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tmp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5"/>
  </p:notesMasterIdLst>
  <p:sldIdLst>
    <p:sldId id="259" r:id="rId2"/>
    <p:sldId id="258" r:id="rId3"/>
    <p:sldId id="260" r:id="rId4"/>
    <p:sldId id="300" r:id="rId5"/>
    <p:sldId id="304" r:id="rId6"/>
    <p:sldId id="302" r:id="rId7"/>
    <p:sldId id="303" r:id="rId8"/>
    <p:sldId id="381" r:id="rId9"/>
    <p:sldId id="257" r:id="rId10"/>
    <p:sldId id="301" r:id="rId11"/>
    <p:sldId id="295" r:id="rId12"/>
    <p:sldId id="331" r:id="rId13"/>
    <p:sldId id="332" r:id="rId14"/>
    <p:sldId id="276" r:id="rId15"/>
    <p:sldId id="265" r:id="rId16"/>
    <p:sldId id="269" r:id="rId17"/>
    <p:sldId id="342" r:id="rId18"/>
    <p:sldId id="343" r:id="rId19"/>
    <p:sldId id="344" r:id="rId20"/>
    <p:sldId id="345" r:id="rId21"/>
    <p:sldId id="346" r:id="rId22"/>
    <p:sldId id="347" r:id="rId23"/>
    <p:sldId id="270" r:id="rId24"/>
    <p:sldId id="335" r:id="rId25"/>
    <p:sldId id="382" r:id="rId26"/>
    <p:sldId id="338" r:id="rId27"/>
    <p:sldId id="366" r:id="rId28"/>
    <p:sldId id="367" r:id="rId29"/>
    <p:sldId id="368" r:id="rId30"/>
    <p:sldId id="369" r:id="rId31"/>
    <p:sldId id="370" r:id="rId32"/>
    <p:sldId id="371" r:id="rId33"/>
    <p:sldId id="372" r:id="rId34"/>
    <p:sldId id="373" r:id="rId35"/>
    <p:sldId id="374" r:id="rId36"/>
    <p:sldId id="375" r:id="rId37"/>
    <p:sldId id="376" r:id="rId38"/>
    <p:sldId id="377" r:id="rId39"/>
    <p:sldId id="339" r:id="rId40"/>
    <p:sldId id="340" r:id="rId41"/>
    <p:sldId id="271" r:id="rId42"/>
    <p:sldId id="272" r:id="rId43"/>
    <p:sldId id="273" r:id="rId44"/>
    <p:sldId id="305" r:id="rId45"/>
    <p:sldId id="307" r:id="rId46"/>
    <p:sldId id="275" r:id="rId47"/>
    <p:sldId id="336" r:id="rId48"/>
    <p:sldId id="350" r:id="rId49"/>
    <p:sldId id="349" r:id="rId50"/>
    <p:sldId id="352" r:id="rId51"/>
    <p:sldId id="353" r:id="rId52"/>
    <p:sldId id="354" r:id="rId53"/>
    <p:sldId id="355" r:id="rId54"/>
    <p:sldId id="356" r:id="rId55"/>
    <p:sldId id="357" r:id="rId56"/>
    <p:sldId id="358" r:id="rId57"/>
    <p:sldId id="360" r:id="rId58"/>
    <p:sldId id="361" r:id="rId59"/>
    <p:sldId id="362" r:id="rId60"/>
    <p:sldId id="398" r:id="rId61"/>
    <p:sldId id="337" r:id="rId62"/>
    <p:sldId id="351" r:id="rId63"/>
    <p:sldId id="364" r:id="rId64"/>
    <p:sldId id="277" r:id="rId65"/>
    <p:sldId id="278" r:id="rId66"/>
    <p:sldId id="280" r:id="rId67"/>
    <p:sldId id="279" r:id="rId68"/>
    <p:sldId id="281" r:id="rId69"/>
    <p:sldId id="333" r:id="rId70"/>
    <p:sldId id="282" r:id="rId71"/>
    <p:sldId id="284" r:id="rId72"/>
    <p:sldId id="285" r:id="rId73"/>
    <p:sldId id="286" r:id="rId74"/>
    <p:sldId id="287" r:id="rId75"/>
    <p:sldId id="288" r:id="rId76"/>
    <p:sldId id="289" r:id="rId77"/>
    <p:sldId id="290" r:id="rId78"/>
    <p:sldId id="291" r:id="rId79"/>
    <p:sldId id="292" r:id="rId80"/>
    <p:sldId id="293" r:id="rId81"/>
    <p:sldId id="308" r:id="rId82"/>
    <p:sldId id="294" r:id="rId83"/>
    <p:sldId id="384" r:id="rId84"/>
    <p:sldId id="329" r:id="rId85"/>
    <p:sldId id="363" r:id="rId86"/>
    <p:sldId id="365" r:id="rId87"/>
    <p:sldId id="395" r:id="rId88"/>
    <p:sldId id="396" r:id="rId89"/>
    <p:sldId id="397" r:id="rId90"/>
    <p:sldId id="318" r:id="rId91"/>
    <p:sldId id="319" r:id="rId92"/>
    <p:sldId id="320" r:id="rId93"/>
    <p:sldId id="321" r:id="rId94"/>
    <p:sldId id="322" r:id="rId95"/>
    <p:sldId id="296" r:id="rId96"/>
    <p:sldId id="297" r:id="rId97"/>
    <p:sldId id="309" r:id="rId98"/>
    <p:sldId id="306" r:id="rId99"/>
    <p:sldId id="310" r:id="rId100"/>
    <p:sldId id="385" r:id="rId101"/>
    <p:sldId id="324" r:id="rId102"/>
    <p:sldId id="379" r:id="rId103"/>
    <p:sldId id="380" r:id="rId104"/>
    <p:sldId id="378" r:id="rId105"/>
    <p:sldId id="386" r:id="rId106"/>
    <p:sldId id="387" r:id="rId107"/>
    <p:sldId id="399" r:id="rId108"/>
    <p:sldId id="388" r:id="rId109"/>
    <p:sldId id="389" r:id="rId110"/>
    <p:sldId id="391" r:id="rId111"/>
    <p:sldId id="323" r:id="rId112"/>
    <p:sldId id="312" r:id="rId113"/>
    <p:sldId id="315" r:id="rId114"/>
    <p:sldId id="313" r:id="rId115"/>
    <p:sldId id="314" r:id="rId116"/>
    <p:sldId id="325" r:id="rId117"/>
    <p:sldId id="326" r:id="rId118"/>
    <p:sldId id="316" r:id="rId119"/>
    <p:sldId id="317" r:id="rId120"/>
    <p:sldId id="327" r:id="rId121"/>
    <p:sldId id="328" r:id="rId122"/>
    <p:sldId id="394" r:id="rId123"/>
    <p:sldId id="393" r:id="rId1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030A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6" autoAdjust="0"/>
    <p:restoredTop sz="94660"/>
  </p:normalViewPr>
  <p:slideViewPr>
    <p:cSldViewPr snapToGrid="0">
      <p:cViewPr varScale="1">
        <p:scale>
          <a:sx n="56" d="100"/>
          <a:sy n="56" d="100"/>
        </p:scale>
        <p:origin x="99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0" d="100"/>
        <a:sy n="60" d="100"/>
      </p:scale>
      <p:origin x="0" y="-1870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theme" Target="theme/theme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2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6760C6-D5E9-42FE-A094-9B2B388B4058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A51008-49BB-47D1-BD83-7109E43691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7480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Brot</a:t>
            </a:r>
            <a:r>
              <a:rPr lang="en-US" dirty="0" smtClean="0"/>
              <a:t> is typically 10 </a:t>
            </a:r>
            <a:r>
              <a:rPr lang="en-US" dirty="0" err="1" smtClean="0"/>
              <a:t>mG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FF91C9-6594-4974-9AD8-D03B4B3B9FCD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9446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B1C39D-F100-4E44-BC12-53DEF4E84AD3}" type="slidenum">
              <a:rPr lang="en-US" smtClean="0"/>
              <a:t>115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1323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Brot</a:t>
            </a:r>
            <a:r>
              <a:rPr lang="en-US" dirty="0" smtClean="0"/>
              <a:t> is typically 10 </a:t>
            </a:r>
            <a:r>
              <a:rPr lang="en-US" dirty="0" err="1" smtClean="0"/>
              <a:t>mG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FF91C9-6594-4974-9AD8-D03B4B3B9FCD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9085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FF91C9-6594-4974-9AD8-D03B4B3B9FCD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9369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E6A236-80FD-4376-8E11-9C255113A5A0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0647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create </a:t>
            </a:r>
            <a:r>
              <a:rPr lang="en-US" dirty="0" err="1"/>
              <a:t>HfF</a:t>
            </a:r>
            <a:r>
              <a:rPr lang="en-US" dirty="0"/>
              <a:t> by ablating</a:t>
            </a:r>
            <a:r>
              <a:rPr lang="en-US" baseline="0" dirty="0"/>
              <a:t> a </a:t>
            </a:r>
            <a:r>
              <a:rPr lang="en-US" baseline="0" dirty="0" err="1"/>
              <a:t>Hf</a:t>
            </a:r>
            <a:r>
              <a:rPr lang="en-US" baseline="0" dirty="0"/>
              <a:t> rod in the presence of Sf6 gas released by a pulsed valve, producing neutral </a:t>
            </a:r>
            <a:r>
              <a:rPr lang="en-US" baseline="0" dirty="0" err="1"/>
              <a:t>HfF</a:t>
            </a:r>
            <a:r>
              <a:rPr lang="en-US" baseline="0" dirty="0"/>
              <a:t> molecules. The neutrals fly into the trapping chamber and are ionized via 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resonance-enhanced multi-photon ionization. We then transfer those to the 3D1, J=1, F=3/2 state via a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raman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transition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thorugh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an intermediate state. To populate only a single stark doublet, transfer is performed with the rotating field on. Transfer leaves us with an incoherent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micture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of mf = +/- 3/2 states in the upper or lower doublet, so we deplete one of those levels with a circularly polarized laser, then apply a pi/2 pulse to create an equal superposition of mf states. We allow the phase to evolve for some time, then apply a second pi/2 pulse to project the relative phase onto a population difference between mf states. We then deplete all but one mf sublevel, and read out the remaining population by state-selectively dissociating the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HfF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+ and detecting the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Hf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+ on an MCP. </a:t>
            </a:r>
          </a:p>
          <a:p>
            <a:endParaRPr lang="en-US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[REMPI: first laser at 309.39 nm. The seeding reduces the laser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linewidth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and thus excites only the correct isotope of Hf. The first photon is on resonance with a P(3/2) transition from the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HfF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rovibronic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ground state (2D3/2, v=0, J=3/2) to an intermediate 2P1/2, v=1, J=1/2 state. Second laser at 367.73nm raises population to a Rydberg state just above the ionization threshold where the population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preferentially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autoionizes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into the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HfF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+ 1S+ v = 0, J = 0 state with high efficiency.]</a:t>
            </a:r>
          </a:p>
          <a:p>
            <a:endParaRPr lang="en-US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Vrot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= 280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Vpp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creating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Erot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= 24 V/cm,</a:t>
            </a:r>
          </a:p>
          <a:p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Vrf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= 110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Vpp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Igrad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coils = 500 mA, creating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rB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=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Baxgrad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= 40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mG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/cm. Typical frequencies are</a:t>
            </a:r>
          </a:p>
          <a:p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frf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= 50 kHz,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frot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= 250 kHz, and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fsecular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= 5 kHz.</a:t>
            </a:r>
          </a:p>
          <a:p>
            <a:endParaRPr lang="en-US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transfer lasers, with crossed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linear polarization, traverse the ion trap top-to-bottom, in the axial direction of the trap, to avoid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sampling the large Doppler shifts ( 100's of MHz) induced in the trap radial direction by the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rotating electric bias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eld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The axial temperature of about 10 K results in a one-photon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doppler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of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50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MHz.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The two-photon Doppler width from the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dierence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in frequency of the two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trasnfer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lasers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is  4 MHz,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sucient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to resolve the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dierent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Stark doublets at modest values of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Erot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endParaRPr lang="en-US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cavity is a dichroic cavity with a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nesse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of 1500 for the 899.67 nm laser and 3000 for the 986.42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nm laser with an FSR of 1.3 GHz</a:t>
            </a:r>
          </a:p>
          <a:p>
            <a:endParaRPr lang="en-US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cavity is built out of a single length of ultra-low expansion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(ULE) glass and is sealed in a vacuum chamber pumped out to the order of 10􀀀7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Torr</a:t>
            </a:r>
            <a:endParaRPr lang="en-US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depletion laser is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strobed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synchronously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with the rotating electric field so that its wave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vector is either parallel or antiparallel to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Erot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thus driving a</a:t>
            </a:r>
          </a:p>
          <a:p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σ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transition to an F0 . 3=2 manifold and leaving one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mF . 3=2 level populated in the 3Δ1 state</a:t>
            </a:r>
          </a:p>
          <a:p>
            <a:endParaRPr lang="en-US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This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is accomplished by reducing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Erot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for a brief interval, which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increases a rotation-induced coupling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Δu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=l between mF .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3=2 states [Fig. 2(b)] and causes a pure spin state to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evolve into an equal superposition in ∼1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ms</a:t>
            </a:r>
            <a:endParaRPr lang="en-US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 deplete a particular mF level, in particular either the mF = +3=2 level or the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mF = 􀀀3=2 level, depletion light is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strobed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on in the radial plane of the trap, either parallel to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or antiparallel to the direction of the rotating quantization axis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dened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by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Erot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This changes the</a:t>
            </a:r>
          </a:p>
          <a:p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eective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polarization of the light by changing the relative k-vector</a:t>
            </a:r>
          </a:p>
          <a:p>
            <a:endParaRPr lang="en-US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=2 pulses are done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completely in the absence of laser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elds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by forming =2 pulses solely through a ramp of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Erot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This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suppresses a class of systematic errors that can arise from using optical preparation methods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36C628-E534-C349-98A3-9D6B3BE59312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2540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E6A236-80FD-4376-8E11-9C255113A5A0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7162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Add info about </a:t>
            </a:r>
            <a:r>
              <a:rPr lang="en-US" dirty="0" err="1" smtClean="0"/>
              <a:t>eEDM</a:t>
            </a:r>
            <a:r>
              <a:rPr lang="en-US" dirty="0" smtClean="0"/>
              <a:t> value, and ACME’s statistical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FF91C9-6594-4974-9AD8-D03B4B3B9FCD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6017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Let me finish off this part of the talk by turning this table into a more digestible plot.</a:t>
            </a:r>
          </a:p>
          <a:p>
            <a:endParaRPr lang="en-US" dirty="0"/>
          </a:p>
          <a:p>
            <a:r>
              <a:rPr lang="en-US" dirty="0"/>
              <a:t>Here we have the ACME result with their 1sigma error bar. They reported a central value that is slightly larger than 1 sigma. [4.3(3.1)(2.6)e-30 e cm]</a:t>
            </a:r>
          </a:p>
          <a:p>
            <a:endParaRPr lang="en-US" dirty="0"/>
          </a:p>
          <a:p>
            <a:r>
              <a:rPr lang="en-US" dirty="0"/>
              <a:t>*Here we have our Nov 2022 result from JILA, and you can see that it is consistent with zero.</a:t>
            </a:r>
          </a:p>
          <a:p>
            <a:endParaRPr lang="en-US" dirty="0"/>
          </a:p>
          <a:p>
            <a:r>
              <a:rPr lang="en-US" dirty="0"/>
              <a:t>Now it is customary in the field to report our results as a 90% confidence level value assuming that our result is consistent with zero,</a:t>
            </a:r>
          </a:p>
          <a:p>
            <a:r>
              <a:rPr lang="en-US" dirty="0"/>
              <a:t>And I suppose this practice will continue until we have confirming results that we have measured something non-zero.</a:t>
            </a:r>
          </a:p>
          <a:p>
            <a:endParaRPr lang="en-US" dirty="0"/>
          </a:p>
          <a:p>
            <a:r>
              <a:rPr lang="en-US" dirty="0"/>
              <a:t>*So the colored bars here indicate the 90% confidence level values. </a:t>
            </a:r>
          </a:p>
          <a:p>
            <a:endParaRPr lang="en-US" dirty="0"/>
          </a:p>
          <a:p>
            <a:r>
              <a:rPr lang="en-US" dirty="0"/>
              <a:t>Because our central value lies closer to zero relative to our 1 sigma uncertainty, we can place a tighter bound than the ratio of our 1 sigma uncertainty would naively suggest.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47FEB8-FC76-47EA-A886-A0B38291AACC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3668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experiments,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we demonstrate a good contrast in both HfF+ and ThF+ experiments. 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DAF4F6-583B-4A5B-BAC5-BA240823402A}" type="slidenum">
              <a:rPr lang="en-US" smtClean="0"/>
              <a:t>106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7785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0B26C-D294-494E-B63E-31BDEBB74748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5F0C4-A884-419D-9B1E-26433CB8C6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7234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0B26C-D294-494E-B63E-31BDEBB74748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5F0C4-A884-419D-9B1E-26433CB8C6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1517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0B26C-D294-494E-B63E-31BDEBB74748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5F0C4-A884-419D-9B1E-26433CB8C6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4794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914400" y="609600"/>
            <a:ext cx="103632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0BC849-3AA2-4667-9A55-2A4AA33418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0765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0B26C-D294-494E-B63E-31BDEBB74748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5F0C4-A884-419D-9B1E-26433CB8C6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3530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0B26C-D294-494E-B63E-31BDEBB74748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5F0C4-A884-419D-9B1E-26433CB8C6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74252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0B26C-D294-494E-B63E-31BDEBB74748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5F0C4-A884-419D-9B1E-26433CB8C6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8264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0B26C-D294-494E-B63E-31BDEBB74748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5F0C4-A884-419D-9B1E-26433CB8C6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7782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0B26C-D294-494E-B63E-31BDEBB74748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5F0C4-A884-419D-9B1E-26433CB8C6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6959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0B26C-D294-494E-B63E-31BDEBB74748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5F0C4-A884-419D-9B1E-26433CB8C6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4518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0B26C-D294-494E-B63E-31BDEBB74748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5F0C4-A884-419D-9B1E-26433CB8C6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9800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0B26C-D294-494E-B63E-31BDEBB74748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5F0C4-A884-419D-9B1E-26433CB8C6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7214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B0B26C-D294-494E-B63E-31BDEBB74748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25F0C4-A884-419D-9B1E-26433CB8C6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3508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png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0.png"/><Relationship Id="rId4" Type="http://schemas.openxmlformats.org/officeDocument/2006/relationships/image" Target="../media/image290.png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tm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2.png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5" Type="http://schemas.openxmlformats.org/officeDocument/2006/relationships/oleObject" Target="../embeddings/oleObject2.bin"/><Relationship Id="rId4" Type="http://schemas.openxmlformats.org/officeDocument/2006/relationships/image" Target="../media/image15.w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5.wm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jp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15.w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15.w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15.w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15.w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15.wm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15.wm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0.png"/><Relationship Id="rId18" Type="http://schemas.openxmlformats.org/officeDocument/2006/relationships/image" Target="../media/image160.png"/><Relationship Id="rId3" Type="http://schemas.openxmlformats.org/officeDocument/2006/relationships/image" Target="../media/image110.png"/><Relationship Id="rId21" Type="http://schemas.openxmlformats.org/officeDocument/2006/relationships/image" Target="../media/image31.png"/><Relationship Id="rId7" Type="http://schemas.openxmlformats.org/officeDocument/2006/relationships/image" Target="../media/image22.png"/><Relationship Id="rId12" Type="http://schemas.openxmlformats.org/officeDocument/2006/relationships/image" Target="../media/image270.png"/><Relationship Id="rId17" Type="http://schemas.openxmlformats.org/officeDocument/2006/relationships/image" Target="../media/image150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91.png"/><Relationship Id="rId20" Type="http://schemas.openxmlformats.org/officeDocument/2006/relationships/image" Target="../media/image18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0.png"/><Relationship Id="rId11" Type="http://schemas.openxmlformats.org/officeDocument/2006/relationships/image" Target="../media/image26.png"/><Relationship Id="rId24" Type="http://schemas.openxmlformats.org/officeDocument/2006/relationships/image" Target="../media/image32.png"/><Relationship Id="rId5" Type="http://schemas.openxmlformats.org/officeDocument/2006/relationships/image" Target="../media/image20.png"/><Relationship Id="rId15" Type="http://schemas.openxmlformats.org/officeDocument/2006/relationships/image" Target="../media/image130.png"/><Relationship Id="rId23" Type="http://schemas.openxmlformats.org/officeDocument/2006/relationships/image" Target="../media/image211.png"/><Relationship Id="rId10" Type="http://schemas.openxmlformats.org/officeDocument/2006/relationships/image" Target="../media/image250.png"/><Relationship Id="rId19" Type="http://schemas.openxmlformats.org/officeDocument/2006/relationships/image" Target="../media/image30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Relationship Id="rId14" Type="http://schemas.openxmlformats.org/officeDocument/2006/relationships/image" Target="../media/image12.png"/><Relationship Id="rId22" Type="http://schemas.openxmlformats.org/officeDocument/2006/relationships/image" Target="../media/image200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emf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emf"/><Relationship Id="rId5" Type="http://schemas.openxmlformats.org/officeDocument/2006/relationships/image" Target="../media/image38.emf"/><Relationship Id="rId4" Type="http://schemas.openxmlformats.org/officeDocument/2006/relationships/image" Target="../media/image37.emf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0.png"/><Relationship Id="rId18" Type="http://schemas.openxmlformats.org/officeDocument/2006/relationships/image" Target="../media/image160.png"/><Relationship Id="rId3" Type="http://schemas.openxmlformats.org/officeDocument/2006/relationships/image" Target="../media/image110.png"/><Relationship Id="rId21" Type="http://schemas.openxmlformats.org/officeDocument/2006/relationships/image" Target="../media/image31.png"/><Relationship Id="rId7" Type="http://schemas.openxmlformats.org/officeDocument/2006/relationships/image" Target="../media/image22.png"/><Relationship Id="rId12" Type="http://schemas.openxmlformats.org/officeDocument/2006/relationships/image" Target="../media/image270.png"/><Relationship Id="rId17" Type="http://schemas.openxmlformats.org/officeDocument/2006/relationships/image" Target="../media/image150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291.png"/><Relationship Id="rId20" Type="http://schemas.openxmlformats.org/officeDocument/2006/relationships/image" Target="../media/image18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0.png"/><Relationship Id="rId11" Type="http://schemas.openxmlformats.org/officeDocument/2006/relationships/image" Target="../media/image26.png"/><Relationship Id="rId24" Type="http://schemas.openxmlformats.org/officeDocument/2006/relationships/image" Target="../media/image32.png"/><Relationship Id="rId5" Type="http://schemas.openxmlformats.org/officeDocument/2006/relationships/image" Target="../media/image20.png"/><Relationship Id="rId15" Type="http://schemas.openxmlformats.org/officeDocument/2006/relationships/image" Target="../media/image130.png"/><Relationship Id="rId23" Type="http://schemas.openxmlformats.org/officeDocument/2006/relationships/image" Target="../media/image211.png"/><Relationship Id="rId10" Type="http://schemas.openxmlformats.org/officeDocument/2006/relationships/image" Target="../media/image250.png"/><Relationship Id="rId19" Type="http://schemas.openxmlformats.org/officeDocument/2006/relationships/image" Target="../media/image30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Relationship Id="rId14" Type="http://schemas.openxmlformats.org/officeDocument/2006/relationships/image" Target="../media/image12.png"/><Relationship Id="rId22" Type="http://schemas.openxmlformats.org/officeDocument/2006/relationships/image" Target="../media/image200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40.png"/><Relationship Id="rId7" Type="http://schemas.openxmlformats.org/officeDocument/2006/relationships/image" Target="../media/image139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80.png"/><Relationship Id="rId5" Type="http://schemas.openxmlformats.org/officeDocument/2006/relationships/image" Target="../media/image1370.png"/><Relationship Id="rId4" Type="http://schemas.openxmlformats.org/officeDocument/2006/relationships/image" Target="../media/image91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4" Type="http://schemas.openxmlformats.org/officeDocument/2006/relationships/image" Target="../media/image15.wmf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8458" y="5105401"/>
            <a:ext cx="2633140" cy="1744017"/>
          </a:xfrm>
          <a:prstGeom prst="rect">
            <a:avLst/>
          </a:prstGeom>
        </p:spPr>
      </p:pic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1143000" y="152400"/>
            <a:ext cx="4343400" cy="594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000" i="1" kern="0" dirty="0" smtClean="0">
                <a:solidFill>
                  <a:srgbClr val="FF0000"/>
                </a:solidFill>
              </a:rPr>
              <a:t>[ </a:t>
            </a:r>
            <a:r>
              <a:rPr lang="en-US" sz="2000" i="1" kern="0" dirty="0">
                <a:solidFill>
                  <a:srgbClr val="FF0000"/>
                </a:solidFill>
              </a:rPr>
              <a:t>Luke </a:t>
            </a:r>
            <a:r>
              <a:rPr lang="en-US" sz="2000" i="1" kern="0" dirty="0" smtClean="0">
                <a:solidFill>
                  <a:srgbClr val="FF0000"/>
                </a:solidFill>
              </a:rPr>
              <a:t>Caldwell]</a:t>
            </a:r>
            <a:endParaRPr lang="en-US" sz="2000" i="1" kern="0" dirty="0">
              <a:solidFill>
                <a:srgbClr val="FF0000"/>
              </a:solidFill>
            </a:endParaRPr>
          </a:p>
          <a:p>
            <a:r>
              <a:rPr lang="en-US" sz="2000" i="1" kern="0" dirty="0" smtClean="0">
                <a:solidFill>
                  <a:srgbClr val="FF0000"/>
                </a:solidFill>
              </a:rPr>
              <a:t>[Kia </a:t>
            </a:r>
            <a:r>
              <a:rPr lang="en-US" sz="2000" i="1" kern="0" dirty="0">
                <a:solidFill>
                  <a:srgbClr val="FF0000"/>
                </a:solidFill>
              </a:rPr>
              <a:t>Boon </a:t>
            </a:r>
            <a:r>
              <a:rPr lang="en-US" sz="2000" i="1" kern="0" dirty="0" smtClean="0">
                <a:solidFill>
                  <a:srgbClr val="FF0000"/>
                </a:solidFill>
              </a:rPr>
              <a:t>Ng]</a:t>
            </a:r>
          </a:p>
          <a:p>
            <a:r>
              <a:rPr lang="en-US" sz="2000" i="1" kern="0" dirty="0" smtClean="0">
                <a:solidFill>
                  <a:srgbClr val="FF0000"/>
                </a:solidFill>
              </a:rPr>
              <a:t>[Tanya </a:t>
            </a:r>
            <a:r>
              <a:rPr lang="en-US" sz="2000" i="1" kern="0" dirty="0" err="1" smtClean="0">
                <a:solidFill>
                  <a:srgbClr val="FF0000"/>
                </a:solidFill>
              </a:rPr>
              <a:t>Roussy</a:t>
            </a:r>
            <a:r>
              <a:rPr lang="en-US" sz="2000" i="1" kern="0" dirty="0" smtClean="0">
                <a:solidFill>
                  <a:srgbClr val="FF0000"/>
                </a:solidFill>
              </a:rPr>
              <a:t>]</a:t>
            </a:r>
          </a:p>
          <a:p>
            <a:r>
              <a:rPr lang="en-US" sz="2000" i="1" kern="0" dirty="0" smtClean="0">
                <a:solidFill>
                  <a:srgbClr val="FF0000"/>
                </a:solidFill>
              </a:rPr>
              <a:t>[Trevor Wright]</a:t>
            </a:r>
            <a:endParaRPr lang="en-US" sz="2000" i="1" kern="0" dirty="0">
              <a:solidFill>
                <a:srgbClr val="FF0000"/>
              </a:solidFill>
            </a:endParaRPr>
          </a:p>
          <a:p>
            <a:r>
              <a:rPr lang="en-US" sz="2000" i="1" kern="0" dirty="0" smtClean="0">
                <a:solidFill>
                  <a:srgbClr val="0070C0"/>
                </a:solidFill>
              </a:rPr>
              <a:t>Rohan </a:t>
            </a:r>
            <a:r>
              <a:rPr lang="en-US" sz="2000" i="1" kern="0" dirty="0" err="1" smtClean="0">
                <a:solidFill>
                  <a:srgbClr val="0070C0"/>
                </a:solidFill>
              </a:rPr>
              <a:t>Kompella</a:t>
            </a:r>
            <a:endParaRPr lang="en-US" sz="2000" i="1" kern="0" dirty="0">
              <a:solidFill>
                <a:srgbClr val="0070C0"/>
              </a:solidFill>
            </a:endParaRPr>
          </a:p>
          <a:p>
            <a:r>
              <a:rPr lang="en-US" sz="2000" b="1" i="1" kern="0" dirty="0" err="1">
                <a:solidFill>
                  <a:srgbClr val="0070C0"/>
                </a:solidFill>
              </a:rPr>
              <a:t>Anzhou</a:t>
            </a:r>
            <a:r>
              <a:rPr lang="en-US" sz="2000" b="1" i="1" kern="0" dirty="0">
                <a:solidFill>
                  <a:srgbClr val="0070C0"/>
                </a:solidFill>
              </a:rPr>
              <a:t> </a:t>
            </a:r>
            <a:r>
              <a:rPr lang="en-US" sz="2000" b="1" i="1" kern="0" dirty="0" smtClean="0">
                <a:solidFill>
                  <a:srgbClr val="0070C0"/>
                </a:solidFill>
              </a:rPr>
              <a:t>Wang</a:t>
            </a:r>
          </a:p>
          <a:p>
            <a:r>
              <a:rPr lang="en-US" sz="2000" b="1" i="1" kern="0" dirty="0" smtClean="0">
                <a:solidFill>
                  <a:srgbClr val="0070C0"/>
                </a:solidFill>
              </a:rPr>
              <a:t>Sun </a:t>
            </a:r>
            <a:r>
              <a:rPr lang="en-US" sz="2000" b="1" i="1" kern="0" dirty="0" err="1">
                <a:solidFill>
                  <a:srgbClr val="0070C0"/>
                </a:solidFill>
              </a:rPr>
              <a:t>Yool</a:t>
            </a:r>
            <a:r>
              <a:rPr lang="en-US" sz="2000" b="1" i="1" kern="0" dirty="0">
                <a:solidFill>
                  <a:srgbClr val="0070C0"/>
                </a:solidFill>
              </a:rPr>
              <a:t> Park</a:t>
            </a:r>
          </a:p>
          <a:p>
            <a:r>
              <a:rPr lang="en-US" sz="2000" i="1" kern="0" dirty="0" smtClean="0">
                <a:solidFill>
                  <a:srgbClr val="0070C0"/>
                </a:solidFill>
              </a:rPr>
              <a:t>Patricia Hector Hernandez</a:t>
            </a:r>
          </a:p>
          <a:p>
            <a:r>
              <a:rPr lang="en-US" sz="2000" i="1" kern="0" dirty="0" smtClean="0">
                <a:solidFill>
                  <a:srgbClr val="0070C0"/>
                </a:solidFill>
              </a:rPr>
              <a:t>Addison Hartman</a:t>
            </a:r>
            <a:endParaRPr lang="en-US" sz="2000" i="1" kern="0" dirty="0">
              <a:solidFill>
                <a:srgbClr val="0070C0"/>
              </a:solidFill>
            </a:endParaRPr>
          </a:p>
          <a:p>
            <a:r>
              <a:rPr lang="en-US" sz="2000" b="1" i="1" kern="0" dirty="0">
                <a:solidFill>
                  <a:srgbClr val="00B050"/>
                </a:solidFill>
              </a:rPr>
              <a:t>Jun Ye</a:t>
            </a:r>
          </a:p>
          <a:p>
            <a:r>
              <a:rPr lang="en-US" sz="2000" i="1" kern="0" dirty="0">
                <a:solidFill>
                  <a:srgbClr val="00B050"/>
                </a:solidFill>
              </a:rPr>
              <a:t>Eric Cornell</a:t>
            </a:r>
          </a:p>
          <a:p>
            <a:pPr marL="0" indent="0">
              <a:buNone/>
            </a:pPr>
            <a:r>
              <a:rPr lang="en-US" sz="2000" i="1" kern="0" dirty="0" smtClean="0"/>
              <a:t>Past </a:t>
            </a:r>
            <a:r>
              <a:rPr lang="en-US" sz="2000" i="1" kern="0" dirty="0"/>
              <a:t>Group Members</a:t>
            </a:r>
          </a:p>
          <a:p>
            <a:r>
              <a:rPr lang="en-US" sz="1400" kern="0" dirty="0"/>
              <a:t>Laura Sinclair, Will </a:t>
            </a:r>
            <a:r>
              <a:rPr lang="en-US" sz="1400" kern="0" dirty="0" err="1" smtClean="0"/>
              <a:t>Cairncross</a:t>
            </a:r>
            <a:endParaRPr lang="en-US" sz="1400" kern="0" dirty="0"/>
          </a:p>
          <a:p>
            <a:r>
              <a:rPr lang="en-US" sz="1400" kern="0" dirty="0"/>
              <a:t>Kang-</a:t>
            </a:r>
            <a:r>
              <a:rPr lang="en-US" sz="1400" kern="0" dirty="0" err="1"/>
              <a:t>Kuen</a:t>
            </a:r>
            <a:r>
              <a:rPr lang="en-US" sz="1400" kern="0" dirty="0"/>
              <a:t> </a:t>
            </a:r>
            <a:r>
              <a:rPr lang="en-US" sz="1400" kern="0" dirty="0" smtClean="0"/>
              <a:t>Ni, Noah </a:t>
            </a:r>
            <a:r>
              <a:rPr lang="en-US" sz="1400" kern="0" dirty="0" err="1" smtClean="0"/>
              <a:t>Schlossberger</a:t>
            </a:r>
            <a:endParaRPr lang="en-US" sz="1400" kern="0" dirty="0"/>
          </a:p>
          <a:p>
            <a:r>
              <a:rPr lang="en-US" sz="1400" kern="0" dirty="0"/>
              <a:t>Kevin </a:t>
            </a:r>
            <a:r>
              <a:rPr lang="en-US" sz="1400" kern="0" dirty="0" err="1" smtClean="0"/>
              <a:t>Cossel</a:t>
            </a:r>
            <a:r>
              <a:rPr lang="en-US" sz="1400" kern="0" dirty="0" smtClean="0"/>
              <a:t>, Tanya </a:t>
            </a:r>
            <a:r>
              <a:rPr lang="en-US" sz="1400" kern="0" dirty="0" err="1" smtClean="0"/>
              <a:t>Roussy</a:t>
            </a:r>
            <a:r>
              <a:rPr lang="en-US" sz="1400" kern="0" dirty="0" smtClean="0"/>
              <a:t>, Trevor Wright</a:t>
            </a:r>
            <a:endParaRPr lang="en-US" sz="1400" kern="0" dirty="0"/>
          </a:p>
          <a:p>
            <a:r>
              <a:rPr lang="en-US" sz="1400" kern="0" dirty="0"/>
              <a:t>Russ Stutz,</a:t>
            </a:r>
            <a:r>
              <a:rPr lang="en-US" sz="1400" kern="0" dirty="0">
                <a:solidFill>
                  <a:srgbClr val="FF0000"/>
                </a:solidFill>
              </a:rPr>
              <a:t> </a:t>
            </a:r>
            <a:r>
              <a:rPr lang="en-US" sz="1400" kern="0" dirty="0"/>
              <a:t>Tanner </a:t>
            </a:r>
            <a:r>
              <a:rPr lang="en-US" sz="1400" kern="0" dirty="0" smtClean="0"/>
              <a:t>Grogan, Yuval </a:t>
            </a:r>
            <a:r>
              <a:rPr lang="en-US" sz="1400" kern="0" dirty="0" err="1" smtClean="0"/>
              <a:t>Shagam</a:t>
            </a:r>
            <a:endParaRPr lang="en-US" sz="1400" kern="0" dirty="0"/>
          </a:p>
          <a:p>
            <a:r>
              <a:rPr lang="en-US" sz="1400" kern="0" dirty="0"/>
              <a:t>Aaron </a:t>
            </a:r>
            <a:r>
              <a:rPr lang="en-US" sz="1400" kern="0" dirty="0" err="1" smtClean="0"/>
              <a:t>Leanhardt</a:t>
            </a:r>
            <a:r>
              <a:rPr lang="en-US" sz="1400" kern="0" dirty="0" smtClean="0"/>
              <a:t>, Kia Boon Ng</a:t>
            </a:r>
            <a:endParaRPr lang="en-US" sz="1400" kern="0" dirty="0"/>
          </a:p>
          <a:p>
            <a:r>
              <a:rPr lang="en-US" sz="1400" kern="0" dirty="0" err="1"/>
              <a:t>Yiqi</a:t>
            </a:r>
            <a:r>
              <a:rPr lang="en-US" sz="1400" kern="0" dirty="0"/>
              <a:t> </a:t>
            </a:r>
            <a:r>
              <a:rPr lang="en-US" sz="1400" kern="0" dirty="0" smtClean="0"/>
              <a:t>Ni, Gustavo </a:t>
            </a:r>
            <a:r>
              <a:rPr lang="en-US" sz="1400" kern="0" dirty="0" err="1" smtClean="0"/>
              <a:t>Santaella</a:t>
            </a:r>
            <a:r>
              <a:rPr lang="en-US" sz="1400" kern="0" dirty="0" smtClean="0"/>
              <a:t>, Antonio Vigil</a:t>
            </a:r>
            <a:endParaRPr lang="en-US" sz="1400" kern="0" dirty="0"/>
          </a:p>
          <a:p>
            <a:r>
              <a:rPr lang="en-US" sz="1400" kern="0" dirty="0" err="1"/>
              <a:t>Huanqian</a:t>
            </a:r>
            <a:r>
              <a:rPr lang="en-US" sz="1400" kern="0" dirty="0"/>
              <a:t> </a:t>
            </a:r>
            <a:r>
              <a:rPr lang="en-US" sz="1400" kern="0" dirty="0" err="1" smtClean="0"/>
              <a:t>Loh</a:t>
            </a:r>
            <a:r>
              <a:rPr lang="en-US" sz="1400" kern="0" dirty="0" smtClean="0"/>
              <a:t>, Luke Caldwell</a:t>
            </a:r>
            <a:endParaRPr lang="en-US" sz="1400" kern="0" dirty="0"/>
          </a:p>
          <a:p>
            <a:r>
              <a:rPr lang="en-US" sz="1400" kern="0" dirty="0"/>
              <a:t>Matt </a:t>
            </a:r>
            <a:r>
              <a:rPr lang="en-US" sz="1400" kern="0" dirty="0" err="1" smtClean="0"/>
              <a:t>Grau</a:t>
            </a:r>
            <a:r>
              <a:rPr lang="en-US" sz="1400" kern="0" dirty="0" smtClean="0"/>
              <a:t>, Ben Hunt, Yan Zhou</a:t>
            </a:r>
            <a:endParaRPr lang="en-US" sz="1400" kern="0" dirty="0"/>
          </a:p>
          <a:p>
            <a:r>
              <a:rPr lang="en-US" sz="1400" kern="0" dirty="0" err="1"/>
              <a:t>Fatemeh</a:t>
            </a:r>
            <a:r>
              <a:rPr lang="en-US" sz="1400" kern="0" dirty="0"/>
              <a:t> </a:t>
            </a:r>
            <a:r>
              <a:rPr lang="en-US" sz="1400" kern="0" dirty="0" err="1"/>
              <a:t>Abbasi-Razgaleh</a:t>
            </a:r>
            <a:r>
              <a:rPr lang="en-US" sz="1400" kern="0" dirty="0"/>
              <a:t>, Jeff Meyers, Dan </a:t>
            </a:r>
            <a:r>
              <a:rPr lang="en-US" sz="1400" kern="0" dirty="0" err="1"/>
              <a:t>Gresh</a:t>
            </a:r>
            <a:endParaRPr lang="en-US" sz="1400" kern="0" dirty="0"/>
          </a:p>
          <a:p>
            <a:endParaRPr lang="en-US" sz="1400" kern="0" dirty="0"/>
          </a:p>
          <a:p>
            <a:endParaRPr lang="en-US" sz="2000" i="1" kern="0" dirty="0">
              <a:solidFill>
                <a:srgbClr val="CC0099"/>
              </a:solidFill>
            </a:endParaRPr>
          </a:p>
          <a:p>
            <a:endParaRPr lang="en-US" sz="2000" kern="0" dirty="0">
              <a:solidFill>
                <a:srgbClr val="00B050"/>
              </a:solidFill>
            </a:endParaRPr>
          </a:p>
          <a:p>
            <a:endParaRPr lang="en-US" sz="2000" kern="0" dirty="0">
              <a:solidFill>
                <a:srgbClr val="6699FF"/>
              </a:solidFill>
            </a:endParaRPr>
          </a:p>
          <a:p>
            <a:endParaRPr lang="en-US" sz="2000" i="1" kern="0" dirty="0">
              <a:solidFill>
                <a:srgbClr val="FF0000"/>
              </a:solidFill>
            </a:endParaRPr>
          </a:p>
          <a:p>
            <a:endParaRPr lang="en-US" sz="2000" i="1" kern="0" dirty="0">
              <a:solidFill>
                <a:srgbClr val="FF0000"/>
              </a:solidFill>
            </a:endParaRPr>
          </a:p>
        </p:txBody>
      </p:sp>
      <p:sp>
        <p:nvSpPr>
          <p:cNvPr id="5" name="Content Placeholder 3"/>
          <p:cNvSpPr txBox="1">
            <a:spLocks/>
          </p:cNvSpPr>
          <p:nvPr/>
        </p:nvSpPr>
        <p:spPr bwMode="auto">
          <a:xfrm>
            <a:off x="6281350" y="1992225"/>
            <a:ext cx="4724400" cy="2161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lnSpcReduction="1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endParaRPr lang="en-US" sz="2000" kern="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r>
              <a:rPr lang="en-US" sz="2000" kern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Local theory: John Bohn</a:t>
            </a:r>
          </a:p>
          <a:p>
            <a:pPr marL="0" indent="0">
              <a:buNone/>
            </a:pPr>
            <a:r>
              <a:rPr lang="en-US" sz="2000" kern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Non local Theory: Bob </a:t>
            </a:r>
            <a:r>
              <a:rPr lang="en-US" sz="2000" kern="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Field, Lan Cheng</a:t>
            </a:r>
            <a:endParaRPr lang="en-US" sz="2000" kern="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r>
              <a:rPr lang="en-US" sz="2000" kern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Still Less Local Theory</a:t>
            </a:r>
          </a:p>
          <a:p>
            <a:pPr marL="0" indent="0">
              <a:buNone/>
            </a:pPr>
            <a:r>
              <a:rPr lang="en-US" sz="2000" kern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    St. Petersburg quantum chemistry </a:t>
            </a:r>
            <a:r>
              <a:rPr lang="en-US" sz="2000" kern="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group.   </a:t>
            </a:r>
            <a:r>
              <a:rPr lang="en-US" sz="2000" kern="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Timo</a:t>
            </a:r>
            <a:r>
              <a:rPr lang="en-US" sz="2000" kern="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000" kern="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Fleig</a:t>
            </a:r>
            <a:r>
              <a:rPr lang="en-US" sz="2000" kern="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…</a:t>
            </a:r>
            <a:endParaRPr lang="en-US" sz="2000" kern="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endParaRPr lang="en-US" sz="2000" kern="0" dirty="0"/>
          </a:p>
          <a:p>
            <a:endParaRPr lang="en-US" sz="2000" kern="0" dirty="0"/>
          </a:p>
          <a:p>
            <a:endParaRPr lang="en-US" sz="2000" kern="0" dirty="0"/>
          </a:p>
          <a:p>
            <a:endParaRPr lang="en-US" sz="2000" kern="0" dirty="0"/>
          </a:p>
          <a:p>
            <a:endParaRPr lang="en-US" sz="2000" kern="0" dirty="0"/>
          </a:p>
        </p:txBody>
      </p:sp>
      <p:sp>
        <p:nvSpPr>
          <p:cNvPr id="6" name="TextBox 5"/>
          <p:cNvSpPr txBox="1"/>
          <p:nvPr/>
        </p:nvSpPr>
        <p:spPr>
          <a:xfrm>
            <a:off x="8643550" y="5238745"/>
            <a:ext cx="33528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Thanks:  NSF/PFC, NIST,</a:t>
            </a:r>
          </a:p>
          <a:p>
            <a:r>
              <a:rPr lang="en-US" dirty="0"/>
              <a:t>    and </a:t>
            </a:r>
            <a:r>
              <a:rPr lang="en-US" dirty="0" err="1"/>
              <a:t>Marsico</a:t>
            </a:r>
            <a:r>
              <a:rPr lang="en-US" dirty="0"/>
              <a:t>  </a:t>
            </a:r>
            <a:r>
              <a:rPr lang="en-US" dirty="0" smtClean="0"/>
              <a:t>Foundation</a:t>
            </a:r>
            <a:endParaRPr lang="en-US" dirty="0"/>
          </a:p>
          <a:p>
            <a:r>
              <a:rPr lang="en-US" dirty="0"/>
              <a:t>     Sloan and Moore</a:t>
            </a:r>
          </a:p>
          <a:p>
            <a:r>
              <a:rPr lang="en-US" dirty="0"/>
              <a:t>    Foundations</a:t>
            </a:r>
          </a:p>
          <a:p>
            <a:r>
              <a:rPr lang="en-US" dirty="0"/>
              <a:t>      AFOSR</a:t>
            </a:r>
          </a:p>
        </p:txBody>
      </p:sp>
      <p:sp>
        <p:nvSpPr>
          <p:cNvPr id="8" name="Rectangle 7"/>
          <p:cNvSpPr/>
          <p:nvPr/>
        </p:nvSpPr>
        <p:spPr>
          <a:xfrm>
            <a:off x="4218914" y="148782"/>
            <a:ext cx="7273923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Where AMO meets Nuclear meets Particle: quantum state prep and read-out in molecules and the search for CP-violating physics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990984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/>
          <p:cNvSpPr/>
          <p:nvPr/>
        </p:nvSpPr>
        <p:spPr>
          <a:xfrm>
            <a:off x="3830547" y="509019"/>
            <a:ext cx="4995701" cy="1668853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9" name="Group 28"/>
          <p:cNvGrpSpPr/>
          <p:nvPr/>
        </p:nvGrpSpPr>
        <p:grpSpPr>
          <a:xfrm>
            <a:off x="191344" y="425977"/>
            <a:ext cx="11157034" cy="6167817"/>
            <a:chOff x="191344" y="425977"/>
            <a:chExt cx="11157034" cy="6167817"/>
          </a:xfrm>
        </p:grpSpPr>
        <p:grpSp>
          <p:nvGrpSpPr>
            <p:cNvPr id="12" name="Group 11"/>
            <p:cNvGrpSpPr/>
            <p:nvPr/>
          </p:nvGrpSpPr>
          <p:grpSpPr>
            <a:xfrm>
              <a:off x="191344" y="425977"/>
              <a:ext cx="1187954" cy="5494507"/>
              <a:chOff x="191344" y="425977"/>
              <a:chExt cx="1187954" cy="5494507"/>
            </a:xfrm>
          </p:grpSpPr>
          <p:cxnSp>
            <p:nvCxnSpPr>
              <p:cNvPr id="3" name="Straight Connector 2"/>
              <p:cNvCxnSpPr/>
              <p:nvPr/>
            </p:nvCxnSpPr>
            <p:spPr>
              <a:xfrm flipH="1">
                <a:off x="1334584" y="845820"/>
                <a:ext cx="11393" cy="5074664"/>
              </a:xfrm>
              <a:prstGeom prst="line">
                <a:avLst/>
              </a:prstGeom>
              <a:ln w="38100">
                <a:solidFill>
                  <a:srgbClr val="002060"/>
                </a:solidFill>
                <a:headEnd type="triangl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" name="TextBox 10"/>
              <p:cNvSpPr txBox="1"/>
              <p:nvPr/>
            </p:nvSpPr>
            <p:spPr>
              <a:xfrm>
                <a:off x="191344" y="425977"/>
                <a:ext cx="1187954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 smtClean="0"/>
                  <a:t>Particle </a:t>
                </a:r>
              </a:p>
              <a:p>
                <a:r>
                  <a:rPr lang="en-US" sz="2400" dirty="0" smtClean="0"/>
                  <a:t>Mass</a:t>
                </a:r>
                <a:endParaRPr lang="en-US" sz="2400" dirty="0"/>
              </a:p>
            </p:txBody>
          </p:sp>
        </p:grpSp>
        <p:grpSp>
          <p:nvGrpSpPr>
            <p:cNvPr id="15" name="Group 14"/>
            <p:cNvGrpSpPr/>
            <p:nvPr/>
          </p:nvGrpSpPr>
          <p:grpSpPr>
            <a:xfrm>
              <a:off x="1340286" y="5762797"/>
              <a:ext cx="10008092" cy="830997"/>
              <a:chOff x="1340286" y="5762797"/>
              <a:chExt cx="10008092" cy="830997"/>
            </a:xfrm>
          </p:grpSpPr>
          <p:cxnSp>
            <p:nvCxnSpPr>
              <p:cNvPr id="5" name="Straight Connector 4"/>
              <p:cNvCxnSpPr/>
              <p:nvPr/>
            </p:nvCxnSpPr>
            <p:spPr>
              <a:xfrm flipV="1">
                <a:off x="1340286" y="5812375"/>
                <a:ext cx="8693400" cy="112453"/>
              </a:xfrm>
              <a:prstGeom prst="line">
                <a:avLst/>
              </a:prstGeom>
              <a:ln w="38100">
                <a:solidFill>
                  <a:srgbClr val="002060"/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" name="TextBox 9"/>
              <p:cNvSpPr txBox="1"/>
              <p:nvPr/>
            </p:nvSpPr>
            <p:spPr>
              <a:xfrm>
                <a:off x="8498559" y="5762797"/>
                <a:ext cx="2849819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 smtClean="0"/>
                  <a:t>Interactions strength </a:t>
                </a:r>
              </a:p>
              <a:p>
                <a:r>
                  <a:rPr lang="en-US" sz="2400" dirty="0" smtClean="0"/>
                  <a:t>with SM particles</a:t>
                </a:r>
                <a:endParaRPr lang="en-US" sz="2400" dirty="0"/>
              </a:p>
            </p:txBody>
          </p:sp>
        </p:grpSp>
      </p:grpSp>
      <p:sp>
        <p:nvSpPr>
          <p:cNvPr id="2" name="Parallelogram 1"/>
          <p:cNvSpPr/>
          <p:nvPr/>
        </p:nvSpPr>
        <p:spPr>
          <a:xfrm rot="20413549">
            <a:off x="4525795" y="2704402"/>
            <a:ext cx="3230569" cy="1961340"/>
          </a:xfrm>
          <a:prstGeom prst="parallelogram">
            <a:avLst>
              <a:gd name="adj" fmla="val 3821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4814749" y="5335709"/>
            <a:ext cx="4443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G</a:t>
            </a:r>
            <a:endParaRPr lang="en-US" sz="3200" dirty="0"/>
          </a:p>
        </p:txBody>
      </p:sp>
      <p:sp>
        <p:nvSpPr>
          <p:cNvPr id="14" name="Down Arrow 13"/>
          <p:cNvSpPr/>
          <p:nvPr/>
        </p:nvSpPr>
        <p:spPr>
          <a:xfrm>
            <a:off x="6266328" y="5295772"/>
            <a:ext cx="205351" cy="304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Down Arrow 19"/>
          <p:cNvSpPr/>
          <p:nvPr/>
        </p:nvSpPr>
        <p:spPr>
          <a:xfrm rot="2233341">
            <a:off x="4658064" y="5323003"/>
            <a:ext cx="288324" cy="304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6955412" y="2186011"/>
            <a:ext cx="3225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t</a:t>
            </a:r>
            <a:endParaRPr lang="en-US" sz="3200" dirty="0"/>
          </a:p>
        </p:txBody>
      </p:sp>
      <p:sp>
        <p:nvSpPr>
          <p:cNvPr id="21" name="TextBox 20"/>
          <p:cNvSpPr txBox="1"/>
          <p:nvPr/>
        </p:nvSpPr>
        <p:spPr>
          <a:xfrm>
            <a:off x="6936351" y="2961726"/>
            <a:ext cx="40107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c</a:t>
            </a:r>
          </a:p>
          <a:p>
            <a:r>
              <a:rPr lang="en-US" sz="3200" dirty="0"/>
              <a:t>u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965139" y="4160323"/>
            <a:ext cx="4010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e</a:t>
            </a:r>
            <a:endParaRPr lang="en-US" sz="3200" dirty="0"/>
          </a:p>
        </p:txBody>
      </p:sp>
      <p:sp>
        <p:nvSpPr>
          <p:cNvPr id="23" name="TextBox 22"/>
          <p:cNvSpPr txBox="1"/>
          <p:nvPr/>
        </p:nvSpPr>
        <p:spPr>
          <a:xfrm>
            <a:off x="5964196" y="3333917"/>
            <a:ext cx="3642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Symbol" panose="05050102010706020507" pitchFamily="18" charset="2"/>
              </a:rPr>
              <a:t>t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885177" y="4628669"/>
            <a:ext cx="3978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Symbol" panose="05050102010706020507" pitchFamily="18" charset="2"/>
              </a:rPr>
              <a:t>n</a:t>
            </a:r>
            <a:endParaRPr lang="en-US" sz="3200" dirty="0">
              <a:latin typeface="Symbol" panose="05050102010706020507" pitchFamily="18" charset="2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403046" y="5146437"/>
            <a:ext cx="3642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Symbol" panose="05050102010706020507" pitchFamily="18" charset="2"/>
              </a:rPr>
              <a:t>g</a:t>
            </a:r>
            <a:endParaRPr lang="en-US" sz="3200" dirty="0">
              <a:latin typeface="Symbol" panose="05050102010706020507" pitchFamily="18" charset="2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944301" y="3623564"/>
            <a:ext cx="4219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Symbol" panose="05050102010706020507" pitchFamily="18" charset="2"/>
              </a:rPr>
              <a:t>m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8340747" y="2654538"/>
            <a:ext cx="347611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IF  they </a:t>
            </a:r>
            <a:r>
              <a:rPr lang="en-US" sz="3200" dirty="0" smtClean="0">
                <a:solidFill>
                  <a:srgbClr val="FF0000"/>
                </a:solidFill>
              </a:rPr>
              <a:t>exist</a:t>
            </a:r>
            <a:r>
              <a:rPr lang="en-US" sz="2800" dirty="0" smtClean="0">
                <a:solidFill>
                  <a:srgbClr val="FF0000"/>
                </a:solidFill>
              </a:rPr>
              <a:t> at all </a:t>
            </a:r>
            <a:r>
              <a:rPr lang="en-US" sz="2800" dirty="0" smtClean="0">
                <a:solidFill>
                  <a:srgbClr val="7030A0"/>
                </a:solidFill>
              </a:rPr>
              <a:t>HOW</a:t>
            </a:r>
            <a:r>
              <a:rPr lang="en-US" sz="2800" dirty="0" smtClean="0">
                <a:solidFill>
                  <a:srgbClr val="FF0000"/>
                </a:solidFill>
              </a:rPr>
              <a:t> can we find them?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393571" y="1792557"/>
            <a:ext cx="2726024" cy="3923594"/>
          </a:xfrm>
          <a:prstGeom prst="rect">
            <a:avLst/>
          </a:prstGeom>
          <a:solidFill>
            <a:srgbClr val="7030A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/>
          </a:p>
        </p:txBody>
      </p:sp>
      <p:sp>
        <p:nvSpPr>
          <p:cNvPr id="30" name="TextBox 29"/>
          <p:cNvSpPr txBox="1"/>
          <p:nvPr/>
        </p:nvSpPr>
        <p:spPr>
          <a:xfrm>
            <a:off x="1919785" y="2349967"/>
            <a:ext cx="13151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bg2"/>
                </a:solidFill>
              </a:rPr>
              <a:t>Too sly</a:t>
            </a:r>
            <a:endParaRPr lang="en-US" sz="3200" dirty="0">
              <a:solidFill>
                <a:schemeClr val="bg2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247961" y="476305"/>
            <a:ext cx="16383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Too phat</a:t>
            </a:r>
            <a:endParaRPr lang="en-US" sz="3200" dirty="0"/>
          </a:p>
        </p:txBody>
      </p:sp>
      <p:sp>
        <p:nvSpPr>
          <p:cNvPr id="8" name="Rectangle 7"/>
          <p:cNvSpPr/>
          <p:nvPr/>
        </p:nvSpPr>
        <p:spPr>
          <a:xfrm>
            <a:off x="1537071" y="563349"/>
            <a:ext cx="2353586" cy="12425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1820560" y="731116"/>
            <a:ext cx="166141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Too both</a:t>
            </a:r>
            <a:endParaRPr lang="en-US" sz="3200" dirty="0"/>
          </a:p>
        </p:txBody>
      </p:sp>
      <p:sp>
        <p:nvSpPr>
          <p:cNvPr id="7" name="Rectangle 6"/>
          <p:cNvSpPr/>
          <p:nvPr/>
        </p:nvSpPr>
        <p:spPr>
          <a:xfrm>
            <a:off x="1646734" y="2821860"/>
            <a:ext cx="2497335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King plots</a:t>
            </a:r>
            <a:r>
              <a:rPr lang="en-US" sz="2400" dirty="0" smtClean="0">
                <a:solidFill>
                  <a:schemeClr val="bg1"/>
                </a:solidFill>
              </a:rPr>
              <a:t>. “</a:t>
            </a:r>
            <a:r>
              <a:rPr lang="en-US" sz="2400" dirty="0">
                <a:solidFill>
                  <a:schemeClr val="bg1"/>
                </a:solidFill>
              </a:rPr>
              <a:t>Fifth force”. “Weird </a:t>
            </a:r>
            <a:r>
              <a:rPr lang="en-US" sz="2400" dirty="0" smtClean="0">
                <a:solidFill>
                  <a:schemeClr val="bg1"/>
                </a:solidFill>
              </a:rPr>
              <a:t> gravity.” </a:t>
            </a:r>
            <a:r>
              <a:rPr lang="en-US" sz="2400" dirty="0" err="1" smtClean="0">
                <a:solidFill>
                  <a:schemeClr val="bg1"/>
                </a:solidFill>
              </a:rPr>
              <a:t>axion</a:t>
            </a:r>
            <a:r>
              <a:rPr lang="en-US" sz="2400" dirty="0" smtClean="0">
                <a:solidFill>
                  <a:schemeClr val="bg1"/>
                </a:solidFill>
              </a:rPr>
              <a:t> cavities, time-varying </a:t>
            </a:r>
            <a:r>
              <a:rPr lang="en-US" sz="2400" dirty="0">
                <a:solidFill>
                  <a:schemeClr val="bg1"/>
                </a:solidFill>
              </a:rPr>
              <a:t>“</a:t>
            </a:r>
            <a:r>
              <a:rPr lang="en-US" sz="2400" dirty="0" smtClean="0">
                <a:solidFill>
                  <a:schemeClr val="bg1"/>
                </a:solidFill>
              </a:rPr>
              <a:t>constants.” Generically, “Dark Matter searches”.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 flipH="1">
            <a:off x="2067223" y="1109911"/>
            <a:ext cx="14599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WIMP</a:t>
            </a:r>
          </a:p>
          <a:p>
            <a:r>
              <a:rPr lang="en-US" sz="2400" dirty="0" smtClean="0"/>
              <a:t>Searches</a:t>
            </a:r>
            <a:endParaRPr lang="en-US" sz="2400" dirty="0"/>
          </a:p>
        </p:txBody>
      </p:sp>
      <p:sp>
        <p:nvSpPr>
          <p:cNvPr id="33" name="TextBox 32"/>
          <p:cNvSpPr txBox="1"/>
          <p:nvPr/>
        </p:nvSpPr>
        <p:spPr>
          <a:xfrm>
            <a:off x="6827014" y="5111029"/>
            <a:ext cx="3786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g</a:t>
            </a:r>
            <a:endParaRPr lang="en-US" sz="3200" dirty="0"/>
          </a:p>
        </p:txBody>
      </p:sp>
      <p:sp>
        <p:nvSpPr>
          <p:cNvPr id="34" name="Down Arrow 33"/>
          <p:cNvSpPr/>
          <p:nvPr/>
        </p:nvSpPr>
        <p:spPr>
          <a:xfrm>
            <a:off x="7192450" y="5346573"/>
            <a:ext cx="205351" cy="304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1382607" y="2924421"/>
            <a:ext cx="2711255" cy="3416320"/>
          </a:xfrm>
          <a:prstGeom prst="rect">
            <a:avLst/>
          </a:prstGeom>
          <a:solidFill>
            <a:srgbClr val="7030A0"/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Piet Schmidt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Claudio Cesar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Tanja </a:t>
            </a:r>
            <a:r>
              <a:rPr lang="en-US" sz="2400" dirty="0" err="1" smtClean="0">
                <a:solidFill>
                  <a:schemeClr val="bg1"/>
                </a:solidFill>
              </a:rPr>
              <a:t>Mehlstaubler</a:t>
            </a:r>
            <a:endParaRPr lang="en-US" sz="2400" dirty="0" smtClean="0">
              <a:solidFill>
                <a:schemeClr val="bg1"/>
              </a:solidFill>
            </a:endParaRPr>
          </a:p>
          <a:p>
            <a:r>
              <a:rPr lang="en-US" sz="2400" dirty="0" smtClean="0">
                <a:solidFill>
                  <a:schemeClr val="bg1"/>
                </a:solidFill>
              </a:rPr>
              <a:t>Marianna </a:t>
            </a:r>
            <a:r>
              <a:rPr lang="en-US" sz="2400" dirty="0" err="1" smtClean="0">
                <a:solidFill>
                  <a:schemeClr val="bg1"/>
                </a:solidFill>
              </a:rPr>
              <a:t>Safronova</a:t>
            </a:r>
            <a:endParaRPr lang="en-US" sz="2400" dirty="0" smtClean="0">
              <a:solidFill>
                <a:schemeClr val="bg1"/>
              </a:solidFill>
            </a:endParaRPr>
          </a:p>
          <a:p>
            <a:endParaRPr lang="en-US" sz="2400" dirty="0" smtClean="0">
              <a:solidFill>
                <a:schemeClr val="bg1"/>
              </a:solidFill>
            </a:endParaRPr>
          </a:p>
          <a:p>
            <a:r>
              <a:rPr lang="en-US" sz="2400" dirty="0" smtClean="0">
                <a:solidFill>
                  <a:schemeClr val="bg1"/>
                </a:solidFill>
              </a:rPr>
              <a:t>Takumi Kobayashi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Yoshiro Takahashi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Johannes </a:t>
            </a:r>
            <a:r>
              <a:rPr lang="en-US" sz="2400" dirty="0" err="1" smtClean="0">
                <a:solidFill>
                  <a:schemeClr val="bg1"/>
                </a:solidFill>
              </a:rPr>
              <a:t>Tiedau</a:t>
            </a:r>
            <a:endParaRPr lang="en-US" sz="2400" dirty="0" smtClean="0">
              <a:solidFill>
                <a:schemeClr val="bg1"/>
              </a:solidFill>
            </a:endParaRPr>
          </a:p>
          <a:p>
            <a:r>
              <a:rPr lang="en-US" sz="2400" dirty="0" smtClean="0">
                <a:solidFill>
                  <a:schemeClr val="bg1"/>
                </a:solidFill>
              </a:rPr>
              <a:t>Tanya </a:t>
            </a:r>
            <a:r>
              <a:rPr lang="en-US" sz="2400" dirty="0" err="1" smtClean="0">
                <a:solidFill>
                  <a:schemeClr val="bg1"/>
                </a:solidFill>
              </a:rPr>
              <a:t>Zelevinsky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4595242" y="974575"/>
            <a:ext cx="2872099" cy="830997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This talk.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Ronald Garcia Ruiz</a:t>
            </a:r>
          </a:p>
        </p:txBody>
      </p:sp>
    </p:spTree>
    <p:extLst>
      <p:ext uri="{BB962C8B-B14F-4D97-AF65-F5344CB8AC3E}">
        <p14:creationId xmlns:p14="http://schemas.microsoft.com/office/powerpoint/2010/main" val="26900601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7" grpId="0"/>
      <p:bldP spid="9" grpId="0"/>
      <p:bldP spid="16" grpId="0" animBg="1"/>
      <p:bldP spid="36" grpId="0" animBg="1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8BF9B7A-3861-62DC-A666-124C6DFA47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314"/>
          <a:stretch/>
        </p:blipFill>
        <p:spPr>
          <a:xfrm>
            <a:off x="-1598305" y="0"/>
            <a:ext cx="5401313" cy="600414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AC93E45-0ECC-CC75-5083-43F9D6C820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1796" y="-155276"/>
            <a:ext cx="4979367" cy="37345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954F096-A011-44BE-DA73-CA7AC4C1C05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6865"/>
          <a:stretch/>
        </p:blipFill>
        <p:spPr>
          <a:xfrm>
            <a:off x="3956043" y="3628768"/>
            <a:ext cx="6447414" cy="3536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677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98EBACC-F3AD-47AA-B1B5-A41E5A7D72D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941819" y="5198618"/>
            <a:ext cx="17894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srgbClr val="00B050"/>
                </a:solidFill>
              </a:rPr>
              <a:t>Sunyool</a:t>
            </a:r>
            <a:r>
              <a:rPr lang="en-US" sz="2400" dirty="0" smtClean="0">
                <a:solidFill>
                  <a:srgbClr val="00B050"/>
                </a:solidFill>
              </a:rPr>
              <a:t> Park</a:t>
            </a:r>
            <a:endParaRPr lang="en-US" sz="2400" dirty="0">
              <a:solidFill>
                <a:srgbClr val="00B05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381953" y="3539236"/>
            <a:ext cx="17494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srgbClr val="FFFF00"/>
                </a:solidFill>
              </a:rPr>
              <a:t>Anzou</a:t>
            </a:r>
            <a:r>
              <a:rPr lang="en-US" sz="2400" dirty="0" smtClean="0">
                <a:solidFill>
                  <a:srgbClr val="FFFF00"/>
                </a:solidFill>
              </a:rPr>
              <a:t> Wang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21399" y="5153748"/>
            <a:ext cx="16225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srgbClr val="FFFF00"/>
                </a:solidFill>
              </a:rPr>
              <a:t>Kiaboon</a:t>
            </a:r>
            <a:r>
              <a:rPr lang="en-US" sz="2400" dirty="0" smtClean="0">
                <a:solidFill>
                  <a:srgbClr val="FFFF00"/>
                </a:solidFill>
              </a:rPr>
              <a:t> Ng</a:t>
            </a:r>
            <a:endParaRPr lang="en-US" sz="2400" dirty="0">
              <a:solidFill>
                <a:srgbClr val="FFFF00"/>
              </a:solidFill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6018362" y="1477992"/>
            <a:ext cx="155275" cy="3433312"/>
            <a:chOff x="-881335" y="839637"/>
            <a:chExt cx="155275" cy="3433312"/>
          </a:xfrm>
        </p:grpSpPr>
        <p:sp>
          <p:nvSpPr>
            <p:cNvPr id="2" name="Oval 1"/>
            <p:cNvSpPr/>
            <p:nvPr/>
          </p:nvSpPr>
          <p:spPr>
            <a:xfrm>
              <a:off x="-881335" y="1650519"/>
              <a:ext cx="155275" cy="189781"/>
            </a:xfrm>
            <a:prstGeom prst="ellips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/>
            <p:cNvSpPr/>
            <p:nvPr/>
          </p:nvSpPr>
          <p:spPr>
            <a:xfrm>
              <a:off x="-881335" y="1245078"/>
              <a:ext cx="155275" cy="189781"/>
            </a:xfrm>
            <a:prstGeom prst="ellips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-881335" y="839637"/>
              <a:ext cx="155275" cy="189781"/>
            </a:xfrm>
            <a:prstGeom prst="ellips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-881335" y="3272283"/>
              <a:ext cx="155275" cy="189781"/>
            </a:xfrm>
            <a:prstGeom prst="ellips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-881335" y="2866842"/>
              <a:ext cx="155275" cy="189781"/>
            </a:xfrm>
            <a:prstGeom prst="ellips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-881335" y="2461401"/>
              <a:ext cx="155275" cy="189781"/>
            </a:xfrm>
            <a:prstGeom prst="ellips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-881335" y="4083168"/>
              <a:ext cx="155275" cy="189781"/>
            </a:xfrm>
            <a:prstGeom prst="ellips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-881335" y="2055960"/>
              <a:ext cx="155275" cy="189781"/>
            </a:xfrm>
            <a:prstGeom prst="ellips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>
              <a:off x="-881335" y="3677724"/>
              <a:ext cx="155275" cy="189781"/>
            </a:xfrm>
            <a:prstGeom prst="ellips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3502325" y="253039"/>
            <a:ext cx="2242868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Ion Production, state prep   </a:t>
            </a:r>
            <a:r>
              <a:rPr lang="en-US" sz="2400" dirty="0" smtClean="0">
                <a:sym typeface="Wingdings" panose="05000000000000000000" pitchFamily="2" charset="2"/>
              </a:rPr>
              <a:t></a:t>
            </a:r>
            <a:endParaRPr lang="en-US" sz="2400" dirty="0"/>
          </a:p>
        </p:txBody>
      </p:sp>
      <p:sp>
        <p:nvSpPr>
          <p:cNvPr id="17" name="TextBox 16"/>
          <p:cNvSpPr txBox="1"/>
          <p:nvPr/>
        </p:nvSpPr>
        <p:spPr>
          <a:xfrm>
            <a:off x="3367185" y="1342049"/>
            <a:ext cx="224286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Symbol" panose="05050102010706020507" pitchFamily="18" charset="2"/>
              </a:rPr>
              <a:t>p</a:t>
            </a:r>
            <a:r>
              <a:rPr lang="en-US" sz="2400" dirty="0" smtClean="0"/>
              <a:t>/2 pulse #1 </a:t>
            </a:r>
            <a:r>
              <a:rPr lang="en-US" sz="2400" dirty="0" smtClean="0">
                <a:sym typeface="Wingdings" panose="05000000000000000000" pitchFamily="2" charset="2"/>
              </a:rPr>
              <a:t></a:t>
            </a:r>
            <a:endParaRPr lang="en-US" sz="2400" dirty="0"/>
          </a:p>
        </p:txBody>
      </p:sp>
      <p:sp>
        <p:nvSpPr>
          <p:cNvPr id="18" name="TextBox 17"/>
          <p:cNvSpPr txBox="1"/>
          <p:nvPr/>
        </p:nvSpPr>
        <p:spPr>
          <a:xfrm>
            <a:off x="3243533" y="4337495"/>
            <a:ext cx="224286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Symbol" panose="05050102010706020507" pitchFamily="18" charset="2"/>
              </a:rPr>
              <a:t>p</a:t>
            </a:r>
            <a:r>
              <a:rPr lang="en-US" sz="2400" dirty="0" smtClean="0"/>
              <a:t>/2 pulse #2 </a:t>
            </a:r>
            <a:r>
              <a:rPr lang="en-US" sz="2400" dirty="0" smtClean="0">
                <a:sym typeface="Wingdings" panose="05000000000000000000" pitchFamily="2" charset="2"/>
              </a:rPr>
              <a:t></a:t>
            </a:r>
            <a:endParaRPr lang="en-US" sz="2400" dirty="0"/>
          </a:p>
        </p:txBody>
      </p:sp>
      <p:sp>
        <p:nvSpPr>
          <p:cNvPr id="19" name="TextBox 18"/>
          <p:cNvSpPr txBox="1"/>
          <p:nvPr/>
        </p:nvSpPr>
        <p:spPr>
          <a:xfrm>
            <a:off x="3071005" y="5046131"/>
            <a:ext cx="2518912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State read-out</a:t>
            </a:r>
            <a:r>
              <a:rPr lang="en-US" sz="2400" dirty="0" smtClean="0">
                <a:sym typeface="Wingdings" panose="05000000000000000000" pitchFamily="2" charset="2"/>
              </a:rPr>
              <a:t></a:t>
            </a:r>
            <a:endParaRPr lang="en-US" sz="2400" dirty="0"/>
          </a:p>
        </p:txBody>
      </p:sp>
      <p:sp>
        <p:nvSpPr>
          <p:cNvPr id="20" name="TextBox 19"/>
          <p:cNvSpPr txBox="1"/>
          <p:nvPr/>
        </p:nvSpPr>
        <p:spPr>
          <a:xfrm rot="5400000">
            <a:off x="3793166" y="2880245"/>
            <a:ext cx="2433871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/>
              <a:t>Coherent evolution….</a:t>
            </a:r>
            <a:endParaRPr lang="en-US" sz="2000" dirty="0"/>
          </a:p>
        </p:txBody>
      </p:sp>
      <p:sp>
        <p:nvSpPr>
          <p:cNvPr id="21" name="TextBox 20"/>
          <p:cNvSpPr txBox="1"/>
          <p:nvPr/>
        </p:nvSpPr>
        <p:spPr>
          <a:xfrm rot="5562267">
            <a:off x="5709890" y="2855307"/>
            <a:ext cx="2543902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200" dirty="0" err="1" smtClean="0"/>
              <a:t>v</a:t>
            </a:r>
            <a:r>
              <a:rPr lang="en-US" sz="3200" baseline="-25000" dirty="0" err="1" smtClean="0"/>
              <a:t>z</a:t>
            </a:r>
            <a:r>
              <a:rPr lang="en-US" sz="3200" dirty="0" smtClean="0"/>
              <a:t> =  10</a:t>
            </a:r>
            <a:r>
              <a:rPr lang="en-US" sz="3200" baseline="30000" dirty="0" smtClean="0"/>
              <a:t>-9</a:t>
            </a:r>
            <a:r>
              <a:rPr lang="en-US" sz="3200" dirty="0" smtClean="0"/>
              <a:t> c   </a:t>
            </a:r>
            <a:r>
              <a:rPr lang="en-US" sz="3200" dirty="0" smtClean="0">
                <a:sym typeface="Wingdings" panose="05000000000000000000" pitchFamily="2" charset="2"/>
              </a:rPr>
              <a:t>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313939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8" name="Group 137">
            <a:extLst>
              <a:ext uri="{FF2B5EF4-FFF2-40B4-BE49-F238E27FC236}">
                <a16:creationId xmlns:a16="http://schemas.microsoft.com/office/drawing/2014/main" id="{28B1DDFC-F46F-4B24-BB83-69391529F4F9}"/>
              </a:ext>
            </a:extLst>
          </p:cNvPr>
          <p:cNvGrpSpPr/>
          <p:nvPr/>
        </p:nvGrpSpPr>
        <p:grpSpPr>
          <a:xfrm>
            <a:off x="474852" y="280325"/>
            <a:ext cx="5550268" cy="2885674"/>
            <a:chOff x="474852" y="280325"/>
            <a:chExt cx="5550268" cy="2885674"/>
          </a:xfrm>
        </p:grpSpPr>
        <p:cxnSp>
          <p:nvCxnSpPr>
            <p:cNvPr id="65" name="Straight Arrow Connector 64">
              <a:extLst>
                <a:ext uri="{FF2B5EF4-FFF2-40B4-BE49-F238E27FC236}">
                  <a16:creationId xmlns:a16="http://schemas.microsoft.com/office/drawing/2014/main" id="{B47C4449-11D9-42C3-90FA-05E5B9E41637}"/>
                </a:ext>
              </a:extLst>
            </p:cNvPr>
            <p:cNvCxnSpPr/>
            <p:nvPr/>
          </p:nvCxnSpPr>
          <p:spPr>
            <a:xfrm>
              <a:off x="1004642" y="2809528"/>
              <a:ext cx="4761186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Arrow Connector 65">
              <a:extLst>
                <a:ext uri="{FF2B5EF4-FFF2-40B4-BE49-F238E27FC236}">
                  <a16:creationId xmlns:a16="http://schemas.microsoft.com/office/drawing/2014/main" id="{81254E80-52B2-496B-9CCF-7DAA104974E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211695" y="390572"/>
              <a:ext cx="0" cy="2567678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B1240D33-DED8-4EF8-A884-755179220E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11695" y="968115"/>
              <a:ext cx="1393672" cy="1841413"/>
            </a:xfrm>
            <a:prstGeom prst="line">
              <a:avLst/>
            </a:prstGeom>
            <a:ln w="381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07195273-31FD-4D5F-A791-119EF98E75C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590127" y="975735"/>
              <a:ext cx="1399978" cy="0"/>
            </a:xfrm>
            <a:prstGeom prst="line">
              <a:avLst/>
            </a:prstGeom>
            <a:ln w="381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92862457-217F-49EA-A6BF-27229AAE787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977755" y="971926"/>
              <a:ext cx="1393672" cy="1841413"/>
            </a:xfrm>
            <a:prstGeom prst="line">
              <a:avLst/>
            </a:prstGeom>
            <a:ln w="381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3829183F-86E0-4F9C-83F7-5ABD3468B143}"/>
                </a:ext>
              </a:extLst>
            </p:cNvPr>
            <p:cNvSpPr txBox="1"/>
            <p:nvPr/>
          </p:nvSpPr>
          <p:spPr>
            <a:xfrm>
              <a:off x="474852" y="280325"/>
              <a:ext cx="81054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Z (cm)</a:t>
              </a: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D3C13DE7-D46E-42EF-BB6E-C0C5DAB7CDE7}"/>
                </a:ext>
              </a:extLst>
            </p:cNvPr>
            <p:cNvSpPr txBox="1"/>
            <p:nvPr/>
          </p:nvSpPr>
          <p:spPr>
            <a:xfrm>
              <a:off x="5339830" y="2827445"/>
              <a:ext cx="68529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Time</a:t>
              </a:r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8914C9B5-2F58-40B7-833B-3D67CB445424}"/>
                </a:ext>
              </a:extLst>
            </p:cNvPr>
            <p:cNvSpPr/>
            <p:nvPr/>
          </p:nvSpPr>
          <p:spPr>
            <a:xfrm>
              <a:off x="2413154" y="527510"/>
              <a:ext cx="629050" cy="369714"/>
            </a:xfrm>
            <a:custGeom>
              <a:avLst/>
              <a:gdLst>
                <a:gd name="connsiteX0" fmla="*/ 0 w 784698"/>
                <a:gd name="connsiteY0" fmla="*/ 415047 h 421532"/>
                <a:gd name="connsiteX1" fmla="*/ 291830 w 784698"/>
                <a:gd name="connsiteY1" fmla="*/ 415047 h 421532"/>
                <a:gd name="connsiteX2" fmla="*/ 291830 w 784698"/>
                <a:gd name="connsiteY2" fmla="*/ 6485 h 421532"/>
                <a:gd name="connsiteX3" fmla="*/ 512323 w 784698"/>
                <a:gd name="connsiteY3" fmla="*/ 0 h 421532"/>
                <a:gd name="connsiteX4" fmla="*/ 512323 w 784698"/>
                <a:gd name="connsiteY4" fmla="*/ 421532 h 421532"/>
                <a:gd name="connsiteX5" fmla="*/ 784698 w 784698"/>
                <a:gd name="connsiteY5" fmla="*/ 421532 h 421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84698" h="421532">
                  <a:moveTo>
                    <a:pt x="0" y="415047"/>
                  </a:moveTo>
                  <a:lnTo>
                    <a:pt x="291830" y="415047"/>
                  </a:lnTo>
                  <a:lnTo>
                    <a:pt x="291830" y="6485"/>
                  </a:lnTo>
                  <a:lnTo>
                    <a:pt x="512323" y="0"/>
                  </a:lnTo>
                  <a:lnTo>
                    <a:pt x="512323" y="421532"/>
                  </a:lnTo>
                  <a:lnTo>
                    <a:pt x="784698" y="421532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C6ECC39F-B01D-461A-BFB1-74FFDD79CD1A}"/>
                </a:ext>
              </a:extLst>
            </p:cNvPr>
            <p:cNvSpPr/>
            <p:nvPr/>
          </p:nvSpPr>
          <p:spPr>
            <a:xfrm>
              <a:off x="3525872" y="527510"/>
              <a:ext cx="629050" cy="369714"/>
            </a:xfrm>
            <a:custGeom>
              <a:avLst/>
              <a:gdLst>
                <a:gd name="connsiteX0" fmla="*/ 0 w 784698"/>
                <a:gd name="connsiteY0" fmla="*/ 415047 h 421532"/>
                <a:gd name="connsiteX1" fmla="*/ 291830 w 784698"/>
                <a:gd name="connsiteY1" fmla="*/ 415047 h 421532"/>
                <a:gd name="connsiteX2" fmla="*/ 291830 w 784698"/>
                <a:gd name="connsiteY2" fmla="*/ 6485 h 421532"/>
                <a:gd name="connsiteX3" fmla="*/ 512323 w 784698"/>
                <a:gd name="connsiteY3" fmla="*/ 0 h 421532"/>
                <a:gd name="connsiteX4" fmla="*/ 512323 w 784698"/>
                <a:gd name="connsiteY4" fmla="*/ 421532 h 421532"/>
                <a:gd name="connsiteX5" fmla="*/ 784698 w 784698"/>
                <a:gd name="connsiteY5" fmla="*/ 421532 h 421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84698" h="421532">
                  <a:moveTo>
                    <a:pt x="0" y="415047"/>
                  </a:moveTo>
                  <a:lnTo>
                    <a:pt x="291830" y="415047"/>
                  </a:lnTo>
                  <a:lnTo>
                    <a:pt x="291830" y="6485"/>
                  </a:lnTo>
                  <a:lnTo>
                    <a:pt x="512323" y="0"/>
                  </a:lnTo>
                  <a:lnTo>
                    <a:pt x="512323" y="421532"/>
                  </a:lnTo>
                  <a:lnTo>
                    <a:pt x="784698" y="421532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3" name="Straight Arrow Connector 82">
              <a:extLst>
                <a:ext uri="{FF2B5EF4-FFF2-40B4-BE49-F238E27FC236}">
                  <a16:creationId xmlns:a16="http://schemas.microsoft.com/office/drawing/2014/main" id="{A8E937AD-9947-4A48-8816-10CEDE2EA563}"/>
                </a:ext>
              </a:extLst>
            </p:cNvPr>
            <p:cNvCxnSpPr/>
            <p:nvPr/>
          </p:nvCxnSpPr>
          <p:spPr>
            <a:xfrm>
              <a:off x="2919399" y="844930"/>
              <a:ext cx="734250" cy="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39" name="Group 138">
            <a:extLst>
              <a:ext uri="{FF2B5EF4-FFF2-40B4-BE49-F238E27FC236}">
                <a16:creationId xmlns:a16="http://schemas.microsoft.com/office/drawing/2014/main" id="{8880CC86-8174-4085-B671-8FA0DCAF4EBD}"/>
              </a:ext>
            </a:extLst>
          </p:cNvPr>
          <p:cNvGrpSpPr/>
          <p:nvPr/>
        </p:nvGrpSpPr>
        <p:grpSpPr>
          <a:xfrm>
            <a:off x="474852" y="3555159"/>
            <a:ext cx="5562618" cy="2891711"/>
            <a:chOff x="474852" y="3555159"/>
            <a:chExt cx="5562618" cy="2891711"/>
          </a:xfrm>
        </p:grpSpPr>
        <p:cxnSp>
          <p:nvCxnSpPr>
            <p:cNvPr id="113" name="Straight Arrow Connector 112">
              <a:extLst>
                <a:ext uri="{FF2B5EF4-FFF2-40B4-BE49-F238E27FC236}">
                  <a16:creationId xmlns:a16="http://schemas.microsoft.com/office/drawing/2014/main" id="{7256CA1F-C38C-4A46-8889-83D5C815E5D8}"/>
                </a:ext>
              </a:extLst>
            </p:cNvPr>
            <p:cNvCxnSpPr/>
            <p:nvPr/>
          </p:nvCxnSpPr>
          <p:spPr>
            <a:xfrm>
              <a:off x="1016992" y="6090399"/>
              <a:ext cx="4761186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Arrow Connector 113">
              <a:extLst>
                <a:ext uri="{FF2B5EF4-FFF2-40B4-BE49-F238E27FC236}">
                  <a16:creationId xmlns:a16="http://schemas.microsoft.com/office/drawing/2014/main" id="{B3FD0242-3C77-4B07-824E-C5A17840C2D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224045" y="3671443"/>
              <a:ext cx="0" cy="2567678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678AC869-A629-4712-B8EC-DD80C96745C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24045" y="4248986"/>
              <a:ext cx="1393672" cy="1841413"/>
            </a:xfrm>
            <a:prstGeom prst="line">
              <a:avLst/>
            </a:prstGeom>
            <a:ln w="381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C47A897F-2420-4C29-8DB9-F3D93B3A3847}"/>
                </a:ext>
              </a:extLst>
            </p:cNvPr>
            <p:cNvCxnSpPr>
              <a:cxnSpLocks/>
            </p:cNvCxnSpPr>
            <p:nvPr/>
          </p:nvCxnSpPr>
          <p:spPr>
            <a:xfrm>
              <a:off x="2602477" y="4256606"/>
              <a:ext cx="719843" cy="0"/>
            </a:xfrm>
            <a:prstGeom prst="line">
              <a:avLst/>
            </a:prstGeom>
            <a:ln w="381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26D6F143-A961-46C5-808F-6E8888C8335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304321" y="4256606"/>
              <a:ext cx="1393672" cy="1841413"/>
            </a:xfrm>
            <a:prstGeom prst="line">
              <a:avLst/>
            </a:prstGeom>
            <a:ln w="381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8" name="TextBox 117">
              <a:extLst>
                <a:ext uri="{FF2B5EF4-FFF2-40B4-BE49-F238E27FC236}">
                  <a16:creationId xmlns:a16="http://schemas.microsoft.com/office/drawing/2014/main" id="{B7690294-B83A-4BC2-84D2-EF8ACBE07261}"/>
                </a:ext>
              </a:extLst>
            </p:cNvPr>
            <p:cNvSpPr txBox="1"/>
            <p:nvPr/>
          </p:nvSpPr>
          <p:spPr>
            <a:xfrm>
              <a:off x="5352180" y="6108316"/>
              <a:ext cx="68529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Time</a:t>
              </a:r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9AE943A4-2338-4755-8DC2-EC834BA09FA3}"/>
                </a:ext>
              </a:extLst>
            </p:cNvPr>
            <p:cNvSpPr/>
            <p:nvPr/>
          </p:nvSpPr>
          <p:spPr>
            <a:xfrm>
              <a:off x="2462880" y="3800845"/>
              <a:ext cx="629050" cy="369714"/>
            </a:xfrm>
            <a:custGeom>
              <a:avLst/>
              <a:gdLst>
                <a:gd name="connsiteX0" fmla="*/ 0 w 784698"/>
                <a:gd name="connsiteY0" fmla="*/ 415047 h 421532"/>
                <a:gd name="connsiteX1" fmla="*/ 291830 w 784698"/>
                <a:gd name="connsiteY1" fmla="*/ 415047 h 421532"/>
                <a:gd name="connsiteX2" fmla="*/ 291830 w 784698"/>
                <a:gd name="connsiteY2" fmla="*/ 6485 h 421532"/>
                <a:gd name="connsiteX3" fmla="*/ 512323 w 784698"/>
                <a:gd name="connsiteY3" fmla="*/ 0 h 421532"/>
                <a:gd name="connsiteX4" fmla="*/ 512323 w 784698"/>
                <a:gd name="connsiteY4" fmla="*/ 421532 h 421532"/>
                <a:gd name="connsiteX5" fmla="*/ 784698 w 784698"/>
                <a:gd name="connsiteY5" fmla="*/ 421532 h 421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84698" h="421532">
                  <a:moveTo>
                    <a:pt x="0" y="415047"/>
                  </a:moveTo>
                  <a:lnTo>
                    <a:pt x="291830" y="415047"/>
                  </a:lnTo>
                  <a:lnTo>
                    <a:pt x="291830" y="6485"/>
                  </a:lnTo>
                  <a:lnTo>
                    <a:pt x="512323" y="0"/>
                  </a:lnTo>
                  <a:lnTo>
                    <a:pt x="512323" y="421532"/>
                  </a:lnTo>
                  <a:lnTo>
                    <a:pt x="784698" y="421532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E2CB3030-C98C-453F-875D-2FD36ED75B8D}"/>
                </a:ext>
              </a:extLst>
            </p:cNvPr>
            <p:cNvSpPr/>
            <p:nvPr/>
          </p:nvSpPr>
          <p:spPr>
            <a:xfrm>
              <a:off x="4531934" y="5690415"/>
              <a:ext cx="629050" cy="369714"/>
            </a:xfrm>
            <a:custGeom>
              <a:avLst/>
              <a:gdLst>
                <a:gd name="connsiteX0" fmla="*/ 0 w 784698"/>
                <a:gd name="connsiteY0" fmla="*/ 415047 h 421532"/>
                <a:gd name="connsiteX1" fmla="*/ 291830 w 784698"/>
                <a:gd name="connsiteY1" fmla="*/ 415047 h 421532"/>
                <a:gd name="connsiteX2" fmla="*/ 291830 w 784698"/>
                <a:gd name="connsiteY2" fmla="*/ 6485 h 421532"/>
                <a:gd name="connsiteX3" fmla="*/ 512323 w 784698"/>
                <a:gd name="connsiteY3" fmla="*/ 0 h 421532"/>
                <a:gd name="connsiteX4" fmla="*/ 512323 w 784698"/>
                <a:gd name="connsiteY4" fmla="*/ 421532 h 421532"/>
                <a:gd name="connsiteX5" fmla="*/ 784698 w 784698"/>
                <a:gd name="connsiteY5" fmla="*/ 421532 h 421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84698" h="421532">
                  <a:moveTo>
                    <a:pt x="0" y="415047"/>
                  </a:moveTo>
                  <a:lnTo>
                    <a:pt x="291830" y="415047"/>
                  </a:lnTo>
                  <a:lnTo>
                    <a:pt x="291830" y="6485"/>
                  </a:lnTo>
                  <a:lnTo>
                    <a:pt x="512323" y="0"/>
                  </a:lnTo>
                  <a:lnTo>
                    <a:pt x="512323" y="421532"/>
                  </a:lnTo>
                  <a:lnTo>
                    <a:pt x="784698" y="421532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0" name="Straight Arrow Connector 129">
              <a:extLst>
                <a:ext uri="{FF2B5EF4-FFF2-40B4-BE49-F238E27FC236}">
                  <a16:creationId xmlns:a16="http://schemas.microsoft.com/office/drawing/2014/main" id="{09B088BF-5CB3-45E0-89CC-EC6B54A409F7}"/>
                </a:ext>
              </a:extLst>
            </p:cNvPr>
            <p:cNvCxnSpPr>
              <a:cxnSpLocks/>
            </p:cNvCxnSpPr>
            <p:nvPr/>
          </p:nvCxnSpPr>
          <p:spPr>
            <a:xfrm>
              <a:off x="2919399" y="4059641"/>
              <a:ext cx="421461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7" name="TextBox 136">
              <a:extLst>
                <a:ext uri="{FF2B5EF4-FFF2-40B4-BE49-F238E27FC236}">
                  <a16:creationId xmlns:a16="http://schemas.microsoft.com/office/drawing/2014/main" id="{22E05288-0BF3-40EF-A0F1-8530526A50B8}"/>
                </a:ext>
              </a:extLst>
            </p:cNvPr>
            <p:cNvSpPr txBox="1"/>
            <p:nvPr/>
          </p:nvSpPr>
          <p:spPr>
            <a:xfrm>
              <a:off x="474852" y="3555159"/>
              <a:ext cx="81054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Z (cm)</a:t>
              </a:r>
            </a:p>
          </p:txBody>
        </p:sp>
      </p:grpSp>
      <p:cxnSp>
        <p:nvCxnSpPr>
          <p:cNvPr id="145" name="Straight Connector 144">
            <a:extLst>
              <a:ext uri="{FF2B5EF4-FFF2-40B4-BE49-F238E27FC236}">
                <a16:creationId xmlns:a16="http://schemas.microsoft.com/office/drawing/2014/main" id="{ED49AF20-49EE-411F-B108-856816796EB1}"/>
              </a:ext>
            </a:extLst>
          </p:cNvPr>
          <p:cNvCxnSpPr>
            <a:cxnSpLocks/>
          </p:cNvCxnSpPr>
          <p:nvPr/>
        </p:nvCxnSpPr>
        <p:spPr>
          <a:xfrm flipV="1">
            <a:off x="1205389" y="975735"/>
            <a:ext cx="1399978" cy="0"/>
          </a:xfrm>
          <a:prstGeom prst="line">
            <a:avLst/>
          </a:prstGeom>
          <a:ln w="25400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6" name="TextBox 145">
            <a:extLst>
              <a:ext uri="{FF2B5EF4-FFF2-40B4-BE49-F238E27FC236}">
                <a16:creationId xmlns:a16="http://schemas.microsoft.com/office/drawing/2014/main" id="{A5DAF4E2-887D-4988-9C41-9ED9E5E071F9}"/>
              </a:ext>
            </a:extLst>
          </p:cNvPr>
          <p:cNvSpPr txBox="1"/>
          <p:nvPr/>
        </p:nvSpPr>
        <p:spPr>
          <a:xfrm>
            <a:off x="656344" y="844930"/>
            <a:ext cx="629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68.8</a:t>
            </a:r>
          </a:p>
        </p:txBody>
      </p:sp>
      <p:sp>
        <p:nvSpPr>
          <p:cNvPr id="147" name="TextBox 146">
            <a:extLst>
              <a:ext uri="{FF2B5EF4-FFF2-40B4-BE49-F238E27FC236}">
                <a16:creationId xmlns:a16="http://schemas.microsoft.com/office/drawing/2014/main" id="{7C644D97-FA66-48F8-8CBF-8114608608D0}"/>
              </a:ext>
            </a:extLst>
          </p:cNvPr>
          <p:cNvSpPr txBox="1"/>
          <p:nvPr/>
        </p:nvSpPr>
        <p:spPr>
          <a:xfrm>
            <a:off x="770855" y="2713197"/>
            <a:ext cx="403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</a:t>
            </a:r>
          </a:p>
        </p:txBody>
      </p:sp>
      <p:sp>
        <p:nvSpPr>
          <p:cNvPr id="148" name="TextBox 147">
            <a:extLst>
              <a:ext uri="{FF2B5EF4-FFF2-40B4-BE49-F238E27FC236}">
                <a16:creationId xmlns:a16="http://schemas.microsoft.com/office/drawing/2014/main" id="{3E68A6C9-F54E-48B5-9E73-63279C29C574}"/>
              </a:ext>
            </a:extLst>
          </p:cNvPr>
          <p:cNvSpPr txBox="1"/>
          <p:nvPr/>
        </p:nvSpPr>
        <p:spPr>
          <a:xfrm>
            <a:off x="108896" y="844930"/>
            <a:ext cx="473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Sci</a:t>
            </a:r>
          </a:p>
        </p:txBody>
      </p:sp>
      <p:sp>
        <p:nvSpPr>
          <p:cNvPr id="149" name="TextBox 148">
            <a:extLst>
              <a:ext uri="{FF2B5EF4-FFF2-40B4-BE49-F238E27FC236}">
                <a16:creationId xmlns:a16="http://schemas.microsoft.com/office/drawing/2014/main" id="{8C5F0E7B-89BA-432F-BE34-8328F10FB83E}"/>
              </a:ext>
            </a:extLst>
          </p:cNvPr>
          <p:cNvSpPr txBox="1"/>
          <p:nvPr/>
        </p:nvSpPr>
        <p:spPr>
          <a:xfrm>
            <a:off x="122730" y="2628346"/>
            <a:ext cx="5673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Oct</a:t>
            </a:r>
          </a:p>
        </p:txBody>
      </p:sp>
      <p:cxnSp>
        <p:nvCxnSpPr>
          <p:cNvPr id="150" name="Straight Connector 149">
            <a:extLst>
              <a:ext uri="{FF2B5EF4-FFF2-40B4-BE49-F238E27FC236}">
                <a16:creationId xmlns:a16="http://schemas.microsoft.com/office/drawing/2014/main" id="{B192592D-797E-4025-88E5-8C9BAC808D1E}"/>
              </a:ext>
            </a:extLst>
          </p:cNvPr>
          <p:cNvCxnSpPr>
            <a:cxnSpLocks/>
          </p:cNvCxnSpPr>
          <p:nvPr/>
        </p:nvCxnSpPr>
        <p:spPr>
          <a:xfrm flipH="1" flipV="1">
            <a:off x="2602026" y="1006306"/>
            <a:ext cx="3341" cy="1833792"/>
          </a:xfrm>
          <a:prstGeom prst="line">
            <a:avLst/>
          </a:prstGeom>
          <a:ln w="25400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1" name="TextBox 150">
            <a:extLst>
              <a:ext uri="{FF2B5EF4-FFF2-40B4-BE49-F238E27FC236}">
                <a16:creationId xmlns:a16="http://schemas.microsoft.com/office/drawing/2014/main" id="{F4898AD4-F597-43ED-A54A-37A8261FE311}"/>
              </a:ext>
            </a:extLst>
          </p:cNvPr>
          <p:cNvSpPr txBox="1"/>
          <p:nvPr/>
        </p:nvSpPr>
        <p:spPr>
          <a:xfrm>
            <a:off x="1475957" y="2907833"/>
            <a:ext cx="9869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300 </a:t>
            </a:r>
            <a:r>
              <a:rPr lang="en-US" sz="1600" dirty="0" err="1"/>
              <a:t>ms</a:t>
            </a:r>
            <a:endParaRPr lang="en-US" sz="1600" dirty="0"/>
          </a:p>
        </p:txBody>
      </p:sp>
      <p:cxnSp>
        <p:nvCxnSpPr>
          <p:cNvPr id="152" name="Straight Arrow Connector 151">
            <a:extLst>
              <a:ext uri="{FF2B5EF4-FFF2-40B4-BE49-F238E27FC236}">
                <a16:creationId xmlns:a16="http://schemas.microsoft.com/office/drawing/2014/main" id="{027AADCB-F846-4F40-AF94-44186F9EEF82}"/>
              </a:ext>
            </a:extLst>
          </p:cNvPr>
          <p:cNvCxnSpPr>
            <a:cxnSpLocks/>
          </p:cNvCxnSpPr>
          <p:nvPr/>
        </p:nvCxnSpPr>
        <p:spPr>
          <a:xfrm flipV="1">
            <a:off x="1249272" y="2923358"/>
            <a:ext cx="1352754" cy="1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3" name="Straight Connector 152">
            <a:extLst>
              <a:ext uri="{FF2B5EF4-FFF2-40B4-BE49-F238E27FC236}">
                <a16:creationId xmlns:a16="http://schemas.microsoft.com/office/drawing/2014/main" id="{0BDCFEA7-7A84-4D28-AE01-3F7AE9ADB3D6}"/>
              </a:ext>
            </a:extLst>
          </p:cNvPr>
          <p:cNvCxnSpPr>
            <a:cxnSpLocks/>
          </p:cNvCxnSpPr>
          <p:nvPr/>
        </p:nvCxnSpPr>
        <p:spPr>
          <a:xfrm flipV="1">
            <a:off x="1217739" y="4250723"/>
            <a:ext cx="1399978" cy="0"/>
          </a:xfrm>
          <a:prstGeom prst="line">
            <a:avLst/>
          </a:prstGeom>
          <a:ln w="25400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4" name="TextBox 153">
            <a:extLst>
              <a:ext uri="{FF2B5EF4-FFF2-40B4-BE49-F238E27FC236}">
                <a16:creationId xmlns:a16="http://schemas.microsoft.com/office/drawing/2014/main" id="{6EE5EEB4-8BB2-4505-9E97-FF4DA63E2DBA}"/>
              </a:ext>
            </a:extLst>
          </p:cNvPr>
          <p:cNvSpPr txBox="1"/>
          <p:nvPr/>
        </p:nvSpPr>
        <p:spPr>
          <a:xfrm>
            <a:off x="668694" y="4119918"/>
            <a:ext cx="629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68.8</a:t>
            </a:r>
          </a:p>
        </p:txBody>
      </p:sp>
      <p:sp>
        <p:nvSpPr>
          <p:cNvPr id="155" name="TextBox 154">
            <a:extLst>
              <a:ext uri="{FF2B5EF4-FFF2-40B4-BE49-F238E27FC236}">
                <a16:creationId xmlns:a16="http://schemas.microsoft.com/office/drawing/2014/main" id="{B621D212-3AAE-4518-80F4-493E469EF611}"/>
              </a:ext>
            </a:extLst>
          </p:cNvPr>
          <p:cNvSpPr txBox="1"/>
          <p:nvPr/>
        </p:nvSpPr>
        <p:spPr>
          <a:xfrm>
            <a:off x="783205" y="5988185"/>
            <a:ext cx="403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</a:t>
            </a:r>
          </a:p>
        </p:txBody>
      </p:sp>
      <p:sp>
        <p:nvSpPr>
          <p:cNvPr id="156" name="TextBox 155">
            <a:extLst>
              <a:ext uri="{FF2B5EF4-FFF2-40B4-BE49-F238E27FC236}">
                <a16:creationId xmlns:a16="http://schemas.microsoft.com/office/drawing/2014/main" id="{864DA912-F30A-4425-8786-B6CDF975196F}"/>
              </a:ext>
            </a:extLst>
          </p:cNvPr>
          <p:cNvSpPr txBox="1"/>
          <p:nvPr/>
        </p:nvSpPr>
        <p:spPr>
          <a:xfrm>
            <a:off x="121246" y="4119918"/>
            <a:ext cx="473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Sci</a:t>
            </a:r>
          </a:p>
        </p:txBody>
      </p:sp>
      <p:sp>
        <p:nvSpPr>
          <p:cNvPr id="157" name="TextBox 156">
            <a:extLst>
              <a:ext uri="{FF2B5EF4-FFF2-40B4-BE49-F238E27FC236}">
                <a16:creationId xmlns:a16="http://schemas.microsoft.com/office/drawing/2014/main" id="{C96398AD-76DE-485B-A0BA-285C1AA623EE}"/>
              </a:ext>
            </a:extLst>
          </p:cNvPr>
          <p:cNvSpPr txBox="1"/>
          <p:nvPr/>
        </p:nvSpPr>
        <p:spPr>
          <a:xfrm>
            <a:off x="135080" y="5903334"/>
            <a:ext cx="5673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Oct</a:t>
            </a:r>
          </a:p>
        </p:txBody>
      </p:sp>
      <p:cxnSp>
        <p:nvCxnSpPr>
          <p:cNvPr id="158" name="Straight Connector 157">
            <a:extLst>
              <a:ext uri="{FF2B5EF4-FFF2-40B4-BE49-F238E27FC236}">
                <a16:creationId xmlns:a16="http://schemas.microsoft.com/office/drawing/2014/main" id="{3040003E-58F2-4896-B5C0-A6DB12C85EDF}"/>
              </a:ext>
            </a:extLst>
          </p:cNvPr>
          <p:cNvCxnSpPr>
            <a:cxnSpLocks/>
          </p:cNvCxnSpPr>
          <p:nvPr/>
        </p:nvCxnSpPr>
        <p:spPr>
          <a:xfrm flipH="1" flipV="1">
            <a:off x="2614376" y="4281294"/>
            <a:ext cx="3341" cy="1833792"/>
          </a:xfrm>
          <a:prstGeom prst="line">
            <a:avLst/>
          </a:prstGeom>
          <a:ln w="25400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9" name="TextBox 158">
            <a:extLst>
              <a:ext uri="{FF2B5EF4-FFF2-40B4-BE49-F238E27FC236}">
                <a16:creationId xmlns:a16="http://schemas.microsoft.com/office/drawing/2014/main" id="{5A783E97-4A22-48A9-9537-C615B58A2AB8}"/>
              </a:ext>
            </a:extLst>
          </p:cNvPr>
          <p:cNvSpPr txBox="1"/>
          <p:nvPr/>
        </p:nvSpPr>
        <p:spPr>
          <a:xfrm>
            <a:off x="1488307" y="6182821"/>
            <a:ext cx="9869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300 </a:t>
            </a:r>
            <a:r>
              <a:rPr lang="en-US" sz="1600" dirty="0" err="1"/>
              <a:t>ms</a:t>
            </a:r>
            <a:endParaRPr lang="en-US" sz="1600" dirty="0"/>
          </a:p>
        </p:txBody>
      </p:sp>
      <p:cxnSp>
        <p:nvCxnSpPr>
          <p:cNvPr id="160" name="Straight Arrow Connector 159">
            <a:extLst>
              <a:ext uri="{FF2B5EF4-FFF2-40B4-BE49-F238E27FC236}">
                <a16:creationId xmlns:a16="http://schemas.microsoft.com/office/drawing/2014/main" id="{12EA7AA7-4BBA-4997-837D-842E732C8344}"/>
              </a:ext>
            </a:extLst>
          </p:cNvPr>
          <p:cNvCxnSpPr>
            <a:cxnSpLocks/>
          </p:cNvCxnSpPr>
          <p:nvPr/>
        </p:nvCxnSpPr>
        <p:spPr>
          <a:xfrm flipV="1">
            <a:off x="1261622" y="6198346"/>
            <a:ext cx="1352754" cy="1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62" name="Picture 161">
            <a:extLst>
              <a:ext uri="{FF2B5EF4-FFF2-40B4-BE49-F238E27FC236}">
                <a16:creationId xmlns:a16="http://schemas.microsoft.com/office/drawing/2014/main" id="{1F29E202-37D8-4606-A06B-BC369E8188F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725"/>
          <a:stretch/>
        </p:blipFill>
        <p:spPr>
          <a:xfrm>
            <a:off x="5384597" y="3762977"/>
            <a:ext cx="7711123" cy="2495545"/>
          </a:xfrm>
          <a:prstGeom prst="rect">
            <a:avLst/>
          </a:prstGeom>
        </p:spPr>
      </p:pic>
      <p:pic>
        <p:nvPicPr>
          <p:cNvPr id="170" name="Picture 169">
            <a:extLst>
              <a:ext uri="{FF2B5EF4-FFF2-40B4-BE49-F238E27FC236}">
                <a16:creationId xmlns:a16="http://schemas.microsoft.com/office/drawing/2014/main" id="{5A9536E3-26E1-4BDE-8E9B-32B64F32252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835"/>
          <a:stretch/>
        </p:blipFill>
        <p:spPr>
          <a:xfrm>
            <a:off x="5446937" y="564231"/>
            <a:ext cx="7586442" cy="2449352"/>
          </a:xfrm>
          <a:prstGeom prst="rect">
            <a:avLst/>
          </a:prstGeom>
        </p:spPr>
      </p:pic>
      <p:sp>
        <p:nvSpPr>
          <p:cNvPr id="171" name="TextBox 170">
            <a:extLst>
              <a:ext uri="{FF2B5EF4-FFF2-40B4-BE49-F238E27FC236}">
                <a16:creationId xmlns:a16="http://schemas.microsoft.com/office/drawing/2014/main" id="{46D7D661-8165-496E-BA38-1D599B704BDB}"/>
              </a:ext>
            </a:extLst>
          </p:cNvPr>
          <p:cNvSpPr txBox="1"/>
          <p:nvPr/>
        </p:nvSpPr>
        <p:spPr>
          <a:xfrm>
            <a:off x="2500322" y="222485"/>
            <a:ext cx="5629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600" i="1" dirty="0"/>
              <a:t>π</a:t>
            </a:r>
            <a:r>
              <a:rPr lang="en-US" sz="1600" i="1" dirty="0"/>
              <a:t>/2</a:t>
            </a:r>
            <a:endParaRPr lang="en-US" sz="1600" dirty="0"/>
          </a:p>
        </p:txBody>
      </p:sp>
      <p:sp>
        <p:nvSpPr>
          <p:cNvPr id="172" name="TextBox 171">
            <a:extLst>
              <a:ext uri="{FF2B5EF4-FFF2-40B4-BE49-F238E27FC236}">
                <a16:creationId xmlns:a16="http://schemas.microsoft.com/office/drawing/2014/main" id="{2CA1E4E8-1783-402E-AF73-C0BDAC03FCB3}"/>
              </a:ext>
            </a:extLst>
          </p:cNvPr>
          <p:cNvSpPr txBox="1"/>
          <p:nvPr/>
        </p:nvSpPr>
        <p:spPr>
          <a:xfrm>
            <a:off x="3616748" y="223803"/>
            <a:ext cx="5629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600" i="1" dirty="0"/>
              <a:t>π</a:t>
            </a:r>
            <a:r>
              <a:rPr lang="en-US" sz="1600" i="1" dirty="0"/>
              <a:t>/2</a:t>
            </a:r>
            <a:endParaRPr lang="en-US" sz="1600" dirty="0"/>
          </a:p>
        </p:txBody>
      </p:sp>
      <p:sp>
        <p:nvSpPr>
          <p:cNvPr id="173" name="TextBox 172">
            <a:extLst>
              <a:ext uri="{FF2B5EF4-FFF2-40B4-BE49-F238E27FC236}">
                <a16:creationId xmlns:a16="http://schemas.microsoft.com/office/drawing/2014/main" id="{90F82EE3-F0D0-4B45-A78C-B197041DD4E2}"/>
              </a:ext>
            </a:extLst>
          </p:cNvPr>
          <p:cNvSpPr txBox="1"/>
          <p:nvPr/>
        </p:nvSpPr>
        <p:spPr>
          <a:xfrm>
            <a:off x="2522840" y="3499629"/>
            <a:ext cx="5629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600" i="1" dirty="0"/>
              <a:t>π</a:t>
            </a:r>
            <a:r>
              <a:rPr lang="en-US" sz="1600" i="1" dirty="0"/>
              <a:t>/2</a:t>
            </a:r>
            <a:endParaRPr lang="en-US" sz="1600" dirty="0"/>
          </a:p>
        </p:txBody>
      </p:sp>
      <p:sp>
        <p:nvSpPr>
          <p:cNvPr id="174" name="TextBox 173">
            <a:extLst>
              <a:ext uri="{FF2B5EF4-FFF2-40B4-BE49-F238E27FC236}">
                <a16:creationId xmlns:a16="http://schemas.microsoft.com/office/drawing/2014/main" id="{3476EE59-5D76-4E53-B8A0-253C7E6BDA4E}"/>
              </a:ext>
            </a:extLst>
          </p:cNvPr>
          <p:cNvSpPr txBox="1"/>
          <p:nvPr/>
        </p:nvSpPr>
        <p:spPr>
          <a:xfrm>
            <a:off x="4598014" y="5372417"/>
            <a:ext cx="5629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600" i="1" dirty="0"/>
              <a:t>π</a:t>
            </a:r>
            <a:r>
              <a:rPr lang="en-US" sz="1600" i="1" dirty="0"/>
              <a:t>/2</a:t>
            </a:r>
            <a:endParaRPr lang="en-US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5" name="TextBox 174">
                <a:extLst>
                  <a:ext uri="{FF2B5EF4-FFF2-40B4-BE49-F238E27FC236}">
                    <a16:creationId xmlns:a16="http://schemas.microsoft.com/office/drawing/2014/main" id="{C820E1B9-FE25-4FCE-A2BD-5781F1538B26}"/>
                  </a:ext>
                </a:extLst>
              </p:cNvPr>
              <p:cNvSpPr txBox="1"/>
              <p:nvPr/>
            </p:nvSpPr>
            <p:spPr>
              <a:xfrm>
                <a:off x="2876926" y="498259"/>
                <a:ext cx="826380" cy="29892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𝑅𝑎𝑚𝑠𝑒𝑦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75" name="TextBox 174">
                <a:extLst>
                  <a:ext uri="{FF2B5EF4-FFF2-40B4-BE49-F238E27FC236}">
                    <a16:creationId xmlns:a16="http://schemas.microsoft.com/office/drawing/2014/main" id="{C820E1B9-FE25-4FCE-A2BD-5781F1538B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76926" y="498259"/>
                <a:ext cx="826380" cy="298928"/>
              </a:xfrm>
              <a:prstGeom prst="rect">
                <a:avLst/>
              </a:prstGeom>
              <a:blipFill>
                <a:blip r:embed="rId4"/>
                <a:stretch>
                  <a:fillRect l="-3704" r="-4444" b="-244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6" name="TextBox 175">
                <a:extLst>
                  <a:ext uri="{FF2B5EF4-FFF2-40B4-BE49-F238E27FC236}">
                    <a16:creationId xmlns:a16="http://schemas.microsoft.com/office/drawing/2014/main" id="{E5938048-BCF7-48FE-AA83-C7A70C11BABE}"/>
                  </a:ext>
                </a:extLst>
              </p:cNvPr>
              <p:cNvSpPr txBox="1"/>
              <p:nvPr/>
            </p:nvSpPr>
            <p:spPr>
              <a:xfrm>
                <a:off x="3042204" y="3713213"/>
                <a:ext cx="826380" cy="29892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𝑅𝑎𝑚𝑠𝑒𝑦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76" name="TextBox 175">
                <a:extLst>
                  <a:ext uri="{FF2B5EF4-FFF2-40B4-BE49-F238E27FC236}">
                    <a16:creationId xmlns:a16="http://schemas.microsoft.com/office/drawing/2014/main" id="{E5938048-BCF7-48FE-AA83-C7A70C11BA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2204" y="3713213"/>
                <a:ext cx="826380" cy="298928"/>
              </a:xfrm>
              <a:prstGeom prst="rect">
                <a:avLst/>
              </a:prstGeom>
              <a:blipFill>
                <a:blip r:embed="rId5"/>
                <a:stretch>
                  <a:fillRect l="-3676" r="-3676" b="-244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48089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C68E41E-8CF4-E556-D34A-30AE18314C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5810" y="1673524"/>
            <a:ext cx="8914742" cy="503105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97812" y="362310"/>
            <a:ext cx="713541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Cool vacuum sleeve to 180 K  to suppress </a:t>
            </a:r>
          </a:p>
          <a:p>
            <a:r>
              <a:rPr lang="en-US" sz="3200" dirty="0" smtClean="0"/>
              <a:t>black-body </a:t>
            </a:r>
            <a:r>
              <a:rPr lang="en-US" sz="3200" dirty="0" err="1" smtClean="0"/>
              <a:t>decoherence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057110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7-rt.googleusercontent.com/slidesz/AGV_vUdTVy3dhaakUa9fL3KtESmG0VFW_IvZSNvPViY-QhJPepWeyttafDPURyOTbCZQc1_K6UDAmt_Xqi6RTtg68UXbnK8Vo9cX3ZvbtoTdN6pxjwevwWIuHcb6QPMslITas8wvNwEX=s2048?key=ipmZ-Y5YVeYlFqXbZj_OjcvS">
            <a:extLst>
              <a:ext uri="{FF2B5EF4-FFF2-40B4-BE49-F238E27FC236}">
                <a16:creationId xmlns:a16="http://schemas.microsoft.com/office/drawing/2014/main" id="{256B2807-998C-4405-BDFB-BD90AE9B68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23" t="36308" r="3825" b="32144"/>
          <a:stretch/>
        </p:blipFill>
        <p:spPr bwMode="auto">
          <a:xfrm>
            <a:off x="259612" y="0"/>
            <a:ext cx="9376230" cy="6037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635842" y="1639019"/>
            <a:ext cx="255615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Coherence in </a:t>
            </a:r>
          </a:p>
          <a:p>
            <a:r>
              <a:rPr lang="en-US" sz="2800" dirty="0" smtClean="0"/>
              <a:t>molecular quantum superposition at</a:t>
            </a:r>
          </a:p>
          <a:p>
            <a:r>
              <a:rPr lang="en-US" sz="2800" dirty="0" smtClean="0"/>
              <a:t>~12 seconds!!</a:t>
            </a:r>
          </a:p>
        </p:txBody>
      </p:sp>
    </p:spTree>
    <p:extLst>
      <p:ext uri="{BB962C8B-B14F-4D97-AF65-F5344CB8AC3E}">
        <p14:creationId xmlns:p14="http://schemas.microsoft.com/office/powerpoint/2010/main" val="470703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6995887" y="6212114"/>
            <a:ext cx="653143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7903031" y="6154058"/>
            <a:ext cx="653143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8882745" y="6066974"/>
            <a:ext cx="653143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6974119" y="6088744"/>
            <a:ext cx="653143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7881263" y="6030688"/>
            <a:ext cx="653143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8860977" y="5943604"/>
            <a:ext cx="653143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7670807" y="2881092"/>
            <a:ext cx="653143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Freeform 16"/>
          <p:cNvSpPr/>
          <p:nvPr/>
        </p:nvSpPr>
        <p:spPr>
          <a:xfrm>
            <a:off x="1814286" y="29029"/>
            <a:ext cx="2075543" cy="1480457"/>
          </a:xfrm>
          <a:custGeom>
            <a:avLst/>
            <a:gdLst>
              <a:gd name="connsiteX0" fmla="*/ 0 w 2075543"/>
              <a:gd name="connsiteY0" fmla="*/ 0 h 1480457"/>
              <a:gd name="connsiteX1" fmla="*/ 58057 w 2075543"/>
              <a:gd name="connsiteY1" fmla="*/ 261257 h 1480457"/>
              <a:gd name="connsiteX2" fmla="*/ 246743 w 2075543"/>
              <a:gd name="connsiteY2" fmla="*/ 609600 h 1480457"/>
              <a:gd name="connsiteX3" fmla="*/ 595085 w 2075543"/>
              <a:gd name="connsiteY3" fmla="*/ 943428 h 1480457"/>
              <a:gd name="connsiteX4" fmla="*/ 856343 w 2075543"/>
              <a:gd name="connsiteY4" fmla="*/ 1088571 h 1480457"/>
              <a:gd name="connsiteX5" fmla="*/ 1349828 w 2075543"/>
              <a:gd name="connsiteY5" fmla="*/ 1306285 h 1480457"/>
              <a:gd name="connsiteX6" fmla="*/ 1770743 w 2075543"/>
              <a:gd name="connsiteY6" fmla="*/ 1422400 h 1480457"/>
              <a:gd name="connsiteX7" fmla="*/ 1814285 w 2075543"/>
              <a:gd name="connsiteY7" fmla="*/ 1436914 h 1480457"/>
              <a:gd name="connsiteX8" fmla="*/ 2075543 w 2075543"/>
              <a:gd name="connsiteY8" fmla="*/ 1480457 h 1480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75543" h="1480457">
                <a:moveTo>
                  <a:pt x="0" y="0"/>
                </a:moveTo>
                <a:cubicBezTo>
                  <a:pt x="8466" y="79828"/>
                  <a:pt x="16933" y="159657"/>
                  <a:pt x="58057" y="261257"/>
                </a:cubicBezTo>
                <a:cubicBezTo>
                  <a:pt x="99181" y="362857"/>
                  <a:pt x="157238" y="495905"/>
                  <a:pt x="246743" y="609600"/>
                </a:cubicBezTo>
                <a:cubicBezTo>
                  <a:pt x="336248" y="723295"/>
                  <a:pt x="493485" y="863600"/>
                  <a:pt x="595085" y="943428"/>
                </a:cubicBezTo>
                <a:cubicBezTo>
                  <a:pt x="696685" y="1023256"/>
                  <a:pt x="730553" y="1028095"/>
                  <a:pt x="856343" y="1088571"/>
                </a:cubicBezTo>
                <a:cubicBezTo>
                  <a:pt x="982133" y="1149047"/>
                  <a:pt x="1197428" y="1250647"/>
                  <a:pt x="1349828" y="1306285"/>
                </a:cubicBezTo>
                <a:cubicBezTo>
                  <a:pt x="1502228" y="1361923"/>
                  <a:pt x="1693334" y="1400629"/>
                  <a:pt x="1770743" y="1422400"/>
                </a:cubicBezTo>
                <a:cubicBezTo>
                  <a:pt x="1848153" y="1444172"/>
                  <a:pt x="1763485" y="1427238"/>
                  <a:pt x="1814285" y="1436914"/>
                </a:cubicBezTo>
                <a:cubicBezTo>
                  <a:pt x="1865085" y="1446590"/>
                  <a:pt x="1970314" y="1463523"/>
                  <a:pt x="2075543" y="1480457"/>
                </a:cubicBezTo>
              </a:path>
            </a:pathLst>
          </a:custGeom>
          <a:noFill/>
          <a:ln w="762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1801966" y="3264350"/>
            <a:ext cx="653143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Freeform 18"/>
          <p:cNvSpPr/>
          <p:nvPr/>
        </p:nvSpPr>
        <p:spPr>
          <a:xfrm>
            <a:off x="6858000" y="36286"/>
            <a:ext cx="2075543" cy="1480457"/>
          </a:xfrm>
          <a:custGeom>
            <a:avLst/>
            <a:gdLst>
              <a:gd name="connsiteX0" fmla="*/ 0 w 2075543"/>
              <a:gd name="connsiteY0" fmla="*/ 0 h 1480457"/>
              <a:gd name="connsiteX1" fmla="*/ 58057 w 2075543"/>
              <a:gd name="connsiteY1" fmla="*/ 261257 h 1480457"/>
              <a:gd name="connsiteX2" fmla="*/ 246743 w 2075543"/>
              <a:gd name="connsiteY2" fmla="*/ 609600 h 1480457"/>
              <a:gd name="connsiteX3" fmla="*/ 595085 w 2075543"/>
              <a:gd name="connsiteY3" fmla="*/ 943428 h 1480457"/>
              <a:gd name="connsiteX4" fmla="*/ 856343 w 2075543"/>
              <a:gd name="connsiteY4" fmla="*/ 1088571 h 1480457"/>
              <a:gd name="connsiteX5" fmla="*/ 1349828 w 2075543"/>
              <a:gd name="connsiteY5" fmla="*/ 1306285 h 1480457"/>
              <a:gd name="connsiteX6" fmla="*/ 1770743 w 2075543"/>
              <a:gd name="connsiteY6" fmla="*/ 1422400 h 1480457"/>
              <a:gd name="connsiteX7" fmla="*/ 1814285 w 2075543"/>
              <a:gd name="connsiteY7" fmla="*/ 1436914 h 1480457"/>
              <a:gd name="connsiteX8" fmla="*/ 2075543 w 2075543"/>
              <a:gd name="connsiteY8" fmla="*/ 1480457 h 1480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75543" h="1480457">
                <a:moveTo>
                  <a:pt x="0" y="0"/>
                </a:moveTo>
                <a:cubicBezTo>
                  <a:pt x="8466" y="79828"/>
                  <a:pt x="16933" y="159657"/>
                  <a:pt x="58057" y="261257"/>
                </a:cubicBezTo>
                <a:cubicBezTo>
                  <a:pt x="99181" y="362857"/>
                  <a:pt x="157238" y="495905"/>
                  <a:pt x="246743" y="609600"/>
                </a:cubicBezTo>
                <a:cubicBezTo>
                  <a:pt x="336248" y="723295"/>
                  <a:pt x="493485" y="863600"/>
                  <a:pt x="595085" y="943428"/>
                </a:cubicBezTo>
                <a:cubicBezTo>
                  <a:pt x="696685" y="1023256"/>
                  <a:pt x="730553" y="1028095"/>
                  <a:pt x="856343" y="1088571"/>
                </a:cubicBezTo>
                <a:cubicBezTo>
                  <a:pt x="982133" y="1149047"/>
                  <a:pt x="1197428" y="1250647"/>
                  <a:pt x="1349828" y="1306285"/>
                </a:cubicBezTo>
                <a:cubicBezTo>
                  <a:pt x="1502228" y="1361923"/>
                  <a:pt x="1693334" y="1400629"/>
                  <a:pt x="1770743" y="1422400"/>
                </a:cubicBezTo>
                <a:cubicBezTo>
                  <a:pt x="1848153" y="1444172"/>
                  <a:pt x="1763485" y="1427238"/>
                  <a:pt x="1814285" y="1436914"/>
                </a:cubicBezTo>
                <a:cubicBezTo>
                  <a:pt x="1865085" y="1446590"/>
                  <a:pt x="1970314" y="1463523"/>
                  <a:pt x="2075543" y="1480457"/>
                </a:cubicBezTo>
              </a:path>
            </a:pathLst>
          </a:custGeom>
          <a:noFill/>
          <a:ln w="762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1471970" y="5632505"/>
            <a:ext cx="1690500" cy="796365"/>
            <a:chOff x="1553032" y="5078085"/>
            <a:chExt cx="2692397" cy="1308197"/>
          </a:xfrm>
        </p:grpSpPr>
        <p:cxnSp>
          <p:nvCxnSpPr>
            <p:cNvPr id="10" name="Straight Connector 9"/>
            <p:cNvCxnSpPr/>
            <p:nvPr/>
          </p:nvCxnSpPr>
          <p:spPr>
            <a:xfrm>
              <a:off x="1553032" y="6386282"/>
              <a:ext cx="653143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2612572" y="5943597"/>
              <a:ext cx="653143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3592286" y="6291944"/>
              <a:ext cx="653143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1683660" y="5471893"/>
              <a:ext cx="653143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2590804" y="5820235"/>
              <a:ext cx="653143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3556004" y="5312231"/>
              <a:ext cx="653143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Oval 20"/>
            <p:cNvSpPr/>
            <p:nvPr/>
          </p:nvSpPr>
          <p:spPr>
            <a:xfrm>
              <a:off x="3772618" y="6067248"/>
              <a:ext cx="155275" cy="14158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/>
            <p:cNvSpPr/>
            <p:nvPr/>
          </p:nvSpPr>
          <p:spPr>
            <a:xfrm>
              <a:off x="1802918" y="6133380"/>
              <a:ext cx="155275" cy="14158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/>
            <p:cNvSpPr/>
            <p:nvPr/>
          </p:nvSpPr>
          <p:spPr>
            <a:xfrm>
              <a:off x="3766868" y="5078085"/>
              <a:ext cx="155275" cy="14158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/>
            <p:cNvSpPr/>
            <p:nvPr/>
          </p:nvSpPr>
          <p:spPr>
            <a:xfrm>
              <a:off x="1883434" y="5247735"/>
              <a:ext cx="155275" cy="14158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3536831" y="6030688"/>
            <a:ext cx="22525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J=1, v=1, </a:t>
            </a:r>
            <a:r>
              <a:rPr lang="en-US" sz="3200" baseline="30000" dirty="0" smtClean="0"/>
              <a:t>3</a:t>
            </a:r>
            <a:r>
              <a:rPr lang="en-US" sz="3200" dirty="0" smtClean="0">
                <a:latin typeface="Symbol" panose="05050102010706020507" pitchFamily="18" charset="2"/>
              </a:rPr>
              <a:t>D</a:t>
            </a:r>
            <a:r>
              <a:rPr lang="en-US" sz="3200" baseline="-25000" dirty="0" smtClean="0"/>
              <a:t>1</a:t>
            </a:r>
            <a:endParaRPr lang="en-US" sz="3200" baseline="-25000" dirty="0"/>
          </a:p>
        </p:txBody>
      </p:sp>
      <p:cxnSp>
        <p:nvCxnSpPr>
          <p:cNvPr id="27" name="Straight Arrow Connector 26"/>
          <p:cNvCxnSpPr/>
          <p:nvPr/>
        </p:nvCxnSpPr>
        <p:spPr>
          <a:xfrm flipH="1" flipV="1">
            <a:off x="2137233" y="3339446"/>
            <a:ext cx="86576" cy="2379252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endCxn id="17" idx="2"/>
          </p:cNvCxnSpPr>
          <p:nvPr/>
        </p:nvCxnSpPr>
        <p:spPr>
          <a:xfrm flipV="1">
            <a:off x="1964084" y="638629"/>
            <a:ext cx="96945" cy="2550626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3967698" y="5630838"/>
            <a:ext cx="16045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/>
              <a:t>ThF</a:t>
            </a:r>
            <a:r>
              <a:rPr lang="en-US" sz="2800" baseline="30000" dirty="0" smtClean="0"/>
              <a:t>+</a:t>
            </a:r>
            <a:endParaRPr lang="en-US" sz="2800" dirty="0"/>
          </a:p>
        </p:txBody>
      </p:sp>
      <p:sp>
        <p:nvSpPr>
          <p:cNvPr id="35" name="TextBox 34"/>
          <p:cNvSpPr txBox="1"/>
          <p:nvPr/>
        </p:nvSpPr>
        <p:spPr>
          <a:xfrm>
            <a:off x="3657258" y="993523"/>
            <a:ext cx="16045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/>
              <a:t>Th</a:t>
            </a:r>
            <a:r>
              <a:rPr lang="en-US" sz="2800" baseline="30000" dirty="0"/>
              <a:t>+</a:t>
            </a:r>
            <a:r>
              <a:rPr lang="en-US" sz="2800" dirty="0" smtClean="0"/>
              <a:t> + F</a:t>
            </a:r>
            <a:endParaRPr lang="en-US" sz="2800" dirty="0"/>
          </a:p>
        </p:txBody>
      </p:sp>
      <p:sp>
        <p:nvSpPr>
          <p:cNvPr id="36" name="TextBox 35"/>
          <p:cNvSpPr txBox="1"/>
          <p:nvPr/>
        </p:nvSpPr>
        <p:spPr>
          <a:xfrm>
            <a:off x="3060683" y="2741044"/>
            <a:ext cx="426177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Resonantly Enhanced Multi-Photon</a:t>
            </a:r>
          </a:p>
          <a:p>
            <a:r>
              <a:rPr lang="en-US" sz="2800" dirty="0" smtClean="0"/>
              <a:t>Dissociation (</a:t>
            </a:r>
            <a:r>
              <a:rPr lang="en-US" sz="2800" dirty="0" err="1" smtClean="0"/>
              <a:t>REMPDi</a:t>
            </a:r>
            <a:r>
              <a:rPr lang="en-US" sz="2800" dirty="0" smtClean="0"/>
              <a:t>)  dissociates all</a:t>
            </a:r>
          </a:p>
          <a:p>
            <a:r>
              <a:rPr lang="en-US" sz="2800" dirty="0" smtClean="0"/>
              <a:t>the J=1 ions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611159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792193" y="920837"/>
            <a:ext cx="4617867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700" u="sng" dirty="0"/>
              <a:t>Two-state anisotropic detection</a:t>
            </a:r>
            <a:endParaRPr lang="en-US" sz="2700" u="sng" baseline="-25000" dirty="0"/>
          </a:p>
        </p:txBody>
      </p:sp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3181" y="1606802"/>
            <a:ext cx="8359354" cy="387959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52600" y="92023"/>
            <a:ext cx="76066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In collaboration with Tanya </a:t>
            </a:r>
            <a:r>
              <a:rPr lang="en-US" sz="2800" dirty="0" err="1"/>
              <a:t>Zelevinsky</a:t>
            </a:r>
            <a:r>
              <a:rPr lang="en-US" sz="2800" dirty="0"/>
              <a:t>, Columbia U.</a:t>
            </a:r>
          </a:p>
        </p:txBody>
      </p:sp>
    </p:spTree>
    <p:extLst>
      <p:ext uri="{BB962C8B-B14F-4D97-AF65-F5344CB8AC3E}">
        <p14:creationId xmlns:p14="http://schemas.microsoft.com/office/powerpoint/2010/main" val="1737622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6995887" y="6212114"/>
            <a:ext cx="653143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7903031" y="6154058"/>
            <a:ext cx="653143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8882745" y="6066974"/>
            <a:ext cx="653143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6974119" y="6088744"/>
            <a:ext cx="653143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7881263" y="6030688"/>
            <a:ext cx="653143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8860977" y="5943604"/>
            <a:ext cx="653143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7670807" y="2881092"/>
            <a:ext cx="653143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Freeform 16"/>
          <p:cNvSpPr/>
          <p:nvPr/>
        </p:nvSpPr>
        <p:spPr>
          <a:xfrm>
            <a:off x="1814286" y="29029"/>
            <a:ext cx="2075543" cy="1480457"/>
          </a:xfrm>
          <a:custGeom>
            <a:avLst/>
            <a:gdLst>
              <a:gd name="connsiteX0" fmla="*/ 0 w 2075543"/>
              <a:gd name="connsiteY0" fmla="*/ 0 h 1480457"/>
              <a:gd name="connsiteX1" fmla="*/ 58057 w 2075543"/>
              <a:gd name="connsiteY1" fmla="*/ 261257 h 1480457"/>
              <a:gd name="connsiteX2" fmla="*/ 246743 w 2075543"/>
              <a:gd name="connsiteY2" fmla="*/ 609600 h 1480457"/>
              <a:gd name="connsiteX3" fmla="*/ 595085 w 2075543"/>
              <a:gd name="connsiteY3" fmla="*/ 943428 h 1480457"/>
              <a:gd name="connsiteX4" fmla="*/ 856343 w 2075543"/>
              <a:gd name="connsiteY4" fmla="*/ 1088571 h 1480457"/>
              <a:gd name="connsiteX5" fmla="*/ 1349828 w 2075543"/>
              <a:gd name="connsiteY5" fmla="*/ 1306285 h 1480457"/>
              <a:gd name="connsiteX6" fmla="*/ 1770743 w 2075543"/>
              <a:gd name="connsiteY6" fmla="*/ 1422400 h 1480457"/>
              <a:gd name="connsiteX7" fmla="*/ 1814285 w 2075543"/>
              <a:gd name="connsiteY7" fmla="*/ 1436914 h 1480457"/>
              <a:gd name="connsiteX8" fmla="*/ 2075543 w 2075543"/>
              <a:gd name="connsiteY8" fmla="*/ 1480457 h 1480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75543" h="1480457">
                <a:moveTo>
                  <a:pt x="0" y="0"/>
                </a:moveTo>
                <a:cubicBezTo>
                  <a:pt x="8466" y="79828"/>
                  <a:pt x="16933" y="159657"/>
                  <a:pt x="58057" y="261257"/>
                </a:cubicBezTo>
                <a:cubicBezTo>
                  <a:pt x="99181" y="362857"/>
                  <a:pt x="157238" y="495905"/>
                  <a:pt x="246743" y="609600"/>
                </a:cubicBezTo>
                <a:cubicBezTo>
                  <a:pt x="336248" y="723295"/>
                  <a:pt x="493485" y="863600"/>
                  <a:pt x="595085" y="943428"/>
                </a:cubicBezTo>
                <a:cubicBezTo>
                  <a:pt x="696685" y="1023256"/>
                  <a:pt x="730553" y="1028095"/>
                  <a:pt x="856343" y="1088571"/>
                </a:cubicBezTo>
                <a:cubicBezTo>
                  <a:pt x="982133" y="1149047"/>
                  <a:pt x="1197428" y="1250647"/>
                  <a:pt x="1349828" y="1306285"/>
                </a:cubicBezTo>
                <a:cubicBezTo>
                  <a:pt x="1502228" y="1361923"/>
                  <a:pt x="1693334" y="1400629"/>
                  <a:pt x="1770743" y="1422400"/>
                </a:cubicBezTo>
                <a:cubicBezTo>
                  <a:pt x="1848153" y="1444172"/>
                  <a:pt x="1763485" y="1427238"/>
                  <a:pt x="1814285" y="1436914"/>
                </a:cubicBezTo>
                <a:cubicBezTo>
                  <a:pt x="1865085" y="1446590"/>
                  <a:pt x="1970314" y="1463523"/>
                  <a:pt x="2075543" y="1480457"/>
                </a:cubicBezTo>
              </a:path>
            </a:pathLst>
          </a:custGeom>
          <a:noFill/>
          <a:ln w="762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1801966" y="3264350"/>
            <a:ext cx="653143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Freeform 18"/>
          <p:cNvSpPr/>
          <p:nvPr/>
        </p:nvSpPr>
        <p:spPr>
          <a:xfrm>
            <a:off x="6858000" y="36286"/>
            <a:ext cx="2075543" cy="1480457"/>
          </a:xfrm>
          <a:custGeom>
            <a:avLst/>
            <a:gdLst>
              <a:gd name="connsiteX0" fmla="*/ 0 w 2075543"/>
              <a:gd name="connsiteY0" fmla="*/ 0 h 1480457"/>
              <a:gd name="connsiteX1" fmla="*/ 58057 w 2075543"/>
              <a:gd name="connsiteY1" fmla="*/ 261257 h 1480457"/>
              <a:gd name="connsiteX2" fmla="*/ 246743 w 2075543"/>
              <a:gd name="connsiteY2" fmla="*/ 609600 h 1480457"/>
              <a:gd name="connsiteX3" fmla="*/ 595085 w 2075543"/>
              <a:gd name="connsiteY3" fmla="*/ 943428 h 1480457"/>
              <a:gd name="connsiteX4" fmla="*/ 856343 w 2075543"/>
              <a:gd name="connsiteY4" fmla="*/ 1088571 h 1480457"/>
              <a:gd name="connsiteX5" fmla="*/ 1349828 w 2075543"/>
              <a:gd name="connsiteY5" fmla="*/ 1306285 h 1480457"/>
              <a:gd name="connsiteX6" fmla="*/ 1770743 w 2075543"/>
              <a:gd name="connsiteY6" fmla="*/ 1422400 h 1480457"/>
              <a:gd name="connsiteX7" fmla="*/ 1814285 w 2075543"/>
              <a:gd name="connsiteY7" fmla="*/ 1436914 h 1480457"/>
              <a:gd name="connsiteX8" fmla="*/ 2075543 w 2075543"/>
              <a:gd name="connsiteY8" fmla="*/ 1480457 h 1480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75543" h="1480457">
                <a:moveTo>
                  <a:pt x="0" y="0"/>
                </a:moveTo>
                <a:cubicBezTo>
                  <a:pt x="8466" y="79828"/>
                  <a:pt x="16933" y="159657"/>
                  <a:pt x="58057" y="261257"/>
                </a:cubicBezTo>
                <a:cubicBezTo>
                  <a:pt x="99181" y="362857"/>
                  <a:pt x="157238" y="495905"/>
                  <a:pt x="246743" y="609600"/>
                </a:cubicBezTo>
                <a:cubicBezTo>
                  <a:pt x="336248" y="723295"/>
                  <a:pt x="493485" y="863600"/>
                  <a:pt x="595085" y="943428"/>
                </a:cubicBezTo>
                <a:cubicBezTo>
                  <a:pt x="696685" y="1023256"/>
                  <a:pt x="730553" y="1028095"/>
                  <a:pt x="856343" y="1088571"/>
                </a:cubicBezTo>
                <a:cubicBezTo>
                  <a:pt x="982133" y="1149047"/>
                  <a:pt x="1197428" y="1250647"/>
                  <a:pt x="1349828" y="1306285"/>
                </a:cubicBezTo>
                <a:cubicBezTo>
                  <a:pt x="1502228" y="1361923"/>
                  <a:pt x="1693334" y="1400629"/>
                  <a:pt x="1770743" y="1422400"/>
                </a:cubicBezTo>
                <a:cubicBezTo>
                  <a:pt x="1848153" y="1444172"/>
                  <a:pt x="1763485" y="1427238"/>
                  <a:pt x="1814285" y="1436914"/>
                </a:cubicBezTo>
                <a:cubicBezTo>
                  <a:pt x="1865085" y="1446590"/>
                  <a:pt x="1970314" y="1463523"/>
                  <a:pt x="2075543" y="1480457"/>
                </a:cubicBezTo>
              </a:path>
            </a:pathLst>
          </a:custGeom>
          <a:noFill/>
          <a:ln w="762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471970" y="6428870"/>
            <a:ext cx="410095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2137233" y="6159385"/>
            <a:ext cx="410095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2752375" y="6371442"/>
            <a:ext cx="410095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553989" y="5872236"/>
            <a:ext cx="410095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2123565" y="6084289"/>
            <a:ext cx="410095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2729594" y="5775041"/>
            <a:ext cx="410095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al 20"/>
          <p:cNvSpPr/>
          <p:nvPr/>
        </p:nvSpPr>
        <p:spPr>
          <a:xfrm>
            <a:off x="2865602" y="6234658"/>
            <a:ext cx="97494" cy="8619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2861992" y="5632505"/>
            <a:ext cx="97494" cy="8619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3536831" y="6030688"/>
            <a:ext cx="22525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J=1, v=1, </a:t>
            </a:r>
            <a:r>
              <a:rPr lang="en-US" sz="3200" baseline="30000" dirty="0" smtClean="0"/>
              <a:t>3</a:t>
            </a:r>
            <a:r>
              <a:rPr lang="en-US" sz="3200" dirty="0" smtClean="0">
                <a:latin typeface="Symbol" panose="05050102010706020507" pitchFamily="18" charset="2"/>
              </a:rPr>
              <a:t>D</a:t>
            </a:r>
            <a:r>
              <a:rPr lang="en-US" sz="3200" baseline="-25000" dirty="0" smtClean="0"/>
              <a:t>1</a:t>
            </a:r>
            <a:endParaRPr lang="en-US" sz="3200" baseline="-25000" dirty="0"/>
          </a:p>
        </p:txBody>
      </p:sp>
      <p:cxnSp>
        <p:nvCxnSpPr>
          <p:cNvPr id="27" name="Straight Arrow Connector 26"/>
          <p:cNvCxnSpPr/>
          <p:nvPr/>
        </p:nvCxnSpPr>
        <p:spPr>
          <a:xfrm flipH="1" flipV="1">
            <a:off x="2137233" y="3339446"/>
            <a:ext cx="86576" cy="2379252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endCxn id="17" idx="2"/>
          </p:cNvCxnSpPr>
          <p:nvPr/>
        </p:nvCxnSpPr>
        <p:spPr>
          <a:xfrm flipV="1">
            <a:off x="1964084" y="638629"/>
            <a:ext cx="96945" cy="2550626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3967698" y="5630838"/>
            <a:ext cx="16045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/>
              <a:t>ThF</a:t>
            </a:r>
            <a:r>
              <a:rPr lang="en-US" sz="2800" baseline="30000" dirty="0" smtClean="0"/>
              <a:t>+</a:t>
            </a:r>
            <a:endParaRPr lang="en-US" sz="2800" dirty="0"/>
          </a:p>
        </p:txBody>
      </p:sp>
      <p:sp>
        <p:nvSpPr>
          <p:cNvPr id="35" name="TextBox 34"/>
          <p:cNvSpPr txBox="1"/>
          <p:nvPr/>
        </p:nvSpPr>
        <p:spPr>
          <a:xfrm>
            <a:off x="3657258" y="993523"/>
            <a:ext cx="16045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/>
              <a:t>Th</a:t>
            </a:r>
            <a:r>
              <a:rPr lang="en-US" sz="2800" baseline="30000" dirty="0"/>
              <a:t>+</a:t>
            </a:r>
            <a:r>
              <a:rPr lang="en-US" sz="2800" dirty="0" smtClean="0"/>
              <a:t> + F</a:t>
            </a:r>
            <a:endParaRPr lang="en-US" sz="2800" dirty="0"/>
          </a:p>
        </p:txBody>
      </p:sp>
      <p:sp>
        <p:nvSpPr>
          <p:cNvPr id="36" name="TextBox 35"/>
          <p:cNvSpPr txBox="1"/>
          <p:nvPr/>
        </p:nvSpPr>
        <p:spPr>
          <a:xfrm>
            <a:off x="3060683" y="2741044"/>
            <a:ext cx="426177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Resonantly Enhanced Multi-Photon</a:t>
            </a:r>
          </a:p>
          <a:p>
            <a:r>
              <a:rPr lang="en-US" sz="2800" dirty="0" smtClean="0"/>
              <a:t>Dissociation (</a:t>
            </a:r>
            <a:r>
              <a:rPr lang="en-US" sz="2800" dirty="0" err="1" smtClean="0"/>
              <a:t>REMPDi</a:t>
            </a:r>
            <a:r>
              <a:rPr lang="en-US" sz="2800" dirty="0" smtClean="0"/>
              <a:t>)  dissociates all</a:t>
            </a:r>
          </a:p>
          <a:p>
            <a:r>
              <a:rPr lang="en-US" sz="2800" dirty="0" smtClean="0"/>
              <a:t>the J=1 ions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83995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6771601" y="6263872"/>
            <a:ext cx="653143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7678745" y="6205816"/>
            <a:ext cx="653143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8658459" y="6118732"/>
            <a:ext cx="653143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6749833" y="6140502"/>
            <a:ext cx="653143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7656977" y="6082446"/>
            <a:ext cx="653143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8636691" y="5995362"/>
            <a:ext cx="653143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7446521" y="2932850"/>
            <a:ext cx="653143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Freeform 16"/>
          <p:cNvSpPr/>
          <p:nvPr/>
        </p:nvSpPr>
        <p:spPr>
          <a:xfrm>
            <a:off x="917140" y="29029"/>
            <a:ext cx="2075543" cy="1480457"/>
          </a:xfrm>
          <a:custGeom>
            <a:avLst/>
            <a:gdLst>
              <a:gd name="connsiteX0" fmla="*/ 0 w 2075543"/>
              <a:gd name="connsiteY0" fmla="*/ 0 h 1480457"/>
              <a:gd name="connsiteX1" fmla="*/ 58057 w 2075543"/>
              <a:gd name="connsiteY1" fmla="*/ 261257 h 1480457"/>
              <a:gd name="connsiteX2" fmla="*/ 246743 w 2075543"/>
              <a:gd name="connsiteY2" fmla="*/ 609600 h 1480457"/>
              <a:gd name="connsiteX3" fmla="*/ 595085 w 2075543"/>
              <a:gd name="connsiteY3" fmla="*/ 943428 h 1480457"/>
              <a:gd name="connsiteX4" fmla="*/ 856343 w 2075543"/>
              <a:gd name="connsiteY4" fmla="*/ 1088571 h 1480457"/>
              <a:gd name="connsiteX5" fmla="*/ 1349828 w 2075543"/>
              <a:gd name="connsiteY5" fmla="*/ 1306285 h 1480457"/>
              <a:gd name="connsiteX6" fmla="*/ 1770743 w 2075543"/>
              <a:gd name="connsiteY6" fmla="*/ 1422400 h 1480457"/>
              <a:gd name="connsiteX7" fmla="*/ 1814285 w 2075543"/>
              <a:gd name="connsiteY7" fmla="*/ 1436914 h 1480457"/>
              <a:gd name="connsiteX8" fmla="*/ 2075543 w 2075543"/>
              <a:gd name="connsiteY8" fmla="*/ 1480457 h 1480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75543" h="1480457">
                <a:moveTo>
                  <a:pt x="0" y="0"/>
                </a:moveTo>
                <a:cubicBezTo>
                  <a:pt x="8466" y="79828"/>
                  <a:pt x="16933" y="159657"/>
                  <a:pt x="58057" y="261257"/>
                </a:cubicBezTo>
                <a:cubicBezTo>
                  <a:pt x="99181" y="362857"/>
                  <a:pt x="157238" y="495905"/>
                  <a:pt x="246743" y="609600"/>
                </a:cubicBezTo>
                <a:cubicBezTo>
                  <a:pt x="336248" y="723295"/>
                  <a:pt x="493485" y="863600"/>
                  <a:pt x="595085" y="943428"/>
                </a:cubicBezTo>
                <a:cubicBezTo>
                  <a:pt x="696685" y="1023256"/>
                  <a:pt x="730553" y="1028095"/>
                  <a:pt x="856343" y="1088571"/>
                </a:cubicBezTo>
                <a:cubicBezTo>
                  <a:pt x="982133" y="1149047"/>
                  <a:pt x="1197428" y="1250647"/>
                  <a:pt x="1349828" y="1306285"/>
                </a:cubicBezTo>
                <a:cubicBezTo>
                  <a:pt x="1502228" y="1361923"/>
                  <a:pt x="1693334" y="1400629"/>
                  <a:pt x="1770743" y="1422400"/>
                </a:cubicBezTo>
                <a:cubicBezTo>
                  <a:pt x="1848153" y="1444172"/>
                  <a:pt x="1763485" y="1427238"/>
                  <a:pt x="1814285" y="1436914"/>
                </a:cubicBezTo>
                <a:cubicBezTo>
                  <a:pt x="1865085" y="1446590"/>
                  <a:pt x="1970314" y="1463523"/>
                  <a:pt x="2075543" y="1480457"/>
                </a:cubicBezTo>
              </a:path>
            </a:pathLst>
          </a:custGeom>
          <a:noFill/>
          <a:ln w="762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904820" y="3264350"/>
            <a:ext cx="653143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Freeform 18"/>
          <p:cNvSpPr/>
          <p:nvPr/>
        </p:nvSpPr>
        <p:spPr>
          <a:xfrm>
            <a:off x="6858000" y="36286"/>
            <a:ext cx="2075543" cy="1480457"/>
          </a:xfrm>
          <a:custGeom>
            <a:avLst/>
            <a:gdLst>
              <a:gd name="connsiteX0" fmla="*/ 0 w 2075543"/>
              <a:gd name="connsiteY0" fmla="*/ 0 h 1480457"/>
              <a:gd name="connsiteX1" fmla="*/ 58057 w 2075543"/>
              <a:gd name="connsiteY1" fmla="*/ 261257 h 1480457"/>
              <a:gd name="connsiteX2" fmla="*/ 246743 w 2075543"/>
              <a:gd name="connsiteY2" fmla="*/ 609600 h 1480457"/>
              <a:gd name="connsiteX3" fmla="*/ 595085 w 2075543"/>
              <a:gd name="connsiteY3" fmla="*/ 943428 h 1480457"/>
              <a:gd name="connsiteX4" fmla="*/ 856343 w 2075543"/>
              <a:gd name="connsiteY4" fmla="*/ 1088571 h 1480457"/>
              <a:gd name="connsiteX5" fmla="*/ 1349828 w 2075543"/>
              <a:gd name="connsiteY5" fmla="*/ 1306285 h 1480457"/>
              <a:gd name="connsiteX6" fmla="*/ 1770743 w 2075543"/>
              <a:gd name="connsiteY6" fmla="*/ 1422400 h 1480457"/>
              <a:gd name="connsiteX7" fmla="*/ 1814285 w 2075543"/>
              <a:gd name="connsiteY7" fmla="*/ 1436914 h 1480457"/>
              <a:gd name="connsiteX8" fmla="*/ 2075543 w 2075543"/>
              <a:gd name="connsiteY8" fmla="*/ 1480457 h 1480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75543" h="1480457">
                <a:moveTo>
                  <a:pt x="0" y="0"/>
                </a:moveTo>
                <a:cubicBezTo>
                  <a:pt x="8466" y="79828"/>
                  <a:pt x="16933" y="159657"/>
                  <a:pt x="58057" y="261257"/>
                </a:cubicBezTo>
                <a:cubicBezTo>
                  <a:pt x="99181" y="362857"/>
                  <a:pt x="157238" y="495905"/>
                  <a:pt x="246743" y="609600"/>
                </a:cubicBezTo>
                <a:cubicBezTo>
                  <a:pt x="336248" y="723295"/>
                  <a:pt x="493485" y="863600"/>
                  <a:pt x="595085" y="943428"/>
                </a:cubicBezTo>
                <a:cubicBezTo>
                  <a:pt x="696685" y="1023256"/>
                  <a:pt x="730553" y="1028095"/>
                  <a:pt x="856343" y="1088571"/>
                </a:cubicBezTo>
                <a:cubicBezTo>
                  <a:pt x="982133" y="1149047"/>
                  <a:pt x="1197428" y="1250647"/>
                  <a:pt x="1349828" y="1306285"/>
                </a:cubicBezTo>
                <a:cubicBezTo>
                  <a:pt x="1502228" y="1361923"/>
                  <a:pt x="1693334" y="1400629"/>
                  <a:pt x="1770743" y="1422400"/>
                </a:cubicBezTo>
                <a:cubicBezTo>
                  <a:pt x="1848153" y="1444172"/>
                  <a:pt x="1763485" y="1427238"/>
                  <a:pt x="1814285" y="1436914"/>
                </a:cubicBezTo>
                <a:cubicBezTo>
                  <a:pt x="1865085" y="1446590"/>
                  <a:pt x="1970314" y="1463523"/>
                  <a:pt x="2075543" y="1480457"/>
                </a:cubicBezTo>
              </a:path>
            </a:pathLst>
          </a:custGeom>
          <a:noFill/>
          <a:ln w="762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574824" y="6428870"/>
            <a:ext cx="410095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1240087" y="6159385"/>
            <a:ext cx="410095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1855229" y="6371442"/>
            <a:ext cx="410095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656843" y="5872236"/>
            <a:ext cx="410095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1226419" y="6084289"/>
            <a:ext cx="410095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1832448" y="5775041"/>
            <a:ext cx="410095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al 20"/>
          <p:cNvSpPr/>
          <p:nvPr/>
        </p:nvSpPr>
        <p:spPr>
          <a:xfrm>
            <a:off x="1968456" y="6234658"/>
            <a:ext cx="97494" cy="8619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731722" y="6274916"/>
            <a:ext cx="97494" cy="8619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1964846" y="5632505"/>
            <a:ext cx="97494" cy="8619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782277" y="5735779"/>
            <a:ext cx="97494" cy="8619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2432651" y="6030688"/>
            <a:ext cx="22525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J=1, v=1, </a:t>
            </a:r>
            <a:r>
              <a:rPr lang="en-US" sz="3200" baseline="30000" dirty="0" smtClean="0"/>
              <a:t>3</a:t>
            </a:r>
            <a:r>
              <a:rPr lang="en-US" sz="3200" dirty="0" smtClean="0">
                <a:latin typeface="Symbol" panose="05050102010706020507" pitchFamily="18" charset="2"/>
              </a:rPr>
              <a:t>D</a:t>
            </a:r>
            <a:r>
              <a:rPr lang="en-US" sz="3200" baseline="-25000" dirty="0" smtClean="0"/>
              <a:t>1</a:t>
            </a:r>
            <a:endParaRPr lang="en-US" sz="3200" baseline="-25000" dirty="0"/>
          </a:p>
        </p:txBody>
      </p:sp>
      <p:cxnSp>
        <p:nvCxnSpPr>
          <p:cNvPr id="27" name="Straight Arrow Connector 26"/>
          <p:cNvCxnSpPr/>
          <p:nvPr/>
        </p:nvCxnSpPr>
        <p:spPr>
          <a:xfrm flipH="1" flipV="1">
            <a:off x="1240087" y="3339446"/>
            <a:ext cx="86576" cy="2379252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endCxn id="17" idx="2"/>
          </p:cNvCxnSpPr>
          <p:nvPr/>
        </p:nvCxnSpPr>
        <p:spPr>
          <a:xfrm flipV="1">
            <a:off x="1066938" y="638629"/>
            <a:ext cx="96945" cy="2550626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2863518" y="5630838"/>
            <a:ext cx="16045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/>
              <a:t>ThF</a:t>
            </a:r>
            <a:r>
              <a:rPr lang="en-US" sz="2800" baseline="30000" dirty="0" smtClean="0"/>
              <a:t>+</a:t>
            </a:r>
            <a:endParaRPr lang="en-US" sz="2800" dirty="0"/>
          </a:p>
        </p:txBody>
      </p:sp>
      <p:sp>
        <p:nvSpPr>
          <p:cNvPr id="35" name="TextBox 34"/>
          <p:cNvSpPr txBox="1"/>
          <p:nvPr/>
        </p:nvSpPr>
        <p:spPr>
          <a:xfrm>
            <a:off x="2760112" y="993523"/>
            <a:ext cx="16045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/>
              <a:t>Th</a:t>
            </a:r>
            <a:r>
              <a:rPr lang="en-US" sz="2800" baseline="30000" dirty="0"/>
              <a:t>+</a:t>
            </a:r>
            <a:r>
              <a:rPr lang="en-US" sz="2800" dirty="0" smtClean="0"/>
              <a:t> + F</a:t>
            </a:r>
            <a:endParaRPr lang="en-US" sz="2800" dirty="0"/>
          </a:p>
        </p:txBody>
      </p:sp>
      <p:sp>
        <p:nvSpPr>
          <p:cNvPr id="36" name="TextBox 35"/>
          <p:cNvSpPr txBox="1"/>
          <p:nvPr/>
        </p:nvSpPr>
        <p:spPr>
          <a:xfrm>
            <a:off x="2060020" y="2741044"/>
            <a:ext cx="426177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Resonantly Enhanced Multi-Photon</a:t>
            </a:r>
          </a:p>
          <a:p>
            <a:r>
              <a:rPr lang="en-US" sz="2800" dirty="0" smtClean="0"/>
              <a:t>Dissociation (</a:t>
            </a:r>
            <a:r>
              <a:rPr lang="en-US" sz="2800" dirty="0" err="1" smtClean="0"/>
              <a:t>REMPDi</a:t>
            </a:r>
            <a:r>
              <a:rPr lang="en-US" sz="2800" dirty="0" smtClean="0"/>
              <a:t>)  dissociates all</a:t>
            </a:r>
          </a:p>
          <a:p>
            <a:r>
              <a:rPr lang="en-US" sz="2800" dirty="0" smtClean="0"/>
              <a:t>the J=1 ions</a:t>
            </a:r>
            <a:endParaRPr lang="en-US" sz="2800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7440756" y="3589280"/>
            <a:ext cx="653143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8370319" y="3388297"/>
            <a:ext cx="9412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Symbol" panose="05050102010706020507" pitchFamily="18" charset="2"/>
              </a:rPr>
              <a:t>W</a:t>
            </a:r>
            <a:r>
              <a:rPr lang="en-US" sz="2800" dirty="0" smtClean="0"/>
              <a:t>=0</a:t>
            </a:r>
            <a:r>
              <a:rPr lang="en-US" sz="2800" baseline="30000" dirty="0" smtClean="0"/>
              <a:t>+</a:t>
            </a:r>
            <a:endParaRPr lang="en-US" sz="2800" dirty="0"/>
          </a:p>
        </p:txBody>
      </p:sp>
      <p:sp>
        <p:nvSpPr>
          <p:cNvPr id="31" name="TextBox 30"/>
          <p:cNvSpPr txBox="1"/>
          <p:nvPr/>
        </p:nvSpPr>
        <p:spPr>
          <a:xfrm>
            <a:off x="8323265" y="2741017"/>
            <a:ext cx="8963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Symbol" panose="05050102010706020507" pitchFamily="18" charset="2"/>
              </a:rPr>
              <a:t>W</a:t>
            </a:r>
            <a:r>
              <a:rPr lang="en-US" sz="2800" dirty="0" smtClean="0"/>
              <a:t>=0</a:t>
            </a:r>
            <a:r>
              <a:rPr lang="en-US" sz="2800" baseline="30000" dirty="0"/>
              <a:t>-</a:t>
            </a:r>
            <a:endParaRPr lang="en-US" sz="2800" dirty="0"/>
          </a:p>
        </p:txBody>
      </p:sp>
      <p:sp>
        <p:nvSpPr>
          <p:cNvPr id="32" name="Oval 31"/>
          <p:cNvSpPr/>
          <p:nvPr/>
        </p:nvSpPr>
        <p:spPr>
          <a:xfrm>
            <a:off x="6879023" y="5940182"/>
            <a:ext cx="97494" cy="8619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6979664" y="6265112"/>
            <a:ext cx="97494" cy="8619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8909105" y="5848168"/>
            <a:ext cx="97494" cy="8619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8992493" y="6155845"/>
            <a:ext cx="97494" cy="8619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Straight Arrow Connector 25"/>
          <p:cNvCxnSpPr/>
          <p:nvPr/>
        </p:nvCxnSpPr>
        <p:spPr>
          <a:xfrm flipV="1">
            <a:off x="6749833" y="3649907"/>
            <a:ext cx="928912" cy="237646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 flipH="1" flipV="1">
            <a:off x="7932592" y="2945921"/>
            <a:ext cx="1357242" cy="298843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 flipV="1">
            <a:off x="7566738" y="1255133"/>
            <a:ext cx="79797" cy="1949094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9491156" y="2062516"/>
            <a:ext cx="2875082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Ramp down E-field to</a:t>
            </a:r>
          </a:p>
          <a:p>
            <a:r>
              <a:rPr lang="en-US" sz="2400" dirty="0" smtClean="0"/>
              <a:t>adiabatically makes</a:t>
            </a:r>
          </a:p>
          <a:p>
            <a:r>
              <a:rPr lang="en-US" sz="2400" dirty="0" smtClean="0"/>
              <a:t>states of good parity.</a:t>
            </a:r>
          </a:p>
          <a:p>
            <a:r>
              <a:rPr lang="en-US" sz="2400" dirty="0" smtClean="0"/>
              <a:t>Selecting parity of </a:t>
            </a:r>
          </a:p>
          <a:p>
            <a:r>
              <a:rPr lang="en-US" sz="2400" dirty="0" smtClean="0"/>
              <a:t>intermediate state,</a:t>
            </a:r>
          </a:p>
          <a:p>
            <a:r>
              <a:rPr lang="en-US" sz="2400" dirty="0" smtClean="0"/>
              <a:t>and polarization of </a:t>
            </a:r>
          </a:p>
          <a:p>
            <a:r>
              <a:rPr lang="en-US" sz="2400" dirty="0" smtClean="0"/>
              <a:t>first photon, will</a:t>
            </a:r>
          </a:p>
          <a:p>
            <a:r>
              <a:rPr lang="en-US" sz="2400" dirty="0" smtClean="0"/>
              <a:t>sequentially </a:t>
            </a:r>
            <a:r>
              <a:rPr lang="en-US" sz="2400" dirty="0" err="1" smtClean="0"/>
              <a:t>ioninze</a:t>
            </a:r>
            <a:endParaRPr lang="en-US" sz="2400" dirty="0" smtClean="0"/>
          </a:p>
          <a:p>
            <a:r>
              <a:rPr lang="en-US" sz="2400" dirty="0" smtClean="0"/>
              <a:t>each of 4 states,</a:t>
            </a:r>
          </a:p>
          <a:p>
            <a:r>
              <a:rPr lang="en-US" sz="2400" dirty="0" smtClean="0"/>
              <a:t>one every 0.1 sec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212085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2578886" y="1354486"/>
            <a:ext cx="261257" cy="261257"/>
          </a:xfrm>
          <a:prstGeom prst="ellipse">
            <a:avLst/>
          </a:prstGeom>
          <a:noFill/>
          <a:ln w="1905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/>
          <p:cNvSpPr/>
          <p:nvPr/>
        </p:nvSpPr>
        <p:spPr>
          <a:xfrm>
            <a:off x="2357542" y="1154914"/>
            <a:ext cx="703943" cy="660400"/>
          </a:xfrm>
          <a:prstGeom prst="ellipse">
            <a:avLst/>
          </a:prstGeom>
          <a:noFill/>
          <a:ln w="1905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2284972" y="1076899"/>
            <a:ext cx="823687" cy="816429"/>
          </a:xfrm>
          <a:prstGeom prst="ellipse">
            <a:avLst/>
          </a:prstGeom>
          <a:noFill/>
          <a:ln w="1905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/>
          <p:cNvCxnSpPr/>
          <p:nvPr/>
        </p:nvCxnSpPr>
        <p:spPr>
          <a:xfrm flipH="1">
            <a:off x="664029" y="3316513"/>
            <a:ext cx="47171" cy="3182504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H="1">
            <a:off x="1092201" y="3280227"/>
            <a:ext cx="47171" cy="3182504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>
            <a:off x="1571171" y="3323770"/>
            <a:ext cx="47171" cy="3182504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1999343" y="3287484"/>
            <a:ext cx="47171" cy="3182504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2340425" y="3236684"/>
            <a:ext cx="47171" cy="3182504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2768597" y="3200398"/>
            <a:ext cx="47171" cy="3182504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3247567" y="3243941"/>
            <a:ext cx="47171" cy="3182504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3675739" y="3207655"/>
            <a:ext cx="47171" cy="3182504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4615542" y="4151086"/>
            <a:ext cx="130629" cy="1553028"/>
          </a:xfrm>
          <a:prstGeom prst="rect">
            <a:avLst/>
          </a:prstGeom>
          <a:solidFill>
            <a:srgbClr val="00B05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2760457" y="1570006"/>
            <a:ext cx="172528" cy="179752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2205492" y="4758902"/>
            <a:ext cx="172528" cy="179752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897147" y="414068"/>
            <a:ext cx="456490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Contour lines of trapping potential.</a:t>
            </a:r>
          </a:p>
          <a:p>
            <a:r>
              <a:rPr lang="en-US" sz="2400" dirty="0" smtClean="0"/>
              <a:t>First: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78005" y="2440979"/>
            <a:ext cx="456490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Contour lines of trapping potential.</a:t>
            </a:r>
          </a:p>
          <a:p>
            <a:r>
              <a:rPr lang="en-US" sz="2400" dirty="0" smtClean="0"/>
              <a:t>Then:</a:t>
            </a:r>
          </a:p>
        </p:txBody>
      </p:sp>
    </p:spTree>
    <p:extLst>
      <p:ext uri="{BB962C8B-B14F-4D97-AF65-F5344CB8AC3E}">
        <p14:creationId xmlns:p14="http://schemas.microsoft.com/office/powerpoint/2010/main" val="262344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05478" y="163450"/>
            <a:ext cx="637104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Q:  Why is your talk  only about lepton EDMs and MDMs  (recall,  “g-2”  means “MDM”)  ?   Why not hadrons, nuclei  </a:t>
            </a:r>
            <a:r>
              <a:rPr lang="en-US" sz="2800" dirty="0" err="1" smtClean="0"/>
              <a:t>etc</a:t>
            </a:r>
            <a:r>
              <a:rPr lang="en-US" sz="2800" dirty="0" smtClean="0"/>
              <a:t>?</a:t>
            </a:r>
          </a:p>
          <a:p>
            <a:r>
              <a:rPr lang="en-US" sz="2800" dirty="0" smtClean="0"/>
              <a:t>A:</a:t>
            </a:r>
          </a:p>
          <a:p>
            <a:pPr marL="514350" indent="-514350">
              <a:buAutoNum type="arabicPeriod"/>
            </a:pPr>
            <a:r>
              <a:rPr lang="en-US" sz="2800" dirty="0" smtClean="0"/>
              <a:t>There have been three new lepton moment experimental results in two years.  Leptons are having a moment!</a:t>
            </a: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2"/>
          <a:srcRect l="663" t="477" r="4745" b="18596"/>
          <a:stretch/>
        </p:blipFill>
        <p:spPr>
          <a:xfrm>
            <a:off x="7319533" y="837413"/>
            <a:ext cx="4067749" cy="2787833"/>
          </a:xfrm>
          <a:prstGeom prst="rect">
            <a:avLst/>
          </a:prstGeom>
        </p:spPr>
      </p:pic>
      <p:sp>
        <p:nvSpPr>
          <p:cNvPr id="49" name="Rectangle 48"/>
          <p:cNvSpPr/>
          <p:nvPr/>
        </p:nvSpPr>
        <p:spPr>
          <a:xfrm>
            <a:off x="8116925" y="2080327"/>
            <a:ext cx="1061743" cy="1196088"/>
          </a:xfrm>
          <a:prstGeom prst="rect">
            <a:avLst/>
          </a:prstGeom>
          <a:solidFill>
            <a:srgbClr val="FFFFFF">
              <a:alpha val="78824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lepton </a:t>
            </a:r>
          </a:p>
          <a:p>
            <a:pPr algn="ctr"/>
            <a:r>
              <a:rPr lang="en-US" dirty="0" smtClean="0">
                <a:solidFill>
                  <a:schemeClr val="tx1"/>
                </a:solidFill>
              </a:rPr>
              <a:t>moment</a:t>
            </a:r>
          </a:p>
          <a:p>
            <a:pPr algn="ctr"/>
            <a:r>
              <a:rPr lang="en-US" dirty="0" smtClean="0">
                <a:solidFill>
                  <a:schemeClr val="tx1"/>
                </a:solidFill>
              </a:rPr>
              <a:t>result</a:t>
            </a:r>
          </a:p>
        </p:txBody>
      </p:sp>
      <p:sp>
        <p:nvSpPr>
          <p:cNvPr id="59" name="Rectangle 58"/>
          <p:cNvSpPr/>
          <p:nvPr/>
        </p:nvSpPr>
        <p:spPr>
          <a:xfrm>
            <a:off x="10313832" y="1885124"/>
            <a:ext cx="906710" cy="1040526"/>
          </a:xfrm>
          <a:prstGeom prst="rect">
            <a:avLst/>
          </a:prstGeom>
          <a:solidFill>
            <a:srgbClr val="FFFFFF">
              <a:alpha val="61961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TextBox 59"/>
          <p:cNvSpPr txBox="1"/>
          <p:nvPr/>
        </p:nvSpPr>
        <p:spPr>
          <a:xfrm>
            <a:off x="10313832" y="2094653"/>
            <a:ext cx="11949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SM value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1263613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  <p:bldP spid="59" grpId="0" animBg="1"/>
      <p:bldP spid="60" grpId="0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4353603" y="2774829"/>
            <a:ext cx="261257" cy="261257"/>
          </a:xfrm>
          <a:prstGeom prst="ellipse">
            <a:avLst/>
          </a:prstGeom>
          <a:noFill/>
          <a:ln w="1905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/>
          <p:cNvSpPr/>
          <p:nvPr/>
        </p:nvSpPr>
        <p:spPr>
          <a:xfrm>
            <a:off x="4132259" y="2575257"/>
            <a:ext cx="703943" cy="660400"/>
          </a:xfrm>
          <a:prstGeom prst="ellipse">
            <a:avLst/>
          </a:prstGeom>
          <a:noFill/>
          <a:ln w="1905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4059689" y="2497242"/>
            <a:ext cx="823687" cy="816429"/>
          </a:xfrm>
          <a:prstGeom prst="ellipse">
            <a:avLst/>
          </a:prstGeom>
          <a:noFill/>
          <a:ln w="1905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/>
          <p:cNvCxnSpPr/>
          <p:nvPr/>
        </p:nvCxnSpPr>
        <p:spPr>
          <a:xfrm>
            <a:off x="3533544" y="1185514"/>
            <a:ext cx="14514" cy="3396343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5253491" y="1250830"/>
            <a:ext cx="14514" cy="3396343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6"/>
          <p:cNvSpPr/>
          <p:nvPr/>
        </p:nvSpPr>
        <p:spPr>
          <a:xfrm>
            <a:off x="4012515" y="1657228"/>
            <a:ext cx="1023260" cy="2452914"/>
          </a:xfrm>
          <a:prstGeom prst="ellipse">
            <a:avLst/>
          </a:prstGeom>
          <a:noFill/>
          <a:ln w="1905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5835773" y="996829"/>
            <a:ext cx="331171" cy="4169474"/>
          </a:xfrm>
          <a:custGeom>
            <a:avLst/>
            <a:gdLst>
              <a:gd name="connsiteX0" fmla="*/ 281314 w 331171"/>
              <a:gd name="connsiteY0" fmla="*/ 0 h 4169474"/>
              <a:gd name="connsiteX1" fmla="*/ 121657 w 331171"/>
              <a:gd name="connsiteY1" fmla="*/ 1016000 h 4169474"/>
              <a:gd name="connsiteX2" fmla="*/ 5543 w 331171"/>
              <a:gd name="connsiteY2" fmla="*/ 1901371 h 4169474"/>
              <a:gd name="connsiteX3" fmla="*/ 49085 w 331171"/>
              <a:gd name="connsiteY3" fmla="*/ 3120571 h 4169474"/>
              <a:gd name="connsiteX4" fmla="*/ 310343 w 331171"/>
              <a:gd name="connsiteY4" fmla="*/ 4093028 h 4169474"/>
              <a:gd name="connsiteX5" fmla="*/ 295828 w 331171"/>
              <a:gd name="connsiteY5" fmla="*/ 4034971 h 4169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1171" h="4169474">
                <a:moveTo>
                  <a:pt x="281314" y="0"/>
                </a:moveTo>
                <a:cubicBezTo>
                  <a:pt x="224466" y="349552"/>
                  <a:pt x="167619" y="699105"/>
                  <a:pt x="121657" y="1016000"/>
                </a:cubicBezTo>
                <a:cubicBezTo>
                  <a:pt x="75695" y="1332895"/>
                  <a:pt x="17638" y="1550609"/>
                  <a:pt x="5543" y="1901371"/>
                </a:cubicBezTo>
                <a:cubicBezTo>
                  <a:pt x="-6552" y="2252133"/>
                  <a:pt x="-1715" y="2755295"/>
                  <a:pt x="49085" y="3120571"/>
                </a:cubicBezTo>
                <a:cubicBezTo>
                  <a:pt x="99885" y="3485847"/>
                  <a:pt x="269219" y="3940628"/>
                  <a:pt x="310343" y="4093028"/>
                </a:cubicBezTo>
                <a:cubicBezTo>
                  <a:pt x="351467" y="4245428"/>
                  <a:pt x="323647" y="4140199"/>
                  <a:pt x="295828" y="4034971"/>
                </a:cubicBezTo>
              </a:path>
            </a:pathLst>
          </a:custGeom>
          <a:noFill/>
          <a:ln w="1905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6322002" y="1149229"/>
            <a:ext cx="626027" cy="4169474"/>
          </a:xfrm>
          <a:custGeom>
            <a:avLst/>
            <a:gdLst>
              <a:gd name="connsiteX0" fmla="*/ 281314 w 331171"/>
              <a:gd name="connsiteY0" fmla="*/ 0 h 4169474"/>
              <a:gd name="connsiteX1" fmla="*/ 121657 w 331171"/>
              <a:gd name="connsiteY1" fmla="*/ 1016000 h 4169474"/>
              <a:gd name="connsiteX2" fmla="*/ 5543 w 331171"/>
              <a:gd name="connsiteY2" fmla="*/ 1901371 h 4169474"/>
              <a:gd name="connsiteX3" fmla="*/ 49085 w 331171"/>
              <a:gd name="connsiteY3" fmla="*/ 3120571 h 4169474"/>
              <a:gd name="connsiteX4" fmla="*/ 310343 w 331171"/>
              <a:gd name="connsiteY4" fmla="*/ 4093028 h 4169474"/>
              <a:gd name="connsiteX5" fmla="*/ 295828 w 331171"/>
              <a:gd name="connsiteY5" fmla="*/ 4034971 h 4169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1171" h="4169474">
                <a:moveTo>
                  <a:pt x="281314" y="0"/>
                </a:moveTo>
                <a:cubicBezTo>
                  <a:pt x="224466" y="349552"/>
                  <a:pt x="167619" y="699105"/>
                  <a:pt x="121657" y="1016000"/>
                </a:cubicBezTo>
                <a:cubicBezTo>
                  <a:pt x="75695" y="1332895"/>
                  <a:pt x="17638" y="1550609"/>
                  <a:pt x="5543" y="1901371"/>
                </a:cubicBezTo>
                <a:cubicBezTo>
                  <a:pt x="-6552" y="2252133"/>
                  <a:pt x="-1715" y="2755295"/>
                  <a:pt x="49085" y="3120571"/>
                </a:cubicBezTo>
                <a:cubicBezTo>
                  <a:pt x="99885" y="3485847"/>
                  <a:pt x="269219" y="3940628"/>
                  <a:pt x="310343" y="4093028"/>
                </a:cubicBezTo>
                <a:cubicBezTo>
                  <a:pt x="351467" y="4245428"/>
                  <a:pt x="323647" y="4140199"/>
                  <a:pt x="295828" y="4034971"/>
                </a:cubicBezTo>
              </a:path>
            </a:pathLst>
          </a:custGeom>
          <a:noFill/>
          <a:ln w="1905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6790073" y="1141972"/>
            <a:ext cx="765647" cy="4169474"/>
          </a:xfrm>
          <a:custGeom>
            <a:avLst/>
            <a:gdLst>
              <a:gd name="connsiteX0" fmla="*/ 281314 w 331171"/>
              <a:gd name="connsiteY0" fmla="*/ 0 h 4169474"/>
              <a:gd name="connsiteX1" fmla="*/ 121657 w 331171"/>
              <a:gd name="connsiteY1" fmla="*/ 1016000 h 4169474"/>
              <a:gd name="connsiteX2" fmla="*/ 5543 w 331171"/>
              <a:gd name="connsiteY2" fmla="*/ 1901371 h 4169474"/>
              <a:gd name="connsiteX3" fmla="*/ 49085 w 331171"/>
              <a:gd name="connsiteY3" fmla="*/ 3120571 h 4169474"/>
              <a:gd name="connsiteX4" fmla="*/ 310343 w 331171"/>
              <a:gd name="connsiteY4" fmla="*/ 4093028 h 4169474"/>
              <a:gd name="connsiteX5" fmla="*/ 295828 w 331171"/>
              <a:gd name="connsiteY5" fmla="*/ 4034971 h 4169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1171" h="4169474">
                <a:moveTo>
                  <a:pt x="281314" y="0"/>
                </a:moveTo>
                <a:cubicBezTo>
                  <a:pt x="224466" y="349552"/>
                  <a:pt x="167619" y="699105"/>
                  <a:pt x="121657" y="1016000"/>
                </a:cubicBezTo>
                <a:cubicBezTo>
                  <a:pt x="75695" y="1332895"/>
                  <a:pt x="17638" y="1550609"/>
                  <a:pt x="5543" y="1901371"/>
                </a:cubicBezTo>
                <a:cubicBezTo>
                  <a:pt x="-6552" y="2252133"/>
                  <a:pt x="-1715" y="2755295"/>
                  <a:pt x="49085" y="3120571"/>
                </a:cubicBezTo>
                <a:cubicBezTo>
                  <a:pt x="99885" y="3485847"/>
                  <a:pt x="269219" y="3940628"/>
                  <a:pt x="310343" y="4093028"/>
                </a:cubicBezTo>
                <a:cubicBezTo>
                  <a:pt x="351467" y="4245428"/>
                  <a:pt x="323647" y="4140199"/>
                  <a:pt x="295828" y="4034971"/>
                </a:cubicBezTo>
              </a:path>
            </a:pathLst>
          </a:custGeom>
          <a:noFill/>
          <a:ln w="1905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764460" y="2165226"/>
            <a:ext cx="130629" cy="1553028"/>
          </a:xfrm>
          <a:prstGeom prst="rect">
            <a:avLst/>
          </a:prstGeom>
          <a:solidFill>
            <a:srgbClr val="00B05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4431105" y="2964606"/>
            <a:ext cx="172528" cy="179752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897811" y="5318703"/>
            <a:ext cx="981954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Thanks to conversations with our friends, Wes Campbell, Eric Hudson @UCLA</a:t>
            </a:r>
          </a:p>
          <a:p>
            <a:r>
              <a:rPr lang="en-US" sz="2400" dirty="0" smtClean="0"/>
              <a:t>and David Patterson @UCSB.    Variations on the theme of trap-loss </a:t>
            </a:r>
          </a:p>
          <a:p>
            <a:r>
              <a:rPr lang="en-US" sz="2400" dirty="0" smtClean="0"/>
              <a:t>spectroscopy.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988615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54215" y="1672492"/>
            <a:ext cx="6850850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What difficulties did we  have in getting to </a:t>
            </a:r>
          </a:p>
          <a:p>
            <a:r>
              <a:rPr lang="en-US" sz="2800" dirty="0" smtClean="0"/>
              <a:t>8 seconds?</a:t>
            </a:r>
          </a:p>
          <a:p>
            <a:endParaRPr lang="en-US" sz="2800" dirty="0"/>
          </a:p>
          <a:p>
            <a:r>
              <a:rPr lang="en-US" sz="2800" dirty="0" smtClean="0"/>
              <a:t>And what new difficulties will we have getting</a:t>
            </a:r>
          </a:p>
          <a:p>
            <a:r>
              <a:rPr lang="en-US" sz="2800" dirty="0" smtClean="0"/>
              <a:t>to 20 seconds?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7236639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7-us.googleusercontent.com/gmiXCMJEEJyG2wKPpk_810cWyojeIF3DMBZm70e1XmvW-oCAVkEbFqXPLW8byLEpMz8zr2kgJD5ehz1bIc7-dBSS9H2NHhwLeNGxLK1EVcApvK1jLwGeMAMhJMcW59nODPWJTGtr9piA2lzjh3cQR4VCbg=s2048">
            <a:extLst>
              <a:ext uri="{FF2B5EF4-FFF2-40B4-BE49-F238E27FC236}">
                <a16:creationId xmlns:a16="http://schemas.microsoft.com/office/drawing/2014/main" id="{0A746C24-4AC9-4965-BE26-47B1939FDC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81" y="1537600"/>
            <a:ext cx="11793437" cy="378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43CF214-C5D5-4924-AD05-52DE2ED5690E}"/>
              </a:ext>
            </a:extLst>
          </p:cNvPr>
          <p:cNvSpPr txBox="1"/>
          <p:nvPr/>
        </p:nvSpPr>
        <p:spPr>
          <a:xfrm>
            <a:off x="8285018" y="187037"/>
            <a:ext cx="37684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/>
              <a:t>J=1 lifetime</a:t>
            </a:r>
          </a:p>
          <a:p>
            <a:pPr marL="285750" indent="-285750">
              <a:buFontTx/>
              <a:buChar char="-"/>
            </a:pPr>
            <a:r>
              <a:rPr lang="en-US" dirty="0"/>
              <a:t>Relatively deep trap</a:t>
            </a:r>
          </a:p>
          <a:p>
            <a:pPr marL="285750" indent="-285750">
              <a:buFontTx/>
              <a:buChar char="-"/>
            </a:pPr>
            <a:r>
              <a:rPr lang="en-US" dirty="0"/>
              <a:t>Erot at 60V/cm</a:t>
            </a:r>
          </a:p>
          <a:p>
            <a:pPr marL="285750" indent="-285750">
              <a:buFontTx/>
              <a:buChar char="-"/>
            </a:pPr>
            <a:r>
              <a:rPr lang="en-US" dirty="0"/>
              <a:t>Normalized by ions remaining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774092" y="5838092"/>
            <a:ext cx="60393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Q</a:t>
            </a:r>
            <a:r>
              <a:rPr lang="en-US" dirty="0" smtClean="0"/>
              <a:t>:  What keeps us from getting to 20 seconds coherence time?</a:t>
            </a:r>
          </a:p>
          <a:p>
            <a:r>
              <a:rPr lang="en-US" dirty="0" smtClean="0"/>
              <a:t>  A: Various forms of collisions.</a:t>
            </a:r>
            <a:endParaRPr lang="en-US" dirty="0"/>
          </a:p>
        </p:txBody>
      </p:sp>
      <p:cxnSp>
        <p:nvCxnSpPr>
          <p:cNvPr id="5" name="Straight Arrow Connector 4"/>
          <p:cNvCxnSpPr/>
          <p:nvPr/>
        </p:nvCxnSpPr>
        <p:spPr>
          <a:xfrm flipH="1">
            <a:off x="1047263" y="1289538"/>
            <a:ext cx="1602153" cy="781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V="1">
            <a:off x="4189046" y="1270271"/>
            <a:ext cx="1578708" cy="1926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2699728" y="1019908"/>
            <a:ext cx="14893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one meter</a:t>
            </a:r>
            <a:endParaRPr lang="en-US" sz="2400" dirty="0"/>
          </a:p>
        </p:txBody>
      </p:sp>
      <p:sp>
        <p:nvSpPr>
          <p:cNvPr id="4" name="Rectangle 3"/>
          <p:cNvSpPr/>
          <p:nvPr/>
        </p:nvSpPr>
        <p:spPr>
          <a:xfrm>
            <a:off x="886852" y="4704766"/>
            <a:ext cx="5115070" cy="7658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234672" y="4648739"/>
            <a:ext cx="49897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lain" startAt="16"/>
            </a:pPr>
            <a:r>
              <a:rPr lang="en-US" dirty="0" smtClean="0"/>
              <a:t>       32          48         64          80         96        cm</a:t>
            </a:r>
          </a:p>
          <a:p>
            <a:r>
              <a:rPr lang="en-US" dirty="0"/>
              <a:t> </a:t>
            </a:r>
            <a:r>
              <a:rPr lang="en-US" dirty="0" smtClean="0"/>
              <a:t>          distance from end of bucket brigade 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799483" y="4731842"/>
            <a:ext cx="5115070" cy="7658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7147303" y="4675815"/>
            <a:ext cx="49897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lain" startAt="16"/>
            </a:pPr>
            <a:r>
              <a:rPr lang="en-US" dirty="0" smtClean="0"/>
              <a:t>       32          48         64          80         96        cm</a:t>
            </a:r>
          </a:p>
          <a:p>
            <a:r>
              <a:rPr lang="en-US" dirty="0"/>
              <a:t> </a:t>
            </a:r>
            <a:r>
              <a:rPr lang="en-US" dirty="0" smtClean="0"/>
              <a:t>          distance from end of bucket brigade  </a:t>
            </a:r>
          </a:p>
        </p:txBody>
      </p:sp>
    </p:spTree>
    <p:extLst>
      <p:ext uri="{BB962C8B-B14F-4D97-AF65-F5344CB8AC3E}">
        <p14:creationId xmlns:p14="http://schemas.microsoft.com/office/powerpoint/2010/main" val="26486390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62707" y="789353"/>
            <a:ext cx="10602261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Q</a:t>
            </a:r>
            <a:r>
              <a:rPr lang="en-US" sz="3200" dirty="0" smtClean="0"/>
              <a:t>:  What limits us at 8 seconds.</a:t>
            </a:r>
          </a:p>
          <a:p>
            <a:r>
              <a:rPr lang="en-US" sz="3200" dirty="0"/>
              <a:t> </a:t>
            </a:r>
            <a:r>
              <a:rPr lang="en-US" sz="3200" dirty="0" smtClean="0"/>
              <a:t>     What keeps us from getting to 20 seconds coherence time?</a:t>
            </a:r>
          </a:p>
          <a:p>
            <a:endParaRPr lang="en-US" sz="3200" dirty="0"/>
          </a:p>
          <a:p>
            <a:endParaRPr lang="en-US" sz="3200" dirty="0" smtClean="0"/>
          </a:p>
          <a:p>
            <a:r>
              <a:rPr lang="en-US" sz="3200" dirty="0" smtClean="0"/>
              <a:t>  A: Various forms of collisions.</a:t>
            </a:r>
          </a:p>
          <a:p>
            <a:r>
              <a:rPr lang="en-US" sz="3200" dirty="0"/>
              <a:t> </a:t>
            </a:r>
            <a:r>
              <a:rPr lang="en-US" sz="3200" dirty="0" smtClean="0"/>
              <a:t>       Probably </a:t>
            </a:r>
            <a:r>
              <a:rPr lang="en-US" sz="3200" b="1" dirty="0" smtClean="0"/>
              <a:t>not</a:t>
            </a:r>
            <a:r>
              <a:rPr lang="en-US" sz="3200" dirty="0" smtClean="0"/>
              <a:t>  spatial inhomogeneity.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5150797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F16B9ED-3F11-4F0F-96A4-2D98C615C7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316" y="967526"/>
            <a:ext cx="11865368" cy="492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2256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8774C7C3-DAEF-475C-9C62-D6466C7F26C8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3948705" y="3757454"/>
          <a:ext cx="7356605" cy="1676400"/>
        </p:xfrm>
        <a:graphic>
          <a:graphicData uri="http://schemas.openxmlformats.org/drawingml/2006/table">
            <a:tbl>
              <a:tblPr/>
              <a:tblGrid>
                <a:gridCol w="2348414">
                  <a:extLst>
                    <a:ext uri="{9D8B030D-6E8A-4147-A177-3AD203B41FA5}">
                      <a16:colId xmlns:a16="http://schemas.microsoft.com/office/drawing/2014/main" val="1719764693"/>
                    </a:ext>
                  </a:extLst>
                </a:gridCol>
                <a:gridCol w="1586754">
                  <a:extLst>
                    <a:ext uri="{9D8B030D-6E8A-4147-A177-3AD203B41FA5}">
                      <a16:colId xmlns:a16="http://schemas.microsoft.com/office/drawing/2014/main" val="2775056463"/>
                    </a:ext>
                  </a:extLst>
                </a:gridCol>
                <a:gridCol w="1586754">
                  <a:extLst>
                    <a:ext uri="{9D8B030D-6E8A-4147-A177-3AD203B41FA5}">
                      <a16:colId xmlns:a16="http://schemas.microsoft.com/office/drawing/2014/main" val="2676647444"/>
                    </a:ext>
                  </a:extLst>
                </a:gridCol>
                <a:gridCol w="1834683">
                  <a:extLst>
                    <a:ext uri="{9D8B030D-6E8A-4147-A177-3AD203B41FA5}">
                      <a16:colId xmlns:a16="http://schemas.microsoft.com/office/drawing/2014/main" val="2936734772"/>
                    </a:ext>
                  </a:extLst>
                </a:gridCol>
              </a:tblGrid>
              <a:tr h="304800">
                <a:tc>
                  <a:txBody>
                    <a:bodyPr/>
                    <a:lstStyle/>
                    <a:p>
                      <a:pPr fontAlgn="t"/>
                      <a:r>
                        <a:rPr lang="en-US">
                          <a:effectLst/>
                        </a:rPr>
                        <a:t> </a:t>
                      </a:r>
                    </a:p>
                  </a:txBody>
                  <a:tcPr marL="76200" marR="76200" marT="76200" marB="76200">
                    <a:lnL w="762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</a:t>
                      </a:r>
                      <a:endParaRPr lang="en-US" dirty="0">
                        <a:effectLst/>
                      </a:endParaRPr>
                    </a:p>
                  </a:txBody>
                  <a:tcPr marL="76200" marR="76200" marT="76200" marB="76200">
                    <a:lnL w="762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dirty="0">
                          <a:effectLst/>
                        </a:rPr>
                        <a:t>b</a:t>
                      </a:r>
                    </a:p>
                  </a:txBody>
                  <a:tcPr marL="76200" marR="76200" marT="76200" marB="76200">
                    <a:lnL w="762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Ratio of a with High @60V/cm</a:t>
                      </a:r>
                      <a:endParaRPr lang="en-US" dirty="0">
                        <a:effectLst/>
                      </a:endParaRPr>
                    </a:p>
                  </a:txBody>
                  <a:tcPr marL="76200" marR="76200" marT="76200" marB="76200">
                    <a:lnL w="762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20570329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High ion num @ 60V/cm</a:t>
                      </a:r>
                      <a:endParaRPr lang="en-US">
                        <a:effectLst/>
                      </a:endParaRPr>
                    </a:p>
                  </a:txBody>
                  <a:tcPr marL="76200" marR="76200" marT="76200" marB="76200">
                    <a:lnL w="762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1.6(0.5)*1e-7</a:t>
                      </a:r>
                      <a:endParaRPr lang="en-US" dirty="0">
                        <a:effectLst/>
                      </a:endParaRPr>
                    </a:p>
                  </a:txBody>
                  <a:tcPr marL="76200" marR="76200" marT="76200" marB="76200">
                    <a:lnL w="762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-0.5(0.4)</a:t>
                      </a:r>
                    </a:p>
                  </a:txBody>
                  <a:tcPr marL="76200" marR="76200" marT="76200" marB="76200">
                    <a:lnL w="762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  <a:endParaRPr lang="en-US">
                        <a:effectLst/>
                      </a:endParaRPr>
                    </a:p>
                  </a:txBody>
                  <a:tcPr marL="76200" marR="76200" marT="76200" marB="76200">
                    <a:lnL w="762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69950393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Low ion num @ 60 V/cm</a:t>
                      </a:r>
                      <a:endParaRPr lang="en-US">
                        <a:effectLst/>
                      </a:endParaRPr>
                    </a:p>
                  </a:txBody>
                  <a:tcPr marL="76200" marR="76200" marT="76200" marB="76200">
                    <a:lnL w="762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4(1)*1e-8</a:t>
                      </a:r>
                      <a:endParaRPr lang="en-US" dirty="0">
                        <a:effectLst/>
                      </a:endParaRPr>
                    </a:p>
                  </a:txBody>
                  <a:tcPr marL="76200" marR="76200" marT="76200" marB="76200">
                    <a:lnL w="762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-0.1(0.1)</a:t>
                      </a:r>
                    </a:p>
                  </a:txBody>
                  <a:tcPr marL="76200" marR="76200" marT="76200" marB="76200">
                    <a:lnL w="762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  <a:endParaRPr lang="en-US" dirty="0">
                        <a:effectLst/>
                      </a:endParaRPr>
                    </a:p>
                  </a:txBody>
                  <a:tcPr marL="76200" marR="76200" marT="76200" marB="76200">
                    <a:lnL w="762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85189371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High ion num @ 30 V/cm</a:t>
                      </a:r>
                      <a:endParaRPr lang="en-US">
                        <a:effectLst/>
                      </a:endParaRPr>
                    </a:p>
                  </a:txBody>
                  <a:tcPr marL="76200" marR="76200" marT="76200" marB="76200">
                    <a:lnL w="762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3.2(0.8)*1e-7</a:t>
                      </a:r>
                      <a:endParaRPr lang="en-US" dirty="0">
                        <a:effectLst/>
                      </a:endParaRPr>
                    </a:p>
                  </a:txBody>
                  <a:tcPr marL="76200" marR="76200" marT="76200" marB="76200">
                    <a:lnL w="762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-0.5(0.4)</a:t>
                      </a:r>
                    </a:p>
                  </a:txBody>
                  <a:tcPr marL="76200" marR="76200" marT="76200" marB="76200">
                    <a:lnL w="762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0.5</a:t>
                      </a:r>
                      <a:endParaRPr lang="en-US" dirty="0">
                        <a:effectLst/>
                      </a:endParaRPr>
                    </a:p>
                  </a:txBody>
                  <a:tcPr marL="76200" marR="76200" marT="76200" marB="76200">
                    <a:lnL w="762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59999362"/>
                  </a:ext>
                </a:extLst>
              </a:tr>
            </a:tbl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3170E89A-F8C2-4274-B7A1-E0C0B81405AE}"/>
              </a:ext>
            </a:extLst>
          </p:cNvPr>
          <p:cNvSpPr/>
          <p:nvPr/>
        </p:nvSpPr>
        <p:spPr>
          <a:xfrm>
            <a:off x="633377" y="4331445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solidFill>
                  <a:srgbClr val="595959"/>
                </a:solidFill>
                <a:latin typeface="Arial" panose="020B0604020202020204" pitchFamily="34" charset="0"/>
              </a:rPr>
              <a:t>*BBR subtracted</a:t>
            </a:r>
            <a:endParaRPr lang="en-US" dirty="0">
              <a:effectLst/>
            </a:endParaRPr>
          </a:p>
          <a:p>
            <a:r>
              <a:rPr lang="en-US" dirty="0"/>
              <a:t/>
            </a:r>
            <a:br>
              <a:rPr lang="en-US" dirty="0"/>
            </a:br>
            <a:r>
              <a:rPr lang="en-US" dirty="0">
                <a:solidFill>
                  <a:srgbClr val="595959"/>
                </a:solidFill>
                <a:latin typeface="Arial" panose="020B0604020202020204" pitchFamily="34" charset="0"/>
              </a:rPr>
              <a:t>y = a*x</a:t>
            </a:r>
            <a:r>
              <a:rPr lang="en-US" baseline="30000" dirty="0">
                <a:solidFill>
                  <a:srgbClr val="595959"/>
                </a:solidFill>
                <a:latin typeface="Arial" panose="020B0604020202020204" pitchFamily="34" charset="0"/>
              </a:rPr>
              <a:t>2 </a:t>
            </a:r>
            <a:r>
              <a:rPr lang="en-US" dirty="0">
                <a:solidFill>
                  <a:srgbClr val="595959"/>
                </a:solidFill>
                <a:latin typeface="Arial" panose="020B0604020202020204" pitchFamily="34" charset="0"/>
              </a:rPr>
              <a:t>+ b</a:t>
            </a:r>
            <a:endParaRPr lang="en-US" dirty="0">
              <a:effectLst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32A9E9F-E7AF-4613-8111-3085EF75E821}"/>
              </a:ext>
            </a:extLst>
          </p:cNvPr>
          <p:cNvSpPr txBox="1"/>
          <p:nvPr/>
        </p:nvSpPr>
        <p:spPr>
          <a:xfrm>
            <a:off x="120760" y="5465707"/>
            <a:ext cx="40840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/>
              <a:t>From Ramsey fringe</a:t>
            </a:r>
          </a:p>
          <a:p>
            <a:pPr marL="285750" indent="-285750">
              <a:buFontTx/>
              <a:buChar char="-"/>
            </a:pPr>
            <a:r>
              <a:rPr lang="en-US" dirty="0"/>
              <a:t>Normalized by ions in J=1</a:t>
            </a:r>
          </a:p>
          <a:p>
            <a:pPr marL="285750" indent="-285750">
              <a:buFontTx/>
              <a:buChar char="-"/>
            </a:pPr>
            <a:r>
              <a:rPr lang="en-US" dirty="0"/>
              <a:t>At 300K, but BBR subtracted (4 s)</a:t>
            </a:r>
          </a:p>
          <a:p>
            <a:pPr marL="285750" indent="-285750">
              <a:buFontTx/>
              <a:buChar char="-"/>
            </a:pPr>
            <a:r>
              <a:rPr lang="en-US" dirty="0"/>
              <a:t>But BBR effect on J=1 subtracted  </a:t>
            </a:r>
          </a:p>
        </p:txBody>
      </p:sp>
      <p:pic>
        <p:nvPicPr>
          <p:cNvPr id="2054" name="Picture 6" descr="https://lh7-us.googleusercontent.com/832i-ft9Fc-pRvRQQh0xOhHWddRpiD7mvGO6wLgBYMaLJeonFlkIsw0YuZsUMwcPpHwpn3Js_KFf4SkYqWw3ZGA8Wz0aprqB8wxW7qZSYwB5NMCsRACloNejghn-UV04HTIrSbKYzT8sI-bC9GBpnVCDNg=s2048">
            <a:extLst>
              <a:ext uri="{FF2B5EF4-FFF2-40B4-BE49-F238E27FC236}">
                <a16:creationId xmlns:a16="http://schemas.microsoft.com/office/drawing/2014/main" id="{34C883E2-1596-4EFE-8D1F-9F980F1132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74" y="3313576"/>
            <a:ext cx="1679864" cy="658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358822B-6EA6-4196-8006-DCA4CB572D1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456"/>
          <a:stretch/>
        </p:blipFill>
        <p:spPr>
          <a:xfrm>
            <a:off x="1333500" y="148781"/>
            <a:ext cx="9663546" cy="3397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2720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2493107" y="2235200"/>
            <a:ext cx="961293" cy="9847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+</a:t>
            </a:r>
            <a:endParaRPr lang="en-US" sz="2800" dirty="0"/>
          </a:p>
        </p:txBody>
      </p:sp>
      <p:sp>
        <p:nvSpPr>
          <p:cNvPr id="3" name="Oval 2"/>
          <p:cNvSpPr/>
          <p:nvPr/>
        </p:nvSpPr>
        <p:spPr>
          <a:xfrm>
            <a:off x="6738821" y="2215662"/>
            <a:ext cx="1250462" cy="1219200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-      +</a:t>
            </a:r>
            <a:endParaRPr lang="en-US" sz="2400" dirty="0"/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1820985" y="1946031"/>
            <a:ext cx="15630" cy="180535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340327" y="2521634"/>
            <a:ext cx="3930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0070C0"/>
                </a:solidFill>
              </a:rPr>
              <a:t>v</a:t>
            </a:r>
            <a:endParaRPr lang="en-US" sz="3600" dirty="0">
              <a:solidFill>
                <a:srgbClr val="0070C0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9132288" y="2098431"/>
            <a:ext cx="15630" cy="1805354"/>
          </a:xfrm>
          <a:prstGeom prst="straightConnector1">
            <a:avLst/>
          </a:prstGeom>
          <a:ln w="38100">
            <a:solidFill>
              <a:srgbClr val="7030A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9264007" y="2560710"/>
            <a:ext cx="393056" cy="64633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7030A0"/>
                </a:solidFill>
              </a:rPr>
              <a:t>v</a:t>
            </a:r>
            <a:endParaRPr lang="en-US" sz="3600" dirty="0">
              <a:solidFill>
                <a:srgbClr val="7030A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39446" y="3391877"/>
            <a:ext cx="71205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0070C0"/>
                </a:solidFill>
              </a:rPr>
              <a:t>ion</a:t>
            </a:r>
            <a:endParaRPr lang="en-US" sz="3200" dirty="0">
              <a:solidFill>
                <a:srgbClr val="0070C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301036" y="3391876"/>
            <a:ext cx="13849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7030A0"/>
                </a:solidFill>
              </a:rPr>
              <a:t>neutral</a:t>
            </a:r>
            <a:endParaRPr lang="en-US" sz="3200" dirty="0">
              <a:solidFill>
                <a:srgbClr val="7030A0"/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3563815" y="547077"/>
            <a:ext cx="3282462" cy="162560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3579452" y="2727569"/>
            <a:ext cx="2602517" cy="7424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3563815" y="3219938"/>
            <a:ext cx="2368062" cy="224692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0211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2493107" y="2235200"/>
            <a:ext cx="961293" cy="9847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+</a:t>
            </a:r>
            <a:endParaRPr lang="en-US" sz="2800" dirty="0"/>
          </a:p>
        </p:txBody>
      </p:sp>
      <p:sp>
        <p:nvSpPr>
          <p:cNvPr id="3" name="Oval 2"/>
          <p:cNvSpPr/>
          <p:nvPr/>
        </p:nvSpPr>
        <p:spPr>
          <a:xfrm>
            <a:off x="6738821" y="2215662"/>
            <a:ext cx="1250462" cy="1219200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-      +</a:t>
            </a:r>
            <a:endParaRPr lang="en-US" sz="2400" dirty="0"/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1820985" y="1946031"/>
            <a:ext cx="15630" cy="180535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340327" y="2521634"/>
            <a:ext cx="3930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0070C0"/>
                </a:solidFill>
              </a:rPr>
              <a:t>v</a:t>
            </a:r>
            <a:endParaRPr lang="en-US" sz="3600" dirty="0">
              <a:solidFill>
                <a:srgbClr val="0070C0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9132288" y="2098431"/>
            <a:ext cx="15630" cy="1805354"/>
          </a:xfrm>
          <a:prstGeom prst="straightConnector1">
            <a:avLst/>
          </a:prstGeom>
          <a:ln w="38100">
            <a:solidFill>
              <a:srgbClr val="7030A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9264007" y="2560710"/>
            <a:ext cx="393056" cy="64633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7030A0"/>
                </a:solidFill>
              </a:rPr>
              <a:t>v</a:t>
            </a:r>
            <a:endParaRPr lang="en-US" sz="3600" dirty="0">
              <a:solidFill>
                <a:srgbClr val="7030A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39446" y="3391877"/>
            <a:ext cx="71205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0070C0"/>
                </a:solidFill>
              </a:rPr>
              <a:t>ion</a:t>
            </a:r>
            <a:endParaRPr lang="en-US" sz="3200" dirty="0">
              <a:solidFill>
                <a:srgbClr val="0070C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301036" y="3391876"/>
            <a:ext cx="13849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7030A0"/>
                </a:solidFill>
              </a:rPr>
              <a:t>neutral</a:t>
            </a:r>
            <a:endParaRPr lang="en-US" sz="3200" dirty="0">
              <a:solidFill>
                <a:srgbClr val="7030A0"/>
              </a:solidFill>
            </a:endParaRPr>
          </a:p>
        </p:txBody>
      </p:sp>
      <p:sp>
        <p:nvSpPr>
          <p:cNvPr id="11" name="Freeform 10"/>
          <p:cNvSpPr/>
          <p:nvPr/>
        </p:nvSpPr>
        <p:spPr>
          <a:xfrm flipV="1">
            <a:off x="4807484" y="3001108"/>
            <a:ext cx="4493552" cy="1728771"/>
          </a:xfrm>
          <a:custGeom>
            <a:avLst/>
            <a:gdLst>
              <a:gd name="connsiteX0" fmla="*/ 1673325 w 4493552"/>
              <a:gd name="connsiteY0" fmla="*/ 2131862 h 2254340"/>
              <a:gd name="connsiteX1" fmla="*/ 1642064 w 4493552"/>
              <a:gd name="connsiteY1" fmla="*/ 2077154 h 2254340"/>
              <a:gd name="connsiteX2" fmla="*/ 571356 w 4493552"/>
              <a:gd name="connsiteY2" fmla="*/ 1772354 h 2254340"/>
              <a:gd name="connsiteX3" fmla="*/ 63356 w 4493552"/>
              <a:gd name="connsiteY3" fmla="*/ 1225277 h 2254340"/>
              <a:gd name="connsiteX4" fmla="*/ 157141 w 4493552"/>
              <a:gd name="connsiteY4" fmla="*/ 482816 h 2254340"/>
              <a:gd name="connsiteX5" fmla="*/ 1407602 w 4493552"/>
              <a:gd name="connsiteY5" fmla="*/ 29524 h 2254340"/>
              <a:gd name="connsiteX6" fmla="*/ 3283295 w 4493552"/>
              <a:gd name="connsiteY6" fmla="*/ 138939 h 2254340"/>
              <a:gd name="connsiteX7" fmla="*/ 4447787 w 4493552"/>
              <a:gd name="connsiteY7" fmla="*/ 904847 h 2254340"/>
              <a:gd name="connsiteX8" fmla="*/ 4158618 w 4493552"/>
              <a:gd name="connsiteY8" fmla="*/ 2108416 h 2254340"/>
              <a:gd name="connsiteX9" fmla="*/ 3228587 w 4493552"/>
              <a:gd name="connsiteY9" fmla="*/ 2233462 h 2254340"/>
              <a:gd name="connsiteX10" fmla="*/ 3212956 w 4493552"/>
              <a:gd name="connsiteY10" fmla="*/ 2108416 h 2254340"/>
              <a:gd name="connsiteX11" fmla="*/ 3173879 w 4493552"/>
              <a:gd name="connsiteY11" fmla="*/ 2194385 h 2254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493552" h="2254340">
                <a:moveTo>
                  <a:pt x="1673325" y="2131862"/>
                </a:moveTo>
                <a:cubicBezTo>
                  <a:pt x="1749525" y="2134467"/>
                  <a:pt x="1825725" y="2137072"/>
                  <a:pt x="1642064" y="2077154"/>
                </a:cubicBezTo>
                <a:cubicBezTo>
                  <a:pt x="1458403" y="2017236"/>
                  <a:pt x="834474" y="1914333"/>
                  <a:pt x="571356" y="1772354"/>
                </a:cubicBezTo>
                <a:cubicBezTo>
                  <a:pt x="308238" y="1630375"/>
                  <a:pt x="132392" y="1440200"/>
                  <a:pt x="63356" y="1225277"/>
                </a:cubicBezTo>
                <a:cubicBezTo>
                  <a:pt x="-5680" y="1010354"/>
                  <a:pt x="-66900" y="682108"/>
                  <a:pt x="157141" y="482816"/>
                </a:cubicBezTo>
                <a:cubicBezTo>
                  <a:pt x="381182" y="283524"/>
                  <a:pt x="886576" y="86837"/>
                  <a:pt x="1407602" y="29524"/>
                </a:cubicBezTo>
                <a:cubicBezTo>
                  <a:pt x="1928628" y="-27789"/>
                  <a:pt x="2776598" y="-6948"/>
                  <a:pt x="3283295" y="138939"/>
                </a:cubicBezTo>
                <a:cubicBezTo>
                  <a:pt x="3789992" y="284826"/>
                  <a:pt x="4301900" y="576601"/>
                  <a:pt x="4447787" y="904847"/>
                </a:cubicBezTo>
                <a:cubicBezTo>
                  <a:pt x="4593674" y="1233093"/>
                  <a:pt x="4361818" y="1886980"/>
                  <a:pt x="4158618" y="2108416"/>
                </a:cubicBezTo>
                <a:cubicBezTo>
                  <a:pt x="3955418" y="2329852"/>
                  <a:pt x="3386197" y="2233462"/>
                  <a:pt x="3228587" y="2233462"/>
                </a:cubicBezTo>
                <a:cubicBezTo>
                  <a:pt x="3070977" y="2233462"/>
                  <a:pt x="3222074" y="2114929"/>
                  <a:pt x="3212956" y="2108416"/>
                </a:cubicBezTo>
                <a:cubicBezTo>
                  <a:pt x="3203838" y="2101903"/>
                  <a:pt x="3188858" y="2148144"/>
                  <a:pt x="3173879" y="2194385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 14"/>
          <p:cNvSpPr/>
          <p:nvPr/>
        </p:nvSpPr>
        <p:spPr>
          <a:xfrm>
            <a:off x="4807484" y="145167"/>
            <a:ext cx="4493552" cy="2254340"/>
          </a:xfrm>
          <a:custGeom>
            <a:avLst/>
            <a:gdLst>
              <a:gd name="connsiteX0" fmla="*/ 1673325 w 4493552"/>
              <a:gd name="connsiteY0" fmla="*/ 2131862 h 2254340"/>
              <a:gd name="connsiteX1" fmla="*/ 1642064 w 4493552"/>
              <a:gd name="connsiteY1" fmla="*/ 2077154 h 2254340"/>
              <a:gd name="connsiteX2" fmla="*/ 571356 w 4493552"/>
              <a:gd name="connsiteY2" fmla="*/ 1772354 h 2254340"/>
              <a:gd name="connsiteX3" fmla="*/ 63356 w 4493552"/>
              <a:gd name="connsiteY3" fmla="*/ 1225277 h 2254340"/>
              <a:gd name="connsiteX4" fmla="*/ 157141 w 4493552"/>
              <a:gd name="connsiteY4" fmla="*/ 482816 h 2254340"/>
              <a:gd name="connsiteX5" fmla="*/ 1407602 w 4493552"/>
              <a:gd name="connsiteY5" fmla="*/ 29524 h 2254340"/>
              <a:gd name="connsiteX6" fmla="*/ 3283295 w 4493552"/>
              <a:gd name="connsiteY6" fmla="*/ 138939 h 2254340"/>
              <a:gd name="connsiteX7" fmla="*/ 4447787 w 4493552"/>
              <a:gd name="connsiteY7" fmla="*/ 904847 h 2254340"/>
              <a:gd name="connsiteX8" fmla="*/ 4158618 w 4493552"/>
              <a:gd name="connsiteY8" fmla="*/ 2108416 h 2254340"/>
              <a:gd name="connsiteX9" fmla="*/ 3228587 w 4493552"/>
              <a:gd name="connsiteY9" fmla="*/ 2233462 h 2254340"/>
              <a:gd name="connsiteX10" fmla="*/ 3212956 w 4493552"/>
              <a:gd name="connsiteY10" fmla="*/ 2108416 h 2254340"/>
              <a:gd name="connsiteX11" fmla="*/ 3173879 w 4493552"/>
              <a:gd name="connsiteY11" fmla="*/ 2194385 h 2254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493552" h="2254340">
                <a:moveTo>
                  <a:pt x="1673325" y="2131862"/>
                </a:moveTo>
                <a:cubicBezTo>
                  <a:pt x="1749525" y="2134467"/>
                  <a:pt x="1825725" y="2137072"/>
                  <a:pt x="1642064" y="2077154"/>
                </a:cubicBezTo>
                <a:cubicBezTo>
                  <a:pt x="1458403" y="2017236"/>
                  <a:pt x="834474" y="1914333"/>
                  <a:pt x="571356" y="1772354"/>
                </a:cubicBezTo>
                <a:cubicBezTo>
                  <a:pt x="308238" y="1630375"/>
                  <a:pt x="132392" y="1440200"/>
                  <a:pt x="63356" y="1225277"/>
                </a:cubicBezTo>
                <a:cubicBezTo>
                  <a:pt x="-5680" y="1010354"/>
                  <a:pt x="-66900" y="682108"/>
                  <a:pt x="157141" y="482816"/>
                </a:cubicBezTo>
                <a:cubicBezTo>
                  <a:pt x="381182" y="283524"/>
                  <a:pt x="886576" y="86837"/>
                  <a:pt x="1407602" y="29524"/>
                </a:cubicBezTo>
                <a:cubicBezTo>
                  <a:pt x="1928628" y="-27789"/>
                  <a:pt x="2776598" y="-6948"/>
                  <a:pt x="3283295" y="138939"/>
                </a:cubicBezTo>
                <a:cubicBezTo>
                  <a:pt x="3789992" y="284826"/>
                  <a:pt x="4301900" y="576601"/>
                  <a:pt x="4447787" y="904847"/>
                </a:cubicBezTo>
                <a:cubicBezTo>
                  <a:pt x="4593674" y="1233093"/>
                  <a:pt x="4361818" y="1886980"/>
                  <a:pt x="4158618" y="2108416"/>
                </a:cubicBezTo>
                <a:cubicBezTo>
                  <a:pt x="3955418" y="2329852"/>
                  <a:pt x="3386197" y="2233462"/>
                  <a:pt x="3228587" y="2233462"/>
                </a:cubicBezTo>
                <a:cubicBezTo>
                  <a:pt x="3070977" y="2233462"/>
                  <a:pt x="3222074" y="2114929"/>
                  <a:pt x="3212956" y="2108416"/>
                </a:cubicBezTo>
                <a:cubicBezTo>
                  <a:pt x="3203838" y="2101903"/>
                  <a:pt x="3188858" y="2148144"/>
                  <a:pt x="3173879" y="2194385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 16"/>
          <p:cNvSpPr/>
          <p:nvPr/>
        </p:nvSpPr>
        <p:spPr>
          <a:xfrm>
            <a:off x="2360245" y="-218831"/>
            <a:ext cx="8823569" cy="2770738"/>
          </a:xfrm>
          <a:custGeom>
            <a:avLst/>
            <a:gdLst>
              <a:gd name="connsiteX0" fmla="*/ 1673325 w 4493552"/>
              <a:gd name="connsiteY0" fmla="*/ 2131862 h 2254340"/>
              <a:gd name="connsiteX1" fmla="*/ 1642064 w 4493552"/>
              <a:gd name="connsiteY1" fmla="*/ 2077154 h 2254340"/>
              <a:gd name="connsiteX2" fmla="*/ 571356 w 4493552"/>
              <a:gd name="connsiteY2" fmla="*/ 1772354 h 2254340"/>
              <a:gd name="connsiteX3" fmla="*/ 63356 w 4493552"/>
              <a:gd name="connsiteY3" fmla="*/ 1225277 h 2254340"/>
              <a:gd name="connsiteX4" fmla="*/ 157141 w 4493552"/>
              <a:gd name="connsiteY4" fmla="*/ 482816 h 2254340"/>
              <a:gd name="connsiteX5" fmla="*/ 1407602 w 4493552"/>
              <a:gd name="connsiteY5" fmla="*/ 29524 h 2254340"/>
              <a:gd name="connsiteX6" fmla="*/ 3283295 w 4493552"/>
              <a:gd name="connsiteY6" fmla="*/ 138939 h 2254340"/>
              <a:gd name="connsiteX7" fmla="*/ 4447787 w 4493552"/>
              <a:gd name="connsiteY7" fmla="*/ 904847 h 2254340"/>
              <a:gd name="connsiteX8" fmla="*/ 4158618 w 4493552"/>
              <a:gd name="connsiteY8" fmla="*/ 2108416 h 2254340"/>
              <a:gd name="connsiteX9" fmla="*/ 3228587 w 4493552"/>
              <a:gd name="connsiteY9" fmla="*/ 2233462 h 2254340"/>
              <a:gd name="connsiteX10" fmla="*/ 3212956 w 4493552"/>
              <a:gd name="connsiteY10" fmla="*/ 2108416 h 2254340"/>
              <a:gd name="connsiteX11" fmla="*/ 3173879 w 4493552"/>
              <a:gd name="connsiteY11" fmla="*/ 2194385 h 2254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493552" h="2254340">
                <a:moveTo>
                  <a:pt x="1673325" y="2131862"/>
                </a:moveTo>
                <a:cubicBezTo>
                  <a:pt x="1749525" y="2134467"/>
                  <a:pt x="1825725" y="2137072"/>
                  <a:pt x="1642064" y="2077154"/>
                </a:cubicBezTo>
                <a:cubicBezTo>
                  <a:pt x="1458403" y="2017236"/>
                  <a:pt x="834474" y="1914333"/>
                  <a:pt x="571356" y="1772354"/>
                </a:cubicBezTo>
                <a:cubicBezTo>
                  <a:pt x="308238" y="1630375"/>
                  <a:pt x="132392" y="1440200"/>
                  <a:pt x="63356" y="1225277"/>
                </a:cubicBezTo>
                <a:cubicBezTo>
                  <a:pt x="-5680" y="1010354"/>
                  <a:pt x="-66900" y="682108"/>
                  <a:pt x="157141" y="482816"/>
                </a:cubicBezTo>
                <a:cubicBezTo>
                  <a:pt x="381182" y="283524"/>
                  <a:pt x="886576" y="86837"/>
                  <a:pt x="1407602" y="29524"/>
                </a:cubicBezTo>
                <a:cubicBezTo>
                  <a:pt x="1928628" y="-27789"/>
                  <a:pt x="2776598" y="-6948"/>
                  <a:pt x="3283295" y="138939"/>
                </a:cubicBezTo>
                <a:cubicBezTo>
                  <a:pt x="3789992" y="284826"/>
                  <a:pt x="4301900" y="576601"/>
                  <a:pt x="4447787" y="904847"/>
                </a:cubicBezTo>
                <a:cubicBezTo>
                  <a:pt x="4593674" y="1233093"/>
                  <a:pt x="4361818" y="1886980"/>
                  <a:pt x="4158618" y="2108416"/>
                </a:cubicBezTo>
                <a:cubicBezTo>
                  <a:pt x="3955418" y="2329852"/>
                  <a:pt x="3386197" y="2233462"/>
                  <a:pt x="3228587" y="2233462"/>
                </a:cubicBezTo>
                <a:cubicBezTo>
                  <a:pt x="3070977" y="2233462"/>
                  <a:pt x="3222074" y="2114929"/>
                  <a:pt x="3212956" y="2108416"/>
                </a:cubicBezTo>
                <a:cubicBezTo>
                  <a:pt x="3203838" y="2101903"/>
                  <a:pt x="3188858" y="2148144"/>
                  <a:pt x="3173879" y="2194385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 17"/>
          <p:cNvSpPr/>
          <p:nvPr/>
        </p:nvSpPr>
        <p:spPr>
          <a:xfrm flipV="1">
            <a:off x="3036276" y="2763505"/>
            <a:ext cx="8823569" cy="3363757"/>
          </a:xfrm>
          <a:custGeom>
            <a:avLst/>
            <a:gdLst>
              <a:gd name="connsiteX0" fmla="*/ 1673325 w 4493552"/>
              <a:gd name="connsiteY0" fmla="*/ 2131862 h 2254340"/>
              <a:gd name="connsiteX1" fmla="*/ 1642064 w 4493552"/>
              <a:gd name="connsiteY1" fmla="*/ 2077154 h 2254340"/>
              <a:gd name="connsiteX2" fmla="*/ 571356 w 4493552"/>
              <a:gd name="connsiteY2" fmla="*/ 1772354 h 2254340"/>
              <a:gd name="connsiteX3" fmla="*/ 63356 w 4493552"/>
              <a:gd name="connsiteY3" fmla="*/ 1225277 h 2254340"/>
              <a:gd name="connsiteX4" fmla="*/ 157141 w 4493552"/>
              <a:gd name="connsiteY4" fmla="*/ 482816 h 2254340"/>
              <a:gd name="connsiteX5" fmla="*/ 1407602 w 4493552"/>
              <a:gd name="connsiteY5" fmla="*/ 29524 h 2254340"/>
              <a:gd name="connsiteX6" fmla="*/ 3283295 w 4493552"/>
              <a:gd name="connsiteY6" fmla="*/ 138939 h 2254340"/>
              <a:gd name="connsiteX7" fmla="*/ 4447787 w 4493552"/>
              <a:gd name="connsiteY7" fmla="*/ 904847 h 2254340"/>
              <a:gd name="connsiteX8" fmla="*/ 4158618 w 4493552"/>
              <a:gd name="connsiteY8" fmla="*/ 2108416 h 2254340"/>
              <a:gd name="connsiteX9" fmla="*/ 3228587 w 4493552"/>
              <a:gd name="connsiteY9" fmla="*/ 2233462 h 2254340"/>
              <a:gd name="connsiteX10" fmla="*/ 3212956 w 4493552"/>
              <a:gd name="connsiteY10" fmla="*/ 2108416 h 2254340"/>
              <a:gd name="connsiteX11" fmla="*/ 3173879 w 4493552"/>
              <a:gd name="connsiteY11" fmla="*/ 2194385 h 2254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493552" h="2254340">
                <a:moveTo>
                  <a:pt x="1673325" y="2131862"/>
                </a:moveTo>
                <a:cubicBezTo>
                  <a:pt x="1749525" y="2134467"/>
                  <a:pt x="1825725" y="2137072"/>
                  <a:pt x="1642064" y="2077154"/>
                </a:cubicBezTo>
                <a:cubicBezTo>
                  <a:pt x="1458403" y="2017236"/>
                  <a:pt x="834474" y="1914333"/>
                  <a:pt x="571356" y="1772354"/>
                </a:cubicBezTo>
                <a:cubicBezTo>
                  <a:pt x="308238" y="1630375"/>
                  <a:pt x="132392" y="1440200"/>
                  <a:pt x="63356" y="1225277"/>
                </a:cubicBezTo>
                <a:cubicBezTo>
                  <a:pt x="-5680" y="1010354"/>
                  <a:pt x="-66900" y="682108"/>
                  <a:pt x="157141" y="482816"/>
                </a:cubicBezTo>
                <a:cubicBezTo>
                  <a:pt x="381182" y="283524"/>
                  <a:pt x="886576" y="86837"/>
                  <a:pt x="1407602" y="29524"/>
                </a:cubicBezTo>
                <a:cubicBezTo>
                  <a:pt x="1928628" y="-27789"/>
                  <a:pt x="2776598" y="-6948"/>
                  <a:pt x="3283295" y="138939"/>
                </a:cubicBezTo>
                <a:cubicBezTo>
                  <a:pt x="3789992" y="284826"/>
                  <a:pt x="4301900" y="576601"/>
                  <a:pt x="4447787" y="904847"/>
                </a:cubicBezTo>
                <a:cubicBezTo>
                  <a:pt x="4593674" y="1233093"/>
                  <a:pt x="4361818" y="1886980"/>
                  <a:pt x="4158618" y="2108416"/>
                </a:cubicBezTo>
                <a:cubicBezTo>
                  <a:pt x="3955418" y="2329852"/>
                  <a:pt x="3386197" y="2233462"/>
                  <a:pt x="3228587" y="2233462"/>
                </a:cubicBezTo>
                <a:cubicBezTo>
                  <a:pt x="3070977" y="2233462"/>
                  <a:pt x="3222074" y="2114929"/>
                  <a:pt x="3212956" y="2108416"/>
                </a:cubicBezTo>
                <a:cubicBezTo>
                  <a:pt x="3203838" y="2101903"/>
                  <a:pt x="3188858" y="2148144"/>
                  <a:pt x="3173879" y="2194385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3438769" y="5010030"/>
            <a:ext cx="3406702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E ~  1/r</a:t>
            </a:r>
            <a:r>
              <a:rPr lang="en-US" sz="2800" baseline="30000" dirty="0" smtClean="0"/>
              <a:t>2</a:t>
            </a:r>
            <a:r>
              <a:rPr lang="en-US" sz="2800" dirty="0" smtClean="0"/>
              <a:t>    1/r</a:t>
            </a:r>
            <a:r>
              <a:rPr lang="en-US" sz="2800" baseline="30000" dirty="0" smtClean="0"/>
              <a:t>3</a:t>
            </a:r>
            <a:r>
              <a:rPr lang="en-US" sz="2800" dirty="0" smtClean="0"/>
              <a:t>   ~  1/r</a:t>
            </a:r>
            <a:r>
              <a:rPr lang="en-US" sz="2800" baseline="30000" dirty="0" smtClean="0"/>
              <a:t>5</a:t>
            </a:r>
            <a:endParaRPr lang="en-US" sz="2800" dirty="0" smtClean="0"/>
          </a:p>
          <a:p>
            <a:endParaRPr lang="en-US" sz="2800" dirty="0"/>
          </a:p>
          <a:p>
            <a:r>
              <a:rPr lang="en-US" sz="2800" dirty="0" smtClean="0"/>
              <a:t>U   ~      1/r</a:t>
            </a:r>
            <a:r>
              <a:rPr lang="en-US" sz="2800" baseline="30000" dirty="0" smtClean="0"/>
              <a:t>4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9703346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lh7-us.googleusercontent.com/3mQksbYGOG1HWQ7nPdyY5U9myVw7vJTru9yffoygeH0PcxUEgebPAT5ekmKbCq2K9MLUbcWjN71o4N1U8g2jFdhnO63CI6dWx_Ug2Rli5HQWv28gM3coHZDg8iXxdH2LbSYJHfYBOFkBH6PhHJda9BvZWg=s2048">
            <a:extLst>
              <a:ext uri="{FF2B5EF4-FFF2-40B4-BE49-F238E27FC236}">
                <a16:creationId xmlns:a16="http://schemas.microsoft.com/office/drawing/2014/main" id="{045B98D2-501E-444F-8473-44D160F9D5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43" r="33311"/>
          <a:stretch/>
        </p:blipFill>
        <p:spPr bwMode="auto">
          <a:xfrm>
            <a:off x="2236573" y="894490"/>
            <a:ext cx="4938312" cy="3566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EE135EA5-C3BF-49BD-BF33-DDF1E1595D9D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349563" y="4864805"/>
          <a:ext cx="2616955" cy="1458746"/>
        </p:xfrm>
        <a:graphic>
          <a:graphicData uri="http://schemas.openxmlformats.org/drawingml/2006/table">
            <a:tbl>
              <a:tblPr/>
              <a:tblGrid>
                <a:gridCol w="1394751">
                  <a:extLst>
                    <a:ext uri="{9D8B030D-6E8A-4147-A177-3AD203B41FA5}">
                      <a16:colId xmlns:a16="http://schemas.microsoft.com/office/drawing/2014/main" val="3391260646"/>
                    </a:ext>
                  </a:extLst>
                </a:gridCol>
                <a:gridCol w="1222204">
                  <a:extLst>
                    <a:ext uri="{9D8B030D-6E8A-4147-A177-3AD203B41FA5}">
                      <a16:colId xmlns:a16="http://schemas.microsoft.com/office/drawing/2014/main" val="3627790911"/>
                    </a:ext>
                  </a:extLst>
                </a:gridCol>
              </a:tblGrid>
              <a:tr h="729373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50 kHz</a:t>
                      </a:r>
                      <a:endParaRPr lang="en-US">
                        <a:effectLst/>
                      </a:endParaRPr>
                    </a:p>
                  </a:txBody>
                  <a:tcPr marL="76200" marR="76200" marT="76200" marB="76200">
                    <a:lnL w="762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~ 5 K/s</a:t>
                      </a:r>
                      <a:endParaRPr lang="en-US">
                        <a:effectLst/>
                      </a:endParaRPr>
                    </a:p>
                  </a:txBody>
                  <a:tcPr marL="76200" marR="76200" marT="76200" marB="76200">
                    <a:lnL w="762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44874987"/>
                  </a:ext>
                </a:extLst>
              </a:tr>
              <a:tr h="729373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 kHz</a:t>
                      </a:r>
                      <a:endParaRPr lang="en-US">
                        <a:effectLst/>
                      </a:endParaRPr>
                    </a:p>
                  </a:txBody>
                  <a:tcPr marL="76200" marR="76200" marT="76200" marB="76200">
                    <a:lnL w="762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~ 3 K/s</a:t>
                      </a:r>
                      <a:endParaRPr lang="en-US" dirty="0">
                        <a:effectLst/>
                      </a:endParaRPr>
                    </a:p>
                  </a:txBody>
                  <a:tcPr marL="76200" marR="76200" marT="76200" marB="76200">
                    <a:lnL w="762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87704397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1462AF2B-85C7-45D5-BABE-EF7E5AE9EA30}"/>
              </a:ext>
            </a:extLst>
          </p:cNvPr>
          <p:cNvSpPr txBox="1"/>
          <p:nvPr/>
        </p:nvSpPr>
        <p:spPr>
          <a:xfrm>
            <a:off x="5436973" y="4670854"/>
            <a:ext cx="21871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* Use time &lt; 10 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624119" y="894490"/>
            <a:ext cx="378264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Glancing Collisions between background gas and trapped ions causing ions to heat</a:t>
            </a:r>
          </a:p>
          <a:p>
            <a:r>
              <a:rPr lang="en-US" sz="3200" dirty="0" smtClean="0"/>
              <a:t>in the trap</a:t>
            </a:r>
            <a:endParaRPr lang="en-US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7745257" y="3769006"/>
            <a:ext cx="378264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Hard-core, “</a:t>
            </a:r>
            <a:r>
              <a:rPr lang="en-US" sz="3200" dirty="0" err="1" smtClean="0"/>
              <a:t>Langevin</a:t>
            </a:r>
            <a:r>
              <a:rPr lang="en-US" sz="3200" dirty="0" smtClean="0"/>
              <a:t>” collisions between background gas and trapped ions causing  J-changing </a:t>
            </a:r>
          </a:p>
          <a:p>
            <a:r>
              <a:rPr lang="en-US" sz="3200" dirty="0" smtClean="0"/>
              <a:t>collisions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9920325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lh7-us.googleusercontent.com/sqEpZXOjZrrRIpwHIXhRxh1ILmyB_c0uYPDjsJJ7G9R6XzZp7ZOmifT8T1WK4Ce6ypp7ptzkkgfjRNnExl38ual9iEHmvttf_RaPqHRqcW3jxjbfskYgcgIbkpk3tgq-99T75M3_tfa7wx0CvzqjkOoOwg=s2048">
            <a:extLst>
              <a:ext uri="{FF2B5EF4-FFF2-40B4-BE49-F238E27FC236}">
                <a16:creationId xmlns:a16="http://schemas.microsoft.com/office/drawing/2014/main" id="{3263CA6A-3A1F-422F-BD52-A1E1888424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805"/>
          <a:stretch/>
        </p:blipFill>
        <p:spPr bwMode="auto">
          <a:xfrm>
            <a:off x="2538879" y="1223356"/>
            <a:ext cx="6698134" cy="4023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11755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05478" y="163450"/>
            <a:ext cx="637104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Q:  Why is your talk  only about lepton EDMs and MDMs  (recall,  “g-2”  means “MDM”)  ?   Why not hadrons, nuclei  </a:t>
            </a:r>
            <a:r>
              <a:rPr lang="en-US" sz="2800" dirty="0" err="1" smtClean="0"/>
              <a:t>etc</a:t>
            </a:r>
            <a:r>
              <a:rPr lang="en-US" sz="2800" dirty="0" smtClean="0"/>
              <a:t>?</a:t>
            </a:r>
          </a:p>
          <a:p>
            <a:r>
              <a:rPr lang="en-US" sz="2800" dirty="0" smtClean="0"/>
              <a:t>A:</a:t>
            </a:r>
          </a:p>
          <a:p>
            <a:pPr marL="514350" indent="-514350">
              <a:buAutoNum type="arabicPeriod"/>
            </a:pPr>
            <a:r>
              <a:rPr lang="en-US" sz="2800" dirty="0" smtClean="0"/>
              <a:t>There have been three new lepton moment experimental results in two years.  Leptons are having a moment!</a:t>
            </a:r>
          </a:p>
          <a:p>
            <a:pPr marL="514350" indent="-514350">
              <a:buAutoNum type="arabicPeriod"/>
            </a:pPr>
            <a:r>
              <a:rPr lang="en-US" sz="2800" dirty="0" smtClean="0"/>
              <a:t>And what would one compare e.g.  a precise measurement of proton </a:t>
            </a:r>
            <a:r>
              <a:rPr lang="en-US" sz="2800" b="1" i="1" dirty="0" smtClean="0">
                <a:solidFill>
                  <a:srgbClr val="00B050"/>
                </a:solidFill>
              </a:rPr>
              <a:t>M</a:t>
            </a:r>
            <a:r>
              <a:rPr lang="en-US" sz="2800" b="1" i="1" dirty="0" smtClean="0"/>
              <a:t>DM</a:t>
            </a:r>
            <a:r>
              <a:rPr lang="en-US" sz="2800" dirty="0" smtClean="0"/>
              <a:t> to?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7068184" y="2504410"/>
            <a:ext cx="4541664" cy="3112631"/>
            <a:chOff x="7068184" y="2504410"/>
            <a:chExt cx="4541664" cy="3112631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/>
            <a:srcRect l="663" t="477" r="4745" b="18596"/>
            <a:stretch/>
          </p:blipFill>
          <p:spPr>
            <a:xfrm>
              <a:off x="7068184" y="2504410"/>
              <a:ext cx="4541664" cy="3112631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7947912" y="4036213"/>
              <a:ext cx="940401" cy="1196088"/>
            </a:xfrm>
            <a:prstGeom prst="rect">
              <a:avLst/>
            </a:prstGeom>
            <a:solidFill>
              <a:srgbClr val="FFFFFF">
                <a:alpha val="78824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Freeform 7"/>
            <p:cNvSpPr/>
            <p:nvPr/>
          </p:nvSpPr>
          <p:spPr>
            <a:xfrm>
              <a:off x="8009463" y="4575199"/>
              <a:ext cx="582476" cy="425938"/>
            </a:xfrm>
            <a:custGeom>
              <a:avLst/>
              <a:gdLst>
                <a:gd name="connsiteX0" fmla="*/ 328031 w 726961"/>
                <a:gd name="connsiteY0" fmla="*/ 0 h 591667"/>
                <a:gd name="connsiteX1" fmla="*/ 16008 w 726961"/>
                <a:gd name="connsiteY1" fmla="*/ 164679 h 591667"/>
                <a:gd name="connsiteX2" fmla="*/ 107015 w 726961"/>
                <a:gd name="connsiteY2" fmla="*/ 520038 h 591667"/>
                <a:gd name="connsiteX3" fmla="*/ 631386 w 726961"/>
                <a:gd name="connsiteY3" fmla="*/ 554707 h 591667"/>
                <a:gd name="connsiteX4" fmla="*/ 726727 w 726961"/>
                <a:gd name="connsiteY4" fmla="*/ 99674 h 591667"/>
                <a:gd name="connsiteX5" fmla="*/ 653054 w 726961"/>
                <a:gd name="connsiteY5" fmla="*/ 8668 h 591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26961" h="591667">
                  <a:moveTo>
                    <a:pt x="328031" y="0"/>
                  </a:moveTo>
                  <a:cubicBezTo>
                    <a:pt x="190437" y="39003"/>
                    <a:pt x="52844" y="78006"/>
                    <a:pt x="16008" y="164679"/>
                  </a:cubicBezTo>
                  <a:cubicBezTo>
                    <a:pt x="-20828" y="251352"/>
                    <a:pt x="4452" y="455033"/>
                    <a:pt x="107015" y="520038"/>
                  </a:cubicBezTo>
                  <a:cubicBezTo>
                    <a:pt x="209578" y="585043"/>
                    <a:pt x="528101" y="624768"/>
                    <a:pt x="631386" y="554707"/>
                  </a:cubicBezTo>
                  <a:cubicBezTo>
                    <a:pt x="734671" y="484646"/>
                    <a:pt x="723116" y="190680"/>
                    <a:pt x="726727" y="99674"/>
                  </a:cubicBezTo>
                  <a:cubicBezTo>
                    <a:pt x="730338" y="8668"/>
                    <a:pt x="691696" y="8668"/>
                    <a:pt x="653054" y="8668"/>
                  </a:cubicBezTo>
                </a:path>
              </a:pathLst>
            </a:custGeom>
            <a:noFill/>
            <a:ln>
              <a:solidFill>
                <a:schemeClr val="tx1"/>
              </a:solidFill>
              <a:prstDash val="dash"/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3"/>
            <p:cNvSpPr>
              <a:spLocks noChangeArrowheads="1"/>
            </p:cNvSpPr>
            <p:nvPr/>
          </p:nvSpPr>
          <p:spPr bwMode="auto">
            <a:xfrm>
              <a:off x="7991971" y="4655924"/>
              <a:ext cx="237630" cy="23287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10" name="Line 4"/>
            <p:cNvSpPr>
              <a:spLocks noChangeShapeType="1"/>
            </p:cNvSpPr>
            <p:nvPr/>
          </p:nvSpPr>
          <p:spPr bwMode="auto">
            <a:xfrm flipH="1" flipV="1">
              <a:off x="8102391" y="4596557"/>
              <a:ext cx="15986" cy="32763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600"/>
            </a:p>
          </p:txBody>
        </p:sp>
        <p:sp>
          <p:nvSpPr>
            <p:cNvPr id="11" name="Oval 3"/>
            <p:cNvSpPr>
              <a:spLocks noChangeArrowheads="1"/>
            </p:cNvSpPr>
            <p:nvPr/>
          </p:nvSpPr>
          <p:spPr bwMode="auto">
            <a:xfrm>
              <a:off x="8395724" y="4803990"/>
              <a:ext cx="237630" cy="23287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12" name="Oval 3"/>
            <p:cNvSpPr>
              <a:spLocks noChangeArrowheads="1"/>
            </p:cNvSpPr>
            <p:nvPr/>
          </p:nvSpPr>
          <p:spPr bwMode="auto">
            <a:xfrm>
              <a:off x="8270769" y="4406014"/>
              <a:ext cx="237630" cy="23287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13" name="Line 4"/>
            <p:cNvSpPr>
              <a:spLocks noChangeShapeType="1"/>
            </p:cNvSpPr>
            <p:nvPr/>
          </p:nvSpPr>
          <p:spPr bwMode="auto">
            <a:xfrm flipH="1" flipV="1">
              <a:off x="8371801" y="4345925"/>
              <a:ext cx="15986" cy="32763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600"/>
            </a:p>
          </p:txBody>
        </p:sp>
        <p:sp>
          <p:nvSpPr>
            <p:cNvPr id="14" name="Line 4"/>
            <p:cNvSpPr>
              <a:spLocks noChangeShapeType="1"/>
            </p:cNvSpPr>
            <p:nvPr/>
          </p:nvSpPr>
          <p:spPr bwMode="auto">
            <a:xfrm>
              <a:off x="8540186" y="4825957"/>
              <a:ext cx="14435" cy="30233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600"/>
            </a:p>
          </p:txBody>
        </p:sp>
        <p:cxnSp>
          <p:nvCxnSpPr>
            <p:cNvPr id="15" name="Straight Arrow Connector 14"/>
            <p:cNvCxnSpPr/>
            <p:nvPr/>
          </p:nvCxnSpPr>
          <p:spPr>
            <a:xfrm flipV="1">
              <a:off x="8710433" y="4067852"/>
              <a:ext cx="8667" cy="1057410"/>
            </a:xfrm>
            <a:prstGeom prst="straightConnector1">
              <a:avLst/>
            </a:prstGeom>
            <a:ln w="3810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/>
          </p:nvSpPr>
          <p:spPr>
            <a:xfrm>
              <a:off x="8642053" y="4075217"/>
              <a:ext cx="35137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solidFill>
                    <a:srgbClr val="00B050"/>
                  </a:solidFill>
                </a:rPr>
                <a:t>B</a:t>
              </a:r>
              <a:endParaRPr lang="en-US" sz="2400" dirty="0">
                <a:solidFill>
                  <a:srgbClr val="00B050"/>
                </a:solidFill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10348499" y="3848272"/>
              <a:ext cx="906710" cy="1040526"/>
            </a:xfrm>
            <a:prstGeom prst="rect">
              <a:avLst/>
            </a:prstGeom>
            <a:solidFill>
              <a:srgbClr val="FFFFFF">
                <a:alpha val="61961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0453617" y="4325075"/>
              <a:ext cx="88517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SM=?</a:t>
              </a:r>
              <a:endParaRPr lang="en-US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31605972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90092" y="1578708"/>
            <a:ext cx="6900928" cy="44012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We are working on collision studies, </a:t>
            </a:r>
          </a:p>
          <a:p>
            <a:r>
              <a:rPr lang="en-US" sz="2800" dirty="0"/>
              <a:t>I</a:t>
            </a:r>
            <a:r>
              <a:rPr lang="en-US" sz="2800" dirty="0" smtClean="0"/>
              <a:t>mproved UHV,</a:t>
            </a:r>
          </a:p>
          <a:p>
            <a:r>
              <a:rPr lang="en-US" sz="2800" dirty="0" smtClean="0"/>
              <a:t>Bigger rotating bias field.</a:t>
            </a:r>
          </a:p>
          <a:p>
            <a:endParaRPr lang="en-US" sz="2800" dirty="0"/>
          </a:p>
          <a:p>
            <a:endParaRPr lang="en-US" sz="2800" dirty="0" smtClean="0"/>
          </a:p>
          <a:p>
            <a:endParaRPr lang="en-US" sz="2800" dirty="0"/>
          </a:p>
          <a:p>
            <a:r>
              <a:rPr lang="en-US" sz="2800" dirty="0" smtClean="0"/>
              <a:t>Also: higher efficiency </a:t>
            </a:r>
            <a:r>
              <a:rPr lang="en-US" sz="2800" dirty="0" err="1" smtClean="0"/>
              <a:t>ThF</a:t>
            </a:r>
            <a:r>
              <a:rPr lang="en-US" sz="2800" dirty="0" smtClean="0"/>
              <a:t>+ detection </a:t>
            </a:r>
          </a:p>
          <a:p>
            <a:r>
              <a:rPr lang="en-US" sz="2800" dirty="0" smtClean="0"/>
              <a:t>(in collaboration with Xing Fan, Harvard,</a:t>
            </a:r>
          </a:p>
          <a:p>
            <a:r>
              <a:rPr lang="en-US" sz="2800" dirty="0" smtClean="0"/>
              <a:t>Stephan </a:t>
            </a:r>
            <a:r>
              <a:rPr lang="en-US" sz="2800" dirty="0" err="1" smtClean="0"/>
              <a:t>Malbrunot</a:t>
            </a:r>
            <a:r>
              <a:rPr lang="en-US" sz="2800" dirty="0" smtClean="0"/>
              <a:t> and Kia Boon Ng, TRIUMF,</a:t>
            </a:r>
          </a:p>
          <a:p>
            <a:r>
              <a:rPr lang="en-US" sz="2800" dirty="0" smtClean="0"/>
              <a:t>radioactive </a:t>
            </a:r>
            <a:r>
              <a:rPr lang="en-US" sz="2800" dirty="0" err="1" smtClean="0"/>
              <a:t>ThF</a:t>
            </a:r>
            <a:r>
              <a:rPr lang="en-US" sz="2800" dirty="0" smtClean="0"/>
              <a:t>+   collaboration.)</a:t>
            </a:r>
          </a:p>
        </p:txBody>
      </p:sp>
    </p:spTree>
    <p:extLst>
      <p:ext uri="{BB962C8B-B14F-4D97-AF65-F5344CB8AC3E}">
        <p14:creationId xmlns:p14="http://schemas.microsoft.com/office/powerpoint/2010/main" val="11969798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64445" y="471872"/>
            <a:ext cx="1131848" cy="34778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relative</a:t>
            </a:r>
          </a:p>
          <a:p>
            <a:r>
              <a:rPr lang="en-US" sz="2000" dirty="0" smtClean="0"/>
              <a:t>precision</a:t>
            </a:r>
          </a:p>
          <a:p>
            <a:r>
              <a:rPr lang="en-US" sz="2000" dirty="0" smtClean="0"/>
              <a:t>on lab</a:t>
            </a:r>
          </a:p>
          <a:p>
            <a:r>
              <a:rPr lang="en-US" sz="2000" dirty="0" smtClean="0"/>
              <a:t>limit</a:t>
            </a:r>
          </a:p>
          <a:p>
            <a:endParaRPr lang="en-US" sz="2000" dirty="0" smtClean="0"/>
          </a:p>
          <a:p>
            <a:r>
              <a:rPr lang="en-US" sz="2400" dirty="0" smtClean="0"/>
              <a:t>10</a:t>
            </a:r>
            <a:r>
              <a:rPr lang="en-US" sz="2400" baseline="30000" dirty="0" smtClean="0"/>
              <a:t>-13</a:t>
            </a:r>
            <a:endParaRPr lang="en-US" sz="2400" dirty="0" smtClean="0"/>
          </a:p>
          <a:p>
            <a:endParaRPr lang="en-US" sz="2400" dirty="0"/>
          </a:p>
          <a:p>
            <a:r>
              <a:rPr lang="en-US" sz="2400" dirty="0" smtClean="0"/>
              <a:t>10</a:t>
            </a:r>
            <a:r>
              <a:rPr lang="en-US" sz="2400" baseline="30000" dirty="0" smtClean="0"/>
              <a:t>-9</a:t>
            </a:r>
          </a:p>
          <a:p>
            <a:endParaRPr lang="en-US" sz="2400" dirty="0"/>
          </a:p>
          <a:p>
            <a:r>
              <a:rPr lang="en-US" sz="2400" dirty="0"/>
              <a:t> ~10</a:t>
            </a:r>
            <a:r>
              <a:rPr lang="en-US" sz="2400" baseline="30000" dirty="0"/>
              <a:t>0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2366252" y="711625"/>
            <a:ext cx="1406154" cy="32316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absolute</a:t>
            </a:r>
          </a:p>
          <a:p>
            <a:r>
              <a:rPr lang="en-US" sz="2000" dirty="0" smtClean="0"/>
              <a:t>precision </a:t>
            </a:r>
          </a:p>
          <a:p>
            <a:r>
              <a:rPr lang="en-US" sz="2000" dirty="0" smtClean="0"/>
              <a:t>[10</a:t>
            </a:r>
            <a:r>
              <a:rPr lang="en-US" sz="2000" baseline="30000" dirty="0" smtClean="0"/>
              <a:t>-30</a:t>
            </a:r>
            <a:r>
              <a:rPr lang="en-US" sz="2000" dirty="0" smtClean="0"/>
              <a:t> e-cm]</a:t>
            </a:r>
          </a:p>
          <a:p>
            <a:r>
              <a:rPr lang="en-US" sz="2400" dirty="0" smtClean="0"/>
              <a:t> </a:t>
            </a:r>
          </a:p>
          <a:p>
            <a:r>
              <a:rPr lang="en-US" sz="2400" dirty="0" smtClean="0"/>
              <a:t>2 x 10</a:t>
            </a:r>
            <a:r>
              <a:rPr lang="en-US" sz="2400" baseline="30000" dirty="0" smtClean="0"/>
              <a:t>6</a:t>
            </a:r>
            <a:endParaRPr lang="en-US" sz="2400" dirty="0" smtClean="0"/>
          </a:p>
          <a:p>
            <a:endParaRPr lang="en-US" sz="2400" dirty="0"/>
          </a:p>
          <a:p>
            <a:r>
              <a:rPr lang="en-US" sz="2400" dirty="0" smtClean="0"/>
              <a:t>5 </a:t>
            </a:r>
            <a:r>
              <a:rPr lang="en-US" sz="2400" dirty="0"/>
              <a:t>x </a:t>
            </a:r>
            <a:r>
              <a:rPr lang="en-US" sz="2400" dirty="0" smtClean="0"/>
              <a:t>10</a:t>
            </a:r>
            <a:r>
              <a:rPr lang="en-US" sz="2400" baseline="30000" dirty="0" smtClean="0"/>
              <a:t>7</a:t>
            </a:r>
            <a:endParaRPr lang="en-US" sz="2400" dirty="0"/>
          </a:p>
          <a:p>
            <a:endParaRPr lang="en-US" sz="2400" dirty="0"/>
          </a:p>
          <a:p>
            <a:r>
              <a:rPr lang="en-US" sz="2400" dirty="0" smtClean="0"/>
              <a:t>2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065354" y="564206"/>
            <a:ext cx="1627946" cy="3293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CP violation!</a:t>
            </a:r>
          </a:p>
          <a:p>
            <a:r>
              <a:rPr lang="en-US" sz="2000" dirty="0" smtClean="0">
                <a:solidFill>
                  <a:srgbClr val="FF0000"/>
                </a:solidFill>
              </a:rPr>
              <a:t>reduce mass</a:t>
            </a:r>
          </a:p>
          <a:p>
            <a:r>
              <a:rPr lang="en-US" sz="2000" dirty="0">
                <a:solidFill>
                  <a:srgbClr val="FF0000"/>
                </a:solidFill>
              </a:rPr>
              <a:t>s</a:t>
            </a:r>
            <a:r>
              <a:rPr lang="en-US" sz="2000" dirty="0" smtClean="0">
                <a:solidFill>
                  <a:srgbClr val="FF0000"/>
                </a:solidFill>
              </a:rPr>
              <a:t>ensitivity by</a:t>
            </a:r>
          </a:p>
          <a:p>
            <a:endParaRPr lang="en-US" sz="2800" dirty="0" smtClean="0">
              <a:solidFill>
                <a:srgbClr val="FF0000"/>
              </a:solidFill>
            </a:endParaRPr>
          </a:p>
          <a:p>
            <a:r>
              <a:rPr lang="en-US" sz="2400" dirty="0" smtClean="0">
                <a:solidFill>
                  <a:srgbClr val="FF0000"/>
                </a:solidFill>
              </a:rPr>
              <a:t>(cos </a:t>
            </a:r>
            <a:r>
              <a:rPr lang="en-US" sz="2400" dirty="0" err="1" smtClean="0">
                <a:solidFill>
                  <a:srgbClr val="FF0000"/>
                </a:solidFill>
                <a:latin typeface="Symbol" panose="05050102010706020507" pitchFamily="18" charset="2"/>
              </a:rPr>
              <a:t>a</a:t>
            </a:r>
            <a:r>
              <a:rPr lang="en-US" sz="2400" baseline="-25000" dirty="0" err="1" smtClean="0">
                <a:solidFill>
                  <a:srgbClr val="FF0000"/>
                </a:solidFill>
              </a:rPr>
              <a:t>cpv</a:t>
            </a:r>
            <a:r>
              <a:rPr lang="en-US" sz="2400" dirty="0" smtClean="0">
                <a:solidFill>
                  <a:srgbClr val="FF0000"/>
                </a:solidFill>
              </a:rPr>
              <a:t>)</a:t>
            </a:r>
            <a:r>
              <a:rPr lang="en-US" sz="2400" baseline="30000" dirty="0" smtClean="0">
                <a:solidFill>
                  <a:srgbClr val="FF0000"/>
                </a:solidFill>
              </a:rPr>
              <a:t>1/2</a:t>
            </a:r>
            <a:endParaRPr lang="en-US" sz="2400" dirty="0">
              <a:solidFill>
                <a:srgbClr val="FF0000"/>
              </a:solidFill>
            </a:endParaRPr>
          </a:p>
          <a:p>
            <a:r>
              <a:rPr lang="en-US" sz="2400" dirty="0" smtClean="0">
                <a:solidFill>
                  <a:srgbClr val="FF0000"/>
                </a:solidFill>
              </a:rPr>
              <a:t>   </a:t>
            </a:r>
          </a:p>
          <a:p>
            <a:r>
              <a:rPr lang="en-US" sz="2400" dirty="0">
                <a:solidFill>
                  <a:srgbClr val="FF0000"/>
                </a:solidFill>
              </a:rPr>
              <a:t>(cos </a:t>
            </a:r>
            <a:r>
              <a:rPr lang="en-US" sz="2400" dirty="0" err="1">
                <a:solidFill>
                  <a:srgbClr val="FF0000"/>
                </a:solidFill>
                <a:latin typeface="Symbol" panose="05050102010706020507" pitchFamily="18" charset="2"/>
              </a:rPr>
              <a:t>a</a:t>
            </a:r>
            <a:r>
              <a:rPr lang="en-US" sz="2400" baseline="-25000" dirty="0" err="1">
                <a:solidFill>
                  <a:srgbClr val="FF0000"/>
                </a:solidFill>
              </a:rPr>
              <a:t>cpv</a:t>
            </a:r>
            <a:r>
              <a:rPr lang="en-US" sz="2400" dirty="0">
                <a:solidFill>
                  <a:srgbClr val="FF0000"/>
                </a:solidFill>
              </a:rPr>
              <a:t>)</a:t>
            </a:r>
            <a:r>
              <a:rPr lang="en-US" sz="2400" baseline="30000" dirty="0">
                <a:solidFill>
                  <a:srgbClr val="FF0000"/>
                </a:solidFill>
              </a:rPr>
              <a:t>1/2</a:t>
            </a:r>
            <a:endParaRPr lang="en-US" sz="2400" dirty="0">
              <a:solidFill>
                <a:srgbClr val="FF0000"/>
              </a:solidFill>
            </a:endParaRPr>
          </a:p>
          <a:p>
            <a:endParaRPr lang="en-US" sz="2400" dirty="0" smtClean="0">
              <a:solidFill>
                <a:srgbClr val="FF0000"/>
              </a:solidFill>
            </a:endParaRPr>
          </a:p>
          <a:p>
            <a:r>
              <a:rPr lang="en-US" sz="2400" dirty="0" smtClean="0">
                <a:solidFill>
                  <a:srgbClr val="FF0000"/>
                </a:solidFill>
              </a:rPr>
              <a:t>(sin  </a:t>
            </a:r>
            <a:r>
              <a:rPr lang="en-US" sz="2400" dirty="0" err="1" smtClean="0">
                <a:solidFill>
                  <a:srgbClr val="FF0000"/>
                </a:solidFill>
                <a:latin typeface="Symbol" panose="05050102010706020507" pitchFamily="18" charset="2"/>
              </a:rPr>
              <a:t>a</a:t>
            </a:r>
            <a:r>
              <a:rPr lang="en-US" sz="2400" baseline="-25000" dirty="0" err="1" smtClean="0">
                <a:solidFill>
                  <a:srgbClr val="FF0000"/>
                </a:solidFill>
              </a:rPr>
              <a:t>cpv</a:t>
            </a:r>
            <a:r>
              <a:rPr lang="en-US" sz="2400" dirty="0" smtClean="0">
                <a:solidFill>
                  <a:srgbClr val="FF0000"/>
                </a:solidFill>
              </a:rPr>
              <a:t>)</a:t>
            </a:r>
            <a:r>
              <a:rPr lang="en-US" sz="2400" baseline="30000" dirty="0" smtClean="0">
                <a:solidFill>
                  <a:srgbClr val="FF0000"/>
                </a:solidFill>
              </a:rPr>
              <a:t>1/2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7808" y="1856867"/>
            <a:ext cx="1241365" cy="20005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srgbClr val="FF0000"/>
                </a:solidFill>
              </a:rPr>
              <a:t>eMDM</a:t>
            </a:r>
            <a:endParaRPr lang="en-US" sz="2400" dirty="0" smtClean="0">
              <a:solidFill>
                <a:srgbClr val="FF0000"/>
              </a:solidFill>
            </a:endParaRPr>
          </a:p>
          <a:p>
            <a:r>
              <a:rPr lang="en-US" sz="1600" dirty="0" smtClean="0">
                <a:solidFill>
                  <a:srgbClr val="FF0000"/>
                </a:solidFill>
              </a:rPr>
              <a:t>Northwester</a:t>
            </a:r>
            <a:endParaRPr lang="en-US" sz="1600" dirty="0">
              <a:solidFill>
                <a:srgbClr val="FF0000"/>
              </a:solidFill>
            </a:endParaRPr>
          </a:p>
          <a:p>
            <a:r>
              <a:rPr lang="en-US" sz="2400" dirty="0" err="1" smtClean="0">
                <a:solidFill>
                  <a:srgbClr val="FF0000"/>
                </a:solidFill>
                <a:latin typeface="Symbol" panose="05050102010706020507" pitchFamily="18" charset="2"/>
              </a:rPr>
              <a:t>m</a:t>
            </a:r>
            <a:r>
              <a:rPr lang="en-US" sz="2400" dirty="0" err="1" smtClean="0">
                <a:solidFill>
                  <a:srgbClr val="FF0000"/>
                </a:solidFill>
              </a:rPr>
              <a:t>MDM</a:t>
            </a:r>
            <a:endParaRPr lang="en-US" sz="2400" dirty="0" smtClean="0">
              <a:solidFill>
                <a:srgbClr val="FF0000"/>
              </a:solidFill>
            </a:endParaRPr>
          </a:p>
          <a:p>
            <a:r>
              <a:rPr lang="en-US" sz="1600" dirty="0" err="1" smtClean="0">
                <a:solidFill>
                  <a:srgbClr val="FF0000"/>
                </a:solidFill>
              </a:rPr>
              <a:t>fermilab</a:t>
            </a:r>
            <a:endParaRPr lang="en-US" sz="1600" dirty="0" smtClean="0">
              <a:solidFill>
                <a:srgbClr val="FF0000"/>
              </a:solidFill>
            </a:endParaRPr>
          </a:p>
          <a:p>
            <a:r>
              <a:rPr lang="en-US" sz="2400" dirty="0" err="1" smtClean="0">
                <a:solidFill>
                  <a:srgbClr val="FF0000"/>
                </a:solidFill>
              </a:rPr>
              <a:t>eEDM</a:t>
            </a:r>
            <a:endParaRPr lang="en-US" sz="2400" dirty="0" smtClean="0">
              <a:solidFill>
                <a:srgbClr val="FF0000"/>
              </a:solidFill>
            </a:endParaRPr>
          </a:p>
          <a:p>
            <a:r>
              <a:rPr lang="en-US" sz="1600" dirty="0" smtClean="0">
                <a:solidFill>
                  <a:srgbClr val="FF0000"/>
                </a:solidFill>
              </a:rPr>
              <a:t>JILA/ACME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709893" y="728853"/>
            <a:ext cx="1677062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D</a:t>
            </a:r>
            <a:r>
              <a:rPr lang="en-US" sz="2000" dirty="0" smtClean="0"/>
              <a:t>etectable</a:t>
            </a:r>
          </a:p>
          <a:p>
            <a:r>
              <a:rPr lang="en-US" sz="2000" dirty="0" smtClean="0"/>
              <a:t>M~(m</a:t>
            </a:r>
            <a:r>
              <a:rPr lang="en-US" sz="2000" baseline="-25000" dirty="0" smtClean="0"/>
              <a:t>l</a:t>
            </a:r>
            <a:r>
              <a:rPr lang="en-US" sz="2000" dirty="0" smtClean="0"/>
              <a:t>/</a:t>
            </a:r>
            <a:r>
              <a:rPr lang="en-US" sz="2000" dirty="0" err="1" smtClean="0">
                <a:latin typeface="Symbol" panose="05050102010706020507" pitchFamily="18" charset="2"/>
              </a:rPr>
              <a:t>d</a:t>
            </a:r>
            <a:r>
              <a:rPr lang="en-US" sz="2000" dirty="0" err="1" smtClean="0"/>
              <a:t>d</a:t>
            </a:r>
            <a:r>
              <a:rPr lang="en-US" sz="2000" dirty="0" smtClean="0"/>
              <a:t>)</a:t>
            </a:r>
            <a:r>
              <a:rPr lang="en-US" sz="2000" baseline="30000" dirty="0" smtClean="0"/>
              <a:t>1/2</a:t>
            </a:r>
            <a:r>
              <a:rPr lang="en-US" sz="2000" dirty="0" smtClean="0"/>
              <a:t>  </a:t>
            </a:r>
          </a:p>
          <a:p>
            <a:r>
              <a:rPr lang="en-US" sz="2000" dirty="0" smtClean="0"/>
              <a:t>(arb units)</a:t>
            </a:r>
          </a:p>
          <a:p>
            <a:endParaRPr lang="en-US" sz="2000" dirty="0" smtClean="0"/>
          </a:p>
          <a:p>
            <a:r>
              <a:rPr lang="en-US" sz="2400" dirty="0" smtClean="0"/>
              <a:t>1</a:t>
            </a:r>
          </a:p>
          <a:p>
            <a:endParaRPr lang="en-US" sz="2400" dirty="0"/>
          </a:p>
          <a:p>
            <a:r>
              <a:rPr lang="en-US" sz="2400" dirty="0" smtClean="0"/>
              <a:t>3</a:t>
            </a:r>
          </a:p>
          <a:p>
            <a:endParaRPr lang="en-US" sz="2400" dirty="0"/>
          </a:p>
          <a:p>
            <a:r>
              <a:rPr lang="en-US" sz="2400" dirty="0" smtClean="0"/>
              <a:t>1000</a:t>
            </a:r>
            <a:endParaRPr lang="en-US" sz="2400" dirty="0"/>
          </a:p>
        </p:txBody>
      </p:sp>
      <p:sp>
        <p:nvSpPr>
          <p:cNvPr id="26" name="TextBox 25"/>
          <p:cNvSpPr txBox="1"/>
          <p:nvPr/>
        </p:nvSpPr>
        <p:spPr>
          <a:xfrm>
            <a:off x="5317809" y="455878"/>
            <a:ext cx="1309974" cy="34778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“Typical”</a:t>
            </a:r>
          </a:p>
          <a:p>
            <a:r>
              <a:rPr lang="en-US" sz="2000" dirty="0" smtClean="0"/>
              <a:t>detectable</a:t>
            </a:r>
          </a:p>
          <a:p>
            <a:r>
              <a:rPr lang="en-US" sz="2000" dirty="0" smtClean="0"/>
              <a:t>phat BSM,</a:t>
            </a:r>
          </a:p>
          <a:p>
            <a:r>
              <a:rPr lang="en-US" sz="2000" dirty="0" smtClean="0"/>
              <a:t> one-loop*</a:t>
            </a:r>
          </a:p>
          <a:p>
            <a:endParaRPr lang="en-US" sz="2000" dirty="0" smtClean="0"/>
          </a:p>
          <a:p>
            <a:r>
              <a:rPr lang="en-US" sz="2400" dirty="0" smtClean="0"/>
              <a:t>0.04 </a:t>
            </a:r>
            <a:r>
              <a:rPr lang="en-US" sz="2400" dirty="0" err="1" smtClean="0"/>
              <a:t>TeV</a:t>
            </a:r>
            <a:endParaRPr lang="en-US" sz="2400" dirty="0" smtClean="0"/>
          </a:p>
          <a:p>
            <a:endParaRPr lang="en-US" sz="2400" dirty="0"/>
          </a:p>
          <a:p>
            <a:r>
              <a:rPr lang="en-US" sz="2400" dirty="0" smtClean="0"/>
              <a:t>0.12</a:t>
            </a:r>
          </a:p>
          <a:p>
            <a:endParaRPr lang="en-US" sz="2400" dirty="0"/>
          </a:p>
          <a:p>
            <a:r>
              <a:rPr lang="en-US" sz="2400" dirty="0" smtClean="0"/>
              <a:t>40     </a:t>
            </a:r>
            <a:r>
              <a:rPr lang="en-US" sz="2400" dirty="0" err="1" smtClean="0"/>
              <a:t>TeV</a:t>
            </a:r>
            <a:endParaRPr lang="en-US" sz="2400" dirty="0"/>
          </a:p>
        </p:txBody>
      </p:sp>
      <p:sp>
        <p:nvSpPr>
          <p:cNvPr id="27" name="TextBox 26"/>
          <p:cNvSpPr txBox="1"/>
          <p:nvPr/>
        </p:nvSpPr>
        <p:spPr>
          <a:xfrm>
            <a:off x="6897566" y="455878"/>
            <a:ext cx="2298937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Detectable</a:t>
            </a:r>
          </a:p>
          <a:p>
            <a:r>
              <a:rPr lang="en-US" sz="2000" dirty="0" smtClean="0"/>
              <a:t>for “weakest*” to strongest</a:t>
            </a:r>
          </a:p>
          <a:p>
            <a:r>
              <a:rPr lang="en-US" sz="2000" dirty="0" smtClean="0"/>
              <a:t>interactions</a:t>
            </a:r>
            <a:endParaRPr lang="en-US" sz="2000" dirty="0"/>
          </a:p>
          <a:p>
            <a:endParaRPr lang="en-US" sz="2000" dirty="0" smtClean="0"/>
          </a:p>
          <a:p>
            <a:r>
              <a:rPr lang="en-US" sz="2400" dirty="0" smtClean="0"/>
              <a:t>0.0004~0.4 </a:t>
            </a:r>
            <a:r>
              <a:rPr lang="en-US" sz="2400" dirty="0" err="1" smtClean="0"/>
              <a:t>TeV</a:t>
            </a:r>
            <a:endParaRPr lang="en-US" sz="2400" dirty="0" smtClean="0"/>
          </a:p>
          <a:p>
            <a:endParaRPr lang="en-US" sz="2400" dirty="0"/>
          </a:p>
          <a:p>
            <a:r>
              <a:rPr lang="en-US" sz="2400" dirty="0" smtClean="0"/>
              <a:t>0.001~1 </a:t>
            </a:r>
            <a:r>
              <a:rPr lang="en-US" sz="2400" dirty="0" err="1" smtClean="0"/>
              <a:t>TeV</a:t>
            </a:r>
            <a:endParaRPr lang="en-US" sz="2400" dirty="0" smtClean="0"/>
          </a:p>
          <a:p>
            <a:endParaRPr lang="en-US" sz="2400" dirty="0"/>
          </a:p>
          <a:p>
            <a:r>
              <a:rPr lang="en-US" sz="2400" dirty="0" smtClean="0"/>
              <a:t>0.4~400  </a:t>
            </a:r>
            <a:r>
              <a:rPr lang="en-US" sz="2400" dirty="0" err="1" smtClean="0"/>
              <a:t>TeV</a:t>
            </a:r>
            <a:endParaRPr lang="en-US" sz="2400" dirty="0"/>
          </a:p>
        </p:txBody>
      </p:sp>
      <p:sp>
        <p:nvSpPr>
          <p:cNvPr id="28" name="TextBox 27"/>
          <p:cNvSpPr txBox="1"/>
          <p:nvPr/>
        </p:nvSpPr>
        <p:spPr>
          <a:xfrm>
            <a:off x="1164445" y="-35332"/>
            <a:ext cx="96592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70C0"/>
                </a:solidFill>
              </a:rPr>
              <a:t>Summary of Recent Measurements of Lepton Dipole Moments;  Implications</a:t>
            </a:r>
            <a:endParaRPr lang="en-US" sz="2400" dirty="0">
              <a:solidFill>
                <a:srgbClr val="0070C0"/>
              </a:solidFill>
            </a:endParaRPr>
          </a:p>
        </p:txBody>
      </p:sp>
      <p:sp>
        <p:nvSpPr>
          <p:cNvPr id="143" name="TextBox 142"/>
          <p:cNvSpPr txBox="1"/>
          <p:nvPr/>
        </p:nvSpPr>
        <p:spPr>
          <a:xfrm>
            <a:off x="4907554" y="4114680"/>
            <a:ext cx="6703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LHC</a:t>
            </a:r>
          </a:p>
        </p:txBody>
      </p:sp>
      <p:sp>
        <p:nvSpPr>
          <p:cNvPr id="144" name="TextBox 143"/>
          <p:cNvSpPr txBox="1"/>
          <p:nvPr/>
        </p:nvSpPr>
        <p:spPr>
          <a:xfrm>
            <a:off x="6118867" y="4100234"/>
            <a:ext cx="20087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??? &lt;2 </a:t>
            </a:r>
            <a:r>
              <a:rPr lang="en-US" sz="2400" dirty="0" err="1" smtClean="0"/>
              <a:t>TeV</a:t>
            </a:r>
            <a:r>
              <a:rPr lang="en-US" sz="2400" dirty="0" smtClean="0"/>
              <a:t> ???</a:t>
            </a:r>
            <a:endParaRPr lang="en-US" sz="2400" dirty="0"/>
          </a:p>
        </p:txBody>
      </p:sp>
      <p:sp>
        <p:nvSpPr>
          <p:cNvPr id="145" name="TextBox 144"/>
          <p:cNvSpPr txBox="1"/>
          <p:nvPr/>
        </p:nvSpPr>
        <p:spPr>
          <a:xfrm>
            <a:off x="9065354" y="4096218"/>
            <a:ext cx="163115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sz="2400" dirty="0">
                <a:solidFill>
                  <a:srgbClr val="FF0000"/>
                </a:solidFill>
              </a:rPr>
              <a:t>For LHC, </a:t>
            </a:r>
            <a:endParaRPr lang="en-US" sz="2400" dirty="0" smtClean="0">
              <a:solidFill>
                <a:srgbClr val="FF0000"/>
              </a:solidFill>
            </a:endParaRPr>
          </a:p>
          <a:p>
            <a:pPr lvl="0"/>
            <a:r>
              <a:rPr lang="en-US" sz="2400" dirty="0" err="1" smtClean="0">
                <a:solidFill>
                  <a:srgbClr val="FF0000"/>
                </a:solidFill>
                <a:latin typeface="Symbol" panose="05050102010706020507" pitchFamily="18" charset="2"/>
              </a:rPr>
              <a:t>a</a:t>
            </a:r>
            <a:r>
              <a:rPr lang="en-US" sz="2400" baseline="-25000" dirty="0" err="1" smtClean="0">
                <a:solidFill>
                  <a:srgbClr val="FF0000"/>
                </a:solidFill>
              </a:rPr>
              <a:t>cpv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endParaRPr lang="en-US" sz="2400" dirty="0">
              <a:solidFill>
                <a:srgbClr val="FF0000"/>
              </a:solidFill>
            </a:endParaRPr>
          </a:p>
          <a:p>
            <a:pPr lvl="0"/>
            <a:r>
              <a:rPr lang="en-US" sz="2400" dirty="0">
                <a:solidFill>
                  <a:srgbClr val="FF0000"/>
                </a:solidFill>
              </a:rPr>
              <a:t>not a factor</a:t>
            </a:r>
            <a:endParaRPr lang="en-US" sz="2400" dirty="0">
              <a:solidFill>
                <a:prstClr val="black"/>
              </a:solidFill>
            </a:endParaRPr>
          </a:p>
          <a:p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0799408" y="744229"/>
            <a:ext cx="1539076" cy="53860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SM</a:t>
            </a:r>
          </a:p>
          <a:p>
            <a:r>
              <a:rPr lang="en-US" sz="2000" dirty="0" smtClean="0"/>
              <a:t>Background</a:t>
            </a:r>
          </a:p>
          <a:p>
            <a:r>
              <a:rPr lang="en-US" sz="2000" dirty="0" smtClean="0"/>
              <a:t>issues</a:t>
            </a:r>
          </a:p>
          <a:p>
            <a:endParaRPr lang="en-US" sz="2000" dirty="0"/>
          </a:p>
          <a:p>
            <a:r>
              <a:rPr lang="en-US" sz="2000" dirty="0" smtClean="0"/>
              <a:t>   </a:t>
            </a:r>
            <a:r>
              <a:rPr lang="en-US" sz="2400" dirty="0" smtClean="0">
                <a:latin typeface="Symbol" panose="05050102010706020507" pitchFamily="18" charset="2"/>
              </a:rPr>
              <a:t>a </a:t>
            </a:r>
            <a:r>
              <a:rPr lang="en-US" sz="2400" dirty="0" smtClean="0"/>
              <a:t>= ?</a:t>
            </a:r>
          </a:p>
          <a:p>
            <a:endParaRPr lang="en-US" sz="2400" dirty="0"/>
          </a:p>
          <a:p>
            <a:r>
              <a:rPr lang="en-US" sz="2400" dirty="0" smtClean="0"/>
              <a:t>QCD terms</a:t>
            </a:r>
          </a:p>
          <a:p>
            <a:endParaRPr lang="en-US" sz="2400" dirty="0"/>
          </a:p>
          <a:p>
            <a:r>
              <a:rPr lang="en-US" sz="2400" dirty="0" smtClean="0"/>
              <a:t>none</a:t>
            </a:r>
          </a:p>
          <a:p>
            <a:endParaRPr lang="en-US" sz="2400" dirty="0"/>
          </a:p>
          <a:p>
            <a:r>
              <a:rPr lang="en-US" sz="2400" b="1" i="1" dirty="0" smtClean="0">
                <a:solidFill>
                  <a:srgbClr val="7030A0"/>
                </a:solidFill>
              </a:rPr>
              <a:t>SO</a:t>
            </a:r>
          </a:p>
          <a:p>
            <a:r>
              <a:rPr lang="en-US" sz="2400" b="1" i="1" dirty="0" smtClean="0">
                <a:solidFill>
                  <a:srgbClr val="7030A0"/>
                </a:solidFill>
              </a:rPr>
              <a:t>MANY</a:t>
            </a:r>
          </a:p>
          <a:p>
            <a:r>
              <a:rPr lang="en-US" sz="2400" b="1" i="1" dirty="0" smtClean="0">
                <a:solidFill>
                  <a:srgbClr val="7030A0"/>
                </a:solidFill>
              </a:rPr>
              <a:t>ISSUES!</a:t>
            </a:r>
          </a:p>
          <a:p>
            <a:endParaRPr lang="en-US" sz="2400" dirty="0"/>
          </a:p>
          <a:p>
            <a:endParaRPr lang="en-US" sz="2400" dirty="0" smtClean="0"/>
          </a:p>
        </p:txBody>
      </p:sp>
      <p:cxnSp>
        <p:nvCxnSpPr>
          <p:cNvPr id="7" name="Straight Connector 6"/>
          <p:cNvCxnSpPr/>
          <p:nvPr/>
        </p:nvCxnSpPr>
        <p:spPr>
          <a:xfrm flipH="1">
            <a:off x="2315514" y="717652"/>
            <a:ext cx="13619" cy="3257775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3692865" y="732030"/>
            <a:ext cx="13619" cy="3257775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5242742" y="608382"/>
            <a:ext cx="13619" cy="3257775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6671851" y="640010"/>
            <a:ext cx="13619" cy="3257775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>
            <a:off x="8963599" y="602627"/>
            <a:ext cx="13619" cy="3257775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H="1">
            <a:off x="10743724" y="599750"/>
            <a:ext cx="24913" cy="4558846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H="1">
            <a:off x="328079" y="1914534"/>
            <a:ext cx="11834333" cy="2543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H="1">
            <a:off x="205267" y="2507262"/>
            <a:ext cx="11834333" cy="2543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H="1">
            <a:off x="76901" y="3119595"/>
            <a:ext cx="11834333" cy="2543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H="1">
            <a:off x="328078" y="3996795"/>
            <a:ext cx="11834333" cy="2543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153783" y="4096218"/>
            <a:ext cx="6703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LHC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74682" y="5569582"/>
            <a:ext cx="1089426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/>
              <a:t>eEDM</a:t>
            </a:r>
            <a:r>
              <a:rPr lang="en-US" sz="2800" dirty="0" smtClean="0"/>
              <a:t>  already has </a:t>
            </a:r>
            <a:r>
              <a:rPr lang="en-US" sz="2800" dirty="0" smtClean="0"/>
              <a:t>mass reach comparable to the LHC </a:t>
            </a:r>
            <a:r>
              <a:rPr lang="en-US" sz="2800" dirty="0" smtClean="0"/>
              <a:t>limit.</a:t>
            </a:r>
          </a:p>
          <a:p>
            <a:r>
              <a:rPr lang="en-US" sz="2800" dirty="0" smtClean="0"/>
              <a:t>Another factor of 10 is sensitivity is another factor of three in mass reach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349778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98EBACC-F3AD-47AA-B1B5-A41E5A7D72D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941819" y="5198618"/>
            <a:ext cx="17894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srgbClr val="00B050"/>
                </a:solidFill>
              </a:rPr>
              <a:t>Sunyool</a:t>
            </a:r>
            <a:r>
              <a:rPr lang="en-US" sz="2400" dirty="0" smtClean="0">
                <a:solidFill>
                  <a:srgbClr val="00B050"/>
                </a:solidFill>
              </a:rPr>
              <a:t> Park</a:t>
            </a:r>
            <a:endParaRPr lang="en-US" sz="2400" dirty="0">
              <a:solidFill>
                <a:srgbClr val="00B05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381953" y="3539236"/>
            <a:ext cx="17494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srgbClr val="FFFF00"/>
                </a:solidFill>
              </a:rPr>
              <a:t>Anzou</a:t>
            </a:r>
            <a:r>
              <a:rPr lang="en-US" sz="2400" dirty="0" smtClean="0">
                <a:solidFill>
                  <a:srgbClr val="FFFF00"/>
                </a:solidFill>
              </a:rPr>
              <a:t> Wang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21399" y="5153748"/>
            <a:ext cx="16225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srgbClr val="FFFF00"/>
                </a:solidFill>
              </a:rPr>
              <a:t>Kiaboon</a:t>
            </a:r>
            <a:r>
              <a:rPr lang="en-US" sz="2400" dirty="0" smtClean="0">
                <a:solidFill>
                  <a:srgbClr val="FFFF00"/>
                </a:solidFill>
              </a:rPr>
              <a:t> Ng</a:t>
            </a:r>
            <a:endParaRPr lang="en-US" sz="2400" dirty="0">
              <a:solidFill>
                <a:srgbClr val="FFFF00"/>
              </a:solidFill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6018362" y="1477992"/>
            <a:ext cx="155275" cy="3433312"/>
            <a:chOff x="-881335" y="839637"/>
            <a:chExt cx="155275" cy="3433312"/>
          </a:xfrm>
        </p:grpSpPr>
        <p:sp>
          <p:nvSpPr>
            <p:cNvPr id="2" name="Oval 1"/>
            <p:cNvSpPr/>
            <p:nvPr/>
          </p:nvSpPr>
          <p:spPr>
            <a:xfrm>
              <a:off x="-881335" y="1650519"/>
              <a:ext cx="155275" cy="189781"/>
            </a:xfrm>
            <a:prstGeom prst="ellips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/>
            <p:cNvSpPr/>
            <p:nvPr/>
          </p:nvSpPr>
          <p:spPr>
            <a:xfrm>
              <a:off x="-881335" y="1245078"/>
              <a:ext cx="155275" cy="189781"/>
            </a:xfrm>
            <a:prstGeom prst="ellips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-881335" y="839637"/>
              <a:ext cx="155275" cy="189781"/>
            </a:xfrm>
            <a:prstGeom prst="ellips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-881335" y="3272283"/>
              <a:ext cx="155275" cy="189781"/>
            </a:xfrm>
            <a:prstGeom prst="ellips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-881335" y="2866842"/>
              <a:ext cx="155275" cy="189781"/>
            </a:xfrm>
            <a:prstGeom prst="ellips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-881335" y="2461401"/>
              <a:ext cx="155275" cy="189781"/>
            </a:xfrm>
            <a:prstGeom prst="ellips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-881335" y="4083168"/>
              <a:ext cx="155275" cy="189781"/>
            </a:xfrm>
            <a:prstGeom prst="ellips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-881335" y="2055960"/>
              <a:ext cx="155275" cy="189781"/>
            </a:xfrm>
            <a:prstGeom prst="ellips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>
              <a:off x="-881335" y="3677724"/>
              <a:ext cx="155275" cy="189781"/>
            </a:xfrm>
            <a:prstGeom prst="ellips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3502325" y="253039"/>
            <a:ext cx="2242868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Ion Production, state prep   </a:t>
            </a:r>
            <a:r>
              <a:rPr lang="en-US" sz="2400" dirty="0" smtClean="0">
                <a:sym typeface="Wingdings" panose="05000000000000000000" pitchFamily="2" charset="2"/>
              </a:rPr>
              <a:t></a:t>
            </a:r>
            <a:endParaRPr lang="en-US" sz="2400" dirty="0"/>
          </a:p>
        </p:txBody>
      </p:sp>
      <p:sp>
        <p:nvSpPr>
          <p:cNvPr id="17" name="TextBox 16"/>
          <p:cNvSpPr txBox="1"/>
          <p:nvPr/>
        </p:nvSpPr>
        <p:spPr>
          <a:xfrm>
            <a:off x="3367185" y="1342049"/>
            <a:ext cx="224286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Symbol" panose="05050102010706020507" pitchFamily="18" charset="2"/>
              </a:rPr>
              <a:t>p</a:t>
            </a:r>
            <a:r>
              <a:rPr lang="en-US" sz="2400" dirty="0" smtClean="0"/>
              <a:t>/2 pulse #1 </a:t>
            </a:r>
            <a:r>
              <a:rPr lang="en-US" sz="2400" dirty="0" smtClean="0">
                <a:sym typeface="Wingdings" panose="05000000000000000000" pitchFamily="2" charset="2"/>
              </a:rPr>
              <a:t></a:t>
            </a:r>
            <a:endParaRPr lang="en-US" sz="2400" dirty="0"/>
          </a:p>
        </p:txBody>
      </p:sp>
      <p:sp>
        <p:nvSpPr>
          <p:cNvPr id="18" name="TextBox 17"/>
          <p:cNvSpPr txBox="1"/>
          <p:nvPr/>
        </p:nvSpPr>
        <p:spPr>
          <a:xfrm>
            <a:off x="3243533" y="4337495"/>
            <a:ext cx="224286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Symbol" panose="05050102010706020507" pitchFamily="18" charset="2"/>
              </a:rPr>
              <a:t>p</a:t>
            </a:r>
            <a:r>
              <a:rPr lang="en-US" sz="2400" dirty="0" smtClean="0"/>
              <a:t>/2 pulse #2 </a:t>
            </a:r>
            <a:r>
              <a:rPr lang="en-US" sz="2400" dirty="0" smtClean="0">
                <a:sym typeface="Wingdings" panose="05000000000000000000" pitchFamily="2" charset="2"/>
              </a:rPr>
              <a:t></a:t>
            </a:r>
            <a:endParaRPr lang="en-US" sz="2400" dirty="0"/>
          </a:p>
        </p:txBody>
      </p:sp>
      <p:sp>
        <p:nvSpPr>
          <p:cNvPr id="19" name="TextBox 18"/>
          <p:cNvSpPr txBox="1"/>
          <p:nvPr/>
        </p:nvSpPr>
        <p:spPr>
          <a:xfrm>
            <a:off x="3071005" y="5046131"/>
            <a:ext cx="2518912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State read-out</a:t>
            </a:r>
            <a:r>
              <a:rPr lang="en-US" sz="2400" dirty="0" smtClean="0">
                <a:sym typeface="Wingdings" panose="05000000000000000000" pitchFamily="2" charset="2"/>
              </a:rPr>
              <a:t></a:t>
            </a:r>
            <a:endParaRPr lang="en-US" sz="2400" dirty="0"/>
          </a:p>
        </p:txBody>
      </p:sp>
      <p:sp>
        <p:nvSpPr>
          <p:cNvPr id="20" name="TextBox 19"/>
          <p:cNvSpPr txBox="1"/>
          <p:nvPr/>
        </p:nvSpPr>
        <p:spPr>
          <a:xfrm rot="5400000">
            <a:off x="3793166" y="2880245"/>
            <a:ext cx="2433871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/>
              <a:t>Coherent evolution….</a:t>
            </a:r>
            <a:endParaRPr lang="en-US" sz="2000" dirty="0"/>
          </a:p>
        </p:txBody>
      </p:sp>
      <p:sp>
        <p:nvSpPr>
          <p:cNvPr id="21" name="TextBox 20"/>
          <p:cNvSpPr txBox="1"/>
          <p:nvPr/>
        </p:nvSpPr>
        <p:spPr>
          <a:xfrm rot="5562267">
            <a:off x="5709890" y="2855307"/>
            <a:ext cx="2543902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200" dirty="0" err="1" smtClean="0"/>
              <a:t>v</a:t>
            </a:r>
            <a:r>
              <a:rPr lang="en-US" sz="3200" baseline="-25000" dirty="0" err="1" smtClean="0"/>
              <a:t>z</a:t>
            </a:r>
            <a:r>
              <a:rPr lang="en-US" sz="3200" dirty="0" smtClean="0"/>
              <a:t> =  10</a:t>
            </a:r>
            <a:r>
              <a:rPr lang="en-US" sz="3200" baseline="30000" dirty="0" smtClean="0"/>
              <a:t>-9</a:t>
            </a:r>
            <a:r>
              <a:rPr lang="en-US" sz="3200" dirty="0" smtClean="0"/>
              <a:t> c   </a:t>
            </a:r>
            <a:r>
              <a:rPr lang="en-US" sz="3200" dirty="0" smtClean="0">
                <a:sym typeface="Wingdings" panose="05000000000000000000" pitchFamily="2" charset="2"/>
              </a:rPr>
              <a:t></a:t>
            </a:r>
            <a:endParaRPr lang="en-US" sz="3200" dirty="0"/>
          </a:p>
        </p:txBody>
      </p:sp>
      <p:sp>
        <p:nvSpPr>
          <p:cNvPr id="22" name="TextBox 21"/>
          <p:cNvSpPr txBox="1"/>
          <p:nvPr/>
        </p:nvSpPr>
        <p:spPr>
          <a:xfrm>
            <a:off x="8318216" y="1359835"/>
            <a:ext cx="2984560" cy="489364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The “100 meter” version:</a:t>
            </a:r>
          </a:p>
          <a:p>
            <a:r>
              <a:rPr lang="en-US" sz="2400" dirty="0" smtClean="0"/>
              <a:t>We see our bucket brigade design as a prototype.</a:t>
            </a:r>
          </a:p>
          <a:p>
            <a:r>
              <a:rPr lang="en-US" sz="2400" dirty="0" smtClean="0"/>
              <a:t>Bolt “a few” of these together</a:t>
            </a:r>
          </a:p>
          <a:p>
            <a:r>
              <a:rPr lang="en-US" sz="2400" dirty="0" smtClean="0"/>
              <a:t>and get another factor of 10 in</a:t>
            </a:r>
          </a:p>
          <a:p>
            <a:r>
              <a:rPr lang="en-US" sz="2400" dirty="0" smtClean="0"/>
              <a:t>sensitivity, and a another factor</a:t>
            </a:r>
          </a:p>
          <a:p>
            <a:r>
              <a:rPr lang="en-US" sz="2400" dirty="0" smtClean="0"/>
              <a:t>of three in mass reach.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091149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80891" y="1052423"/>
            <a:ext cx="9798773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We work with  </a:t>
            </a:r>
            <a:r>
              <a:rPr lang="en-US" sz="2400" baseline="30000" dirty="0" smtClean="0"/>
              <a:t>232</a:t>
            </a:r>
            <a:r>
              <a:rPr lang="en-US" sz="2400" dirty="0" smtClean="0"/>
              <a:t>ThF</a:t>
            </a:r>
            <a:r>
              <a:rPr lang="en-US" sz="2400" baseline="30000" dirty="0" smtClean="0"/>
              <a:t>+</a:t>
            </a:r>
            <a:r>
              <a:rPr lang="en-US" sz="2400" dirty="0" smtClean="0"/>
              <a:t> ,    good for </a:t>
            </a:r>
            <a:r>
              <a:rPr lang="en-US" sz="2400" dirty="0" err="1" smtClean="0"/>
              <a:t>eEDM</a:t>
            </a:r>
            <a:endParaRPr lang="en-US" sz="2400" dirty="0" smtClean="0"/>
          </a:p>
          <a:p>
            <a:endParaRPr lang="en-US" sz="2400" dirty="0"/>
          </a:p>
          <a:p>
            <a:r>
              <a:rPr lang="en-US" sz="2400" dirty="0" smtClean="0"/>
              <a:t>Can get much enhanced sensitivity looking for CP-violation in hadronic sector</a:t>
            </a:r>
          </a:p>
          <a:p>
            <a:r>
              <a:rPr lang="en-US" sz="2400" dirty="0" smtClean="0"/>
              <a:t>by using  an </a:t>
            </a:r>
            <a:r>
              <a:rPr lang="en-US" sz="2400" dirty="0" err="1" smtClean="0"/>
              <a:t>octupole</a:t>
            </a:r>
            <a:r>
              <a:rPr lang="en-US" sz="2400" dirty="0" smtClean="0"/>
              <a:t>-deformed nuclei,</a:t>
            </a:r>
          </a:p>
          <a:p>
            <a:r>
              <a:rPr lang="en-US" sz="2400" dirty="0" smtClean="0"/>
              <a:t>so,</a:t>
            </a:r>
          </a:p>
          <a:p>
            <a:endParaRPr lang="en-US" sz="2400" dirty="0"/>
          </a:p>
          <a:p>
            <a:r>
              <a:rPr lang="en-US" sz="2400" baseline="30000" dirty="0" smtClean="0"/>
              <a:t>227</a:t>
            </a:r>
            <a:r>
              <a:rPr lang="en-US" sz="2400" dirty="0" smtClean="0"/>
              <a:t>ThF</a:t>
            </a:r>
            <a:r>
              <a:rPr lang="en-US" sz="2400" baseline="30000" dirty="0" smtClean="0"/>
              <a:t>+</a:t>
            </a:r>
            <a:r>
              <a:rPr lang="en-US" sz="2400" dirty="0" smtClean="0"/>
              <a:t>  </a:t>
            </a:r>
          </a:p>
          <a:p>
            <a:endParaRPr lang="en-US" sz="2400" dirty="0" smtClean="0"/>
          </a:p>
          <a:p>
            <a:r>
              <a:rPr lang="en-US" sz="2400" dirty="0" smtClean="0"/>
              <a:t>We are part of a collaboration with Xing Fan at Harvard and</a:t>
            </a:r>
          </a:p>
          <a:p>
            <a:r>
              <a:rPr lang="en-US" sz="2400" dirty="0" smtClean="0"/>
              <a:t>Stephan </a:t>
            </a:r>
            <a:r>
              <a:rPr lang="en-US" sz="2400" dirty="0" err="1" smtClean="0"/>
              <a:t>Malbrunot</a:t>
            </a:r>
            <a:r>
              <a:rPr lang="en-US" sz="2400" dirty="0" smtClean="0"/>
              <a:t> and Kia Boon Ng at TRIUMF,   </a:t>
            </a:r>
            <a:r>
              <a:rPr lang="en-US" sz="2400" dirty="0" err="1" smtClean="0"/>
              <a:t>ot</a:t>
            </a:r>
            <a:r>
              <a:rPr lang="en-US" sz="2400" dirty="0" smtClean="0"/>
              <a:t> extend EDM</a:t>
            </a:r>
          </a:p>
          <a:p>
            <a:r>
              <a:rPr lang="en-US" sz="2400" dirty="0" err="1" smtClean="0"/>
              <a:t>meaurements</a:t>
            </a:r>
            <a:r>
              <a:rPr lang="en-US" sz="2400" dirty="0" smtClean="0"/>
              <a:t> in </a:t>
            </a:r>
            <a:r>
              <a:rPr lang="en-US" sz="2400" dirty="0" err="1" smtClean="0"/>
              <a:t>ThF</a:t>
            </a:r>
            <a:r>
              <a:rPr lang="en-US" sz="2400" dirty="0" smtClean="0"/>
              <a:t>+   to radioactive isotopes.   Should give an additional</a:t>
            </a:r>
          </a:p>
          <a:p>
            <a:r>
              <a:rPr lang="en-US" sz="2400" dirty="0" smtClean="0"/>
              <a:t>big enhancement factor.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139079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05478" y="163450"/>
            <a:ext cx="6371046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Q:  Why is your talk  only about lepton EDMs and MDMs  (recall,  “g-2”  means “MDM”)  ?   Why not hadrons, nuclei  </a:t>
            </a:r>
            <a:r>
              <a:rPr lang="en-US" sz="2800" dirty="0" err="1" smtClean="0"/>
              <a:t>etc</a:t>
            </a:r>
            <a:r>
              <a:rPr lang="en-US" sz="2800" dirty="0" smtClean="0"/>
              <a:t>?</a:t>
            </a:r>
          </a:p>
          <a:p>
            <a:r>
              <a:rPr lang="en-US" sz="2800" dirty="0" smtClean="0"/>
              <a:t>A:</a:t>
            </a:r>
          </a:p>
          <a:p>
            <a:pPr marL="514350" indent="-514350">
              <a:buAutoNum type="arabicPeriod"/>
            </a:pPr>
            <a:r>
              <a:rPr lang="en-US" sz="2800" dirty="0" smtClean="0"/>
              <a:t>There have been three new lepton moment experimental results in two years.  Leptons are having a moment!</a:t>
            </a:r>
          </a:p>
          <a:p>
            <a:pPr marL="514350" indent="-514350">
              <a:buAutoNum type="arabicPeriod"/>
            </a:pPr>
            <a:r>
              <a:rPr lang="en-US" sz="2800" dirty="0" smtClean="0"/>
              <a:t>And what would one compare e.g.  a precise measurement of proton </a:t>
            </a:r>
            <a:r>
              <a:rPr lang="en-US" sz="2800" b="1" i="1" dirty="0" smtClean="0">
                <a:solidFill>
                  <a:srgbClr val="00B050"/>
                </a:solidFill>
              </a:rPr>
              <a:t>M</a:t>
            </a:r>
            <a:r>
              <a:rPr lang="en-US" sz="2800" b="1" i="1" dirty="0" smtClean="0"/>
              <a:t>DM</a:t>
            </a:r>
            <a:r>
              <a:rPr lang="en-US" sz="2800" dirty="0" smtClean="0"/>
              <a:t> to?</a:t>
            </a:r>
          </a:p>
          <a:p>
            <a:pPr marL="514350" indent="-514350">
              <a:buAutoNum type="arabicPeriod"/>
            </a:pPr>
            <a:r>
              <a:rPr lang="en-US" sz="2800" dirty="0" smtClean="0"/>
              <a:t>But </a:t>
            </a:r>
            <a:r>
              <a:rPr lang="en-US" sz="2800" b="1" i="1" dirty="0" smtClean="0">
                <a:solidFill>
                  <a:srgbClr val="00B050"/>
                </a:solidFill>
              </a:rPr>
              <a:t>E</a:t>
            </a:r>
            <a:r>
              <a:rPr lang="en-US" sz="2800" b="1" i="1" dirty="0" smtClean="0"/>
              <a:t>DM</a:t>
            </a:r>
            <a:r>
              <a:rPr lang="en-US" sz="2800" dirty="0" smtClean="0"/>
              <a:t> measurements of composite objects (which we compare to “almost zero”)  have </a:t>
            </a:r>
            <a:r>
              <a:rPr lang="en-US" sz="2800" b="1" i="1" dirty="0" smtClean="0"/>
              <a:t>big promise for discovery</a:t>
            </a:r>
            <a:r>
              <a:rPr lang="en-US" sz="2800" dirty="0" smtClean="0"/>
              <a:t>.</a:t>
            </a:r>
            <a:endParaRPr lang="en-US" sz="2800" b="1" i="1" dirty="0" smtClean="0"/>
          </a:p>
          <a:p>
            <a:r>
              <a:rPr lang="en-US" sz="2800" b="1" i="1" dirty="0"/>
              <a:t> </a:t>
            </a:r>
            <a:r>
              <a:rPr lang="en-US" sz="2800" b="1" i="1" dirty="0" smtClean="0"/>
              <a:t>      </a:t>
            </a:r>
            <a:r>
              <a:rPr lang="en-US" sz="2800" dirty="0" smtClean="0"/>
              <a:t>See Garcia Ruiz talk, next!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7406930" y="3884167"/>
            <a:ext cx="4541664" cy="3112631"/>
            <a:chOff x="6786496" y="1164680"/>
            <a:chExt cx="4541664" cy="3112631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2"/>
            <a:srcRect l="663" t="477" r="4745" b="18596"/>
            <a:stretch/>
          </p:blipFill>
          <p:spPr>
            <a:xfrm>
              <a:off x="6786496" y="1164680"/>
              <a:ext cx="4541664" cy="3112631"/>
            </a:xfrm>
            <a:prstGeom prst="rect">
              <a:avLst/>
            </a:prstGeom>
          </p:spPr>
        </p:pic>
        <p:sp>
          <p:nvSpPr>
            <p:cNvPr id="21" name="Rectangle 20"/>
            <p:cNvSpPr/>
            <p:nvPr/>
          </p:nvSpPr>
          <p:spPr>
            <a:xfrm>
              <a:off x="7657559" y="2626193"/>
              <a:ext cx="940401" cy="1196088"/>
            </a:xfrm>
            <a:prstGeom prst="rect">
              <a:avLst/>
            </a:prstGeom>
            <a:solidFill>
              <a:srgbClr val="FFFFFF">
                <a:alpha val="78824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 21"/>
            <p:cNvSpPr/>
            <p:nvPr/>
          </p:nvSpPr>
          <p:spPr>
            <a:xfrm>
              <a:off x="7719110" y="3165179"/>
              <a:ext cx="582476" cy="425938"/>
            </a:xfrm>
            <a:custGeom>
              <a:avLst/>
              <a:gdLst>
                <a:gd name="connsiteX0" fmla="*/ 328031 w 726961"/>
                <a:gd name="connsiteY0" fmla="*/ 0 h 591667"/>
                <a:gd name="connsiteX1" fmla="*/ 16008 w 726961"/>
                <a:gd name="connsiteY1" fmla="*/ 164679 h 591667"/>
                <a:gd name="connsiteX2" fmla="*/ 107015 w 726961"/>
                <a:gd name="connsiteY2" fmla="*/ 520038 h 591667"/>
                <a:gd name="connsiteX3" fmla="*/ 631386 w 726961"/>
                <a:gd name="connsiteY3" fmla="*/ 554707 h 591667"/>
                <a:gd name="connsiteX4" fmla="*/ 726727 w 726961"/>
                <a:gd name="connsiteY4" fmla="*/ 99674 h 591667"/>
                <a:gd name="connsiteX5" fmla="*/ 653054 w 726961"/>
                <a:gd name="connsiteY5" fmla="*/ 8668 h 591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26961" h="591667">
                  <a:moveTo>
                    <a:pt x="328031" y="0"/>
                  </a:moveTo>
                  <a:cubicBezTo>
                    <a:pt x="190437" y="39003"/>
                    <a:pt x="52844" y="78006"/>
                    <a:pt x="16008" y="164679"/>
                  </a:cubicBezTo>
                  <a:cubicBezTo>
                    <a:pt x="-20828" y="251352"/>
                    <a:pt x="4452" y="455033"/>
                    <a:pt x="107015" y="520038"/>
                  </a:cubicBezTo>
                  <a:cubicBezTo>
                    <a:pt x="209578" y="585043"/>
                    <a:pt x="528101" y="624768"/>
                    <a:pt x="631386" y="554707"/>
                  </a:cubicBezTo>
                  <a:cubicBezTo>
                    <a:pt x="734671" y="484646"/>
                    <a:pt x="723116" y="190680"/>
                    <a:pt x="726727" y="99674"/>
                  </a:cubicBezTo>
                  <a:cubicBezTo>
                    <a:pt x="730338" y="8668"/>
                    <a:pt x="691696" y="8668"/>
                    <a:pt x="653054" y="8668"/>
                  </a:cubicBezTo>
                </a:path>
              </a:pathLst>
            </a:custGeom>
            <a:noFill/>
            <a:ln>
              <a:solidFill>
                <a:schemeClr val="tx1"/>
              </a:solidFill>
              <a:prstDash val="dash"/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3"/>
            <p:cNvSpPr>
              <a:spLocks noChangeArrowheads="1"/>
            </p:cNvSpPr>
            <p:nvPr/>
          </p:nvSpPr>
          <p:spPr bwMode="auto">
            <a:xfrm>
              <a:off x="7701618" y="3245904"/>
              <a:ext cx="237630" cy="23287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24" name="Line 4"/>
            <p:cNvSpPr>
              <a:spLocks noChangeShapeType="1"/>
            </p:cNvSpPr>
            <p:nvPr/>
          </p:nvSpPr>
          <p:spPr bwMode="auto">
            <a:xfrm flipH="1" flipV="1">
              <a:off x="7812038" y="3186537"/>
              <a:ext cx="15986" cy="32763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600"/>
            </a:p>
          </p:txBody>
        </p:sp>
        <p:sp>
          <p:nvSpPr>
            <p:cNvPr id="25" name="Oval 3"/>
            <p:cNvSpPr>
              <a:spLocks noChangeArrowheads="1"/>
            </p:cNvSpPr>
            <p:nvPr/>
          </p:nvSpPr>
          <p:spPr bwMode="auto">
            <a:xfrm>
              <a:off x="8105371" y="3393970"/>
              <a:ext cx="237630" cy="23287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26" name="Oval 3"/>
            <p:cNvSpPr>
              <a:spLocks noChangeArrowheads="1"/>
            </p:cNvSpPr>
            <p:nvPr/>
          </p:nvSpPr>
          <p:spPr bwMode="auto">
            <a:xfrm>
              <a:off x="7980416" y="2995994"/>
              <a:ext cx="237630" cy="23287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27" name="Line 4"/>
            <p:cNvSpPr>
              <a:spLocks noChangeShapeType="1"/>
            </p:cNvSpPr>
            <p:nvPr/>
          </p:nvSpPr>
          <p:spPr bwMode="auto">
            <a:xfrm flipH="1" flipV="1">
              <a:off x="8081448" y="2935905"/>
              <a:ext cx="15986" cy="32763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600"/>
            </a:p>
          </p:txBody>
        </p:sp>
        <p:sp>
          <p:nvSpPr>
            <p:cNvPr id="28" name="Line 4"/>
            <p:cNvSpPr>
              <a:spLocks noChangeShapeType="1"/>
            </p:cNvSpPr>
            <p:nvPr/>
          </p:nvSpPr>
          <p:spPr bwMode="auto">
            <a:xfrm>
              <a:off x="8249833" y="3415937"/>
              <a:ext cx="14435" cy="30233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600"/>
            </a:p>
          </p:txBody>
        </p:sp>
        <p:cxnSp>
          <p:nvCxnSpPr>
            <p:cNvPr id="29" name="Straight Arrow Connector 28"/>
            <p:cNvCxnSpPr/>
            <p:nvPr/>
          </p:nvCxnSpPr>
          <p:spPr>
            <a:xfrm flipV="1">
              <a:off x="8420080" y="2657832"/>
              <a:ext cx="8667" cy="1057410"/>
            </a:xfrm>
            <a:prstGeom prst="straightConnector1">
              <a:avLst/>
            </a:prstGeom>
            <a:ln w="3810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/>
            <p:cNvSpPr txBox="1"/>
            <p:nvPr/>
          </p:nvSpPr>
          <p:spPr>
            <a:xfrm>
              <a:off x="8351700" y="2665197"/>
              <a:ext cx="33534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solidFill>
                    <a:srgbClr val="00B050"/>
                  </a:solidFill>
                </a:rPr>
                <a:t>E</a:t>
              </a:r>
              <a:endParaRPr lang="en-US" sz="2400" dirty="0">
                <a:solidFill>
                  <a:srgbClr val="00B050"/>
                </a:solidFill>
              </a:endParaRP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10072124" y="3061601"/>
              <a:ext cx="740332" cy="286021"/>
            </a:xfrm>
            <a:prstGeom prst="rect">
              <a:avLst/>
            </a:prstGeom>
            <a:solidFill>
              <a:srgbClr val="FFFFFF">
                <a:alpha val="61961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0010864" y="3017112"/>
              <a:ext cx="92559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SM=0!</a:t>
              </a:r>
              <a:endParaRPr lang="en-US" sz="2000" dirty="0"/>
            </a:p>
          </p:txBody>
        </p:sp>
      </p:grpSp>
    </p:spTree>
    <p:extLst>
      <p:ext uri="{BB962C8B-B14F-4D97-AF65-F5344CB8AC3E}">
        <p14:creationId xmlns:p14="http://schemas.microsoft.com/office/powerpoint/2010/main" val="10682741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94979" y="1398954"/>
            <a:ext cx="9209316" cy="48936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 The hidden shame of   </a:t>
            </a:r>
            <a:r>
              <a:rPr lang="en-US" sz="2400" dirty="0" err="1" smtClean="0"/>
              <a:t>Système</a:t>
            </a:r>
            <a:r>
              <a:rPr lang="en-US" sz="2400" dirty="0" smtClean="0"/>
              <a:t> International.  </a:t>
            </a:r>
          </a:p>
          <a:p>
            <a:endParaRPr lang="en-US" sz="2400" dirty="0"/>
          </a:p>
          <a:p>
            <a:r>
              <a:rPr lang="en-US" sz="2400" dirty="0" smtClean="0"/>
              <a:t> E&amp;M wave in a vacuum: |E|=|B|</a:t>
            </a:r>
            <a:endParaRPr lang="en-US" sz="2400" dirty="0"/>
          </a:p>
          <a:p>
            <a:r>
              <a:rPr lang="en-US" sz="2400" dirty="0"/>
              <a:t> </a:t>
            </a:r>
            <a:r>
              <a:rPr lang="en-US" sz="2400" dirty="0" smtClean="0"/>
              <a:t>       Dimensions [E] = [B]   =  [force/charge]    </a:t>
            </a:r>
          </a:p>
          <a:p>
            <a:r>
              <a:rPr lang="en-US" sz="2400" dirty="0"/>
              <a:t> </a:t>
            </a:r>
            <a:r>
              <a:rPr lang="en-US" sz="2400" dirty="0" smtClean="0"/>
              <a:t>                                =   [(energy/charge)/distance]      e.g., volts/cm</a:t>
            </a:r>
          </a:p>
          <a:p>
            <a:endParaRPr lang="en-US" sz="2400" dirty="0"/>
          </a:p>
          <a:p>
            <a:r>
              <a:rPr lang="en-US" sz="2400" dirty="0" smtClean="0"/>
              <a:t>        Dimensions  [ E . d]     =     [ B . </a:t>
            </a:r>
            <a:r>
              <a:rPr lang="en-US" sz="2400" dirty="0" smtClean="0">
                <a:latin typeface="Symbol" panose="05050102010706020507" pitchFamily="18" charset="2"/>
              </a:rPr>
              <a:t>m</a:t>
            </a:r>
            <a:r>
              <a:rPr lang="en-US" sz="2400" dirty="0" smtClean="0"/>
              <a:t> ]        =     [energy]   or [frequency]   </a:t>
            </a:r>
          </a:p>
          <a:p>
            <a:endParaRPr lang="en-US" sz="2400" dirty="0"/>
          </a:p>
          <a:p>
            <a:r>
              <a:rPr lang="en-US" sz="2400" dirty="0" smtClean="0"/>
              <a:t>         </a:t>
            </a:r>
            <a:r>
              <a:rPr lang="en-US" sz="2400" b="1" i="1" dirty="0" smtClean="0"/>
              <a:t>Dimensions   of   [d]   =   [</a:t>
            </a:r>
            <a:r>
              <a:rPr lang="en-US" sz="2400" b="1" i="1" dirty="0" smtClean="0">
                <a:latin typeface="Symbol" panose="05050102010706020507" pitchFamily="18" charset="2"/>
              </a:rPr>
              <a:t>m</a:t>
            </a:r>
            <a:r>
              <a:rPr lang="en-US" sz="2400" b="1" i="1" dirty="0" smtClean="0"/>
              <a:t>]   =    [charge * distance]      e.g.  e-cm</a:t>
            </a:r>
          </a:p>
          <a:p>
            <a:endParaRPr lang="en-US" sz="2400" dirty="0"/>
          </a:p>
          <a:p>
            <a:r>
              <a:rPr lang="en-US" sz="2400" dirty="0" smtClean="0"/>
              <a:t>                        </a:t>
            </a:r>
            <a:r>
              <a:rPr lang="en-US" sz="2400" dirty="0" smtClean="0">
                <a:solidFill>
                  <a:srgbClr val="FF0000"/>
                </a:solidFill>
              </a:rPr>
              <a:t>So, for instance,   1 </a:t>
            </a:r>
            <a:r>
              <a:rPr lang="en-US" sz="2400" dirty="0" err="1" smtClean="0">
                <a:solidFill>
                  <a:srgbClr val="FF0000"/>
                </a:solidFill>
                <a:latin typeface="Symbol" panose="05050102010706020507" pitchFamily="18" charset="2"/>
              </a:rPr>
              <a:t>m</a:t>
            </a:r>
            <a:r>
              <a:rPr lang="en-US" sz="2400" baseline="-25000" dirty="0" err="1" smtClean="0">
                <a:solidFill>
                  <a:srgbClr val="FF0000"/>
                </a:solidFill>
              </a:rPr>
              <a:t>B</a:t>
            </a:r>
            <a:r>
              <a:rPr lang="en-US" sz="2400" dirty="0" smtClean="0">
                <a:solidFill>
                  <a:srgbClr val="FF0000"/>
                </a:solidFill>
              </a:rPr>
              <a:t>   =  1.9 x 10</a:t>
            </a:r>
            <a:r>
              <a:rPr lang="en-US" sz="2400" baseline="30000" dirty="0" smtClean="0">
                <a:solidFill>
                  <a:srgbClr val="FF0000"/>
                </a:solidFill>
              </a:rPr>
              <a:t>-11</a:t>
            </a:r>
            <a:r>
              <a:rPr lang="en-US" sz="2400" dirty="0" smtClean="0">
                <a:solidFill>
                  <a:srgbClr val="FF0000"/>
                </a:solidFill>
              </a:rPr>
              <a:t>  e-cm</a:t>
            </a:r>
          </a:p>
          <a:p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smtClean="0">
                <a:solidFill>
                  <a:srgbClr val="FF0000"/>
                </a:solidFill>
              </a:rPr>
              <a:t>                           and 1 Tesla =  3 x 10</a:t>
            </a:r>
            <a:r>
              <a:rPr lang="en-US" sz="2400" baseline="30000" dirty="0" smtClean="0">
                <a:solidFill>
                  <a:srgbClr val="FF0000"/>
                </a:solidFill>
              </a:rPr>
              <a:t>6 </a:t>
            </a:r>
            <a:r>
              <a:rPr lang="en-US" sz="2400" dirty="0" smtClean="0">
                <a:solidFill>
                  <a:srgbClr val="FF0000"/>
                </a:solidFill>
              </a:rPr>
              <a:t> V-cm</a:t>
            </a:r>
          </a:p>
          <a:p>
            <a:r>
              <a:rPr lang="en-US" sz="2400" dirty="0"/>
              <a:t>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1862" y="784390"/>
            <a:ext cx="4799564" cy="214266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29684" y="143010"/>
            <a:ext cx="70491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Quick digression on dipole-moment units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9753138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794" name="Group 2"/>
          <p:cNvGrpSpPr>
            <a:grpSpLocks/>
          </p:cNvGrpSpPr>
          <p:nvPr/>
        </p:nvGrpSpPr>
        <p:grpSpPr bwMode="auto">
          <a:xfrm>
            <a:off x="3429000" y="1143000"/>
            <a:ext cx="984250" cy="1676400"/>
            <a:chOff x="1200" y="528"/>
            <a:chExt cx="620" cy="1056"/>
          </a:xfrm>
        </p:grpSpPr>
        <p:sp>
          <p:nvSpPr>
            <p:cNvPr id="33826" name="Oval 3"/>
            <p:cNvSpPr>
              <a:spLocks noChangeArrowheads="1"/>
            </p:cNvSpPr>
            <p:nvPr/>
          </p:nvSpPr>
          <p:spPr bwMode="auto">
            <a:xfrm>
              <a:off x="1200" y="756"/>
              <a:ext cx="620" cy="6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827" name="Line 4"/>
            <p:cNvSpPr>
              <a:spLocks noChangeShapeType="1"/>
            </p:cNvSpPr>
            <p:nvPr/>
          </p:nvSpPr>
          <p:spPr bwMode="auto">
            <a:xfrm flipV="1">
              <a:off x="1525" y="557"/>
              <a:ext cx="0" cy="1027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828" name="Text Box 5"/>
            <p:cNvSpPr txBox="1">
              <a:spLocks noChangeArrowheads="1"/>
            </p:cNvSpPr>
            <p:nvPr/>
          </p:nvSpPr>
          <p:spPr bwMode="auto">
            <a:xfrm>
              <a:off x="1555" y="528"/>
              <a:ext cx="209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b="1">
                  <a:latin typeface="Comic Sans MS" pitchFamily="66" charset="0"/>
                </a:rPr>
                <a:t>s</a:t>
              </a:r>
            </a:p>
          </p:txBody>
        </p:sp>
        <p:sp>
          <p:nvSpPr>
            <p:cNvPr id="33829" name="Text Box 6"/>
            <p:cNvSpPr txBox="1">
              <a:spLocks noChangeArrowheads="1"/>
            </p:cNvSpPr>
            <p:nvPr/>
          </p:nvSpPr>
          <p:spPr bwMode="auto">
            <a:xfrm>
              <a:off x="1488" y="816"/>
              <a:ext cx="270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sz="2000">
                  <a:latin typeface="Comic Sans MS" pitchFamily="66" charset="0"/>
                </a:rPr>
                <a:t>++</a:t>
              </a:r>
            </a:p>
          </p:txBody>
        </p:sp>
        <p:sp>
          <p:nvSpPr>
            <p:cNvPr id="33830" name="Text Box 7"/>
            <p:cNvSpPr txBox="1">
              <a:spLocks noChangeArrowheads="1"/>
            </p:cNvSpPr>
            <p:nvPr/>
          </p:nvSpPr>
          <p:spPr bwMode="auto">
            <a:xfrm>
              <a:off x="1488" y="1056"/>
              <a:ext cx="250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sz="2000">
                  <a:latin typeface="Comic Sans MS" pitchFamily="66" charset="0"/>
                </a:rPr>
                <a:t>--</a:t>
              </a:r>
            </a:p>
          </p:txBody>
        </p:sp>
      </p:grpSp>
      <p:grpSp>
        <p:nvGrpSpPr>
          <p:cNvPr id="33795" name="Group 8"/>
          <p:cNvGrpSpPr>
            <a:grpSpLocks/>
          </p:cNvGrpSpPr>
          <p:nvPr/>
        </p:nvGrpSpPr>
        <p:grpSpPr bwMode="auto">
          <a:xfrm rot="10800000">
            <a:off x="2819400" y="4191000"/>
            <a:ext cx="984250" cy="1676400"/>
            <a:chOff x="1200" y="528"/>
            <a:chExt cx="620" cy="1056"/>
          </a:xfrm>
        </p:grpSpPr>
        <p:sp>
          <p:nvSpPr>
            <p:cNvPr id="33821" name="Oval 9"/>
            <p:cNvSpPr>
              <a:spLocks noChangeArrowheads="1"/>
            </p:cNvSpPr>
            <p:nvPr/>
          </p:nvSpPr>
          <p:spPr bwMode="auto">
            <a:xfrm>
              <a:off x="1200" y="756"/>
              <a:ext cx="620" cy="6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822" name="Line 10"/>
            <p:cNvSpPr>
              <a:spLocks noChangeShapeType="1"/>
            </p:cNvSpPr>
            <p:nvPr/>
          </p:nvSpPr>
          <p:spPr bwMode="auto">
            <a:xfrm flipV="1">
              <a:off x="1525" y="557"/>
              <a:ext cx="0" cy="1027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823" name="Text Box 11"/>
            <p:cNvSpPr txBox="1">
              <a:spLocks noChangeArrowheads="1"/>
            </p:cNvSpPr>
            <p:nvPr/>
          </p:nvSpPr>
          <p:spPr bwMode="auto">
            <a:xfrm>
              <a:off x="1555" y="528"/>
              <a:ext cx="209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b="1">
                  <a:latin typeface="Comic Sans MS" pitchFamily="66" charset="0"/>
                </a:rPr>
                <a:t>s</a:t>
              </a:r>
            </a:p>
          </p:txBody>
        </p:sp>
        <p:sp>
          <p:nvSpPr>
            <p:cNvPr id="33824" name="Text Box 12"/>
            <p:cNvSpPr txBox="1">
              <a:spLocks noChangeArrowheads="1"/>
            </p:cNvSpPr>
            <p:nvPr/>
          </p:nvSpPr>
          <p:spPr bwMode="auto">
            <a:xfrm>
              <a:off x="1488" y="816"/>
              <a:ext cx="270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sz="2000">
                  <a:latin typeface="Comic Sans MS" pitchFamily="66" charset="0"/>
                </a:rPr>
                <a:t>++</a:t>
              </a:r>
            </a:p>
          </p:txBody>
        </p:sp>
        <p:sp>
          <p:nvSpPr>
            <p:cNvPr id="33825" name="Text Box 13"/>
            <p:cNvSpPr txBox="1">
              <a:spLocks noChangeArrowheads="1"/>
            </p:cNvSpPr>
            <p:nvPr/>
          </p:nvSpPr>
          <p:spPr bwMode="auto">
            <a:xfrm>
              <a:off x="1488" y="1056"/>
              <a:ext cx="250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sz="2000">
                  <a:latin typeface="Comic Sans MS" pitchFamily="66" charset="0"/>
                </a:rPr>
                <a:t>--</a:t>
              </a:r>
            </a:p>
          </p:txBody>
        </p:sp>
      </p:grpSp>
      <p:sp>
        <p:nvSpPr>
          <p:cNvPr id="33796" name="Freeform 14"/>
          <p:cNvSpPr>
            <a:spLocks/>
          </p:cNvSpPr>
          <p:nvPr/>
        </p:nvSpPr>
        <p:spPr bwMode="auto">
          <a:xfrm rot="-4239911">
            <a:off x="3455194" y="3474244"/>
            <a:ext cx="2433638" cy="330200"/>
          </a:xfrm>
          <a:custGeom>
            <a:avLst/>
            <a:gdLst>
              <a:gd name="T0" fmla="*/ 0 w 960"/>
              <a:gd name="T1" fmla="*/ 383063750 h 208"/>
              <a:gd name="T2" fmla="*/ 616937373 w 960"/>
              <a:gd name="T3" fmla="*/ 20161250 h 208"/>
              <a:gd name="T4" fmla="*/ 1233874746 w 960"/>
              <a:gd name="T5" fmla="*/ 504031250 h 208"/>
              <a:gd name="T6" fmla="*/ 1850809584 w 960"/>
              <a:gd name="T7" fmla="*/ 141128750 h 208"/>
              <a:gd name="T8" fmla="*/ 2147483647 w 960"/>
              <a:gd name="T9" fmla="*/ 504031250 h 208"/>
              <a:gd name="T10" fmla="*/ 2147483647 w 960"/>
              <a:gd name="T11" fmla="*/ 141128750 h 208"/>
              <a:gd name="T12" fmla="*/ 2147483647 w 960"/>
              <a:gd name="T13" fmla="*/ 504031250 h 208"/>
              <a:gd name="T14" fmla="*/ 2147483647 w 960"/>
              <a:gd name="T15" fmla="*/ 141128750 h 208"/>
              <a:gd name="T16" fmla="*/ 2147483647 w 960"/>
              <a:gd name="T17" fmla="*/ 504031250 h 208"/>
              <a:gd name="T18" fmla="*/ 2147483647 w 960"/>
              <a:gd name="T19" fmla="*/ 262096250 h 208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960" h="208">
                <a:moveTo>
                  <a:pt x="0" y="152"/>
                </a:moveTo>
                <a:cubicBezTo>
                  <a:pt x="32" y="76"/>
                  <a:pt x="64" y="0"/>
                  <a:pt x="96" y="8"/>
                </a:cubicBezTo>
                <a:cubicBezTo>
                  <a:pt x="128" y="16"/>
                  <a:pt x="160" y="192"/>
                  <a:pt x="192" y="200"/>
                </a:cubicBezTo>
                <a:cubicBezTo>
                  <a:pt x="224" y="208"/>
                  <a:pt x="248" y="56"/>
                  <a:pt x="288" y="56"/>
                </a:cubicBezTo>
                <a:cubicBezTo>
                  <a:pt x="328" y="56"/>
                  <a:pt x="392" y="200"/>
                  <a:pt x="432" y="200"/>
                </a:cubicBezTo>
                <a:cubicBezTo>
                  <a:pt x="472" y="200"/>
                  <a:pt x="488" y="56"/>
                  <a:pt x="528" y="56"/>
                </a:cubicBezTo>
                <a:cubicBezTo>
                  <a:pt x="568" y="56"/>
                  <a:pt x="632" y="200"/>
                  <a:pt x="672" y="200"/>
                </a:cubicBezTo>
                <a:cubicBezTo>
                  <a:pt x="712" y="200"/>
                  <a:pt x="736" y="56"/>
                  <a:pt x="768" y="56"/>
                </a:cubicBezTo>
                <a:cubicBezTo>
                  <a:pt x="800" y="56"/>
                  <a:pt x="832" y="192"/>
                  <a:pt x="864" y="200"/>
                </a:cubicBezTo>
                <a:cubicBezTo>
                  <a:pt x="896" y="208"/>
                  <a:pt x="928" y="156"/>
                  <a:pt x="960" y="104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797" name="Text Box 15"/>
          <p:cNvSpPr txBox="1">
            <a:spLocks noChangeArrowheads="1"/>
          </p:cNvSpPr>
          <p:nvPr/>
        </p:nvSpPr>
        <p:spPr bwMode="auto">
          <a:xfrm rot="-4239911">
            <a:off x="4152107" y="3488532"/>
            <a:ext cx="1928813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800">
                <a:latin typeface="Comic Sans MS" pitchFamily="66" charset="0"/>
              </a:rPr>
              <a:t>Radio-frequency</a:t>
            </a:r>
          </a:p>
          <a:p>
            <a:pPr eaLnBrk="1" hangingPunct="1"/>
            <a:r>
              <a:rPr lang="en-US" sz="1800">
                <a:latin typeface="Comic Sans MS" pitchFamily="66" charset="0"/>
              </a:rPr>
              <a:t>photon</a:t>
            </a:r>
          </a:p>
        </p:txBody>
      </p:sp>
      <p:sp>
        <p:nvSpPr>
          <p:cNvPr id="33798" name="Line 16"/>
          <p:cNvSpPr>
            <a:spLocks noChangeShapeType="1"/>
          </p:cNvSpPr>
          <p:nvPr/>
        </p:nvSpPr>
        <p:spPr bwMode="auto">
          <a:xfrm>
            <a:off x="6172200" y="1676400"/>
            <a:ext cx="0" cy="2362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799" name="Line 17"/>
          <p:cNvSpPr>
            <a:spLocks noChangeShapeType="1"/>
          </p:cNvSpPr>
          <p:nvPr/>
        </p:nvSpPr>
        <p:spPr bwMode="auto">
          <a:xfrm>
            <a:off x="6172200" y="4038600"/>
            <a:ext cx="3733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00" name="Text Box 18"/>
          <p:cNvSpPr txBox="1">
            <a:spLocks noChangeArrowheads="1"/>
          </p:cNvSpPr>
          <p:nvPr/>
        </p:nvSpPr>
        <p:spPr bwMode="auto">
          <a:xfrm>
            <a:off x="9448801" y="4076701"/>
            <a:ext cx="608013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>
                <a:latin typeface="Symbol" pitchFamily="18" charset="2"/>
              </a:rPr>
              <a:t>n</a:t>
            </a:r>
            <a:r>
              <a:rPr lang="en-US" sz="2800" baseline="-25000">
                <a:latin typeface="Comic Sans MS" pitchFamily="66" charset="0"/>
              </a:rPr>
              <a:t>rf</a:t>
            </a:r>
            <a:endParaRPr lang="en-US" sz="2800">
              <a:latin typeface="Comic Sans MS" pitchFamily="66" charset="0"/>
            </a:endParaRPr>
          </a:p>
        </p:txBody>
      </p:sp>
      <p:sp>
        <p:nvSpPr>
          <p:cNvPr id="33801" name="Text Box 19"/>
          <p:cNvSpPr txBox="1">
            <a:spLocks noChangeArrowheads="1"/>
          </p:cNvSpPr>
          <p:nvPr/>
        </p:nvSpPr>
        <p:spPr bwMode="auto">
          <a:xfrm>
            <a:off x="5775325" y="1646238"/>
            <a:ext cx="3429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>
                <a:latin typeface="Comic Sans MS" pitchFamily="66" charset="0"/>
              </a:rPr>
              <a:t>P</a:t>
            </a:r>
          </a:p>
        </p:txBody>
      </p:sp>
      <p:sp>
        <p:nvSpPr>
          <p:cNvPr id="33802" name="Line 20"/>
          <p:cNvSpPr>
            <a:spLocks noChangeShapeType="1"/>
          </p:cNvSpPr>
          <p:nvPr/>
        </p:nvSpPr>
        <p:spPr bwMode="auto">
          <a:xfrm>
            <a:off x="3962400" y="4876800"/>
            <a:ext cx="1066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03" name="Line 21"/>
          <p:cNvSpPr>
            <a:spLocks noChangeShapeType="1"/>
          </p:cNvSpPr>
          <p:nvPr/>
        </p:nvSpPr>
        <p:spPr bwMode="auto">
          <a:xfrm>
            <a:off x="4495800" y="2438400"/>
            <a:ext cx="1066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04" name="Freeform 22"/>
          <p:cNvSpPr>
            <a:spLocks/>
          </p:cNvSpPr>
          <p:nvPr/>
        </p:nvSpPr>
        <p:spPr bwMode="auto">
          <a:xfrm>
            <a:off x="6438900" y="2209800"/>
            <a:ext cx="3263900" cy="1836738"/>
          </a:xfrm>
          <a:custGeom>
            <a:avLst/>
            <a:gdLst>
              <a:gd name="T0" fmla="*/ 0 w 2056"/>
              <a:gd name="T1" fmla="*/ 2147483647 h 1157"/>
              <a:gd name="T2" fmla="*/ 2016125000 w 2056"/>
              <a:gd name="T3" fmla="*/ 2147483647 h 1157"/>
              <a:gd name="T4" fmla="*/ 2147483647 w 2056"/>
              <a:gd name="T5" fmla="*/ 0 h 1157"/>
              <a:gd name="T6" fmla="*/ 2147483647 w 2056"/>
              <a:gd name="T7" fmla="*/ 2147483647 h 1157"/>
              <a:gd name="T8" fmla="*/ 2147483647 w 2056"/>
              <a:gd name="T9" fmla="*/ 2147483647 h 115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056" h="1157">
                <a:moveTo>
                  <a:pt x="0" y="1128"/>
                </a:moveTo>
                <a:cubicBezTo>
                  <a:pt x="133" y="1103"/>
                  <a:pt x="628" y="1156"/>
                  <a:pt x="800" y="968"/>
                </a:cubicBezTo>
                <a:cubicBezTo>
                  <a:pt x="972" y="780"/>
                  <a:pt x="957" y="0"/>
                  <a:pt x="1032" y="0"/>
                </a:cubicBezTo>
                <a:cubicBezTo>
                  <a:pt x="1107" y="0"/>
                  <a:pt x="1077" y="779"/>
                  <a:pt x="1248" y="968"/>
                </a:cubicBezTo>
                <a:cubicBezTo>
                  <a:pt x="1419" y="1157"/>
                  <a:pt x="1888" y="1101"/>
                  <a:pt x="2056" y="1136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05" name="Line 23"/>
          <p:cNvSpPr>
            <a:spLocks noChangeShapeType="1"/>
          </p:cNvSpPr>
          <p:nvPr/>
        </p:nvSpPr>
        <p:spPr bwMode="auto">
          <a:xfrm flipV="1">
            <a:off x="2209800" y="2057400"/>
            <a:ext cx="0" cy="2362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06" name="Text Box 24"/>
          <p:cNvSpPr txBox="1">
            <a:spLocks noChangeArrowheads="1"/>
          </p:cNvSpPr>
          <p:nvPr/>
        </p:nvSpPr>
        <p:spPr bwMode="auto">
          <a:xfrm>
            <a:off x="1812925" y="2941638"/>
            <a:ext cx="3762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>
                <a:latin typeface="Comic Sans MS" pitchFamily="66" charset="0"/>
              </a:rPr>
              <a:t>B</a:t>
            </a:r>
          </a:p>
        </p:txBody>
      </p:sp>
      <p:sp>
        <p:nvSpPr>
          <p:cNvPr id="33807" name="Line 25"/>
          <p:cNvSpPr>
            <a:spLocks noChangeShapeType="1"/>
          </p:cNvSpPr>
          <p:nvPr/>
        </p:nvSpPr>
        <p:spPr bwMode="auto">
          <a:xfrm>
            <a:off x="8077200" y="38862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08" name="Text Box 26"/>
          <p:cNvSpPr txBox="1">
            <a:spLocks noChangeArrowheads="1"/>
          </p:cNvSpPr>
          <p:nvPr/>
        </p:nvSpPr>
        <p:spPr bwMode="auto">
          <a:xfrm>
            <a:off x="7908925" y="4160838"/>
            <a:ext cx="5524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>
                <a:latin typeface="Symbol" pitchFamily="18" charset="2"/>
              </a:rPr>
              <a:t>m</a:t>
            </a:r>
            <a:r>
              <a:rPr lang="en-US">
                <a:latin typeface="Comic Sans MS" pitchFamily="66" charset="0"/>
              </a:rPr>
              <a:t>B</a:t>
            </a:r>
          </a:p>
        </p:txBody>
      </p:sp>
      <p:sp>
        <p:nvSpPr>
          <p:cNvPr id="33809" name="Line 27"/>
          <p:cNvSpPr>
            <a:spLocks noChangeShapeType="1"/>
          </p:cNvSpPr>
          <p:nvPr/>
        </p:nvSpPr>
        <p:spPr bwMode="auto">
          <a:xfrm flipV="1">
            <a:off x="2590800" y="2133600"/>
            <a:ext cx="0" cy="228600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10" name="Text Box 28"/>
          <p:cNvSpPr txBox="1">
            <a:spLocks noChangeArrowheads="1"/>
          </p:cNvSpPr>
          <p:nvPr/>
        </p:nvSpPr>
        <p:spPr bwMode="auto">
          <a:xfrm>
            <a:off x="2514600" y="3124200"/>
            <a:ext cx="3746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>
                <a:solidFill>
                  <a:srgbClr val="FF3300"/>
                </a:solidFill>
                <a:latin typeface="Comic Sans MS" pitchFamily="66" charset="0"/>
              </a:rPr>
              <a:t>E</a:t>
            </a:r>
          </a:p>
        </p:txBody>
      </p:sp>
      <p:sp>
        <p:nvSpPr>
          <p:cNvPr id="33811" name="Freeform 29"/>
          <p:cNvSpPr>
            <a:spLocks/>
          </p:cNvSpPr>
          <p:nvPr/>
        </p:nvSpPr>
        <p:spPr bwMode="auto">
          <a:xfrm>
            <a:off x="6324600" y="2209800"/>
            <a:ext cx="3263900" cy="1836738"/>
          </a:xfrm>
          <a:custGeom>
            <a:avLst/>
            <a:gdLst>
              <a:gd name="T0" fmla="*/ 0 w 2056"/>
              <a:gd name="T1" fmla="*/ 2147483647 h 1157"/>
              <a:gd name="T2" fmla="*/ 2016125000 w 2056"/>
              <a:gd name="T3" fmla="*/ 2147483647 h 1157"/>
              <a:gd name="T4" fmla="*/ 2147483647 w 2056"/>
              <a:gd name="T5" fmla="*/ 0 h 1157"/>
              <a:gd name="T6" fmla="*/ 2147483647 w 2056"/>
              <a:gd name="T7" fmla="*/ 2147483647 h 1157"/>
              <a:gd name="T8" fmla="*/ 2147483647 w 2056"/>
              <a:gd name="T9" fmla="*/ 2147483647 h 115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056" h="1157">
                <a:moveTo>
                  <a:pt x="0" y="1128"/>
                </a:moveTo>
                <a:cubicBezTo>
                  <a:pt x="133" y="1103"/>
                  <a:pt x="628" y="1156"/>
                  <a:pt x="800" y="968"/>
                </a:cubicBezTo>
                <a:cubicBezTo>
                  <a:pt x="972" y="780"/>
                  <a:pt x="957" y="0"/>
                  <a:pt x="1032" y="0"/>
                </a:cubicBezTo>
                <a:cubicBezTo>
                  <a:pt x="1107" y="0"/>
                  <a:pt x="1077" y="779"/>
                  <a:pt x="1248" y="968"/>
                </a:cubicBezTo>
                <a:cubicBezTo>
                  <a:pt x="1419" y="1157"/>
                  <a:pt x="1888" y="1101"/>
                  <a:pt x="2056" y="1136"/>
                </a:cubicBezTo>
              </a:path>
            </a:pathLst>
          </a:custGeom>
          <a:noFill/>
          <a:ln w="9525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12" name="Line 30"/>
          <p:cNvSpPr>
            <a:spLocks noChangeShapeType="1"/>
          </p:cNvSpPr>
          <p:nvPr/>
        </p:nvSpPr>
        <p:spPr bwMode="auto">
          <a:xfrm flipV="1">
            <a:off x="3048000" y="2133600"/>
            <a:ext cx="0" cy="22860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13" name="Text Box 31"/>
          <p:cNvSpPr txBox="1">
            <a:spLocks noChangeArrowheads="1"/>
          </p:cNvSpPr>
          <p:nvPr/>
        </p:nvSpPr>
        <p:spPr bwMode="auto">
          <a:xfrm>
            <a:off x="3124200" y="3124200"/>
            <a:ext cx="3746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>
                <a:solidFill>
                  <a:schemeClr val="accent2"/>
                </a:solidFill>
                <a:latin typeface="Comic Sans MS" pitchFamily="66" charset="0"/>
              </a:rPr>
              <a:t>E</a:t>
            </a:r>
          </a:p>
        </p:txBody>
      </p:sp>
      <p:sp>
        <p:nvSpPr>
          <p:cNvPr id="33814" name="Freeform 32"/>
          <p:cNvSpPr>
            <a:spLocks/>
          </p:cNvSpPr>
          <p:nvPr/>
        </p:nvSpPr>
        <p:spPr bwMode="auto">
          <a:xfrm>
            <a:off x="6553200" y="2209800"/>
            <a:ext cx="3263900" cy="1836738"/>
          </a:xfrm>
          <a:custGeom>
            <a:avLst/>
            <a:gdLst>
              <a:gd name="T0" fmla="*/ 0 w 2056"/>
              <a:gd name="T1" fmla="*/ 2147483647 h 1157"/>
              <a:gd name="T2" fmla="*/ 2016125000 w 2056"/>
              <a:gd name="T3" fmla="*/ 2147483647 h 1157"/>
              <a:gd name="T4" fmla="*/ 2147483647 w 2056"/>
              <a:gd name="T5" fmla="*/ 0 h 1157"/>
              <a:gd name="T6" fmla="*/ 2147483647 w 2056"/>
              <a:gd name="T7" fmla="*/ 2147483647 h 1157"/>
              <a:gd name="T8" fmla="*/ 2147483647 w 2056"/>
              <a:gd name="T9" fmla="*/ 2147483647 h 115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056" h="1157">
                <a:moveTo>
                  <a:pt x="0" y="1128"/>
                </a:moveTo>
                <a:cubicBezTo>
                  <a:pt x="133" y="1103"/>
                  <a:pt x="628" y="1156"/>
                  <a:pt x="800" y="968"/>
                </a:cubicBezTo>
                <a:cubicBezTo>
                  <a:pt x="972" y="780"/>
                  <a:pt x="957" y="0"/>
                  <a:pt x="1032" y="0"/>
                </a:cubicBezTo>
                <a:cubicBezTo>
                  <a:pt x="1107" y="0"/>
                  <a:pt x="1077" y="779"/>
                  <a:pt x="1248" y="968"/>
                </a:cubicBezTo>
                <a:cubicBezTo>
                  <a:pt x="1419" y="1157"/>
                  <a:pt x="1888" y="1101"/>
                  <a:pt x="2056" y="1136"/>
                </a:cubicBezTo>
              </a:path>
            </a:pathLst>
          </a:custGeom>
          <a:noFill/>
          <a:ln w="952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15" name="Line 33"/>
          <p:cNvSpPr>
            <a:spLocks noChangeShapeType="1"/>
          </p:cNvSpPr>
          <p:nvPr/>
        </p:nvSpPr>
        <p:spPr bwMode="auto">
          <a:xfrm flipV="1">
            <a:off x="7924800" y="16764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16" name="Line 34"/>
          <p:cNvSpPr>
            <a:spLocks noChangeShapeType="1"/>
          </p:cNvSpPr>
          <p:nvPr/>
        </p:nvSpPr>
        <p:spPr bwMode="auto">
          <a:xfrm flipV="1">
            <a:off x="8153400" y="16764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17" name="Line 35"/>
          <p:cNvSpPr>
            <a:spLocks noChangeShapeType="1"/>
          </p:cNvSpPr>
          <p:nvPr/>
        </p:nvSpPr>
        <p:spPr bwMode="auto">
          <a:xfrm>
            <a:off x="7467600" y="19050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18" name="Line 36"/>
          <p:cNvSpPr>
            <a:spLocks noChangeShapeType="1"/>
          </p:cNvSpPr>
          <p:nvPr/>
        </p:nvSpPr>
        <p:spPr bwMode="auto">
          <a:xfrm flipH="1">
            <a:off x="8153400" y="1905000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19" name="Text Box 37"/>
          <p:cNvSpPr txBox="1">
            <a:spLocks noChangeArrowheads="1"/>
          </p:cNvSpPr>
          <p:nvPr/>
        </p:nvSpPr>
        <p:spPr bwMode="auto">
          <a:xfrm>
            <a:off x="8594725" y="1646238"/>
            <a:ext cx="8509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>
                <a:latin typeface="Comic Sans MS" pitchFamily="66" charset="0"/>
              </a:rPr>
              <a:t>2d</a:t>
            </a:r>
            <a:r>
              <a:rPr lang="en-US" baseline="-25000">
                <a:latin typeface="Comic Sans MS" pitchFamily="66" charset="0"/>
              </a:rPr>
              <a:t>e</a:t>
            </a:r>
            <a:r>
              <a:rPr lang="en-US">
                <a:latin typeface="Comic Sans MS" pitchFamily="66" charset="0"/>
              </a:rPr>
              <a:t>E</a:t>
            </a:r>
            <a:endParaRPr lang="en-US" baseline="-25000">
              <a:latin typeface="Comic Sans MS" pitchFamily="66" charset="0"/>
            </a:endParaRPr>
          </a:p>
        </p:txBody>
      </p:sp>
      <p:sp>
        <p:nvSpPr>
          <p:cNvPr id="33820" name="Text Box 38"/>
          <p:cNvSpPr txBox="1">
            <a:spLocks noChangeArrowheads="1"/>
          </p:cNvSpPr>
          <p:nvPr/>
        </p:nvSpPr>
        <p:spPr bwMode="auto">
          <a:xfrm>
            <a:off x="2727326" y="350838"/>
            <a:ext cx="475643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dirty="0">
                <a:latin typeface="Comic Sans MS" pitchFamily="66" charset="0"/>
              </a:rPr>
              <a:t>How to measure </a:t>
            </a:r>
            <a:r>
              <a:rPr lang="en-US" dirty="0" smtClean="0">
                <a:latin typeface="Comic Sans MS" pitchFamily="66" charset="0"/>
              </a:rPr>
              <a:t>MDM, or EDM</a:t>
            </a:r>
            <a:r>
              <a:rPr lang="en-US" dirty="0">
                <a:latin typeface="Comic Sans MS" pitchFamily="66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190144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29" name="Text Box 29"/>
          <p:cNvSpPr txBox="1">
            <a:spLocks noChangeArrowheads="1"/>
          </p:cNvSpPr>
          <p:nvPr/>
        </p:nvSpPr>
        <p:spPr bwMode="auto">
          <a:xfrm>
            <a:off x="1828800" y="304801"/>
            <a:ext cx="3834704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>
                <a:latin typeface="Comic Sans MS" pitchFamily="66" charset="0"/>
              </a:rPr>
              <a:t>Figure-of-merit:    </a:t>
            </a:r>
          </a:p>
          <a:p>
            <a:pPr eaLnBrk="1" hangingPunct="1"/>
            <a:r>
              <a:rPr lang="en-US">
                <a:latin typeface="Comic Sans MS" pitchFamily="66" charset="0"/>
              </a:rPr>
              <a:t>What makes a good EDM </a:t>
            </a:r>
          </a:p>
          <a:p>
            <a:pPr eaLnBrk="1" hangingPunct="1"/>
            <a:r>
              <a:rPr lang="en-US">
                <a:latin typeface="Comic Sans MS" pitchFamily="66" charset="0"/>
              </a:rPr>
              <a:t>experiment?</a:t>
            </a:r>
          </a:p>
        </p:txBody>
      </p:sp>
      <p:graphicFrame>
        <p:nvGraphicFramePr>
          <p:cNvPr id="38935" name="Object 35"/>
          <p:cNvGraphicFramePr>
            <a:graphicFrameLocks noGrp="1" noChangeAspect="1"/>
          </p:cNvGraphicFramePr>
          <p:nvPr>
            <p:ph/>
            <p:extLst/>
          </p:nvPr>
        </p:nvGraphicFramePr>
        <p:xfrm>
          <a:off x="11064552" y="4910843"/>
          <a:ext cx="990600" cy="681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74" name="Equation" r:id="rId3" imgW="406224" imgH="279279" progId="Equation.3">
                  <p:embed/>
                </p:oleObj>
              </mc:Choice>
              <mc:Fallback>
                <p:oleObj name="Equation" r:id="rId3" imgW="406224" imgH="279279" progId="Equation.3">
                  <p:embed/>
                  <p:pic>
                    <p:nvPicPr>
                      <p:cNvPr id="38935" name="Object 3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064552" y="4910843"/>
                        <a:ext cx="990600" cy="6810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936" name="Text Box 36"/>
          <p:cNvSpPr txBox="1">
            <a:spLocks noChangeArrowheads="1"/>
          </p:cNvSpPr>
          <p:nvPr/>
        </p:nvSpPr>
        <p:spPr bwMode="auto">
          <a:xfrm>
            <a:off x="9698472" y="4947505"/>
            <a:ext cx="136608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dirty="0" smtClean="0">
                <a:latin typeface="Comic Sans MS" pitchFamily="66" charset="0"/>
              </a:rPr>
              <a:t>(Field) </a:t>
            </a:r>
            <a:r>
              <a:rPr lang="en-US" sz="2800" dirty="0">
                <a:latin typeface="Symbol" pitchFamily="18" charset="2"/>
              </a:rPr>
              <a:t>t</a:t>
            </a:r>
          </a:p>
        </p:txBody>
      </p:sp>
      <p:sp>
        <p:nvSpPr>
          <p:cNvPr id="38937" name="Text Box 37"/>
          <p:cNvSpPr txBox="1">
            <a:spLocks noChangeArrowheads="1"/>
          </p:cNvSpPr>
          <p:nvPr/>
        </p:nvSpPr>
        <p:spPr bwMode="auto">
          <a:xfrm>
            <a:off x="8517142" y="3968156"/>
            <a:ext cx="2550698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dirty="0">
                <a:latin typeface="Comic Sans MS" pitchFamily="66" charset="0"/>
              </a:rPr>
              <a:t>Combined </a:t>
            </a:r>
          </a:p>
          <a:p>
            <a:pPr eaLnBrk="1" hangingPunct="1"/>
            <a:r>
              <a:rPr lang="en-US" dirty="0">
                <a:latin typeface="Comic Sans MS" pitchFamily="66" charset="0"/>
              </a:rPr>
              <a:t>Figure-of-merit:</a:t>
            </a:r>
          </a:p>
        </p:txBody>
      </p:sp>
      <p:grpSp>
        <p:nvGrpSpPr>
          <p:cNvPr id="38939" name="Group 39"/>
          <p:cNvGrpSpPr>
            <a:grpSpLocks/>
          </p:cNvGrpSpPr>
          <p:nvPr/>
        </p:nvGrpSpPr>
        <p:grpSpPr bwMode="auto">
          <a:xfrm>
            <a:off x="6019800" y="1"/>
            <a:ext cx="4191000" cy="1463675"/>
            <a:chOff x="2832" y="0"/>
            <a:chExt cx="2640" cy="922"/>
          </a:xfrm>
        </p:grpSpPr>
        <p:grpSp>
          <p:nvGrpSpPr>
            <p:cNvPr id="38947" name="Group 40"/>
            <p:cNvGrpSpPr>
              <a:grpSpLocks/>
            </p:cNvGrpSpPr>
            <p:nvPr/>
          </p:nvGrpSpPr>
          <p:grpSpPr bwMode="auto">
            <a:xfrm>
              <a:off x="3840" y="96"/>
              <a:ext cx="1632" cy="629"/>
              <a:chOff x="2928" y="1392"/>
              <a:chExt cx="2352" cy="1157"/>
            </a:xfrm>
          </p:grpSpPr>
          <p:sp>
            <p:nvSpPr>
              <p:cNvPr id="38957" name="Line 41"/>
              <p:cNvSpPr>
                <a:spLocks noChangeShapeType="1"/>
              </p:cNvSpPr>
              <p:nvPr/>
            </p:nvSpPr>
            <p:spPr bwMode="auto">
              <a:xfrm>
                <a:off x="2928" y="2544"/>
                <a:ext cx="2352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958" name="Freeform 42"/>
              <p:cNvSpPr>
                <a:spLocks/>
              </p:cNvSpPr>
              <p:nvPr/>
            </p:nvSpPr>
            <p:spPr bwMode="auto">
              <a:xfrm>
                <a:off x="3024" y="1392"/>
                <a:ext cx="2056" cy="1157"/>
              </a:xfrm>
              <a:custGeom>
                <a:avLst/>
                <a:gdLst>
                  <a:gd name="T0" fmla="*/ 0 w 2056"/>
                  <a:gd name="T1" fmla="*/ 1128 h 1157"/>
                  <a:gd name="T2" fmla="*/ 800 w 2056"/>
                  <a:gd name="T3" fmla="*/ 968 h 1157"/>
                  <a:gd name="T4" fmla="*/ 1032 w 2056"/>
                  <a:gd name="T5" fmla="*/ 0 h 1157"/>
                  <a:gd name="T6" fmla="*/ 1248 w 2056"/>
                  <a:gd name="T7" fmla="*/ 968 h 1157"/>
                  <a:gd name="T8" fmla="*/ 2056 w 2056"/>
                  <a:gd name="T9" fmla="*/ 1136 h 115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056" h="1157">
                    <a:moveTo>
                      <a:pt x="0" y="1128"/>
                    </a:moveTo>
                    <a:cubicBezTo>
                      <a:pt x="133" y="1103"/>
                      <a:pt x="628" y="1156"/>
                      <a:pt x="800" y="968"/>
                    </a:cubicBezTo>
                    <a:cubicBezTo>
                      <a:pt x="972" y="780"/>
                      <a:pt x="957" y="0"/>
                      <a:pt x="1032" y="0"/>
                    </a:cubicBezTo>
                    <a:cubicBezTo>
                      <a:pt x="1107" y="0"/>
                      <a:pt x="1077" y="779"/>
                      <a:pt x="1248" y="968"/>
                    </a:cubicBezTo>
                    <a:cubicBezTo>
                      <a:pt x="1419" y="1157"/>
                      <a:pt x="1888" y="1101"/>
                      <a:pt x="2056" y="1136"/>
                    </a:cubicBezTo>
                  </a:path>
                </a:pathLst>
              </a:cu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959" name="Freeform 43"/>
              <p:cNvSpPr>
                <a:spLocks/>
              </p:cNvSpPr>
              <p:nvPr/>
            </p:nvSpPr>
            <p:spPr bwMode="auto">
              <a:xfrm>
                <a:off x="3168" y="1392"/>
                <a:ext cx="2056" cy="1157"/>
              </a:xfrm>
              <a:custGeom>
                <a:avLst/>
                <a:gdLst>
                  <a:gd name="T0" fmla="*/ 0 w 2056"/>
                  <a:gd name="T1" fmla="*/ 1128 h 1157"/>
                  <a:gd name="T2" fmla="*/ 800 w 2056"/>
                  <a:gd name="T3" fmla="*/ 968 h 1157"/>
                  <a:gd name="T4" fmla="*/ 1032 w 2056"/>
                  <a:gd name="T5" fmla="*/ 0 h 1157"/>
                  <a:gd name="T6" fmla="*/ 1248 w 2056"/>
                  <a:gd name="T7" fmla="*/ 968 h 1157"/>
                  <a:gd name="T8" fmla="*/ 2056 w 2056"/>
                  <a:gd name="T9" fmla="*/ 1136 h 115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056" h="1157">
                    <a:moveTo>
                      <a:pt x="0" y="1128"/>
                    </a:moveTo>
                    <a:cubicBezTo>
                      <a:pt x="133" y="1103"/>
                      <a:pt x="628" y="1156"/>
                      <a:pt x="800" y="968"/>
                    </a:cubicBezTo>
                    <a:cubicBezTo>
                      <a:pt x="972" y="780"/>
                      <a:pt x="957" y="0"/>
                      <a:pt x="1032" y="0"/>
                    </a:cubicBezTo>
                    <a:cubicBezTo>
                      <a:pt x="1107" y="0"/>
                      <a:pt x="1077" y="779"/>
                      <a:pt x="1248" y="968"/>
                    </a:cubicBezTo>
                    <a:cubicBezTo>
                      <a:pt x="1419" y="1157"/>
                      <a:pt x="1888" y="1101"/>
                      <a:pt x="2056" y="1136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8948" name="Group 44"/>
            <p:cNvGrpSpPr>
              <a:grpSpLocks/>
            </p:cNvGrpSpPr>
            <p:nvPr/>
          </p:nvGrpSpPr>
          <p:grpSpPr bwMode="auto">
            <a:xfrm>
              <a:off x="2832" y="0"/>
              <a:ext cx="956" cy="922"/>
              <a:chOff x="3792" y="0"/>
              <a:chExt cx="956" cy="922"/>
            </a:xfrm>
          </p:grpSpPr>
          <p:sp>
            <p:nvSpPr>
              <p:cNvPr id="38949" name="Oval 45"/>
              <p:cNvSpPr>
                <a:spLocks noChangeArrowheads="1"/>
              </p:cNvSpPr>
              <p:nvPr/>
            </p:nvSpPr>
            <p:spPr bwMode="auto">
              <a:xfrm>
                <a:off x="4416" y="192"/>
                <a:ext cx="332" cy="371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8950" name="Line 46"/>
              <p:cNvSpPr>
                <a:spLocks noChangeShapeType="1"/>
              </p:cNvSpPr>
              <p:nvPr/>
            </p:nvSpPr>
            <p:spPr bwMode="auto">
              <a:xfrm flipV="1">
                <a:off x="4590" y="74"/>
                <a:ext cx="0" cy="607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951" name="Line 47"/>
              <p:cNvSpPr>
                <a:spLocks noChangeShapeType="1"/>
              </p:cNvSpPr>
              <p:nvPr/>
            </p:nvSpPr>
            <p:spPr bwMode="auto">
              <a:xfrm flipV="1">
                <a:off x="3981" y="144"/>
                <a:ext cx="0" cy="5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952" name="Text Box 48"/>
              <p:cNvSpPr txBox="1">
                <a:spLocks noChangeArrowheads="1"/>
              </p:cNvSpPr>
              <p:nvPr/>
            </p:nvSpPr>
            <p:spPr bwMode="auto">
              <a:xfrm>
                <a:off x="3792" y="366"/>
                <a:ext cx="217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sz="2000">
                    <a:latin typeface="Comic Sans MS" pitchFamily="66" charset="0"/>
                  </a:rPr>
                  <a:t>B</a:t>
                </a:r>
              </a:p>
            </p:txBody>
          </p:sp>
          <p:sp>
            <p:nvSpPr>
              <p:cNvPr id="38953" name="Line 49"/>
              <p:cNvSpPr>
                <a:spLocks noChangeShapeType="1"/>
              </p:cNvSpPr>
              <p:nvPr/>
            </p:nvSpPr>
            <p:spPr bwMode="auto">
              <a:xfrm flipV="1">
                <a:off x="4066" y="163"/>
                <a:ext cx="0" cy="557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954" name="Text Box 50"/>
              <p:cNvSpPr txBox="1">
                <a:spLocks noChangeArrowheads="1"/>
              </p:cNvSpPr>
              <p:nvPr/>
            </p:nvSpPr>
            <p:spPr bwMode="auto">
              <a:xfrm>
                <a:off x="3984" y="0"/>
                <a:ext cx="216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sz="2000">
                    <a:solidFill>
                      <a:srgbClr val="FF3300"/>
                    </a:solidFill>
                    <a:latin typeface="Comic Sans MS" pitchFamily="66" charset="0"/>
                  </a:rPr>
                  <a:t>E</a:t>
                </a:r>
              </a:p>
            </p:txBody>
          </p:sp>
          <p:sp>
            <p:nvSpPr>
              <p:cNvPr id="38955" name="Line 51"/>
              <p:cNvSpPr>
                <a:spLocks noChangeShapeType="1"/>
              </p:cNvSpPr>
              <p:nvPr/>
            </p:nvSpPr>
            <p:spPr bwMode="auto">
              <a:xfrm flipV="1">
                <a:off x="4168" y="163"/>
                <a:ext cx="0" cy="557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round/>
                <a:headEnd type="triangle" w="med" len="med"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956" name="Text Box 52"/>
              <p:cNvSpPr txBox="1">
                <a:spLocks noChangeArrowheads="1"/>
              </p:cNvSpPr>
              <p:nvPr/>
            </p:nvSpPr>
            <p:spPr bwMode="auto">
              <a:xfrm>
                <a:off x="4080" y="672"/>
                <a:ext cx="187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sz="2000">
                    <a:solidFill>
                      <a:schemeClr val="accent2"/>
                    </a:solidFill>
                    <a:latin typeface="Comic Sans MS" pitchFamily="66" charset="0"/>
                  </a:rPr>
                  <a:t>E</a:t>
                </a:r>
              </a:p>
            </p:txBody>
          </p:sp>
        </p:grpSp>
      </p:grpSp>
      <p:grpSp>
        <p:nvGrpSpPr>
          <p:cNvPr id="8" name="Group 7"/>
          <p:cNvGrpSpPr/>
          <p:nvPr/>
        </p:nvGrpSpPr>
        <p:grpSpPr>
          <a:xfrm>
            <a:off x="657254" y="1591315"/>
            <a:ext cx="2473876" cy="2723200"/>
            <a:chOff x="657254" y="1591315"/>
            <a:chExt cx="2473876" cy="2723200"/>
          </a:xfrm>
        </p:grpSpPr>
        <p:grpSp>
          <p:nvGrpSpPr>
            <p:cNvPr id="7" name="Group 6"/>
            <p:cNvGrpSpPr/>
            <p:nvPr/>
          </p:nvGrpSpPr>
          <p:grpSpPr>
            <a:xfrm>
              <a:off x="657254" y="1591315"/>
              <a:ext cx="2378616" cy="1958896"/>
              <a:chOff x="657254" y="1591315"/>
              <a:chExt cx="2378616" cy="1958896"/>
            </a:xfrm>
          </p:grpSpPr>
          <p:sp>
            <p:nvSpPr>
              <p:cNvPr id="38914" name="Line 2"/>
              <p:cNvSpPr>
                <a:spLocks noChangeShapeType="1"/>
              </p:cNvSpPr>
              <p:nvPr/>
            </p:nvSpPr>
            <p:spPr bwMode="auto">
              <a:xfrm>
                <a:off x="657254" y="1591315"/>
                <a:ext cx="0" cy="1952335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2000">
                  <a:latin typeface="Comic Sans MS" panose="030F0702030302020204" pitchFamily="66" charset="0"/>
                </a:endParaRPr>
              </a:p>
            </p:txBody>
          </p:sp>
          <p:sp>
            <p:nvSpPr>
              <p:cNvPr id="38915" name="Line 3"/>
              <p:cNvSpPr>
                <a:spLocks noChangeShapeType="1"/>
              </p:cNvSpPr>
              <p:nvPr/>
            </p:nvSpPr>
            <p:spPr bwMode="auto">
              <a:xfrm>
                <a:off x="657254" y="3543650"/>
                <a:ext cx="2292221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2000">
                  <a:latin typeface="Comic Sans MS" panose="030F0702030302020204" pitchFamily="66" charset="0"/>
                </a:endParaRPr>
              </a:p>
            </p:txBody>
          </p:sp>
          <p:sp>
            <p:nvSpPr>
              <p:cNvPr id="38916" name="Freeform 4"/>
              <p:cNvSpPr>
                <a:spLocks/>
              </p:cNvSpPr>
              <p:nvPr/>
            </p:nvSpPr>
            <p:spPr bwMode="auto">
              <a:xfrm>
                <a:off x="792419" y="2032165"/>
                <a:ext cx="2005170" cy="1518046"/>
              </a:xfrm>
              <a:custGeom>
                <a:avLst/>
                <a:gdLst>
                  <a:gd name="T0" fmla="*/ 0 w 2056"/>
                  <a:gd name="T1" fmla="*/ 2147483647 h 1157"/>
                  <a:gd name="T2" fmla="*/ 987627517 w 2056"/>
                  <a:gd name="T3" fmla="*/ 2147483647 h 1157"/>
                  <a:gd name="T4" fmla="*/ 1274039130 w 2056"/>
                  <a:gd name="T5" fmla="*/ 0 h 1157"/>
                  <a:gd name="T6" fmla="*/ 1540698793 w 2056"/>
                  <a:gd name="T7" fmla="*/ 2147483647 h 1157"/>
                  <a:gd name="T8" fmla="*/ 2147483647 w 2056"/>
                  <a:gd name="T9" fmla="*/ 2147483647 h 115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056" h="1157">
                    <a:moveTo>
                      <a:pt x="0" y="1128"/>
                    </a:moveTo>
                    <a:cubicBezTo>
                      <a:pt x="133" y="1103"/>
                      <a:pt x="628" y="1156"/>
                      <a:pt x="800" y="968"/>
                    </a:cubicBezTo>
                    <a:cubicBezTo>
                      <a:pt x="972" y="780"/>
                      <a:pt x="957" y="0"/>
                      <a:pt x="1032" y="0"/>
                    </a:cubicBezTo>
                    <a:cubicBezTo>
                      <a:pt x="1107" y="0"/>
                      <a:pt x="1077" y="779"/>
                      <a:pt x="1248" y="968"/>
                    </a:cubicBezTo>
                    <a:cubicBezTo>
                      <a:pt x="1419" y="1157"/>
                      <a:pt x="1888" y="1101"/>
                      <a:pt x="2056" y="1136"/>
                    </a:cubicBezTo>
                  </a:path>
                </a:pathLst>
              </a:cu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2000">
                  <a:latin typeface="Comic Sans MS" panose="030F0702030302020204" pitchFamily="66" charset="0"/>
                </a:endParaRPr>
              </a:p>
            </p:txBody>
          </p:sp>
          <p:sp>
            <p:nvSpPr>
              <p:cNvPr id="38917" name="Freeform 5"/>
              <p:cNvSpPr>
                <a:spLocks/>
              </p:cNvSpPr>
              <p:nvPr/>
            </p:nvSpPr>
            <p:spPr bwMode="auto">
              <a:xfrm>
                <a:off x="1032093" y="2032165"/>
                <a:ext cx="2003777" cy="1518046"/>
              </a:xfrm>
              <a:custGeom>
                <a:avLst/>
                <a:gdLst>
                  <a:gd name="T0" fmla="*/ 0 w 2056"/>
                  <a:gd name="T1" fmla="*/ 2147483647 h 1157"/>
                  <a:gd name="T2" fmla="*/ 986254792 w 2056"/>
                  <a:gd name="T3" fmla="*/ 2147483647 h 1157"/>
                  <a:gd name="T4" fmla="*/ 1272268559 w 2056"/>
                  <a:gd name="T5" fmla="*/ 0 h 1157"/>
                  <a:gd name="T6" fmla="*/ 1538557431 w 2056"/>
                  <a:gd name="T7" fmla="*/ 2147483647 h 1157"/>
                  <a:gd name="T8" fmla="*/ 2147483647 w 2056"/>
                  <a:gd name="T9" fmla="*/ 2147483647 h 115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056" h="1157">
                    <a:moveTo>
                      <a:pt x="0" y="1128"/>
                    </a:moveTo>
                    <a:cubicBezTo>
                      <a:pt x="133" y="1103"/>
                      <a:pt x="628" y="1156"/>
                      <a:pt x="800" y="968"/>
                    </a:cubicBezTo>
                    <a:cubicBezTo>
                      <a:pt x="972" y="780"/>
                      <a:pt x="957" y="0"/>
                      <a:pt x="1032" y="0"/>
                    </a:cubicBezTo>
                    <a:cubicBezTo>
                      <a:pt x="1107" y="0"/>
                      <a:pt x="1077" y="779"/>
                      <a:pt x="1248" y="968"/>
                    </a:cubicBezTo>
                    <a:cubicBezTo>
                      <a:pt x="1419" y="1157"/>
                      <a:pt x="1888" y="1101"/>
                      <a:pt x="2056" y="1136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2000">
                  <a:latin typeface="Comic Sans MS" panose="030F0702030302020204" pitchFamily="66" charset="0"/>
                </a:endParaRPr>
              </a:p>
            </p:txBody>
          </p:sp>
          <p:sp>
            <p:nvSpPr>
              <p:cNvPr id="38918" name="Line 6"/>
              <p:cNvSpPr>
                <a:spLocks noChangeShapeType="1"/>
              </p:cNvSpPr>
              <p:nvPr/>
            </p:nvSpPr>
            <p:spPr bwMode="auto">
              <a:xfrm flipV="1">
                <a:off x="1739963" y="1591315"/>
                <a:ext cx="0" cy="31489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2000">
                  <a:latin typeface="Comic Sans MS" panose="030F0702030302020204" pitchFamily="66" charset="0"/>
                </a:endParaRPr>
              </a:p>
            </p:txBody>
          </p:sp>
          <p:sp>
            <p:nvSpPr>
              <p:cNvPr id="38919" name="Line 7"/>
              <p:cNvSpPr>
                <a:spLocks noChangeShapeType="1"/>
              </p:cNvSpPr>
              <p:nvPr/>
            </p:nvSpPr>
            <p:spPr bwMode="auto">
              <a:xfrm flipV="1">
                <a:off x="2061849" y="1616244"/>
                <a:ext cx="0" cy="31489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2000">
                  <a:latin typeface="Comic Sans MS" panose="030F0702030302020204" pitchFamily="66" charset="0"/>
                </a:endParaRPr>
              </a:p>
            </p:txBody>
          </p:sp>
          <p:sp>
            <p:nvSpPr>
              <p:cNvPr id="38920" name="Line 8"/>
              <p:cNvSpPr>
                <a:spLocks noChangeShapeType="1"/>
              </p:cNvSpPr>
              <p:nvPr/>
            </p:nvSpPr>
            <p:spPr bwMode="auto">
              <a:xfrm>
                <a:off x="1459880" y="1780251"/>
                <a:ext cx="280083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2000">
                  <a:latin typeface="Comic Sans MS" panose="030F0702030302020204" pitchFamily="66" charset="0"/>
                </a:endParaRPr>
              </a:p>
            </p:txBody>
          </p:sp>
          <p:sp>
            <p:nvSpPr>
              <p:cNvPr id="38921" name="Line 9"/>
              <p:cNvSpPr>
                <a:spLocks noChangeShapeType="1"/>
              </p:cNvSpPr>
              <p:nvPr/>
            </p:nvSpPr>
            <p:spPr bwMode="auto">
              <a:xfrm flipH="1">
                <a:off x="2095291" y="1780251"/>
                <a:ext cx="234099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2000">
                  <a:latin typeface="Comic Sans MS" panose="030F0702030302020204" pitchFamily="66" charset="0"/>
                </a:endParaRPr>
              </a:p>
            </p:txBody>
          </p:sp>
          <p:sp>
            <p:nvSpPr>
              <p:cNvPr id="38922" name="Text Box 10"/>
              <p:cNvSpPr txBox="1">
                <a:spLocks noChangeArrowheads="1"/>
              </p:cNvSpPr>
              <p:nvPr/>
            </p:nvSpPr>
            <p:spPr bwMode="auto">
              <a:xfrm>
                <a:off x="2300129" y="1591315"/>
                <a:ext cx="654562" cy="33068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sz="2000" dirty="0">
                    <a:latin typeface="Comic Sans MS" panose="030F0702030302020204" pitchFamily="66" charset="0"/>
                  </a:rPr>
                  <a:t>2d</a:t>
                </a:r>
                <a:r>
                  <a:rPr lang="en-US" sz="2000" baseline="-25000" dirty="0">
                    <a:latin typeface="Comic Sans MS" pitchFamily="66" charset="0"/>
                  </a:rPr>
                  <a:t>e</a:t>
                </a:r>
                <a:r>
                  <a:rPr lang="en-US" sz="2000" dirty="0">
                    <a:latin typeface="Comic Sans MS" pitchFamily="66" charset="0"/>
                  </a:rPr>
                  <a:t>E</a:t>
                </a:r>
              </a:p>
            </p:txBody>
          </p:sp>
        </p:grpSp>
        <p:sp>
          <p:nvSpPr>
            <p:cNvPr id="38930" name="Text Box 30"/>
            <p:cNvSpPr txBox="1">
              <a:spLocks noChangeArrowheads="1"/>
            </p:cNvSpPr>
            <p:nvPr/>
          </p:nvSpPr>
          <p:spPr bwMode="auto">
            <a:xfrm>
              <a:off x="1125453" y="3606629"/>
              <a:ext cx="2005677" cy="7078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sz="2000" dirty="0">
                  <a:latin typeface="Comic Sans MS" pitchFamily="66" charset="0"/>
                </a:rPr>
                <a:t>Big </a:t>
              </a:r>
              <a:r>
                <a:rPr lang="en-US" sz="2000" dirty="0" smtClean="0">
                  <a:latin typeface="Comic Sans MS" pitchFamily="66" charset="0"/>
                </a:rPr>
                <a:t>Electric or</a:t>
              </a:r>
            </a:p>
            <a:p>
              <a:pPr eaLnBrk="1" hangingPunct="1"/>
              <a:r>
                <a:rPr lang="en-US" sz="2000" dirty="0" smtClean="0">
                  <a:latin typeface="Comic Sans MS" pitchFamily="66" charset="0"/>
                </a:rPr>
                <a:t>Magnetic Field</a:t>
              </a:r>
              <a:r>
                <a:rPr lang="en-US" sz="2000" dirty="0">
                  <a:latin typeface="Comic Sans MS" pitchFamily="66" charset="0"/>
                </a:rPr>
                <a:t>!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5606778" y="1591315"/>
            <a:ext cx="2382665" cy="3030977"/>
            <a:chOff x="5606778" y="1591315"/>
            <a:chExt cx="2382665" cy="3030977"/>
          </a:xfrm>
        </p:grpSpPr>
        <p:sp>
          <p:nvSpPr>
            <p:cNvPr id="38925" name="Line 20"/>
            <p:cNvSpPr>
              <a:spLocks noChangeShapeType="1"/>
            </p:cNvSpPr>
            <p:nvPr/>
          </p:nvSpPr>
          <p:spPr bwMode="auto">
            <a:xfrm>
              <a:off x="5606778" y="1591315"/>
              <a:ext cx="0" cy="195233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000">
                <a:latin typeface="Comic Sans MS" panose="030F0702030302020204" pitchFamily="66" charset="0"/>
              </a:endParaRPr>
            </a:p>
          </p:txBody>
        </p:sp>
        <p:sp>
          <p:nvSpPr>
            <p:cNvPr id="38926" name="Line 21"/>
            <p:cNvSpPr>
              <a:spLocks noChangeShapeType="1"/>
            </p:cNvSpPr>
            <p:nvPr/>
          </p:nvSpPr>
          <p:spPr bwMode="auto">
            <a:xfrm>
              <a:off x="5606778" y="3543650"/>
              <a:ext cx="2292221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000">
                <a:latin typeface="Comic Sans MS" panose="030F0702030302020204" pitchFamily="66" charset="0"/>
              </a:endParaRPr>
            </a:p>
          </p:txBody>
        </p:sp>
        <p:sp>
          <p:nvSpPr>
            <p:cNvPr id="38927" name="Freeform 22"/>
            <p:cNvSpPr>
              <a:spLocks/>
            </p:cNvSpPr>
            <p:nvPr/>
          </p:nvSpPr>
          <p:spPr bwMode="auto">
            <a:xfrm>
              <a:off x="5700140" y="2032165"/>
              <a:ext cx="2005170" cy="1518046"/>
            </a:xfrm>
            <a:custGeom>
              <a:avLst/>
              <a:gdLst>
                <a:gd name="T0" fmla="*/ 0 w 2056"/>
                <a:gd name="T1" fmla="*/ 2147483647 h 1157"/>
                <a:gd name="T2" fmla="*/ 987625973 w 2056"/>
                <a:gd name="T3" fmla="*/ 2147483647 h 1157"/>
                <a:gd name="T4" fmla="*/ 1274037461 w 2056"/>
                <a:gd name="T5" fmla="*/ 0 h 1157"/>
                <a:gd name="T6" fmla="*/ 1540697007 w 2056"/>
                <a:gd name="T7" fmla="*/ 2147483647 h 1157"/>
                <a:gd name="T8" fmla="*/ 2147483647 w 2056"/>
                <a:gd name="T9" fmla="*/ 2147483647 h 115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56" h="1157">
                  <a:moveTo>
                    <a:pt x="0" y="1128"/>
                  </a:moveTo>
                  <a:cubicBezTo>
                    <a:pt x="133" y="1103"/>
                    <a:pt x="628" y="1156"/>
                    <a:pt x="800" y="968"/>
                  </a:cubicBezTo>
                  <a:cubicBezTo>
                    <a:pt x="972" y="780"/>
                    <a:pt x="957" y="0"/>
                    <a:pt x="1032" y="0"/>
                  </a:cubicBezTo>
                  <a:cubicBezTo>
                    <a:pt x="1107" y="0"/>
                    <a:pt x="1077" y="779"/>
                    <a:pt x="1248" y="968"/>
                  </a:cubicBezTo>
                  <a:cubicBezTo>
                    <a:pt x="1419" y="1157"/>
                    <a:pt x="1888" y="1101"/>
                    <a:pt x="2056" y="1136"/>
                  </a:cubicBezTo>
                </a:path>
              </a:pathLst>
            </a:custGeom>
            <a:noFill/>
            <a:ln w="9525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000">
                <a:latin typeface="Comic Sans MS" panose="030F0702030302020204" pitchFamily="66" charset="0"/>
              </a:endParaRPr>
            </a:p>
          </p:txBody>
        </p:sp>
        <p:sp>
          <p:nvSpPr>
            <p:cNvPr id="38928" name="Freeform 23"/>
            <p:cNvSpPr>
              <a:spLocks/>
            </p:cNvSpPr>
            <p:nvPr/>
          </p:nvSpPr>
          <p:spPr bwMode="auto">
            <a:xfrm>
              <a:off x="5981617" y="2032165"/>
              <a:ext cx="2003777" cy="1518046"/>
            </a:xfrm>
            <a:custGeom>
              <a:avLst/>
              <a:gdLst>
                <a:gd name="T0" fmla="*/ 0 w 2056"/>
                <a:gd name="T1" fmla="*/ 2147483647 h 1157"/>
                <a:gd name="T2" fmla="*/ 986254792 w 2056"/>
                <a:gd name="T3" fmla="*/ 2147483647 h 1157"/>
                <a:gd name="T4" fmla="*/ 1272268559 w 2056"/>
                <a:gd name="T5" fmla="*/ 0 h 1157"/>
                <a:gd name="T6" fmla="*/ 1538557431 w 2056"/>
                <a:gd name="T7" fmla="*/ 2147483647 h 1157"/>
                <a:gd name="T8" fmla="*/ 2147483647 w 2056"/>
                <a:gd name="T9" fmla="*/ 2147483647 h 115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56" h="1157">
                  <a:moveTo>
                    <a:pt x="0" y="1128"/>
                  </a:moveTo>
                  <a:cubicBezTo>
                    <a:pt x="133" y="1103"/>
                    <a:pt x="628" y="1156"/>
                    <a:pt x="800" y="968"/>
                  </a:cubicBezTo>
                  <a:cubicBezTo>
                    <a:pt x="972" y="780"/>
                    <a:pt x="957" y="0"/>
                    <a:pt x="1032" y="0"/>
                  </a:cubicBezTo>
                  <a:cubicBezTo>
                    <a:pt x="1107" y="0"/>
                    <a:pt x="1077" y="779"/>
                    <a:pt x="1248" y="968"/>
                  </a:cubicBezTo>
                  <a:cubicBezTo>
                    <a:pt x="1419" y="1157"/>
                    <a:pt x="1888" y="1101"/>
                    <a:pt x="2056" y="1136"/>
                  </a:cubicBezTo>
                </a:path>
              </a:pathLst>
            </a:cu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000">
                <a:latin typeface="Comic Sans MS" panose="030F0702030302020204" pitchFamily="66" charset="0"/>
              </a:endParaRPr>
            </a:p>
          </p:txBody>
        </p:sp>
        <p:sp>
          <p:nvSpPr>
            <p:cNvPr id="38932" name="Rectangle 32"/>
            <p:cNvSpPr>
              <a:spLocks noChangeArrowheads="1"/>
            </p:cNvSpPr>
            <p:nvPr/>
          </p:nvSpPr>
          <p:spPr bwMode="auto">
            <a:xfrm>
              <a:off x="6695061" y="2032165"/>
              <a:ext cx="32049" cy="1511485"/>
            </a:xfrm>
            <a:prstGeom prst="rect">
              <a:avLst/>
            </a:prstGeom>
            <a:solidFill>
              <a:srgbClr val="FF3300">
                <a:alpha val="4705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sz="2000">
                <a:solidFill>
                  <a:srgbClr val="FF33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38933" name="Rectangle 33"/>
            <p:cNvSpPr>
              <a:spLocks noChangeArrowheads="1"/>
            </p:cNvSpPr>
            <p:nvPr/>
          </p:nvSpPr>
          <p:spPr bwMode="auto">
            <a:xfrm>
              <a:off x="6959816" y="2032165"/>
              <a:ext cx="32049" cy="1511485"/>
            </a:xfrm>
            <a:prstGeom prst="rect">
              <a:avLst/>
            </a:prstGeom>
            <a:solidFill>
              <a:schemeClr val="accent2">
                <a:alpha val="47058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sz="2000">
                <a:solidFill>
                  <a:srgbClr val="FF33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38934" name="Text Box 34"/>
            <p:cNvSpPr txBox="1">
              <a:spLocks noChangeArrowheads="1"/>
            </p:cNvSpPr>
            <p:nvPr/>
          </p:nvSpPr>
          <p:spPr bwMode="auto">
            <a:xfrm>
              <a:off x="5807435" y="3606629"/>
              <a:ext cx="2182008" cy="10156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sz="2000" dirty="0">
                  <a:latin typeface="Comic Sans MS" pitchFamily="66" charset="0"/>
                </a:rPr>
                <a:t>Large count rate</a:t>
              </a:r>
            </a:p>
            <a:p>
              <a:pPr eaLnBrk="1" hangingPunct="1"/>
              <a:r>
                <a:rPr lang="en-US" sz="2000" dirty="0">
                  <a:latin typeface="Comic Sans MS" pitchFamily="66" charset="0"/>
                </a:rPr>
                <a:t>(split </a:t>
              </a:r>
              <a:r>
                <a:rPr lang="en-US" sz="2000" dirty="0" smtClean="0">
                  <a:latin typeface="Comic Sans MS" pitchFamily="66" charset="0"/>
                </a:rPr>
                <a:t>resonance</a:t>
              </a:r>
            </a:p>
            <a:p>
              <a:pPr eaLnBrk="1" hangingPunct="1"/>
              <a:r>
                <a:rPr lang="en-US" sz="2000" dirty="0" smtClean="0">
                  <a:latin typeface="Comic Sans MS" pitchFamily="66" charset="0"/>
                </a:rPr>
                <a:t>by           )</a:t>
              </a:r>
              <a:endParaRPr lang="en-US" sz="2000" dirty="0">
                <a:latin typeface="Comic Sans MS" pitchFamily="66" charset="0"/>
              </a:endParaRPr>
            </a:p>
          </p:txBody>
        </p:sp>
        <p:graphicFrame>
          <p:nvGraphicFramePr>
            <p:cNvPr id="38938" name="Object 38"/>
            <p:cNvGraphicFramePr>
              <a:graphicFrameLocks noChangeAspect="1"/>
            </p:cNvGraphicFramePr>
            <p:nvPr>
              <p:extLst/>
            </p:nvPr>
          </p:nvGraphicFramePr>
          <p:xfrm>
            <a:off x="6208747" y="4173435"/>
            <a:ext cx="601969" cy="38968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175" name="Equation" r:id="rId5" imgW="406224" imgH="279279" progId="Equation.3">
                    <p:embed/>
                  </p:oleObj>
                </mc:Choice>
                <mc:Fallback>
                  <p:oleObj name="Equation" r:id="rId5" imgW="406224" imgH="279279" progId="Equation.3">
                    <p:embed/>
                    <p:pic>
                      <p:nvPicPr>
                        <p:cNvPr id="38938" name="Object 3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208747" y="4173435"/>
                          <a:ext cx="601969" cy="38968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9" name="Group 8"/>
          <p:cNvGrpSpPr/>
          <p:nvPr/>
        </p:nvGrpSpPr>
        <p:grpSpPr>
          <a:xfrm>
            <a:off x="3132016" y="1591315"/>
            <a:ext cx="2292221" cy="2854748"/>
            <a:chOff x="3132016" y="1591315"/>
            <a:chExt cx="2292221" cy="2854748"/>
          </a:xfrm>
        </p:grpSpPr>
        <p:sp>
          <p:nvSpPr>
            <p:cNvPr id="38924" name="Line 12"/>
            <p:cNvSpPr>
              <a:spLocks noChangeShapeType="1"/>
            </p:cNvSpPr>
            <p:nvPr/>
          </p:nvSpPr>
          <p:spPr bwMode="auto">
            <a:xfrm>
              <a:off x="3132016" y="3543650"/>
              <a:ext cx="2292221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000">
                <a:latin typeface="Comic Sans MS" panose="030F0702030302020204" pitchFamily="66" charset="0"/>
              </a:endParaRPr>
            </a:p>
          </p:txBody>
        </p:sp>
        <p:sp>
          <p:nvSpPr>
            <p:cNvPr id="38923" name="Line 11"/>
            <p:cNvSpPr>
              <a:spLocks noChangeShapeType="1"/>
            </p:cNvSpPr>
            <p:nvPr/>
          </p:nvSpPr>
          <p:spPr bwMode="auto">
            <a:xfrm>
              <a:off x="3132016" y="1591315"/>
              <a:ext cx="0" cy="195233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000">
                <a:latin typeface="Comic Sans MS" panose="030F0702030302020204" pitchFamily="66" charset="0"/>
              </a:endParaRPr>
            </a:p>
          </p:txBody>
        </p:sp>
        <p:sp>
          <p:nvSpPr>
            <p:cNvPr id="38931" name="Text Box 31"/>
            <p:cNvSpPr txBox="1">
              <a:spLocks noChangeArrowheads="1"/>
            </p:cNvSpPr>
            <p:nvPr/>
          </p:nvSpPr>
          <p:spPr bwMode="auto">
            <a:xfrm>
              <a:off x="3399558" y="3606628"/>
              <a:ext cx="1805533" cy="8394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sz="2000">
                  <a:latin typeface="Comic Sans MS" pitchFamily="66" charset="0"/>
                </a:rPr>
                <a:t>Long Coherence</a:t>
              </a:r>
            </a:p>
            <a:p>
              <a:pPr eaLnBrk="1" hangingPunct="1"/>
              <a:r>
                <a:rPr lang="en-US" sz="2000">
                  <a:latin typeface="Comic Sans MS" pitchFamily="66" charset="0"/>
                </a:rPr>
                <a:t>Time (narrow </a:t>
              </a:r>
            </a:p>
            <a:p>
              <a:pPr eaLnBrk="1" hangingPunct="1"/>
              <a:r>
                <a:rPr lang="en-US" sz="2000">
                  <a:latin typeface="Comic Sans MS" pitchFamily="66" charset="0"/>
                </a:rPr>
                <a:t>resonances)!</a:t>
              </a:r>
            </a:p>
          </p:txBody>
        </p:sp>
        <p:sp>
          <p:nvSpPr>
            <p:cNvPr id="38940" name="Freeform 4"/>
            <p:cNvSpPr>
              <a:spLocks/>
            </p:cNvSpPr>
            <p:nvPr/>
          </p:nvSpPr>
          <p:spPr bwMode="auto">
            <a:xfrm>
              <a:off x="3735379" y="2032165"/>
              <a:ext cx="1001888" cy="1518046"/>
            </a:xfrm>
            <a:custGeom>
              <a:avLst/>
              <a:gdLst>
                <a:gd name="T0" fmla="*/ 0 w 2056"/>
                <a:gd name="T1" fmla="*/ 2147483647 h 1157"/>
                <a:gd name="T2" fmla="*/ 493813542 w 2056"/>
                <a:gd name="T3" fmla="*/ 2147483647 h 1157"/>
                <a:gd name="T4" fmla="*/ 637019286 w 2056"/>
                <a:gd name="T5" fmla="*/ 0 h 1157"/>
                <a:gd name="T6" fmla="*/ 770349059 w 2056"/>
                <a:gd name="T7" fmla="*/ 2147483647 h 1157"/>
                <a:gd name="T8" fmla="*/ 1269100309 w 2056"/>
                <a:gd name="T9" fmla="*/ 2147483647 h 115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56" h="1157">
                  <a:moveTo>
                    <a:pt x="0" y="1128"/>
                  </a:moveTo>
                  <a:cubicBezTo>
                    <a:pt x="133" y="1103"/>
                    <a:pt x="628" y="1156"/>
                    <a:pt x="800" y="968"/>
                  </a:cubicBezTo>
                  <a:cubicBezTo>
                    <a:pt x="972" y="780"/>
                    <a:pt x="957" y="0"/>
                    <a:pt x="1032" y="0"/>
                  </a:cubicBezTo>
                  <a:cubicBezTo>
                    <a:pt x="1107" y="0"/>
                    <a:pt x="1077" y="779"/>
                    <a:pt x="1248" y="968"/>
                  </a:cubicBezTo>
                  <a:cubicBezTo>
                    <a:pt x="1419" y="1157"/>
                    <a:pt x="1888" y="1101"/>
                    <a:pt x="2056" y="1136"/>
                  </a:cubicBezTo>
                </a:path>
              </a:pathLst>
            </a:custGeom>
            <a:noFill/>
            <a:ln w="9525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000">
                <a:latin typeface="Comic Sans MS" panose="030F0702030302020204" pitchFamily="66" charset="0"/>
              </a:endParaRPr>
            </a:p>
          </p:txBody>
        </p:sp>
        <p:sp>
          <p:nvSpPr>
            <p:cNvPr id="38941" name="Freeform 5"/>
            <p:cNvSpPr>
              <a:spLocks/>
            </p:cNvSpPr>
            <p:nvPr/>
          </p:nvSpPr>
          <p:spPr bwMode="auto">
            <a:xfrm>
              <a:off x="4108823" y="2032165"/>
              <a:ext cx="762215" cy="1518046"/>
            </a:xfrm>
            <a:custGeom>
              <a:avLst/>
              <a:gdLst>
                <a:gd name="T0" fmla="*/ 0 w 2056"/>
                <a:gd name="T1" fmla="*/ 2147483647 h 1157"/>
                <a:gd name="T2" fmla="*/ 375503716 w 2056"/>
                <a:gd name="T3" fmla="*/ 2147483647 h 1157"/>
                <a:gd name="T4" fmla="*/ 484399747 w 2056"/>
                <a:gd name="T5" fmla="*/ 0 h 1157"/>
                <a:gd name="T6" fmla="*/ 585785780 w 2056"/>
                <a:gd name="T7" fmla="*/ 2147483647 h 1157"/>
                <a:gd name="T8" fmla="*/ 965044283 w 2056"/>
                <a:gd name="T9" fmla="*/ 2147483647 h 115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56" h="1157">
                  <a:moveTo>
                    <a:pt x="0" y="1128"/>
                  </a:moveTo>
                  <a:cubicBezTo>
                    <a:pt x="133" y="1103"/>
                    <a:pt x="628" y="1156"/>
                    <a:pt x="800" y="968"/>
                  </a:cubicBezTo>
                  <a:cubicBezTo>
                    <a:pt x="972" y="780"/>
                    <a:pt x="957" y="0"/>
                    <a:pt x="1032" y="0"/>
                  </a:cubicBezTo>
                  <a:cubicBezTo>
                    <a:pt x="1107" y="0"/>
                    <a:pt x="1077" y="779"/>
                    <a:pt x="1248" y="968"/>
                  </a:cubicBezTo>
                  <a:cubicBezTo>
                    <a:pt x="1419" y="1157"/>
                    <a:pt x="1888" y="1101"/>
                    <a:pt x="2056" y="1136"/>
                  </a:cubicBezTo>
                </a:path>
              </a:pathLst>
            </a:cu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000">
                <a:latin typeface="Comic Sans MS" panose="030F0702030302020204" pitchFamily="66" charset="0"/>
              </a:endParaRPr>
            </a:p>
          </p:txBody>
        </p:sp>
        <p:sp>
          <p:nvSpPr>
            <p:cNvPr id="38942" name="Line 6"/>
            <p:cNvSpPr>
              <a:spLocks noChangeShapeType="1"/>
            </p:cNvSpPr>
            <p:nvPr/>
          </p:nvSpPr>
          <p:spPr bwMode="auto">
            <a:xfrm flipV="1">
              <a:off x="4135298" y="1591315"/>
              <a:ext cx="0" cy="107063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000">
                <a:latin typeface="Comic Sans MS" panose="030F0702030302020204" pitchFamily="66" charset="0"/>
              </a:endParaRPr>
            </a:p>
          </p:txBody>
        </p:sp>
        <p:sp>
          <p:nvSpPr>
            <p:cNvPr id="38943" name="Line 7"/>
            <p:cNvSpPr>
              <a:spLocks noChangeShapeType="1"/>
            </p:cNvSpPr>
            <p:nvPr/>
          </p:nvSpPr>
          <p:spPr bwMode="auto">
            <a:xfrm flipV="1">
              <a:off x="4302512" y="1679224"/>
              <a:ext cx="0" cy="88825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000">
                <a:latin typeface="Comic Sans MS" panose="030F0702030302020204" pitchFamily="66" charset="0"/>
              </a:endParaRPr>
            </a:p>
          </p:txBody>
        </p:sp>
        <p:sp>
          <p:nvSpPr>
            <p:cNvPr id="38944" name="Line 8"/>
            <p:cNvSpPr>
              <a:spLocks noChangeShapeType="1"/>
            </p:cNvSpPr>
            <p:nvPr/>
          </p:nvSpPr>
          <p:spPr bwMode="auto">
            <a:xfrm>
              <a:off x="3855217" y="1780251"/>
              <a:ext cx="28008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000">
                <a:latin typeface="Comic Sans MS" panose="030F0702030302020204" pitchFamily="66" charset="0"/>
              </a:endParaRPr>
            </a:p>
          </p:txBody>
        </p:sp>
        <p:sp>
          <p:nvSpPr>
            <p:cNvPr id="38945" name="Line 9"/>
            <p:cNvSpPr>
              <a:spLocks noChangeShapeType="1"/>
            </p:cNvSpPr>
            <p:nvPr/>
          </p:nvSpPr>
          <p:spPr bwMode="auto">
            <a:xfrm flipH="1">
              <a:off x="4302512" y="1780251"/>
              <a:ext cx="23409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000">
                <a:latin typeface="Comic Sans MS" panose="030F0702030302020204" pitchFamily="66" charset="0"/>
              </a:endParaRPr>
            </a:p>
          </p:txBody>
        </p:sp>
        <p:sp>
          <p:nvSpPr>
            <p:cNvPr id="38946" name="Text Box 10"/>
            <p:cNvSpPr txBox="1">
              <a:spLocks noChangeArrowheads="1"/>
            </p:cNvSpPr>
            <p:nvPr/>
          </p:nvSpPr>
          <p:spPr bwMode="auto">
            <a:xfrm>
              <a:off x="4574235" y="1591316"/>
              <a:ext cx="484309" cy="3306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sz="2000">
                  <a:latin typeface="Comic Sans MS" panose="030F0702030302020204" pitchFamily="66" charset="0"/>
                </a:rPr>
                <a:t>1/t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421833" y="4567743"/>
            <a:ext cx="2977725" cy="2291486"/>
            <a:chOff x="421833" y="4567743"/>
            <a:chExt cx="2977725" cy="2291486"/>
          </a:xfrm>
        </p:grpSpPr>
        <p:grpSp>
          <p:nvGrpSpPr>
            <p:cNvPr id="3" name="Group 2"/>
            <p:cNvGrpSpPr/>
            <p:nvPr/>
          </p:nvGrpSpPr>
          <p:grpSpPr>
            <a:xfrm>
              <a:off x="444810" y="4567743"/>
              <a:ext cx="2954748" cy="2291486"/>
              <a:chOff x="255122" y="4077246"/>
              <a:chExt cx="4159506" cy="2914710"/>
            </a:xfrm>
          </p:grpSpPr>
          <p:sp>
            <p:nvSpPr>
              <p:cNvPr id="49" name="Line 16"/>
              <p:cNvSpPr>
                <a:spLocks noChangeShapeType="1"/>
              </p:cNvSpPr>
              <p:nvPr/>
            </p:nvSpPr>
            <p:spPr bwMode="auto">
              <a:xfrm>
                <a:off x="651997" y="4107408"/>
                <a:ext cx="0" cy="236220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2000"/>
              </a:p>
            </p:txBody>
          </p:sp>
          <p:sp>
            <p:nvSpPr>
              <p:cNvPr id="50" name="Line 17"/>
              <p:cNvSpPr>
                <a:spLocks noChangeShapeType="1"/>
              </p:cNvSpPr>
              <p:nvPr/>
            </p:nvSpPr>
            <p:spPr bwMode="auto">
              <a:xfrm>
                <a:off x="651997" y="6469608"/>
                <a:ext cx="3733800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2000"/>
              </a:p>
            </p:txBody>
          </p:sp>
          <p:sp>
            <p:nvSpPr>
              <p:cNvPr id="51" name="Text Box 18"/>
              <p:cNvSpPr txBox="1">
                <a:spLocks noChangeArrowheads="1"/>
              </p:cNvSpPr>
              <p:nvPr/>
            </p:nvSpPr>
            <p:spPr bwMode="auto">
              <a:xfrm>
                <a:off x="3928598" y="6507709"/>
                <a:ext cx="486030" cy="4001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sz="2000">
                    <a:latin typeface="Symbol" pitchFamily="18" charset="2"/>
                  </a:rPr>
                  <a:t>n</a:t>
                </a:r>
                <a:r>
                  <a:rPr lang="en-US" sz="2000" baseline="-25000">
                    <a:latin typeface="Comic Sans MS" pitchFamily="66" charset="0"/>
                  </a:rPr>
                  <a:t>rf</a:t>
                </a:r>
                <a:endParaRPr lang="en-US" sz="2000">
                  <a:latin typeface="Comic Sans MS" pitchFamily="66" charset="0"/>
                </a:endParaRPr>
              </a:p>
            </p:txBody>
          </p:sp>
          <p:sp>
            <p:nvSpPr>
              <p:cNvPr id="52" name="Text Box 19"/>
              <p:cNvSpPr txBox="1">
                <a:spLocks noChangeArrowheads="1"/>
              </p:cNvSpPr>
              <p:nvPr/>
            </p:nvSpPr>
            <p:spPr bwMode="auto">
              <a:xfrm>
                <a:off x="255122" y="4077246"/>
                <a:ext cx="317716" cy="4001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sz="2000">
                    <a:latin typeface="Comic Sans MS" pitchFamily="66" charset="0"/>
                  </a:rPr>
                  <a:t>P</a:t>
                </a:r>
              </a:p>
            </p:txBody>
          </p:sp>
          <p:sp>
            <p:nvSpPr>
              <p:cNvPr id="53" name="Freeform 22"/>
              <p:cNvSpPr>
                <a:spLocks/>
              </p:cNvSpPr>
              <p:nvPr/>
            </p:nvSpPr>
            <p:spPr bwMode="auto">
              <a:xfrm>
                <a:off x="918697" y="4640808"/>
                <a:ext cx="3263900" cy="1836738"/>
              </a:xfrm>
              <a:custGeom>
                <a:avLst/>
                <a:gdLst>
                  <a:gd name="T0" fmla="*/ 0 w 2056"/>
                  <a:gd name="T1" fmla="*/ 2147483647 h 1157"/>
                  <a:gd name="T2" fmla="*/ 2016125000 w 2056"/>
                  <a:gd name="T3" fmla="*/ 2147483647 h 1157"/>
                  <a:gd name="T4" fmla="*/ 2147483647 w 2056"/>
                  <a:gd name="T5" fmla="*/ 0 h 1157"/>
                  <a:gd name="T6" fmla="*/ 2147483647 w 2056"/>
                  <a:gd name="T7" fmla="*/ 2147483647 h 1157"/>
                  <a:gd name="T8" fmla="*/ 2147483647 w 2056"/>
                  <a:gd name="T9" fmla="*/ 2147483647 h 115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056" h="1157">
                    <a:moveTo>
                      <a:pt x="0" y="1128"/>
                    </a:moveTo>
                    <a:cubicBezTo>
                      <a:pt x="133" y="1103"/>
                      <a:pt x="628" y="1156"/>
                      <a:pt x="800" y="968"/>
                    </a:cubicBezTo>
                    <a:cubicBezTo>
                      <a:pt x="972" y="780"/>
                      <a:pt x="957" y="0"/>
                      <a:pt x="1032" y="0"/>
                    </a:cubicBezTo>
                    <a:cubicBezTo>
                      <a:pt x="1107" y="0"/>
                      <a:pt x="1077" y="779"/>
                      <a:pt x="1248" y="968"/>
                    </a:cubicBezTo>
                    <a:cubicBezTo>
                      <a:pt x="1419" y="1157"/>
                      <a:pt x="1888" y="1101"/>
                      <a:pt x="2056" y="1136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2000"/>
              </a:p>
            </p:txBody>
          </p:sp>
          <p:sp>
            <p:nvSpPr>
              <p:cNvPr id="54" name="Line 25"/>
              <p:cNvSpPr>
                <a:spLocks noChangeShapeType="1"/>
              </p:cNvSpPr>
              <p:nvPr/>
            </p:nvSpPr>
            <p:spPr bwMode="auto">
              <a:xfrm>
                <a:off x="2556997" y="6317208"/>
                <a:ext cx="0" cy="3048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2000"/>
              </a:p>
            </p:txBody>
          </p:sp>
          <p:sp>
            <p:nvSpPr>
              <p:cNvPr id="55" name="Text Box 26"/>
              <p:cNvSpPr txBox="1">
                <a:spLocks noChangeArrowheads="1"/>
              </p:cNvSpPr>
              <p:nvPr/>
            </p:nvSpPr>
            <p:spPr bwMode="auto">
              <a:xfrm>
                <a:off x="2388722" y="6591846"/>
                <a:ext cx="494046" cy="4001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sz="2000">
                    <a:latin typeface="Symbol" pitchFamily="18" charset="2"/>
                  </a:rPr>
                  <a:t>m</a:t>
                </a:r>
                <a:r>
                  <a:rPr lang="en-US" sz="2000">
                    <a:latin typeface="Comic Sans MS" pitchFamily="66" charset="0"/>
                  </a:rPr>
                  <a:t>B</a:t>
                </a:r>
              </a:p>
            </p:txBody>
          </p:sp>
        </p:grpSp>
        <p:sp>
          <p:nvSpPr>
            <p:cNvPr id="57" name="Line 6"/>
            <p:cNvSpPr>
              <a:spLocks noChangeShapeType="1"/>
            </p:cNvSpPr>
            <p:nvPr/>
          </p:nvSpPr>
          <p:spPr bwMode="auto">
            <a:xfrm flipV="1">
              <a:off x="701916" y="4780213"/>
              <a:ext cx="0" cy="31489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000">
                <a:latin typeface="Comic Sans MS" panose="030F0702030302020204" pitchFamily="66" charset="0"/>
              </a:endParaRPr>
            </a:p>
          </p:txBody>
        </p:sp>
        <p:sp>
          <p:nvSpPr>
            <p:cNvPr id="58" name="Line 7"/>
            <p:cNvSpPr>
              <a:spLocks noChangeShapeType="1"/>
            </p:cNvSpPr>
            <p:nvPr/>
          </p:nvSpPr>
          <p:spPr bwMode="auto">
            <a:xfrm flipV="1">
              <a:off x="2110732" y="4805142"/>
              <a:ext cx="0" cy="31489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000">
                <a:latin typeface="Comic Sans MS" panose="030F0702030302020204" pitchFamily="66" charset="0"/>
              </a:endParaRPr>
            </a:p>
          </p:txBody>
        </p:sp>
        <p:sp>
          <p:nvSpPr>
            <p:cNvPr id="59" name="Line 8"/>
            <p:cNvSpPr>
              <a:spLocks noChangeShapeType="1"/>
            </p:cNvSpPr>
            <p:nvPr/>
          </p:nvSpPr>
          <p:spPr bwMode="auto">
            <a:xfrm>
              <a:off x="421833" y="4969149"/>
              <a:ext cx="28008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000">
                <a:latin typeface="Comic Sans MS" panose="030F0702030302020204" pitchFamily="66" charset="0"/>
              </a:endParaRPr>
            </a:p>
          </p:txBody>
        </p:sp>
        <p:sp>
          <p:nvSpPr>
            <p:cNvPr id="60" name="Line 9"/>
            <p:cNvSpPr>
              <a:spLocks noChangeShapeType="1"/>
            </p:cNvSpPr>
            <p:nvPr/>
          </p:nvSpPr>
          <p:spPr bwMode="auto">
            <a:xfrm flipH="1">
              <a:off x="2195933" y="5020908"/>
              <a:ext cx="23409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000">
                <a:latin typeface="Comic Sans MS" panose="030F0702030302020204" pitchFamily="66" charset="0"/>
              </a:endParaRPr>
            </a:p>
          </p:txBody>
        </p:sp>
        <p:sp>
          <p:nvSpPr>
            <p:cNvPr id="61" name="Text Box 10"/>
            <p:cNvSpPr txBox="1">
              <a:spLocks noChangeArrowheads="1"/>
            </p:cNvSpPr>
            <p:nvPr/>
          </p:nvSpPr>
          <p:spPr bwMode="auto">
            <a:xfrm>
              <a:off x="2349012" y="4780213"/>
              <a:ext cx="744114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sz="2000" dirty="0" smtClean="0">
                  <a:latin typeface="Comic Sans MS" panose="030F0702030302020204" pitchFamily="66" charset="0"/>
                </a:rPr>
                <a:t>2</a:t>
              </a:r>
              <a:r>
                <a:rPr lang="en-US" sz="2000" dirty="0" smtClean="0">
                  <a:latin typeface="Symbol" panose="05050102010706020507" pitchFamily="18" charset="2"/>
                </a:rPr>
                <a:t>m</a:t>
              </a:r>
              <a:r>
                <a:rPr lang="en-US" sz="2000" baseline="-25000" dirty="0" smtClean="0">
                  <a:latin typeface="Comic Sans MS" pitchFamily="66" charset="0"/>
                </a:rPr>
                <a:t>e</a:t>
              </a:r>
              <a:r>
                <a:rPr lang="en-US" sz="2000" dirty="0" smtClean="0">
                  <a:latin typeface="Comic Sans MS" pitchFamily="66" charset="0"/>
                </a:rPr>
                <a:t>B</a:t>
              </a:r>
              <a:endParaRPr lang="en-US" sz="2000" dirty="0">
                <a:latin typeface="Comic Sans MS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22760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89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89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89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36" grpId="0"/>
      <p:bldP spid="3893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5105400" y="5032595"/>
            <a:ext cx="2853686" cy="4635807"/>
            <a:chOff x="6172200" y="912736"/>
            <a:chExt cx="533400" cy="2135264"/>
          </a:xfrm>
        </p:grpSpPr>
        <p:grpSp>
          <p:nvGrpSpPr>
            <p:cNvPr id="18" name="Group 17"/>
            <p:cNvGrpSpPr/>
            <p:nvPr/>
          </p:nvGrpSpPr>
          <p:grpSpPr>
            <a:xfrm>
              <a:off x="6172200" y="912736"/>
              <a:ext cx="533400" cy="2135264"/>
              <a:chOff x="1981200" y="760336"/>
              <a:chExt cx="533400" cy="2135264"/>
            </a:xfrm>
          </p:grpSpPr>
          <p:sp>
            <p:nvSpPr>
              <p:cNvPr id="20" name="Rectangle 19"/>
              <p:cNvSpPr/>
              <p:nvPr/>
            </p:nvSpPr>
            <p:spPr>
              <a:xfrm>
                <a:off x="1981200" y="838200"/>
                <a:ext cx="533400" cy="20574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ectangle 20"/>
              <p:cNvSpPr/>
              <p:nvPr/>
            </p:nvSpPr>
            <p:spPr>
              <a:xfrm>
                <a:off x="1981200" y="838200"/>
                <a:ext cx="533400" cy="990600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2078072" y="760336"/>
                <a:ext cx="350923" cy="4252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5400" dirty="0">
                    <a:solidFill>
                      <a:schemeClr val="bg1"/>
                    </a:solidFill>
                  </a:rPr>
                  <a:t>--------</a:t>
                </a:r>
                <a:endParaRPr lang="en-US" sz="5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2057400" y="2510135"/>
                <a:ext cx="54292" cy="17011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S</a:t>
                </a:r>
                <a:endParaRPr lang="en-US" dirty="0"/>
              </a:p>
            </p:txBody>
          </p:sp>
        </p:grpSp>
        <p:sp>
          <p:nvSpPr>
            <p:cNvPr id="19" name="Oval 18"/>
            <p:cNvSpPr/>
            <p:nvPr/>
          </p:nvSpPr>
          <p:spPr>
            <a:xfrm>
              <a:off x="6324600" y="1828800"/>
              <a:ext cx="228600" cy="319932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5130130" y="-2667000"/>
            <a:ext cx="2853686" cy="4466759"/>
            <a:chOff x="6172200" y="990600"/>
            <a:chExt cx="533400" cy="2057400"/>
          </a:xfrm>
        </p:grpSpPr>
        <p:grpSp>
          <p:nvGrpSpPr>
            <p:cNvPr id="25" name="Group 24"/>
            <p:cNvGrpSpPr/>
            <p:nvPr/>
          </p:nvGrpSpPr>
          <p:grpSpPr>
            <a:xfrm>
              <a:off x="6172200" y="990600"/>
              <a:ext cx="533400" cy="2057400"/>
              <a:chOff x="1981200" y="838200"/>
              <a:chExt cx="533400" cy="2057400"/>
            </a:xfrm>
          </p:grpSpPr>
          <p:sp>
            <p:nvSpPr>
              <p:cNvPr id="27" name="Rectangle 26"/>
              <p:cNvSpPr/>
              <p:nvPr/>
            </p:nvSpPr>
            <p:spPr>
              <a:xfrm>
                <a:off x="1981200" y="838200"/>
                <a:ext cx="533400" cy="20574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Rectangle 27"/>
              <p:cNvSpPr/>
              <p:nvPr/>
            </p:nvSpPr>
            <p:spPr>
              <a:xfrm>
                <a:off x="1981200" y="838200"/>
                <a:ext cx="533400" cy="990600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2183899" y="879632"/>
                <a:ext cx="118113" cy="4252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5400" dirty="0">
                    <a:solidFill>
                      <a:schemeClr val="bg1"/>
                    </a:solidFill>
                  </a:rPr>
                  <a:t>N</a:t>
                </a:r>
                <a:endParaRPr lang="en-US" sz="5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2029913" y="2540962"/>
                <a:ext cx="372245" cy="3260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dirty="0"/>
                  <a:t>+++++++</a:t>
                </a:r>
                <a:endParaRPr lang="en-US" sz="4000" dirty="0"/>
              </a:p>
            </p:txBody>
          </p:sp>
        </p:grpSp>
        <p:sp>
          <p:nvSpPr>
            <p:cNvPr id="26" name="Oval 25"/>
            <p:cNvSpPr/>
            <p:nvPr/>
          </p:nvSpPr>
          <p:spPr>
            <a:xfrm>
              <a:off x="6324600" y="1828800"/>
              <a:ext cx="228600" cy="319932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Oval 1"/>
          <p:cNvSpPr/>
          <p:nvPr/>
        </p:nvSpPr>
        <p:spPr>
          <a:xfrm>
            <a:off x="5863872" y="2618132"/>
            <a:ext cx="841729" cy="88706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reeform 30"/>
          <p:cNvSpPr/>
          <p:nvPr/>
        </p:nvSpPr>
        <p:spPr>
          <a:xfrm>
            <a:off x="5846619" y="2332459"/>
            <a:ext cx="1174173" cy="93569"/>
          </a:xfrm>
          <a:custGeom>
            <a:avLst/>
            <a:gdLst>
              <a:gd name="connsiteX0" fmla="*/ 0 w 1174173"/>
              <a:gd name="connsiteY0" fmla="*/ 83178 h 93569"/>
              <a:gd name="connsiteX1" fmla="*/ 509155 w 1174173"/>
              <a:gd name="connsiteY1" fmla="*/ 51 h 93569"/>
              <a:gd name="connsiteX2" fmla="*/ 1174173 w 1174173"/>
              <a:gd name="connsiteY2" fmla="*/ 93569 h 9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74173" h="93569">
                <a:moveTo>
                  <a:pt x="0" y="83178"/>
                </a:moveTo>
                <a:cubicBezTo>
                  <a:pt x="156730" y="40748"/>
                  <a:pt x="313460" y="-1681"/>
                  <a:pt x="509155" y="51"/>
                </a:cubicBezTo>
                <a:cubicBezTo>
                  <a:pt x="704850" y="1783"/>
                  <a:pt x="939511" y="47676"/>
                  <a:pt x="1174173" y="93569"/>
                </a:cubicBezTo>
              </a:path>
            </a:pathLst>
          </a:custGeom>
          <a:noFill/>
          <a:ln>
            <a:headEnd type="triangl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Freeform 31"/>
          <p:cNvSpPr/>
          <p:nvPr/>
        </p:nvSpPr>
        <p:spPr>
          <a:xfrm rot="10601102">
            <a:off x="5716724" y="3615271"/>
            <a:ext cx="1174173" cy="93569"/>
          </a:xfrm>
          <a:custGeom>
            <a:avLst/>
            <a:gdLst>
              <a:gd name="connsiteX0" fmla="*/ 0 w 1174173"/>
              <a:gd name="connsiteY0" fmla="*/ 83178 h 93569"/>
              <a:gd name="connsiteX1" fmla="*/ 509155 w 1174173"/>
              <a:gd name="connsiteY1" fmla="*/ 51 h 93569"/>
              <a:gd name="connsiteX2" fmla="*/ 1174173 w 1174173"/>
              <a:gd name="connsiteY2" fmla="*/ 93569 h 9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74173" h="93569">
                <a:moveTo>
                  <a:pt x="0" y="83178"/>
                </a:moveTo>
                <a:cubicBezTo>
                  <a:pt x="156730" y="40748"/>
                  <a:pt x="313460" y="-1681"/>
                  <a:pt x="509155" y="51"/>
                </a:cubicBezTo>
                <a:cubicBezTo>
                  <a:pt x="704850" y="1783"/>
                  <a:pt x="939511" y="47676"/>
                  <a:pt x="1174173" y="93569"/>
                </a:cubicBezTo>
              </a:path>
            </a:pathLst>
          </a:custGeom>
          <a:noFill/>
          <a:ln>
            <a:headEnd type="triangl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6086740" y="2286000"/>
            <a:ext cx="618861" cy="1295400"/>
            <a:chOff x="6924939" y="2286000"/>
            <a:chExt cx="618861" cy="1295400"/>
          </a:xfrm>
        </p:grpSpPr>
        <p:grpSp>
          <p:nvGrpSpPr>
            <p:cNvPr id="8" name="Group 7"/>
            <p:cNvGrpSpPr/>
            <p:nvPr/>
          </p:nvGrpSpPr>
          <p:grpSpPr>
            <a:xfrm>
              <a:off x="6924939" y="2489537"/>
              <a:ext cx="618861" cy="1091863"/>
              <a:chOff x="6924939" y="2489537"/>
              <a:chExt cx="618861" cy="1091863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6993216" y="3181290"/>
                <a:ext cx="550584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+</a:t>
                </a:r>
                <a:endParaRPr lang="en-US" sz="2000" dirty="0"/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6924939" y="2489537"/>
                <a:ext cx="550584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6000" dirty="0"/>
                  <a:t>-</a:t>
                </a:r>
                <a:endParaRPr lang="en-US" sz="6000" dirty="0"/>
              </a:p>
            </p:txBody>
          </p:sp>
        </p:grpSp>
        <p:sp>
          <p:nvSpPr>
            <p:cNvPr id="34" name="TextBox 33"/>
            <p:cNvSpPr txBox="1"/>
            <p:nvPr/>
          </p:nvSpPr>
          <p:spPr>
            <a:xfrm>
              <a:off x="6938659" y="2286000"/>
              <a:ext cx="55058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/>
                <a:t>-</a:t>
              </a:r>
            </a:p>
          </p:txBody>
        </p:sp>
      </p:grpSp>
      <p:sp>
        <p:nvSpPr>
          <p:cNvPr id="43" name="TextBox 42"/>
          <p:cNvSpPr txBox="1"/>
          <p:nvPr/>
        </p:nvSpPr>
        <p:spPr>
          <a:xfrm>
            <a:off x="7696201" y="2489538"/>
            <a:ext cx="179837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An electron with,</a:t>
            </a:r>
          </a:p>
          <a:p>
            <a:r>
              <a:rPr lang="en-US" dirty="0"/>
              <a:t>maybe!</a:t>
            </a:r>
          </a:p>
          <a:p>
            <a:r>
              <a:rPr lang="en-US" dirty="0"/>
              <a:t>electric dipole</a:t>
            </a:r>
          </a:p>
          <a:p>
            <a:r>
              <a:rPr lang="en-US" dirty="0"/>
              <a:t>moment (EDM)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752601" y="1799760"/>
            <a:ext cx="2220351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If electron EDM exists</a:t>
            </a:r>
          </a:p>
          <a:p>
            <a:r>
              <a:rPr lang="en-US" dirty="0"/>
              <a:t>at all, it is very small.</a:t>
            </a:r>
          </a:p>
          <a:p>
            <a:r>
              <a:rPr lang="en-US" dirty="0"/>
              <a:t>We must apply a</a:t>
            </a:r>
          </a:p>
          <a:p>
            <a:r>
              <a:rPr lang="en-US" dirty="0"/>
              <a:t>VERY large </a:t>
            </a:r>
          </a:p>
          <a:p>
            <a:r>
              <a:rPr lang="en-US" dirty="0"/>
              <a:t>electric field.</a:t>
            </a:r>
          </a:p>
          <a:p>
            <a:r>
              <a:rPr lang="en-US" dirty="0"/>
              <a:t>Two problems!</a:t>
            </a:r>
          </a:p>
          <a:p>
            <a:endParaRPr lang="en-US" dirty="0"/>
          </a:p>
        </p:txBody>
      </p:sp>
      <p:sp>
        <p:nvSpPr>
          <p:cNvPr id="35" name="TextBox 34"/>
          <p:cNvSpPr txBox="1"/>
          <p:nvPr/>
        </p:nvSpPr>
        <p:spPr>
          <a:xfrm>
            <a:off x="6179494" y="304800"/>
            <a:ext cx="42030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S</a:t>
            </a:r>
            <a:endParaRPr lang="en-US" sz="4000" dirty="0"/>
          </a:p>
        </p:txBody>
      </p:sp>
      <p:sp>
        <p:nvSpPr>
          <p:cNvPr id="36" name="TextBox 35"/>
          <p:cNvSpPr txBox="1"/>
          <p:nvPr/>
        </p:nvSpPr>
        <p:spPr>
          <a:xfrm>
            <a:off x="6189838" y="5553670"/>
            <a:ext cx="63190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N</a:t>
            </a:r>
            <a:endParaRPr lang="en-US" sz="5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36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5105400" y="5032595"/>
            <a:ext cx="2853686" cy="4635807"/>
            <a:chOff x="6172200" y="912736"/>
            <a:chExt cx="533400" cy="2135264"/>
          </a:xfrm>
        </p:grpSpPr>
        <p:grpSp>
          <p:nvGrpSpPr>
            <p:cNvPr id="18" name="Group 17"/>
            <p:cNvGrpSpPr/>
            <p:nvPr/>
          </p:nvGrpSpPr>
          <p:grpSpPr>
            <a:xfrm>
              <a:off x="6172200" y="912736"/>
              <a:ext cx="533400" cy="2135264"/>
              <a:chOff x="1981200" y="760336"/>
              <a:chExt cx="533400" cy="2135264"/>
            </a:xfrm>
          </p:grpSpPr>
          <p:sp>
            <p:nvSpPr>
              <p:cNvPr id="20" name="Rectangle 19"/>
              <p:cNvSpPr/>
              <p:nvPr/>
            </p:nvSpPr>
            <p:spPr>
              <a:xfrm>
                <a:off x="1981200" y="838200"/>
                <a:ext cx="533400" cy="20574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ectangle 20"/>
              <p:cNvSpPr/>
              <p:nvPr/>
            </p:nvSpPr>
            <p:spPr>
              <a:xfrm>
                <a:off x="1981200" y="838200"/>
                <a:ext cx="533400" cy="990600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2078072" y="760336"/>
                <a:ext cx="350923" cy="4252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5400" dirty="0">
                    <a:solidFill>
                      <a:schemeClr val="bg1"/>
                    </a:solidFill>
                  </a:rPr>
                  <a:t>--------</a:t>
                </a:r>
                <a:endParaRPr lang="en-US" sz="5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2057400" y="2510135"/>
                <a:ext cx="54292" cy="17011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S</a:t>
                </a:r>
                <a:endParaRPr lang="en-US" dirty="0"/>
              </a:p>
            </p:txBody>
          </p:sp>
        </p:grpSp>
        <p:sp>
          <p:nvSpPr>
            <p:cNvPr id="19" name="Oval 18"/>
            <p:cNvSpPr/>
            <p:nvPr/>
          </p:nvSpPr>
          <p:spPr>
            <a:xfrm>
              <a:off x="6324600" y="1828800"/>
              <a:ext cx="228600" cy="319932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5130130" y="-2667000"/>
            <a:ext cx="2853686" cy="4466759"/>
            <a:chOff x="6172200" y="990600"/>
            <a:chExt cx="533400" cy="2057400"/>
          </a:xfrm>
        </p:grpSpPr>
        <p:grpSp>
          <p:nvGrpSpPr>
            <p:cNvPr id="25" name="Group 24"/>
            <p:cNvGrpSpPr/>
            <p:nvPr/>
          </p:nvGrpSpPr>
          <p:grpSpPr>
            <a:xfrm>
              <a:off x="6172200" y="990600"/>
              <a:ext cx="533400" cy="2057400"/>
              <a:chOff x="1981200" y="838200"/>
              <a:chExt cx="533400" cy="2057400"/>
            </a:xfrm>
          </p:grpSpPr>
          <p:sp>
            <p:nvSpPr>
              <p:cNvPr id="27" name="Rectangle 26"/>
              <p:cNvSpPr/>
              <p:nvPr/>
            </p:nvSpPr>
            <p:spPr>
              <a:xfrm>
                <a:off x="1981200" y="838200"/>
                <a:ext cx="533400" cy="20574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Rectangle 27"/>
              <p:cNvSpPr/>
              <p:nvPr/>
            </p:nvSpPr>
            <p:spPr>
              <a:xfrm>
                <a:off x="1981200" y="838200"/>
                <a:ext cx="533400" cy="990600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2183899" y="879632"/>
                <a:ext cx="118113" cy="4252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5400" dirty="0">
                    <a:solidFill>
                      <a:schemeClr val="bg1"/>
                    </a:solidFill>
                  </a:rPr>
                  <a:t>N</a:t>
                </a:r>
                <a:endParaRPr lang="en-US" sz="5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2029913" y="2540962"/>
                <a:ext cx="372245" cy="3260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dirty="0"/>
                  <a:t>+++++++</a:t>
                </a:r>
                <a:endParaRPr lang="en-US" sz="4000" dirty="0"/>
              </a:p>
            </p:txBody>
          </p:sp>
        </p:grpSp>
        <p:sp>
          <p:nvSpPr>
            <p:cNvPr id="26" name="Oval 25"/>
            <p:cNvSpPr/>
            <p:nvPr/>
          </p:nvSpPr>
          <p:spPr>
            <a:xfrm>
              <a:off x="6324600" y="1828800"/>
              <a:ext cx="228600" cy="319932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Oval 1"/>
          <p:cNvSpPr/>
          <p:nvPr/>
        </p:nvSpPr>
        <p:spPr>
          <a:xfrm>
            <a:off x="5863872" y="2618132"/>
            <a:ext cx="841729" cy="88706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reeform 30"/>
          <p:cNvSpPr/>
          <p:nvPr/>
        </p:nvSpPr>
        <p:spPr>
          <a:xfrm>
            <a:off x="5846619" y="2332459"/>
            <a:ext cx="1174173" cy="93569"/>
          </a:xfrm>
          <a:custGeom>
            <a:avLst/>
            <a:gdLst>
              <a:gd name="connsiteX0" fmla="*/ 0 w 1174173"/>
              <a:gd name="connsiteY0" fmla="*/ 83178 h 93569"/>
              <a:gd name="connsiteX1" fmla="*/ 509155 w 1174173"/>
              <a:gd name="connsiteY1" fmla="*/ 51 h 93569"/>
              <a:gd name="connsiteX2" fmla="*/ 1174173 w 1174173"/>
              <a:gd name="connsiteY2" fmla="*/ 93569 h 9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74173" h="93569">
                <a:moveTo>
                  <a:pt x="0" y="83178"/>
                </a:moveTo>
                <a:cubicBezTo>
                  <a:pt x="156730" y="40748"/>
                  <a:pt x="313460" y="-1681"/>
                  <a:pt x="509155" y="51"/>
                </a:cubicBezTo>
                <a:cubicBezTo>
                  <a:pt x="704850" y="1783"/>
                  <a:pt x="939511" y="47676"/>
                  <a:pt x="1174173" y="93569"/>
                </a:cubicBezTo>
              </a:path>
            </a:pathLst>
          </a:custGeom>
          <a:noFill/>
          <a:ln>
            <a:headEnd type="triangl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Freeform 31"/>
          <p:cNvSpPr/>
          <p:nvPr/>
        </p:nvSpPr>
        <p:spPr>
          <a:xfrm rot="10601102">
            <a:off x="5716724" y="3615271"/>
            <a:ext cx="1174173" cy="93569"/>
          </a:xfrm>
          <a:custGeom>
            <a:avLst/>
            <a:gdLst>
              <a:gd name="connsiteX0" fmla="*/ 0 w 1174173"/>
              <a:gd name="connsiteY0" fmla="*/ 83178 h 93569"/>
              <a:gd name="connsiteX1" fmla="*/ 509155 w 1174173"/>
              <a:gd name="connsiteY1" fmla="*/ 51 h 93569"/>
              <a:gd name="connsiteX2" fmla="*/ 1174173 w 1174173"/>
              <a:gd name="connsiteY2" fmla="*/ 93569 h 9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74173" h="93569">
                <a:moveTo>
                  <a:pt x="0" y="83178"/>
                </a:moveTo>
                <a:cubicBezTo>
                  <a:pt x="156730" y="40748"/>
                  <a:pt x="313460" y="-1681"/>
                  <a:pt x="509155" y="51"/>
                </a:cubicBezTo>
                <a:cubicBezTo>
                  <a:pt x="704850" y="1783"/>
                  <a:pt x="939511" y="47676"/>
                  <a:pt x="1174173" y="93569"/>
                </a:cubicBezTo>
              </a:path>
            </a:pathLst>
          </a:custGeom>
          <a:noFill/>
          <a:ln>
            <a:headEnd type="triangl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6086740" y="2286000"/>
            <a:ext cx="618861" cy="1295400"/>
            <a:chOff x="6924939" y="2286000"/>
            <a:chExt cx="618861" cy="1295400"/>
          </a:xfrm>
        </p:grpSpPr>
        <p:grpSp>
          <p:nvGrpSpPr>
            <p:cNvPr id="8" name="Group 7"/>
            <p:cNvGrpSpPr/>
            <p:nvPr/>
          </p:nvGrpSpPr>
          <p:grpSpPr>
            <a:xfrm>
              <a:off x="6924939" y="2489537"/>
              <a:ext cx="618861" cy="1091863"/>
              <a:chOff x="6924939" y="2489537"/>
              <a:chExt cx="618861" cy="1091863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6993216" y="3181290"/>
                <a:ext cx="550584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+</a:t>
                </a:r>
                <a:endParaRPr lang="en-US" sz="2000" dirty="0"/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6924939" y="2489537"/>
                <a:ext cx="550584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6000" dirty="0"/>
                  <a:t>-</a:t>
                </a:r>
                <a:endParaRPr lang="en-US" sz="6000" dirty="0"/>
              </a:p>
            </p:txBody>
          </p:sp>
        </p:grpSp>
        <p:sp>
          <p:nvSpPr>
            <p:cNvPr id="34" name="TextBox 33"/>
            <p:cNvSpPr txBox="1"/>
            <p:nvPr/>
          </p:nvSpPr>
          <p:spPr>
            <a:xfrm>
              <a:off x="6938659" y="2286000"/>
              <a:ext cx="55058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/>
                <a:t>-</a:t>
              </a: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1752601" y="1799760"/>
            <a:ext cx="2220351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If electron EDM exists</a:t>
            </a:r>
          </a:p>
          <a:p>
            <a:r>
              <a:rPr lang="en-US" dirty="0"/>
              <a:t>at all, it is very small.</a:t>
            </a:r>
          </a:p>
          <a:p>
            <a:r>
              <a:rPr lang="en-US" dirty="0"/>
              <a:t>We must apply a</a:t>
            </a:r>
          </a:p>
          <a:p>
            <a:r>
              <a:rPr lang="en-US" dirty="0"/>
              <a:t>VERY large </a:t>
            </a:r>
          </a:p>
          <a:p>
            <a:r>
              <a:rPr lang="en-US" dirty="0"/>
              <a:t>electric field.</a:t>
            </a:r>
          </a:p>
          <a:p>
            <a:r>
              <a:rPr lang="en-US" dirty="0"/>
              <a:t>Two problems!</a:t>
            </a:r>
          </a:p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8153401" y="2489537"/>
            <a:ext cx="1592103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Problem 1:</a:t>
            </a:r>
          </a:p>
          <a:p>
            <a:r>
              <a:rPr lang="en-US" dirty="0"/>
              <a:t>Lightning!</a:t>
            </a:r>
          </a:p>
          <a:p>
            <a:r>
              <a:rPr lang="en-US" dirty="0"/>
              <a:t>Spark!</a:t>
            </a:r>
          </a:p>
          <a:p>
            <a:r>
              <a:rPr lang="en-US" dirty="0"/>
              <a:t>(If electric field</a:t>
            </a:r>
          </a:p>
          <a:p>
            <a:r>
              <a:rPr lang="en-US" dirty="0"/>
              <a:t>is too big.)</a:t>
            </a:r>
            <a:endParaRPr lang="en-US" dirty="0"/>
          </a:p>
        </p:txBody>
      </p:sp>
      <p:sp>
        <p:nvSpPr>
          <p:cNvPr id="6" name="Lightning Bolt 5"/>
          <p:cNvSpPr/>
          <p:nvPr/>
        </p:nvSpPr>
        <p:spPr>
          <a:xfrm rot="12293951">
            <a:off x="6841875" y="2223299"/>
            <a:ext cx="1771670" cy="2549004"/>
          </a:xfrm>
          <a:prstGeom prst="lightningBol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/>
          <p:cNvSpPr txBox="1"/>
          <p:nvPr/>
        </p:nvSpPr>
        <p:spPr>
          <a:xfrm>
            <a:off x="6179494" y="304800"/>
            <a:ext cx="42030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S</a:t>
            </a:r>
            <a:endParaRPr lang="en-US" sz="4000" dirty="0"/>
          </a:p>
        </p:txBody>
      </p:sp>
      <p:sp>
        <p:nvSpPr>
          <p:cNvPr id="36" name="TextBox 35"/>
          <p:cNvSpPr txBox="1"/>
          <p:nvPr/>
        </p:nvSpPr>
        <p:spPr>
          <a:xfrm>
            <a:off x="6189838" y="5553670"/>
            <a:ext cx="63190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N</a:t>
            </a:r>
            <a:endParaRPr lang="en-US" sz="5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4878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5105400" y="5032595"/>
            <a:ext cx="2853686" cy="4635807"/>
            <a:chOff x="6172200" y="912736"/>
            <a:chExt cx="533400" cy="2135264"/>
          </a:xfrm>
        </p:grpSpPr>
        <p:grpSp>
          <p:nvGrpSpPr>
            <p:cNvPr id="18" name="Group 17"/>
            <p:cNvGrpSpPr/>
            <p:nvPr/>
          </p:nvGrpSpPr>
          <p:grpSpPr>
            <a:xfrm>
              <a:off x="6172200" y="912736"/>
              <a:ext cx="533400" cy="2135264"/>
              <a:chOff x="1981200" y="760336"/>
              <a:chExt cx="533400" cy="2135264"/>
            </a:xfrm>
          </p:grpSpPr>
          <p:sp>
            <p:nvSpPr>
              <p:cNvPr id="20" name="Rectangle 19"/>
              <p:cNvSpPr/>
              <p:nvPr/>
            </p:nvSpPr>
            <p:spPr>
              <a:xfrm>
                <a:off x="1981200" y="838200"/>
                <a:ext cx="533400" cy="20574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ectangle 20"/>
              <p:cNvSpPr/>
              <p:nvPr/>
            </p:nvSpPr>
            <p:spPr>
              <a:xfrm>
                <a:off x="1981200" y="838200"/>
                <a:ext cx="533400" cy="990600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2078072" y="760336"/>
                <a:ext cx="350923" cy="4252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5400" dirty="0">
                    <a:solidFill>
                      <a:schemeClr val="bg1"/>
                    </a:solidFill>
                  </a:rPr>
                  <a:t>--------</a:t>
                </a:r>
                <a:endParaRPr lang="en-US" sz="5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2057400" y="2510135"/>
                <a:ext cx="54292" cy="17011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S</a:t>
                </a:r>
                <a:endParaRPr lang="en-US" dirty="0"/>
              </a:p>
            </p:txBody>
          </p:sp>
        </p:grpSp>
        <p:sp>
          <p:nvSpPr>
            <p:cNvPr id="19" name="Oval 18"/>
            <p:cNvSpPr/>
            <p:nvPr/>
          </p:nvSpPr>
          <p:spPr>
            <a:xfrm>
              <a:off x="6324600" y="1828800"/>
              <a:ext cx="228600" cy="319932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5130130" y="-2667000"/>
            <a:ext cx="2853686" cy="4466759"/>
            <a:chOff x="6172200" y="990600"/>
            <a:chExt cx="533400" cy="2057400"/>
          </a:xfrm>
        </p:grpSpPr>
        <p:grpSp>
          <p:nvGrpSpPr>
            <p:cNvPr id="25" name="Group 24"/>
            <p:cNvGrpSpPr/>
            <p:nvPr/>
          </p:nvGrpSpPr>
          <p:grpSpPr>
            <a:xfrm>
              <a:off x="6172200" y="990600"/>
              <a:ext cx="533400" cy="2057400"/>
              <a:chOff x="1981200" y="838200"/>
              <a:chExt cx="533400" cy="2057400"/>
            </a:xfrm>
          </p:grpSpPr>
          <p:sp>
            <p:nvSpPr>
              <p:cNvPr id="27" name="Rectangle 26"/>
              <p:cNvSpPr/>
              <p:nvPr/>
            </p:nvSpPr>
            <p:spPr>
              <a:xfrm>
                <a:off x="1981200" y="838200"/>
                <a:ext cx="533400" cy="20574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Rectangle 27"/>
              <p:cNvSpPr/>
              <p:nvPr/>
            </p:nvSpPr>
            <p:spPr>
              <a:xfrm>
                <a:off x="1981200" y="838200"/>
                <a:ext cx="533400" cy="990600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2183899" y="879632"/>
                <a:ext cx="118113" cy="4252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5400" dirty="0">
                    <a:solidFill>
                      <a:schemeClr val="bg1"/>
                    </a:solidFill>
                  </a:rPr>
                  <a:t>N</a:t>
                </a:r>
                <a:endParaRPr lang="en-US" sz="5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2029913" y="2540962"/>
                <a:ext cx="372245" cy="3260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dirty="0"/>
                  <a:t>+++++++</a:t>
                </a:r>
                <a:endParaRPr lang="en-US" sz="4000" dirty="0"/>
              </a:p>
            </p:txBody>
          </p:sp>
        </p:grpSp>
        <p:sp>
          <p:nvSpPr>
            <p:cNvPr id="26" name="Oval 25"/>
            <p:cNvSpPr/>
            <p:nvPr/>
          </p:nvSpPr>
          <p:spPr>
            <a:xfrm>
              <a:off x="6324600" y="1828800"/>
              <a:ext cx="228600" cy="319932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5716723" y="2691962"/>
            <a:ext cx="1304068" cy="1422839"/>
            <a:chOff x="4192723" y="2286000"/>
            <a:chExt cx="1304068" cy="1422839"/>
          </a:xfrm>
        </p:grpSpPr>
        <p:sp>
          <p:nvSpPr>
            <p:cNvPr id="2" name="Oval 1"/>
            <p:cNvSpPr/>
            <p:nvPr/>
          </p:nvSpPr>
          <p:spPr>
            <a:xfrm>
              <a:off x="4339871" y="2618131"/>
              <a:ext cx="841729" cy="887069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Freeform 30"/>
            <p:cNvSpPr/>
            <p:nvPr/>
          </p:nvSpPr>
          <p:spPr>
            <a:xfrm>
              <a:off x="4322618" y="2332458"/>
              <a:ext cx="1174173" cy="93569"/>
            </a:xfrm>
            <a:custGeom>
              <a:avLst/>
              <a:gdLst>
                <a:gd name="connsiteX0" fmla="*/ 0 w 1174173"/>
                <a:gd name="connsiteY0" fmla="*/ 83178 h 93569"/>
                <a:gd name="connsiteX1" fmla="*/ 509155 w 1174173"/>
                <a:gd name="connsiteY1" fmla="*/ 51 h 93569"/>
                <a:gd name="connsiteX2" fmla="*/ 1174173 w 1174173"/>
                <a:gd name="connsiteY2" fmla="*/ 93569 h 935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74173" h="93569">
                  <a:moveTo>
                    <a:pt x="0" y="83178"/>
                  </a:moveTo>
                  <a:cubicBezTo>
                    <a:pt x="156730" y="40748"/>
                    <a:pt x="313460" y="-1681"/>
                    <a:pt x="509155" y="51"/>
                  </a:cubicBezTo>
                  <a:cubicBezTo>
                    <a:pt x="704850" y="1783"/>
                    <a:pt x="939511" y="47676"/>
                    <a:pt x="1174173" y="93569"/>
                  </a:cubicBezTo>
                </a:path>
              </a:pathLst>
            </a:custGeom>
            <a:noFill/>
            <a:ln>
              <a:headEnd type="triangl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Freeform 31"/>
            <p:cNvSpPr/>
            <p:nvPr/>
          </p:nvSpPr>
          <p:spPr>
            <a:xfrm rot="10601102">
              <a:off x="4192723" y="3615270"/>
              <a:ext cx="1174173" cy="93569"/>
            </a:xfrm>
            <a:custGeom>
              <a:avLst/>
              <a:gdLst>
                <a:gd name="connsiteX0" fmla="*/ 0 w 1174173"/>
                <a:gd name="connsiteY0" fmla="*/ 83178 h 93569"/>
                <a:gd name="connsiteX1" fmla="*/ 509155 w 1174173"/>
                <a:gd name="connsiteY1" fmla="*/ 51 h 93569"/>
                <a:gd name="connsiteX2" fmla="*/ 1174173 w 1174173"/>
                <a:gd name="connsiteY2" fmla="*/ 93569 h 935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74173" h="93569">
                  <a:moveTo>
                    <a:pt x="0" y="83178"/>
                  </a:moveTo>
                  <a:cubicBezTo>
                    <a:pt x="156730" y="40748"/>
                    <a:pt x="313460" y="-1681"/>
                    <a:pt x="509155" y="51"/>
                  </a:cubicBezTo>
                  <a:cubicBezTo>
                    <a:pt x="704850" y="1783"/>
                    <a:pt x="939511" y="47676"/>
                    <a:pt x="1174173" y="93569"/>
                  </a:cubicBezTo>
                </a:path>
              </a:pathLst>
            </a:custGeom>
            <a:noFill/>
            <a:ln>
              <a:headEnd type="triangl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4562739" y="2286000"/>
              <a:ext cx="618861" cy="1295400"/>
              <a:chOff x="6924939" y="2286000"/>
              <a:chExt cx="618861" cy="1295400"/>
            </a:xfrm>
          </p:grpSpPr>
          <p:grpSp>
            <p:nvGrpSpPr>
              <p:cNvPr id="8" name="Group 7"/>
              <p:cNvGrpSpPr/>
              <p:nvPr/>
            </p:nvGrpSpPr>
            <p:grpSpPr>
              <a:xfrm>
                <a:off x="6924939" y="2489537"/>
                <a:ext cx="618861" cy="1091863"/>
                <a:chOff x="6924939" y="2489537"/>
                <a:chExt cx="618861" cy="1091863"/>
              </a:xfrm>
            </p:grpSpPr>
            <p:sp>
              <p:nvSpPr>
                <p:cNvPr id="5" name="TextBox 4"/>
                <p:cNvSpPr txBox="1"/>
                <p:nvPr/>
              </p:nvSpPr>
              <p:spPr>
                <a:xfrm>
                  <a:off x="6993216" y="3181290"/>
                  <a:ext cx="550584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000" dirty="0"/>
                    <a:t>+</a:t>
                  </a:r>
                  <a:endParaRPr lang="en-US" sz="2000" dirty="0"/>
                </a:p>
              </p:txBody>
            </p:sp>
            <p:sp>
              <p:nvSpPr>
                <p:cNvPr id="33" name="TextBox 32"/>
                <p:cNvSpPr txBox="1"/>
                <p:nvPr/>
              </p:nvSpPr>
              <p:spPr>
                <a:xfrm>
                  <a:off x="6924939" y="2489537"/>
                  <a:ext cx="550584" cy="101566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6000" dirty="0"/>
                    <a:t>-</a:t>
                  </a:r>
                  <a:endParaRPr lang="en-US" sz="6000" dirty="0"/>
                </a:p>
              </p:txBody>
            </p:sp>
          </p:grpSp>
          <p:sp>
            <p:nvSpPr>
              <p:cNvPr id="34" name="TextBox 33"/>
              <p:cNvSpPr txBox="1"/>
              <p:nvPr/>
            </p:nvSpPr>
            <p:spPr>
              <a:xfrm>
                <a:off x="6938659" y="2286000"/>
                <a:ext cx="550584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/>
                  <a:t>-</a:t>
                </a:r>
              </a:p>
            </p:txBody>
          </p:sp>
        </p:grpSp>
      </p:grpSp>
      <p:sp>
        <p:nvSpPr>
          <p:cNvPr id="4" name="TextBox 3"/>
          <p:cNvSpPr txBox="1"/>
          <p:nvPr/>
        </p:nvSpPr>
        <p:spPr>
          <a:xfrm>
            <a:off x="1752601" y="1799760"/>
            <a:ext cx="2220351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If electron EDM exists</a:t>
            </a:r>
          </a:p>
          <a:p>
            <a:r>
              <a:rPr lang="en-US" dirty="0"/>
              <a:t>at all, it is very small.</a:t>
            </a:r>
          </a:p>
          <a:p>
            <a:r>
              <a:rPr lang="en-US" dirty="0"/>
              <a:t>We must apply a</a:t>
            </a:r>
          </a:p>
          <a:p>
            <a:r>
              <a:rPr lang="en-US" dirty="0"/>
              <a:t>VERY large </a:t>
            </a:r>
          </a:p>
          <a:p>
            <a:r>
              <a:rPr lang="en-US" dirty="0"/>
              <a:t>electric field.</a:t>
            </a:r>
          </a:p>
          <a:p>
            <a:r>
              <a:rPr lang="en-US" dirty="0"/>
              <a:t>Two problems!</a:t>
            </a:r>
          </a:p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8153401" y="2489538"/>
            <a:ext cx="163698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Problem 2:</a:t>
            </a:r>
          </a:p>
          <a:p>
            <a:r>
              <a:rPr lang="en-US" dirty="0"/>
              <a:t>Electron gets </a:t>
            </a:r>
          </a:p>
          <a:p>
            <a:r>
              <a:rPr lang="en-US" dirty="0"/>
              <a:t>pulled away by </a:t>
            </a:r>
          </a:p>
          <a:p>
            <a:r>
              <a:rPr lang="en-US" dirty="0"/>
              <a:t>electric field.</a:t>
            </a:r>
            <a:endParaRPr lang="en-US" dirty="0"/>
          </a:p>
        </p:txBody>
      </p:sp>
      <p:sp>
        <p:nvSpPr>
          <p:cNvPr id="35" name="TextBox 34"/>
          <p:cNvSpPr txBox="1"/>
          <p:nvPr/>
        </p:nvSpPr>
        <p:spPr>
          <a:xfrm>
            <a:off x="6179494" y="304800"/>
            <a:ext cx="42030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S</a:t>
            </a:r>
            <a:endParaRPr lang="en-US" sz="4000" dirty="0"/>
          </a:p>
        </p:txBody>
      </p:sp>
      <p:sp>
        <p:nvSpPr>
          <p:cNvPr id="36" name="TextBox 35"/>
          <p:cNvSpPr txBox="1"/>
          <p:nvPr/>
        </p:nvSpPr>
        <p:spPr>
          <a:xfrm>
            <a:off x="6189838" y="5553670"/>
            <a:ext cx="63190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N</a:t>
            </a:r>
            <a:endParaRPr lang="en-US" sz="5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9294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3.7037E-6 L -1.11111E-6 -0.2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38" t="27673" r="13695" b="16981"/>
          <a:stretch/>
        </p:blipFill>
        <p:spPr>
          <a:xfrm>
            <a:off x="621101" y="0"/>
            <a:ext cx="10351698" cy="769383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rot="18208877">
            <a:off x="2706069" y="4557612"/>
            <a:ext cx="2329036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200" dirty="0" err="1" smtClean="0"/>
              <a:t>Sunyool</a:t>
            </a:r>
            <a:r>
              <a:rPr lang="en-US" sz="3200" dirty="0" smtClean="0"/>
              <a:t> Park</a:t>
            </a:r>
            <a:endParaRPr lang="en-US" sz="3200" dirty="0"/>
          </a:p>
        </p:txBody>
      </p:sp>
      <p:sp>
        <p:nvSpPr>
          <p:cNvPr id="4" name="TextBox 3"/>
          <p:cNvSpPr txBox="1"/>
          <p:nvPr/>
        </p:nvSpPr>
        <p:spPr>
          <a:xfrm rot="18208877">
            <a:off x="1359638" y="3234718"/>
            <a:ext cx="2208040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dirty="0" err="1" smtClean="0"/>
              <a:t>Anzhou</a:t>
            </a:r>
            <a:r>
              <a:rPr lang="en-US" sz="2800" dirty="0" smtClean="0"/>
              <a:t> Wang</a:t>
            </a:r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3193147" y="94341"/>
            <a:ext cx="2927276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dirty="0" smtClean="0"/>
              <a:t>Patricia Hernandez</a:t>
            </a:r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 rot="21067390">
            <a:off x="6384583" y="302849"/>
            <a:ext cx="2743059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dirty="0" smtClean="0"/>
              <a:t>Addison Hartman</a:t>
            </a:r>
            <a:endParaRPr lang="en-US" sz="28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5283" y="4561475"/>
            <a:ext cx="3740834" cy="247768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 rot="21067390">
            <a:off x="8831769" y="4930611"/>
            <a:ext cx="1085425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dirty="0" smtClean="0"/>
              <a:t>Jun Ye</a:t>
            </a:r>
            <a:endParaRPr lang="en-US" sz="2800" dirty="0"/>
          </a:p>
        </p:txBody>
      </p:sp>
      <p:sp>
        <p:nvSpPr>
          <p:cNvPr id="10" name="TextBox 9"/>
          <p:cNvSpPr txBox="1"/>
          <p:nvPr/>
        </p:nvSpPr>
        <p:spPr>
          <a:xfrm>
            <a:off x="304754" y="6253433"/>
            <a:ext cx="3193695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200" dirty="0" smtClean="0"/>
              <a:t>+ Rohan </a:t>
            </a:r>
            <a:r>
              <a:rPr lang="en-US" sz="3200" dirty="0" err="1" smtClean="0"/>
              <a:t>Kompella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840727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71699" y="41168"/>
            <a:ext cx="8229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Q:  Where in nature can we find a REALLY STRONG electric field?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055763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57400" y="0"/>
            <a:ext cx="8229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Q:  Where in nature can we find a REALLY STRONG electric field?</a:t>
            </a:r>
          </a:p>
          <a:p>
            <a:r>
              <a:rPr lang="en-US" sz="2400" dirty="0"/>
              <a:t>A:  Inside a molecule!</a:t>
            </a:r>
          </a:p>
          <a:p>
            <a:endParaRPr lang="en-US" sz="2400" dirty="0"/>
          </a:p>
          <a:p>
            <a:r>
              <a:rPr lang="en-US" sz="2400" dirty="0"/>
              <a:t>Example:   </a:t>
            </a:r>
            <a:r>
              <a:rPr lang="en-US" sz="2400" dirty="0" err="1"/>
              <a:t>NaCl</a:t>
            </a:r>
            <a:r>
              <a:rPr lang="en-US" sz="2400" dirty="0"/>
              <a:t>  (Sodium Chloride).  Plain salt.</a:t>
            </a:r>
          </a:p>
          <a:p>
            <a:endParaRPr lang="en-US" sz="2400" dirty="0"/>
          </a:p>
          <a:p>
            <a:endParaRPr lang="en-US" sz="2400" dirty="0"/>
          </a:p>
        </p:txBody>
      </p:sp>
      <p:sp>
        <p:nvSpPr>
          <p:cNvPr id="3" name="Oval 2"/>
          <p:cNvSpPr/>
          <p:nvPr/>
        </p:nvSpPr>
        <p:spPr>
          <a:xfrm>
            <a:off x="2057400" y="3023755"/>
            <a:ext cx="1143000" cy="1066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FF00"/>
                </a:solidFill>
              </a:rPr>
              <a:t>Na</a:t>
            </a:r>
            <a:r>
              <a:rPr lang="en-US" baseline="30000" dirty="0">
                <a:solidFill>
                  <a:srgbClr val="FFFF00"/>
                </a:solidFill>
              </a:rPr>
              <a:t>+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4038600" y="2971800"/>
            <a:ext cx="1295400" cy="11430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7030A0"/>
                </a:solidFill>
              </a:rPr>
              <a:t>Cl</a:t>
            </a:r>
            <a:r>
              <a:rPr lang="en-US" baseline="30000" dirty="0">
                <a:solidFill>
                  <a:srgbClr val="7030A0"/>
                </a:solidFill>
              </a:rPr>
              <a:t>-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3096491" y="2971800"/>
            <a:ext cx="942109" cy="242674"/>
          </a:xfrm>
          <a:custGeom>
            <a:avLst/>
            <a:gdLst>
              <a:gd name="connsiteX0" fmla="*/ 0 w 665018"/>
              <a:gd name="connsiteY0" fmla="*/ 103954 h 103954"/>
              <a:gd name="connsiteX1" fmla="*/ 322118 w 665018"/>
              <a:gd name="connsiteY1" fmla="*/ 45 h 103954"/>
              <a:gd name="connsiteX2" fmla="*/ 665018 w 665018"/>
              <a:gd name="connsiteY2" fmla="*/ 93564 h 1039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65018" h="103954">
                <a:moveTo>
                  <a:pt x="0" y="103954"/>
                </a:moveTo>
                <a:cubicBezTo>
                  <a:pt x="105641" y="52865"/>
                  <a:pt x="211282" y="1777"/>
                  <a:pt x="322118" y="45"/>
                </a:cubicBezTo>
                <a:cubicBezTo>
                  <a:pt x="432954" y="-1687"/>
                  <a:pt x="548986" y="45938"/>
                  <a:pt x="665018" y="93564"/>
                </a:cubicBezTo>
              </a:path>
            </a:pathLst>
          </a:custGeom>
          <a:noFill/>
          <a:ln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3200401" y="3699165"/>
            <a:ext cx="838199" cy="315191"/>
          </a:xfrm>
          <a:custGeom>
            <a:avLst/>
            <a:gdLst>
              <a:gd name="connsiteX0" fmla="*/ 0 w 519545"/>
              <a:gd name="connsiteY0" fmla="*/ 31172 h 104376"/>
              <a:gd name="connsiteX1" fmla="*/ 270164 w 519545"/>
              <a:gd name="connsiteY1" fmla="*/ 103909 h 104376"/>
              <a:gd name="connsiteX2" fmla="*/ 519545 w 519545"/>
              <a:gd name="connsiteY2" fmla="*/ 0 h 1043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19545" h="104376">
                <a:moveTo>
                  <a:pt x="0" y="31172"/>
                </a:moveTo>
                <a:cubicBezTo>
                  <a:pt x="91786" y="70138"/>
                  <a:pt x="183573" y="109104"/>
                  <a:pt x="270164" y="103909"/>
                </a:cubicBezTo>
                <a:cubicBezTo>
                  <a:pt x="356755" y="98714"/>
                  <a:pt x="438150" y="49357"/>
                  <a:pt x="519545" y="0"/>
                </a:cubicBezTo>
              </a:path>
            </a:pathLst>
          </a:custGeom>
          <a:noFill/>
          <a:ln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3124201" y="3633356"/>
            <a:ext cx="838199" cy="86591"/>
          </a:xfrm>
          <a:custGeom>
            <a:avLst/>
            <a:gdLst>
              <a:gd name="connsiteX0" fmla="*/ 0 w 519545"/>
              <a:gd name="connsiteY0" fmla="*/ 31172 h 104376"/>
              <a:gd name="connsiteX1" fmla="*/ 270164 w 519545"/>
              <a:gd name="connsiteY1" fmla="*/ 103909 h 104376"/>
              <a:gd name="connsiteX2" fmla="*/ 519545 w 519545"/>
              <a:gd name="connsiteY2" fmla="*/ 0 h 1043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19545" h="104376">
                <a:moveTo>
                  <a:pt x="0" y="31172"/>
                </a:moveTo>
                <a:cubicBezTo>
                  <a:pt x="91786" y="70138"/>
                  <a:pt x="183573" y="109104"/>
                  <a:pt x="270164" y="103909"/>
                </a:cubicBezTo>
                <a:cubicBezTo>
                  <a:pt x="356755" y="98714"/>
                  <a:pt x="438150" y="49357"/>
                  <a:pt x="519545" y="0"/>
                </a:cubicBezTo>
              </a:path>
            </a:pathLst>
          </a:custGeom>
          <a:noFill/>
          <a:ln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3096492" y="3252355"/>
            <a:ext cx="942109" cy="152400"/>
          </a:xfrm>
          <a:custGeom>
            <a:avLst/>
            <a:gdLst>
              <a:gd name="connsiteX0" fmla="*/ 0 w 665018"/>
              <a:gd name="connsiteY0" fmla="*/ 103954 h 103954"/>
              <a:gd name="connsiteX1" fmla="*/ 322118 w 665018"/>
              <a:gd name="connsiteY1" fmla="*/ 45 h 103954"/>
              <a:gd name="connsiteX2" fmla="*/ 665018 w 665018"/>
              <a:gd name="connsiteY2" fmla="*/ 93564 h 1039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65018" h="103954">
                <a:moveTo>
                  <a:pt x="0" y="103954"/>
                </a:moveTo>
                <a:cubicBezTo>
                  <a:pt x="105641" y="52865"/>
                  <a:pt x="211282" y="1777"/>
                  <a:pt x="322118" y="45"/>
                </a:cubicBezTo>
                <a:cubicBezTo>
                  <a:pt x="432954" y="-1687"/>
                  <a:pt x="548986" y="45938"/>
                  <a:pt x="665018" y="93564"/>
                </a:cubicBezTo>
              </a:path>
            </a:pathLst>
          </a:custGeom>
          <a:noFill/>
          <a:ln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3352800" y="3214037"/>
            <a:ext cx="381000" cy="419319"/>
          </a:xfrm>
          <a:prstGeom prst="ellipse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7030A0"/>
                </a:solidFill>
              </a:rPr>
              <a:t>e</a:t>
            </a:r>
            <a:endParaRPr lang="en-US" sz="40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5147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71699" y="41167"/>
            <a:ext cx="8229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Q:  Where in nature can we find a REALLY STRONG electric field?</a:t>
            </a:r>
          </a:p>
          <a:p>
            <a:r>
              <a:rPr lang="en-US" sz="2400" dirty="0"/>
              <a:t>A:  Inside a molecule!</a:t>
            </a:r>
          </a:p>
          <a:p>
            <a:endParaRPr lang="en-US" sz="2400" dirty="0"/>
          </a:p>
          <a:p>
            <a:r>
              <a:rPr lang="en-US" sz="2400" dirty="0"/>
              <a:t>Example:   </a:t>
            </a:r>
            <a:r>
              <a:rPr lang="en-US" sz="2400" dirty="0" err="1"/>
              <a:t>NaCl</a:t>
            </a:r>
            <a:r>
              <a:rPr lang="en-US" sz="2400" dirty="0"/>
              <a:t>  (Sodium Chloride).  Plain salt.</a:t>
            </a:r>
          </a:p>
          <a:p>
            <a:endParaRPr lang="en-US" sz="2400" dirty="0"/>
          </a:p>
          <a:p>
            <a:endParaRPr lang="en-US" sz="2400" dirty="0"/>
          </a:p>
        </p:txBody>
      </p:sp>
      <p:sp>
        <p:nvSpPr>
          <p:cNvPr id="3" name="Oval 2"/>
          <p:cNvSpPr/>
          <p:nvPr/>
        </p:nvSpPr>
        <p:spPr>
          <a:xfrm>
            <a:off x="2057400" y="3023755"/>
            <a:ext cx="1143000" cy="1066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FF00"/>
                </a:solidFill>
              </a:rPr>
              <a:t>Na</a:t>
            </a:r>
            <a:r>
              <a:rPr lang="en-US" baseline="30000" dirty="0">
                <a:solidFill>
                  <a:srgbClr val="FFFF00"/>
                </a:solidFill>
              </a:rPr>
              <a:t>+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4038600" y="2971800"/>
            <a:ext cx="1295400" cy="11430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7030A0"/>
                </a:solidFill>
              </a:rPr>
              <a:t>Cl</a:t>
            </a:r>
            <a:r>
              <a:rPr lang="en-US" baseline="30000" dirty="0">
                <a:solidFill>
                  <a:srgbClr val="7030A0"/>
                </a:solidFill>
              </a:rPr>
              <a:t>-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3096491" y="2971800"/>
            <a:ext cx="942109" cy="242674"/>
          </a:xfrm>
          <a:custGeom>
            <a:avLst/>
            <a:gdLst>
              <a:gd name="connsiteX0" fmla="*/ 0 w 665018"/>
              <a:gd name="connsiteY0" fmla="*/ 103954 h 103954"/>
              <a:gd name="connsiteX1" fmla="*/ 322118 w 665018"/>
              <a:gd name="connsiteY1" fmla="*/ 45 h 103954"/>
              <a:gd name="connsiteX2" fmla="*/ 665018 w 665018"/>
              <a:gd name="connsiteY2" fmla="*/ 93564 h 1039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65018" h="103954">
                <a:moveTo>
                  <a:pt x="0" y="103954"/>
                </a:moveTo>
                <a:cubicBezTo>
                  <a:pt x="105641" y="52865"/>
                  <a:pt x="211282" y="1777"/>
                  <a:pt x="322118" y="45"/>
                </a:cubicBezTo>
                <a:cubicBezTo>
                  <a:pt x="432954" y="-1687"/>
                  <a:pt x="548986" y="45938"/>
                  <a:pt x="665018" y="93564"/>
                </a:cubicBezTo>
              </a:path>
            </a:pathLst>
          </a:custGeom>
          <a:noFill/>
          <a:ln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3200401" y="3699165"/>
            <a:ext cx="838199" cy="315191"/>
          </a:xfrm>
          <a:custGeom>
            <a:avLst/>
            <a:gdLst>
              <a:gd name="connsiteX0" fmla="*/ 0 w 519545"/>
              <a:gd name="connsiteY0" fmla="*/ 31172 h 104376"/>
              <a:gd name="connsiteX1" fmla="*/ 270164 w 519545"/>
              <a:gd name="connsiteY1" fmla="*/ 103909 h 104376"/>
              <a:gd name="connsiteX2" fmla="*/ 519545 w 519545"/>
              <a:gd name="connsiteY2" fmla="*/ 0 h 1043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19545" h="104376">
                <a:moveTo>
                  <a:pt x="0" y="31172"/>
                </a:moveTo>
                <a:cubicBezTo>
                  <a:pt x="91786" y="70138"/>
                  <a:pt x="183573" y="109104"/>
                  <a:pt x="270164" y="103909"/>
                </a:cubicBezTo>
                <a:cubicBezTo>
                  <a:pt x="356755" y="98714"/>
                  <a:pt x="438150" y="49357"/>
                  <a:pt x="519545" y="0"/>
                </a:cubicBezTo>
              </a:path>
            </a:pathLst>
          </a:custGeom>
          <a:noFill/>
          <a:ln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3124201" y="3633356"/>
            <a:ext cx="838199" cy="86591"/>
          </a:xfrm>
          <a:custGeom>
            <a:avLst/>
            <a:gdLst>
              <a:gd name="connsiteX0" fmla="*/ 0 w 519545"/>
              <a:gd name="connsiteY0" fmla="*/ 31172 h 104376"/>
              <a:gd name="connsiteX1" fmla="*/ 270164 w 519545"/>
              <a:gd name="connsiteY1" fmla="*/ 103909 h 104376"/>
              <a:gd name="connsiteX2" fmla="*/ 519545 w 519545"/>
              <a:gd name="connsiteY2" fmla="*/ 0 h 1043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19545" h="104376">
                <a:moveTo>
                  <a:pt x="0" y="31172"/>
                </a:moveTo>
                <a:cubicBezTo>
                  <a:pt x="91786" y="70138"/>
                  <a:pt x="183573" y="109104"/>
                  <a:pt x="270164" y="103909"/>
                </a:cubicBezTo>
                <a:cubicBezTo>
                  <a:pt x="356755" y="98714"/>
                  <a:pt x="438150" y="49357"/>
                  <a:pt x="519545" y="0"/>
                </a:cubicBezTo>
              </a:path>
            </a:pathLst>
          </a:custGeom>
          <a:noFill/>
          <a:ln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3096492" y="3252355"/>
            <a:ext cx="942109" cy="152400"/>
          </a:xfrm>
          <a:custGeom>
            <a:avLst/>
            <a:gdLst>
              <a:gd name="connsiteX0" fmla="*/ 0 w 665018"/>
              <a:gd name="connsiteY0" fmla="*/ 103954 h 103954"/>
              <a:gd name="connsiteX1" fmla="*/ 322118 w 665018"/>
              <a:gd name="connsiteY1" fmla="*/ 45 h 103954"/>
              <a:gd name="connsiteX2" fmla="*/ 665018 w 665018"/>
              <a:gd name="connsiteY2" fmla="*/ 93564 h 1039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65018" h="103954">
                <a:moveTo>
                  <a:pt x="0" y="103954"/>
                </a:moveTo>
                <a:cubicBezTo>
                  <a:pt x="105641" y="52865"/>
                  <a:pt x="211282" y="1777"/>
                  <a:pt x="322118" y="45"/>
                </a:cubicBezTo>
                <a:cubicBezTo>
                  <a:pt x="432954" y="-1687"/>
                  <a:pt x="548986" y="45938"/>
                  <a:pt x="665018" y="93564"/>
                </a:cubicBezTo>
              </a:path>
            </a:pathLst>
          </a:custGeom>
          <a:noFill/>
          <a:ln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3352800" y="3214037"/>
            <a:ext cx="381000" cy="419319"/>
          </a:xfrm>
          <a:prstGeom prst="ellipse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7030A0"/>
                </a:solidFill>
              </a:rPr>
              <a:t>e</a:t>
            </a:r>
            <a:endParaRPr lang="en-US" sz="4000" dirty="0">
              <a:solidFill>
                <a:srgbClr val="7030A0"/>
              </a:solidFill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6096000" y="2819401"/>
            <a:ext cx="3276600" cy="1374845"/>
            <a:chOff x="4038599" y="2968555"/>
            <a:chExt cx="3276600" cy="1374845"/>
          </a:xfrm>
        </p:grpSpPr>
        <p:sp>
          <p:nvSpPr>
            <p:cNvPr id="13" name="Oval 12"/>
            <p:cNvSpPr/>
            <p:nvPr/>
          </p:nvSpPr>
          <p:spPr>
            <a:xfrm>
              <a:off x="4038599" y="2968555"/>
              <a:ext cx="1447801" cy="137484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>
                  <a:solidFill>
                    <a:srgbClr val="FFFF00"/>
                  </a:solidFill>
                </a:rPr>
                <a:t>Hf</a:t>
              </a:r>
              <a:r>
                <a:rPr lang="en-US" baseline="30000" dirty="0">
                  <a:solidFill>
                    <a:srgbClr val="FFFF00"/>
                  </a:solidFill>
                </a:rPr>
                <a:t>++</a:t>
              </a:r>
              <a:endParaRPr lang="en-US" dirty="0">
                <a:solidFill>
                  <a:srgbClr val="FFFF00"/>
                </a:solidFill>
              </a:endParaRPr>
            </a:p>
          </p:txBody>
        </p:sp>
        <p:sp>
          <p:nvSpPr>
            <p:cNvPr id="14" name="Oval 13"/>
            <p:cNvSpPr/>
            <p:nvPr/>
          </p:nvSpPr>
          <p:spPr>
            <a:xfrm>
              <a:off x="6324600" y="3124200"/>
              <a:ext cx="990599" cy="890155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>
                  <a:solidFill>
                    <a:srgbClr val="7030A0"/>
                  </a:solidFill>
                </a:rPr>
                <a:t>F</a:t>
              </a:r>
              <a:r>
                <a:rPr lang="en-US" dirty="0" err="1">
                  <a:solidFill>
                    <a:srgbClr val="7030A0"/>
                  </a:solidFill>
                </a:rPr>
                <a:t>l</a:t>
              </a:r>
              <a:r>
                <a:rPr lang="en-US" baseline="30000" dirty="0">
                  <a:solidFill>
                    <a:srgbClr val="7030A0"/>
                  </a:solidFill>
                </a:rPr>
                <a:t>-</a:t>
              </a:r>
              <a:endParaRPr lang="en-US" dirty="0">
                <a:solidFill>
                  <a:srgbClr val="7030A0"/>
                </a:solidFill>
              </a:endParaRPr>
            </a:p>
          </p:txBody>
        </p:sp>
        <p:sp>
          <p:nvSpPr>
            <p:cNvPr id="15" name="Freeform 14"/>
            <p:cNvSpPr/>
            <p:nvPr/>
          </p:nvSpPr>
          <p:spPr>
            <a:xfrm>
              <a:off x="5382490" y="3124200"/>
              <a:ext cx="942109" cy="242674"/>
            </a:xfrm>
            <a:custGeom>
              <a:avLst/>
              <a:gdLst>
                <a:gd name="connsiteX0" fmla="*/ 0 w 665018"/>
                <a:gd name="connsiteY0" fmla="*/ 103954 h 103954"/>
                <a:gd name="connsiteX1" fmla="*/ 322118 w 665018"/>
                <a:gd name="connsiteY1" fmla="*/ 45 h 103954"/>
                <a:gd name="connsiteX2" fmla="*/ 665018 w 665018"/>
                <a:gd name="connsiteY2" fmla="*/ 93564 h 103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65018" h="103954">
                  <a:moveTo>
                    <a:pt x="0" y="103954"/>
                  </a:moveTo>
                  <a:cubicBezTo>
                    <a:pt x="105641" y="52865"/>
                    <a:pt x="211282" y="1777"/>
                    <a:pt x="322118" y="45"/>
                  </a:cubicBezTo>
                  <a:cubicBezTo>
                    <a:pt x="432954" y="-1687"/>
                    <a:pt x="548986" y="45938"/>
                    <a:pt x="665018" y="93564"/>
                  </a:cubicBezTo>
                </a:path>
              </a:pathLst>
            </a:custGeom>
            <a:noFill/>
            <a:ln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 15"/>
            <p:cNvSpPr/>
            <p:nvPr/>
          </p:nvSpPr>
          <p:spPr>
            <a:xfrm>
              <a:off x="5486400" y="3851564"/>
              <a:ext cx="838199" cy="315191"/>
            </a:xfrm>
            <a:custGeom>
              <a:avLst/>
              <a:gdLst>
                <a:gd name="connsiteX0" fmla="*/ 0 w 519545"/>
                <a:gd name="connsiteY0" fmla="*/ 31172 h 104376"/>
                <a:gd name="connsiteX1" fmla="*/ 270164 w 519545"/>
                <a:gd name="connsiteY1" fmla="*/ 103909 h 104376"/>
                <a:gd name="connsiteX2" fmla="*/ 519545 w 519545"/>
                <a:gd name="connsiteY2" fmla="*/ 0 h 104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19545" h="104376">
                  <a:moveTo>
                    <a:pt x="0" y="31172"/>
                  </a:moveTo>
                  <a:cubicBezTo>
                    <a:pt x="91786" y="70138"/>
                    <a:pt x="183573" y="109104"/>
                    <a:pt x="270164" y="103909"/>
                  </a:cubicBezTo>
                  <a:cubicBezTo>
                    <a:pt x="356755" y="98714"/>
                    <a:pt x="438150" y="49357"/>
                    <a:pt x="519545" y="0"/>
                  </a:cubicBezTo>
                </a:path>
              </a:pathLst>
            </a:custGeom>
            <a:noFill/>
            <a:ln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 16"/>
            <p:cNvSpPr/>
            <p:nvPr/>
          </p:nvSpPr>
          <p:spPr>
            <a:xfrm>
              <a:off x="5410200" y="3785755"/>
              <a:ext cx="838199" cy="86591"/>
            </a:xfrm>
            <a:custGeom>
              <a:avLst/>
              <a:gdLst>
                <a:gd name="connsiteX0" fmla="*/ 0 w 519545"/>
                <a:gd name="connsiteY0" fmla="*/ 31172 h 104376"/>
                <a:gd name="connsiteX1" fmla="*/ 270164 w 519545"/>
                <a:gd name="connsiteY1" fmla="*/ 103909 h 104376"/>
                <a:gd name="connsiteX2" fmla="*/ 519545 w 519545"/>
                <a:gd name="connsiteY2" fmla="*/ 0 h 104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19545" h="104376">
                  <a:moveTo>
                    <a:pt x="0" y="31172"/>
                  </a:moveTo>
                  <a:cubicBezTo>
                    <a:pt x="91786" y="70138"/>
                    <a:pt x="183573" y="109104"/>
                    <a:pt x="270164" y="103909"/>
                  </a:cubicBezTo>
                  <a:cubicBezTo>
                    <a:pt x="356755" y="98714"/>
                    <a:pt x="438150" y="49357"/>
                    <a:pt x="519545" y="0"/>
                  </a:cubicBezTo>
                </a:path>
              </a:pathLst>
            </a:custGeom>
            <a:noFill/>
            <a:ln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reeform 17"/>
            <p:cNvSpPr/>
            <p:nvPr/>
          </p:nvSpPr>
          <p:spPr>
            <a:xfrm>
              <a:off x="5382491" y="3404755"/>
              <a:ext cx="942109" cy="152400"/>
            </a:xfrm>
            <a:custGeom>
              <a:avLst/>
              <a:gdLst>
                <a:gd name="connsiteX0" fmla="*/ 0 w 665018"/>
                <a:gd name="connsiteY0" fmla="*/ 103954 h 103954"/>
                <a:gd name="connsiteX1" fmla="*/ 322118 w 665018"/>
                <a:gd name="connsiteY1" fmla="*/ 45 h 103954"/>
                <a:gd name="connsiteX2" fmla="*/ 665018 w 665018"/>
                <a:gd name="connsiteY2" fmla="*/ 93564 h 103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65018" h="103954">
                  <a:moveTo>
                    <a:pt x="0" y="103954"/>
                  </a:moveTo>
                  <a:cubicBezTo>
                    <a:pt x="105641" y="52865"/>
                    <a:pt x="211282" y="1777"/>
                    <a:pt x="322118" y="45"/>
                  </a:cubicBezTo>
                  <a:cubicBezTo>
                    <a:pt x="432954" y="-1687"/>
                    <a:pt x="548986" y="45938"/>
                    <a:pt x="665018" y="93564"/>
                  </a:cubicBezTo>
                </a:path>
              </a:pathLst>
            </a:custGeom>
            <a:noFill/>
            <a:ln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/>
            <p:cNvSpPr/>
            <p:nvPr/>
          </p:nvSpPr>
          <p:spPr>
            <a:xfrm>
              <a:off x="5638800" y="3366436"/>
              <a:ext cx="381000" cy="419319"/>
            </a:xfrm>
            <a:prstGeom prst="ellipse">
              <a:avLst/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rgbClr val="7030A0"/>
                  </a:solidFill>
                </a:rPr>
                <a:t>e</a:t>
              </a:r>
              <a:endParaRPr lang="en-US" sz="4000" dirty="0">
                <a:solidFill>
                  <a:srgbClr val="7030A0"/>
                </a:solidFill>
              </a:endParaRP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5033289" y="4474801"/>
            <a:ext cx="357322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Our approach: We </a:t>
            </a:r>
            <a:r>
              <a:rPr lang="en-US" sz="2400" dirty="0"/>
              <a:t>use </a:t>
            </a:r>
            <a:r>
              <a:rPr lang="en-US" sz="2400" dirty="0" err="1"/>
              <a:t>HfF</a:t>
            </a:r>
            <a:r>
              <a:rPr lang="en-US" sz="2400" baseline="30000" dirty="0"/>
              <a:t>+</a:t>
            </a:r>
            <a:endParaRPr lang="en-US" sz="2400" dirty="0"/>
          </a:p>
          <a:p>
            <a:r>
              <a:rPr lang="en-US" sz="2400" dirty="0"/>
              <a:t>“Hafnium Fluoride plus</a:t>
            </a:r>
            <a:r>
              <a:rPr lang="en-US" sz="2400" dirty="0" smtClean="0"/>
              <a:t>”</a:t>
            </a:r>
          </a:p>
          <a:p>
            <a:r>
              <a:rPr lang="en-US" sz="2400" dirty="0" smtClean="0"/>
              <a:t>and more recently </a:t>
            </a:r>
            <a:r>
              <a:rPr lang="en-US" sz="2400" dirty="0" err="1" smtClean="0"/>
              <a:t>ThF</a:t>
            </a:r>
            <a:r>
              <a:rPr lang="en-US" sz="2400" baseline="30000" dirty="0" smtClean="0"/>
              <a:t>+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817768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35"/>
          <p:cNvGraphicFramePr>
            <a:graphicFrameLocks noChangeAspect="1"/>
          </p:cNvGraphicFramePr>
          <p:nvPr/>
        </p:nvGraphicFramePr>
        <p:xfrm>
          <a:off x="7734751" y="-40726"/>
          <a:ext cx="990600" cy="681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61" name="Equation" r:id="rId3" imgW="406224" imgH="279279" progId="Equation.3">
                  <p:embed/>
                </p:oleObj>
              </mc:Choice>
              <mc:Fallback>
                <p:oleObj name="Equation" r:id="rId3" imgW="406224" imgH="279279" progId="Equation.3">
                  <p:embed/>
                  <p:pic>
                    <p:nvPicPr>
                      <p:cNvPr id="2" name="Object 3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34751" y="-40726"/>
                        <a:ext cx="990600" cy="6810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 Box 36"/>
          <p:cNvSpPr txBox="1">
            <a:spLocks noChangeArrowheads="1"/>
          </p:cNvSpPr>
          <p:nvPr/>
        </p:nvSpPr>
        <p:spPr bwMode="auto">
          <a:xfrm>
            <a:off x="6368671" y="-4064"/>
            <a:ext cx="136608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dirty="0" smtClean="0">
                <a:latin typeface="Comic Sans MS" pitchFamily="66" charset="0"/>
              </a:rPr>
              <a:t>(Field) </a:t>
            </a:r>
            <a:r>
              <a:rPr lang="en-US" sz="2800" dirty="0">
                <a:latin typeface="Symbol" pitchFamily="18" charset="2"/>
              </a:rPr>
              <a:t>t</a:t>
            </a:r>
          </a:p>
        </p:txBody>
      </p:sp>
      <p:sp>
        <p:nvSpPr>
          <p:cNvPr id="4" name="Text Box 37"/>
          <p:cNvSpPr txBox="1">
            <a:spLocks noChangeArrowheads="1"/>
          </p:cNvSpPr>
          <p:nvPr/>
        </p:nvSpPr>
        <p:spPr bwMode="auto">
          <a:xfrm>
            <a:off x="2375135" y="0"/>
            <a:ext cx="400943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dirty="0">
                <a:latin typeface="Comic Sans MS" pitchFamily="66" charset="0"/>
              </a:rPr>
              <a:t>Combined </a:t>
            </a:r>
            <a:r>
              <a:rPr lang="en-US" dirty="0" smtClean="0">
                <a:latin typeface="Comic Sans MS" pitchFamily="66" charset="0"/>
              </a:rPr>
              <a:t>Figure-of-merit</a:t>
            </a:r>
            <a:r>
              <a:rPr lang="en-US" dirty="0">
                <a:latin typeface="Comic Sans MS" pitchFamily="66" charset="0"/>
              </a:rPr>
              <a:t>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31320" y="1537458"/>
            <a:ext cx="1622880" cy="52629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Experiment</a:t>
            </a:r>
          </a:p>
          <a:p>
            <a:endParaRPr lang="en-US" sz="2400" dirty="0" smtClean="0"/>
          </a:p>
          <a:p>
            <a:r>
              <a:rPr lang="en-US" sz="2400" dirty="0" err="1" smtClean="0"/>
              <a:t>eMDM</a:t>
            </a:r>
            <a:endParaRPr lang="en-US" sz="2400" dirty="0" smtClean="0"/>
          </a:p>
          <a:p>
            <a:r>
              <a:rPr lang="en-US" sz="2400" dirty="0" smtClean="0"/>
              <a:t>“</a:t>
            </a:r>
            <a:r>
              <a:rPr lang="en-US" sz="2400" dirty="0" err="1" smtClean="0"/>
              <a:t>g</a:t>
            </a:r>
            <a:r>
              <a:rPr lang="en-US" sz="2400" baseline="-25000" dirty="0" err="1" smtClean="0"/>
              <a:t>e</a:t>
            </a:r>
            <a:r>
              <a:rPr lang="en-US" sz="2400" dirty="0" smtClean="0"/>
              <a:t> – 2”</a:t>
            </a:r>
          </a:p>
          <a:p>
            <a:endParaRPr lang="en-US" sz="2400" dirty="0" smtClean="0"/>
          </a:p>
          <a:p>
            <a:r>
              <a:rPr lang="en-US" sz="2400" dirty="0" err="1" smtClean="0">
                <a:latin typeface="Symbol" panose="05050102010706020507" pitchFamily="18" charset="2"/>
              </a:rPr>
              <a:t>m</a:t>
            </a:r>
            <a:r>
              <a:rPr lang="en-US" sz="2400" dirty="0" err="1" smtClean="0"/>
              <a:t>MDM</a:t>
            </a:r>
            <a:endParaRPr lang="en-US" sz="2400" dirty="0" smtClean="0"/>
          </a:p>
          <a:p>
            <a:r>
              <a:rPr lang="en-US" sz="2400" dirty="0" smtClean="0"/>
              <a:t>“g</a:t>
            </a:r>
            <a:r>
              <a:rPr lang="en-US" sz="2400" baseline="-25000" dirty="0" smtClean="0">
                <a:latin typeface="Symbol" panose="05050102010706020507" pitchFamily="18" charset="2"/>
              </a:rPr>
              <a:t>m</a:t>
            </a:r>
            <a:r>
              <a:rPr lang="en-US" sz="2400" dirty="0" smtClean="0"/>
              <a:t>-2”</a:t>
            </a:r>
          </a:p>
          <a:p>
            <a:endParaRPr lang="en-US" sz="2400" dirty="0" smtClean="0"/>
          </a:p>
          <a:p>
            <a:r>
              <a:rPr lang="en-US" sz="2400" dirty="0" smtClean="0"/>
              <a:t>JILA </a:t>
            </a:r>
          </a:p>
          <a:p>
            <a:r>
              <a:rPr lang="en-US" sz="2400" dirty="0" err="1" smtClean="0"/>
              <a:t>eEDM</a:t>
            </a:r>
            <a:endParaRPr lang="en-US" sz="2400" dirty="0" smtClean="0"/>
          </a:p>
          <a:p>
            <a:endParaRPr lang="en-US" sz="2400" dirty="0"/>
          </a:p>
          <a:p>
            <a:r>
              <a:rPr lang="en-US" sz="2400" dirty="0" smtClean="0"/>
              <a:t>ACME</a:t>
            </a:r>
          </a:p>
          <a:p>
            <a:r>
              <a:rPr lang="en-US" sz="2400" dirty="0" err="1" smtClean="0"/>
              <a:t>eEDM</a:t>
            </a:r>
            <a:endParaRPr lang="en-US" sz="2400" dirty="0"/>
          </a:p>
          <a:p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2250958" y="1225689"/>
            <a:ext cx="1504899" cy="56323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Field</a:t>
            </a:r>
          </a:p>
          <a:p>
            <a:r>
              <a:rPr lang="en-US" sz="2400" dirty="0" smtClean="0"/>
              <a:t>Strength</a:t>
            </a:r>
          </a:p>
          <a:p>
            <a:r>
              <a:rPr lang="en-US" sz="2400" dirty="0" smtClean="0"/>
              <a:t>[10</a:t>
            </a:r>
            <a:r>
              <a:rPr lang="en-US" sz="2400" baseline="30000" dirty="0" smtClean="0"/>
              <a:t>7</a:t>
            </a:r>
            <a:r>
              <a:rPr lang="en-US" sz="2400" dirty="0" smtClean="0"/>
              <a:t> V/cm]</a:t>
            </a:r>
          </a:p>
          <a:p>
            <a:endParaRPr lang="en-US" sz="2400" dirty="0"/>
          </a:p>
          <a:p>
            <a:r>
              <a:rPr lang="en-US" sz="2400" dirty="0" smtClean="0"/>
              <a:t>  ~2</a:t>
            </a:r>
          </a:p>
          <a:p>
            <a:endParaRPr lang="en-US" sz="2400" dirty="0"/>
          </a:p>
          <a:p>
            <a:r>
              <a:rPr lang="en-US" sz="2400" dirty="0" smtClean="0"/>
              <a:t>~2</a:t>
            </a:r>
          </a:p>
          <a:p>
            <a:endParaRPr lang="en-US" sz="2400" dirty="0"/>
          </a:p>
          <a:p>
            <a:endParaRPr lang="en-US" sz="2400" dirty="0" smtClean="0"/>
          </a:p>
          <a:p>
            <a:r>
              <a:rPr lang="en-US" sz="2400" dirty="0" smtClean="0"/>
              <a:t>2000</a:t>
            </a:r>
          </a:p>
          <a:p>
            <a:endParaRPr lang="en-US" sz="2400" dirty="0"/>
          </a:p>
          <a:p>
            <a:endParaRPr lang="en-US" sz="2400" dirty="0" smtClean="0"/>
          </a:p>
          <a:p>
            <a:r>
              <a:rPr lang="en-US" sz="2400" dirty="0" smtClean="0"/>
              <a:t>5000</a:t>
            </a:r>
          </a:p>
          <a:p>
            <a:endParaRPr lang="en-US" sz="2400" dirty="0" smtClean="0"/>
          </a:p>
          <a:p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3858039" y="1225689"/>
            <a:ext cx="1492524" cy="56938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coherence</a:t>
            </a:r>
          </a:p>
          <a:p>
            <a:r>
              <a:rPr lang="en-US" sz="2400" dirty="0" smtClean="0"/>
              <a:t>time </a:t>
            </a:r>
            <a:r>
              <a:rPr lang="en-US" sz="2800" dirty="0" smtClean="0">
                <a:latin typeface="Symbol" panose="05050102010706020507" pitchFamily="18" charset="2"/>
              </a:rPr>
              <a:t>t</a:t>
            </a:r>
          </a:p>
          <a:p>
            <a:r>
              <a:rPr lang="en-US" sz="2400" dirty="0" smtClean="0"/>
              <a:t>[</a:t>
            </a:r>
            <a:r>
              <a:rPr lang="en-US" sz="2400" dirty="0" err="1" smtClean="0"/>
              <a:t>ms</a:t>
            </a:r>
            <a:r>
              <a:rPr lang="en-US" sz="2400" dirty="0" smtClean="0"/>
              <a:t>]</a:t>
            </a:r>
          </a:p>
          <a:p>
            <a:endParaRPr lang="en-US" sz="2400" dirty="0" smtClean="0"/>
          </a:p>
          <a:p>
            <a:r>
              <a:rPr lang="en-US" sz="2400" dirty="0" smtClean="0"/>
              <a:t>5000</a:t>
            </a:r>
            <a:endParaRPr lang="en-US" sz="2400" dirty="0"/>
          </a:p>
          <a:p>
            <a:r>
              <a:rPr lang="en-US" sz="2400" dirty="0" smtClean="0"/>
              <a:t>  </a:t>
            </a:r>
          </a:p>
          <a:p>
            <a:r>
              <a:rPr lang="en-US" sz="2400" dirty="0" smtClean="0"/>
              <a:t>0.2</a:t>
            </a:r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 smtClean="0"/>
              <a:t>3000</a:t>
            </a:r>
          </a:p>
          <a:p>
            <a:endParaRPr lang="en-US" sz="2400" dirty="0"/>
          </a:p>
          <a:p>
            <a:endParaRPr lang="en-US" sz="2400" dirty="0" smtClean="0"/>
          </a:p>
          <a:p>
            <a:r>
              <a:rPr lang="en-US" sz="2400" dirty="0" smtClean="0"/>
              <a:t>3</a:t>
            </a:r>
          </a:p>
          <a:p>
            <a:endParaRPr lang="en-US" sz="2400" dirty="0" smtClean="0"/>
          </a:p>
          <a:p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2038060" y="519156"/>
            <a:ext cx="15758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recall 1T </a:t>
            </a:r>
          </a:p>
          <a:p>
            <a:r>
              <a:rPr lang="en-US" sz="2000" dirty="0" smtClean="0"/>
              <a:t>= 3x10</a:t>
            </a:r>
            <a:r>
              <a:rPr lang="en-US" sz="2000" baseline="30000" dirty="0" smtClean="0"/>
              <a:t>6  </a:t>
            </a:r>
            <a:r>
              <a:rPr lang="en-US" sz="2000" dirty="0" smtClean="0"/>
              <a:t>V/cm</a:t>
            </a:r>
            <a:endParaRPr lang="en-US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5559187" y="1168126"/>
            <a:ext cx="3165547" cy="575542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400" dirty="0" smtClean="0"/>
              <a:t>count </a:t>
            </a:r>
          </a:p>
          <a:p>
            <a:r>
              <a:rPr lang="en-US" sz="2400" dirty="0" smtClean="0"/>
              <a:t>rate</a:t>
            </a:r>
          </a:p>
          <a:p>
            <a:r>
              <a:rPr lang="en-US" sz="2400" dirty="0" smtClean="0"/>
              <a:t>[s</a:t>
            </a:r>
            <a:r>
              <a:rPr lang="en-US" sz="2400" baseline="30000" dirty="0" smtClean="0"/>
              <a:t>-1</a:t>
            </a:r>
            <a:r>
              <a:rPr lang="en-US" sz="2400" dirty="0" smtClean="0"/>
              <a:t>]</a:t>
            </a:r>
          </a:p>
          <a:p>
            <a:endParaRPr lang="en-US" sz="2400" dirty="0" smtClean="0"/>
          </a:p>
          <a:p>
            <a:r>
              <a:rPr lang="en-US" sz="3200" dirty="0" smtClean="0">
                <a:solidFill>
                  <a:srgbClr val="FF0000"/>
                </a:solidFill>
              </a:rPr>
              <a:t>1</a:t>
            </a:r>
            <a:r>
              <a:rPr lang="en-US" sz="2400" dirty="0" smtClean="0"/>
              <a:t>/</a:t>
            </a:r>
            <a:r>
              <a:rPr lang="en-US" sz="2400" dirty="0" smtClean="0">
                <a:latin typeface="Symbol" panose="05050102010706020507" pitchFamily="18" charset="2"/>
              </a:rPr>
              <a:t>t</a:t>
            </a:r>
            <a:r>
              <a:rPr lang="en-US" sz="2400" dirty="0" smtClean="0"/>
              <a:t>  * duty cycle =  0.02</a:t>
            </a:r>
            <a:endParaRPr lang="en-US" sz="2400" dirty="0"/>
          </a:p>
          <a:p>
            <a:r>
              <a:rPr lang="en-US" sz="2400" dirty="0" smtClean="0"/>
              <a:t>  </a:t>
            </a:r>
          </a:p>
          <a:p>
            <a:r>
              <a:rPr lang="en-US" sz="2400" dirty="0" smtClean="0"/>
              <a:t>1000s  ?</a:t>
            </a:r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 smtClean="0">
                <a:solidFill>
                  <a:srgbClr val="FF0000"/>
                </a:solidFill>
              </a:rPr>
              <a:t>200</a:t>
            </a:r>
            <a:r>
              <a:rPr lang="en-US" sz="2400" dirty="0" smtClean="0"/>
              <a:t> /  </a:t>
            </a:r>
            <a:r>
              <a:rPr lang="en-US" sz="2400" dirty="0" smtClean="0">
                <a:latin typeface="Symbol" panose="05050102010706020507" pitchFamily="18" charset="2"/>
              </a:rPr>
              <a:t>t</a:t>
            </a:r>
            <a:r>
              <a:rPr lang="en-US" sz="2400" dirty="0" smtClean="0"/>
              <a:t>  =  60</a:t>
            </a:r>
          </a:p>
          <a:p>
            <a:endParaRPr lang="en-US" sz="2400" dirty="0"/>
          </a:p>
          <a:p>
            <a:endParaRPr lang="en-US" sz="2400" dirty="0" smtClean="0"/>
          </a:p>
          <a:p>
            <a:r>
              <a:rPr lang="en-US" sz="2400" dirty="0" smtClean="0"/>
              <a:t>  many * 10</a:t>
            </a:r>
            <a:r>
              <a:rPr lang="en-US" sz="2400" baseline="30000" dirty="0" smtClean="0"/>
              <a:t>6</a:t>
            </a:r>
            <a:endParaRPr lang="en-US" sz="2400" dirty="0" smtClean="0"/>
          </a:p>
          <a:p>
            <a:endParaRPr lang="en-US" sz="2400" dirty="0" smtClean="0"/>
          </a:p>
          <a:p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9089740" y="1350187"/>
            <a:ext cx="3102260" cy="5016758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400" dirty="0" smtClean="0"/>
              <a:t>one-sigma accuracy on </a:t>
            </a:r>
          </a:p>
          <a:p>
            <a:r>
              <a:rPr lang="en-US" sz="2400" dirty="0" smtClean="0"/>
              <a:t>dipole moment,</a:t>
            </a:r>
          </a:p>
          <a:p>
            <a:r>
              <a:rPr lang="en-US" sz="2400" dirty="0" smtClean="0"/>
              <a:t>[10 </a:t>
            </a:r>
            <a:r>
              <a:rPr lang="en-US" sz="2400" baseline="30000" dirty="0" smtClean="0"/>
              <a:t>-30</a:t>
            </a:r>
            <a:r>
              <a:rPr lang="en-US" sz="2400" dirty="0" smtClean="0"/>
              <a:t>  e-cm ]</a:t>
            </a:r>
          </a:p>
          <a:p>
            <a:endParaRPr lang="en-US" sz="2400" dirty="0" smtClean="0"/>
          </a:p>
          <a:p>
            <a:r>
              <a:rPr lang="en-US" sz="2400" dirty="0" smtClean="0"/>
              <a:t>2 x 10</a:t>
            </a:r>
            <a:r>
              <a:rPr lang="en-US" sz="2400" baseline="30000" dirty="0" smtClean="0"/>
              <a:t>-24</a:t>
            </a:r>
            <a:endParaRPr lang="en-US" sz="2400" dirty="0" smtClean="0"/>
          </a:p>
          <a:p>
            <a:endParaRPr lang="en-US" sz="2400" dirty="0"/>
          </a:p>
          <a:p>
            <a:r>
              <a:rPr lang="en-US" sz="2400" dirty="0" smtClean="0"/>
              <a:t>5x10</a:t>
            </a:r>
            <a:r>
              <a:rPr lang="en-US" sz="2400" baseline="30000" dirty="0" smtClean="0"/>
              <a:t>-23</a:t>
            </a:r>
            <a:endParaRPr lang="en-US" sz="2400" dirty="0"/>
          </a:p>
          <a:p>
            <a:endParaRPr lang="en-US" sz="2400" dirty="0" smtClean="0"/>
          </a:p>
          <a:p>
            <a:r>
              <a:rPr lang="en-US" sz="2400" dirty="0" smtClean="0"/>
              <a:t>  </a:t>
            </a:r>
          </a:p>
          <a:p>
            <a:r>
              <a:rPr lang="en-US" sz="2400" dirty="0" smtClean="0"/>
              <a:t>2x 10</a:t>
            </a:r>
            <a:r>
              <a:rPr lang="en-US" sz="2400" baseline="30000" dirty="0" smtClean="0"/>
              <a:t>-30</a:t>
            </a:r>
          </a:p>
          <a:p>
            <a:endParaRPr lang="en-US" sz="2400" baseline="30000" dirty="0"/>
          </a:p>
          <a:p>
            <a:endParaRPr lang="en-US" sz="2400" baseline="30000" dirty="0" smtClean="0"/>
          </a:p>
          <a:p>
            <a:r>
              <a:rPr lang="en-US" sz="2400" dirty="0" smtClean="0"/>
              <a:t>4x10</a:t>
            </a:r>
            <a:r>
              <a:rPr lang="en-US" sz="2400" baseline="30000" dirty="0" smtClean="0"/>
              <a:t>-30</a:t>
            </a:r>
            <a:endParaRPr lang="en-US" sz="2400" dirty="0" smtClean="0"/>
          </a:p>
          <a:p>
            <a:endParaRPr lang="en-US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8945290" y="673044"/>
            <a:ext cx="28449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recall 1  </a:t>
            </a:r>
            <a:r>
              <a:rPr lang="en-US" sz="2000" dirty="0" err="1" smtClean="0">
                <a:latin typeface="Symbol" panose="05050102010706020507" pitchFamily="18" charset="2"/>
              </a:rPr>
              <a:t>m</a:t>
            </a:r>
            <a:r>
              <a:rPr lang="en-US" sz="2000" baseline="-25000" dirty="0" err="1"/>
              <a:t>B</a:t>
            </a:r>
            <a:r>
              <a:rPr lang="en-US" sz="2000" dirty="0" smtClean="0"/>
              <a:t> = 2x10</a:t>
            </a:r>
            <a:r>
              <a:rPr lang="en-US" sz="2000" baseline="30000" dirty="0" smtClean="0"/>
              <a:t>11</a:t>
            </a:r>
            <a:r>
              <a:rPr lang="en-US" sz="2000" dirty="0" smtClean="0"/>
              <a:t> e-cm </a:t>
            </a:r>
          </a:p>
        </p:txBody>
      </p:sp>
      <p:cxnSp>
        <p:nvCxnSpPr>
          <p:cNvPr id="14" name="Straight Connector 13"/>
          <p:cNvCxnSpPr/>
          <p:nvPr/>
        </p:nvCxnSpPr>
        <p:spPr>
          <a:xfrm flipV="1">
            <a:off x="-603849" y="3243532"/>
            <a:ext cx="13077645" cy="652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-468702" y="4362089"/>
            <a:ext cx="13077645" cy="652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-350808" y="5308118"/>
            <a:ext cx="13077645" cy="652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 flipV="1">
            <a:off x="2038060" y="1428824"/>
            <a:ext cx="22672" cy="54907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 flipV="1">
            <a:off x="3684477" y="1367269"/>
            <a:ext cx="22672" cy="54907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 flipV="1">
            <a:off x="5354012" y="1191834"/>
            <a:ext cx="22672" cy="54907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 flipV="1">
            <a:off x="8873229" y="1413874"/>
            <a:ext cx="22672" cy="54907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2038060" y="640312"/>
            <a:ext cx="11039585" cy="64678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2302395" y="2399232"/>
            <a:ext cx="5223033" cy="397031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600" dirty="0" smtClean="0"/>
              <a:t>trapped  “ion”</a:t>
            </a:r>
          </a:p>
          <a:p>
            <a:endParaRPr lang="en-US" sz="3600" dirty="0"/>
          </a:p>
          <a:p>
            <a:r>
              <a:rPr lang="en-US" sz="3600" dirty="0" smtClean="0"/>
              <a:t>“ions” in beam</a:t>
            </a:r>
          </a:p>
          <a:p>
            <a:endParaRPr lang="en-US" sz="3600" dirty="0" smtClean="0"/>
          </a:p>
          <a:p>
            <a:r>
              <a:rPr lang="en-US" sz="3600" dirty="0" smtClean="0"/>
              <a:t>ion trapped </a:t>
            </a:r>
            <a:r>
              <a:rPr lang="en-US" sz="3600" b="1" dirty="0" smtClean="0"/>
              <a:t>Molecules</a:t>
            </a:r>
          </a:p>
          <a:p>
            <a:endParaRPr lang="en-US" sz="3600" dirty="0"/>
          </a:p>
          <a:p>
            <a:r>
              <a:rPr lang="en-US" sz="3600" dirty="0" smtClean="0">
                <a:solidFill>
                  <a:srgbClr val="7030A0"/>
                </a:solidFill>
              </a:rPr>
              <a:t>neutral</a:t>
            </a:r>
            <a:r>
              <a:rPr lang="en-US" sz="3600" dirty="0" smtClean="0"/>
              <a:t> </a:t>
            </a:r>
            <a:r>
              <a:rPr lang="en-US" sz="3600" b="1" dirty="0" smtClean="0"/>
              <a:t>Molecules </a:t>
            </a:r>
            <a:r>
              <a:rPr lang="en-US" sz="3600" dirty="0" smtClean="0"/>
              <a:t>in beam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26212536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3" name="Text Box 15"/>
          <p:cNvSpPr txBox="1">
            <a:spLocks noChangeArrowheads="1"/>
          </p:cNvSpPr>
          <p:nvPr/>
        </p:nvSpPr>
        <p:spPr bwMode="auto">
          <a:xfrm>
            <a:off x="197333" y="247865"/>
            <a:ext cx="6851168" cy="304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 dirty="0">
                <a:latin typeface="Comic Sans MS" pitchFamily="66" charset="0"/>
              </a:rPr>
              <a:t>Our approach.  </a:t>
            </a:r>
            <a:r>
              <a:rPr lang="en-US" sz="2800" dirty="0">
                <a:latin typeface="Comic Sans MS" pitchFamily="66" charset="0"/>
              </a:rPr>
              <a:t>2</a:t>
            </a:r>
            <a:r>
              <a:rPr lang="en-US" sz="2800" dirty="0" smtClean="0">
                <a:latin typeface="Comic Sans MS" pitchFamily="66" charset="0"/>
              </a:rPr>
              <a:t>. Long coherence</a:t>
            </a:r>
          </a:p>
          <a:p>
            <a:pPr eaLnBrk="1" hangingPunct="1"/>
            <a:r>
              <a:rPr lang="en-US" sz="2800" dirty="0" smtClean="0">
                <a:latin typeface="Comic Sans MS" pitchFamily="66" charset="0"/>
              </a:rPr>
              <a:t>time.</a:t>
            </a:r>
            <a:endParaRPr lang="en-US" sz="2800" dirty="0" smtClean="0">
              <a:latin typeface="Comic Sans MS" pitchFamily="66" charset="0"/>
            </a:endParaRPr>
          </a:p>
          <a:p>
            <a:pPr eaLnBrk="1" hangingPunct="1"/>
            <a:endParaRPr lang="en-US" dirty="0">
              <a:latin typeface="Comic Sans MS" pitchFamily="66" charset="0"/>
            </a:endParaRPr>
          </a:p>
          <a:p>
            <a:pPr eaLnBrk="1" hangingPunct="1"/>
            <a:r>
              <a:rPr lang="en-US" sz="2800" dirty="0" smtClean="0">
                <a:latin typeface="Comic Sans MS" pitchFamily="66" charset="0"/>
              </a:rPr>
              <a:t>Solution: Use </a:t>
            </a:r>
            <a:r>
              <a:rPr lang="en-US" sz="2800" dirty="0">
                <a:latin typeface="Comic Sans MS" pitchFamily="66" charset="0"/>
              </a:rPr>
              <a:t>a</a:t>
            </a:r>
            <a:r>
              <a:rPr lang="en-US" sz="2800" dirty="0" smtClean="0">
                <a:latin typeface="Comic Sans MS" pitchFamily="66" charset="0"/>
              </a:rPr>
              <a:t> trap!!</a:t>
            </a:r>
          </a:p>
          <a:p>
            <a:pPr eaLnBrk="1" hangingPunct="1"/>
            <a:endParaRPr lang="en-US" sz="2800" dirty="0">
              <a:latin typeface="Comic Sans MS" pitchFamily="66" charset="0"/>
            </a:endParaRPr>
          </a:p>
          <a:p>
            <a:pPr eaLnBrk="1" hangingPunct="1"/>
            <a:r>
              <a:rPr lang="en-US" sz="2800" dirty="0" smtClean="0">
                <a:latin typeface="Comic Sans MS" pitchFamily="66" charset="0"/>
              </a:rPr>
              <a:t>Specifically, an ion trap.</a:t>
            </a:r>
            <a:endParaRPr lang="en-US" sz="2800" dirty="0" smtClean="0">
              <a:latin typeface="Comic Sans MS" pitchFamily="66" charset="0"/>
            </a:endParaRPr>
          </a:p>
          <a:p>
            <a:pPr eaLnBrk="1" hangingPunct="1"/>
            <a:endParaRPr lang="en-US" sz="2800" dirty="0">
              <a:latin typeface="Comic Sans MS" pitchFamily="66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0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159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0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60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3" name="Text Box 15"/>
          <p:cNvSpPr txBox="1">
            <a:spLocks noChangeArrowheads="1"/>
          </p:cNvSpPr>
          <p:nvPr/>
        </p:nvSpPr>
        <p:spPr bwMode="auto">
          <a:xfrm>
            <a:off x="197333" y="247865"/>
            <a:ext cx="6851168" cy="477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 dirty="0">
                <a:latin typeface="Comic Sans MS" pitchFamily="66" charset="0"/>
              </a:rPr>
              <a:t>Our approach.  </a:t>
            </a:r>
            <a:r>
              <a:rPr lang="en-US" sz="2800" dirty="0" smtClean="0">
                <a:latin typeface="Comic Sans MS" pitchFamily="66" charset="0"/>
              </a:rPr>
              <a:t>3. We want big count </a:t>
            </a:r>
          </a:p>
          <a:p>
            <a:pPr eaLnBrk="1" hangingPunct="1"/>
            <a:r>
              <a:rPr lang="en-US" sz="2800" dirty="0" smtClean="0">
                <a:latin typeface="Comic Sans MS" pitchFamily="66" charset="0"/>
              </a:rPr>
              <a:t>rate  (= many ions in the trap!)</a:t>
            </a:r>
          </a:p>
          <a:p>
            <a:pPr eaLnBrk="1" hangingPunct="1"/>
            <a:endParaRPr lang="en-US" dirty="0">
              <a:latin typeface="Comic Sans MS" pitchFamily="66" charset="0"/>
            </a:endParaRPr>
          </a:p>
          <a:p>
            <a:pPr eaLnBrk="1" hangingPunct="1"/>
            <a:r>
              <a:rPr lang="en-US" sz="2800" dirty="0" smtClean="0">
                <a:latin typeface="Comic Sans MS" pitchFamily="66" charset="0"/>
              </a:rPr>
              <a:t>Solution: Use a really BIG ion trap!!</a:t>
            </a:r>
          </a:p>
          <a:p>
            <a:pPr eaLnBrk="1" hangingPunct="1"/>
            <a:endParaRPr lang="en-US" sz="2800" dirty="0">
              <a:latin typeface="Comic Sans MS" pitchFamily="66" charset="0"/>
            </a:endParaRPr>
          </a:p>
          <a:p>
            <a:pPr eaLnBrk="1" hangingPunct="1"/>
            <a:r>
              <a:rPr lang="en-US" sz="2800" dirty="0" smtClean="0">
                <a:latin typeface="Comic Sans MS" pitchFamily="66" charset="0"/>
              </a:rPr>
              <a:t>(Electrodes spaced by centimeters,</a:t>
            </a:r>
          </a:p>
          <a:p>
            <a:pPr eaLnBrk="1" hangingPunct="1"/>
            <a:r>
              <a:rPr lang="en-US" sz="2800" dirty="0" smtClean="0">
                <a:latin typeface="Comic Sans MS" pitchFamily="66" charset="0"/>
              </a:rPr>
              <a:t>not microns)</a:t>
            </a:r>
          </a:p>
          <a:p>
            <a:pPr eaLnBrk="1" hangingPunct="1"/>
            <a:endParaRPr lang="en-US" sz="2800" dirty="0">
              <a:latin typeface="Comic Sans MS" pitchFamily="66" charset="0"/>
            </a:endParaRPr>
          </a:p>
          <a:p>
            <a:pPr eaLnBrk="1" hangingPunct="1"/>
            <a:r>
              <a:rPr lang="en-US" sz="2800" dirty="0" smtClean="0">
                <a:latin typeface="Comic Sans MS" pitchFamily="66" charset="0"/>
              </a:rPr>
              <a:t>In one shot we trap 1000s of ions, and count 100s of ions on the side of a Ramsey fringe.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0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310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0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60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60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608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Molecular Alignment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50B3F-FE76-494E-B51D-FBC05C63094E}" type="slidenum">
              <a:rPr lang="en-US" smtClean="0"/>
              <a:t>26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17638B9-45FD-A149-9393-3934AF8686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98818">
            <a:off x="8848918" y="2828816"/>
            <a:ext cx="1790748" cy="66714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17638B9-45FD-A149-9393-3934AF8686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153343">
            <a:off x="7115728" y="4122509"/>
            <a:ext cx="1790748" cy="66714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17638B9-45FD-A149-9393-3934AF8686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588502">
            <a:off x="5970693" y="2337600"/>
            <a:ext cx="1790748" cy="66714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17638B9-45FD-A149-9393-3934AF8686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356243">
            <a:off x="8434477" y="4895563"/>
            <a:ext cx="1790748" cy="66714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17638B9-45FD-A149-9393-3934AF8686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80000">
            <a:off x="5705788" y="4631123"/>
            <a:ext cx="1790748" cy="66714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888" y="1408474"/>
            <a:ext cx="3064879" cy="270583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117740" y="4252179"/>
                <a:ext cx="2102246" cy="6954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320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3200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e>
                      </m:acc>
                      <m:r>
                        <a:rPr lang="en-US" sz="3200" b="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3200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sz="3200" b="0" i="1" dirty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3200" b="0" i="1" dirty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𝐸</m:t>
                              </m:r>
                            </m:e>
                          </m:acc>
                        </m:e>
                        <m:sub>
                          <m:r>
                            <a:rPr lang="en-US" sz="3200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𝑒𝑓𝑓</m:t>
                          </m:r>
                        </m:sub>
                      </m:sSub>
                    </m:oMath>
                  </m:oMathPara>
                </a14:m>
                <a:endParaRPr lang="en-US" sz="2000" dirty="0">
                  <a:solidFill>
                    <a:schemeClr val="accent1">
                      <a:lumMod val="75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740" y="4252179"/>
                <a:ext cx="2102246" cy="69544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/>
              <p:cNvSpPr/>
              <p:nvPr/>
            </p:nvSpPr>
            <p:spPr>
              <a:xfrm>
                <a:off x="117740" y="4859745"/>
                <a:ext cx="1841402" cy="64466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3200" i="1" dirty="0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3200" i="1" dirty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e>
                      </m:acc>
                      <m:r>
                        <a:rPr lang="en-US" sz="3200" b="0" i="1" dirty="0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3200" i="1" dirty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sz="3200" i="1" dirty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3200" i="1" dirty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𝐵</m:t>
                              </m:r>
                            </m:e>
                          </m:acc>
                        </m:e>
                        <m:sub>
                          <m:r>
                            <a:rPr lang="en-US" sz="3200" b="0" i="1" dirty="0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𝑙𝑎𝑏</m:t>
                          </m:r>
                        </m:sub>
                      </m:sSub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740" y="4859745"/>
                <a:ext cx="1841402" cy="64466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Left Arrow 20"/>
          <p:cNvSpPr>
            <a:spLocks noChangeAspect="1"/>
          </p:cNvSpPr>
          <p:nvPr/>
        </p:nvSpPr>
        <p:spPr>
          <a:xfrm rot="5400000">
            <a:off x="1335844" y="5095848"/>
            <a:ext cx="1693190" cy="310013"/>
          </a:xfrm>
          <a:prstGeom prst="leftArrow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Left Arrow 21"/>
          <p:cNvSpPr>
            <a:spLocks noChangeAspect="1"/>
          </p:cNvSpPr>
          <p:nvPr/>
        </p:nvSpPr>
        <p:spPr>
          <a:xfrm rot="5400000" flipV="1">
            <a:off x="1660592" y="5091557"/>
            <a:ext cx="1693190" cy="310013"/>
          </a:xfrm>
          <a:prstGeom prst="lef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9133068" y="1572558"/>
                <a:ext cx="2102246" cy="644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3200" i="1" dirty="0" smtClean="0">
                              <a:solidFill>
                                <a:srgbClr val="5B9BD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3200" i="1" dirty="0">
                              <a:solidFill>
                                <a:srgbClr val="5B9BD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e>
                      </m:acc>
                      <m:r>
                        <a:rPr lang="en-US" sz="3200" b="0" i="1" dirty="0" smtClean="0">
                          <a:solidFill>
                            <a:srgbClr val="5B9BD5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3200" b="0" i="1" dirty="0" smtClean="0">
                              <a:solidFill>
                                <a:srgbClr val="5B9BD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sz="3200" b="0" i="1" dirty="0" smtClean="0">
                                  <a:solidFill>
                                    <a:srgbClr val="5B9BD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3200" b="0" i="1" dirty="0" smtClean="0">
                                  <a:solidFill>
                                    <a:srgbClr val="5B9BD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𝐸</m:t>
                              </m:r>
                            </m:e>
                          </m:acc>
                        </m:e>
                        <m:sub>
                          <m:r>
                            <a:rPr lang="en-US" sz="3200" b="0" i="1" dirty="0" smtClean="0">
                              <a:solidFill>
                                <a:srgbClr val="5B9BD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𝑙𝑎𝑏</m:t>
                          </m:r>
                        </m:sub>
                      </m:sSub>
                    </m:oMath>
                  </m:oMathPara>
                </a14:m>
                <a:endParaRPr lang="en-US" sz="2000" dirty="0">
                  <a:solidFill>
                    <a:schemeClr val="accent1">
                      <a:lumMod val="75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33068" y="1572558"/>
                <a:ext cx="2102246" cy="64466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Left Arrow 23"/>
          <p:cNvSpPr>
            <a:spLocks noChangeAspect="1"/>
          </p:cNvSpPr>
          <p:nvPr/>
        </p:nvSpPr>
        <p:spPr>
          <a:xfrm rot="5400000">
            <a:off x="9129565" y="3638571"/>
            <a:ext cx="3559731" cy="651766"/>
          </a:xfrm>
          <a:prstGeom prst="lef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737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220000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180000">
                                      <p:cBhvr>
                                        <p:cTn id="1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8820000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960000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180000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11111E-6 L -0.00352 -0.88842 " pathEditMode="relative" rAng="0" ptsTypes="AA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-4456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3.33333E-6 L -0.00078 -0.57199 " pathEditMode="relative" rAng="0" ptsTypes="AA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" y="-28611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1.48148E-6 L 0.00274 -0.79213 " pathEditMode="relative" rAng="0" ptsTypes="AA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" y="-39606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0 L -0.00013 -0.9287 " pathEditMode="relative" rAng="0" ptsTypes="AA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-46435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1.11111E-6 L -0.00208 -0.59444 " pathEditMode="relative" rAng="0" ptsTypes="AA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-297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>
            <a:spLocks noChangeArrowheads="1"/>
          </p:cNvSpPr>
          <p:nvPr/>
        </p:nvSpPr>
        <p:spPr bwMode="auto">
          <a:xfrm>
            <a:off x="2286001" y="685800"/>
            <a:ext cx="8477001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4800" dirty="0"/>
              <a:t>Q: How do you apply </a:t>
            </a:r>
          </a:p>
          <a:p>
            <a:pPr eaLnBrk="1" hangingPunct="1"/>
            <a:r>
              <a:rPr lang="en-US" sz="4800" dirty="0"/>
              <a:t>an electric bias field to an ion?</a:t>
            </a:r>
          </a:p>
          <a:p>
            <a:pPr eaLnBrk="1" hangingPunct="1"/>
            <a:r>
              <a:rPr lang="en-US" sz="4800" dirty="0"/>
              <a:t>A: In a heavy-ion storage ring!</a:t>
            </a:r>
          </a:p>
        </p:txBody>
      </p:sp>
      <p:sp>
        <p:nvSpPr>
          <p:cNvPr id="3" name="Oval 2"/>
          <p:cNvSpPr/>
          <p:nvPr/>
        </p:nvSpPr>
        <p:spPr>
          <a:xfrm>
            <a:off x="1981200" y="3429000"/>
            <a:ext cx="3276600" cy="3276600"/>
          </a:xfrm>
          <a:prstGeom prst="ellipse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Arrow Connector 4"/>
          <p:cNvCxnSpPr/>
          <p:nvPr/>
        </p:nvCxnSpPr>
        <p:spPr>
          <a:xfrm flipH="1" flipV="1">
            <a:off x="4800600" y="3657600"/>
            <a:ext cx="457200" cy="609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5029200" y="3657600"/>
            <a:ext cx="288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3619500" y="3581400"/>
            <a:ext cx="0" cy="307032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657600" y="3505200"/>
            <a:ext cx="296876" cy="369332"/>
          </a:xfrm>
          <a:prstGeom prst="rect">
            <a:avLst/>
          </a:prstGeom>
          <a:noFill/>
          <a:ln w="28575">
            <a:noFill/>
          </a:ln>
        </p:spPr>
        <p:txBody>
          <a:bodyPr wrap="none" rtlCol="0">
            <a:spAutoFit/>
          </a:bodyPr>
          <a:lstStyle/>
          <a:p>
            <a:r>
              <a:rPr lang="en-US" dirty="0"/>
              <a:t>E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2362200" y="5715001"/>
            <a:ext cx="266700" cy="147934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628900" y="5786735"/>
            <a:ext cx="296876" cy="369332"/>
          </a:xfrm>
          <a:prstGeom prst="rect">
            <a:avLst/>
          </a:prstGeom>
          <a:noFill/>
          <a:ln w="28575">
            <a:noFill/>
          </a:ln>
        </p:spPr>
        <p:txBody>
          <a:bodyPr wrap="none" rtlCol="0">
            <a:spAutoFit/>
          </a:bodyPr>
          <a:lstStyle/>
          <a:p>
            <a:r>
              <a:rPr lang="en-US" dirty="0"/>
              <a:t>E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1" y="3352800"/>
            <a:ext cx="5168453" cy="3505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414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-76200"/>
            <a:ext cx="10363200" cy="7126693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-3048000" y="2362200"/>
            <a:ext cx="8991600" cy="4572000"/>
          </a:xfrm>
          <a:prstGeom prst="ellipse">
            <a:avLst/>
          </a:prstGeom>
          <a:noFill/>
          <a:ln w="381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954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876" y="1"/>
            <a:ext cx="10630525" cy="7074131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 rot="1028071">
            <a:off x="329545" y="2014558"/>
            <a:ext cx="4876799" cy="2971800"/>
          </a:xfrm>
          <a:prstGeom prst="ellipse">
            <a:avLst/>
          </a:prstGeom>
          <a:noFill/>
          <a:ln w="381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969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09306" y="157487"/>
            <a:ext cx="3256832" cy="299648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40372">
            <a:off x="524292" y="-38678"/>
            <a:ext cx="2903608" cy="486991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3596" y="86309"/>
            <a:ext cx="3934374" cy="289600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8278">
            <a:off x="3533899" y="3848774"/>
            <a:ext cx="6215964" cy="276547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44279" y="3864833"/>
            <a:ext cx="3162741" cy="326753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22750">
            <a:off x="-209477" y="3767452"/>
            <a:ext cx="4334759" cy="292811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58266">
            <a:off x="5055246" y="827095"/>
            <a:ext cx="5180249" cy="3138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597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876" y="1"/>
            <a:ext cx="10630525" cy="7074131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 rot="1028071">
            <a:off x="4409423" y="3735942"/>
            <a:ext cx="582831" cy="338616"/>
          </a:xfrm>
          <a:prstGeom prst="ellipse">
            <a:avLst/>
          </a:prstGeom>
          <a:noFill/>
          <a:ln w="381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308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-261217"/>
            <a:ext cx="5638800" cy="7509857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 rot="852305">
            <a:off x="2556228" y="5413780"/>
            <a:ext cx="2043325" cy="1212041"/>
          </a:xfrm>
          <a:prstGeom prst="ellipse">
            <a:avLst/>
          </a:prstGeom>
          <a:noFill/>
          <a:ln w="381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414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33600" y="-2743200"/>
            <a:ext cx="15925800" cy="1194435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794001" y="13115"/>
            <a:ext cx="647266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</a:rPr>
              <a:t>JILA  Heavy-Ion Storage Ring, to Scale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3186" y="5943600"/>
            <a:ext cx="4314371" cy="2857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902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450457" y="-15697200"/>
            <a:ext cx="45516800" cy="34137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794001" y="13115"/>
            <a:ext cx="647266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</a:rPr>
              <a:t>JILA  Heavy-Ion Storage Ring, to Scale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81600" y="7086600"/>
            <a:ext cx="4314371" cy="2857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894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175200" y="-29489400"/>
            <a:ext cx="78028800" cy="58521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794001" y="13115"/>
            <a:ext cx="647266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</a:rPr>
              <a:t>JILA  Heavy-Ion Storage Ring, to Scale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81600" y="7086600"/>
            <a:ext cx="4314371" cy="2857552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5334000" y="5181600"/>
            <a:ext cx="228600" cy="7620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425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>
            <a:spLocks noChangeArrowheads="1"/>
          </p:cNvSpPr>
          <p:nvPr/>
        </p:nvSpPr>
        <p:spPr bwMode="auto">
          <a:xfrm>
            <a:off x="2286001" y="685800"/>
            <a:ext cx="8477001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4800" dirty="0"/>
              <a:t>Q: How do you apply </a:t>
            </a:r>
          </a:p>
          <a:p>
            <a:pPr eaLnBrk="1" hangingPunct="1"/>
            <a:r>
              <a:rPr lang="en-US" sz="4800" dirty="0"/>
              <a:t>an electric bias field to an ion?</a:t>
            </a:r>
          </a:p>
          <a:p>
            <a:pPr eaLnBrk="1" hangingPunct="1"/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30491810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Rotating Electric Field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Solution! Rotate the electric field</a:t>
            </a:r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5234713" y="2612767"/>
            <a:ext cx="1724957" cy="914400"/>
            <a:chOff x="2561968" y="2306594"/>
            <a:chExt cx="1724957" cy="914400"/>
          </a:xfrm>
        </p:grpSpPr>
        <p:sp>
          <p:nvSpPr>
            <p:cNvPr id="8" name="Oval 7"/>
            <p:cNvSpPr/>
            <p:nvPr/>
          </p:nvSpPr>
          <p:spPr>
            <a:xfrm>
              <a:off x="2561968" y="2306594"/>
              <a:ext cx="914400" cy="914400"/>
            </a:xfrm>
            <a:prstGeom prst="ellipse">
              <a:avLst/>
            </a:prstGeom>
            <a:solidFill>
              <a:srgbClr val="E549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/>
                <a:t>Hf</a:t>
              </a:r>
              <a:r>
                <a:rPr lang="en-US" baseline="30000" dirty="0"/>
                <a:t>+</a:t>
              </a:r>
            </a:p>
          </p:txBody>
        </p:sp>
        <p:sp>
          <p:nvSpPr>
            <p:cNvPr id="9" name="Oval 8"/>
            <p:cNvSpPr/>
            <p:nvPr/>
          </p:nvSpPr>
          <p:spPr>
            <a:xfrm>
              <a:off x="3829725" y="2535194"/>
              <a:ext cx="457200" cy="457200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F</a:t>
              </a:r>
            </a:p>
          </p:txBody>
        </p:sp>
        <p:sp>
          <p:nvSpPr>
            <p:cNvPr id="10" name="Freeform 9"/>
            <p:cNvSpPr/>
            <p:nvPr/>
          </p:nvSpPr>
          <p:spPr>
            <a:xfrm rot="495014">
              <a:off x="3356285" y="2434511"/>
              <a:ext cx="576648" cy="73405"/>
            </a:xfrm>
            <a:custGeom>
              <a:avLst/>
              <a:gdLst>
                <a:gd name="connsiteX0" fmla="*/ 0 w 576648"/>
                <a:gd name="connsiteY0" fmla="*/ 116876 h 191017"/>
                <a:gd name="connsiteX1" fmla="*/ 329513 w 576648"/>
                <a:gd name="connsiteY1" fmla="*/ 1546 h 191017"/>
                <a:gd name="connsiteX2" fmla="*/ 576648 w 576648"/>
                <a:gd name="connsiteY2" fmla="*/ 191017 h 191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76648" h="191017">
                  <a:moveTo>
                    <a:pt x="0" y="116876"/>
                  </a:moveTo>
                  <a:cubicBezTo>
                    <a:pt x="116702" y="53032"/>
                    <a:pt x="233405" y="-10811"/>
                    <a:pt x="329513" y="1546"/>
                  </a:cubicBezTo>
                  <a:cubicBezTo>
                    <a:pt x="425621" y="13903"/>
                    <a:pt x="576648" y="191017"/>
                    <a:pt x="576648" y="191017"/>
                  </a:cubicBezTo>
                </a:path>
              </a:pathLst>
            </a:custGeom>
            <a:noFill/>
            <a:ln>
              <a:solidFill>
                <a:schemeClr val="tx1">
                  <a:lumMod val="95000"/>
                  <a:lumOff val="5000"/>
                </a:schemeClr>
              </a:solidFill>
              <a:tailEnd type="stealth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" name="Straight Arrow Connector 10"/>
            <p:cNvCxnSpPr/>
            <p:nvPr/>
          </p:nvCxnSpPr>
          <p:spPr>
            <a:xfrm>
              <a:off x="3527782" y="2759675"/>
              <a:ext cx="301943" cy="0"/>
            </a:xfrm>
            <a:prstGeom prst="straightConnector1">
              <a:avLst/>
            </a:prstGeom>
            <a:ln>
              <a:solidFill>
                <a:schemeClr val="tx1">
                  <a:lumMod val="95000"/>
                  <a:lumOff val="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Freeform 11"/>
            <p:cNvSpPr/>
            <p:nvPr/>
          </p:nvSpPr>
          <p:spPr>
            <a:xfrm rot="21104986" flipV="1">
              <a:off x="3356284" y="3019672"/>
              <a:ext cx="576648" cy="73405"/>
            </a:xfrm>
            <a:custGeom>
              <a:avLst/>
              <a:gdLst>
                <a:gd name="connsiteX0" fmla="*/ 0 w 576648"/>
                <a:gd name="connsiteY0" fmla="*/ 116876 h 191017"/>
                <a:gd name="connsiteX1" fmla="*/ 329513 w 576648"/>
                <a:gd name="connsiteY1" fmla="*/ 1546 h 191017"/>
                <a:gd name="connsiteX2" fmla="*/ 576648 w 576648"/>
                <a:gd name="connsiteY2" fmla="*/ 191017 h 191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76648" h="191017">
                  <a:moveTo>
                    <a:pt x="0" y="116876"/>
                  </a:moveTo>
                  <a:cubicBezTo>
                    <a:pt x="116702" y="53032"/>
                    <a:pt x="233405" y="-10811"/>
                    <a:pt x="329513" y="1546"/>
                  </a:cubicBezTo>
                  <a:cubicBezTo>
                    <a:pt x="425621" y="13903"/>
                    <a:pt x="576648" y="191017"/>
                    <a:pt x="576648" y="191017"/>
                  </a:cubicBezTo>
                </a:path>
              </a:pathLst>
            </a:custGeom>
            <a:noFill/>
            <a:ln>
              <a:solidFill>
                <a:schemeClr val="tx1">
                  <a:lumMod val="95000"/>
                  <a:lumOff val="5000"/>
                </a:schemeClr>
              </a:solidFill>
              <a:tailEnd type="stealth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Freeform 12"/>
            <p:cNvSpPr/>
            <p:nvPr/>
          </p:nvSpPr>
          <p:spPr>
            <a:xfrm rot="21104986" flipV="1">
              <a:off x="3504254" y="2895174"/>
              <a:ext cx="323476" cy="51138"/>
            </a:xfrm>
            <a:custGeom>
              <a:avLst/>
              <a:gdLst>
                <a:gd name="connsiteX0" fmla="*/ 0 w 576648"/>
                <a:gd name="connsiteY0" fmla="*/ 116876 h 191017"/>
                <a:gd name="connsiteX1" fmla="*/ 329513 w 576648"/>
                <a:gd name="connsiteY1" fmla="*/ 1546 h 191017"/>
                <a:gd name="connsiteX2" fmla="*/ 576648 w 576648"/>
                <a:gd name="connsiteY2" fmla="*/ 191017 h 191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76648" h="191017">
                  <a:moveTo>
                    <a:pt x="0" y="116876"/>
                  </a:moveTo>
                  <a:cubicBezTo>
                    <a:pt x="116702" y="53032"/>
                    <a:pt x="233405" y="-10811"/>
                    <a:pt x="329513" y="1546"/>
                  </a:cubicBezTo>
                  <a:cubicBezTo>
                    <a:pt x="425621" y="13903"/>
                    <a:pt x="576648" y="191017"/>
                    <a:pt x="576648" y="191017"/>
                  </a:cubicBezTo>
                </a:path>
              </a:pathLst>
            </a:custGeom>
            <a:noFill/>
            <a:ln>
              <a:solidFill>
                <a:schemeClr val="tx1">
                  <a:lumMod val="95000"/>
                  <a:lumOff val="5000"/>
                </a:schemeClr>
              </a:solidFill>
              <a:tailEnd type="stealth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 13"/>
            <p:cNvSpPr/>
            <p:nvPr/>
          </p:nvSpPr>
          <p:spPr>
            <a:xfrm rot="495014">
              <a:off x="3517014" y="2587381"/>
              <a:ext cx="323476" cy="51138"/>
            </a:xfrm>
            <a:custGeom>
              <a:avLst/>
              <a:gdLst>
                <a:gd name="connsiteX0" fmla="*/ 0 w 576648"/>
                <a:gd name="connsiteY0" fmla="*/ 116876 h 191017"/>
                <a:gd name="connsiteX1" fmla="*/ 329513 w 576648"/>
                <a:gd name="connsiteY1" fmla="*/ 1546 h 191017"/>
                <a:gd name="connsiteX2" fmla="*/ 576648 w 576648"/>
                <a:gd name="connsiteY2" fmla="*/ 191017 h 191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76648" h="191017">
                  <a:moveTo>
                    <a:pt x="0" y="116876"/>
                  </a:moveTo>
                  <a:cubicBezTo>
                    <a:pt x="116702" y="53032"/>
                    <a:pt x="233405" y="-10811"/>
                    <a:pt x="329513" y="1546"/>
                  </a:cubicBezTo>
                  <a:cubicBezTo>
                    <a:pt x="425621" y="13903"/>
                    <a:pt x="576648" y="191017"/>
                    <a:pt x="576648" y="191017"/>
                  </a:cubicBezTo>
                </a:path>
              </a:pathLst>
            </a:custGeom>
            <a:noFill/>
            <a:ln>
              <a:solidFill>
                <a:schemeClr val="tx1">
                  <a:lumMod val="95000"/>
                  <a:lumOff val="5000"/>
                </a:schemeClr>
              </a:solidFill>
              <a:tailEnd type="stealth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5" name="Straight Arrow Connector 14"/>
          <p:cNvCxnSpPr/>
          <p:nvPr/>
        </p:nvCxnSpPr>
        <p:spPr>
          <a:xfrm>
            <a:off x="5321643" y="5029200"/>
            <a:ext cx="1645920" cy="0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 flipH="1">
                <a:off x="4969485" y="4844534"/>
                <a:ext cx="273122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charset="0"/>
                        </a:rPr>
                        <m:t>𝐸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4969485" y="4844534"/>
                <a:ext cx="273122" cy="369332"/>
              </a:xfrm>
              <a:prstGeom prst="rect">
                <a:avLst/>
              </a:prstGeom>
              <a:blipFill>
                <a:blip r:embed="rId2"/>
                <a:stretch>
                  <a:fillRect l="-24444" r="-22222"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969835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Rot by="64800000">
                                      <p:cBhvr>
                                        <p:cTn id="6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Rot by="64800000">
                                      <p:cBhvr>
                                        <p:cTn id="8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ext Box 2"/>
          <p:cNvSpPr txBox="1">
            <a:spLocks noChangeArrowheads="1"/>
          </p:cNvSpPr>
          <p:nvPr/>
        </p:nvSpPr>
        <p:spPr bwMode="auto">
          <a:xfrm>
            <a:off x="1752600" y="152400"/>
            <a:ext cx="6096000" cy="2408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>
                <a:solidFill>
                  <a:srgbClr val="FA0000"/>
                </a:solidFill>
                <a:latin typeface="Comic Sans MS" pitchFamily="66" charset="0"/>
              </a:rPr>
              <a:t>!!!!!Use rotating E-field bias!!!!!</a:t>
            </a:r>
          </a:p>
          <a:p>
            <a:pPr eaLnBrk="1" hangingPunct="1">
              <a:spcBef>
                <a:spcPct val="50000"/>
              </a:spcBef>
            </a:pPr>
            <a:r>
              <a:rPr lang="en-US" sz="2000">
                <a:latin typeface="Comic Sans MS" pitchFamily="66" charset="0"/>
              </a:rPr>
              <a:t>-E-field defines quantization axis</a:t>
            </a:r>
          </a:p>
          <a:p>
            <a:pPr eaLnBrk="1" hangingPunct="1">
              <a:spcBef>
                <a:spcPct val="50000"/>
              </a:spcBef>
            </a:pPr>
            <a:r>
              <a:rPr lang="en-US" sz="2000">
                <a:latin typeface="Comic Sans MS" pitchFamily="66" charset="0"/>
              </a:rPr>
              <a:t>-Excellent rejection of lab-frame residual </a:t>
            </a:r>
          </a:p>
          <a:p>
            <a:pPr eaLnBrk="1" hangingPunct="1">
              <a:spcBef>
                <a:spcPct val="50000"/>
              </a:spcBef>
            </a:pPr>
            <a:r>
              <a:rPr lang="en-US" sz="2000">
                <a:latin typeface="Comic Sans MS" pitchFamily="66" charset="0"/>
              </a:rPr>
              <a:t>B-field.</a:t>
            </a:r>
          </a:p>
          <a:p>
            <a:pPr eaLnBrk="1" hangingPunct="1">
              <a:spcBef>
                <a:spcPct val="50000"/>
              </a:spcBef>
            </a:pPr>
            <a:endParaRPr lang="el-GR" sz="2000">
              <a:latin typeface="Comic Sans MS" pitchFamily="66" charset="0"/>
              <a:cs typeface="Arial" charset="0"/>
            </a:endParaRPr>
          </a:p>
        </p:txBody>
      </p:sp>
      <p:grpSp>
        <p:nvGrpSpPr>
          <p:cNvPr id="59395" name="Group 3"/>
          <p:cNvGrpSpPr>
            <a:grpSpLocks/>
          </p:cNvGrpSpPr>
          <p:nvPr/>
        </p:nvGrpSpPr>
        <p:grpSpPr bwMode="auto">
          <a:xfrm>
            <a:off x="2133600" y="1752600"/>
            <a:ext cx="4648200" cy="4191000"/>
            <a:chOff x="432" y="1056"/>
            <a:chExt cx="2928" cy="2640"/>
          </a:xfrm>
        </p:grpSpPr>
        <p:grpSp>
          <p:nvGrpSpPr>
            <p:cNvPr id="59398" name="Group 4"/>
            <p:cNvGrpSpPr>
              <a:grpSpLocks/>
            </p:cNvGrpSpPr>
            <p:nvPr/>
          </p:nvGrpSpPr>
          <p:grpSpPr bwMode="auto">
            <a:xfrm>
              <a:off x="768" y="2239"/>
              <a:ext cx="672" cy="282"/>
              <a:chOff x="1872" y="2414"/>
              <a:chExt cx="672" cy="282"/>
            </a:xfrm>
          </p:grpSpPr>
          <p:sp>
            <p:nvSpPr>
              <p:cNvPr id="59418" name="Line 5"/>
              <p:cNvSpPr>
                <a:spLocks noChangeShapeType="1"/>
              </p:cNvSpPr>
              <p:nvPr/>
            </p:nvSpPr>
            <p:spPr bwMode="auto">
              <a:xfrm>
                <a:off x="1872" y="2544"/>
                <a:ext cx="277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419" name="Oval 6"/>
              <p:cNvSpPr>
                <a:spLocks noChangeArrowheads="1"/>
              </p:cNvSpPr>
              <p:nvPr/>
            </p:nvSpPr>
            <p:spPr bwMode="auto">
              <a:xfrm>
                <a:off x="2226" y="2414"/>
                <a:ext cx="192" cy="282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9420" name="Text Box 7"/>
              <p:cNvSpPr txBox="1">
                <a:spLocks noChangeArrowheads="1"/>
              </p:cNvSpPr>
              <p:nvPr/>
            </p:nvSpPr>
            <p:spPr bwMode="auto">
              <a:xfrm>
                <a:off x="2212" y="2417"/>
                <a:ext cx="209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sz="2000"/>
                  <a:t>+</a:t>
                </a:r>
              </a:p>
            </p:txBody>
          </p:sp>
          <p:sp>
            <p:nvSpPr>
              <p:cNvPr id="59421" name="Oval 8"/>
              <p:cNvSpPr>
                <a:spLocks noChangeArrowheads="1"/>
              </p:cNvSpPr>
              <p:nvPr/>
            </p:nvSpPr>
            <p:spPr bwMode="auto">
              <a:xfrm>
                <a:off x="2433" y="2479"/>
                <a:ext cx="111" cy="152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59399" name="Oval 9"/>
            <p:cNvSpPr>
              <a:spLocks noChangeArrowheads="1"/>
            </p:cNvSpPr>
            <p:nvPr/>
          </p:nvSpPr>
          <p:spPr bwMode="auto">
            <a:xfrm>
              <a:off x="1056" y="1392"/>
              <a:ext cx="1998" cy="1968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400" name="Freeform 10"/>
            <p:cNvSpPr>
              <a:spLocks/>
            </p:cNvSpPr>
            <p:nvPr/>
          </p:nvSpPr>
          <p:spPr bwMode="auto">
            <a:xfrm>
              <a:off x="944" y="1392"/>
              <a:ext cx="544" cy="912"/>
            </a:xfrm>
            <a:custGeom>
              <a:avLst/>
              <a:gdLst>
                <a:gd name="T0" fmla="*/ 16 w 544"/>
                <a:gd name="T1" fmla="*/ 912 h 912"/>
                <a:gd name="T2" fmla="*/ 16 w 544"/>
                <a:gd name="T3" fmla="*/ 720 h 912"/>
                <a:gd name="T4" fmla="*/ 112 w 544"/>
                <a:gd name="T5" fmla="*/ 432 h 912"/>
                <a:gd name="T6" fmla="*/ 304 w 544"/>
                <a:gd name="T7" fmla="*/ 192 h 912"/>
                <a:gd name="T8" fmla="*/ 544 w 544"/>
                <a:gd name="T9" fmla="*/ 0 h 9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44" h="912">
                  <a:moveTo>
                    <a:pt x="16" y="912"/>
                  </a:moveTo>
                  <a:cubicBezTo>
                    <a:pt x="8" y="856"/>
                    <a:pt x="0" y="800"/>
                    <a:pt x="16" y="720"/>
                  </a:cubicBezTo>
                  <a:cubicBezTo>
                    <a:pt x="32" y="640"/>
                    <a:pt x="64" y="520"/>
                    <a:pt x="112" y="432"/>
                  </a:cubicBezTo>
                  <a:cubicBezTo>
                    <a:pt x="160" y="344"/>
                    <a:pt x="232" y="264"/>
                    <a:pt x="304" y="192"/>
                  </a:cubicBezTo>
                  <a:cubicBezTo>
                    <a:pt x="376" y="120"/>
                    <a:pt x="460" y="60"/>
                    <a:pt x="544" y="0"/>
                  </a:cubicBezTo>
                </a:path>
              </a:pathLst>
            </a:custGeom>
            <a:noFill/>
            <a:ln w="19050" cap="flat" cmpd="sng">
              <a:solidFill>
                <a:schemeClr val="tx1"/>
              </a:solidFill>
              <a:prstDash val="dash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9401" name="Text Box 11"/>
            <p:cNvSpPr txBox="1">
              <a:spLocks noChangeArrowheads="1"/>
            </p:cNvSpPr>
            <p:nvPr/>
          </p:nvSpPr>
          <p:spPr bwMode="auto">
            <a:xfrm>
              <a:off x="816" y="1344"/>
              <a:ext cx="451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>
                  <a:latin typeface="Symbol" pitchFamily="18" charset="2"/>
                </a:rPr>
                <a:t>w</a:t>
              </a:r>
              <a:r>
                <a:rPr lang="en-US" baseline="-25000"/>
                <a:t>rot</a:t>
              </a:r>
              <a:r>
                <a:rPr lang="en-US"/>
                <a:t>t</a:t>
              </a:r>
            </a:p>
          </p:txBody>
        </p:sp>
        <p:sp>
          <p:nvSpPr>
            <p:cNvPr id="59402" name="Text Box 12"/>
            <p:cNvSpPr txBox="1">
              <a:spLocks noChangeArrowheads="1"/>
            </p:cNvSpPr>
            <p:nvPr/>
          </p:nvSpPr>
          <p:spPr bwMode="auto">
            <a:xfrm>
              <a:off x="432" y="2236"/>
              <a:ext cx="244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/>
                <a:t>E</a:t>
              </a:r>
            </a:p>
          </p:txBody>
        </p:sp>
        <p:grpSp>
          <p:nvGrpSpPr>
            <p:cNvPr id="59403" name="Group 13"/>
            <p:cNvGrpSpPr>
              <a:grpSpLocks/>
            </p:cNvGrpSpPr>
            <p:nvPr/>
          </p:nvGrpSpPr>
          <p:grpSpPr bwMode="auto">
            <a:xfrm rot="5400000">
              <a:off x="1725" y="1251"/>
              <a:ext cx="672" cy="282"/>
              <a:chOff x="1872" y="2414"/>
              <a:chExt cx="672" cy="282"/>
            </a:xfrm>
          </p:grpSpPr>
          <p:sp>
            <p:nvSpPr>
              <p:cNvPr id="59414" name="Line 14"/>
              <p:cNvSpPr>
                <a:spLocks noChangeShapeType="1"/>
              </p:cNvSpPr>
              <p:nvPr/>
            </p:nvSpPr>
            <p:spPr bwMode="auto">
              <a:xfrm>
                <a:off x="1872" y="2544"/>
                <a:ext cx="277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415" name="Oval 15"/>
              <p:cNvSpPr>
                <a:spLocks noChangeArrowheads="1"/>
              </p:cNvSpPr>
              <p:nvPr/>
            </p:nvSpPr>
            <p:spPr bwMode="auto">
              <a:xfrm>
                <a:off x="2226" y="2414"/>
                <a:ext cx="192" cy="282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9416" name="Text Box 16"/>
              <p:cNvSpPr txBox="1">
                <a:spLocks noChangeArrowheads="1"/>
              </p:cNvSpPr>
              <p:nvPr/>
            </p:nvSpPr>
            <p:spPr bwMode="auto">
              <a:xfrm>
                <a:off x="2212" y="2417"/>
                <a:ext cx="209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sz="2000"/>
                  <a:t>+</a:t>
                </a:r>
              </a:p>
            </p:txBody>
          </p:sp>
          <p:sp>
            <p:nvSpPr>
              <p:cNvPr id="59417" name="Oval 17"/>
              <p:cNvSpPr>
                <a:spLocks noChangeArrowheads="1"/>
              </p:cNvSpPr>
              <p:nvPr/>
            </p:nvSpPr>
            <p:spPr bwMode="auto">
              <a:xfrm>
                <a:off x="2433" y="2479"/>
                <a:ext cx="111" cy="152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59404" name="Group 18"/>
            <p:cNvGrpSpPr>
              <a:grpSpLocks/>
            </p:cNvGrpSpPr>
            <p:nvPr/>
          </p:nvGrpSpPr>
          <p:grpSpPr bwMode="auto">
            <a:xfrm rot="-5400000">
              <a:off x="1725" y="3219"/>
              <a:ext cx="672" cy="282"/>
              <a:chOff x="1872" y="2414"/>
              <a:chExt cx="672" cy="282"/>
            </a:xfrm>
          </p:grpSpPr>
          <p:sp>
            <p:nvSpPr>
              <p:cNvPr id="59410" name="Line 19"/>
              <p:cNvSpPr>
                <a:spLocks noChangeShapeType="1"/>
              </p:cNvSpPr>
              <p:nvPr/>
            </p:nvSpPr>
            <p:spPr bwMode="auto">
              <a:xfrm>
                <a:off x="1872" y="2544"/>
                <a:ext cx="277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411" name="Oval 20"/>
              <p:cNvSpPr>
                <a:spLocks noChangeArrowheads="1"/>
              </p:cNvSpPr>
              <p:nvPr/>
            </p:nvSpPr>
            <p:spPr bwMode="auto">
              <a:xfrm>
                <a:off x="2226" y="2414"/>
                <a:ext cx="192" cy="282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9412" name="Text Box 21"/>
              <p:cNvSpPr txBox="1">
                <a:spLocks noChangeArrowheads="1"/>
              </p:cNvSpPr>
              <p:nvPr/>
            </p:nvSpPr>
            <p:spPr bwMode="auto">
              <a:xfrm>
                <a:off x="2212" y="2417"/>
                <a:ext cx="209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sz="2000"/>
                  <a:t>+</a:t>
                </a:r>
              </a:p>
            </p:txBody>
          </p:sp>
          <p:sp>
            <p:nvSpPr>
              <p:cNvPr id="59413" name="Oval 22"/>
              <p:cNvSpPr>
                <a:spLocks noChangeArrowheads="1"/>
              </p:cNvSpPr>
              <p:nvPr/>
            </p:nvSpPr>
            <p:spPr bwMode="auto">
              <a:xfrm>
                <a:off x="2433" y="2479"/>
                <a:ext cx="111" cy="152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59405" name="Group 23"/>
            <p:cNvGrpSpPr>
              <a:grpSpLocks/>
            </p:cNvGrpSpPr>
            <p:nvPr/>
          </p:nvGrpSpPr>
          <p:grpSpPr bwMode="auto">
            <a:xfrm rot="10800000">
              <a:off x="2688" y="2239"/>
              <a:ext cx="672" cy="282"/>
              <a:chOff x="1872" y="2414"/>
              <a:chExt cx="672" cy="282"/>
            </a:xfrm>
          </p:grpSpPr>
          <p:sp>
            <p:nvSpPr>
              <p:cNvPr id="59406" name="Line 24"/>
              <p:cNvSpPr>
                <a:spLocks noChangeShapeType="1"/>
              </p:cNvSpPr>
              <p:nvPr/>
            </p:nvSpPr>
            <p:spPr bwMode="auto">
              <a:xfrm>
                <a:off x="1872" y="2544"/>
                <a:ext cx="277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407" name="Oval 25"/>
              <p:cNvSpPr>
                <a:spLocks noChangeArrowheads="1"/>
              </p:cNvSpPr>
              <p:nvPr/>
            </p:nvSpPr>
            <p:spPr bwMode="auto">
              <a:xfrm>
                <a:off x="2226" y="2414"/>
                <a:ext cx="192" cy="282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9408" name="Text Box 26"/>
              <p:cNvSpPr txBox="1">
                <a:spLocks noChangeArrowheads="1"/>
              </p:cNvSpPr>
              <p:nvPr/>
            </p:nvSpPr>
            <p:spPr bwMode="auto">
              <a:xfrm>
                <a:off x="2212" y="2417"/>
                <a:ext cx="209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sz="2000"/>
                  <a:t>+</a:t>
                </a:r>
              </a:p>
            </p:txBody>
          </p:sp>
          <p:sp>
            <p:nvSpPr>
              <p:cNvPr id="59409" name="Oval 27"/>
              <p:cNvSpPr>
                <a:spLocks noChangeArrowheads="1"/>
              </p:cNvSpPr>
              <p:nvPr/>
            </p:nvSpPr>
            <p:spPr bwMode="auto">
              <a:xfrm>
                <a:off x="2433" y="2479"/>
                <a:ext cx="111" cy="152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59396" name="Text Box 28"/>
          <p:cNvSpPr txBox="1">
            <a:spLocks noChangeArrowheads="1"/>
          </p:cNvSpPr>
          <p:nvPr/>
        </p:nvSpPr>
        <p:spPr bwMode="auto">
          <a:xfrm>
            <a:off x="7080250" y="1676401"/>
            <a:ext cx="3530600" cy="3908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>
                <a:latin typeface="Symbol" pitchFamily="18" charset="2"/>
              </a:rPr>
              <a:t>      </a:t>
            </a:r>
            <a:r>
              <a:rPr lang="en-US" sz="3200">
                <a:latin typeface="Symbol" pitchFamily="18" charset="2"/>
              </a:rPr>
              <a:t>w</a:t>
            </a:r>
            <a:r>
              <a:rPr lang="en-US" sz="3200" baseline="-25000"/>
              <a:t>rot</a:t>
            </a:r>
            <a:r>
              <a:rPr lang="en-US" sz="3200"/>
              <a:t>  </a:t>
            </a:r>
            <a:r>
              <a:rPr lang="en-US">
                <a:latin typeface="Comic Sans MS" pitchFamily="66" charset="0"/>
              </a:rPr>
              <a:t>is</a:t>
            </a:r>
            <a:r>
              <a:rPr lang="en-US"/>
              <a:t>:</a:t>
            </a:r>
          </a:p>
          <a:p>
            <a:pPr eaLnBrk="1" hangingPunct="1"/>
            <a:r>
              <a:rPr lang="en-US">
                <a:latin typeface="Comic Sans MS" pitchFamily="66" charset="0"/>
              </a:rPr>
              <a:t>BIG enough that radius</a:t>
            </a:r>
          </a:p>
          <a:p>
            <a:pPr eaLnBrk="1" hangingPunct="1"/>
            <a:r>
              <a:rPr lang="en-US">
                <a:latin typeface="Comic Sans MS" pitchFamily="66" charset="0"/>
              </a:rPr>
              <a:t>of “micromotion” circle</a:t>
            </a:r>
          </a:p>
          <a:p>
            <a:pPr eaLnBrk="1" hangingPunct="1"/>
            <a:r>
              <a:rPr lang="en-US">
                <a:latin typeface="Comic Sans MS" pitchFamily="66" charset="0"/>
              </a:rPr>
              <a:t>is small compared to </a:t>
            </a:r>
          </a:p>
          <a:p>
            <a:pPr eaLnBrk="1" hangingPunct="1"/>
            <a:r>
              <a:rPr lang="en-US">
                <a:latin typeface="Comic Sans MS" pitchFamily="66" charset="0"/>
              </a:rPr>
              <a:t>trap size.</a:t>
            </a:r>
          </a:p>
          <a:p>
            <a:pPr eaLnBrk="1" hangingPunct="1"/>
            <a:endParaRPr lang="en-US">
              <a:latin typeface="Comic Sans MS" pitchFamily="66" charset="0"/>
            </a:endParaRPr>
          </a:p>
          <a:p>
            <a:pPr eaLnBrk="1" hangingPunct="1"/>
            <a:r>
              <a:rPr lang="en-US">
                <a:latin typeface="Comic Sans MS" pitchFamily="66" charset="0"/>
              </a:rPr>
              <a:t>SMALL enough so that</a:t>
            </a:r>
          </a:p>
          <a:p>
            <a:pPr eaLnBrk="1" hangingPunct="1"/>
            <a:r>
              <a:rPr lang="en-US"/>
              <a:t> d</a:t>
            </a:r>
            <a:r>
              <a:rPr lang="en-US" baseline="-25000"/>
              <a:t>mol</a:t>
            </a:r>
            <a:r>
              <a:rPr lang="en-US"/>
              <a:t> E  &gt;&gt; </a:t>
            </a:r>
            <a:r>
              <a:rPr lang="en-US">
                <a:latin typeface="Symbol" pitchFamily="18" charset="2"/>
              </a:rPr>
              <a:t>w</a:t>
            </a:r>
            <a:r>
              <a:rPr lang="en-US" baseline="-25000"/>
              <a:t>rot</a:t>
            </a:r>
            <a:r>
              <a:rPr lang="en-US"/>
              <a:t> </a:t>
            </a:r>
            <a:r>
              <a:rPr lang="en-US">
                <a:latin typeface="Comic Sans MS" pitchFamily="66" charset="0"/>
              </a:rPr>
              <a:t>and the </a:t>
            </a:r>
          </a:p>
          <a:p>
            <a:pPr eaLnBrk="1" hangingPunct="1"/>
            <a:r>
              <a:rPr lang="en-US">
                <a:latin typeface="Comic Sans MS" pitchFamily="66" charset="0"/>
              </a:rPr>
              <a:t>molecule axis stays </a:t>
            </a:r>
          </a:p>
          <a:p>
            <a:pPr eaLnBrk="1" hangingPunct="1"/>
            <a:r>
              <a:rPr lang="en-US">
                <a:latin typeface="Comic Sans MS" pitchFamily="66" charset="0"/>
              </a:rPr>
              <a:t>aligned with E.</a:t>
            </a:r>
          </a:p>
        </p:txBody>
      </p:sp>
      <p:sp>
        <p:nvSpPr>
          <p:cNvPr id="59397" name="Text Box 29"/>
          <p:cNvSpPr txBox="1">
            <a:spLocks noChangeArrowheads="1"/>
          </p:cNvSpPr>
          <p:nvPr/>
        </p:nvSpPr>
        <p:spPr bwMode="auto">
          <a:xfrm>
            <a:off x="6308725" y="5608639"/>
            <a:ext cx="3586238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>
                <a:latin typeface="Comic Sans MS" pitchFamily="66" charset="0"/>
              </a:rPr>
              <a:t>One does Zeeman-level </a:t>
            </a:r>
          </a:p>
          <a:p>
            <a:pPr eaLnBrk="1" hangingPunct="1"/>
            <a:r>
              <a:rPr lang="en-US">
                <a:latin typeface="Comic Sans MS" pitchFamily="66" charset="0"/>
              </a:rPr>
              <a:t>spectroscopy then</a:t>
            </a:r>
          </a:p>
          <a:p>
            <a:pPr eaLnBrk="1" hangingPunct="1"/>
            <a:r>
              <a:rPr lang="en-US">
                <a:latin typeface="Comic Sans MS" pitchFamily="66" charset="0"/>
              </a:rPr>
              <a:t>in the rotating frame.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981200" y="6202364"/>
            <a:ext cx="28729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Leanhardt</a:t>
            </a:r>
            <a:r>
              <a:rPr lang="en-US" dirty="0"/>
              <a:t> et al, J. Mol. Spec.</a:t>
            </a:r>
          </a:p>
          <a:p>
            <a:r>
              <a:rPr lang="en-US" dirty="0"/>
              <a:t>(2011)   [25 typeset pages] </a:t>
            </a:r>
          </a:p>
        </p:txBody>
      </p:sp>
    </p:spTree>
    <p:extLst>
      <p:ext uri="{BB962C8B-B14F-4D97-AF65-F5344CB8AC3E}">
        <p14:creationId xmlns:p14="http://schemas.microsoft.com/office/powerpoint/2010/main" val="15326590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272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Rotating Fields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50B3F-FE76-494E-B51D-FBC05C63094E}" type="slidenum">
              <a:rPr lang="en-US" smtClean="0"/>
              <a:t>39</a:t>
            </a:fld>
            <a:endParaRPr lang="en-US"/>
          </a:p>
        </p:txBody>
      </p:sp>
      <p:pic>
        <p:nvPicPr>
          <p:cNvPr id="8" name="Picture 7" descr="pfc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0490" y="1"/>
            <a:ext cx="1861510" cy="883328"/>
          </a:xfrm>
          <a:prstGeom prst="rect">
            <a:avLst/>
          </a:prstGeom>
        </p:spPr>
      </p:pic>
      <p:cxnSp>
        <p:nvCxnSpPr>
          <p:cNvPr id="15" name="Straight Arrow Connector 14"/>
          <p:cNvCxnSpPr/>
          <p:nvPr/>
        </p:nvCxnSpPr>
        <p:spPr>
          <a:xfrm flipH="1" flipV="1">
            <a:off x="1600200" y="1600200"/>
            <a:ext cx="0" cy="475488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 flipV="1">
            <a:off x="1602621" y="6355080"/>
            <a:ext cx="4754880" cy="0"/>
          </a:xfrm>
          <a:prstGeom prst="straightConnector1">
            <a:avLst/>
          </a:prstGeom>
          <a:ln w="28575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6352140" y="6142386"/>
            <a:ext cx="2840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1481488" y="1228653"/>
            <a:ext cx="2888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y</a:t>
            </a:r>
            <a:endParaRPr lang="en-US" dirty="0"/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64AA0825-17FE-469F-BD82-CB8682E6DD41}"/>
              </a:ext>
            </a:extLst>
          </p:cNvPr>
          <p:cNvGrpSpPr/>
          <p:nvPr/>
        </p:nvGrpSpPr>
        <p:grpSpPr>
          <a:xfrm rot="5400000">
            <a:off x="4178469" y="1639396"/>
            <a:ext cx="921626" cy="419402"/>
            <a:chOff x="1981049" y="4219847"/>
            <a:chExt cx="460813" cy="209701"/>
          </a:xfrm>
        </p:grpSpPr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F481744B-1726-4018-80A5-FA1A992C9A1D}"/>
                </a:ext>
              </a:extLst>
            </p:cNvPr>
            <p:cNvSpPr/>
            <p:nvPr/>
          </p:nvSpPr>
          <p:spPr>
            <a:xfrm>
              <a:off x="1981049" y="4219847"/>
              <a:ext cx="209701" cy="209701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F643AE07-0856-4CDF-91F7-EF00570A5C58}"/>
                </a:ext>
              </a:extLst>
            </p:cNvPr>
            <p:cNvSpPr/>
            <p:nvPr/>
          </p:nvSpPr>
          <p:spPr>
            <a:xfrm>
              <a:off x="2327214" y="4267373"/>
              <a:ext cx="114648" cy="114648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B800FC13-1C4D-43CF-9F5D-06FAFE9926EE}"/>
                </a:ext>
              </a:extLst>
            </p:cNvPr>
            <p:cNvCxnSpPr>
              <a:cxnSpLocks/>
              <a:stCxn id="64" idx="6"/>
              <a:endCxn id="65" idx="2"/>
            </p:cNvCxnSpPr>
            <p:nvPr/>
          </p:nvCxnSpPr>
          <p:spPr>
            <a:xfrm flipV="1">
              <a:off x="2190750" y="4324697"/>
              <a:ext cx="136464" cy="1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64AA0825-17FE-469F-BD82-CB8682E6DD41}"/>
              </a:ext>
            </a:extLst>
          </p:cNvPr>
          <p:cNvGrpSpPr/>
          <p:nvPr/>
        </p:nvGrpSpPr>
        <p:grpSpPr>
          <a:xfrm rot="2700000">
            <a:off x="3136412" y="2071031"/>
            <a:ext cx="921626" cy="419402"/>
            <a:chOff x="1981049" y="4219847"/>
            <a:chExt cx="460813" cy="209701"/>
          </a:xfrm>
        </p:grpSpPr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F481744B-1726-4018-80A5-FA1A992C9A1D}"/>
                </a:ext>
              </a:extLst>
            </p:cNvPr>
            <p:cNvSpPr/>
            <p:nvPr/>
          </p:nvSpPr>
          <p:spPr>
            <a:xfrm>
              <a:off x="1981049" y="4219847"/>
              <a:ext cx="209701" cy="209701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F643AE07-0856-4CDF-91F7-EF00570A5C58}"/>
                </a:ext>
              </a:extLst>
            </p:cNvPr>
            <p:cNvSpPr/>
            <p:nvPr/>
          </p:nvSpPr>
          <p:spPr>
            <a:xfrm>
              <a:off x="2327214" y="4267373"/>
              <a:ext cx="114648" cy="114648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B800FC13-1C4D-43CF-9F5D-06FAFE9926EE}"/>
                </a:ext>
              </a:extLst>
            </p:cNvPr>
            <p:cNvCxnSpPr>
              <a:cxnSpLocks/>
              <a:stCxn id="68" idx="6"/>
              <a:endCxn id="69" idx="2"/>
            </p:cNvCxnSpPr>
            <p:nvPr/>
          </p:nvCxnSpPr>
          <p:spPr>
            <a:xfrm flipV="1">
              <a:off x="2190750" y="4324697"/>
              <a:ext cx="136464" cy="1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64AA0825-17FE-469F-BD82-CB8682E6DD41}"/>
              </a:ext>
            </a:extLst>
          </p:cNvPr>
          <p:cNvGrpSpPr/>
          <p:nvPr/>
        </p:nvGrpSpPr>
        <p:grpSpPr>
          <a:xfrm>
            <a:off x="2704777" y="3113088"/>
            <a:ext cx="921626" cy="419402"/>
            <a:chOff x="1981049" y="4219847"/>
            <a:chExt cx="460813" cy="209701"/>
          </a:xfrm>
        </p:grpSpPr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F481744B-1726-4018-80A5-FA1A992C9A1D}"/>
                </a:ext>
              </a:extLst>
            </p:cNvPr>
            <p:cNvSpPr/>
            <p:nvPr/>
          </p:nvSpPr>
          <p:spPr>
            <a:xfrm>
              <a:off x="1981049" y="4219847"/>
              <a:ext cx="209701" cy="209701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F643AE07-0856-4CDF-91F7-EF00570A5C58}"/>
                </a:ext>
              </a:extLst>
            </p:cNvPr>
            <p:cNvSpPr/>
            <p:nvPr/>
          </p:nvSpPr>
          <p:spPr>
            <a:xfrm>
              <a:off x="2327214" y="4267373"/>
              <a:ext cx="114648" cy="114648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B800FC13-1C4D-43CF-9F5D-06FAFE9926EE}"/>
                </a:ext>
              </a:extLst>
            </p:cNvPr>
            <p:cNvCxnSpPr>
              <a:cxnSpLocks/>
              <a:stCxn id="72" idx="6"/>
              <a:endCxn id="73" idx="2"/>
            </p:cNvCxnSpPr>
            <p:nvPr/>
          </p:nvCxnSpPr>
          <p:spPr>
            <a:xfrm flipV="1">
              <a:off x="2190750" y="4324697"/>
              <a:ext cx="136464" cy="1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64AA0825-17FE-469F-BD82-CB8682E6DD41}"/>
              </a:ext>
            </a:extLst>
          </p:cNvPr>
          <p:cNvGrpSpPr/>
          <p:nvPr/>
        </p:nvGrpSpPr>
        <p:grpSpPr>
          <a:xfrm rot="8100000">
            <a:off x="5220527" y="2071031"/>
            <a:ext cx="921626" cy="419402"/>
            <a:chOff x="1981049" y="4219847"/>
            <a:chExt cx="460813" cy="209701"/>
          </a:xfrm>
        </p:grpSpPr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F481744B-1726-4018-80A5-FA1A992C9A1D}"/>
                </a:ext>
              </a:extLst>
            </p:cNvPr>
            <p:cNvSpPr/>
            <p:nvPr/>
          </p:nvSpPr>
          <p:spPr>
            <a:xfrm>
              <a:off x="1981049" y="4219847"/>
              <a:ext cx="209701" cy="209701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F643AE07-0856-4CDF-91F7-EF00570A5C58}"/>
                </a:ext>
              </a:extLst>
            </p:cNvPr>
            <p:cNvSpPr/>
            <p:nvPr/>
          </p:nvSpPr>
          <p:spPr>
            <a:xfrm>
              <a:off x="2327214" y="4267373"/>
              <a:ext cx="114648" cy="114648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B800FC13-1C4D-43CF-9F5D-06FAFE9926EE}"/>
                </a:ext>
              </a:extLst>
            </p:cNvPr>
            <p:cNvCxnSpPr>
              <a:cxnSpLocks/>
              <a:stCxn id="76" idx="6"/>
              <a:endCxn id="77" idx="2"/>
            </p:cNvCxnSpPr>
            <p:nvPr/>
          </p:nvCxnSpPr>
          <p:spPr>
            <a:xfrm flipV="1">
              <a:off x="2190750" y="4324697"/>
              <a:ext cx="136464" cy="1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64AA0825-17FE-469F-BD82-CB8682E6DD41}"/>
              </a:ext>
            </a:extLst>
          </p:cNvPr>
          <p:cNvGrpSpPr/>
          <p:nvPr/>
        </p:nvGrpSpPr>
        <p:grpSpPr>
          <a:xfrm rot="10800000">
            <a:off x="5652161" y="3113089"/>
            <a:ext cx="921626" cy="419402"/>
            <a:chOff x="1981049" y="4219847"/>
            <a:chExt cx="460813" cy="209701"/>
          </a:xfrm>
        </p:grpSpPr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F481744B-1726-4018-80A5-FA1A992C9A1D}"/>
                </a:ext>
              </a:extLst>
            </p:cNvPr>
            <p:cNvSpPr/>
            <p:nvPr/>
          </p:nvSpPr>
          <p:spPr>
            <a:xfrm>
              <a:off x="1981049" y="4219847"/>
              <a:ext cx="209701" cy="209701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F643AE07-0856-4CDF-91F7-EF00570A5C58}"/>
                </a:ext>
              </a:extLst>
            </p:cNvPr>
            <p:cNvSpPr/>
            <p:nvPr/>
          </p:nvSpPr>
          <p:spPr>
            <a:xfrm>
              <a:off x="2327214" y="4267373"/>
              <a:ext cx="114648" cy="114648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B800FC13-1C4D-43CF-9F5D-06FAFE9926EE}"/>
                </a:ext>
              </a:extLst>
            </p:cNvPr>
            <p:cNvCxnSpPr>
              <a:cxnSpLocks/>
              <a:stCxn id="80" idx="6"/>
              <a:endCxn id="81" idx="2"/>
            </p:cNvCxnSpPr>
            <p:nvPr/>
          </p:nvCxnSpPr>
          <p:spPr>
            <a:xfrm flipV="1">
              <a:off x="2190750" y="4324697"/>
              <a:ext cx="136464" cy="1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64AA0825-17FE-469F-BD82-CB8682E6DD41}"/>
              </a:ext>
            </a:extLst>
          </p:cNvPr>
          <p:cNvGrpSpPr/>
          <p:nvPr/>
        </p:nvGrpSpPr>
        <p:grpSpPr>
          <a:xfrm rot="13500000">
            <a:off x="5220527" y="4155146"/>
            <a:ext cx="921626" cy="419402"/>
            <a:chOff x="1981049" y="4219847"/>
            <a:chExt cx="460813" cy="209701"/>
          </a:xfrm>
        </p:grpSpPr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F481744B-1726-4018-80A5-FA1A992C9A1D}"/>
                </a:ext>
              </a:extLst>
            </p:cNvPr>
            <p:cNvSpPr/>
            <p:nvPr/>
          </p:nvSpPr>
          <p:spPr>
            <a:xfrm>
              <a:off x="1981049" y="4219847"/>
              <a:ext cx="209701" cy="209701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F643AE07-0856-4CDF-91F7-EF00570A5C58}"/>
                </a:ext>
              </a:extLst>
            </p:cNvPr>
            <p:cNvSpPr/>
            <p:nvPr/>
          </p:nvSpPr>
          <p:spPr>
            <a:xfrm>
              <a:off x="2327214" y="4267373"/>
              <a:ext cx="114648" cy="114648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B800FC13-1C4D-43CF-9F5D-06FAFE9926EE}"/>
                </a:ext>
              </a:extLst>
            </p:cNvPr>
            <p:cNvCxnSpPr>
              <a:cxnSpLocks/>
              <a:stCxn id="84" idx="6"/>
              <a:endCxn id="85" idx="2"/>
            </p:cNvCxnSpPr>
            <p:nvPr/>
          </p:nvCxnSpPr>
          <p:spPr>
            <a:xfrm flipV="1">
              <a:off x="2190750" y="4324697"/>
              <a:ext cx="136464" cy="1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64AA0825-17FE-469F-BD82-CB8682E6DD41}"/>
              </a:ext>
            </a:extLst>
          </p:cNvPr>
          <p:cNvGrpSpPr/>
          <p:nvPr/>
        </p:nvGrpSpPr>
        <p:grpSpPr>
          <a:xfrm rot="16200000">
            <a:off x="4178469" y="4586781"/>
            <a:ext cx="921626" cy="419402"/>
            <a:chOff x="1981049" y="4219847"/>
            <a:chExt cx="460813" cy="209701"/>
          </a:xfrm>
        </p:grpSpPr>
        <p:sp>
          <p:nvSpPr>
            <p:cNvPr id="88" name="Oval 87">
              <a:extLst>
                <a:ext uri="{FF2B5EF4-FFF2-40B4-BE49-F238E27FC236}">
                  <a16:creationId xmlns:a16="http://schemas.microsoft.com/office/drawing/2014/main" id="{F481744B-1726-4018-80A5-FA1A992C9A1D}"/>
                </a:ext>
              </a:extLst>
            </p:cNvPr>
            <p:cNvSpPr/>
            <p:nvPr/>
          </p:nvSpPr>
          <p:spPr>
            <a:xfrm>
              <a:off x="1981049" y="4219847"/>
              <a:ext cx="209701" cy="209701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Oval 88">
              <a:extLst>
                <a:ext uri="{FF2B5EF4-FFF2-40B4-BE49-F238E27FC236}">
                  <a16:creationId xmlns:a16="http://schemas.microsoft.com/office/drawing/2014/main" id="{F643AE07-0856-4CDF-91F7-EF00570A5C58}"/>
                </a:ext>
              </a:extLst>
            </p:cNvPr>
            <p:cNvSpPr/>
            <p:nvPr/>
          </p:nvSpPr>
          <p:spPr>
            <a:xfrm>
              <a:off x="2327214" y="4267373"/>
              <a:ext cx="114648" cy="114648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B800FC13-1C4D-43CF-9F5D-06FAFE9926EE}"/>
                </a:ext>
              </a:extLst>
            </p:cNvPr>
            <p:cNvCxnSpPr>
              <a:cxnSpLocks/>
              <a:stCxn id="88" idx="6"/>
              <a:endCxn id="89" idx="2"/>
            </p:cNvCxnSpPr>
            <p:nvPr/>
          </p:nvCxnSpPr>
          <p:spPr>
            <a:xfrm flipV="1">
              <a:off x="2190750" y="4324697"/>
              <a:ext cx="136464" cy="1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64AA0825-17FE-469F-BD82-CB8682E6DD41}"/>
              </a:ext>
            </a:extLst>
          </p:cNvPr>
          <p:cNvGrpSpPr/>
          <p:nvPr/>
        </p:nvGrpSpPr>
        <p:grpSpPr>
          <a:xfrm rot="18900000">
            <a:off x="3136412" y="4155146"/>
            <a:ext cx="921626" cy="419402"/>
            <a:chOff x="1981049" y="4219847"/>
            <a:chExt cx="460813" cy="209701"/>
          </a:xfrm>
        </p:grpSpPr>
        <p:sp>
          <p:nvSpPr>
            <p:cNvPr id="92" name="Oval 91">
              <a:extLst>
                <a:ext uri="{FF2B5EF4-FFF2-40B4-BE49-F238E27FC236}">
                  <a16:creationId xmlns:a16="http://schemas.microsoft.com/office/drawing/2014/main" id="{F481744B-1726-4018-80A5-FA1A992C9A1D}"/>
                </a:ext>
              </a:extLst>
            </p:cNvPr>
            <p:cNvSpPr/>
            <p:nvPr/>
          </p:nvSpPr>
          <p:spPr>
            <a:xfrm>
              <a:off x="1981049" y="4219847"/>
              <a:ext cx="209701" cy="209701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Oval 92">
              <a:extLst>
                <a:ext uri="{FF2B5EF4-FFF2-40B4-BE49-F238E27FC236}">
                  <a16:creationId xmlns:a16="http://schemas.microsoft.com/office/drawing/2014/main" id="{F643AE07-0856-4CDF-91F7-EF00570A5C58}"/>
                </a:ext>
              </a:extLst>
            </p:cNvPr>
            <p:cNvSpPr/>
            <p:nvPr/>
          </p:nvSpPr>
          <p:spPr>
            <a:xfrm>
              <a:off x="2327214" y="4267373"/>
              <a:ext cx="114648" cy="114648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B800FC13-1C4D-43CF-9F5D-06FAFE9926EE}"/>
                </a:ext>
              </a:extLst>
            </p:cNvPr>
            <p:cNvCxnSpPr>
              <a:cxnSpLocks/>
              <a:stCxn id="92" idx="6"/>
              <a:endCxn id="93" idx="2"/>
            </p:cNvCxnSpPr>
            <p:nvPr/>
          </p:nvCxnSpPr>
          <p:spPr>
            <a:xfrm flipV="1">
              <a:off x="2190750" y="4324697"/>
              <a:ext cx="136464" cy="1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98" name="Left Arrow 97"/>
          <p:cNvSpPr>
            <a:spLocks noChangeAspect="1"/>
          </p:cNvSpPr>
          <p:nvPr/>
        </p:nvSpPr>
        <p:spPr>
          <a:xfrm rot="16200000">
            <a:off x="3812131" y="3118104"/>
            <a:ext cx="1693190" cy="310013"/>
          </a:xfrm>
          <a:prstGeom prst="lef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Left Arrow 99"/>
          <p:cNvSpPr>
            <a:spLocks noChangeAspect="1"/>
          </p:cNvSpPr>
          <p:nvPr/>
        </p:nvSpPr>
        <p:spPr>
          <a:xfrm rot="18900000">
            <a:off x="3813048" y="3118104"/>
            <a:ext cx="1693190" cy="310013"/>
          </a:xfrm>
          <a:prstGeom prst="lef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Left Arrow 100"/>
          <p:cNvSpPr>
            <a:spLocks noChangeAspect="1"/>
          </p:cNvSpPr>
          <p:nvPr/>
        </p:nvSpPr>
        <p:spPr>
          <a:xfrm>
            <a:off x="3813048" y="3118104"/>
            <a:ext cx="1693190" cy="310013"/>
          </a:xfrm>
          <a:prstGeom prst="lef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Left Arrow 101"/>
          <p:cNvSpPr>
            <a:spLocks noChangeAspect="1"/>
          </p:cNvSpPr>
          <p:nvPr/>
        </p:nvSpPr>
        <p:spPr>
          <a:xfrm rot="2700000">
            <a:off x="3813048" y="3118104"/>
            <a:ext cx="1693190" cy="310013"/>
          </a:xfrm>
          <a:prstGeom prst="lef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Left Arrow 102"/>
          <p:cNvSpPr>
            <a:spLocks noChangeAspect="1"/>
          </p:cNvSpPr>
          <p:nvPr/>
        </p:nvSpPr>
        <p:spPr>
          <a:xfrm rot="5400000">
            <a:off x="3813048" y="3118104"/>
            <a:ext cx="1693190" cy="310013"/>
          </a:xfrm>
          <a:prstGeom prst="lef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Left Arrow 103"/>
          <p:cNvSpPr>
            <a:spLocks noChangeAspect="1"/>
          </p:cNvSpPr>
          <p:nvPr/>
        </p:nvSpPr>
        <p:spPr>
          <a:xfrm rot="8100000">
            <a:off x="3813048" y="3118104"/>
            <a:ext cx="1693190" cy="310013"/>
          </a:xfrm>
          <a:prstGeom prst="lef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Left Arrow 104"/>
          <p:cNvSpPr>
            <a:spLocks noChangeAspect="1"/>
          </p:cNvSpPr>
          <p:nvPr/>
        </p:nvSpPr>
        <p:spPr>
          <a:xfrm rot="10800000">
            <a:off x="3813048" y="3118104"/>
            <a:ext cx="1693190" cy="310013"/>
          </a:xfrm>
          <a:prstGeom prst="lef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Left Arrow 105"/>
          <p:cNvSpPr>
            <a:spLocks noChangeAspect="1"/>
          </p:cNvSpPr>
          <p:nvPr/>
        </p:nvSpPr>
        <p:spPr>
          <a:xfrm rot="13500000">
            <a:off x="3813048" y="3118104"/>
            <a:ext cx="1693190" cy="310013"/>
          </a:xfrm>
          <a:prstGeom prst="lef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Content Placeholder 2"/>
              <p:cNvSpPr txBox="1">
                <a:spLocks/>
              </p:cNvSpPr>
              <p:nvPr/>
            </p:nvSpPr>
            <p:spPr>
              <a:xfrm>
                <a:off x="7965441" y="1319101"/>
                <a:ext cx="3814184" cy="5402373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dirty="0" smtClean="0"/>
                  <a:t>Rotating E-Field: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i="1" dirty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𝑟𝑜𝑡</m:t>
                        </m:r>
                      </m:sub>
                    </m:sSub>
                    <m:r>
                      <a:rPr lang="en-US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sz="2300" b="0" i="1" smtClean="0">
                        <a:latin typeface="Cambria Math" panose="02040503050406030204" pitchFamily="18" charset="0"/>
                      </a:rPr>
                      <m:t>60</m:t>
                    </m:r>
                    <m:f>
                      <m:fPr>
                        <m:ctrlPr>
                          <a:rPr lang="en-US" sz="23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2300" b="0" i="0" smtClean="0">
                            <a:latin typeface="Cambria Math" panose="02040503050406030204" pitchFamily="18" charset="0"/>
                          </a:rPr>
                          <m:t>V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2300" b="0" i="0" smtClean="0">
                            <a:latin typeface="Cambria Math" panose="02040503050406030204" pitchFamily="18" charset="0"/>
                          </a:rPr>
                          <m:t>cm</m:t>
                        </m:r>
                      </m:den>
                    </m:f>
                  </m:oMath>
                </a14:m>
                <a:endParaRPr lang="en-US" sz="2300" b="0" dirty="0" smtClean="0"/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𝑟𝑜𝑡</m:t>
                        </m:r>
                      </m:sub>
                    </m:sSub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375 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kHz</m:t>
                    </m:r>
                  </m:oMath>
                </a14:m>
                <a:endParaRPr lang="en-US" dirty="0"/>
              </a:p>
              <a:p>
                <a:pPr lvl="1"/>
                <a:r>
                  <a:rPr lang="en-US" sz="2300" b="0" dirty="0" smtClean="0"/>
                  <a:t>Can switch between CW and CCW</a:t>
                </a:r>
              </a:p>
              <a:p>
                <a:pPr lvl="1"/>
                <a:r>
                  <a:rPr lang="en-US" sz="2300" dirty="0" smtClean="0">
                    <a:solidFill>
                      <a:prstClr val="black"/>
                    </a:solidFill>
                  </a:rPr>
                  <a:t>Molecules rotate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3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3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US" sz="23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𝑟𝑜𝑡</m:t>
                        </m:r>
                      </m:sub>
                    </m:sSub>
                    <m:r>
                      <a:rPr lang="en-US" sz="23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=0.5 </m:t>
                    </m:r>
                    <m:r>
                      <m:rPr>
                        <m:sty m:val="p"/>
                      </m:rPr>
                      <a:rPr lang="en-US" sz="230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m</m:t>
                    </m:r>
                    <m:r>
                      <m:rPr>
                        <m:sty m:val="p"/>
                      </m:rPr>
                      <a:rPr lang="en-US" sz="23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m</m:t>
                    </m:r>
                  </m:oMath>
                </a14:m>
                <a:endParaRPr lang="en-US" sz="2300" dirty="0"/>
              </a:p>
            </p:txBody>
          </p:sp>
        </mc:Choice>
        <mc:Fallback xmlns="">
          <p:sp>
            <p:nvSpPr>
              <p:cNvPr id="54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65441" y="1319101"/>
                <a:ext cx="3814184" cy="5402373"/>
              </a:xfrm>
              <a:prstGeom prst="rect">
                <a:avLst/>
              </a:prstGeom>
              <a:blipFill>
                <a:blip r:embed="rId4"/>
                <a:stretch>
                  <a:fillRect l="-2880" t="-1804" r="-24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TextBox 54"/>
              <p:cNvSpPr txBox="1"/>
              <p:nvPr/>
            </p:nvSpPr>
            <p:spPr>
              <a:xfrm>
                <a:off x="6779623" y="3944374"/>
                <a:ext cx="1538714" cy="644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 dirty="0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sz="3200" i="1" dirty="0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3200" b="0" i="1" dirty="0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𝐸</m:t>
                              </m:r>
                            </m:e>
                          </m:acc>
                        </m:e>
                        <m:sub>
                          <m:r>
                            <a:rPr lang="en-US" sz="3200" b="0" i="1" dirty="0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𝑟𝑜𝑡</m:t>
                          </m:r>
                        </m:sub>
                      </m:sSub>
                    </m:oMath>
                  </m:oMathPara>
                </a14:m>
                <a:endParaRPr lang="en-US" sz="2000" dirty="0">
                  <a:solidFill>
                    <a:schemeClr val="accent1">
                      <a:lumMod val="75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55" name="TextBox 5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79623" y="3944374"/>
                <a:ext cx="1538714" cy="64466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21469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" grpId="0" animBg="1"/>
      <p:bldP spid="98" grpId="1" animBg="1"/>
      <p:bldP spid="100" grpId="0" animBg="1"/>
      <p:bldP spid="100" grpId="1" animBg="1"/>
      <p:bldP spid="101" grpId="0" animBg="1"/>
      <p:bldP spid="101" grpId="1" animBg="1"/>
      <p:bldP spid="102" grpId="0" animBg="1"/>
      <p:bldP spid="102" grpId="1" animBg="1"/>
      <p:bldP spid="103" grpId="0" animBg="1"/>
      <p:bldP spid="103" grpId="1" animBg="1"/>
      <p:bldP spid="104" grpId="0" animBg="1"/>
      <p:bldP spid="104" grpId="1" animBg="1"/>
      <p:bldP spid="105" grpId="0" animBg="1"/>
      <p:bldP spid="105" grpId="1" animBg="1"/>
      <p:bldP spid="106" grpId="0" animBg="1"/>
      <p:bldP spid="106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191344" y="425977"/>
            <a:ext cx="11157034" cy="6167817"/>
            <a:chOff x="191344" y="425977"/>
            <a:chExt cx="11157034" cy="6167817"/>
          </a:xfrm>
        </p:grpSpPr>
        <p:grpSp>
          <p:nvGrpSpPr>
            <p:cNvPr id="12" name="Group 11"/>
            <p:cNvGrpSpPr/>
            <p:nvPr/>
          </p:nvGrpSpPr>
          <p:grpSpPr>
            <a:xfrm>
              <a:off x="191344" y="425977"/>
              <a:ext cx="1187954" cy="5494507"/>
              <a:chOff x="191344" y="425977"/>
              <a:chExt cx="1187954" cy="5494507"/>
            </a:xfrm>
          </p:grpSpPr>
          <p:cxnSp>
            <p:nvCxnSpPr>
              <p:cNvPr id="3" name="Straight Connector 2"/>
              <p:cNvCxnSpPr/>
              <p:nvPr/>
            </p:nvCxnSpPr>
            <p:spPr>
              <a:xfrm flipH="1">
                <a:off x="1334584" y="845820"/>
                <a:ext cx="11393" cy="5074664"/>
              </a:xfrm>
              <a:prstGeom prst="line">
                <a:avLst/>
              </a:prstGeom>
              <a:ln w="38100">
                <a:solidFill>
                  <a:srgbClr val="002060"/>
                </a:solidFill>
                <a:headEnd type="triangl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" name="TextBox 10"/>
              <p:cNvSpPr txBox="1"/>
              <p:nvPr/>
            </p:nvSpPr>
            <p:spPr>
              <a:xfrm>
                <a:off x="191344" y="425977"/>
                <a:ext cx="1187954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 smtClean="0"/>
                  <a:t>Particle </a:t>
                </a:r>
              </a:p>
              <a:p>
                <a:r>
                  <a:rPr lang="en-US" sz="2400" dirty="0" smtClean="0"/>
                  <a:t>Mass</a:t>
                </a:r>
                <a:endParaRPr lang="en-US" sz="2400" dirty="0"/>
              </a:p>
            </p:txBody>
          </p:sp>
        </p:grpSp>
        <p:grpSp>
          <p:nvGrpSpPr>
            <p:cNvPr id="15" name="Group 14"/>
            <p:cNvGrpSpPr/>
            <p:nvPr/>
          </p:nvGrpSpPr>
          <p:grpSpPr>
            <a:xfrm>
              <a:off x="1340286" y="5762797"/>
              <a:ext cx="10008092" cy="830997"/>
              <a:chOff x="1340286" y="5762797"/>
              <a:chExt cx="10008092" cy="830997"/>
            </a:xfrm>
          </p:grpSpPr>
          <p:cxnSp>
            <p:nvCxnSpPr>
              <p:cNvPr id="5" name="Straight Connector 4"/>
              <p:cNvCxnSpPr/>
              <p:nvPr/>
            </p:nvCxnSpPr>
            <p:spPr>
              <a:xfrm flipV="1">
                <a:off x="1340286" y="5812375"/>
                <a:ext cx="8693400" cy="112453"/>
              </a:xfrm>
              <a:prstGeom prst="line">
                <a:avLst/>
              </a:prstGeom>
              <a:ln w="38100">
                <a:solidFill>
                  <a:srgbClr val="002060"/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" name="TextBox 9"/>
              <p:cNvSpPr txBox="1"/>
              <p:nvPr/>
            </p:nvSpPr>
            <p:spPr>
              <a:xfrm>
                <a:off x="8498559" y="5762797"/>
                <a:ext cx="2849819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 smtClean="0"/>
                  <a:t>Interactions strength </a:t>
                </a:r>
              </a:p>
              <a:p>
                <a:r>
                  <a:rPr lang="en-US" sz="2400" dirty="0" smtClean="0"/>
                  <a:t>with SM particles</a:t>
                </a:r>
                <a:endParaRPr lang="en-US" sz="2400" dirty="0"/>
              </a:p>
            </p:txBody>
          </p:sp>
        </p:grpSp>
      </p:grpSp>
      <p:sp>
        <p:nvSpPr>
          <p:cNvPr id="7" name="Round Single Corner Rectangle 6"/>
          <p:cNvSpPr/>
          <p:nvPr/>
        </p:nvSpPr>
        <p:spPr>
          <a:xfrm>
            <a:off x="4652428" y="2186011"/>
            <a:ext cx="2684995" cy="3619092"/>
          </a:xfrm>
          <a:prstGeom prst="round1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Parallelogram 1"/>
          <p:cNvSpPr/>
          <p:nvPr/>
        </p:nvSpPr>
        <p:spPr>
          <a:xfrm rot="20413549">
            <a:off x="4525795" y="2704402"/>
            <a:ext cx="3230569" cy="1961340"/>
          </a:xfrm>
          <a:prstGeom prst="parallelogram">
            <a:avLst>
              <a:gd name="adj" fmla="val 3821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4814749" y="5335709"/>
            <a:ext cx="4443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G</a:t>
            </a:r>
            <a:endParaRPr lang="en-US" sz="3200" dirty="0"/>
          </a:p>
        </p:txBody>
      </p:sp>
      <p:sp>
        <p:nvSpPr>
          <p:cNvPr id="14" name="Down Arrow 13"/>
          <p:cNvSpPr/>
          <p:nvPr/>
        </p:nvSpPr>
        <p:spPr>
          <a:xfrm>
            <a:off x="6266328" y="5295772"/>
            <a:ext cx="205351" cy="304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Down Arrow 19"/>
          <p:cNvSpPr/>
          <p:nvPr/>
        </p:nvSpPr>
        <p:spPr>
          <a:xfrm rot="2233341">
            <a:off x="4658064" y="5323003"/>
            <a:ext cx="288324" cy="304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6955412" y="2186011"/>
            <a:ext cx="3225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t</a:t>
            </a:r>
            <a:endParaRPr lang="en-US" sz="3200" dirty="0"/>
          </a:p>
        </p:txBody>
      </p:sp>
      <p:sp>
        <p:nvSpPr>
          <p:cNvPr id="21" name="TextBox 20"/>
          <p:cNvSpPr txBox="1"/>
          <p:nvPr/>
        </p:nvSpPr>
        <p:spPr>
          <a:xfrm>
            <a:off x="6936351" y="2961726"/>
            <a:ext cx="40107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c</a:t>
            </a:r>
          </a:p>
          <a:p>
            <a:r>
              <a:rPr lang="en-US" sz="3200" dirty="0"/>
              <a:t>u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965139" y="4160323"/>
            <a:ext cx="4010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e</a:t>
            </a:r>
            <a:endParaRPr lang="en-US" sz="3200" dirty="0"/>
          </a:p>
        </p:txBody>
      </p:sp>
      <p:sp>
        <p:nvSpPr>
          <p:cNvPr id="23" name="TextBox 22"/>
          <p:cNvSpPr txBox="1"/>
          <p:nvPr/>
        </p:nvSpPr>
        <p:spPr>
          <a:xfrm>
            <a:off x="5964196" y="3333917"/>
            <a:ext cx="3642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Symbol" panose="05050102010706020507" pitchFamily="18" charset="2"/>
              </a:rPr>
              <a:t>t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885177" y="4628669"/>
            <a:ext cx="3978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Symbol" panose="05050102010706020507" pitchFamily="18" charset="2"/>
              </a:rPr>
              <a:t>n</a:t>
            </a:r>
            <a:endParaRPr lang="en-US" sz="3200" dirty="0">
              <a:latin typeface="Symbol" panose="05050102010706020507" pitchFamily="18" charset="2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403046" y="5146437"/>
            <a:ext cx="3642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Symbol" panose="05050102010706020507" pitchFamily="18" charset="2"/>
              </a:rPr>
              <a:t>g</a:t>
            </a:r>
            <a:endParaRPr lang="en-US" sz="3200" dirty="0">
              <a:latin typeface="Symbol" panose="05050102010706020507" pitchFamily="18" charset="2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944301" y="3623564"/>
            <a:ext cx="4219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Symbol" panose="05050102010706020507" pitchFamily="18" charset="2"/>
              </a:rPr>
              <a:t>m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6827014" y="5111029"/>
            <a:ext cx="3786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g</a:t>
            </a:r>
            <a:endParaRPr lang="en-US" sz="3200" dirty="0"/>
          </a:p>
        </p:txBody>
      </p:sp>
      <p:sp>
        <p:nvSpPr>
          <p:cNvPr id="40" name="TextBox 39"/>
          <p:cNvSpPr txBox="1"/>
          <p:nvPr/>
        </p:nvSpPr>
        <p:spPr>
          <a:xfrm>
            <a:off x="1877405" y="91732"/>
            <a:ext cx="986795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(Some) particles of the  Standard Model (plot not to scale) </a:t>
            </a:r>
            <a:endParaRPr lang="en-US" sz="3200" dirty="0"/>
          </a:p>
        </p:txBody>
      </p:sp>
      <p:sp>
        <p:nvSpPr>
          <p:cNvPr id="24" name="Down Arrow 23"/>
          <p:cNvSpPr/>
          <p:nvPr/>
        </p:nvSpPr>
        <p:spPr>
          <a:xfrm>
            <a:off x="7192450" y="5346573"/>
            <a:ext cx="205351" cy="304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099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Rotating Fields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50B3F-FE76-494E-B51D-FBC05C63094E}" type="slidenum">
              <a:rPr lang="en-US" smtClean="0"/>
              <a:t>40</a:t>
            </a:fld>
            <a:endParaRPr lang="en-US"/>
          </a:p>
        </p:txBody>
      </p:sp>
      <p:pic>
        <p:nvPicPr>
          <p:cNvPr id="8" name="Picture 7" descr="pfc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0490" y="1"/>
            <a:ext cx="1861510" cy="883328"/>
          </a:xfrm>
          <a:prstGeom prst="rect">
            <a:avLst/>
          </a:prstGeom>
        </p:spPr>
      </p:pic>
      <p:cxnSp>
        <p:nvCxnSpPr>
          <p:cNvPr id="15" name="Straight Arrow Connector 14"/>
          <p:cNvCxnSpPr/>
          <p:nvPr/>
        </p:nvCxnSpPr>
        <p:spPr>
          <a:xfrm flipH="1" flipV="1">
            <a:off x="1600200" y="1600200"/>
            <a:ext cx="0" cy="475488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 flipV="1">
            <a:off x="1602621" y="6355080"/>
            <a:ext cx="4754880" cy="0"/>
          </a:xfrm>
          <a:prstGeom prst="straightConnector1">
            <a:avLst/>
          </a:prstGeom>
          <a:ln w="28575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6352140" y="6142386"/>
            <a:ext cx="2840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1481488" y="1228653"/>
            <a:ext cx="2888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y</a:t>
            </a:r>
            <a:endParaRPr lang="en-US" dirty="0"/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64AA0825-17FE-469F-BD82-CB8682E6DD41}"/>
              </a:ext>
            </a:extLst>
          </p:cNvPr>
          <p:cNvGrpSpPr/>
          <p:nvPr/>
        </p:nvGrpSpPr>
        <p:grpSpPr>
          <a:xfrm rot="5400000">
            <a:off x="4178469" y="1639396"/>
            <a:ext cx="921626" cy="419402"/>
            <a:chOff x="1981049" y="4219847"/>
            <a:chExt cx="460813" cy="209701"/>
          </a:xfrm>
        </p:grpSpPr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F481744B-1726-4018-80A5-FA1A992C9A1D}"/>
                </a:ext>
              </a:extLst>
            </p:cNvPr>
            <p:cNvSpPr/>
            <p:nvPr/>
          </p:nvSpPr>
          <p:spPr>
            <a:xfrm>
              <a:off x="1981049" y="4219847"/>
              <a:ext cx="209701" cy="209701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F643AE07-0856-4CDF-91F7-EF00570A5C58}"/>
                </a:ext>
              </a:extLst>
            </p:cNvPr>
            <p:cNvSpPr/>
            <p:nvPr/>
          </p:nvSpPr>
          <p:spPr>
            <a:xfrm>
              <a:off x="2327214" y="4267373"/>
              <a:ext cx="114648" cy="114648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B800FC13-1C4D-43CF-9F5D-06FAFE9926EE}"/>
                </a:ext>
              </a:extLst>
            </p:cNvPr>
            <p:cNvCxnSpPr>
              <a:cxnSpLocks/>
              <a:stCxn id="64" idx="6"/>
              <a:endCxn id="65" idx="2"/>
            </p:cNvCxnSpPr>
            <p:nvPr/>
          </p:nvCxnSpPr>
          <p:spPr>
            <a:xfrm flipV="1">
              <a:off x="2190750" y="4324697"/>
              <a:ext cx="136464" cy="1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64AA0825-17FE-469F-BD82-CB8682E6DD41}"/>
              </a:ext>
            </a:extLst>
          </p:cNvPr>
          <p:cNvGrpSpPr/>
          <p:nvPr/>
        </p:nvGrpSpPr>
        <p:grpSpPr>
          <a:xfrm rot="2700000">
            <a:off x="3136412" y="2071031"/>
            <a:ext cx="921626" cy="419402"/>
            <a:chOff x="1981049" y="4219847"/>
            <a:chExt cx="460813" cy="209701"/>
          </a:xfrm>
        </p:grpSpPr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F481744B-1726-4018-80A5-FA1A992C9A1D}"/>
                </a:ext>
              </a:extLst>
            </p:cNvPr>
            <p:cNvSpPr/>
            <p:nvPr/>
          </p:nvSpPr>
          <p:spPr>
            <a:xfrm>
              <a:off x="1981049" y="4219847"/>
              <a:ext cx="209701" cy="209701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F643AE07-0856-4CDF-91F7-EF00570A5C58}"/>
                </a:ext>
              </a:extLst>
            </p:cNvPr>
            <p:cNvSpPr/>
            <p:nvPr/>
          </p:nvSpPr>
          <p:spPr>
            <a:xfrm>
              <a:off x="2327214" y="4267373"/>
              <a:ext cx="114648" cy="114648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B800FC13-1C4D-43CF-9F5D-06FAFE9926EE}"/>
                </a:ext>
              </a:extLst>
            </p:cNvPr>
            <p:cNvCxnSpPr>
              <a:cxnSpLocks/>
              <a:stCxn id="68" idx="6"/>
              <a:endCxn id="69" idx="2"/>
            </p:cNvCxnSpPr>
            <p:nvPr/>
          </p:nvCxnSpPr>
          <p:spPr>
            <a:xfrm flipV="1">
              <a:off x="2190750" y="4324697"/>
              <a:ext cx="136464" cy="1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64AA0825-17FE-469F-BD82-CB8682E6DD41}"/>
              </a:ext>
            </a:extLst>
          </p:cNvPr>
          <p:cNvGrpSpPr/>
          <p:nvPr/>
        </p:nvGrpSpPr>
        <p:grpSpPr>
          <a:xfrm>
            <a:off x="2704777" y="3113088"/>
            <a:ext cx="921626" cy="419402"/>
            <a:chOff x="1981049" y="4219847"/>
            <a:chExt cx="460813" cy="209701"/>
          </a:xfrm>
        </p:grpSpPr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F481744B-1726-4018-80A5-FA1A992C9A1D}"/>
                </a:ext>
              </a:extLst>
            </p:cNvPr>
            <p:cNvSpPr/>
            <p:nvPr/>
          </p:nvSpPr>
          <p:spPr>
            <a:xfrm>
              <a:off x="1981049" y="4219847"/>
              <a:ext cx="209701" cy="209701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F643AE07-0856-4CDF-91F7-EF00570A5C58}"/>
                </a:ext>
              </a:extLst>
            </p:cNvPr>
            <p:cNvSpPr/>
            <p:nvPr/>
          </p:nvSpPr>
          <p:spPr>
            <a:xfrm>
              <a:off x="2327214" y="4267373"/>
              <a:ext cx="114648" cy="114648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B800FC13-1C4D-43CF-9F5D-06FAFE9926EE}"/>
                </a:ext>
              </a:extLst>
            </p:cNvPr>
            <p:cNvCxnSpPr>
              <a:cxnSpLocks/>
              <a:stCxn id="72" idx="6"/>
              <a:endCxn id="73" idx="2"/>
            </p:cNvCxnSpPr>
            <p:nvPr/>
          </p:nvCxnSpPr>
          <p:spPr>
            <a:xfrm flipV="1">
              <a:off x="2190750" y="4324697"/>
              <a:ext cx="136464" cy="1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64AA0825-17FE-469F-BD82-CB8682E6DD41}"/>
              </a:ext>
            </a:extLst>
          </p:cNvPr>
          <p:cNvGrpSpPr/>
          <p:nvPr/>
        </p:nvGrpSpPr>
        <p:grpSpPr>
          <a:xfrm rot="8100000">
            <a:off x="5220527" y="2071031"/>
            <a:ext cx="921626" cy="419402"/>
            <a:chOff x="1981049" y="4219847"/>
            <a:chExt cx="460813" cy="209701"/>
          </a:xfrm>
        </p:grpSpPr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F481744B-1726-4018-80A5-FA1A992C9A1D}"/>
                </a:ext>
              </a:extLst>
            </p:cNvPr>
            <p:cNvSpPr/>
            <p:nvPr/>
          </p:nvSpPr>
          <p:spPr>
            <a:xfrm>
              <a:off x="1981049" y="4219847"/>
              <a:ext cx="209701" cy="209701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F643AE07-0856-4CDF-91F7-EF00570A5C58}"/>
                </a:ext>
              </a:extLst>
            </p:cNvPr>
            <p:cNvSpPr/>
            <p:nvPr/>
          </p:nvSpPr>
          <p:spPr>
            <a:xfrm>
              <a:off x="2327214" y="4267373"/>
              <a:ext cx="114648" cy="114648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B800FC13-1C4D-43CF-9F5D-06FAFE9926EE}"/>
                </a:ext>
              </a:extLst>
            </p:cNvPr>
            <p:cNvCxnSpPr>
              <a:cxnSpLocks/>
              <a:stCxn id="76" idx="6"/>
              <a:endCxn id="77" idx="2"/>
            </p:cNvCxnSpPr>
            <p:nvPr/>
          </p:nvCxnSpPr>
          <p:spPr>
            <a:xfrm flipV="1">
              <a:off x="2190750" y="4324697"/>
              <a:ext cx="136464" cy="1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64AA0825-17FE-469F-BD82-CB8682E6DD41}"/>
              </a:ext>
            </a:extLst>
          </p:cNvPr>
          <p:cNvGrpSpPr/>
          <p:nvPr/>
        </p:nvGrpSpPr>
        <p:grpSpPr>
          <a:xfrm rot="10800000">
            <a:off x="5652161" y="3113089"/>
            <a:ext cx="921626" cy="419402"/>
            <a:chOff x="1981049" y="4219847"/>
            <a:chExt cx="460813" cy="209701"/>
          </a:xfrm>
        </p:grpSpPr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F481744B-1726-4018-80A5-FA1A992C9A1D}"/>
                </a:ext>
              </a:extLst>
            </p:cNvPr>
            <p:cNvSpPr/>
            <p:nvPr/>
          </p:nvSpPr>
          <p:spPr>
            <a:xfrm>
              <a:off x="1981049" y="4219847"/>
              <a:ext cx="209701" cy="209701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F643AE07-0856-4CDF-91F7-EF00570A5C58}"/>
                </a:ext>
              </a:extLst>
            </p:cNvPr>
            <p:cNvSpPr/>
            <p:nvPr/>
          </p:nvSpPr>
          <p:spPr>
            <a:xfrm>
              <a:off x="2327214" y="4267373"/>
              <a:ext cx="114648" cy="114648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B800FC13-1C4D-43CF-9F5D-06FAFE9926EE}"/>
                </a:ext>
              </a:extLst>
            </p:cNvPr>
            <p:cNvCxnSpPr>
              <a:cxnSpLocks/>
              <a:stCxn id="80" idx="6"/>
              <a:endCxn id="81" idx="2"/>
            </p:cNvCxnSpPr>
            <p:nvPr/>
          </p:nvCxnSpPr>
          <p:spPr>
            <a:xfrm flipV="1">
              <a:off x="2190750" y="4324697"/>
              <a:ext cx="136464" cy="1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64AA0825-17FE-469F-BD82-CB8682E6DD41}"/>
              </a:ext>
            </a:extLst>
          </p:cNvPr>
          <p:cNvGrpSpPr/>
          <p:nvPr/>
        </p:nvGrpSpPr>
        <p:grpSpPr>
          <a:xfrm rot="13500000">
            <a:off x="5220527" y="4155146"/>
            <a:ext cx="921626" cy="419402"/>
            <a:chOff x="1981049" y="4219847"/>
            <a:chExt cx="460813" cy="209701"/>
          </a:xfrm>
        </p:grpSpPr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F481744B-1726-4018-80A5-FA1A992C9A1D}"/>
                </a:ext>
              </a:extLst>
            </p:cNvPr>
            <p:cNvSpPr/>
            <p:nvPr/>
          </p:nvSpPr>
          <p:spPr>
            <a:xfrm>
              <a:off x="1981049" y="4219847"/>
              <a:ext cx="209701" cy="209701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F643AE07-0856-4CDF-91F7-EF00570A5C58}"/>
                </a:ext>
              </a:extLst>
            </p:cNvPr>
            <p:cNvSpPr/>
            <p:nvPr/>
          </p:nvSpPr>
          <p:spPr>
            <a:xfrm>
              <a:off x="2327214" y="4267373"/>
              <a:ext cx="114648" cy="114648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B800FC13-1C4D-43CF-9F5D-06FAFE9926EE}"/>
                </a:ext>
              </a:extLst>
            </p:cNvPr>
            <p:cNvCxnSpPr>
              <a:cxnSpLocks/>
              <a:stCxn id="84" idx="6"/>
              <a:endCxn id="85" idx="2"/>
            </p:cNvCxnSpPr>
            <p:nvPr/>
          </p:nvCxnSpPr>
          <p:spPr>
            <a:xfrm flipV="1">
              <a:off x="2190750" y="4324697"/>
              <a:ext cx="136464" cy="1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64AA0825-17FE-469F-BD82-CB8682E6DD41}"/>
              </a:ext>
            </a:extLst>
          </p:cNvPr>
          <p:cNvGrpSpPr/>
          <p:nvPr/>
        </p:nvGrpSpPr>
        <p:grpSpPr>
          <a:xfrm rot="16200000">
            <a:off x="4178469" y="4586781"/>
            <a:ext cx="921626" cy="419402"/>
            <a:chOff x="1981049" y="4219847"/>
            <a:chExt cx="460813" cy="209701"/>
          </a:xfrm>
        </p:grpSpPr>
        <p:sp>
          <p:nvSpPr>
            <p:cNvPr id="88" name="Oval 87">
              <a:extLst>
                <a:ext uri="{FF2B5EF4-FFF2-40B4-BE49-F238E27FC236}">
                  <a16:creationId xmlns:a16="http://schemas.microsoft.com/office/drawing/2014/main" id="{F481744B-1726-4018-80A5-FA1A992C9A1D}"/>
                </a:ext>
              </a:extLst>
            </p:cNvPr>
            <p:cNvSpPr/>
            <p:nvPr/>
          </p:nvSpPr>
          <p:spPr>
            <a:xfrm>
              <a:off x="1981049" y="4219847"/>
              <a:ext cx="209701" cy="209701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Oval 88">
              <a:extLst>
                <a:ext uri="{FF2B5EF4-FFF2-40B4-BE49-F238E27FC236}">
                  <a16:creationId xmlns:a16="http://schemas.microsoft.com/office/drawing/2014/main" id="{F643AE07-0856-4CDF-91F7-EF00570A5C58}"/>
                </a:ext>
              </a:extLst>
            </p:cNvPr>
            <p:cNvSpPr/>
            <p:nvPr/>
          </p:nvSpPr>
          <p:spPr>
            <a:xfrm>
              <a:off x="2327214" y="4267373"/>
              <a:ext cx="114648" cy="114648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B800FC13-1C4D-43CF-9F5D-06FAFE9926EE}"/>
                </a:ext>
              </a:extLst>
            </p:cNvPr>
            <p:cNvCxnSpPr>
              <a:cxnSpLocks/>
              <a:stCxn id="88" idx="6"/>
              <a:endCxn id="89" idx="2"/>
            </p:cNvCxnSpPr>
            <p:nvPr/>
          </p:nvCxnSpPr>
          <p:spPr>
            <a:xfrm flipV="1">
              <a:off x="2190750" y="4324697"/>
              <a:ext cx="136464" cy="1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64AA0825-17FE-469F-BD82-CB8682E6DD41}"/>
              </a:ext>
            </a:extLst>
          </p:cNvPr>
          <p:cNvGrpSpPr/>
          <p:nvPr/>
        </p:nvGrpSpPr>
        <p:grpSpPr>
          <a:xfrm rot="18900000">
            <a:off x="3136412" y="4155146"/>
            <a:ext cx="921626" cy="419402"/>
            <a:chOff x="1981049" y="4219847"/>
            <a:chExt cx="460813" cy="209701"/>
          </a:xfrm>
        </p:grpSpPr>
        <p:sp>
          <p:nvSpPr>
            <p:cNvPr id="92" name="Oval 91">
              <a:extLst>
                <a:ext uri="{FF2B5EF4-FFF2-40B4-BE49-F238E27FC236}">
                  <a16:creationId xmlns:a16="http://schemas.microsoft.com/office/drawing/2014/main" id="{F481744B-1726-4018-80A5-FA1A992C9A1D}"/>
                </a:ext>
              </a:extLst>
            </p:cNvPr>
            <p:cNvSpPr/>
            <p:nvPr/>
          </p:nvSpPr>
          <p:spPr>
            <a:xfrm>
              <a:off x="1981049" y="4219847"/>
              <a:ext cx="209701" cy="209701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Oval 92">
              <a:extLst>
                <a:ext uri="{FF2B5EF4-FFF2-40B4-BE49-F238E27FC236}">
                  <a16:creationId xmlns:a16="http://schemas.microsoft.com/office/drawing/2014/main" id="{F643AE07-0856-4CDF-91F7-EF00570A5C58}"/>
                </a:ext>
              </a:extLst>
            </p:cNvPr>
            <p:cNvSpPr/>
            <p:nvPr/>
          </p:nvSpPr>
          <p:spPr>
            <a:xfrm>
              <a:off x="2327214" y="4267373"/>
              <a:ext cx="114648" cy="114648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B800FC13-1C4D-43CF-9F5D-06FAFE9926EE}"/>
                </a:ext>
              </a:extLst>
            </p:cNvPr>
            <p:cNvCxnSpPr>
              <a:cxnSpLocks/>
              <a:stCxn id="92" idx="6"/>
              <a:endCxn id="93" idx="2"/>
            </p:cNvCxnSpPr>
            <p:nvPr/>
          </p:nvCxnSpPr>
          <p:spPr>
            <a:xfrm flipV="1">
              <a:off x="2190750" y="4324697"/>
              <a:ext cx="136464" cy="1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98" name="Left Arrow 97"/>
          <p:cNvSpPr>
            <a:spLocks noChangeAspect="1"/>
          </p:cNvSpPr>
          <p:nvPr/>
        </p:nvSpPr>
        <p:spPr>
          <a:xfrm rot="16200000">
            <a:off x="3812131" y="3118104"/>
            <a:ext cx="1693190" cy="310013"/>
          </a:xfrm>
          <a:prstGeom prst="lef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Left Arrow 99"/>
          <p:cNvSpPr>
            <a:spLocks noChangeAspect="1"/>
          </p:cNvSpPr>
          <p:nvPr/>
        </p:nvSpPr>
        <p:spPr>
          <a:xfrm rot="18900000">
            <a:off x="3813048" y="3118104"/>
            <a:ext cx="1693190" cy="310013"/>
          </a:xfrm>
          <a:prstGeom prst="lef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Left Arrow 100"/>
          <p:cNvSpPr>
            <a:spLocks noChangeAspect="1"/>
          </p:cNvSpPr>
          <p:nvPr/>
        </p:nvSpPr>
        <p:spPr>
          <a:xfrm>
            <a:off x="3813048" y="3118104"/>
            <a:ext cx="1693190" cy="310013"/>
          </a:xfrm>
          <a:prstGeom prst="lef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Left Arrow 101"/>
          <p:cNvSpPr>
            <a:spLocks noChangeAspect="1"/>
          </p:cNvSpPr>
          <p:nvPr/>
        </p:nvSpPr>
        <p:spPr>
          <a:xfrm rot="2700000">
            <a:off x="3813048" y="3118104"/>
            <a:ext cx="1693190" cy="310013"/>
          </a:xfrm>
          <a:prstGeom prst="lef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Left Arrow 102"/>
          <p:cNvSpPr>
            <a:spLocks noChangeAspect="1"/>
          </p:cNvSpPr>
          <p:nvPr/>
        </p:nvSpPr>
        <p:spPr>
          <a:xfrm rot="5400000">
            <a:off x="3813048" y="3118104"/>
            <a:ext cx="1693190" cy="310013"/>
          </a:xfrm>
          <a:prstGeom prst="lef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Left Arrow 103"/>
          <p:cNvSpPr>
            <a:spLocks noChangeAspect="1"/>
          </p:cNvSpPr>
          <p:nvPr/>
        </p:nvSpPr>
        <p:spPr>
          <a:xfrm rot="8100000">
            <a:off x="3813048" y="3118104"/>
            <a:ext cx="1693190" cy="310013"/>
          </a:xfrm>
          <a:prstGeom prst="lef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Left Arrow 104"/>
          <p:cNvSpPr>
            <a:spLocks noChangeAspect="1"/>
          </p:cNvSpPr>
          <p:nvPr/>
        </p:nvSpPr>
        <p:spPr>
          <a:xfrm rot="10800000">
            <a:off x="3813048" y="3118104"/>
            <a:ext cx="1693190" cy="310013"/>
          </a:xfrm>
          <a:prstGeom prst="lef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Left Arrow 105"/>
          <p:cNvSpPr>
            <a:spLocks noChangeAspect="1"/>
          </p:cNvSpPr>
          <p:nvPr/>
        </p:nvSpPr>
        <p:spPr>
          <a:xfrm rot="13500000">
            <a:off x="3813048" y="3118104"/>
            <a:ext cx="1693190" cy="310013"/>
          </a:xfrm>
          <a:prstGeom prst="lef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/>
              <p:cNvSpPr txBox="1"/>
              <p:nvPr/>
            </p:nvSpPr>
            <p:spPr>
              <a:xfrm>
                <a:off x="7073858" y="5220682"/>
                <a:ext cx="950244" cy="644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 dirty="0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n-US" sz="3200" i="1" dirty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3200" i="1" dirty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𝐵</m:t>
                            </m:r>
                          </m:e>
                        </m:acc>
                      </m:e>
                      <m:sub>
                        <m:r>
                          <a:rPr lang="en-US" sz="3200" b="0" i="1" dirty="0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𝑟𝑜𝑡</m:t>
                        </m:r>
                      </m:sub>
                    </m:sSub>
                  </m:oMath>
                </a14:m>
                <a:r>
                  <a:rPr lang="en-US" sz="2800" dirty="0" smtClean="0">
                    <a:solidFill>
                      <a:schemeClr val="accent6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endParaRPr lang="en-US" sz="2800" dirty="0">
                  <a:solidFill>
                    <a:schemeClr val="accent6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51" name="TextBox 5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73858" y="5220682"/>
                <a:ext cx="950244" cy="64466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6" name="Left Arrow 95"/>
          <p:cNvSpPr>
            <a:spLocks noChangeAspect="1"/>
          </p:cNvSpPr>
          <p:nvPr/>
        </p:nvSpPr>
        <p:spPr>
          <a:xfrm rot="16200000">
            <a:off x="4125813" y="3112402"/>
            <a:ext cx="1693190" cy="310013"/>
          </a:xfrm>
          <a:prstGeom prst="leftArrow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Left Arrow 96"/>
          <p:cNvSpPr>
            <a:spLocks noChangeAspect="1"/>
          </p:cNvSpPr>
          <p:nvPr/>
        </p:nvSpPr>
        <p:spPr>
          <a:xfrm rot="18900000">
            <a:off x="4126730" y="3112402"/>
            <a:ext cx="1693190" cy="310013"/>
          </a:xfrm>
          <a:prstGeom prst="leftArrow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Left Arrow 106"/>
          <p:cNvSpPr>
            <a:spLocks noChangeAspect="1"/>
          </p:cNvSpPr>
          <p:nvPr/>
        </p:nvSpPr>
        <p:spPr>
          <a:xfrm>
            <a:off x="4126730" y="3112402"/>
            <a:ext cx="1693190" cy="310013"/>
          </a:xfrm>
          <a:prstGeom prst="leftArrow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Left Arrow 107"/>
          <p:cNvSpPr>
            <a:spLocks noChangeAspect="1"/>
          </p:cNvSpPr>
          <p:nvPr/>
        </p:nvSpPr>
        <p:spPr>
          <a:xfrm rot="2700000">
            <a:off x="4126730" y="3112402"/>
            <a:ext cx="1693190" cy="310013"/>
          </a:xfrm>
          <a:prstGeom prst="leftArrow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Left Arrow 108"/>
          <p:cNvSpPr>
            <a:spLocks noChangeAspect="1"/>
          </p:cNvSpPr>
          <p:nvPr/>
        </p:nvSpPr>
        <p:spPr>
          <a:xfrm rot="5400000">
            <a:off x="4126730" y="3112402"/>
            <a:ext cx="1693190" cy="310013"/>
          </a:xfrm>
          <a:prstGeom prst="leftArrow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Left Arrow 109"/>
          <p:cNvSpPr>
            <a:spLocks noChangeAspect="1"/>
          </p:cNvSpPr>
          <p:nvPr/>
        </p:nvSpPr>
        <p:spPr>
          <a:xfrm rot="8100000">
            <a:off x="4126730" y="3112402"/>
            <a:ext cx="1693190" cy="310013"/>
          </a:xfrm>
          <a:prstGeom prst="leftArrow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Left Arrow 110"/>
          <p:cNvSpPr>
            <a:spLocks noChangeAspect="1"/>
          </p:cNvSpPr>
          <p:nvPr/>
        </p:nvSpPr>
        <p:spPr>
          <a:xfrm rot="10800000">
            <a:off x="4126730" y="3112402"/>
            <a:ext cx="1693190" cy="310013"/>
          </a:xfrm>
          <a:prstGeom prst="leftArrow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Left Arrow 111"/>
          <p:cNvSpPr>
            <a:spLocks noChangeAspect="1"/>
          </p:cNvSpPr>
          <p:nvPr/>
        </p:nvSpPr>
        <p:spPr>
          <a:xfrm rot="13500000">
            <a:off x="4126730" y="3112402"/>
            <a:ext cx="1693190" cy="310013"/>
          </a:xfrm>
          <a:prstGeom prst="leftArrow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5" name="Straight Arrow Connector 114"/>
          <p:cNvCxnSpPr/>
          <p:nvPr/>
        </p:nvCxnSpPr>
        <p:spPr>
          <a:xfrm flipH="1" flipV="1">
            <a:off x="1607497" y="1601470"/>
            <a:ext cx="0" cy="475488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Arrow Connector 115"/>
          <p:cNvCxnSpPr/>
          <p:nvPr/>
        </p:nvCxnSpPr>
        <p:spPr>
          <a:xfrm flipH="1" flipV="1">
            <a:off x="1609918" y="6356350"/>
            <a:ext cx="4754880" cy="0"/>
          </a:xfrm>
          <a:prstGeom prst="straightConnector1">
            <a:avLst/>
          </a:prstGeom>
          <a:ln w="28575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3" name="Content Placeholder 2"/>
              <p:cNvSpPr txBox="1">
                <a:spLocks/>
              </p:cNvSpPr>
              <p:nvPr/>
            </p:nvSpPr>
            <p:spPr>
              <a:xfrm>
                <a:off x="7965441" y="1319101"/>
                <a:ext cx="3814184" cy="5402373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dirty="0" smtClean="0"/>
                  <a:t>Rotating E-Field: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i="1" dirty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𝑟𝑜𝑡</m:t>
                        </m:r>
                      </m:sub>
                    </m:sSub>
                    <m:r>
                      <a:rPr lang="en-US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sz="2300" b="0" i="1" smtClean="0">
                        <a:latin typeface="Cambria Math" panose="02040503050406030204" pitchFamily="18" charset="0"/>
                      </a:rPr>
                      <m:t>60</m:t>
                    </m:r>
                    <m:f>
                      <m:fPr>
                        <m:ctrlPr>
                          <a:rPr lang="en-US" sz="23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2300" b="0" i="0" smtClean="0">
                            <a:latin typeface="Cambria Math" panose="02040503050406030204" pitchFamily="18" charset="0"/>
                          </a:rPr>
                          <m:t>V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2300" b="0" i="0" smtClean="0">
                            <a:latin typeface="Cambria Math" panose="02040503050406030204" pitchFamily="18" charset="0"/>
                          </a:rPr>
                          <m:t>cm</m:t>
                        </m:r>
                      </m:den>
                    </m:f>
                  </m:oMath>
                </a14:m>
                <a:endParaRPr lang="en-US" sz="2300" b="0" dirty="0" smtClean="0"/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𝑟𝑜𝑡</m:t>
                        </m:r>
                      </m:sub>
                    </m:sSub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375 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kHz</m:t>
                    </m:r>
                  </m:oMath>
                </a14:m>
                <a:endParaRPr lang="en-US" dirty="0"/>
              </a:p>
              <a:p>
                <a:pPr lvl="1"/>
                <a:r>
                  <a:rPr lang="en-US" sz="2300" b="0" dirty="0" smtClean="0"/>
                  <a:t>Can switch between CW and CCW</a:t>
                </a:r>
              </a:p>
              <a:p>
                <a:pPr lvl="1"/>
                <a:r>
                  <a:rPr lang="en-US" sz="2300" dirty="0" smtClean="0">
                    <a:solidFill>
                      <a:prstClr val="black"/>
                    </a:solidFill>
                  </a:rPr>
                  <a:t>Molecules rotate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3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3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US" sz="23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𝑟𝑜𝑡</m:t>
                        </m:r>
                      </m:sub>
                    </m:sSub>
                    <m:r>
                      <a:rPr lang="en-US" sz="23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=0.5 </m:t>
                    </m:r>
                    <m:r>
                      <m:rPr>
                        <m:sty m:val="p"/>
                      </m:rPr>
                      <a:rPr lang="en-US" sz="230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m</m:t>
                    </m:r>
                    <m:r>
                      <m:rPr>
                        <m:sty m:val="p"/>
                      </m:rPr>
                      <a:rPr lang="en-US" sz="23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m</m:t>
                    </m:r>
                  </m:oMath>
                </a14:m>
                <a:endParaRPr lang="en-US" sz="2300" dirty="0"/>
              </a:p>
              <a:p>
                <a:r>
                  <a:rPr lang="en-US" dirty="0"/>
                  <a:t>“Rotating” </a:t>
                </a:r>
                <a:r>
                  <a:rPr lang="en-US" dirty="0" smtClean="0"/>
                  <a:t>B-Field</a:t>
                </a:r>
              </a:p>
              <a:p>
                <a:pPr lvl="1"/>
                <a:r>
                  <a:rPr lang="en-US" dirty="0" smtClean="0"/>
                  <a:t>Static B-field gradient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𝑎𝑥</m:t>
                        </m:r>
                      </m:sub>
                    </m:sSub>
                    <m:r>
                      <a:rPr lang="en-US" b="0" i="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200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mG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i="0">
                            <a:latin typeface="Cambria Math" panose="02040503050406030204" pitchFamily="18" charset="0"/>
                          </a:rPr>
                          <m:t>cm</m:t>
                        </m:r>
                      </m:den>
                    </m:f>
                  </m:oMath>
                </a14:m>
                <a:endParaRPr lang="en-US" dirty="0" smtClean="0"/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i="1" dirty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𝑟𝑜𝑡</m:t>
                        </m:r>
                      </m:sub>
                    </m:sSub>
                    <m:r>
                      <a:rPr lang="en-US" b="0" i="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10 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mG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23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65441" y="1319101"/>
                <a:ext cx="3814184" cy="5402373"/>
              </a:xfrm>
              <a:prstGeom prst="rect">
                <a:avLst/>
              </a:prstGeom>
              <a:blipFill>
                <a:blip r:embed="rId5"/>
                <a:stretch>
                  <a:fillRect l="-2880" t="-1804" r="-24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4" name="TextBox 123"/>
              <p:cNvSpPr txBox="1"/>
              <p:nvPr/>
            </p:nvSpPr>
            <p:spPr>
              <a:xfrm>
                <a:off x="6779623" y="3944374"/>
                <a:ext cx="1538714" cy="644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 dirty="0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sz="3200" i="1" dirty="0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3200" b="0" i="1" dirty="0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𝐸</m:t>
                              </m:r>
                            </m:e>
                          </m:acc>
                        </m:e>
                        <m:sub>
                          <m:r>
                            <a:rPr lang="en-US" sz="3200" b="0" i="1" dirty="0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𝑟𝑜𝑡</m:t>
                          </m:r>
                        </m:sub>
                      </m:sSub>
                    </m:oMath>
                  </m:oMathPara>
                </a14:m>
                <a:endParaRPr lang="en-US" sz="2000" dirty="0">
                  <a:solidFill>
                    <a:schemeClr val="accent1">
                      <a:lumMod val="75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24" name="TextBox 1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79623" y="3944374"/>
                <a:ext cx="1538714" cy="64466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/>
          <p:cNvSpPr txBox="1"/>
          <p:nvPr/>
        </p:nvSpPr>
        <p:spPr>
          <a:xfrm>
            <a:off x="5828281" y="6364708"/>
            <a:ext cx="5441233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dirty="0" smtClean="0"/>
              <a:t>Ions travel in 1 mm circle, VVN-RHIC</a:t>
            </a:r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10858628" y="6355080"/>
            <a:ext cx="7665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/ SR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8411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xit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" grpId="0" animBg="1"/>
      <p:bldP spid="98" grpId="1" animBg="1"/>
      <p:bldP spid="100" grpId="0" animBg="1"/>
      <p:bldP spid="100" grpId="1" animBg="1"/>
      <p:bldP spid="101" grpId="0" animBg="1"/>
      <p:bldP spid="101" grpId="1" animBg="1"/>
      <p:bldP spid="102" grpId="0" animBg="1"/>
      <p:bldP spid="102" grpId="1" animBg="1"/>
      <p:bldP spid="103" grpId="0" animBg="1"/>
      <p:bldP spid="103" grpId="1" animBg="1"/>
      <p:bldP spid="104" grpId="0" animBg="1"/>
      <p:bldP spid="104" grpId="1" animBg="1"/>
      <p:bldP spid="105" grpId="0" animBg="1"/>
      <p:bldP spid="105" grpId="1" animBg="1"/>
      <p:bldP spid="106" grpId="0" animBg="1"/>
      <p:bldP spid="106" grpId="1" animBg="1"/>
      <p:bldP spid="96" grpId="0" animBg="1"/>
      <p:bldP spid="96" grpId="1" animBg="1"/>
      <p:bldP spid="97" grpId="0" animBg="1"/>
      <p:bldP spid="97" grpId="1" animBg="1"/>
      <p:bldP spid="107" grpId="0" animBg="1"/>
      <p:bldP spid="107" grpId="1" animBg="1"/>
      <p:bldP spid="108" grpId="0" animBg="1"/>
      <p:bldP spid="108" grpId="1" animBg="1"/>
      <p:bldP spid="109" grpId="0" animBg="1"/>
      <p:bldP spid="109" grpId="1" animBg="1"/>
      <p:bldP spid="110" grpId="0" animBg="1"/>
      <p:bldP spid="110" grpId="1" animBg="1"/>
      <p:bldP spid="111" grpId="0" animBg="1"/>
      <p:bldP spid="111" grpId="1" animBg="1"/>
      <p:bldP spid="112" grpId="0" animBg="1"/>
      <p:bldP spid="112" grpId="1" animBg="1"/>
      <p:bldP spid="3" grpId="0" animBg="1"/>
      <p:bldP spid="5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35"/>
          <p:cNvGraphicFramePr>
            <a:graphicFrameLocks noChangeAspect="1"/>
          </p:cNvGraphicFramePr>
          <p:nvPr/>
        </p:nvGraphicFramePr>
        <p:xfrm>
          <a:off x="7734751" y="-40726"/>
          <a:ext cx="990600" cy="681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85" name="Equation" r:id="rId3" imgW="406224" imgH="279279" progId="Equation.3">
                  <p:embed/>
                </p:oleObj>
              </mc:Choice>
              <mc:Fallback>
                <p:oleObj name="Equation" r:id="rId3" imgW="406224" imgH="279279" progId="Equation.3">
                  <p:embed/>
                  <p:pic>
                    <p:nvPicPr>
                      <p:cNvPr id="2" name="Object 3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34751" y="-40726"/>
                        <a:ext cx="990600" cy="6810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 Box 36"/>
          <p:cNvSpPr txBox="1">
            <a:spLocks noChangeArrowheads="1"/>
          </p:cNvSpPr>
          <p:nvPr/>
        </p:nvSpPr>
        <p:spPr bwMode="auto">
          <a:xfrm>
            <a:off x="6368671" y="-4064"/>
            <a:ext cx="136608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dirty="0" smtClean="0">
                <a:latin typeface="Comic Sans MS" pitchFamily="66" charset="0"/>
              </a:rPr>
              <a:t>(Field) </a:t>
            </a:r>
            <a:r>
              <a:rPr lang="en-US" sz="2800" dirty="0">
                <a:latin typeface="Symbol" pitchFamily="18" charset="2"/>
              </a:rPr>
              <a:t>t</a:t>
            </a:r>
          </a:p>
        </p:txBody>
      </p:sp>
      <p:sp>
        <p:nvSpPr>
          <p:cNvPr id="4" name="Text Box 37"/>
          <p:cNvSpPr txBox="1">
            <a:spLocks noChangeArrowheads="1"/>
          </p:cNvSpPr>
          <p:nvPr/>
        </p:nvSpPr>
        <p:spPr bwMode="auto">
          <a:xfrm>
            <a:off x="2375135" y="0"/>
            <a:ext cx="400943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dirty="0">
                <a:latin typeface="Comic Sans MS" pitchFamily="66" charset="0"/>
              </a:rPr>
              <a:t>Combined </a:t>
            </a:r>
            <a:r>
              <a:rPr lang="en-US" dirty="0" smtClean="0">
                <a:latin typeface="Comic Sans MS" pitchFamily="66" charset="0"/>
              </a:rPr>
              <a:t>Figure-of-merit</a:t>
            </a:r>
            <a:r>
              <a:rPr lang="en-US" dirty="0">
                <a:latin typeface="Comic Sans MS" pitchFamily="66" charset="0"/>
              </a:rPr>
              <a:t>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31320" y="1537458"/>
            <a:ext cx="1622880" cy="52629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Experiment</a:t>
            </a:r>
          </a:p>
          <a:p>
            <a:endParaRPr lang="en-US" sz="2400" dirty="0" smtClean="0"/>
          </a:p>
          <a:p>
            <a:r>
              <a:rPr lang="en-US" sz="2400" dirty="0" err="1" smtClean="0"/>
              <a:t>eMDM</a:t>
            </a:r>
            <a:endParaRPr lang="en-US" sz="2400" dirty="0" smtClean="0"/>
          </a:p>
          <a:p>
            <a:r>
              <a:rPr lang="en-US" sz="2400" dirty="0" smtClean="0"/>
              <a:t>“</a:t>
            </a:r>
            <a:r>
              <a:rPr lang="en-US" sz="2400" dirty="0" err="1" smtClean="0"/>
              <a:t>g</a:t>
            </a:r>
            <a:r>
              <a:rPr lang="en-US" sz="2400" baseline="-25000" dirty="0" err="1" smtClean="0"/>
              <a:t>e</a:t>
            </a:r>
            <a:r>
              <a:rPr lang="en-US" sz="2400" dirty="0" smtClean="0"/>
              <a:t> – 2”</a:t>
            </a:r>
          </a:p>
          <a:p>
            <a:endParaRPr lang="en-US" sz="2400" dirty="0" smtClean="0"/>
          </a:p>
          <a:p>
            <a:r>
              <a:rPr lang="en-US" sz="2400" dirty="0" err="1" smtClean="0">
                <a:latin typeface="Symbol" panose="05050102010706020507" pitchFamily="18" charset="2"/>
              </a:rPr>
              <a:t>m</a:t>
            </a:r>
            <a:r>
              <a:rPr lang="en-US" sz="2400" dirty="0" err="1" smtClean="0"/>
              <a:t>MDM</a:t>
            </a:r>
            <a:endParaRPr lang="en-US" sz="2400" dirty="0" smtClean="0"/>
          </a:p>
          <a:p>
            <a:r>
              <a:rPr lang="en-US" sz="2400" dirty="0" smtClean="0"/>
              <a:t>“g</a:t>
            </a:r>
            <a:r>
              <a:rPr lang="en-US" sz="2400" baseline="-25000" dirty="0" smtClean="0">
                <a:latin typeface="Symbol" panose="05050102010706020507" pitchFamily="18" charset="2"/>
              </a:rPr>
              <a:t>m</a:t>
            </a:r>
            <a:r>
              <a:rPr lang="en-US" sz="2400" dirty="0" smtClean="0"/>
              <a:t>-2”</a:t>
            </a:r>
          </a:p>
          <a:p>
            <a:endParaRPr lang="en-US" sz="2400" dirty="0" smtClean="0"/>
          </a:p>
          <a:p>
            <a:r>
              <a:rPr lang="en-US" sz="2400" dirty="0" smtClean="0"/>
              <a:t>JILA </a:t>
            </a:r>
          </a:p>
          <a:p>
            <a:r>
              <a:rPr lang="en-US" sz="2400" dirty="0" err="1" smtClean="0"/>
              <a:t>eEDM</a:t>
            </a:r>
            <a:endParaRPr lang="en-US" sz="2400" dirty="0" smtClean="0"/>
          </a:p>
          <a:p>
            <a:endParaRPr lang="en-US" sz="2400" dirty="0"/>
          </a:p>
          <a:p>
            <a:r>
              <a:rPr lang="en-US" sz="2400" dirty="0" smtClean="0"/>
              <a:t>ACME</a:t>
            </a:r>
          </a:p>
          <a:p>
            <a:r>
              <a:rPr lang="en-US" sz="2400" dirty="0" err="1" smtClean="0"/>
              <a:t>eEDM</a:t>
            </a:r>
            <a:endParaRPr lang="en-US" sz="2400" dirty="0"/>
          </a:p>
          <a:p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2250958" y="1225689"/>
            <a:ext cx="1504899" cy="56323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Field</a:t>
            </a:r>
          </a:p>
          <a:p>
            <a:r>
              <a:rPr lang="en-US" sz="2400" dirty="0" smtClean="0"/>
              <a:t>Strength</a:t>
            </a:r>
          </a:p>
          <a:p>
            <a:r>
              <a:rPr lang="en-US" sz="2400" dirty="0" smtClean="0"/>
              <a:t>[10</a:t>
            </a:r>
            <a:r>
              <a:rPr lang="en-US" sz="2400" baseline="30000" dirty="0" smtClean="0"/>
              <a:t>7</a:t>
            </a:r>
            <a:r>
              <a:rPr lang="en-US" sz="2400" dirty="0" smtClean="0"/>
              <a:t> V/cm]</a:t>
            </a:r>
          </a:p>
          <a:p>
            <a:endParaRPr lang="en-US" sz="2400" dirty="0"/>
          </a:p>
          <a:p>
            <a:r>
              <a:rPr lang="en-US" sz="2400" dirty="0" smtClean="0"/>
              <a:t>  ~2</a:t>
            </a:r>
          </a:p>
          <a:p>
            <a:endParaRPr lang="en-US" sz="2400" dirty="0"/>
          </a:p>
          <a:p>
            <a:r>
              <a:rPr lang="en-US" sz="2400" dirty="0" smtClean="0"/>
              <a:t>~2</a:t>
            </a:r>
          </a:p>
          <a:p>
            <a:endParaRPr lang="en-US" sz="2400" dirty="0"/>
          </a:p>
          <a:p>
            <a:endParaRPr lang="en-US" sz="2400" dirty="0" smtClean="0"/>
          </a:p>
          <a:p>
            <a:r>
              <a:rPr lang="en-US" sz="2400" dirty="0" smtClean="0"/>
              <a:t>2000</a:t>
            </a:r>
          </a:p>
          <a:p>
            <a:endParaRPr lang="en-US" sz="2400" dirty="0"/>
          </a:p>
          <a:p>
            <a:endParaRPr lang="en-US" sz="2400" dirty="0" smtClean="0"/>
          </a:p>
          <a:p>
            <a:r>
              <a:rPr lang="en-US" sz="2400" dirty="0"/>
              <a:t>7</a:t>
            </a:r>
            <a:r>
              <a:rPr lang="en-US" sz="2400" dirty="0" smtClean="0"/>
              <a:t>000</a:t>
            </a:r>
          </a:p>
          <a:p>
            <a:endParaRPr lang="en-US" sz="2400" dirty="0" smtClean="0"/>
          </a:p>
          <a:p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3858039" y="1225689"/>
            <a:ext cx="1492524" cy="56938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coherence</a:t>
            </a:r>
          </a:p>
          <a:p>
            <a:r>
              <a:rPr lang="en-US" sz="2400" dirty="0" smtClean="0"/>
              <a:t>time </a:t>
            </a:r>
            <a:r>
              <a:rPr lang="en-US" sz="2800" dirty="0" smtClean="0">
                <a:latin typeface="Symbol" panose="05050102010706020507" pitchFamily="18" charset="2"/>
              </a:rPr>
              <a:t>t</a:t>
            </a:r>
          </a:p>
          <a:p>
            <a:r>
              <a:rPr lang="en-US" sz="2400" dirty="0" smtClean="0"/>
              <a:t>[</a:t>
            </a:r>
            <a:r>
              <a:rPr lang="en-US" sz="2400" dirty="0" err="1" smtClean="0"/>
              <a:t>ms</a:t>
            </a:r>
            <a:r>
              <a:rPr lang="en-US" sz="2400" dirty="0" smtClean="0"/>
              <a:t>]</a:t>
            </a:r>
          </a:p>
          <a:p>
            <a:endParaRPr lang="en-US" sz="2400" dirty="0" smtClean="0"/>
          </a:p>
          <a:p>
            <a:r>
              <a:rPr lang="en-US" sz="2400" dirty="0" smtClean="0"/>
              <a:t>5000</a:t>
            </a:r>
            <a:endParaRPr lang="en-US" sz="2400" dirty="0"/>
          </a:p>
          <a:p>
            <a:r>
              <a:rPr lang="en-US" sz="2400" dirty="0" smtClean="0"/>
              <a:t>  </a:t>
            </a:r>
          </a:p>
          <a:p>
            <a:r>
              <a:rPr lang="en-US" sz="2400" dirty="0" smtClean="0"/>
              <a:t>0.2</a:t>
            </a:r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 smtClean="0"/>
              <a:t>3000</a:t>
            </a:r>
          </a:p>
          <a:p>
            <a:endParaRPr lang="en-US" sz="2400" dirty="0"/>
          </a:p>
          <a:p>
            <a:endParaRPr lang="en-US" sz="2400" dirty="0" smtClean="0"/>
          </a:p>
          <a:p>
            <a:r>
              <a:rPr lang="en-US" sz="2400" dirty="0" smtClean="0"/>
              <a:t>3</a:t>
            </a:r>
          </a:p>
          <a:p>
            <a:endParaRPr lang="en-US" sz="2400" dirty="0" smtClean="0"/>
          </a:p>
          <a:p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2038060" y="519156"/>
            <a:ext cx="15758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recall 1T </a:t>
            </a:r>
          </a:p>
          <a:p>
            <a:r>
              <a:rPr lang="en-US" sz="2000" dirty="0" smtClean="0"/>
              <a:t>= 3x10</a:t>
            </a:r>
            <a:r>
              <a:rPr lang="en-US" sz="2000" baseline="30000" dirty="0" smtClean="0"/>
              <a:t>6  </a:t>
            </a:r>
            <a:r>
              <a:rPr lang="en-US" sz="2000" dirty="0" smtClean="0"/>
              <a:t>V/cm</a:t>
            </a:r>
            <a:endParaRPr lang="en-US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5559187" y="1168126"/>
            <a:ext cx="3165547" cy="575542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400" dirty="0" smtClean="0"/>
              <a:t>count </a:t>
            </a:r>
          </a:p>
          <a:p>
            <a:r>
              <a:rPr lang="en-US" sz="2400" dirty="0" smtClean="0"/>
              <a:t>rate</a:t>
            </a:r>
          </a:p>
          <a:p>
            <a:r>
              <a:rPr lang="en-US" sz="2400" dirty="0" smtClean="0"/>
              <a:t>[s</a:t>
            </a:r>
            <a:r>
              <a:rPr lang="en-US" sz="2400" baseline="30000" dirty="0" smtClean="0"/>
              <a:t>-1</a:t>
            </a:r>
            <a:r>
              <a:rPr lang="en-US" sz="2400" dirty="0" smtClean="0"/>
              <a:t>]</a:t>
            </a:r>
          </a:p>
          <a:p>
            <a:endParaRPr lang="en-US" sz="2400" dirty="0" smtClean="0"/>
          </a:p>
          <a:p>
            <a:r>
              <a:rPr lang="en-US" sz="3200" dirty="0" smtClean="0">
                <a:solidFill>
                  <a:srgbClr val="FF0000"/>
                </a:solidFill>
              </a:rPr>
              <a:t>1</a:t>
            </a:r>
            <a:r>
              <a:rPr lang="en-US" sz="2400" dirty="0" smtClean="0"/>
              <a:t>/</a:t>
            </a:r>
            <a:r>
              <a:rPr lang="en-US" sz="2400" dirty="0" smtClean="0">
                <a:latin typeface="Symbol" panose="05050102010706020507" pitchFamily="18" charset="2"/>
              </a:rPr>
              <a:t>t</a:t>
            </a:r>
            <a:r>
              <a:rPr lang="en-US" sz="2400" dirty="0" smtClean="0"/>
              <a:t>  * duty cycle =  0.02</a:t>
            </a:r>
            <a:endParaRPr lang="en-US" sz="2400" dirty="0"/>
          </a:p>
          <a:p>
            <a:r>
              <a:rPr lang="en-US" sz="2400" dirty="0" smtClean="0"/>
              <a:t>  </a:t>
            </a:r>
          </a:p>
          <a:p>
            <a:r>
              <a:rPr lang="en-US" sz="2400" dirty="0" smtClean="0"/>
              <a:t>1000s  ?</a:t>
            </a:r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 smtClean="0">
                <a:solidFill>
                  <a:srgbClr val="FF0000"/>
                </a:solidFill>
              </a:rPr>
              <a:t>200</a:t>
            </a:r>
            <a:r>
              <a:rPr lang="en-US" sz="2400" dirty="0" smtClean="0"/>
              <a:t> /  </a:t>
            </a:r>
            <a:r>
              <a:rPr lang="en-US" sz="2400" dirty="0" smtClean="0">
                <a:latin typeface="Symbol" panose="05050102010706020507" pitchFamily="18" charset="2"/>
              </a:rPr>
              <a:t>t</a:t>
            </a:r>
            <a:r>
              <a:rPr lang="en-US" sz="2400" dirty="0" smtClean="0"/>
              <a:t>  =  60</a:t>
            </a:r>
          </a:p>
          <a:p>
            <a:endParaRPr lang="en-US" sz="2400" dirty="0"/>
          </a:p>
          <a:p>
            <a:endParaRPr lang="en-US" sz="2400" dirty="0" smtClean="0"/>
          </a:p>
          <a:p>
            <a:r>
              <a:rPr lang="en-US" sz="2400" dirty="0" smtClean="0"/>
              <a:t>  many * 10</a:t>
            </a:r>
            <a:r>
              <a:rPr lang="en-US" sz="2400" baseline="30000" dirty="0" smtClean="0"/>
              <a:t>6</a:t>
            </a:r>
            <a:endParaRPr lang="en-US" sz="2400" dirty="0" smtClean="0"/>
          </a:p>
          <a:p>
            <a:endParaRPr lang="en-US" sz="2400" dirty="0" smtClean="0"/>
          </a:p>
          <a:p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9089740" y="1350187"/>
            <a:ext cx="3102260" cy="5016758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400" dirty="0" smtClean="0"/>
              <a:t>one-sigma accuracy on </a:t>
            </a:r>
          </a:p>
          <a:p>
            <a:r>
              <a:rPr lang="en-US" sz="2400" dirty="0" smtClean="0"/>
              <a:t>dipole moment,</a:t>
            </a:r>
          </a:p>
          <a:p>
            <a:r>
              <a:rPr lang="en-US" sz="2400" dirty="0" smtClean="0"/>
              <a:t>[10 </a:t>
            </a:r>
            <a:r>
              <a:rPr lang="en-US" sz="2400" baseline="30000" dirty="0" smtClean="0"/>
              <a:t>-30</a:t>
            </a:r>
            <a:r>
              <a:rPr lang="en-US" sz="2400" dirty="0" smtClean="0"/>
              <a:t>  e-cm ]</a:t>
            </a:r>
          </a:p>
          <a:p>
            <a:endParaRPr lang="en-US" sz="2400" dirty="0" smtClean="0"/>
          </a:p>
          <a:p>
            <a:r>
              <a:rPr lang="en-US" sz="2400" dirty="0" smtClean="0"/>
              <a:t>2 x 10</a:t>
            </a:r>
            <a:r>
              <a:rPr lang="en-US" sz="2400" baseline="30000" dirty="0" smtClean="0"/>
              <a:t>-24</a:t>
            </a:r>
            <a:endParaRPr lang="en-US" sz="2400" dirty="0" smtClean="0"/>
          </a:p>
          <a:p>
            <a:endParaRPr lang="en-US" sz="2400" dirty="0"/>
          </a:p>
          <a:p>
            <a:r>
              <a:rPr lang="en-US" sz="2400" dirty="0" smtClean="0"/>
              <a:t>5x10</a:t>
            </a:r>
            <a:r>
              <a:rPr lang="en-US" sz="2400" baseline="30000" dirty="0" smtClean="0"/>
              <a:t>-23</a:t>
            </a:r>
            <a:endParaRPr lang="en-US" sz="2400" dirty="0"/>
          </a:p>
          <a:p>
            <a:endParaRPr lang="en-US" sz="2400" dirty="0" smtClean="0"/>
          </a:p>
          <a:p>
            <a:r>
              <a:rPr lang="en-US" sz="2400" dirty="0" smtClean="0"/>
              <a:t>  </a:t>
            </a:r>
          </a:p>
          <a:p>
            <a:r>
              <a:rPr lang="en-US" sz="2400" dirty="0" smtClean="0"/>
              <a:t>2x 10</a:t>
            </a:r>
            <a:r>
              <a:rPr lang="en-US" sz="2400" baseline="30000" dirty="0" smtClean="0"/>
              <a:t>-30</a:t>
            </a:r>
          </a:p>
          <a:p>
            <a:endParaRPr lang="en-US" sz="2400" baseline="30000" dirty="0"/>
          </a:p>
          <a:p>
            <a:endParaRPr lang="en-US" sz="2400" baseline="30000" dirty="0" smtClean="0"/>
          </a:p>
          <a:p>
            <a:r>
              <a:rPr lang="en-US" sz="2400" dirty="0" smtClean="0"/>
              <a:t>4x10</a:t>
            </a:r>
            <a:r>
              <a:rPr lang="en-US" sz="2400" baseline="30000" dirty="0" smtClean="0"/>
              <a:t>-30</a:t>
            </a:r>
            <a:endParaRPr lang="en-US" sz="2400" dirty="0" smtClean="0"/>
          </a:p>
          <a:p>
            <a:endParaRPr lang="en-US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8945290" y="673044"/>
            <a:ext cx="28449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recall 1  </a:t>
            </a:r>
            <a:r>
              <a:rPr lang="en-US" sz="2000" dirty="0" err="1" smtClean="0">
                <a:latin typeface="Symbol" panose="05050102010706020507" pitchFamily="18" charset="2"/>
              </a:rPr>
              <a:t>m</a:t>
            </a:r>
            <a:r>
              <a:rPr lang="en-US" sz="2000" baseline="-25000" dirty="0" err="1"/>
              <a:t>B</a:t>
            </a:r>
            <a:r>
              <a:rPr lang="en-US" sz="2000" dirty="0" smtClean="0"/>
              <a:t> = 2x10</a:t>
            </a:r>
            <a:r>
              <a:rPr lang="en-US" sz="2000" baseline="30000" dirty="0" smtClean="0"/>
              <a:t>11</a:t>
            </a:r>
            <a:r>
              <a:rPr lang="en-US" sz="2000" dirty="0" smtClean="0"/>
              <a:t> e-cm </a:t>
            </a:r>
          </a:p>
        </p:txBody>
      </p:sp>
      <p:cxnSp>
        <p:nvCxnSpPr>
          <p:cNvPr id="14" name="Straight Connector 13"/>
          <p:cNvCxnSpPr/>
          <p:nvPr/>
        </p:nvCxnSpPr>
        <p:spPr>
          <a:xfrm flipV="1">
            <a:off x="-603849" y="3243532"/>
            <a:ext cx="13077645" cy="652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-468702" y="4362089"/>
            <a:ext cx="13077645" cy="652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-350808" y="5308118"/>
            <a:ext cx="13077645" cy="652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 flipV="1">
            <a:off x="2038060" y="1428824"/>
            <a:ext cx="22672" cy="54907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 flipV="1">
            <a:off x="3684477" y="1367269"/>
            <a:ext cx="22672" cy="54907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 flipV="1">
            <a:off x="5354012" y="1191834"/>
            <a:ext cx="22672" cy="54907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 flipV="1">
            <a:off x="8873229" y="1413874"/>
            <a:ext cx="22672" cy="54907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3804102" y="640312"/>
            <a:ext cx="9273543" cy="64678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3866707" y="2442154"/>
            <a:ext cx="5223033" cy="397031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600" dirty="0" smtClean="0"/>
              <a:t>trapped  “ion”</a:t>
            </a:r>
          </a:p>
          <a:p>
            <a:endParaRPr lang="en-US" sz="3600" dirty="0"/>
          </a:p>
          <a:p>
            <a:r>
              <a:rPr lang="en-US" sz="3600" dirty="0" smtClean="0"/>
              <a:t>“ions” in beam</a:t>
            </a:r>
          </a:p>
          <a:p>
            <a:endParaRPr lang="en-US" sz="3600" dirty="0" smtClean="0"/>
          </a:p>
          <a:p>
            <a:r>
              <a:rPr lang="en-US" sz="3600" dirty="0" smtClean="0"/>
              <a:t>ion trapped </a:t>
            </a:r>
            <a:r>
              <a:rPr lang="en-US" sz="3600" b="1" dirty="0" smtClean="0"/>
              <a:t>Molecules</a:t>
            </a:r>
          </a:p>
          <a:p>
            <a:endParaRPr lang="en-US" sz="3600" dirty="0"/>
          </a:p>
          <a:p>
            <a:r>
              <a:rPr lang="en-US" sz="3600" dirty="0" smtClean="0">
                <a:solidFill>
                  <a:srgbClr val="7030A0"/>
                </a:solidFill>
              </a:rPr>
              <a:t>neutral</a:t>
            </a:r>
            <a:r>
              <a:rPr lang="en-US" sz="3600" dirty="0" smtClean="0"/>
              <a:t> </a:t>
            </a:r>
            <a:r>
              <a:rPr lang="en-US" sz="3600" b="1" dirty="0" smtClean="0"/>
              <a:t>Molecules </a:t>
            </a:r>
            <a:r>
              <a:rPr lang="en-US" sz="3600" dirty="0" smtClean="0"/>
              <a:t>in beam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39196122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35"/>
          <p:cNvGraphicFramePr>
            <a:graphicFrameLocks noChangeAspect="1"/>
          </p:cNvGraphicFramePr>
          <p:nvPr/>
        </p:nvGraphicFramePr>
        <p:xfrm>
          <a:off x="7734751" y="-40726"/>
          <a:ext cx="990600" cy="681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09" name="Equation" r:id="rId3" imgW="406224" imgH="279279" progId="Equation.3">
                  <p:embed/>
                </p:oleObj>
              </mc:Choice>
              <mc:Fallback>
                <p:oleObj name="Equation" r:id="rId3" imgW="406224" imgH="279279" progId="Equation.3">
                  <p:embed/>
                  <p:pic>
                    <p:nvPicPr>
                      <p:cNvPr id="2" name="Object 3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34751" y="-40726"/>
                        <a:ext cx="990600" cy="6810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 Box 36"/>
          <p:cNvSpPr txBox="1">
            <a:spLocks noChangeArrowheads="1"/>
          </p:cNvSpPr>
          <p:nvPr/>
        </p:nvSpPr>
        <p:spPr bwMode="auto">
          <a:xfrm>
            <a:off x="6368671" y="-4064"/>
            <a:ext cx="136608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dirty="0" smtClean="0">
                <a:latin typeface="Comic Sans MS" pitchFamily="66" charset="0"/>
              </a:rPr>
              <a:t>(Field) </a:t>
            </a:r>
            <a:r>
              <a:rPr lang="en-US" sz="2800" dirty="0">
                <a:latin typeface="Symbol" pitchFamily="18" charset="2"/>
              </a:rPr>
              <a:t>t</a:t>
            </a:r>
          </a:p>
        </p:txBody>
      </p:sp>
      <p:sp>
        <p:nvSpPr>
          <p:cNvPr id="4" name="Text Box 37"/>
          <p:cNvSpPr txBox="1">
            <a:spLocks noChangeArrowheads="1"/>
          </p:cNvSpPr>
          <p:nvPr/>
        </p:nvSpPr>
        <p:spPr bwMode="auto">
          <a:xfrm>
            <a:off x="2375135" y="0"/>
            <a:ext cx="400943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dirty="0">
                <a:latin typeface="Comic Sans MS" pitchFamily="66" charset="0"/>
              </a:rPr>
              <a:t>Combined </a:t>
            </a:r>
            <a:r>
              <a:rPr lang="en-US" dirty="0" smtClean="0">
                <a:latin typeface="Comic Sans MS" pitchFamily="66" charset="0"/>
              </a:rPr>
              <a:t>Figure-of-merit</a:t>
            </a:r>
            <a:r>
              <a:rPr lang="en-US" dirty="0">
                <a:latin typeface="Comic Sans MS" pitchFamily="66" charset="0"/>
              </a:rPr>
              <a:t>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31320" y="1537458"/>
            <a:ext cx="1622880" cy="52629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Experiment</a:t>
            </a:r>
          </a:p>
          <a:p>
            <a:endParaRPr lang="en-US" sz="2400" dirty="0" smtClean="0"/>
          </a:p>
          <a:p>
            <a:r>
              <a:rPr lang="en-US" sz="2400" dirty="0" err="1" smtClean="0"/>
              <a:t>eMDM</a:t>
            </a:r>
            <a:endParaRPr lang="en-US" sz="2400" dirty="0" smtClean="0"/>
          </a:p>
          <a:p>
            <a:r>
              <a:rPr lang="en-US" sz="2400" dirty="0" smtClean="0"/>
              <a:t>“</a:t>
            </a:r>
            <a:r>
              <a:rPr lang="en-US" sz="2400" dirty="0" err="1" smtClean="0"/>
              <a:t>g</a:t>
            </a:r>
            <a:r>
              <a:rPr lang="en-US" sz="2400" baseline="-25000" dirty="0" err="1" smtClean="0"/>
              <a:t>e</a:t>
            </a:r>
            <a:r>
              <a:rPr lang="en-US" sz="2400" dirty="0" smtClean="0"/>
              <a:t> – 2”</a:t>
            </a:r>
          </a:p>
          <a:p>
            <a:endParaRPr lang="en-US" sz="2400" dirty="0" smtClean="0"/>
          </a:p>
          <a:p>
            <a:r>
              <a:rPr lang="en-US" sz="2400" dirty="0" err="1" smtClean="0">
                <a:latin typeface="Symbol" panose="05050102010706020507" pitchFamily="18" charset="2"/>
              </a:rPr>
              <a:t>m</a:t>
            </a:r>
            <a:r>
              <a:rPr lang="en-US" sz="2400" dirty="0" err="1" smtClean="0"/>
              <a:t>MDM</a:t>
            </a:r>
            <a:endParaRPr lang="en-US" sz="2400" dirty="0" smtClean="0"/>
          </a:p>
          <a:p>
            <a:r>
              <a:rPr lang="en-US" sz="2400" dirty="0" smtClean="0"/>
              <a:t>“g</a:t>
            </a:r>
            <a:r>
              <a:rPr lang="en-US" sz="2400" baseline="-25000" dirty="0" smtClean="0">
                <a:latin typeface="Symbol" panose="05050102010706020507" pitchFamily="18" charset="2"/>
              </a:rPr>
              <a:t>m</a:t>
            </a:r>
            <a:r>
              <a:rPr lang="en-US" sz="2400" dirty="0" smtClean="0"/>
              <a:t>-2”</a:t>
            </a:r>
          </a:p>
          <a:p>
            <a:endParaRPr lang="en-US" sz="2400" dirty="0" smtClean="0"/>
          </a:p>
          <a:p>
            <a:r>
              <a:rPr lang="en-US" sz="2400" dirty="0" smtClean="0"/>
              <a:t>JILA </a:t>
            </a:r>
          </a:p>
          <a:p>
            <a:r>
              <a:rPr lang="en-US" sz="2400" dirty="0" err="1" smtClean="0"/>
              <a:t>eEDM</a:t>
            </a:r>
            <a:endParaRPr lang="en-US" sz="2400" dirty="0" smtClean="0"/>
          </a:p>
          <a:p>
            <a:endParaRPr lang="en-US" sz="2400" dirty="0"/>
          </a:p>
          <a:p>
            <a:r>
              <a:rPr lang="en-US" sz="2400" dirty="0" smtClean="0"/>
              <a:t>ACME</a:t>
            </a:r>
          </a:p>
          <a:p>
            <a:r>
              <a:rPr lang="en-US" sz="2400" dirty="0" err="1" smtClean="0"/>
              <a:t>eEDM</a:t>
            </a:r>
            <a:endParaRPr lang="en-US" sz="2400" dirty="0"/>
          </a:p>
          <a:p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2250958" y="1225689"/>
            <a:ext cx="1504899" cy="56323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Field</a:t>
            </a:r>
          </a:p>
          <a:p>
            <a:r>
              <a:rPr lang="en-US" sz="2400" dirty="0" smtClean="0"/>
              <a:t>Strength</a:t>
            </a:r>
          </a:p>
          <a:p>
            <a:r>
              <a:rPr lang="en-US" sz="2400" dirty="0" smtClean="0"/>
              <a:t>[10</a:t>
            </a:r>
            <a:r>
              <a:rPr lang="en-US" sz="2400" baseline="30000" dirty="0" smtClean="0"/>
              <a:t>7</a:t>
            </a:r>
            <a:r>
              <a:rPr lang="en-US" sz="2400" dirty="0" smtClean="0"/>
              <a:t> V/cm]</a:t>
            </a:r>
          </a:p>
          <a:p>
            <a:endParaRPr lang="en-US" sz="2400" dirty="0"/>
          </a:p>
          <a:p>
            <a:r>
              <a:rPr lang="en-US" sz="2400" dirty="0" smtClean="0"/>
              <a:t>  ~2</a:t>
            </a:r>
          </a:p>
          <a:p>
            <a:endParaRPr lang="en-US" sz="2400" dirty="0"/>
          </a:p>
          <a:p>
            <a:r>
              <a:rPr lang="en-US" sz="2400" dirty="0" smtClean="0"/>
              <a:t>~2</a:t>
            </a:r>
          </a:p>
          <a:p>
            <a:endParaRPr lang="en-US" sz="2400" dirty="0"/>
          </a:p>
          <a:p>
            <a:endParaRPr lang="en-US" sz="2400" dirty="0" smtClean="0"/>
          </a:p>
          <a:p>
            <a:r>
              <a:rPr lang="en-US" sz="2400" dirty="0" smtClean="0"/>
              <a:t>2000</a:t>
            </a:r>
          </a:p>
          <a:p>
            <a:endParaRPr lang="en-US" sz="2400" dirty="0"/>
          </a:p>
          <a:p>
            <a:endParaRPr lang="en-US" sz="2400" dirty="0" smtClean="0"/>
          </a:p>
          <a:p>
            <a:r>
              <a:rPr lang="en-US" sz="2400" dirty="0"/>
              <a:t>7</a:t>
            </a:r>
            <a:r>
              <a:rPr lang="en-US" sz="2400" dirty="0" smtClean="0"/>
              <a:t>000</a:t>
            </a:r>
          </a:p>
          <a:p>
            <a:endParaRPr lang="en-US" sz="2400" dirty="0" smtClean="0"/>
          </a:p>
          <a:p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3858039" y="1225689"/>
            <a:ext cx="1492524" cy="56938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coherence</a:t>
            </a:r>
          </a:p>
          <a:p>
            <a:r>
              <a:rPr lang="en-US" sz="2400" dirty="0" smtClean="0"/>
              <a:t>time </a:t>
            </a:r>
            <a:r>
              <a:rPr lang="en-US" sz="2800" dirty="0" smtClean="0">
                <a:latin typeface="Symbol" panose="05050102010706020507" pitchFamily="18" charset="2"/>
              </a:rPr>
              <a:t>t</a:t>
            </a:r>
          </a:p>
          <a:p>
            <a:r>
              <a:rPr lang="en-US" sz="2400" dirty="0" smtClean="0"/>
              <a:t>[</a:t>
            </a:r>
            <a:r>
              <a:rPr lang="en-US" sz="2400" dirty="0" err="1" smtClean="0"/>
              <a:t>ms</a:t>
            </a:r>
            <a:r>
              <a:rPr lang="en-US" sz="2400" dirty="0" smtClean="0"/>
              <a:t>]</a:t>
            </a:r>
          </a:p>
          <a:p>
            <a:endParaRPr lang="en-US" sz="2400" dirty="0" smtClean="0"/>
          </a:p>
          <a:p>
            <a:r>
              <a:rPr lang="en-US" sz="2400" dirty="0" smtClean="0"/>
              <a:t>5000</a:t>
            </a:r>
            <a:endParaRPr lang="en-US" sz="2400" dirty="0"/>
          </a:p>
          <a:p>
            <a:r>
              <a:rPr lang="en-US" sz="2400" dirty="0" smtClean="0"/>
              <a:t>  </a:t>
            </a:r>
          </a:p>
          <a:p>
            <a:r>
              <a:rPr lang="en-US" sz="2400" dirty="0" smtClean="0"/>
              <a:t>0.2</a:t>
            </a:r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 smtClean="0"/>
              <a:t>3000</a:t>
            </a:r>
          </a:p>
          <a:p>
            <a:endParaRPr lang="en-US" sz="2400" dirty="0"/>
          </a:p>
          <a:p>
            <a:endParaRPr lang="en-US" sz="2400" dirty="0" smtClean="0"/>
          </a:p>
          <a:p>
            <a:r>
              <a:rPr lang="en-US" sz="2400" dirty="0" smtClean="0"/>
              <a:t>3</a:t>
            </a:r>
          </a:p>
          <a:p>
            <a:endParaRPr lang="en-US" sz="2400" dirty="0" smtClean="0"/>
          </a:p>
          <a:p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2038060" y="519156"/>
            <a:ext cx="15758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recall 1T </a:t>
            </a:r>
          </a:p>
          <a:p>
            <a:r>
              <a:rPr lang="en-US" sz="2000" dirty="0" smtClean="0"/>
              <a:t>= 3x10</a:t>
            </a:r>
            <a:r>
              <a:rPr lang="en-US" sz="2000" baseline="30000" dirty="0" smtClean="0"/>
              <a:t>6  </a:t>
            </a:r>
            <a:r>
              <a:rPr lang="en-US" sz="2000" dirty="0" smtClean="0"/>
              <a:t>V/cm</a:t>
            </a:r>
            <a:endParaRPr lang="en-US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5559187" y="1168126"/>
            <a:ext cx="3165547" cy="575542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400" dirty="0" smtClean="0"/>
              <a:t>count </a:t>
            </a:r>
          </a:p>
          <a:p>
            <a:r>
              <a:rPr lang="en-US" sz="2400" dirty="0" smtClean="0"/>
              <a:t>rate</a:t>
            </a:r>
          </a:p>
          <a:p>
            <a:r>
              <a:rPr lang="en-US" sz="2400" dirty="0" smtClean="0"/>
              <a:t>[s</a:t>
            </a:r>
            <a:r>
              <a:rPr lang="en-US" sz="2400" baseline="30000" dirty="0" smtClean="0"/>
              <a:t>-1</a:t>
            </a:r>
            <a:r>
              <a:rPr lang="en-US" sz="2400" dirty="0" smtClean="0"/>
              <a:t>]</a:t>
            </a:r>
          </a:p>
          <a:p>
            <a:endParaRPr lang="en-US" sz="2400" dirty="0" smtClean="0"/>
          </a:p>
          <a:p>
            <a:r>
              <a:rPr lang="en-US" sz="3200" dirty="0" smtClean="0">
                <a:solidFill>
                  <a:srgbClr val="FF0000"/>
                </a:solidFill>
              </a:rPr>
              <a:t>1</a:t>
            </a:r>
            <a:r>
              <a:rPr lang="en-US" sz="2400" dirty="0" smtClean="0"/>
              <a:t>/</a:t>
            </a:r>
            <a:r>
              <a:rPr lang="en-US" sz="2400" dirty="0" smtClean="0">
                <a:latin typeface="Symbol" panose="05050102010706020507" pitchFamily="18" charset="2"/>
              </a:rPr>
              <a:t>t</a:t>
            </a:r>
            <a:r>
              <a:rPr lang="en-US" sz="2400" dirty="0" smtClean="0"/>
              <a:t>  * duty cycle =  0.02</a:t>
            </a:r>
            <a:endParaRPr lang="en-US" sz="2400" dirty="0"/>
          </a:p>
          <a:p>
            <a:r>
              <a:rPr lang="en-US" sz="2400" dirty="0" smtClean="0"/>
              <a:t>  </a:t>
            </a:r>
          </a:p>
          <a:p>
            <a:r>
              <a:rPr lang="en-US" sz="2400" dirty="0" smtClean="0"/>
              <a:t>1000s  ?</a:t>
            </a:r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 smtClean="0">
                <a:solidFill>
                  <a:srgbClr val="FF0000"/>
                </a:solidFill>
              </a:rPr>
              <a:t>200</a:t>
            </a:r>
            <a:r>
              <a:rPr lang="en-US" sz="2400" dirty="0" smtClean="0"/>
              <a:t> /  </a:t>
            </a:r>
            <a:r>
              <a:rPr lang="en-US" sz="2400" dirty="0" smtClean="0">
                <a:latin typeface="Symbol" panose="05050102010706020507" pitchFamily="18" charset="2"/>
              </a:rPr>
              <a:t>t</a:t>
            </a:r>
            <a:r>
              <a:rPr lang="en-US" sz="2400" dirty="0" smtClean="0"/>
              <a:t>  =  60</a:t>
            </a:r>
          </a:p>
          <a:p>
            <a:endParaRPr lang="en-US" sz="2400" dirty="0"/>
          </a:p>
          <a:p>
            <a:endParaRPr lang="en-US" sz="2400" dirty="0" smtClean="0"/>
          </a:p>
          <a:p>
            <a:r>
              <a:rPr lang="en-US" sz="2400" dirty="0" smtClean="0"/>
              <a:t>  many * 10</a:t>
            </a:r>
            <a:r>
              <a:rPr lang="en-US" sz="2400" baseline="30000" dirty="0" smtClean="0"/>
              <a:t>6</a:t>
            </a:r>
            <a:endParaRPr lang="en-US" sz="2400" dirty="0" smtClean="0"/>
          </a:p>
          <a:p>
            <a:endParaRPr lang="en-US" sz="2400" dirty="0" smtClean="0"/>
          </a:p>
          <a:p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9089740" y="1350187"/>
            <a:ext cx="3102260" cy="5016758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400" dirty="0" smtClean="0"/>
              <a:t>one-sigma accuracy on </a:t>
            </a:r>
          </a:p>
          <a:p>
            <a:r>
              <a:rPr lang="en-US" sz="2400" dirty="0" smtClean="0"/>
              <a:t>dipole moment,</a:t>
            </a:r>
          </a:p>
          <a:p>
            <a:r>
              <a:rPr lang="en-US" sz="2400" dirty="0" smtClean="0"/>
              <a:t>[10 </a:t>
            </a:r>
            <a:r>
              <a:rPr lang="en-US" sz="2400" baseline="30000" dirty="0" smtClean="0"/>
              <a:t>-30</a:t>
            </a:r>
            <a:r>
              <a:rPr lang="en-US" sz="2400" dirty="0" smtClean="0"/>
              <a:t>  e-cm ]</a:t>
            </a:r>
          </a:p>
          <a:p>
            <a:endParaRPr lang="en-US" sz="2400" dirty="0" smtClean="0"/>
          </a:p>
          <a:p>
            <a:r>
              <a:rPr lang="en-US" sz="2400" dirty="0" smtClean="0"/>
              <a:t>2 x 10</a:t>
            </a:r>
            <a:r>
              <a:rPr lang="en-US" sz="2400" baseline="30000" dirty="0" smtClean="0"/>
              <a:t>-24</a:t>
            </a:r>
            <a:endParaRPr lang="en-US" sz="2400" dirty="0" smtClean="0"/>
          </a:p>
          <a:p>
            <a:endParaRPr lang="en-US" sz="2400" dirty="0"/>
          </a:p>
          <a:p>
            <a:r>
              <a:rPr lang="en-US" sz="2400" dirty="0" smtClean="0"/>
              <a:t>5x10</a:t>
            </a:r>
            <a:r>
              <a:rPr lang="en-US" sz="2400" baseline="30000" dirty="0" smtClean="0"/>
              <a:t>-23</a:t>
            </a:r>
            <a:endParaRPr lang="en-US" sz="2400" dirty="0"/>
          </a:p>
          <a:p>
            <a:endParaRPr lang="en-US" sz="2400" dirty="0" smtClean="0"/>
          </a:p>
          <a:p>
            <a:r>
              <a:rPr lang="en-US" sz="2400" dirty="0" smtClean="0"/>
              <a:t>  </a:t>
            </a:r>
          </a:p>
          <a:p>
            <a:r>
              <a:rPr lang="en-US" sz="2400" dirty="0" smtClean="0"/>
              <a:t>2x 10</a:t>
            </a:r>
            <a:r>
              <a:rPr lang="en-US" sz="2400" baseline="30000" dirty="0" smtClean="0"/>
              <a:t>-30</a:t>
            </a:r>
          </a:p>
          <a:p>
            <a:endParaRPr lang="en-US" sz="2400" baseline="30000" dirty="0"/>
          </a:p>
          <a:p>
            <a:endParaRPr lang="en-US" sz="2400" baseline="30000" dirty="0" smtClean="0"/>
          </a:p>
          <a:p>
            <a:r>
              <a:rPr lang="en-US" sz="2400" dirty="0" smtClean="0"/>
              <a:t>4x10</a:t>
            </a:r>
            <a:r>
              <a:rPr lang="en-US" sz="2400" baseline="30000" dirty="0" smtClean="0"/>
              <a:t>-30</a:t>
            </a:r>
            <a:endParaRPr lang="en-US" sz="2400" dirty="0" smtClean="0"/>
          </a:p>
          <a:p>
            <a:endParaRPr lang="en-US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8945290" y="673044"/>
            <a:ext cx="28449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recall 1  </a:t>
            </a:r>
            <a:r>
              <a:rPr lang="en-US" sz="2000" dirty="0" err="1" smtClean="0">
                <a:latin typeface="Symbol" panose="05050102010706020507" pitchFamily="18" charset="2"/>
              </a:rPr>
              <a:t>m</a:t>
            </a:r>
            <a:r>
              <a:rPr lang="en-US" sz="2000" baseline="-25000" dirty="0" err="1"/>
              <a:t>B</a:t>
            </a:r>
            <a:r>
              <a:rPr lang="en-US" sz="2000" dirty="0" smtClean="0"/>
              <a:t> = 2x10</a:t>
            </a:r>
            <a:r>
              <a:rPr lang="en-US" sz="2000" baseline="30000" dirty="0" smtClean="0"/>
              <a:t>11</a:t>
            </a:r>
            <a:r>
              <a:rPr lang="en-US" sz="2000" dirty="0" smtClean="0"/>
              <a:t> e-cm </a:t>
            </a:r>
          </a:p>
        </p:txBody>
      </p:sp>
      <p:cxnSp>
        <p:nvCxnSpPr>
          <p:cNvPr id="14" name="Straight Connector 13"/>
          <p:cNvCxnSpPr/>
          <p:nvPr/>
        </p:nvCxnSpPr>
        <p:spPr>
          <a:xfrm flipV="1">
            <a:off x="-603849" y="3243532"/>
            <a:ext cx="13077645" cy="652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-468702" y="4362089"/>
            <a:ext cx="13077645" cy="652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-350808" y="5308118"/>
            <a:ext cx="13077645" cy="652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 flipV="1">
            <a:off x="2038060" y="1428824"/>
            <a:ext cx="22672" cy="54907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 flipV="1">
            <a:off x="3684477" y="1367269"/>
            <a:ext cx="22672" cy="54907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 flipV="1">
            <a:off x="5354012" y="1191834"/>
            <a:ext cx="22672" cy="54907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 flipV="1">
            <a:off x="8873229" y="1413874"/>
            <a:ext cx="22672" cy="54907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5495993" y="707550"/>
            <a:ext cx="7581652" cy="64678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5454139" y="2442154"/>
            <a:ext cx="5223033" cy="397031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600" dirty="0" smtClean="0"/>
              <a:t>trapped  “ion”</a:t>
            </a:r>
          </a:p>
          <a:p>
            <a:endParaRPr lang="en-US" sz="3600" dirty="0"/>
          </a:p>
          <a:p>
            <a:r>
              <a:rPr lang="en-US" sz="3600" dirty="0" smtClean="0"/>
              <a:t>“ions” in beam</a:t>
            </a:r>
          </a:p>
          <a:p>
            <a:endParaRPr lang="en-US" sz="3600" dirty="0" smtClean="0"/>
          </a:p>
          <a:p>
            <a:r>
              <a:rPr lang="en-US" sz="3600" dirty="0" smtClean="0"/>
              <a:t>ion trapped </a:t>
            </a:r>
            <a:r>
              <a:rPr lang="en-US" sz="3600" b="1" dirty="0" smtClean="0"/>
              <a:t>Molecules</a:t>
            </a:r>
          </a:p>
          <a:p>
            <a:endParaRPr lang="en-US" sz="3600" dirty="0"/>
          </a:p>
          <a:p>
            <a:r>
              <a:rPr lang="en-US" sz="3600" dirty="0" smtClean="0">
                <a:solidFill>
                  <a:srgbClr val="7030A0"/>
                </a:solidFill>
              </a:rPr>
              <a:t>neutral</a:t>
            </a:r>
            <a:r>
              <a:rPr lang="en-US" sz="3600" dirty="0" smtClean="0"/>
              <a:t> </a:t>
            </a:r>
            <a:r>
              <a:rPr lang="en-US" sz="3600" b="1" dirty="0" smtClean="0"/>
              <a:t>Molecules </a:t>
            </a:r>
            <a:r>
              <a:rPr lang="en-US" sz="3600" dirty="0" smtClean="0"/>
              <a:t>in beam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38422090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35"/>
          <p:cNvGraphicFramePr>
            <a:graphicFrameLocks noChangeAspect="1"/>
          </p:cNvGraphicFramePr>
          <p:nvPr/>
        </p:nvGraphicFramePr>
        <p:xfrm>
          <a:off x="7734751" y="-40726"/>
          <a:ext cx="990600" cy="681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33" name="Equation" r:id="rId3" imgW="406224" imgH="279279" progId="Equation.3">
                  <p:embed/>
                </p:oleObj>
              </mc:Choice>
              <mc:Fallback>
                <p:oleObj name="Equation" r:id="rId3" imgW="406224" imgH="279279" progId="Equation.3">
                  <p:embed/>
                  <p:pic>
                    <p:nvPicPr>
                      <p:cNvPr id="2" name="Object 3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34751" y="-40726"/>
                        <a:ext cx="990600" cy="6810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 Box 36"/>
          <p:cNvSpPr txBox="1">
            <a:spLocks noChangeArrowheads="1"/>
          </p:cNvSpPr>
          <p:nvPr/>
        </p:nvSpPr>
        <p:spPr bwMode="auto">
          <a:xfrm>
            <a:off x="6368671" y="-4064"/>
            <a:ext cx="136608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dirty="0" smtClean="0">
                <a:latin typeface="Comic Sans MS" pitchFamily="66" charset="0"/>
              </a:rPr>
              <a:t>(Field) </a:t>
            </a:r>
            <a:r>
              <a:rPr lang="en-US" sz="2800" dirty="0">
                <a:latin typeface="Symbol" pitchFamily="18" charset="2"/>
              </a:rPr>
              <a:t>t</a:t>
            </a:r>
          </a:p>
        </p:txBody>
      </p:sp>
      <p:sp>
        <p:nvSpPr>
          <p:cNvPr id="4" name="Text Box 37"/>
          <p:cNvSpPr txBox="1">
            <a:spLocks noChangeArrowheads="1"/>
          </p:cNvSpPr>
          <p:nvPr/>
        </p:nvSpPr>
        <p:spPr bwMode="auto">
          <a:xfrm>
            <a:off x="2375135" y="0"/>
            <a:ext cx="400943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dirty="0">
                <a:latin typeface="Comic Sans MS" pitchFamily="66" charset="0"/>
              </a:rPr>
              <a:t>Combined </a:t>
            </a:r>
            <a:r>
              <a:rPr lang="en-US" dirty="0" smtClean="0">
                <a:latin typeface="Comic Sans MS" pitchFamily="66" charset="0"/>
              </a:rPr>
              <a:t>Figure-of-merit</a:t>
            </a:r>
            <a:r>
              <a:rPr lang="en-US" dirty="0">
                <a:latin typeface="Comic Sans MS" pitchFamily="66" charset="0"/>
              </a:rPr>
              <a:t>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31320" y="1537458"/>
            <a:ext cx="1622880" cy="52629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Experiment</a:t>
            </a:r>
          </a:p>
          <a:p>
            <a:endParaRPr lang="en-US" sz="2400" dirty="0" smtClean="0"/>
          </a:p>
          <a:p>
            <a:r>
              <a:rPr lang="en-US" sz="2400" dirty="0" err="1" smtClean="0"/>
              <a:t>eMDM</a:t>
            </a:r>
            <a:endParaRPr lang="en-US" sz="2400" dirty="0" smtClean="0"/>
          </a:p>
          <a:p>
            <a:r>
              <a:rPr lang="en-US" sz="2400" dirty="0" smtClean="0"/>
              <a:t>“</a:t>
            </a:r>
            <a:r>
              <a:rPr lang="en-US" sz="2400" dirty="0" err="1" smtClean="0"/>
              <a:t>g</a:t>
            </a:r>
            <a:r>
              <a:rPr lang="en-US" sz="2400" baseline="-25000" dirty="0" err="1" smtClean="0"/>
              <a:t>e</a:t>
            </a:r>
            <a:r>
              <a:rPr lang="en-US" sz="2400" dirty="0" smtClean="0"/>
              <a:t> – 2”</a:t>
            </a:r>
          </a:p>
          <a:p>
            <a:endParaRPr lang="en-US" sz="2400" dirty="0" smtClean="0"/>
          </a:p>
          <a:p>
            <a:r>
              <a:rPr lang="en-US" sz="2400" dirty="0" err="1" smtClean="0">
                <a:latin typeface="Symbol" panose="05050102010706020507" pitchFamily="18" charset="2"/>
              </a:rPr>
              <a:t>m</a:t>
            </a:r>
            <a:r>
              <a:rPr lang="en-US" sz="2400" dirty="0" err="1" smtClean="0"/>
              <a:t>MDM</a:t>
            </a:r>
            <a:endParaRPr lang="en-US" sz="2400" dirty="0" smtClean="0"/>
          </a:p>
          <a:p>
            <a:r>
              <a:rPr lang="en-US" sz="2400" dirty="0" smtClean="0"/>
              <a:t>“g</a:t>
            </a:r>
            <a:r>
              <a:rPr lang="en-US" sz="2400" baseline="-25000" dirty="0" smtClean="0">
                <a:latin typeface="Symbol" panose="05050102010706020507" pitchFamily="18" charset="2"/>
              </a:rPr>
              <a:t>m</a:t>
            </a:r>
            <a:r>
              <a:rPr lang="en-US" sz="2400" dirty="0" smtClean="0"/>
              <a:t>-2”</a:t>
            </a:r>
          </a:p>
          <a:p>
            <a:endParaRPr lang="en-US" sz="2400" dirty="0" smtClean="0"/>
          </a:p>
          <a:p>
            <a:r>
              <a:rPr lang="en-US" sz="2400" dirty="0" smtClean="0"/>
              <a:t>JILA </a:t>
            </a:r>
          </a:p>
          <a:p>
            <a:r>
              <a:rPr lang="en-US" sz="2400" dirty="0" err="1" smtClean="0"/>
              <a:t>eEDM</a:t>
            </a:r>
            <a:endParaRPr lang="en-US" sz="2400" dirty="0" smtClean="0"/>
          </a:p>
          <a:p>
            <a:endParaRPr lang="en-US" sz="2400" dirty="0"/>
          </a:p>
          <a:p>
            <a:r>
              <a:rPr lang="en-US" sz="2400" dirty="0" smtClean="0"/>
              <a:t>ACME</a:t>
            </a:r>
          </a:p>
          <a:p>
            <a:r>
              <a:rPr lang="en-US" sz="2400" dirty="0" err="1" smtClean="0"/>
              <a:t>eEDM</a:t>
            </a:r>
            <a:endParaRPr lang="en-US" sz="2400" dirty="0"/>
          </a:p>
          <a:p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2250958" y="1225689"/>
            <a:ext cx="1504899" cy="56323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Field</a:t>
            </a:r>
          </a:p>
          <a:p>
            <a:r>
              <a:rPr lang="en-US" sz="2400" dirty="0" smtClean="0"/>
              <a:t>Strength</a:t>
            </a:r>
          </a:p>
          <a:p>
            <a:r>
              <a:rPr lang="en-US" sz="2400" dirty="0" smtClean="0"/>
              <a:t>[10</a:t>
            </a:r>
            <a:r>
              <a:rPr lang="en-US" sz="2400" baseline="30000" dirty="0" smtClean="0"/>
              <a:t>7</a:t>
            </a:r>
            <a:r>
              <a:rPr lang="en-US" sz="2400" dirty="0" smtClean="0"/>
              <a:t> V/cm]</a:t>
            </a:r>
          </a:p>
          <a:p>
            <a:endParaRPr lang="en-US" sz="2400" dirty="0"/>
          </a:p>
          <a:p>
            <a:r>
              <a:rPr lang="en-US" sz="2400" dirty="0" smtClean="0"/>
              <a:t>  ~2</a:t>
            </a:r>
          </a:p>
          <a:p>
            <a:endParaRPr lang="en-US" sz="2400" dirty="0"/>
          </a:p>
          <a:p>
            <a:r>
              <a:rPr lang="en-US" sz="2400" dirty="0" smtClean="0"/>
              <a:t>~2</a:t>
            </a:r>
          </a:p>
          <a:p>
            <a:endParaRPr lang="en-US" sz="2400" dirty="0"/>
          </a:p>
          <a:p>
            <a:endParaRPr lang="en-US" sz="2400" dirty="0" smtClean="0"/>
          </a:p>
          <a:p>
            <a:r>
              <a:rPr lang="en-US" sz="2400" dirty="0" smtClean="0"/>
              <a:t>2000</a:t>
            </a:r>
          </a:p>
          <a:p>
            <a:endParaRPr lang="en-US" sz="2400" dirty="0"/>
          </a:p>
          <a:p>
            <a:endParaRPr lang="en-US" sz="2400" dirty="0" smtClean="0"/>
          </a:p>
          <a:p>
            <a:r>
              <a:rPr lang="en-US" sz="2400" dirty="0"/>
              <a:t>7</a:t>
            </a:r>
            <a:r>
              <a:rPr lang="en-US" sz="2400" dirty="0" smtClean="0"/>
              <a:t>000</a:t>
            </a:r>
          </a:p>
          <a:p>
            <a:endParaRPr lang="en-US" sz="2400" dirty="0" smtClean="0"/>
          </a:p>
          <a:p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3858039" y="1225689"/>
            <a:ext cx="1492524" cy="56938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coherence</a:t>
            </a:r>
          </a:p>
          <a:p>
            <a:r>
              <a:rPr lang="en-US" sz="2400" dirty="0" smtClean="0"/>
              <a:t>time </a:t>
            </a:r>
            <a:r>
              <a:rPr lang="en-US" sz="2800" dirty="0" smtClean="0">
                <a:latin typeface="Symbol" panose="05050102010706020507" pitchFamily="18" charset="2"/>
              </a:rPr>
              <a:t>t</a:t>
            </a:r>
          </a:p>
          <a:p>
            <a:r>
              <a:rPr lang="en-US" sz="2400" dirty="0" smtClean="0"/>
              <a:t>[</a:t>
            </a:r>
            <a:r>
              <a:rPr lang="en-US" sz="2400" dirty="0" err="1" smtClean="0"/>
              <a:t>ms</a:t>
            </a:r>
            <a:r>
              <a:rPr lang="en-US" sz="2400" dirty="0" smtClean="0"/>
              <a:t>]</a:t>
            </a:r>
          </a:p>
          <a:p>
            <a:endParaRPr lang="en-US" sz="2400" dirty="0" smtClean="0"/>
          </a:p>
          <a:p>
            <a:r>
              <a:rPr lang="en-US" sz="2400" dirty="0" smtClean="0"/>
              <a:t>5000</a:t>
            </a:r>
            <a:endParaRPr lang="en-US" sz="2400" dirty="0"/>
          </a:p>
          <a:p>
            <a:r>
              <a:rPr lang="en-US" sz="2400" dirty="0" smtClean="0"/>
              <a:t>  </a:t>
            </a:r>
          </a:p>
          <a:p>
            <a:r>
              <a:rPr lang="en-US" sz="2400" dirty="0" smtClean="0"/>
              <a:t>0.2</a:t>
            </a:r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 smtClean="0"/>
              <a:t>3000</a:t>
            </a:r>
          </a:p>
          <a:p>
            <a:endParaRPr lang="en-US" sz="2400" dirty="0"/>
          </a:p>
          <a:p>
            <a:endParaRPr lang="en-US" sz="2400" dirty="0" smtClean="0"/>
          </a:p>
          <a:p>
            <a:r>
              <a:rPr lang="en-US" sz="2400" dirty="0" smtClean="0"/>
              <a:t>3</a:t>
            </a:r>
          </a:p>
          <a:p>
            <a:endParaRPr lang="en-US" sz="2400" dirty="0" smtClean="0"/>
          </a:p>
          <a:p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2038060" y="519156"/>
            <a:ext cx="15758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recall 1T </a:t>
            </a:r>
          </a:p>
          <a:p>
            <a:r>
              <a:rPr lang="en-US" sz="2000" dirty="0" smtClean="0"/>
              <a:t>= 3x10</a:t>
            </a:r>
            <a:r>
              <a:rPr lang="en-US" sz="2000" baseline="30000" dirty="0" smtClean="0"/>
              <a:t>6  </a:t>
            </a:r>
            <a:r>
              <a:rPr lang="en-US" sz="2000" dirty="0" smtClean="0"/>
              <a:t>V/cm</a:t>
            </a:r>
            <a:endParaRPr lang="en-US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5559187" y="1168126"/>
            <a:ext cx="3165547" cy="575542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400" dirty="0" smtClean="0"/>
              <a:t>count </a:t>
            </a:r>
          </a:p>
          <a:p>
            <a:r>
              <a:rPr lang="en-US" sz="2400" dirty="0" smtClean="0"/>
              <a:t>rate</a:t>
            </a:r>
          </a:p>
          <a:p>
            <a:r>
              <a:rPr lang="en-US" sz="2400" dirty="0" smtClean="0"/>
              <a:t>[s</a:t>
            </a:r>
            <a:r>
              <a:rPr lang="en-US" sz="2400" baseline="30000" dirty="0" smtClean="0"/>
              <a:t>-1</a:t>
            </a:r>
            <a:r>
              <a:rPr lang="en-US" sz="2400" dirty="0" smtClean="0"/>
              <a:t>]</a:t>
            </a:r>
          </a:p>
          <a:p>
            <a:endParaRPr lang="en-US" sz="2400" dirty="0" smtClean="0"/>
          </a:p>
          <a:p>
            <a:r>
              <a:rPr lang="en-US" sz="3200" dirty="0" smtClean="0">
                <a:solidFill>
                  <a:srgbClr val="FF0000"/>
                </a:solidFill>
              </a:rPr>
              <a:t>1</a:t>
            </a:r>
            <a:r>
              <a:rPr lang="en-US" sz="2400" dirty="0" smtClean="0"/>
              <a:t>/</a:t>
            </a:r>
            <a:r>
              <a:rPr lang="en-US" sz="2400" dirty="0" smtClean="0">
                <a:latin typeface="Symbol" panose="05050102010706020507" pitchFamily="18" charset="2"/>
              </a:rPr>
              <a:t>t</a:t>
            </a:r>
            <a:r>
              <a:rPr lang="en-US" sz="2400" dirty="0" smtClean="0"/>
              <a:t>  * duty cycle =  0.02</a:t>
            </a:r>
            <a:endParaRPr lang="en-US" sz="2400" dirty="0"/>
          </a:p>
          <a:p>
            <a:r>
              <a:rPr lang="en-US" sz="2400" dirty="0" smtClean="0"/>
              <a:t>  </a:t>
            </a:r>
          </a:p>
          <a:p>
            <a:r>
              <a:rPr lang="en-US" sz="2400" dirty="0" smtClean="0"/>
              <a:t>1000  ?</a:t>
            </a:r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 smtClean="0">
                <a:solidFill>
                  <a:srgbClr val="FF0000"/>
                </a:solidFill>
              </a:rPr>
              <a:t>200</a:t>
            </a:r>
            <a:r>
              <a:rPr lang="en-US" sz="2400" dirty="0" smtClean="0"/>
              <a:t> /  </a:t>
            </a:r>
            <a:r>
              <a:rPr lang="en-US" sz="2400" dirty="0" smtClean="0">
                <a:latin typeface="Symbol" panose="05050102010706020507" pitchFamily="18" charset="2"/>
              </a:rPr>
              <a:t>t</a:t>
            </a:r>
            <a:r>
              <a:rPr lang="en-US" sz="2400" dirty="0" smtClean="0"/>
              <a:t>  =  60</a:t>
            </a:r>
          </a:p>
          <a:p>
            <a:endParaRPr lang="en-US" sz="2400" dirty="0"/>
          </a:p>
          <a:p>
            <a:endParaRPr lang="en-US" sz="2400" dirty="0" smtClean="0"/>
          </a:p>
          <a:p>
            <a:r>
              <a:rPr lang="en-US" sz="2400" dirty="0" smtClean="0"/>
              <a:t>  many * 10</a:t>
            </a:r>
            <a:r>
              <a:rPr lang="en-US" sz="2400" baseline="30000" dirty="0" smtClean="0"/>
              <a:t>6</a:t>
            </a:r>
            <a:endParaRPr lang="en-US" sz="2400" dirty="0" smtClean="0"/>
          </a:p>
          <a:p>
            <a:endParaRPr lang="en-US" sz="2400" dirty="0" smtClean="0"/>
          </a:p>
          <a:p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9089740" y="1350187"/>
            <a:ext cx="3102260" cy="5016758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400" dirty="0" smtClean="0"/>
              <a:t>one-sigma accuracy on </a:t>
            </a:r>
          </a:p>
          <a:p>
            <a:r>
              <a:rPr lang="en-US" sz="2400" dirty="0" smtClean="0"/>
              <a:t>dipole moment,</a:t>
            </a:r>
          </a:p>
          <a:p>
            <a:r>
              <a:rPr lang="en-US" sz="2400" dirty="0" smtClean="0"/>
              <a:t>[10 </a:t>
            </a:r>
            <a:r>
              <a:rPr lang="en-US" sz="2400" baseline="30000" dirty="0" smtClean="0"/>
              <a:t>-30</a:t>
            </a:r>
            <a:r>
              <a:rPr lang="en-US" sz="2400" dirty="0" smtClean="0"/>
              <a:t>  e-cm ]</a:t>
            </a:r>
          </a:p>
          <a:p>
            <a:endParaRPr lang="en-US" sz="2400" dirty="0" smtClean="0"/>
          </a:p>
          <a:p>
            <a:r>
              <a:rPr lang="en-US" sz="2400" dirty="0" smtClean="0"/>
              <a:t>2 x 10</a:t>
            </a:r>
            <a:r>
              <a:rPr lang="en-US" sz="2400" baseline="30000" dirty="0" smtClean="0"/>
              <a:t>-24</a:t>
            </a:r>
            <a:endParaRPr lang="en-US" sz="2400" dirty="0" smtClean="0"/>
          </a:p>
          <a:p>
            <a:endParaRPr lang="en-US" sz="2400" dirty="0"/>
          </a:p>
          <a:p>
            <a:r>
              <a:rPr lang="en-US" sz="2400" dirty="0" smtClean="0"/>
              <a:t>5x10</a:t>
            </a:r>
            <a:r>
              <a:rPr lang="en-US" sz="2400" baseline="30000" dirty="0" smtClean="0"/>
              <a:t>-23</a:t>
            </a:r>
            <a:endParaRPr lang="en-US" sz="2400" dirty="0"/>
          </a:p>
          <a:p>
            <a:endParaRPr lang="en-US" sz="2400" dirty="0" smtClean="0"/>
          </a:p>
          <a:p>
            <a:r>
              <a:rPr lang="en-US" sz="2400" dirty="0" smtClean="0"/>
              <a:t>  </a:t>
            </a:r>
          </a:p>
          <a:p>
            <a:r>
              <a:rPr lang="en-US" sz="2400" dirty="0" smtClean="0"/>
              <a:t>2x 10</a:t>
            </a:r>
            <a:r>
              <a:rPr lang="en-US" sz="2400" baseline="30000" dirty="0" smtClean="0"/>
              <a:t>-30</a:t>
            </a:r>
          </a:p>
          <a:p>
            <a:endParaRPr lang="en-US" sz="2400" baseline="30000" dirty="0"/>
          </a:p>
          <a:p>
            <a:endParaRPr lang="en-US" sz="2400" baseline="30000" dirty="0" smtClean="0"/>
          </a:p>
          <a:p>
            <a:r>
              <a:rPr lang="en-US" sz="2400" dirty="0" smtClean="0"/>
              <a:t>4x10</a:t>
            </a:r>
            <a:r>
              <a:rPr lang="en-US" sz="2400" baseline="30000" dirty="0" smtClean="0"/>
              <a:t>-30</a:t>
            </a:r>
            <a:endParaRPr lang="en-US" sz="2400" dirty="0" smtClean="0"/>
          </a:p>
          <a:p>
            <a:endParaRPr lang="en-US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8945290" y="673044"/>
            <a:ext cx="28449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recall 1  </a:t>
            </a:r>
            <a:r>
              <a:rPr lang="en-US" sz="2000" dirty="0" err="1" smtClean="0">
                <a:latin typeface="Symbol" panose="05050102010706020507" pitchFamily="18" charset="2"/>
              </a:rPr>
              <a:t>m</a:t>
            </a:r>
            <a:r>
              <a:rPr lang="en-US" sz="2000" baseline="-25000" dirty="0" err="1"/>
              <a:t>B</a:t>
            </a:r>
            <a:r>
              <a:rPr lang="en-US" sz="2000" dirty="0" smtClean="0"/>
              <a:t> = 2x10</a:t>
            </a:r>
            <a:r>
              <a:rPr lang="en-US" sz="2000" baseline="30000" dirty="0" smtClean="0"/>
              <a:t>11</a:t>
            </a:r>
            <a:r>
              <a:rPr lang="en-US" sz="2000" dirty="0" smtClean="0"/>
              <a:t> e-cm </a:t>
            </a:r>
          </a:p>
        </p:txBody>
      </p:sp>
      <p:cxnSp>
        <p:nvCxnSpPr>
          <p:cNvPr id="14" name="Straight Connector 13"/>
          <p:cNvCxnSpPr/>
          <p:nvPr/>
        </p:nvCxnSpPr>
        <p:spPr>
          <a:xfrm flipV="1">
            <a:off x="-603849" y="3243532"/>
            <a:ext cx="13077645" cy="652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-468702" y="4362089"/>
            <a:ext cx="13077645" cy="652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-350808" y="5308118"/>
            <a:ext cx="13077645" cy="652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 flipV="1">
            <a:off x="2038060" y="1428824"/>
            <a:ext cx="22672" cy="54907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 flipV="1">
            <a:off x="3684477" y="1367269"/>
            <a:ext cx="22672" cy="54907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 flipV="1">
            <a:off x="5354012" y="1191834"/>
            <a:ext cx="22672" cy="54907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 flipV="1">
            <a:off x="8873229" y="1413874"/>
            <a:ext cx="22672" cy="54907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9038563" y="707550"/>
            <a:ext cx="4039082" cy="64678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8990899" y="2483928"/>
            <a:ext cx="2989473" cy="353943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600" dirty="0" smtClean="0"/>
              <a:t>trapped  “ion”</a:t>
            </a:r>
          </a:p>
          <a:p>
            <a:endParaRPr lang="en-US" sz="3600" dirty="0"/>
          </a:p>
          <a:p>
            <a:r>
              <a:rPr lang="en-US" sz="3600" dirty="0" smtClean="0"/>
              <a:t>“ions” in beam</a:t>
            </a:r>
          </a:p>
          <a:p>
            <a:endParaRPr lang="en-US" sz="3600" dirty="0" smtClean="0"/>
          </a:p>
          <a:p>
            <a:r>
              <a:rPr lang="en-US" sz="2000" dirty="0" smtClean="0"/>
              <a:t>ion trapped </a:t>
            </a:r>
            <a:r>
              <a:rPr lang="en-US" sz="2000" b="1" dirty="0" smtClean="0"/>
              <a:t>Molecules</a:t>
            </a:r>
          </a:p>
          <a:p>
            <a:endParaRPr lang="en-US" sz="2000" dirty="0"/>
          </a:p>
          <a:p>
            <a:endParaRPr lang="en-US" sz="2000" dirty="0" smtClean="0">
              <a:solidFill>
                <a:srgbClr val="7030A0"/>
              </a:solidFill>
            </a:endParaRPr>
          </a:p>
          <a:p>
            <a:r>
              <a:rPr lang="en-US" sz="2000" dirty="0" smtClean="0">
                <a:solidFill>
                  <a:srgbClr val="7030A0"/>
                </a:solidFill>
              </a:rPr>
              <a:t>neutral</a:t>
            </a:r>
            <a:r>
              <a:rPr lang="en-US" sz="2000" dirty="0" smtClean="0"/>
              <a:t> </a:t>
            </a:r>
            <a:r>
              <a:rPr lang="en-US" sz="2000" b="1" dirty="0" smtClean="0"/>
              <a:t>Molecules </a:t>
            </a:r>
            <a:r>
              <a:rPr lang="en-US" sz="2000" dirty="0" smtClean="0"/>
              <a:t>in beam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9000586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35"/>
          <p:cNvGraphicFramePr>
            <a:graphicFrameLocks noChangeAspect="1"/>
          </p:cNvGraphicFramePr>
          <p:nvPr/>
        </p:nvGraphicFramePr>
        <p:xfrm>
          <a:off x="7734751" y="-40726"/>
          <a:ext cx="990600" cy="681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04" name="Equation" r:id="rId3" imgW="406224" imgH="279279" progId="Equation.3">
                  <p:embed/>
                </p:oleObj>
              </mc:Choice>
              <mc:Fallback>
                <p:oleObj name="Equation" r:id="rId3" imgW="406224" imgH="279279" progId="Equation.3">
                  <p:embed/>
                  <p:pic>
                    <p:nvPicPr>
                      <p:cNvPr id="2" name="Object 3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34751" y="-40726"/>
                        <a:ext cx="990600" cy="6810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 Box 36"/>
          <p:cNvSpPr txBox="1">
            <a:spLocks noChangeArrowheads="1"/>
          </p:cNvSpPr>
          <p:nvPr/>
        </p:nvSpPr>
        <p:spPr bwMode="auto">
          <a:xfrm>
            <a:off x="6368671" y="-4064"/>
            <a:ext cx="136608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dirty="0" smtClean="0">
                <a:latin typeface="Comic Sans MS" pitchFamily="66" charset="0"/>
              </a:rPr>
              <a:t>(Field) </a:t>
            </a:r>
            <a:r>
              <a:rPr lang="en-US" sz="2800" dirty="0">
                <a:latin typeface="Symbol" pitchFamily="18" charset="2"/>
              </a:rPr>
              <a:t>t</a:t>
            </a:r>
          </a:p>
        </p:txBody>
      </p:sp>
      <p:sp>
        <p:nvSpPr>
          <p:cNvPr id="4" name="Text Box 37"/>
          <p:cNvSpPr txBox="1">
            <a:spLocks noChangeArrowheads="1"/>
          </p:cNvSpPr>
          <p:nvPr/>
        </p:nvSpPr>
        <p:spPr bwMode="auto">
          <a:xfrm>
            <a:off x="2375135" y="0"/>
            <a:ext cx="400943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dirty="0">
                <a:latin typeface="Comic Sans MS" pitchFamily="66" charset="0"/>
              </a:rPr>
              <a:t>Combined </a:t>
            </a:r>
            <a:r>
              <a:rPr lang="en-US" dirty="0" smtClean="0">
                <a:latin typeface="Comic Sans MS" pitchFamily="66" charset="0"/>
              </a:rPr>
              <a:t>Figure-of-merit</a:t>
            </a:r>
            <a:r>
              <a:rPr lang="en-US" dirty="0">
                <a:latin typeface="Comic Sans MS" pitchFamily="66" charset="0"/>
              </a:rPr>
              <a:t>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31320" y="1537458"/>
            <a:ext cx="1622880" cy="52629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Experiment</a:t>
            </a:r>
          </a:p>
          <a:p>
            <a:endParaRPr lang="en-US" sz="2400" dirty="0" smtClean="0"/>
          </a:p>
          <a:p>
            <a:r>
              <a:rPr lang="en-US" sz="2400" dirty="0" err="1" smtClean="0"/>
              <a:t>eMDM</a:t>
            </a:r>
            <a:endParaRPr lang="en-US" sz="2400" dirty="0" smtClean="0"/>
          </a:p>
          <a:p>
            <a:r>
              <a:rPr lang="en-US" sz="2400" dirty="0" smtClean="0"/>
              <a:t>“</a:t>
            </a:r>
            <a:r>
              <a:rPr lang="en-US" sz="2400" dirty="0" err="1" smtClean="0"/>
              <a:t>g</a:t>
            </a:r>
            <a:r>
              <a:rPr lang="en-US" sz="2400" baseline="-25000" dirty="0" err="1" smtClean="0"/>
              <a:t>e</a:t>
            </a:r>
            <a:r>
              <a:rPr lang="en-US" sz="2400" dirty="0" smtClean="0"/>
              <a:t> – 2”</a:t>
            </a:r>
          </a:p>
          <a:p>
            <a:endParaRPr lang="en-US" sz="2400" dirty="0" smtClean="0"/>
          </a:p>
          <a:p>
            <a:r>
              <a:rPr lang="en-US" sz="2400" dirty="0" err="1" smtClean="0">
                <a:latin typeface="Symbol" panose="05050102010706020507" pitchFamily="18" charset="2"/>
              </a:rPr>
              <a:t>m</a:t>
            </a:r>
            <a:r>
              <a:rPr lang="en-US" sz="2400" dirty="0" err="1" smtClean="0"/>
              <a:t>MDM</a:t>
            </a:r>
            <a:endParaRPr lang="en-US" sz="2400" dirty="0" smtClean="0"/>
          </a:p>
          <a:p>
            <a:r>
              <a:rPr lang="en-US" sz="2400" dirty="0" smtClean="0"/>
              <a:t>“g</a:t>
            </a:r>
            <a:r>
              <a:rPr lang="en-US" sz="2400" baseline="-25000" dirty="0" smtClean="0">
                <a:latin typeface="Symbol" panose="05050102010706020507" pitchFamily="18" charset="2"/>
              </a:rPr>
              <a:t>m</a:t>
            </a:r>
            <a:r>
              <a:rPr lang="en-US" sz="2400" dirty="0" smtClean="0"/>
              <a:t>-2”</a:t>
            </a:r>
          </a:p>
          <a:p>
            <a:endParaRPr lang="en-US" sz="2400" dirty="0" smtClean="0"/>
          </a:p>
          <a:p>
            <a:r>
              <a:rPr lang="en-US" sz="2400" dirty="0" smtClean="0"/>
              <a:t>JILA </a:t>
            </a:r>
          </a:p>
          <a:p>
            <a:r>
              <a:rPr lang="en-US" sz="2400" dirty="0" err="1" smtClean="0"/>
              <a:t>eEDM</a:t>
            </a:r>
            <a:endParaRPr lang="en-US" sz="2400" dirty="0" smtClean="0"/>
          </a:p>
          <a:p>
            <a:endParaRPr lang="en-US" sz="2400" dirty="0"/>
          </a:p>
          <a:p>
            <a:r>
              <a:rPr lang="en-US" sz="2400" dirty="0" smtClean="0"/>
              <a:t>ACME</a:t>
            </a:r>
          </a:p>
          <a:p>
            <a:r>
              <a:rPr lang="en-US" sz="2400" dirty="0" err="1" smtClean="0"/>
              <a:t>eEDM</a:t>
            </a:r>
            <a:endParaRPr lang="en-US" sz="2400" dirty="0"/>
          </a:p>
          <a:p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2250958" y="1225689"/>
            <a:ext cx="1504899" cy="56323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Field</a:t>
            </a:r>
          </a:p>
          <a:p>
            <a:r>
              <a:rPr lang="en-US" sz="2400" dirty="0" smtClean="0"/>
              <a:t>Strength</a:t>
            </a:r>
          </a:p>
          <a:p>
            <a:r>
              <a:rPr lang="en-US" sz="2400" dirty="0" smtClean="0"/>
              <a:t>[10</a:t>
            </a:r>
            <a:r>
              <a:rPr lang="en-US" sz="2400" baseline="30000" dirty="0" smtClean="0"/>
              <a:t>7</a:t>
            </a:r>
            <a:r>
              <a:rPr lang="en-US" sz="2400" dirty="0" smtClean="0"/>
              <a:t> V/cm]</a:t>
            </a:r>
          </a:p>
          <a:p>
            <a:endParaRPr lang="en-US" sz="2400" dirty="0"/>
          </a:p>
          <a:p>
            <a:r>
              <a:rPr lang="en-US" sz="2400" dirty="0" smtClean="0"/>
              <a:t>  ~2</a:t>
            </a:r>
          </a:p>
          <a:p>
            <a:endParaRPr lang="en-US" sz="2400" dirty="0"/>
          </a:p>
          <a:p>
            <a:r>
              <a:rPr lang="en-US" sz="2400" dirty="0" smtClean="0"/>
              <a:t>~2</a:t>
            </a:r>
          </a:p>
          <a:p>
            <a:endParaRPr lang="en-US" sz="2400" dirty="0"/>
          </a:p>
          <a:p>
            <a:endParaRPr lang="en-US" sz="2400" dirty="0" smtClean="0"/>
          </a:p>
          <a:p>
            <a:r>
              <a:rPr lang="en-US" sz="2400" dirty="0" smtClean="0"/>
              <a:t>2000</a:t>
            </a:r>
          </a:p>
          <a:p>
            <a:endParaRPr lang="en-US" sz="2400" dirty="0"/>
          </a:p>
          <a:p>
            <a:endParaRPr lang="en-US" sz="2400" dirty="0" smtClean="0"/>
          </a:p>
          <a:p>
            <a:r>
              <a:rPr lang="en-US" sz="2400" dirty="0"/>
              <a:t>7</a:t>
            </a:r>
            <a:r>
              <a:rPr lang="en-US" sz="2400" dirty="0" smtClean="0"/>
              <a:t>000</a:t>
            </a:r>
          </a:p>
          <a:p>
            <a:endParaRPr lang="en-US" sz="2400" dirty="0" smtClean="0"/>
          </a:p>
          <a:p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3858039" y="1225689"/>
            <a:ext cx="1492524" cy="56938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coherence</a:t>
            </a:r>
          </a:p>
          <a:p>
            <a:r>
              <a:rPr lang="en-US" sz="2400" dirty="0" smtClean="0"/>
              <a:t>time </a:t>
            </a:r>
            <a:r>
              <a:rPr lang="en-US" sz="2800" dirty="0" smtClean="0">
                <a:latin typeface="Symbol" panose="05050102010706020507" pitchFamily="18" charset="2"/>
              </a:rPr>
              <a:t>t</a:t>
            </a:r>
          </a:p>
          <a:p>
            <a:r>
              <a:rPr lang="en-US" sz="2400" dirty="0" smtClean="0"/>
              <a:t>[</a:t>
            </a:r>
            <a:r>
              <a:rPr lang="en-US" sz="2400" dirty="0" err="1" smtClean="0"/>
              <a:t>ms</a:t>
            </a:r>
            <a:r>
              <a:rPr lang="en-US" sz="2400" dirty="0" smtClean="0"/>
              <a:t>]</a:t>
            </a:r>
          </a:p>
          <a:p>
            <a:endParaRPr lang="en-US" sz="2400" dirty="0" smtClean="0"/>
          </a:p>
          <a:p>
            <a:r>
              <a:rPr lang="en-US" sz="2400" dirty="0" smtClean="0"/>
              <a:t>5000</a:t>
            </a:r>
            <a:endParaRPr lang="en-US" sz="2400" dirty="0"/>
          </a:p>
          <a:p>
            <a:r>
              <a:rPr lang="en-US" sz="2400" dirty="0" smtClean="0"/>
              <a:t>  </a:t>
            </a:r>
          </a:p>
          <a:p>
            <a:r>
              <a:rPr lang="en-US" sz="2400" dirty="0" smtClean="0"/>
              <a:t>0.2</a:t>
            </a:r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 smtClean="0"/>
              <a:t>3000</a:t>
            </a:r>
          </a:p>
          <a:p>
            <a:endParaRPr lang="en-US" sz="2400" dirty="0"/>
          </a:p>
          <a:p>
            <a:endParaRPr lang="en-US" sz="2400" dirty="0" smtClean="0"/>
          </a:p>
          <a:p>
            <a:r>
              <a:rPr lang="en-US" sz="2400" dirty="0" smtClean="0"/>
              <a:t>3</a:t>
            </a:r>
          </a:p>
          <a:p>
            <a:endParaRPr lang="en-US" sz="2400" dirty="0" smtClean="0"/>
          </a:p>
          <a:p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2038060" y="519156"/>
            <a:ext cx="15758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recall 1T </a:t>
            </a:r>
          </a:p>
          <a:p>
            <a:r>
              <a:rPr lang="en-US" sz="2000" dirty="0" smtClean="0"/>
              <a:t>= 3x10</a:t>
            </a:r>
            <a:r>
              <a:rPr lang="en-US" sz="2000" baseline="30000" dirty="0" smtClean="0"/>
              <a:t>6  </a:t>
            </a:r>
            <a:r>
              <a:rPr lang="en-US" sz="2000" dirty="0" smtClean="0"/>
              <a:t>V/cm</a:t>
            </a:r>
            <a:endParaRPr lang="en-US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5559187" y="1168126"/>
            <a:ext cx="3165547" cy="575542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400" dirty="0" smtClean="0"/>
              <a:t>count </a:t>
            </a:r>
          </a:p>
          <a:p>
            <a:r>
              <a:rPr lang="en-US" sz="2400" dirty="0" smtClean="0"/>
              <a:t>rate</a:t>
            </a:r>
          </a:p>
          <a:p>
            <a:r>
              <a:rPr lang="en-US" sz="2400" dirty="0" smtClean="0"/>
              <a:t>[s</a:t>
            </a:r>
            <a:r>
              <a:rPr lang="en-US" sz="2400" baseline="30000" dirty="0" smtClean="0"/>
              <a:t>-1</a:t>
            </a:r>
            <a:r>
              <a:rPr lang="en-US" sz="2400" dirty="0" smtClean="0"/>
              <a:t>]</a:t>
            </a:r>
          </a:p>
          <a:p>
            <a:endParaRPr lang="en-US" sz="2400" dirty="0" smtClean="0"/>
          </a:p>
          <a:p>
            <a:r>
              <a:rPr lang="en-US" sz="3200" dirty="0" smtClean="0">
                <a:solidFill>
                  <a:srgbClr val="FF0000"/>
                </a:solidFill>
              </a:rPr>
              <a:t>1</a:t>
            </a:r>
            <a:r>
              <a:rPr lang="en-US" sz="2400" dirty="0" smtClean="0"/>
              <a:t>/</a:t>
            </a:r>
            <a:r>
              <a:rPr lang="en-US" sz="2400" dirty="0" smtClean="0">
                <a:latin typeface="Symbol" panose="05050102010706020507" pitchFamily="18" charset="2"/>
              </a:rPr>
              <a:t>t</a:t>
            </a:r>
            <a:r>
              <a:rPr lang="en-US" sz="2400" dirty="0" smtClean="0"/>
              <a:t>  * duty cycle =  0.02</a:t>
            </a:r>
            <a:endParaRPr lang="en-US" sz="2400" dirty="0"/>
          </a:p>
          <a:p>
            <a:r>
              <a:rPr lang="en-US" sz="2400" dirty="0" smtClean="0"/>
              <a:t>  </a:t>
            </a:r>
          </a:p>
          <a:p>
            <a:r>
              <a:rPr lang="en-US" sz="2400" dirty="0" smtClean="0"/>
              <a:t>1000  ?</a:t>
            </a:r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 smtClean="0">
                <a:solidFill>
                  <a:srgbClr val="FF0000"/>
                </a:solidFill>
              </a:rPr>
              <a:t>200</a:t>
            </a:r>
            <a:r>
              <a:rPr lang="en-US" sz="2400" dirty="0" smtClean="0"/>
              <a:t> /  </a:t>
            </a:r>
            <a:r>
              <a:rPr lang="en-US" sz="2400" dirty="0" smtClean="0">
                <a:latin typeface="Symbol" panose="05050102010706020507" pitchFamily="18" charset="2"/>
              </a:rPr>
              <a:t>t</a:t>
            </a:r>
            <a:r>
              <a:rPr lang="en-US" sz="2400" dirty="0" smtClean="0"/>
              <a:t>  =  60</a:t>
            </a:r>
          </a:p>
          <a:p>
            <a:endParaRPr lang="en-US" sz="2400" dirty="0"/>
          </a:p>
          <a:p>
            <a:endParaRPr lang="en-US" sz="2400" dirty="0" smtClean="0"/>
          </a:p>
          <a:p>
            <a:r>
              <a:rPr lang="en-US" sz="2400" dirty="0" smtClean="0"/>
              <a:t>  many * 10</a:t>
            </a:r>
            <a:r>
              <a:rPr lang="en-US" sz="2400" baseline="30000" dirty="0" smtClean="0"/>
              <a:t>6</a:t>
            </a:r>
            <a:endParaRPr lang="en-US" sz="2400" dirty="0" smtClean="0"/>
          </a:p>
          <a:p>
            <a:endParaRPr lang="en-US" sz="2400" dirty="0" smtClean="0"/>
          </a:p>
          <a:p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9089740" y="1350187"/>
            <a:ext cx="3102260" cy="5016758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400" dirty="0" smtClean="0"/>
              <a:t>one-sigma accuracy on </a:t>
            </a:r>
          </a:p>
          <a:p>
            <a:r>
              <a:rPr lang="en-US" sz="2400" dirty="0" smtClean="0"/>
              <a:t>dipole moment,</a:t>
            </a:r>
          </a:p>
          <a:p>
            <a:r>
              <a:rPr lang="en-US" sz="2400" dirty="0" smtClean="0"/>
              <a:t>[10 </a:t>
            </a:r>
            <a:r>
              <a:rPr lang="en-US" sz="2400" baseline="30000" dirty="0" smtClean="0"/>
              <a:t>-30</a:t>
            </a:r>
            <a:r>
              <a:rPr lang="en-US" sz="2400" dirty="0" smtClean="0"/>
              <a:t>  e-cm ]</a:t>
            </a:r>
          </a:p>
          <a:p>
            <a:endParaRPr lang="en-US" sz="2400" dirty="0" smtClean="0"/>
          </a:p>
          <a:p>
            <a:r>
              <a:rPr lang="en-US" sz="2400" dirty="0" smtClean="0"/>
              <a:t>2 x 10</a:t>
            </a:r>
            <a:r>
              <a:rPr lang="en-US" sz="2400" baseline="30000" dirty="0" smtClean="0"/>
              <a:t>-24</a:t>
            </a:r>
            <a:endParaRPr lang="en-US" sz="2400" dirty="0" smtClean="0"/>
          </a:p>
          <a:p>
            <a:endParaRPr lang="en-US" sz="2400" dirty="0"/>
          </a:p>
          <a:p>
            <a:r>
              <a:rPr lang="en-US" sz="2400" dirty="0" smtClean="0"/>
              <a:t>5x10</a:t>
            </a:r>
            <a:r>
              <a:rPr lang="en-US" sz="2400" baseline="30000" dirty="0" smtClean="0"/>
              <a:t>-23</a:t>
            </a:r>
            <a:endParaRPr lang="en-US" sz="2400" dirty="0"/>
          </a:p>
          <a:p>
            <a:endParaRPr lang="en-US" sz="2400" dirty="0" smtClean="0"/>
          </a:p>
          <a:p>
            <a:r>
              <a:rPr lang="en-US" sz="2400" dirty="0" smtClean="0"/>
              <a:t>  </a:t>
            </a:r>
          </a:p>
          <a:p>
            <a:r>
              <a:rPr lang="en-US" sz="2400" dirty="0" smtClean="0"/>
              <a:t>2x 10</a:t>
            </a:r>
            <a:r>
              <a:rPr lang="en-US" sz="2400" baseline="30000" dirty="0" smtClean="0"/>
              <a:t>-30</a:t>
            </a:r>
          </a:p>
          <a:p>
            <a:endParaRPr lang="en-US" sz="2400" baseline="30000" dirty="0"/>
          </a:p>
          <a:p>
            <a:endParaRPr lang="en-US" sz="2400" baseline="30000" dirty="0" smtClean="0"/>
          </a:p>
          <a:p>
            <a:r>
              <a:rPr lang="en-US" sz="2400" dirty="0" smtClean="0"/>
              <a:t>4x10</a:t>
            </a:r>
            <a:r>
              <a:rPr lang="en-US" sz="2400" baseline="30000" dirty="0" smtClean="0"/>
              <a:t>-30</a:t>
            </a:r>
            <a:endParaRPr lang="en-US" sz="2400" dirty="0" smtClean="0"/>
          </a:p>
          <a:p>
            <a:endParaRPr lang="en-US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8945290" y="673044"/>
            <a:ext cx="28449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recall 1  </a:t>
            </a:r>
            <a:r>
              <a:rPr lang="en-US" sz="2000" dirty="0" err="1" smtClean="0">
                <a:latin typeface="Symbol" panose="05050102010706020507" pitchFamily="18" charset="2"/>
              </a:rPr>
              <a:t>m</a:t>
            </a:r>
            <a:r>
              <a:rPr lang="en-US" sz="2000" baseline="-25000" dirty="0" err="1"/>
              <a:t>B</a:t>
            </a:r>
            <a:r>
              <a:rPr lang="en-US" sz="2000" dirty="0" smtClean="0"/>
              <a:t> = 2x10</a:t>
            </a:r>
            <a:r>
              <a:rPr lang="en-US" sz="2000" baseline="30000" dirty="0" smtClean="0"/>
              <a:t>11</a:t>
            </a:r>
            <a:r>
              <a:rPr lang="en-US" sz="2000" dirty="0" smtClean="0"/>
              <a:t> e-cm </a:t>
            </a:r>
          </a:p>
        </p:txBody>
      </p:sp>
      <p:cxnSp>
        <p:nvCxnSpPr>
          <p:cNvPr id="14" name="Straight Connector 13"/>
          <p:cNvCxnSpPr/>
          <p:nvPr/>
        </p:nvCxnSpPr>
        <p:spPr>
          <a:xfrm flipV="1">
            <a:off x="-603849" y="3243532"/>
            <a:ext cx="13077645" cy="652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-468702" y="4362089"/>
            <a:ext cx="13077645" cy="652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-350808" y="5308118"/>
            <a:ext cx="13077645" cy="652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 flipV="1">
            <a:off x="2038060" y="1428824"/>
            <a:ext cx="22672" cy="54907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 flipV="1">
            <a:off x="3684477" y="1367269"/>
            <a:ext cx="22672" cy="54907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 flipV="1">
            <a:off x="5354012" y="1191834"/>
            <a:ext cx="22672" cy="54907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 flipV="1">
            <a:off x="8873229" y="1413874"/>
            <a:ext cx="22672" cy="54907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9038563" y="707550"/>
            <a:ext cx="4039082" cy="64678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3684477" y="2586895"/>
            <a:ext cx="1457768" cy="759678"/>
          </a:xfrm>
          <a:prstGeom prst="ellipse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3672756" y="4403969"/>
            <a:ext cx="1457768" cy="759678"/>
          </a:xfrm>
          <a:prstGeom prst="ellipse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2043253" y="4376616"/>
            <a:ext cx="1457768" cy="759678"/>
          </a:xfrm>
          <a:prstGeom prst="ellipse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2008085" y="5482491"/>
            <a:ext cx="1457768" cy="759678"/>
          </a:xfrm>
          <a:prstGeom prst="ellipse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5489839" y="5494215"/>
            <a:ext cx="2091083" cy="759678"/>
          </a:xfrm>
          <a:prstGeom prst="ellipse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5324748" y="3308756"/>
            <a:ext cx="1457768" cy="759678"/>
          </a:xfrm>
          <a:prstGeom prst="ellipse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19507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35"/>
          <p:cNvGraphicFramePr>
            <a:graphicFrameLocks noChangeAspect="1"/>
          </p:cNvGraphicFramePr>
          <p:nvPr/>
        </p:nvGraphicFramePr>
        <p:xfrm>
          <a:off x="7734751" y="-40726"/>
          <a:ext cx="990600" cy="681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27" name="Equation" r:id="rId3" imgW="406224" imgH="279279" progId="Equation.3">
                  <p:embed/>
                </p:oleObj>
              </mc:Choice>
              <mc:Fallback>
                <p:oleObj name="Equation" r:id="rId3" imgW="406224" imgH="279279" progId="Equation.3">
                  <p:embed/>
                  <p:pic>
                    <p:nvPicPr>
                      <p:cNvPr id="2" name="Object 3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34751" y="-40726"/>
                        <a:ext cx="990600" cy="6810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 Box 36"/>
          <p:cNvSpPr txBox="1">
            <a:spLocks noChangeArrowheads="1"/>
          </p:cNvSpPr>
          <p:nvPr/>
        </p:nvSpPr>
        <p:spPr bwMode="auto">
          <a:xfrm>
            <a:off x="6368671" y="-4064"/>
            <a:ext cx="136608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dirty="0" smtClean="0">
                <a:latin typeface="Comic Sans MS" pitchFamily="66" charset="0"/>
              </a:rPr>
              <a:t>(Field) </a:t>
            </a:r>
            <a:r>
              <a:rPr lang="en-US" sz="2800" dirty="0">
                <a:latin typeface="Symbol" pitchFamily="18" charset="2"/>
              </a:rPr>
              <a:t>t</a:t>
            </a:r>
          </a:p>
        </p:txBody>
      </p:sp>
      <p:sp>
        <p:nvSpPr>
          <p:cNvPr id="4" name="Text Box 37"/>
          <p:cNvSpPr txBox="1">
            <a:spLocks noChangeArrowheads="1"/>
          </p:cNvSpPr>
          <p:nvPr/>
        </p:nvSpPr>
        <p:spPr bwMode="auto">
          <a:xfrm>
            <a:off x="2375135" y="0"/>
            <a:ext cx="400943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dirty="0">
                <a:latin typeface="Comic Sans MS" pitchFamily="66" charset="0"/>
              </a:rPr>
              <a:t>Combined </a:t>
            </a:r>
            <a:r>
              <a:rPr lang="en-US" dirty="0" smtClean="0">
                <a:latin typeface="Comic Sans MS" pitchFamily="66" charset="0"/>
              </a:rPr>
              <a:t>Figure-of-merit</a:t>
            </a:r>
            <a:r>
              <a:rPr lang="en-US" dirty="0">
                <a:latin typeface="Comic Sans MS" pitchFamily="66" charset="0"/>
              </a:rPr>
              <a:t>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31320" y="1537458"/>
            <a:ext cx="1622880" cy="52629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Experiment</a:t>
            </a:r>
          </a:p>
          <a:p>
            <a:endParaRPr lang="en-US" sz="2400" dirty="0" smtClean="0"/>
          </a:p>
          <a:p>
            <a:r>
              <a:rPr lang="en-US" sz="2400" dirty="0" err="1" smtClean="0"/>
              <a:t>eMDM</a:t>
            </a:r>
            <a:endParaRPr lang="en-US" sz="2400" dirty="0" smtClean="0"/>
          </a:p>
          <a:p>
            <a:r>
              <a:rPr lang="en-US" sz="2400" dirty="0" smtClean="0"/>
              <a:t>“</a:t>
            </a:r>
            <a:r>
              <a:rPr lang="en-US" sz="2400" dirty="0" err="1" smtClean="0"/>
              <a:t>g</a:t>
            </a:r>
            <a:r>
              <a:rPr lang="en-US" sz="2400" baseline="-25000" dirty="0" err="1" smtClean="0"/>
              <a:t>e</a:t>
            </a:r>
            <a:r>
              <a:rPr lang="en-US" sz="2400" dirty="0" smtClean="0"/>
              <a:t> – 2”</a:t>
            </a:r>
          </a:p>
          <a:p>
            <a:endParaRPr lang="en-US" sz="2400" dirty="0" smtClean="0"/>
          </a:p>
          <a:p>
            <a:r>
              <a:rPr lang="en-US" sz="2400" dirty="0" err="1" smtClean="0">
                <a:latin typeface="Symbol" panose="05050102010706020507" pitchFamily="18" charset="2"/>
              </a:rPr>
              <a:t>m</a:t>
            </a:r>
            <a:r>
              <a:rPr lang="en-US" sz="2400" dirty="0" err="1" smtClean="0"/>
              <a:t>MDM</a:t>
            </a:r>
            <a:endParaRPr lang="en-US" sz="2400" dirty="0" smtClean="0"/>
          </a:p>
          <a:p>
            <a:r>
              <a:rPr lang="en-US" sz="2400" dirty="0" smtClean="0"/>
              <a:t>“g</a:t>
            </a:r>
            <a:r>
              <a:rPr lang="en-US" sz="2400" baseline="-25000" dirty="0" smtClean="0">
                <a:latin typeface="Symbol" panose="05050102010706020507" pitchFamily="18" charset="2"/>
              </a:rPr>
              <a:t>m</a:t>
            </a:r>
            <a:r>
              <a:rPr lang="en-US" sz="2400" dirty="0" smtClean="0"/>
              <a:t>-2”</a:t>
            </a:r>
          </a:p>
          <a:p>
            <a:endParaRPr lang="en-US" sz="2400" dirty="0" smtClean="0"/>
          </a:p>
          <a:p>
            <a:r>
              <a:rPr lang="en-US" sz="2400" dirty="0" smtClean="0"/>
              <a:t>JILA </a:t>
            </a:r>
          </a:p>
          <a:p>
            <a:r>
              <a:rPr lang="en-US" sz="2400" dirty="0" err="1" smtClean="0"/>
              <a:t>eEDM</a:t>
            </a:r>
            <a:endParaRPr lang="en-US" sz="2400" dirty="0" smtClean="0"/>
          </a:p>
          <a:p>
            <a:endParaRPr lang="en-US" sz="2400" dirty="0"/>
          </a:p>
          <a:p>
            <a:r>
              <a:rPr lang="en-US" sz="2400" dirty="0" smtClean="0"/>
              <a:t>ACME</a:t>
            </a:r>
          </a:p>
          <a:p>
            <a:r>
              <a:rPr lang="en-US" sz="2400" dirty="0" err="1" smtClean="0"/>
              <a:t>eEDM</a:t>
            </a:r>
            <a:endParaRPr lang="en-US" sz="2400" dirty="0"/>
          </a:p>
          <a:p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2250958" y="1225689"/>
            <a:ext cx="1504899" cy="56323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Field</a:t>
            </a:r>
          </a:p>
          <a:p>
            <a:r>
              <a:rPr lang="en-US" sz="2400" dirty="0" smtClean="0"/>
              <a:t>Strength</a:t>
            </a:r>
          </a:p>
          <a:p>
            <a:r>
              <a:rPr lang="en-US" sz="2400" dirty="0" smtClean="0"/>
              <a:t>[10</a:t>
            </a:r>
            <a:r>
              <a:rPr lang="en-US" sz="2400" baseline="30000" dirty="0" smtClean="0"/>
              <a:t>7</a:t>
            </a:r>
            <a:r>
              <a:rPr lang="en-US" sz="2400" dirty="0" smtClean="0"/>
              <a:t> V/cm]</a:t>
            </a:r>
          </a:p>
          <a:p>
            <a:endParaRPr lang="en-US" sz="2400" dirty="0"/>
          </a:p>
          <a:p>
            <a:r>
              <a:rPr lang="en-US" sz="2400" dirty="0" smtClean="0"/>
              <a:t>  ~2</a:t>
            </a:r>
          </a:p>
          <a:p>
            <a:endParaRPr lang="en-US" sz="2400" dirty="0"/>
          </a:p>
          <a:p>
            <a:r>
              <a:rPr lang="en-US" sz="2400" dirty="0" smtClean="0"/>
              <a:t>~2</a:t>
            </a:r>
          </a:p>
          <a:p>
            <a:endParaRPr lang="en-US" sz="2400" dirty="0"/>
          </a:p>
          <a:p>
            <a:endParaRPr lang="en-US" sz="2400" dirty="0" smtClean="0"/>
          </a:p>
          <a:p>
            <a:r>
              <a:rPr lang="en-US" sz="2400" dirty="0" smtClean="0"/>
              <a:t>2000</a:t>
            </a:r>
          </a:p>
          <a:p>
            <a:endParaRPr lang="en-US" sz="2400" dirty="0"/>
          </a:p>
          <a:p>
            <a:endParaRPr lang="en-US" sz="2400" dirty="0" smtClean="0"/>
          </a:p>
          <a:p>
            <a:r>
              <a:rPr lang="en-US" sz="2400" dirty="0"/>
              <a:t>7</a:t>
            </a:r>
            <a:r>
              <a:rPr lang="en-US" sz="2400" dirty="0" smtClean="0"/>
              <a:t>000</a:t>
            </a:r>
          </a:p>
          <a:p>
            <a:endParaRPr lang="en-US" sz="2400" dirty="0" smtClean="0"/>
          </a:p>
          <a:p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3858039" y="1225689"/>
            <a:ext cx="1492524" cy="56938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coherence</a:t>
            </a:r>
          </a:p>
          <a:p>
            <a:r>
              <a:rPr lang="en-US" sz="2400" dirty="0" smtClean="0"/>
              <a:t>time </a:t>
            </a:r>
            <a:r>
              <a:rPr lang="en-US" sz="2800" dirty="0" smtClean="0">
                <a:latin typeface="Symbol" panose="05050102010706020507" pitchFamily="18" charset="2"/>
              </a:rPr>
              <a:t>t</a:t>
            </a:r>
          </a:p>
          <a:p>
            <a:r>
              <a:rPr lang="en-US" sz="2400" dirty="0" smtClean="0"/>
              <a:t>[</a:t>
            </a:r>
            <a:r>
              <a:rPr lang="en-US" sz="2400" dirty="0" err="1" smtClean="0"/>
              <a:t>ms</a:t>
            </a:r>
            <a:r>
              <a:rPr lang="en-US" sz="2400" dirty="0" smtClean="0"/>
              <a:t>]</a:t>
            </a:r>
          </a:p>
          <a:p>
            <a:endParaRPr lang="en-US" sz="2400" dirty="0" smtClean="0"/>
          </a:p>
          <a:p>
            <a:r>
              <a:rPr lang="en-US" sz="2400" dirty="0" smtClean="0"/>
              <a:t>5000</a:t>
            </a:r>
            <a:endParaRPr lang="en-US" sz="2400" dirty="0"/>
          </a:p>
          <a:p>
            <a:r>
              <a:rPr lang="en-US" sz="2400" dirty="0" smtClean="0"/>
              <a:t>  </a:t>
            </a:r>
          </a:p>
          <a:p>
            <a:r>
              <a:rPr lang="en-US" sz="2400" dirty="0" smtClean="0"/>
              <a:t>0.2</a:t>
            </a:r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 smtClean="0"/>
              <a:t>3000</a:t>
            </a:r>
          </a:p>
          <a:p>
            <a:endParaRPr lang="en-US" sz="2400" dirty="0"/>
          </a:p>
          <a:p>
            <a:endParaRPr lang="en-US" sz="2400" dirty="0" smtClean="0"/>
          </a:p>
          <a:p>
            <a:r>
              <a:rPr lang="en-US" sz="2400" dirty="0" smtClean="0"/>
              <a:t>3</a:t>
            </a:r>
          </a:p>
          <a:p>
            <a:endParaRPr lang="en-US" sz="2400" dirty="0" smtClean="0"/>
          </a:p>
          <a:p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2038060" y="519156"/>
            <a:ext cx="15758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recall 1T </a:t>
            </a:r>
          </a:p>
          <a:p>
            <a:r>
              <a:rPr lang="en-US" sz="2000" dirty="0" smtClean="0"/>
              <a:t>= 3x10</a:t>
            </a:r>
            <a:r>
              <a:rPr lang="en-US" sz="2000" baseline="30000" dirty="0" smtClean="0"/>
              <a:t>6  </a:t>
            </a:r>
            <a:r>
              <a:rPr lang="en-US" sz="2000" dirty="0" smtClean="0"/>
              <a:t>V/cm</a:t>
            </a:r>
            <a:endParaRPr lang="en-US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5559187" y="1168126"/>
            <a:ext cx="3165547" cy="575542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400" dirty="0" smtClean="0"/>
              <a:t>count </a:t>
            </a:r>
          </a:p>
          <a:p>
            <a:r>
              <a:rPr lang="en-US" sz="2400" dirty="0" smtClean="0"/>
              <a:t>rate</a:t>
            </a:r>
          </a:p>
          <a:p>
            <a:r>
              <a:rPr lang="en-US" sz="2400" dirty="0" smtClean="0"/>
              <a:t>[s</a:t>
            </a:r>
            <a:r>
              <a:rPr lang="en-US" sz="2400" baseline="30000" dirty="0" smtClean="0"/>
              <a:t>-1</a:t>
            </a:r>
            <a:r>
              <a:rPr lang="en-US" sz="2400" dirty="0" smtClean="0"/>
              <a:t>]</a:t>
            </a:r>
          </a:p>
          <a:p>
            <a:endParaRPr lang="en-US" sz="2400" dirty="0" smtClean="0"/>
          </a:p>
          <a:p>
            <a:r>
              <a:rPr lang="en-US" sz="3200" dirty="0" smtClean="0">
                <a:solidFill>
                  <a:srgbClr val="FF0000"/>
                </a:solidFill>
              </a:rPr>
              <a:t>1</a:t>
            </a:r>
            <a:r>
              <a:rPr lang="en-US" sz="2400" dirty="0" smtClean="0"/>
              <a:t>/</a:t>
            </a:r>
            <a:r>
              <a:rPr lang="en-US" sz="2400" dirty="0" smtClean="0">
                <a:latin typeface="Symbol" panose="05050102010706020507" pitchFamily="18" charset="2"/>
              </a:rPr>
              <a:t>t</a:t>
            </a:r>
            <a:r>
              <a:rPr lang="en-US" sz="2400" dirty="0" smtClean="0"/>
              <a:t>  * duty cycle =  0.02</a:t>
            </a:r>
            <a:endParaRPr lang="en-US" sz="2400" dirty="0"/>
          </a:p>
          <a:p>
            <a:r>
              <a:rPr lang="en-US" sz="2400" dirty="0" smtClean="0"/>
              <a:t>  </a:t>
            </a:r>
          </a:p>
          <a:p>
            <a:r>
              <a:rPr lang="en-US" sz="2400" dirty="0" smtClean="0"/>
              <a:t>1000  ?</a:t>
            </a:r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 smtClean="0">
                <a:solidFill>
                  <a:srgbClr val="FF0000"/>
                </a:solidFill>
              </a:rPr>
              <a:t>200</a:t>
            </a:r>
            <a:r>
              <a:rPr lang="en-US" sz="2400" dirty="0" smtClean="0"/>
              <a:t> /  </a:t>
            </a:r>
            <a:r>
              <a:rPr lang="en-US" sz="2400" dirty="0" smtClean="0">
                <a:latin typeface="Symbol" panose="05050102010706020507" pitchFamily="18" charset="2"/>
              </a:rPr>
              <a:t>t</a:t>
            </a:r>
            <a:r>
              <a:rPr lang="en-US" sz="2400" dirty="0" smtClean="0"/>
              <a:t>  =  60</a:t>
            </a:r>
          </a:p>
          <a:p>
            <a:endParaRPr lang="en-US" sz="2400" dirty="0"/>
          </a:p>
          <a:p>
            <a:endParaRPr lang="en-US" sz="2400" dirty="0" smtClean="0"/>
          </a:p>
          <a:p>
            <a:r>
              <a:rPr lang="en-US" sz="2400" dirty="0" smtClean="0"/>
              <a:t>  many * 10</a:t>
            </a:r>
            <a:r>
              <a:rPr lang="en-US" sz="2400" baseline="30000" dirty="0" smtClean="0"/>
              <a:t>6</a:t>
            </a:r>
            <a:endParaRPr lang="en-US" sz="2400" dirty="0" smtClean="0"/>
          </a:p>
          <a:p>
            <a:endParaRPr lang="en-US" sz="2400" dirty="0" smtClean="0"/>
          </a:p>
          <a:p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9089740" y="1350187"/>
            <a:ext cx="3102260" cy="5016758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400" dirty="0" smtClean="0"/>
              <a:t>one-sigma accuracy on </a:t>
            </a:r>
          </a:p>
          <a:p>
            <a:r>
              <a:rPr lang="en-US" sz="2400" dirty="0" smtClean="0"/>
              <a:t>dipole moment,</a:t>
            </a:r>
          </a:p>
          <a:p>
            <a:r>
              <a:rPr lang="en-US" sz="2400" dirty="0" smtClean="0"/>
              <a:t>[  e-cm ]</a:t>
            </a:r>
          </a:p>
          <a:p>
            <a:endParaRPr lang="en-US" sz="2400" dirty="0" smtClean="0"/>
          </a:p>
          <a:p>
            <a:r>
              <a:rPr lang="en-US" sz="2400" dirty="0" smtClean="0"/>
              <a:t>2 x 10</a:t>
            </a:r>
            <a:r>
              <a:rPr lang="en-US" sz="2400" baseline="30000" dirty="0" smtClean="0"/>
              <a:t>-24</a:t>
            </a:r>
            <a:endParaRPr lang="en-US" sz="2400" dirty="0" smtClean="0"/>
          </a:p>
          <a:p>
            <a:endParaRPr lang="en-US" sz="2400" dirty="0"/>
          </a:p>
          <a:p>
            <a:r>
              <a:rPr lang="en-US" sz="2400" dirty="0" smtClean="0"/>
              <a:t>5x10</a:t>
            </a:r>
            <a:r>
              <a:rPr lang="en-US" sz="2400" baseline="30000" dirty="0" smtClean="0"/>
              <a:t>-23</a:t>
            </a:r>
            <a:endParaRPr lang="en-US" sz="2400" dirty="0"/>
          </a:p>
          <a:p>
            <a:endParaRPr lang="en-US" sz="2400" dirty="0" smtClean="0"/>
          </a:p>
          <a:p>
            <a:r>
              <a:rPr lang="en-US" sz="2400" dirty="0" smtClean="0"/>
              <a:t>  </a:t>
            </a:r>
          </a:p>
          <a:p>
            <a:r>
              <a:rPr lang="en-US" sz="2400" dirty="0" smtClean="0"/>
              <a:t>2x 10</a:t>
            </a:r>
            <a:r>
              <a:rPr lang="en-US" sz="2400" baseline="30000" dirty="0" smtClean="0"/>
              <a:t>-30</a:t>
            </a:r>
          </a:p>
          <a:p>
            <a:endParaRPr lang="en-US" sz="2400" baseline="30000" dirty="0"/>
          </a:p>
          <a:p>
            <a:endParaRPr lang="en-US" sz="2400" baseline="30000" dirty="0" smtClean="0"/>
          </a:p>
          <a:p>
            <a:r>
              <a:rPr lang="en-US" sz="2400" dirty="0" smtClean="0"/>
              <a:t>4x10</a:t>
            </a:r>
            <a:r>
              <a:rPr lang="en-US" sz="2400" baseline="30000" dirty="0" smtClean="0"/>
              <a:t>-30</a:t>
            </a:r>
            <a:endParaRPr lang="en-US" sz="2400" dirty="0" smtClean="0"/>
          </a:p>
          <a:p>
            <a:endParaRPr lang="en-US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8945290" y="673044"/>
            <a:ext cx="28449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recall 1  </a:t>
            </a:r>
            <a:r>
              <a:rPr lang="en-US" sz="2000" dirty="0" err="1" smtClean="0">
                <a:latin typeface="Symbol" panose="05050102010706020507" pitchFamily="18" charset="2"/>
              </a:rPr>
              <a:t>m</a:t>
            </a:r>
            <a:r>
              <a:rPr lang="en-US" sz="2000" baseline="-25000" dirty="0" err="1"/>
              <a:t>B</a:t>
            </a:r>
            <a:r>
              <a:rPr lang="en-US" sz="2000" dirty="0" smtClean="0"/>
              <a:t> = 2x10</a:t>
            </a:r>
            <a:r>
              <a:rPr lang="en-US" sz="2000" baseline="30000" dirty="0" smtClean="0"/>
              <a:t>11</a:t>
            </a:r>
            <a:r>
              <a:rPr lang="en-US" sz="2000" dirty="0" smtClean="0"/>
              <a:t> e-cm </a:t>
            </a:r>
          </a:p>
        </p:txBody>
      </p:sp>
      <p:cxnSp>
        <p:nvCxnSpPr>
          <p:cNvPr id="14" name="Straight Connector 13"/>
          <p:cNvCxnSpPr/>
          <p:nvPr/>
        </p:nvCxnSpPr>
        <p:spPr>
          <a:xfrm flipV="1">
            <a:off x="-603849" y="3243532"/>
            <a:ext cx="13077645" cy="652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-468702" y="4362089"/>
            <a:ext cx="13077645" cy="652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-350808" y="5308118"/>
            <a:ext cx="13077645" cy="652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 flipV="1">
            <a:off x="2038060" y="1428824"/>
            <a:ext cx="22672" cy="54907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 flipV="1">
            <a:off x="3684477" y="1367269"/>
            <a:ext cx="22672" cy="54907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 flipV="1">
            <a:off x="5354012" y="1191834"/>
            <a:ext cx="22672" cy="54907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 flipV="1">
            <a:off x="8873229" y="1413874"/>
            <a:ext cx="22672" cy="54907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l 12"/>
          <p:cNvSpPr/>
          <p:nvPr/>
        </p:nvSpPr>
        <p:spPr>
          <a:xfrm>
            <a:off x="3684477" y="2586895"/>
            <a:ext cx="1457768" cy="759678"/>
          </a:xfrm>
          <a:prstGeom prst="ellipse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3672756" y="4403969"/>
            <a:ext cx="1457768" cy="759678"/>
          </a:xfrm>
          <a:prstGeom prst="ellipse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2043253" y="4376616"/>
            <a:ext cx="1457768" cy="759678"/>
          </a:xfrm>
          <a:prstGeom prst="ellipse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2008085" y="5482491"/>
            <a:ext cx="1457768" cy="759678"/>
          </a:xfrm>
          <a:prstGeom prst="ellipse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5489839" y="5494215"/>
            <a:ext cx="2091083" cy="759678"/>
          </a:xfrm>
          <a:prstGeom prst="ellipse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5324748" y="3308756"/>
            <a:ext cx="1457768" cy="759678"/>
          </a:xfrm>
          <a:prstGeom prst="ellipse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5382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35"/>
          <p:cNvGraphicFramePr>
            <a:graphicFrameLocks noChangeAspect="1"/>
          </p:cNvGraphicFramePr>
          <p:nvPr/>
        </p:nvGraphicFramePr>
        <p:xfrm>
          <a:off x="7734751" y="-40726"/>
          <a:ext cx="990600" cy="681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1" name="Equation" r:id="rId3" imgW="406224" imgH="279279" progId="Equation.3">
                  <p:embed/>
                </p:oleObj>
              </mc:Choice>
              <mc:Fallback>
                <p:oleObj name="Equation" r:id="rId3" imgW="406224" imgH="279279" progId="Equation.3">
                  <p:embed/>
                  <p:pic>
                    <p:nvPicPr>
                      <p:cNvPr id="2" name="Object 3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34751" y="-40726"/>
                        <a:ext cx="990600" cy="6810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 Box 36"/>
          <p:cNvSpPr txBox="1">
            <a:spLocks noChangeArrowheads="1"/>
          </p:cNvSpPr>
          <p:nvPr/>
        </p:nvSpPr>
        <p:spPr bwMode="auto">
          <a:xfrm>
            <a:off x="6368671" y="-4064"/>
            <a:ext cx="136608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dirty="0" smtClean="0">
                <a:latin typeface="Comic Sans MS" pitchFamily="66" charset="0"/>
              </a:rPr>
              <a:t>(Field) </a:t>
            </a:r>
            <a:r>
              <a:rPr lang="en-US" sz="2800" dirty="0">
                <a:latin typeface="Symbol" pitchFamily="18" charset="2"/>
              </a:rPr>
              <a:t>t</a:t>
            </a:r>
          </a:p>
        </p:txBody>
      </p:sp>
      <p:sp>
        <p:nvSpPr>
          <p:cNvPr id="4" name="Text Box 37"/>
          <p:cNvSpPr txBox="1">
            <a:spLocks noChangeArrowheads="1"/>
          </p:cNvSpPr>
          <p:nvPr/>
        </p:nvSpPr>
        <p:spPr bwMode="auto">
          <a:xfrm>
            <a:off x="2375135" y="0"/>
            <a:ext cx="400943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dirty="0">
                <a:latin typeface="Comic Sans MS" pitchFamily="66" charset="0"/>
              </a:rPr>
              <a:t>Combined </a:t>
            </a:r>
            <a:r>
              <a:rPr lang="en-US" dirty="0" smtClean="0">
                <a:latin typeface="Comic Sans MS" pitchFamily="66" charset="0"/>
              </a:rPr>
              <a:t>Figure-of-merit</a:t>
            </a:r>
            <a:r>
              <a:rPr lang="en-US" dirty="0">
                <a:latin typeface="Comic Sans MS" pitchFamily="66" charset="0"/>
              </a:rPr>
              <a:t>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31320" y="1537458"/>
            <a:ext cx="1622880" cy="52629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Experiment</a:t>
            </a:r>
          </a:p>
          <a:p>
            <a:endParaRPr lang="en-US" sz="2400" dirty="0" smtClean="0"/>
          </a:p>
          <a:p>
            <a:r>
              <a:rPr lang="en-US" sz="2400" dirty="0" err="1" smtClean="0"/>
              <a:t>eMDM</a:t>
            </a:r>
            <a:endParaRPr lang="en-US" sz="2400" dirty="0" smtClean="0"/>
          </a:p>
          <a:p>
            <a:r>
              <a:rPr lang="en-US" sz="2400" dirty="0" smtClean="0"/>
              <a:t>“</a:t>
            </a:r>
            <a:r>
              <a:rPr lang="en-US" sz="2400" dirty="0" err="1" smtClean="0"/>
              <a:t>g</a:t>
            </a:r>
            <a:r>
              <a:rPr lang="en-US" sz="2400" baseline="-25000" dirty="0" err="1" smtClean="0"/>
              <a:t>e</a:t>
            </a:r>
            <a:r>
              <a:rPr lang="en-US" sz="2400" dirty="0" smtClean="0"/>
              <a:t> – 2”</a:t>
            </a:r>
          </a:p>
          <a:p>
            <a:endParaRPr lang="en-US" sz="2400" dirty="0" smtClean="0"/>
          </a:p>
          <a:p>
            <a:r>
              <a:rPr lang="en-US" sz="2400" dirty="0" err="1" smtClean="0">
                <a:latin typeface="Symbol" panose="05050102010706020507" pitchFamily="18" charset="2"/>
              </a:rPr>
              <a:t>m</a:t>
            </a:r>
            <a:r>
              <a:rPr lang="en-US" sz="2400" dirty="0" err="1" smtClean="0"/>
              <a:t>MDM</a:t>
            </a:r>
            <a:endParaRPr lang="en-US" sz="2400" dirty="0" smtClean="0"/>
          </a:p>
          <a:p>
            <a:r>
              <a:rPr lang="en-US" sz="2400" dirty="0" smtClean="0"/>
              <a:t>“g</a:t>
            </a:r>
            <a:r>
              <a:rPr lang="en-US" sz="2400" baseline="-25000" dirty="0" smtClean="0">
                <a:latin typeface="Symbol" panose="05050102010706020507" pitchFamily="18" charset="2"/>
              </a:rPr>
              <a:t>m</a:t>
            </a:r>
            <a:r>
              <a:rPr lang="en-US" sz="2400" dirty="0" smtClean="0"/>
              <a:t>-2”</a:t>
            </a:r>
          </a:p>
          <a:p>
            <a:endParaRPr lang="en-US" sz="2400" dirty="0" smtClean="0"/>
          </a:p>
          <a:p>
            <a:r>
              <a:rPr lang="en-US" sz="2400" dirty="0" smtClean="0"/>
              <a:t>JILA </a:t>
            </a:r>
          </a:p>
          <a:p>
            <a:r>
              <a:rPr lang="en-US" sz="2400" dirty="0" err="1" smtClean="0"/>
              <a:t>eEDM</a:t>
            </a:r>
            <a:endParaRPr lang="en-US" sz="2400" dirty="0" smtClean="0"/>
          </a:p>
          <a:p>
            <a:endParaRPr lang="en-US" sz="2400" dirty="0"/>
          </a:p>
          <a:p>
            <a:r>
              <a:rPr lang="en-US" sz="2400" dirty="0" smtClean="0"/>
              <a:t>ACME</a:t>
            </a:r>
          </a:p>
          <a:p>
            <a:r>
              <a:rPr lang="en-US" sz="2400" dirty="0" err="1" smtClean="0"/>
              <a:t>eEDM</a:t>
            </a:r>
            <a:endParaRPr lang="en-US" sz="2400" dirty="0"/>
          </a:p>
          <a:p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2250958" y="1225689"/>
            <a:ext cx="1504899" cy="56323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Field</a:t>
            </a:r>
          </a:p>
          <a:p>
            <a:r>
              <a:rPr lang="en-US" sz="2400" dirty="0" smtClean="0"/>
              <a:t>Strength</a:t>
            </a:r>
          </a:p>
          <a:p>
            <a:r>
              <a:rPr lang="en-US" sz="2400" dirty="0" smtClean="0"/>
              <a:t>[10</a:t>
            </a:r>
            <a:r>
              <a:rPr lang="en-US" sz="2400" baseline="30000" dirty="0" smtClean="0"/>
              <a:t>7</a:t>
            </a:r>
            <a:r>
              <a:rPr lang="en-US" sz="2400" dirty="0" smtClean="0"/>
              <a:t> V/cm]</a:t>
            </a:r>
          </a:p>
          <a:p>
            <a:endParaRPr lang="en-US" sz="2400" dirty="0"/>
          </a:p>
          <a:p>
            <a:r>
              <a:rPr lang="en-US" sz="2400" dirty="0" smtClean="0"/>
              <a:t>  ~2</a:t>
            </a:r>
          </a:p>
          <a:p>
            <a:endParaRPr lang="en-US" sz="2400" dirty="0"/>
          </a:p>
          <a:p>
            <a:r>
              <a:rPr lang="en-US" sz="2400" dirty="0" smtClean="0"/>
              <a:t>~2</a:t>
            </a:r>
          </a:p>
          <a:p>
            <a:endParaRPr lang="en-US" sz="2400" dirty="0"/>
          </a:p>
          <a:p>
            <a:endParaRPr lang="en-US" sz="2400" dirty="0" smtClean="0"/>
          </a:p>
          <a:p>
            <a:r>
              <a:rPr lang="en-US" sz="2400" dirty="0" smtClean="0"/>
              <a:t>2000</a:t>
            </a:r>
          </a:p>
          <a:p>
            <a:endParaRPr lang="en-US" sz="2400" dirty="0"/>
          </a:p>
          <a:p>
            <a:endParaRPr lang="en-US" sz="2400" dirty="0" smtClean="0"/>
          </a:p>
          <a:p>
            <a:r>
              <a:rPr lang="en-US" sz="2400" dirty="0"/>
              <a:t>7</a:t>
            </a:r>
            <a:r>
              <a:rPr lang="en-US" sz="2400" dirty="0" smtClean="0"/>
              <a:t>000</a:t>
            </a:r>
          </a:p>
          <a:p>
            <a:endParaRPr lang="en-US" sz="2400" dirty="0" smtClean="0"/>
          </a:p>
          <a:p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3858039" y="1225689"/>
            <a:ext cx="1492524" cy="56938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coherence</a:t>
            </a:r>
          </a:p>
          <a:p>
            <a:r>
              <a:rPr lang="en-US" sz="2400" dirty="0" smtClean="0"/>
              <a:t>time </a:t>
            </a:r>
            <a:r>
              <a:rPr lang="en-US" sz="2800" dirty="0" smtClean="0">
                <a:latin typeface="Symbol" panose="05050102010706020507" pitchFamily="18" charset="2"/>
              </a:rPr>
              <a:t>t</a:t>
            </a:r>
          </a:p>
          <a:p>
            <a:r>
              <a:rPr lang="en-US" sz="2400" dirty="0" smtClean="0"/>
              <a:t>[</a:t>
            </a:r>
            <a:r>
              <a:rPr lang="en-US" sz="2400" dirty="0" err="1" smtClean="0"/>
              <a:t>ms</a:t>
            </a:r>
            <a:r>
              <a:rPr lang="en-US" sz="2400" dirty="0" smtClean="0"/>
              <a:t>]</a:t>
            </a:r>
          </a:p>
          <a:p>
            <a:endParaRPr lang="en-US" sz="2400" dirty="0" smtClean="0"/>
          </a:p>
          <a:p>
            <a:r>
              <a:rPr lang="en-US" sz="2400" dirty="0" smtClean="0"/>
              <a:t>5000</a:t>
            </a:r>
            <a:endParaRPr lang="en-US" sz="2400" dirty="0"/>
          </a:p>
          <a:p>
            <a:r>
              <a:rPr lang="en-US" sz="2400" dirty="0" smtClean="0"/>
              <a:t>  </a:t>
            </a:r>
          </a:p>
          <a:p>
            <a:r>
              <a:rPr lang="en-US" sz="2400" dirty="0" smtClean="0"/>
              <a:t>0.2</a:t>
            </a:r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 smtClean="0"/>
              <a:t>3000</a:t>
            </a:r>
          </a:p>
          <a:p>
            <a:endParaRPr lang="en-US" sz="2400" dirty="0"/>
          </a:p>
          <a:p>
            <a:endParaRPr lang="en-US" sz="2400" dirty="0" smtClean="0"/>
          </a:p>
          <a:p>
            <a:r>
              <a:rPr lang="en-US" sz="2400" dirty="0" smtClean="0"/>
              <a:t>3</a:t>
            </a:r>
          </a:p>
          <a:p>
            <a:endParaRPr lang="en-US" sz="2400" dirty="0" smtClean="0"/>
          </a:p>
          <a:p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2038060" y="519156"/>
            <a:ext cx="15758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recall 1T </a:t>
            </a:r>
          </a:p>
          <a:p>
            <a:r>
              <a:rPr lang="en-US" sz="2000" dirty="0" smtClean="0"/>
              <a:t>= 3x10</a:t>
            </a:r>
            <a:r>
              <a:rPr lang="en-US" sz="2000" baseline="30000" dirty="0" smtClean="0"/>
              <a:t>6  </a:t>
            </a:r>
            <a:r>
              <a:rPr lang="en-US" sz="2000" dirty="0" smtClean="0"/>
              <a:t>V/cm</a:t>
            </a:r>
            <a:endParaRPr lang="en-US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5559187" y="1168126"/>
            <a:ext cx="3165547" cy="575542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400" dirty="0" smtClean="0"/>
              <a:t>count </a:t>
            </a:r>
          </a:p>
          <a:p>
            <a:r>
              <a:rPr lang="en-US" sz="2400" dirty="0" smtClean="0"/>
              <a:t>rate</a:t>
            </a:r>
          </a:p>
          <a:p>
            <a:r>
              <a:rPr lang="en-US" sz="2400" dirty="0" smtClean="0"/>
              <a:t>[s</a:t>
            </a:r>
            <a:r>
              <a:rPr lang="en-US" sz="2400" baseline="30000" dirty="0" smtClean="0"/>
              <a:t>-1</a:t>
            </a:r>
            <a:r>
              <a:rPr lang="en-US" sz="2400" dirty="0" smtClean="0"/>
              <a:t>]</a:t>
            </a:r>
          </a:p>
          <a:p>
            <a:endParaRPr lang="en-US" sz="2400" dirty="0" smtClean="0"/>
          </a:p>
          <a:p>
            <a:r>
              <a:rPr lang="en-US" sz="3200" dirty="0" smtClean="0">
                <a:solidFill>
                  <a:srgbClr val="FF0000"/>
                </a:solidFill>
              </a:rPr>
              <a:t>1</a:t>
            </a:r>
            <a:r>
              <a:rPr lang="en-US" sz="2400" dirty="0" smtClean="0"/>
              <a:t>/</a:t>
            </a:r>
            <a:r>
              <a:rPr lang="en-US" sz="2400" dirty="0" smtClean="0">
                <a:latin typeface="Symbol" panose="05050102010706020507" pitchFamily="18" charset="2"/>
              </a:rPr>
              <a:t>t</a:t>
            </a:r>
            <a:r>
              <a:rPr lang="en-US" sz="2400" dirty="0" smtClean="0"/>
              <a:t>  * duty cycle =  0.02</a:t>
            </a:r>
            <a:endParaRPr lang="en-US" sz="2400" dirty="0"/>
          </a:p>
          <a:p>
            <a:r>
              <a:rPr lang="en-US" sz="2400" dirty="0" smtClean="0"/>
              <a:t>  </a:t>
            </a:r>
          </a:p>
          <a:p>
            <a:r>
              <a:rPr lang="en-US" sz="2400" dirty="0" smtClean="0"/>
              <a:t>1000  ?</a:t>
            </a:r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 smtClean="0">
                <a:solidFill>
                  <a:srgbClr val="FF0000"/>
                </a:solidFill>
              </a:rPr>
              <a:t>200</a:t>
            </a:r>
            <a:r>
              <a:rPr lang="en-US" sz="2400" dirty="0" smtClean="0"/>
              <a:t> /  </a:t>
            </a:r>
            <a:r>
              <a:rPr lang="en-US" sz="2400" dirty="0" smtClean="0">
                <a:latin typeface="Symbol" panose="05050102010706020507" pitchFamily="18" charset="2"/>
              </a:rPr>
              <a:t>t</a:t>
            </a:r>
            <a:r>
              <a:rPr lang="en-US" sz="2400" dirty="0" smtClean="0"/>
              <a:t>  =  60</a:t>
            </a:r>
          </a:p>
          <a:p>
            <a:endParaRPr lang="en-US" sz="2400" dirty="0"/>
          </a:p>
          <a:p>
            <a:endParaRPr lang="en-US" sz="2400" dirty="0" smtClean="0"/>
          </a:p>
          <a:p>
            <a:r>
              <a:rPr lang="en-US" sz="2400" dirty="0" smtClean="0"/>
              <a:t>  many * 10</a:t>
            </a:r>
            <a:r>
              <a:rPr lang="en-US" sz="2400" baseline="30000" dirty="0" smtClean="0"/>
              <a:t>6</a:t>
            </a:r>
            <a:endParaRPr lang="en-US" sz="2400" dirty="0" smtClean="0"/>
          </a:p>
          <a:p>
            <a:endParaRPr lang="en-US" sz="2400" dirty="0" smtClean="0"/>
          </a:p>
          <a:p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9089740" y="1350187"/>
            <a:ext cx="3102260" cy="5016758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400" dirty="0" smtClean="0"/>
              <a:t>one-sigma accuracy on </a:t>
            </a:r>
          </a:p>
          <a:p>
            <a:r>
              <a:rPr lang="en-US" sz="2400" dirty="0" smtClean="0"/>
              <a:t>dipole moment,</a:t>
            </a:r>
          </a:p>
          <a:p>
            <a:r>
              <a:rPr lang="en-US" sz="2400" dirty="0" smtClean="0"/>
              <a:t>[10 </a:t>
            </a:r>
            <a:r>
              <a:rPr lang="en-US" sz="2400" baseline="30000" dirty="0" smtClean="0"/>
              <a:t>-30</a:t>
            </a:r>
            <a:r>
              <a:rPr lang="en-US" sz="2400" dirty="0" smtClean="0"/>
              <a:t>  e-cm ]</a:t>
            </a:r>
          </a:p>
          <a:p>
            <a:endParaRPr lang="en-US" sz="2400" dirty="0" smtClean="0"/>
          </a:p>
          <a:p>
            <a:r>
              <a:rPr lang="en-US" sz="2400" dirty="0" smtClean="0"/>
              <a:t>2 x 10</a:t>
            </a:r>
            <a:r>
              <a:rPr lang="en-US" sz="2400" baseline="30000" dirty="0" smtClean="0"/>
              <a:t>-24</a:t>
            </a:r>
            <a:endParaRPr lang="en-US" sz="2400" dirty="0" smtClean="0"/>
          </a:p>
          <a:p>
            <a:endParaRPr lang="en-US" sz="2400" dirty="0"/>
          </a:p>
          <a:p>
            <a:r>
              <a:rPr lang="en-US" sz="2400" dirty="0" smtClean="0"/>
              <a:t>5x10</a:t>
            </a:r>
            <a:r>
              <a:rPr lang="en-US" sz="2400" baseline="30000" dirty="0" smtClean="0"/>
              <a:t>-23</a:t>
            </a:r>
            <a:endParaRPr lang="en-US" sz="2400" dirty="0"/>
          </a:p>
          <a:p>
            <a:endParaRPr lang="en-US" sz="2400" dirty="0" smtClean="0"/>
          </a:p>
          <a:p>
            <a:r>
              <a:rPr lang="en-US" sz="2400" dirty="0" smtClean="0"/>
              <a:t>  </a:t>
            </a:r>
          </a:p>
          <a:p>
            <a:r>
              <a:rPr lang="en-US" sz="2400" dirty="0" smtClean="0"/>
              <a:t>2x 10</a:t>
            </a:r>
            <a:r>
              <a:rPr lang="en-US" sz="2400" baseline="30000" dirty="0" smtClean="0"/>
              <a:t>-30</a:t>
            </a:r>
          </a:p>
          <a:p>
            <a:endParaRPr lang="en-US" sz="2400" baseline="30000" dirty="0"/>
          </a:p>
          <a:p>
            <a:endParaRPr lang="en-US" sz="2400" baseline="30000" dirty="0" smtClean="0"/>
          </a:p>
          <a:p>
            <a:r>
              <a:rPr lang="en-US" sz="2400" dirty="0" smtClean="0"/>
              <a:t>4x10</a:t>
            </a:r>
            <a:r>
              <a:rPr lang="en-US" sz="2400" baseline="30000" dirty="0" smtClean="0"/>
              <a:t>-30</a:t>
            </a:r>
            <a:endParaRPr lang="en-US" sz="2400" dirty="0" smtClean="0"/>
          </a:p>
          <a:p>
            <a:endParaRPr lang="en-US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8945290" y="673044"/>
            <a:ext cx="28449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recall 1  </a:t>
            </a:r>
            <a:r>
              <a:rPr lang="en-US" sz="2000" dirty="0" err="1" smtClean="0">
                <a:latin typeface="Symbol" panose="05050102010706020507" pitchFamily="18" charset="2"/>
              </a:rPr>
              <a:t>m</a:t>
            </a:r>
            <a:r>
              <a:rPr lang="en-US" sz="2000" baseline="-25000" dirty="0" err="1"/>
              <a:t>B</a:t>
            </a:r>
            <a:r>
              <a:rPr lang="en-US" sz="2000" dirty="0" smtClean="0"/>
              <a:t> = 2x10</a:t>
            </a:r>
            <a:r>
              <a:rPr lang="en-US" sz="2000" baseline="30000" dirty="0" smtClean="0"/>
              <a:t>11</a:t>
            </a:r>
            <a:r>
              <a:rPr lang="en-US" sz="2000" dirty="0" smtClean="0"/>
              <a:t> e-cm </a:t>
            </a:r>
          </a:p>
        </p:txBody>
      </p:sp>
      <p:cxnSp>
        <p:nvCxnSpPr>
          <p:cNvPr id="14" name="Straight Connector 13"/>
          <p:cNvCxnSpPr/>
          <p:nvPr/>
        </p:nvCxnSpPr>
        <p:spPr>
          <a:xfrm flipV="1">
            <a:off x="-603849" y="3243532"/>
            <a:ext cx="13077645" cy="652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-468702" y="4362089"/>
            <a:ext cx="13077645" cy="652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-350808" y="5308118"/>
            <a:ext cx="13077645" cy="652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 flipV="1">
            <a:off x="2038060" y="1428824"/>
            <a:ext cx="22672" cy="54907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 flipV="1">
            <a:off x="3684477" y="1367269"/>
            <a:ext cx="22672" cy="54907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 flipV="1">
            <a:off x="5354012" y="1191834"/>
            <a:ext cx="22672" cy="54907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 flipV="1">
            <a:off x="8873229" y="1413874"/>
            <a:ext cx="22672" cy="54907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51759" y="2228949"/>
            <a:ext cx="12025223" cy="220548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smtClean="0"/>
              <a:t>JILA and ACME  </a:t>
            </a:r>
            <a:r>
              <a:rPr lang="en-US" sz="2000" dirty="0" err="1" smtClean="0"/>
              <a:t>eEDM</a:t>
            </a:r>
            <a:r>
              <a:rPr lang="en-US" sz="2000" dirty="0" smtClean="0"/>
              <a:t> experiments both use the famous “Omega = 1”  co-magnetometer idea.    (Eric  first met Dave </a:t>
            </a:r>
            <a:r>
              <a:rPr lang="en-US" sz="2000" dirty="0" err="1" smtClean="0"/>
              <a:t>Demille</a:t>
            </a:r>
            <a:r>
              <a:rPr lang="en-US" sz="2000" dirty="0" smtClean="0"/>
              <a:t> in 2000 in Florence .  Mind….blown!)</a:t>
            </a:r>
          </a:p>
          <a:p>
            <a:endParaRPr lang="en-US" sz="2000" dirty="0"/>
          </a:p>
          <a:p>
            <a:r>
              <a:rPr lang="en-US" sz="2000" dirty="0" smtClean="0"/>
              <a:t>JILA and ACME both use  the </a:t>
            </a:r>
            <a:r>
              <a:rPr lang="en-US" sz="2000" baseline="30000" dirty="0" smtClean="0"/>
              <a:t>3</a:t>
            </a:r>
            <a:r>
              <a:rPr lang="en-US" sz="2000" dirty="0" smtClean="0"/>
              <a:t>D</a:t>
            </a:r>
            <a:r>
              <a:rPr lang="en-US" sz="2000" baseline="-25000" dirty="0" smtClean="0"/>
              <a:t>1</a:t>
            </a:r>
            <a:r>
              <a:rPr lang="en-US" sz="2000" dirty="0" smtClean="0"/>
              <a:t>  low g-factor states of  molecules isoelectronic to </a:t>
            </a:r>
            <a:r>
              <a:rPr lang="en-US" sz="2000" dirty="0" err="1" smtClean="0"/>
              <a:t>ThO</a:t>
            </a:r>
            <a:r>
              <a:rPr lang="en-US" sz="2000" dirty="0" smtClean="0"/>
              <a:t>.   (All of us indebted to John Bohn.)</a:t>
            </a:r>
          </a:p>
          <a:p>
            <a:r>
              <a:rPr lang="en-US" sz="2000" dirty="0" smtClean="0"/>
              <a:t>Other than that, VERY different experiments, very different regimes.   Astonishing to me such similar results.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403576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195" y="1286933"/>
            <a:ext cx="5932825" cy="557106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Ion Trap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50B3F-FE76-494E-B51D-FBC05C63094E}" type="slidenum">
              <a:rPr lang="en-US" smtClean="0"/>
              <a:t>47</a:t>
            </a:fld>
            <a:endParaRPr lang="en-US" dirty="0"/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4"/>
          <a:srcRect l="1" r="53333" b="75907"/>
          <a:stretch/>
        </p:blipFill>
        <p:spPr>
          <a:xfrm>
            <a:off x="2298047" y="2999670"/>
            <a:ext cx="533400" cy="289629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854" y="3310379"/>
            <a:ext cx="836317" cy="881120"/>
          </a:xfrm>
          <a:prstGeom prst="rect">
            <a:avLst/>
          </a:prstGeom>
        </p:spPr>
      </p:pic>
      <p:sp>
        <p:nvSpPr>
          <p:cNvPr id="50" name="TextBox 49"/>
          <p:cNvSpPr txBox="1"/>
          <p:nvPr/>
        </p:nvSpPr>
        <p:spPr>
          <a:xfrm>
            <a:off x="6937916" y="1358628"/>
            <a:ext cx="12227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Ionization</a:t>
            </a:r>
          </a:p>
          <a:p>
            <a:pPr algn="ctr"/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Lasers</a:t>
            </a:r>
          </a:p>
        </p:txBody>
      </p:sp>
      <p:pic>
        <p:nvPicPr>
          <p:cNvPr id="11" name="Picture 10" descr="pfc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0490" y="1"/>
            <a:ext cx="1861510" cy="8833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97032" y="3348354"/>
            <a:ext cx="1726147" cy="1006687"/>
          </a:xfrm>
          <a:prstGeom prst="rect">
            <a:avLst/>
          </a:prstGeom>
        </p:spPr>
      </p:pic>
      <p:cxnSp>
        <p:nvCxnSpPr>
          <p:cNvPr id="49" name="Straight Arrow Connector 48"/>
          <p:cNvCxnSpPr/>
          <p:nvPr/>
        </p:nvCxnSpPr>
        <p:spPr>
          <a:xfrm flipH="1">
            <a:off x="6253617" y="1520197"/>
            <a:ext cx="2093441" cy="1913036"/>
          </a:xfrm>
          <a:prstGeom prst="straightConnector1">
            <a:avLst/>
          </a:prstGeom>
          <a:ln w="76200">
            <a:solidFill>
              <a:schemeClr val="accent4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7391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0.00648 L 0.55964 0.00579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982" y="-4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0" name="Group 119"/>
          <p:cNvGrpSpPr/>
          <p:nvPr/>
        </p:nvGrpSpPr>
        <p:grpSpPr>
          <a:xfrm>
            <a:off x="1544006" y="2689318"/>
            <a:ext cx="774656" cy="769441"/>
            <a:chOff x="7671596" y="423147"/>
            <a:chExt cx="774656" cy="76944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2" name="TextBox 121"/>
                <p:cNvSpPr txBox="1"/>
                <p:nvPr/>
              </p:nvSpPr>
              <p:spPr>
                <a:xfrm>
                  <a:off x="7671596" y="423147"/>
                  <a:ext cx="774656" cy="76944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|"/>
                            <m:endChr m:val=""/>
                            <m:ctrlPr>
                              <a:rPr lang="en-US" sz="4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begChr m:val=""/>
                                <m:endChr m:val="⟩"/>
                                <m:ctrlPr>
                                  <a:rPr lang="en-US" sz="44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4400" i="1">
                                    <a:solidFill>
                                      <a:srgbClr val="000000"/>
                                    </a:solidFill>
                                    <a:latin typeface="Cambria Math"/>
                                  </a:rPr>
                                  <m:t>  </m:t>
                                </m:r>
                              </m:e>
                            </m:d>
                          </m:e>
                        </m:d>
                      </m:oMath>
                    </m:oMathPara>
                  </a14:m>
                  <a:endParaRPr lang="en-US" sz="4400" dirty="0"/>
                </a:p>
              </p:txBody>
            </p:sp>
          </mc:Choice>
          <mc:Fallback xmlns="">
            <p:sp>
              <p:nvSpPr>
                <p:cNvPr id="122" name="TextBox 12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71596" y="423147"/>
                  <a:ext cx="774656" cy="769441"/>
                </a:xfrm>
                <a:prstGeom prst="rect">
                  <a:avLst/>
                </a:prstGeom>
                <a:blipFill rotWithShape="1"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21" name="Group 120"/>
            <p:cNvGrpSpPr/>
            <p:nvPr/>
          </p:nvGrpSpPr>
          <p:grpSpPr>
            <a:xfrm>
              <a:off x="7941332" y="563290"/>
              <a:ext cx="228600" cy="489156"/>
              <a:chOff x="8058924" y="1321332"/>
              <a:chExt cx="228600" cy="489156"/>
            </a:xfrm>
          </p:grpSpPr>
          <p:cxnSp>
            <p:nvCxnSpPr>
              <p:cNvPr id="123" name="Straight Connector 122"/>
              <p:cNvCxnSpPr>
                <a:stCxn id="124" idx="4"/>
                <a:endCxn id="125" idx="0"/>
              </p:cNvCxnSpPr>
              <p:nvPr/>
            </p:nvCxnSpPr>
            <p:spPr>
              <a:xfrm flipV="1">
                <a:off x="8173224" y="1458492"/>
                <a:ext cx="0" cy="123396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25" name="Oval 124"/>
              <p:cNvSpPr/>
              <p:nvPr/>
            </p:nvSpPr>
            <p:spPr>
              <a:xfrm flipV="1">
                <a:off x="8104644" y="1321332"/>
                <a:ext cx="137160" cy="137160"/>
              </a:xfrm>
              <a:prstGeom prst="ellipse">
                <a:avLst/>
              </a:prstGeom>
              <a:solidFill>
                <a:srgbClr val="4F81BD"/>
              </a:solidFill>
              <a:ln>
                <a:solidFill>
                  <a:srgbClr val="385D8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4" name="Oval 123"/>
              <p:cNvSpPr/>
              <p:nvPr/>
            </p:nvSpPr>
            <p:spPr>
              <a:xfrm flipV="1">
                <a:off x="8058924" y="1581888"/>
                <a:ext cx="228600" cy="228600"/>
              </a:xfrm>
              <a:prstGeom prst="ellipse">
                <a:avLst/>
              </a:prstGeom>
              <a:solidFill>
                <a:srgbClr val="C0504D"/>
              </a:solidFill>
              <a:ln>
                <a:solidFill>
                  <a:srgbClr val="8C3836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45" name="Rectangle 44"/>
          <p:cNvSpPr/>
          <p:nvPr/>
        </p:nvSpPr>
        <p:spPr>
          <a:xfrm>
            <a:off x="3352815" y="2192562"/>
            <a:ext cx="1371600" cy="91440"/>
          </a:xfrm>
          <a:prstGeom prst="rect">
            <a:avLst/>
          </a:prstGeom>
          <a:solidFill>
            <a:srgbClr val="DCE6F2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3352815" y="5795010"/>
            <a:ext cx="1371600" cy="91440"/>
          </a:xfrm>
          <a:prstGeom prst="rect">
            <a:avLst/>
          </a:prstGeom>
          <a:solidFill>
            <a:srgbClr val="DCE6F2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/>
          <p:cNvSpPr/>
          <p:nvPr/>
        </p:nvSpPr>
        <p:spPr>
          <a:xfrm>
            <a:off x="7467570" y="4617720"/>
            <a:ext cx="1371600" cy="91440"/>
          </a:xfrm>
          <a:prstGeom prst="rect">
            <a:avLst/>
          </a:prstGeom>
          <a:solidFill>
            <a:srgbClr val="DCE6F2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/>
          <p:cNvSpPr/>
          <p:nvPr/>
        </p:nvSpPr>
        <p:spPr>
          <a:xfrm>
            <a:off x="7467570" y="960120"/>
            <a:ext cx="1371600" cy="91440"/>
          </a:xfrm>
          <a:prstGeom prst="rect">
            <a:avLst/>
          </a:prstGeom>
          <a:solidFill>
            <a:srgbClr val="DCE6F2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7460381" y="5245076"/>
            <a:ext cx="1371600" cy="91440"/>
          </a:xfrm>
          <a:prstGeom prst="rect">
            <a:avLst/>
          </a:prstGeom>
          <a:solidFill>
            <a:srgbClr val="F2DCDB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3352815" y="5245076"/>
            <a:ext cx="1371600" cy="91440"/>
          </a:xfrm>
          <a:prstGeom prst="rect">
            <a:avLst/>
          </a:prstGeom>
          <a:solidFill>
            <a:srgbClr val="F2DCDB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3352815" y="1520190"/>
            <a:ext cx="1371600" cy="91440"/>
          </a:xfrm>
          <a:prstGeom prst="rect">
            <a:avLst/>
          </a:prstGeom>
          <a:solidFill>
            <a:srgbClr val="F2DCDB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7467570" y="1520190"/>
            <a:ext cx="1371600" cy="91440"/>
          </a:xfrm>
          <a:prstGeom prst="rect">
            <a:avLst/>
          </a:prstGeom>
          <a:solidFill>
            <a:srgbClr val="F2DCDB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5397415" y="3735722"/>
            <a:ext cx="1371600" cy="9144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397415" y="3044744"/>
            <a:ext cx="1371600" cy="9144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467570" y="3735722"/>
            <a:ext cx="1371600" cy="9144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352815" y="3735722"/>
            <a:ext cx="1371600" cy="9144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467570" y="3044744"/>
            <a:ext cx="1371600" cy="9144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352815" y="3044952"/>
            <a:ext cx="1371600" cy="9144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cxnSp>
        <p:nvCxnSpPr>
          <p:cNvPr id="51" name="Straight Arrow Connector 50"/>
          <p:cNvCxnSpPr/>
          <p:nvPr/>
        </p:nvCxnSpPr>
        <p:spPr>
          <a:xfrm>
            <a:off x="3690670" y="2192562"/>
            <a:ext cx="0" cy="241076"/>
          </a:xfrm>
          <a:prstGeom prst="straightConnector1">
            <a:avLst/>
          </a:prstGeom>
          <a:ln w="38100" cmpd="sng">
            <a:solidFill>
              <a:srgbClr val="F79646"/>
            </a:solidFill>
            <a:tailEnd type="arrow"/>
          </a:ln>
          <a:effectLst>
            <a:outerShdw blurRad="40005" dir="5400000" rotWithShape="0">
              <a:srgbClr val="000000"/>
            </a:outerShdw>
          </a:effectLst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>
          <a:xfrm>
            <a:off x="8290536" y="4709160"/>
            <a:ext cx="0" cy="196934"/>
          </a:xfrm>
          <a:prstGeom prst="straightConnector1">
            <a:avLst/>
          </a:prstGeom>
          <a:ln w="38100" cmpd="sng">
            <a:solidFill>
              <a:srgbClr val="F79646"/>
            </a:solidFill>
            <a:tailEnd type="arrow"/>
          </a:ln>
          <a:effectLst>
            <a:outerShdw blurRad="40005" dir="5400000" rotWithShape="0">
              <a:srgbClr val="000000"/>
            </a:outerShdw>
          </a:effectLst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/>
          <p:nvPr/>
        </p:nvCxnSpPr>
        <p:spPr>
          <a:xfrm flipV="1">
            <a:off x="8656810" y="807868"/>
            <a:ext cx="0" cy="243694"/>
          </a:xfrm>
          <a:prstGeom prst="straightConnector1">
            <a:avLst/>
          </a:prstGeom>
          <a:ln w="38100" cmpd="sng">
            <a:solidFill>
              <a:srgbClr val="F79646"/>
            </a:solidFill>
            <a:tailEnd type="arrow"/>
          </a:ln>
          <a:effectLst>
            <a:outerShdw blurRad="40005" dir="5400000" rotWithShape="0">
              <a:srgbClr val="000000"/>
            </a:outerShdw>
          </a:effectLst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62" name="Straight Arrow Connector 61"/>
          <p:cNvCxnSpPr/>
          <p:nvPr/>
        </p:nvCxnSpPr>
        <p:spPr>
          <a:xfrm flipH="1" flipV="1">
            <a:off x="3695628" y="5622131"/>
            <a:ext cx="4957" cy="179648"/>
          </a:xfrm>
          <a:prstGeom prst="straightConnector1">
            <a:avLst/>
          </a:prstGeom>
          <a:ln w="38100" cmpd="sng">
            <a:solidFill>
              <a:srgbClr val="F79646"/>
            </a:solidFill>
            <a:tailEnd type="arrow"/>
          </a:ln>
          <a:effectLst>
            <a:outerShdw blurRad="40005" dir="5400000" rotWithShape="0">
              <a:srgbClr val="000000"/>
            </a:outerShdw>
          </a:effectLst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64" name="Straight Arrow Connector 63"/>
          <p:cNvCxnSpPr/>
          <p:nvPr/>
        </p:nvCxnSpPr>
        <p:spPr>
          <a:xfrm flipV="1">
            <a:off x="4724416" y="4906095"/>
            <a:ext cx="2651731" cy="645222"/>
          </a:xfrm>
          <a:prstGeom prst="straightConnector1">
            <a:avLst/>
          </a:prstGeom>
          <a:ln w="38100" cmpd="sng">
            <a:solidFill>
              <a:srgbClr val="F79646"/>
            </a:solidFill>
            <a:tailEnd type="arrow"/>
          </a:ln>
          <a:effectLst>
            <a:outerShdw blurRad="40005" dir="5400000" rotWithShape="0">
              <a:srgbClr val="000000"/>
            </a:outerShdw>
          </a:effectLst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/>
          <p:nvPr/>
        </p:nvCxnSpPr>
        <p:spPr>
          <a:xfrm flipV="1">
            <a:off x="4724416" y="807868"/>
            <a:ext cx="2651731" cy="1602856"/>
          </a:xfrm>
          <a:prstGeom prst="straightConnector1">
            <a:avLst/>
          </a:prstGeom>
          <a:ln w="38100" cmpd="sng">
            <a:solidFill>
              <a:srgbClr val="F79646"/>
            </a:solidFill>
            <a:tailEnd type="arrow"/>
          </a:ln>
          <a:effectLst>
            <a:outerShdw blurRad="40005" dir="5400000" rotWithShape="0">
              <a:srgbClr val="000000"/>
            </a:outerShdw>
          </a:effectLst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5" name="TextBox 74"/>
              <p:cNvSpPr txBox="1"/>
              <p:nvPr/>
            </p:nvSpPr>
            <p:spPr>
              <a:xfrm>
                <a:off x="4644294" y="4467649"/>
                <a:ext cx="2680637" cy="3915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rgbClr val="000000"/>
                          </a:solidFill>
                          <a:latin typeface="Cambria Math"/>
                        </a:rPr>
                        <m:t>ħ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ω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𝑙</m:t>
                          </m:r>
                        </m:sub>
                      </m:sSub>
                      <m:r>
                        <a:rPr lang="en-US" i="1">
                          <a:solidFill>
                            <a:srgbClr val="000000"/>
                          </a:solidFill>
                          <a:latin typeface="Cambria Math"/>
                        </a:rPr>
                        <m:t>=</m:t>
                      </m:r>
                      <m:r>
                        <a:rPr lang="en-US" i="1">
                          <a:solidFill>
                            <a:srgbClr val="4F81BD"/>
                          </a:solidFill>
                          <a:latin typeface="Cambria Math"/>
                        </a:rPr>
                        <m:t>2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4F81BD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4F81BD"/>
                              </a:solidFill>
                              <a:latin typeface="Cambria Math"/>
                            </a:rPr>
                            <m:t>µ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4F81BD"/>
                              </a:solidFill>
                              <a:latin typeface="Cambria Math"/>
                            </a:rPr>
                            <m:t>𝑚</m:t>
                          </m:r>
                        </m:sub>
                      </m:sSub>
                      <m:r>
                        <a:rPr lang="en-US" i="1">
                          <a:solidFill>
                            <a:srgbClr val="4F81BD"/>
                          </a:solidFill>
                          <a:latin typeface="Cambria Math"/>
                        </a:rPr>
                        <m:t>𝐵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/>
                        </a:rPr>
                        <m:t>−</m:t>
                      </m:r>
                      <m:r>
                        <a:rPr lang="en-US" i="1">
                          <a:solidFill>
                            <a:srgbClr val="F79646"/>
                          </a:solidFill>
                          <a:latin typeface="Cambria Math"/>
                        </a:rPr>
                        <m:t>2 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F79646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F79646"/>
                              </a:solidFill>
                              <a:latin typeface="Cambria Math"/>
                            </a:rPr>
                            <m:t>𝑑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F79646"/>
                              </a:solidFill>
                              <a:latin typeface="Cambria Math"/>
                            </a:rPr>
                            <m:t>𝑒</m:t>
                          </m:r>
                        </m:sub>
                      </m:sSub>
                      <m:r>
                        <a:rPr lang="en-US" i="1">
                          <a:solidFill>
                            <a:srgbClr val="F79646"/>
                          </a:solidFill>
                          <a:latin typeface="Cambria Math"/>
                        </a:rPr>
                        <m:t> 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F79646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F79646"/>
                              </a:solidFill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F79646"/>
                              </a:solidFill>
                              <a:latin typeface="Cambria Math"/>
                            </a:rPr>
                            <m:t>𝑒𝑓𝑓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accent6"/>
                  </a:solidFill>
                </a:endParaRPr>
              </a:p>
            </p:txBody>
          </p:sp>
        </mc:Choice>
        <mc:Fallback xmlns="">
          <p:sp>
            <p:nvSpPr>
              <p:cNvPr id="75" name="TextBox 7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44294" y="4467649"/>
                <a:ext cx="2680637" cy="391582"/>
              </a:xfrm>
              <a:prstGeom prst="rect">
                <a:avLst/>
              </a:prstGeom>
              <a:blipFill>
                <a:blip r:embed="rId4"/>
                <a:stretch>
                  <a:fillRect b="-9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8" name="TextBox 77"/>
              <p:cNvSpPr txBox="1"/>
              <p:nvPr/>
            </p:nvSpPr>
            <p:spPr>
              <a:xfrm>
                <a:off x="4734486" y="2352203"/>
                <a:ext cx="2697458" cy="3915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rgbClr val="000000"/>
                          </a:solidFill>
                          <a:latin typeface="Cambria Math"/>
                        </a:rPr>
                        <m:t>ħ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ω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𝑢</m:t>
                          </m:r>
                        </m:sub>
                      </m:sSub>
                      <m:r>
                        <a:rPr lang="en-US" i="1">
                          <a:solidFill>
                            <a:srgbClr val="000000"/>
                          </a:solidFill>
                          <a:latin typeface="Cambria Math"/>
                        </a:rPr>
                        <m:t>=</m:t>
                      </m:r>
                      <m:r>
                        <a:rPr lang="en-US" i="1">
                          <a:solidFill>
                            <a:srgbClr val="4F81BD"/>
                          </a:solidFill>
                          <a:latin typeface="Cambria Math"/>
                        </a:rPr>
                        <m:t>2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4F81BD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4F81BD"/>
                              </a:solidFill>
                              <a:latin typeface="Cambria Math"/>
                            </a:rPr>
                            <m:t>µ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4F81BD"/>
                              </a:solidFill>
                              <a:latin typeface="Cambria Math"/>
                            </a:rPr>
                            <m:t>𝑚</m:t>
                          </m:r>
                        </m:sub>
                      </m:sSub>
                      <m:r>
                        <a:rPr lang="en-US" i="1">
                          <a:solidFill>
                            <a:srgbClr val="4F81BD"/>
                          </a:solidFill>
                          <a:latin typeface="Cambria Math"/>
                        </a:rPr>
                        <m:t>𝐵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/>
                        </a:rPr>
                        <m:t>+</m:t>
                      </m:r>
                      <m:r>
                        <a:rPr lang="en-US" i="1">
                          <a:solidFill>
                            <a:srgbClr val="F79646"/>
                          </a:solidFill>
                          <a:latin typeface="Cambria Math"/>
                        </a:rPr>
                        <m:t>2 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F79646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F79646"/>
                              </a:solidFill>
                              <a:latin typeface="Cambria Math"/>
                            </a:rPr>
                            <m:t>𝑑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F79646"/>
                              </a:solidFill>
                              <a:latin typeface="Cambria Math"/>
                            </a:rPr>
                            <m:t>𝑒</m:t>
                          </m:r>
                        </m:sub>
                      </m:sSub>
                      <m:r>
                        <a:rPr lang="en-US" i="1">
                          <a:solidFill>
                            <a:srgbClr val="F79646"/>
                          </a:solidFill>
                          <a:latin typeface="Cambria Math"/>
                        </a:rPr>
                        <m:t> 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F79646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F79646"/>
                              </a:solidFill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F79646"/>
                              </a:solidFill>
                              <a:latin typeface="Cambria Math"/>
                            </a:rPr>
                            <m:t>𝑒𝑓𝑓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rgbClr val="F79646"/>
                  </a:solidFill>
                </a:endParaRPr>
              </a:p>
            </p:txBody>
          </p:sp>
        </mc:Choice>
        <mc:Fallback xmlns="">
          <p:sp>
            <p:nvSpPr>
              <p:cNvPr id="78" name="TextBox 7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4486" y="2352203"/>
                <a:ext cx="2697458" cy="391582"/>
              </a:xfrm>
              <a:prstGeom prst="rect">
                <a:avLst/>
              </a:prstGeom>
              <a:blipFill>
                <a:blip r:embed="rId5"/>
                <a:stretch>
                  <a:fillRect b="-9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9" name="TextBox 78"/>
              <p:cNvSpPr txBox="1"/>
              <p:nvPr/>
            </p:nvSpPr>
            <p:spPr>
              <a:xfrm>
                <a:off x="5663446" y="3244334"/>
                <a:ext cx="86510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rgbClr val="000000"/>
                          </a:solidFill>
                          <a:latin typeface="Cambria Math"/>
                        </a:rPr>
                        <m:t>𝑚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/>
                        </a:rPr>
                        <m:t>=0</m:t>
                      </m:r>
                    </m:oMath>
                  </m:oMathPara>
                </a14:m>
                <a:endParaRPr lang="en-US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79" name="TextBox 7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63446" y="3244334"/>
                <a:ext cx="865109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0" name="TextBox 79"/>
              <p:cNvSpPr txBox="1"/>
              <p:nvPr/>
            </p:nvSpPr>
            <p:spPr>
              <a:xfrm>
                <a:off x="3606061" y="3244334"/>
                <a:ext cx="103823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rgbClr val="000000"/>
                          </a:solidFill>
                          <a:latin typeface="Cambria Math"/>
                        </a:rPr>
                        <m:t>𝑚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/>
                        </a:rPr>
                        <m:t>=−1</m:t>
                      </m:r>
                    </m:oMath>
                  </m:oMathPara>
                </a14:m>
                <a:endParaRPr lang="en-US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80" name="TextBox 7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06061" y="3244334"/>
                <a:ext cx="1038233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1" name="TextBox 80"/>
              <p:cNvSpPr txBox="1"/>
              <p:nvPr/>
            </p:nvSpPr>
            <p:spPr>
              <a:xfrm>
                <a:off x="7720816" y="3244334"/>
                <a:ext cx="86510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rgbClr val="000000"/>
                          </a:solidFill>
                          <a:latin typeface="Cambria Math"/>
                        </a:rPr>
                        <m:t>𝑚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/>
                        </a:rPr>
                        <m:t>=1</m:t>
                      </m:r>
                    </m:oMath>
                  </m:oMathPara>
                </a14:m>
                <a:endParaRPr lang="en-US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81" name="TextBox 8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20816" y="3244334"/>
                <a:ext cx="865109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2" name="TextBox 81"/>
              <p:cNvSpPr txBox="1"/>
              <p:nvPr/>
            </p:nvSpPr>
            <p:spPr>
              <a:xfrm>
                <a:off x="5169753" y="30972"/>
                <a:ext cx="1852495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sz="4400" i="1" baseline="30000">
                        <a:solidFill>
                          <a:srgbClr val="000000"/>
                        </a:solidFill>
                        <a:latin typeface="Cambria Math" pitchFamily="18" charset="0"/>
                        <a:ea typeface="Cambria Math" pitchFamily="18" charset="0"/>
                      </a:rPr>
                      <m:t>3</m:t>
                    </m:r>
                    <m:sSub>
                      <m:sSubPr>
                        <m:ctrlPr>
                          <a:rPr lang="en-US" sz="4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4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itchFamily="18" charset="0"/>
                          </a:rPr>
                          <m:t>Δ</m:t>
                        </m:r>
                      </m:e>
                      <m:sub>
                        <m:r>
                          <a:rPr lang="en-US" sz="4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4400" dirty="0">
                    <a:solidFill>
                      <a:srgbClr val="000000"/>
                    </a:solidFill>
                  </a:rPr>
                  <a:t> </a:t>
                </a:r>
                <a:r>
                  <a:rPr lang="en-US" sz="4400" dirty="0">
                    <a:solidFill>
                      <a:srgbClr val="000000"/>
                    </a:solidFill>
                    <a:latin typeface="Calibri" pitchFamily="34" charset="0"/>
                    <a:cs typeface="Calibri" pitchFamily="34" charset="0"/>
                  </a:rPr>
                  <a:t>J=1</a:t>
                </a:r>
              </a:p>
            </p:txBody>
          </p:sp>
        </mc:Choice>
        <mc:Fallback xmlns="">
          <p:sp>
            <p:nvSpPr>
              <p:cNvPr id="82" name="TextBox 8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69753" y="30972"/>
                <a:ext cx="1852495" cy="769441"/>
              </a:xfrm>
              <a:prstGeom prst="rect">
                <a:avLst/>
              </a:prstGeom>
              <a:blipFill>
                <a:blip r:embed="rId9"/>
                <a:stretch>
                  <a:fillRect t="-15873" r="-13158" b="-373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3" name="Straight Arrow Connector 82"/>
          <p:cNvCxnSpPr/>
          <p:nvPr/>
        </p:nvCxnSpPr>
        <p:spPr>
          <a:xfrm flipV="1">
            <a:off x="3329871" y="231356"/>
            <a:ext cx="0" cy="764003"/>
          </a:xfrm>
          <a:prstGeom prst="straightConnector1">
            <a:avLst/>
          </a:prstGeom>
          <a:ln w="38100" cmpd="sng">
            <a:solidFill>
              <a:srgbClr val="C00000"/>
            </a:solidFill>
            <a:tailEnd type="arrow"/>
          </a:ln>
          <a:effectLst>
            <a:outerShdw blurRad="40005" dir="5400000" rotWithShape="0">
              <a:srgbClr val="000000"/>
            </a:outerShdw>
          </a:effectLst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5" name="Straight Arrow Connector 84"/>
          <p:cNvCxnSpPr/>
          <p:nvPr/>
        </p:nvCxnSpPr>
        <p:spPr>
          <a:xfrm flipV="1">
            <a:off x="3695627" y="231356"/>
            <a:ext cx="0" cy="764003"/>
          </a:xfrm>
          <a:prstGeom prst="straightConnector1">
            <a:avLst/>
          </a:prstGeom>
          <a:ln w="38100" cmpd="sng">
            <a:solidFill>
              <a:srgbClr val="4F81BD"/>
            </a:solidFill>
            <a:tailEnd type="arrow"/>
          </a:ln>
          <a:effectLst>
            <a:outerShdw blurRad="40005" dir="5400000" rotWithShape="0">
              <a:srgbClr val="000000"/>
            </a:outerShdw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7" name="TextBox 86"/>
              <p:cNvSpPr txBox="1"/>
              <p:nvPr/>
            </p:nvSpPr>
            <p:spPr>
              <a:xfrm>
                <a:off x="3134433" y="996840"/>
                <a:ext cx="390876" cy="4029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1" i="1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𝑬</m:t>
                          </m:r>
                        </m:e>
                      </m:acc>
                    </m:oMath>
                  </m:oMathPara>
                </a14:m>
                <a:endParaRPr lang="en-US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87" name="TextBox 8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34433" y="996840"/>
                <a:ext cx="390876" cy="402931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9" name="TextBox 88"/>
              <p:cNvSpPr txBox="1"/>
              <p:nvPr/>
            </p:nvSpPr>
            <p:spPr>
              <a:xfrm>
                <a:off x="3493489" y="995359"/>
                <a:ext cx="404277" cy="4029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b="1" i="1">
                              <a:solidFill>
                                <a:srgbClr val="4F81BD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1" i="1">
                              <a:solidFill>
                                <a:srgbClr val="4F81BD"/>
                              </a:solidFill>
                              <a:latin typeface="Cambria Math"/>
                            </a:rPr>
                            <m:t>𝑩</m:t>
                          </m:r>
                        </m:e>
                      </m:acc>
                    </m:oMath>
                  </m:oMathPara>
                </a14:m>
                <a:endParaRPr lang="en-US" b="1" dirty="0">
                  <a:solidFill>
                    <a:srgbClr val="4F81BD"/>
                  </a:solidFill>
                </a:endParaRPr>
              </a:p>
            </p:txBody>
          </p:sp>
        </mc:Choice>
        <mc:Fallback xmlns="">
          <p:sp>
            <p:nvSpPr>
              <p:cNvPr id="89" name="TextBox 8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93489" y="995359"/>
                <a:ext cx="404277" cy="402931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0" name="TextBox 89"/>
              <p:cNvSpPr txBox="1"/>
              <p:nvPr/>
            </p:nvSpPr>
            <p:spPr>
              <a:xfrm>
                <a:off x="3921087" y="963001"/>
                <a:ext cx="100816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sz="2400" i="1">
                            <a:solidFill>
                              <a:srgbClr val="F79646"/>
                            </a:solidFill>
                            <a:latin typeface="Cambria Math" panose="02040503050406030204" pitchFamily="18" charset="0"/>
                            <a:ea typeface="Cambria Math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400" i="1">
                                <a:solidFill>
                                  <a:srgbClr val="F79646"/>
                                </a:solidFill>
                                <a:latin typeface="Cambria Math" panose="02040503050406030204" pitchFamily="18" charset="0"/>
                                <a:ea typeface="Cambria Math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rgbClr val="F79646"/>
                                </a:solidFill>
                                <a:latin typeface="Cambria Math" panose="02040503050406030204" pitchFamily="18" charset="0"/>
                                <a:ea typeface="Cambria Math" pitchFamily="18" charset="0"/>
                              </a:rPr>
                              <m:t>𝑑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srgbClr val="F79646"/>
                                </a:solidFill>
                                <a:latin typeface="Cambria Math" panose="02040503050406030204" pitchFamily="18" charset="0"/>
                                <a:ea typeface="Cambria Math" pitchFamily="18" charset="0"/>
                              </a:rPr>
                              <m:t>𝑒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2400" dirty="0">
                    <a:solidFill>
                      <a:srgbClr val="F79646"/>
                    </a:solidFill>
                    <a:ea typeface="Cambria Math" pitchFamily="18" charset="0"/>
                  </a:rPr>
                  <a:t>&gt;</a:t>
                </a:r>
                <a:r>
                  <a:rPr lang="en-US" sz="2400" dirty="0">
                    <a:solidFill>
                      <a:srgbClr val="F79646"/>
                    </a:solidFill>
                  </a:rPr>
                  <a:t>0</a:t>
                </a:r>
              </a:p>
            </p:txBody>
          </p:sp>
        </mc:Choice>
        <mc:Fallback xmlns="">
          <p:sp>
            <p:nvSpPr>
              <p:cNvPr id="90" name="TextBox 8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21087" y="963001"/>
                <a:ext cx="1008161" cy="461665"/>
              </a:xfrm>
              <a:prstGeom prst="rect">
                <a:avLst/>
              </a:prstGeom>
              <a:blipFill>
                <a:blip r:embed="rId12"/>
                <a:stretch>
                  <a:fillRect t="-10526" r="-8434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5" name="Straight Arrow Connector 24"/>
          <p:cNvCxnSpPr/>
          <p:nvPr/>
        </p:nvCxnSpPr>
        <p:spPr>
          <a:xfrm>
            <a:off x="3538270" y="5246370"/>
            <a:ext cx="0" cy="548640"/>
          </a:xfrm>
          <a:prstGeom prst="straightConnector1">
            <a:avLst/>
          </a:prstGeom>
          <a:ln w="38100" cmpd="sng">
            <a:solidFill>
              <a:srgbClr val="4F81BD"/>
            </a:solidFill>
            <a:tailEnd type="arrow"/>
          </a:ln>
          <a:effectLst>
            <a:outerShdw blurRad="40005" dir="5400000" rotWithShape="0">
              <a:srgbClr val="000000"/>
            </a:outerShdw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3690670" y="1611630"/>
            <a:ext cx="0" cy="580932"/>
          </a:xfrm>
          <a:prstGeom prst="straightConnector1">
            <a:avLst/>
          </a:prstGeom>
          <a:ln w="38100" cmpd="sng">
            <a:solidFill>
              <a:srgbClr val="4F81BD"/>
            </a:solidFill>
            <a:tailEnd type="arrow"/>
          </a:ln>
          <a:effectLst>
            <a:outerShdw blurRad="40005" dir="5400000" rotWithShape="0">
              <a:srgbClr val="000000"/>
            </a:outerShdw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V="1">
            <a:off x="8656292" y="1051560"/>
            <a:ext cx="0" cy="560070"/>
          </a:xfrm>
          <a:prstGeom prst="straightConnector1">
            <a:avLst/>
          </a:prstGeom>
          <a:ln w="38100" cmpd="sng">
            <a:solidFill>
              <a:srgbClr val="4F81BD"/>
            </a:solidFill>
            <a:tailEnd type="arrow"/>
          </a:ln>
          <a:effectLst>
            <a:outerShdw blurRad="40005" dir="5400000" rotWithShape="0">
              <a:srgbClr val="000000"/>
            </a:outerShdw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V="1">
            <a:off x="8473414" y="4709160"/>
            <a:ext cx="0" cy="535916"/>
          </a:xfrm>
          <a:prstGeom prst="straightConnector1">
            <a:avLst/>
          </a:prstGeom>
          <a:ln w="38100" cmpd="sng">
            <a:solidFill>
              <a:srgbClr val="4F81BD"/>
            </a:solidFill>
            <a:tailEnd type="arrow"/>
          </a:ln>
          <a:effectLst>
            <a:outerShdw blurRad="40005" dir="5400000" rotWithShape="0">
              <a:srgbClr val="000000"/>
            </a:outerShdw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8656292" y="3781442"/>
            <a:ext cx="0" cy="1464928"/>
          </a:xfrm>
          <a:prstGeom prst="straightConnector1">
            <a:avLst/>
          </a:prstGeom>
          <a:ln w="38100" cmpd="sng">
            <a:solidFill>
              <a:srgbClr val="C00000"/>
            </a:solidFill>
            <a:tailEnd type="arrow"/>
          </a:ln>
          <a:effectLst>
            <a:outerShdw blurRad="40005" dir="5400000" rotWithShape="0">
              <a:srgbClr val="000000"/>
            </a:outerShdw>
          </a:effectLst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3538270" y="1611630"/>
            <a:ext cx="0" cy="1478834"/>
          </a:xfrm>
          <a:prstGeom prst="straightConnector1">
            <a:avLst/>
          </a:prstGeom>
          <a:ln w="38100" cmpd="sng">
            <a:solidFill>
              <a:srgbClr val="C00000"/>
            </a:solidFill>
            <a:tailEnd type="arrow"/>
          </a:ln>
          <a:effectLst>
            <a:outerShdw blurRad="40005" dir="5400000" rotWithShape="0">
              <a:srgbClr val="000000"/>
            </a:outerShdw>
          </a:effectLst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8656292" y="1611630"/>
            <a:ext cx="0" cy="1478834"/>
          </a:xfrm>
          <a:prstGeom prst="straightConnector1">
            <a:avLst/>
          </a:prstGeom>
          <a:ln w="38100" cmpd="sng">
            <a:solidFill>
              <a:srgbClr val="C00000"/>
            </a:solidFill>
            <a:tailEnd type="arrow"/>
          </a:ln>
          <a:effectLst>
            <a:outerShdw blurRad="40005" dir="5400000" rotWithShape="0">
              <a:srgbClr val="000000"/>
            </a:outerShdw>
          </a:effectLst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3538270" y="3781442"/>
            <a:ext cx="0" cy="1464928"/>
          </a:xfrm>
          <a:prstGeom prst="straightConnector1">
            <a:avLst/>
          </a:prstGeom>
          <a:ln w="38100" cmpd="sng">
            <a:solidFill>
              <a:srgbClr val="C00000"/>
            </a:solidFill>
            <a:tailEnd type="arrow"/>
          </a:ln>
          <a:effectLst>
            <a:outerShdw blurRad="40005" dir="5400000" rotWithShape="0">
              <a:srgbClr val="000000"/>
            </a:outerShdw>
          </a:effectLst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/>
              <p:cNvSpPr txBox="1"/>
              <p:nvPr/>
            </p:nvSpPr>
            <p:spPr>
              <a:xfrm>
                <a:off x="3705800" y="6071378"/>
                <a:ext cx="4767615" cy="6907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i="1">
                          <a:solidFill>
                            <a:srgbClr val="000000"/>
                          </a:solidFill>
                          <a:latin typeface="Cambria Math"/>
                        </a:rPr>
                        <m:t>ħ</m:t>
                      </m:r>
                      <m:sSub>
                        <m:sSubPr>
                          <m:ctrlPr>
                            <a:rPr lang="en-US" sz="3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3600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ω</m:t>
                          </m:r>
                        </m:e>
                        <m:sub>
                          <m:r>
                            <a:rPr lang="en-US" sz="3600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𝑢</m:t>
                          </m:r>
                        </m:sub>
                      </m:sSub>
                      <m:r>
                        <a:rPr lang="en-US" sz="3600" i="1">
                          <a:solidFill>
                            <a:srgbClr val="000000"/>
                          </a:solidFill>
                          <a:latin typeface="Cambria Math"/>
                        </a:rPr>
                        <m:t>−ħ</m:t>
                      </m:r>
                      <m:sSub>
                        <m:sSubPr>
                          <m:ctrlPr>
                            <a:rPr lang="en-US" sz="3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3600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ω</m:t>
                          </m:r>
                        </m:e>
                        <m:sub>
                          <m:r>
                            <a:rPr lang="en-US" sz="3600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𝑙</m:t>
                          </m:r>
                        </m:sub>
                      </m:sSub>
                      <m:r>
                        <a:rPr lang="en-US" sz="3600" i="1">
                          <a:solidFill>
                            <a:srgbClr val="000000"/>
                          </a:solidFill>
                          <a:latin typeface="Cambria Math"/>
                        </a:rPr>
                        <m:t>=</m:t>
                      </m:r>
                      <m:r>
                        <a:rPr lang="en-US" sz="3600" i="1">
                          <a:solidFill>
                            <a:srgbClr val="F79646"/>
                          </a:solidFill>
                          <a:latin typeface="Cambria Math"/>
                        </a:rPr>
                        <m:t>4</m:t>
                      </m:r>
                      <m:sSub>
                        <m:sSubPr>
                          <m:ctrlPr>
                            <a:rPr lang="en-US" sz="3600" i="1">
                              <a:solidFill>
                                <a:srgbClr val="F79646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i="1">
                              <a:solidFill>
                                <a:srgbClr val="F79646"/>
                              </a:solidFill>
                              <a:latin typeface="Cambria Math"/>
                            </a:rPr>
                            <m:t>𝑑</m:t>
                          </m:r>
                        </m:e>
                        <m:sub>
                          <m:r>
                            <a:rPr lang="en-US" sz="3600" i="1">
                              <a:solidFill>
                                <a:srgbClr val="F79646"/>
                              </a:solidFill>
                              <a:latin typeface="Cambria Math"/>
                            </a:rPr>
                            <m:t>𝑒</m:t>
                          </m:r>
                        </m:sub>
                      </m:sSub>
                      <m:r>
                        <a:rPr lang="en-US" sz="3600" i="1">
                          <a:solidFill>
                            <a:srgbClr val="F79646"/>
                          </a:solidFill>
                          <a:latin typeface="Cambria Math"/>
                        </a:rPr>
                        <m:t> </m:t>
                      </m:r>
                      <m:sSub>
                        <m:sSubPr>
                          <m:ctrlPr>
                            <a:rPr lang="en-US" sz="3600" i="1">
                              <a:solidFill>
                                <a:srgbClr val="F79646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i="1">
                              <a:solidFill>
                                <a:srgbClr val="F79646"/>
                              </a:solidFill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a:rPr lang="en-US" sz="3600" i="1">
                              <a:solidFill>
                                <a:srgbClr val="F79646"/>
                              </a:solidFill>
                              <a:latin typeface="Cambria Math"/>
                            </a:rPr>
                            <m:t>𝑒𝑓𝑓</m:t>
                          </m:r>
                        </m:sub>
                      </m:sSub>
                    </m:oMath>
                  </m:oMathPara>
                </a14:m>
                <a:endParaRPr lang="en-US" sz="3600" dirty="0">
                  <a:solidFill>
                    <a:schemeClr val="accent6"/>
                  </a:solidFill>
                </a:endParaRPr>
              </a:p>
            </p:txBody>
          </p:sp>
        </mc:Choice>
        <mc:Fallback xmlns="">
          <p:sp>
            <p:nvSpPr>
              <p:cNvPr id="50" name="TextBox 4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05800" y="6071378"/>
                <a:ext cx="4767615" cy="690702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7" name="Group 56"/>
          <p:cNvGrpSpPr/>
          <p:nvPr/>
        </p:nvGrpSpPr>
        <p:grpSpPr>
          <a:xfrm>
            <a:off x="9853952" y="2705744"/>
            <a:ext cx="774656" cy="769441"/>
            <a:chOff x="7965484" y="2622011"/>
            <a:chExt cx="774656" cy="76944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TextBox 41"/>
                <p:cNvSpPr txBox="1"/>
                <p:nvPr/>
              </p:nvSpPr>
              <p:spPr>
                <a:xfrm>
                  <a:off x="7965484" y="2622011"/>
                  <a:ext cx="774656" cy="76944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|"/>
                            <m:endChr m:val=""/>
                            <m:ctrlPr>
                              <a:rPr lang="en-US" sz="4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begChr m:val=""/>
                                <m:endChr m:val="⟩"/>
                                <m:ctrlPr>
                                  <a:rPr lang="en-US" sz="44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4400" i="1">
                                    <a:solidFill>
                                      <a:srgbClr val="000000"/>
                                    </a:solidFill>
                                    <a:latin typeface="Cambria Math"/>
                                  </a:rPr>
                                  <m:t>  </m:t>
                                </m:r>
                              </m:e>
                            </m:d>
                          </m:e>
                        </m:d>
                      </m:oMath>
                    </m:oMathPara>
                  </a14:m>
                  <a:endParaRPr lang="en-US" sz="4400" dirty="0"/>
                </a:p>
              </p:txBody>
            </p:sp>
          </mc:Choice>
          <mc:Fallback xmlns="">
            <p:sp>
              <p:nvSpPr>
                <p:cNvPr id="42" name="TextBox 4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965484" y="2622011"/>
                  <a:ext cx="774656" cy="769441"/>
                </a:xfrm>
                <a:prstGeom prst="rect">
                  <a:avLst/>
                </a:prstGeom>
                <a:blipFill rotWithShape="1"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56" name="Group 55"/>
            <p:cNvGrpSpPr/>
            <p:nvPr/>
          </p:nvGrpSpPr>
          <p:grpSpPr>
            <a:xfrm>
              <a:off x="8238512" y="2762153"/>
              <a:ext cx="228600" cy="489156"/>
              <a:chOff x="8124212" y="3956189"/>
              <a:chExt cx="228600" cy="489156"/>
            </a:xfrm>
          </p:grpSpPr>
          <p:cxnSp>
            <p:nvCxnSpPr>
              <p:cNvPr id="40" name="Straight Connector 39"/>
              <p:cNvCxnSpPr>
                <a:stCxn id="33" idx="4"/>
                <a:endCxn id="61" idx="0"/>
              </p:cNvCxnSpPr>
              <p:nvPr/>
            </p:nvCxnSpPr>
            <p:spPr>
              <a:xfrm>
                <a:off x="8238512" y="4184789"/>
                <a:ext cx="0" cy="123396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33" name="Oval 32"/>
              <p:cNvSpPr/>
              <p:nvPr/>
            </p:nvSpPr>
            <p:spPr>
              <a:xfrm>
                <a:off x="8124212" y="3956189"/>
                <a:ext cx="228600" cy="228600"/>
              </a:xfrm>
              <a:prstGeom prst="ellipse">
                <a:avLst/>
              </a:prstGeom>
              <a:solidFill>
                <a:srgbClr val="C0504D"/>
              </a:solidFill>
              <a:ln>
                <a:solidFill>
                  <a:srgbClr val="8C3836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Oval 60"/>
              <p:cNvSpPr/>
              <p:nvPr/>
            </p:nvSpPr>
            <p:spPr>
              <a:xfrm>
                <a:off x="8169932" y="4308185"/>
                <a:ext cx="137160" cy="137160"/>
              </a:xfrm>
              <a:prstGeom prst="ellipse">
                <a:avLst/>
              </a:prstGeom>
              <a:solidFill>
                <a:srgbClr val="4F81BD"/>
              </a:solidFill>
              <a:ln>
                <a:solidFill>
                  <a:srgbClr val="385D8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55" name="Group 54"/>
          <p:cNvGrpSpPr/>
          <p:nvPr/>
        </p:nvGrpSpPr>
        <p:grpSpPr>
          <a:xfrm>
            <a:off x="8873556" y="2705952"/>
            <a:ext cx="774656" cy="769441"/>
            <a:chOff x="7671596" y="423147"/>
            <a:chExt cx="774656" cy="76944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1" name="TextBox 70"/>
                <p:cNvSpPr txBox="1"/>
                <p:nvPr/>
              </p:nvSpPr>
              <p:spPr>
                <a:xfrm>
                  <a:off x="7671596" y="423147"/>
                  <a:ext cx="774656" cy="76944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|"/>
                            <m:endChr m:val=""/>
                            <m:ctrlPr>
                              <a:rPr lang="en-US" sz="4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begChr m:val=""/>
                                <m:endChr m:val="⟩"/>
                                <m:ctrlPr>
                                  <a:rPr lang="en-US" sz="44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4400" i="1">
                                    <a:solidFill>
                                      <a:srgbClr val="000000"/>
                                    </a:solidFill>
                                    <a:latin typeface="Cambria Math"/>
                                  </a:rPr>
                                  <m:t>  </m:t>
                                </m:r>
                              </m:e>
                            </m:d>
                          </m:e>
                        </m:d>
                      </m:oMath>
                    </m:oMathPara>
                  </a14:m>
                  <a:endParaRPr lang="en-US" sz="4400" dirty="0"/>
                </a:p>
              </p:txBody>
            </p:sp>
          </mc:Choice>
          <mc:Fallback xmlns="">
            <p:sp>
              <p:nvSpPr>
                <p:cNvPr id="71" name="TextBox 7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71596" y="423147"/>
                  <a:ext cx="774656" cy="769441"/>
                </a:xfrm>
                <a:prstGeom prst="rect">
                  <a:avLst/>
                </a:prstGeom>
                <a:blipFill rotWithShape="1"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52" name="Group 51"/>
            <p:cNvGrpSpPr/>
            <p:nvPr/>
          </p:nvGrpSpPr>
          <p:grpSpPr>
            <a:xfrm>
              <a:off x="7941332" y="563290"/>
              <a:ext cx="228600" cy="489156"/>
              <a:chOff x="8058924" y="1321332"/>
              <a:chExt cx="228600" cy="489156"/>
            </a:xfrm>
          </p:grpSpPr>
          <p:cxnSp>
            <p:nvCxnSpPr>
              <p:cNvPr id="68" name="Straight Connector 67"/>
              <p:cNvCxnSpPr>
                <a:stCxn id="69" idx="4"/>
                <a:endCxn id="70" idx="0"/>
              </p:cNvCxnSpPr>
              <p:nvPr/>
            </p:nvCxnSpPr>
            <p:spPr>
              <a:xfrm flipV="1">
                <a:off x="8173224" y="1458492"/>
                <a:ext cx="0" cy="123396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69" name="Oval 68"/>
              <p:cNvSpPr/>
              <p:nvPr/>
            </p:nvSpPr>
            <p:spPr>
              <a:xfrm flipV="1">
                <a:off x="8058924" y="1581888"/>
                <a:ext cx="228600" cy="228600"/>
              </a:xfrm>
              <a:prstGeom prst="ellipse">
                <a:avLst/>
              </a:prstGeom>
              <a:solidFill>
                <a:srgbClr val="C0504D"/>
              </a:solidFill>
              <a:ln>
                <a:solidFill>
                  <a:srgbClr val="8C3836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" name="Oval 69"/>
              <p:cNvSpPr/>
              <p:nvPr/>
            </p:nvSpPr>
            <p:spPr>
              <a:xfrm flipV="1">
                <a:off x="8104644" y="1321332"/>
                <a:ext cx="137160" cy="137160"/>
              </a:xfrm>
              <a:prstGeom prst="ellipse">
                <a:avLst/>
              </a:prstGeom>
              <a:solidFill>
                <a:srgbClr val="4F81BD"/>
              </a:solidFill>
              <a:ln>
                <a:solidFill>
                  <a:srgbClr val="385D8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8" name="TextBox 57"/>
              <p:cNvSpPr txBox="1"/>
              <p:nvPr/>
            </p:nvSpPr>
            <p:spPr>
              <a:xfrm>
                <a:off x="9506509" y="2840396"/>
                <a:ext cx="48282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solidFill>
                            <a:srgbClr val="000000"/>
                          </a:solidFill>
                          <a:latin typeface="Cambria Math"/>
                        </a:rPr>
                        <m:t>−</m:t>
                      </m:r>
                    </m:oMath>
                  </m:oMathPara>
                </a14:m>
                <a:endParaRPr lang="en-US" sz="24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58" name="TextBox 5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06509" y="2840396"/>
                <a:ext cx="482824" cy="461665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4" name="Group 83"/>
          <p:cNvGrpSpPr/>
          <p:nvPr/>
        </p:nvGrpSpPr>
        <p:grpSpPr>
          <a:xfrm>
            <a:off x="9853952" y="3396722"/>
            <a:ext cx="774656" cy="769441"/>
            <a:chOff x="7965484" y="2622011"/>
            <a:chExt cx="774656" cy="76944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8" name="TextBox 87"/>
                <p:cNvSpPr txBox="1"/>
                <p:nvPr/>
              </p:nvSpPr>
              <p:spPr>
                <a:xfrm>
                  <a:off x="7965484" y="2622011"/>
                  <a:ext cx="774656" cy="76944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|"/>
                            <m:endChr m:val=""/>
                            <m:ctrlPr>
                              <a:rPr lang="en-US" sz="4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begChr m:val=""/>
                                <m:endChr m:val="⟩"/>
                                <m:ctrlPr>
                                  <a:rPr lang="en-US" sz="44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4400" i="1">
                                    <a:solidFill>
                                      <a:srgbClr val="000000"/>
                                    </a:solidFill>
                                    <a:latin typeface="Cambria Math"/>
                                  </a:rPr>
                                  <m:t>  </m:t>
                                </m:r>
                              </m:e>
                            </m:d>
                          </m:e>
                        </m:d>
                      </m:oMath>
                    </m:oMathPara>
                  </a14:m>
                  <a:endParaRPr lang="en-US" sz="4400" dirty="0"/>
                </a:p>
              </p:txBody>
            </p:sp>
          </mc:Choice>
          <mc:Fallback xmlns="">
            <p:sp>
              <p:nvSpPr>
                <p:cNvPr id="88" name="TextBox 8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965484" y="2622011"/>
                  <a:ext cx="774656" cy="769441"/>
                </a:xfrm>
                <a:prstGeom prst="rect">
                  <a:avLst/>
                </a:prstGeom>
                <a:blipFill rotWithShape="1">
                  <a:blip r:embed="rId1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86" name="Group 85"/>
            <p:cNvGrpSpPr/>
            <p:nvPr/>
          </p:nvGrpSpPr>
          <p:grpSpPr>
            <a:xfrm>
              <a:off x="8238512" y="2762153"/>
              <a:ext cx="228600" cy="489156"/>
              <a:chOff x="8124212" y="3956189"/>
              <a:chExt cx="228600" cy="489156"/>
            </a:xfrm>
          </p:grpSpPr>
          <p:cxnSp>
            <p:nvCxnSpPr>
              <p:cNvPr id="91" name="Straight Connector 90"/>
              <p:cNvCxnSpPr>
                <a:stCxn id="92" idx="4"/>
                <a:endCxn id="93" idx="0"/>
              </p:cNvCxnSpPr>
              <p:nvPr/>
            </p:nvCxnSpPr>
            <p:spPr>
              <a:xfrm>
                <a:off x="8238512" y="4184789"/>
                <a:ext cx="0" cy="123396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92" name="Oval 91"/>
              <p:cNvSpPr/>
              <p:nvPr/>
            </p:nvSpPr>
            <p:spPr>
              <a:xfrm>
                <a:off x="8124212" y="3956189"/>
                <a:ext cx="228600" cy="228600"/>
              </a:xfrm>
              <a:prstGeom prst="ellipse">
                <a:avLst/>
              </a:prstGeom>
              <a:solidFill>
                <a:srgbClr val="C0504D"/>
              </a:solidFill>
              <a:ln>
                <a:solidFill>
                  <a:srgbClr val="8C3836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3" name="Oval 92"/>
              <p:cNvSpPr/>
              <p:nvPr/>
            </p:nvSpPr>
            <p:spPr>
              <a:xfrm>
                <a:off x="8169932" y="4308185"/>
                <a:ext cx="137160" cy="137160"/>
              </a:xfrm>
              <a:prstGeom prst="ellipse">
                <a:avLst/>
              </a:prstGeom>
              <a:solidFill>
                <a:srgbClr val="4F81BD"/>
              </a:solidFill>
              <a:ln>
                <a:solidFill>
                  <a:srgbClr val="385D8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94" name="Group 93"/>
          <p:cNvGrpSpPr/>
          <p:nvPr/>
        </p:nvGrpSpPr>
        <p:grpSpPr>
          <a:xfrm>
            <a:off x="8873556" y="3396930"/>
            <a:ext cx="774656" cy="769441"/>
            <a:chOff x="7671596" y="423147"/>
            <a:chExt cx="774656" cy="76944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6" name="TextBox 95"/>
                <p:cNvSpPr txBox="1"/>
                <p:nvPr/>
              </p:nvSpPr>
              <p:spPr>
                <a:xfrm>
                  <a:off x="7671596" y="423147"/>
                  <a:ext cx="774656" cy="76944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|"/>
                            <m:endChr m:val=""/>
                            <m:ctrlPr>
                              <a:rPr lang="en-US" sz="4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begChr m:val=""/>
                                <m:endChr m:val="⟩"/>
                                <m:ctrlPr>
                                  <a:rPr lang="en-US" sz="44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4400" i="1">
                                    <a:solidFill>
                                      <a:srgbClr val="000000"/>
                                    </a:solidFill>
                                    <a:latin typeface="Cambria Math"/>
                                  </a:rPr>
                                  <m:t>  </m:t>
                                </m:r>
                              </m:e>
                            </m:d>
                          </m:e>
                        </m:d>
                      </m:oMath>
                    </m:oMathPara>
                  </a14:m>
                  <a:endParaRPr lang="en-US" sz="4400" dirty="0"/>
                </a:p>
              </p:txBody>
            </p:sp>
          </mc:Choice>
          <mc:Fallback xmlns="">
            <p:sp>
              <p:nvSpPr>
                <p:cNvPr id="96" name="TextBox 9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71596" y="423147"/>
                  <a:ext cx="774656" cy="769441"/>
                </a:xfrm>
                <a:prstGeom prst="rect">
                  <a:avLst/>
                </a:prstGeom>
                <a:blipFill rotWithShape="1">
                  <a:blip r:embed="rId1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95" name="Group 94"/>
            <p:cNvGrpSpPr/>
            <p:nvPr/>
          </p:nvGrpSpPr>
          <p:grpSpPr>
            <a:xfrm>
              <a:off x="7941332" y="563290"/>
              <a:ext cx="228600" cy="489156"/>
              <a:chOff x="8058924" y="1321332"/>
              <a:chExt cx="228600" cy="489156"/>
            </a:xfrm>
          </p:grpSpPr>
          <p:cxnSp>
            <p:nvCxnSpPr>
              <p:cNvPr id="97" name="Straight Connector 96"/>
              <p:cNvCxnSpPr>
                <a:stCxn id="98" idx="4"/>
                <a:endCxn id="99" idx="0"/>
              </p:cNvCxnSpPr>
              <p:nvPr/>
            </p:nvCxnSpPr>
            <p:spPr>
              <a:xfrm flipV="1">
                <a:off x="8173224" y="1458492"/>
                <a:ext cx="0" cy="123396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98" name="Oval 97"/>
              <p:cNvSpPr/>
              <p:nvPr/>
            </p:nvSpPr>
            <p:spPr>
              <a:xfrm flipV="1">
                <a:off x="8058924" y="1581888"/>
                <a:ext cx="228600" cy="228600"/>
              </a:xfrm>
              <a:prstGeom prst="ellipse">
                <a:avLst/>
              </a:prstGeom>
              <a:solidFill>
                <a:srgbClr val="C0504D"/>
              </a:solidFill>
              <a:ln>
                <a:solidFill>
                  <a:srgbClr val="8C3836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9" name="Oval 98"/>
              <p:cNvSpPr/>
              <p:nvPr/>
            </p:nvSpPr>
            <p:spPr>
              <a:xfrm flipV="1">
                <a:off x="8104644" y="1321332"/>
                <a:ext cx="137160" cy="137160"/>
              </a:xfrm>
              <a:prstGeom prst="ellipse">
                <a:avLst/>
              </a:prstGeom>
              <a:solidFill>
                <a:srgbClr val="4F81BD"/>
              </a:solidFill>
              <a:ln>
                <a:solidFill>
                  <a:srgbClr val="385D8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0" name="TextBox 99"/>
              <p:cNvSpPr txBox="1"/>
              <p:nvPr/>
            </p:nvSpPr>
            <p:spPr>
              <a:xfrm>
                <a:off x="9506509" y="3531374"/>
                <a:ext cx="48282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solidFill>
                            <a:srgbClr val="000000"/>
                          </a:solidFill>
                          <a:latin typeface="Cambria Math"/>
                        </a:rPr>
                        <m:t>+</m:t>
                      </m:r>
                    </m:oMath>
                  </m:oMathPara>
                </a14:m>
                <a:endParaRPr lang="en-US" sz="24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100" name="TextBox 9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06509" y="3531374"/>
                <a:ext cx="482824" cy="461665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4" name="Group 113"/>
          <p:cNvGrpSpPr/>
          <p:nvPr/>
        </p:nvGrpSpPr>
        <p:grpSpPr>
          <a:xfrm>
            <a:off x="2524402" y="2689110"/>
            <a:ext cx="774656" cy="769441"/>
            <a:chOff x="7965484" y="2622011"/>
            <a:chExt cx="774656" cy="76944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6" name="TextBox 115"/>
                <p:cNvSpPr txBox="1"/>
                <p:nvPr/>
              </p:nvSpPr>
              <p:spPr>
                <a:xfrm>
                  <a:off x="7965484" y="2622011"/>
                  <a:ext cx="774656" cy="76944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|"/>
                            <m:endChr m:val=""/>
                            <m:ctrlPr>
                              <a:rPr lang="en-US" sz="4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begChr m:val=""/>
                                <m:endChr m:val="⟩"/>
                                <m:ctrlPr>
                                  <a:rPr lang="en-US" sz="44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4400" i="1">
                                    <a:solidFill>
                                      <a:srgbClr val="000000"/>
                                    </a:solidFill>
                                    <a:latin typeface="Cambria Math"/>
                                  </a:rPr>
                                  <m:t>  </m:t>
                                </m:r>
                              </m:e>
                            </m:d>
                          </m:e>
                        </m:d>
                      </m:oMath>
                    </m:oMathPara>
                  </a14:m>
                  <a:endParaRPr lang="en-US" sz="4400" dirty="0"/>
                </a:p>
              </p:txBody>
            </p:sp>
          </mc:Choice>
          <mc:Fallback xmlns="">
            <p:sp>
              <p:nvSpPr>
                <p:cNvPr id="116" name="TextBox 11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965484" y="2622011"/>
                  <a:ext cx="774656" cy="769441"/>
                </a:xfrm>
                <a:prstGeom prst="rect">
                  <a:avLst/>
                </a:prstGeom>
                <a:blipFill rotWithShape="1">
                  <a:blip r:embed="rId2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15" name="Group 114"/>
            <p:cNvGrpSpPr/>
            <p:nvPr/>
          </p:nvGrpSpPr>
          <p:grpSpPr>
            <a:xfrm>
              <a:off x="8238512" y="2762153"/>
              <a:ext cx="228600" cy="489156"/>
              <a:chOff x="8124212" y="3956189"/>
              <a:chExt cx="228600" cy="489156"/>
            </a:xfrm>
          </p:grpSpPr>
          <p:cxnSp>
            <p:nvCxnSpPr>
              <p:cNvPr id="117" name="Straight Connector 116"/>
              <p:cNvCxnSpPr>
                <a:stCxn id="118" idx="4"/>
                <a:endCxn id="119" idx="0"/>
              </p:cNvCxnSpPr>
              <p:nvPr/>
            </p:nvCxnSpPr>
            <p:spPr>
              <a:xfrm>
                <a:off x="8238512" y="4184789"/>
                <a:ext cx="0" cy="123396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18" name="Oval 117"/>
              <p:cNvSpPr/>
              <p:nvPr/>
            </p:nvSpPr>
            <p:spPr>
              <a:xfrm>
                <a:off x="8124212" y="3956189"/>
                <a:ext cx="228600" cy="228600"/>
              </a:xfrm>
              <a:prstGeom prst="ellipse">
                <a:avLst/>
              </a:prstGeom>
              <a:solidFill>
                <a:srgbClr val="C0504D"/>
              </a:solidFill>
              <a:ln>
                <a:solidFill>
                  <a:srgbClr val="8C3836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9" name="Oval 118"/>
              <p:cNvSpPr/>
              <p:nvPr/>
            </p:nvSpPr>
            <p:spPr>
              <a:xfrm>
                <a:off x="8169932" y="4308185"/>
                <a:ext cx="137160" cy="137160"/>
              </a:xfrm>
              <a:prstGeom prst="ellipse">
                <a:avLst/>
              </a:prstGeom>
              <a:solidFill>
                <a:srgbClr val="4F81BD"/>
              </a:solidFill>
              <a:ln>
                <a:solidFill>
                  <a:srgbClr val="385D8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26" name="TextBox 125"/>
              <p:cNvSpPr txBox="1"/>
              <p:nvPr/>
            </p:nvSpPr>
            <p:spPr>
              <a:xfrm>
                <a:off x="2176959" y="2823762"/>
                <a:ext cx="48282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solidFill>
                            <a:srgbClr val="000000"/>
                          </a:solidFill>
                          <a:latin typeface="Cambria Math"/>
                        </a:rPr>
                        <m:t>−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26" name="TextBox 1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76959" y="2823762"/>
                <a:ext cx="482824" cy="461665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27" name="Group 126"/>
          <p:cNvGrpSpPr/>
          <p:nvPr/>
        </p:nvGrpSpPr>
        <p:grpSpPr>
          <a:xfrm>
            <a:off x="2524402" y="3380088"/>
            <a:ext cx="774656" cy="769441"/>
            <a:chOff x="7965484" y="2622011"/>
            <a:chExt cx="774656" cy="76944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9" name="TextBox 128"/>
                <p:cNvSpPr txBox="1"/>
                <p:nvPr/>
              </p:nvSpPr>
              <p:spPr>
                <a:xfrm>
                  <a:off x="7965484" y="2622011"/>
                  <a:ext cx="774656" cy="76944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|"/>
                            <m:endChr m:val=""/>
                            <m:ctrlPr>
                              <a:rPr lang="en-US" sz="4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begChr m:val=""/>
                                <m:endChr m:val="⟩"/>
                                <m:ctrlPr>
                                  <a:rPr lang="en-US" sz="44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4400" i="1">
                                    <a:solidFill>
                                      <a:srgbClr val="000000"/>
                                    </a:solidFill>
                                    <a:latin typeface="Cambria Math"/>
                                  </a:rPr>
                                  <m:t>  </m:t>
                                </m:r>
                              </m:e>
                            </m:d>
                          </m:e>
                        </m:d>
                      </m:oMath>
                    </m:oMathPara>
                  </a14:m>
                  <a:endParaRPr lang="en-US" sz="4400" dirty="0">
                    <a:solidFill>
                      <a:srgbClr val="000000"/>
                    </a:solidFill>
                  </a:endParaRPr>
                </a:p>
              </p:txBody>
            </p:sp>
          </mc:Choice>
          <mc:Fallback xmlns="">
            <p:sp>
              <p:nvSpPr>
                <p:cNvPr id="129" name="TextBox 12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965484" y="2622011"/>
                  <a:ext cx="774656" cy="769441"/>
                </a:xfrm>
                <a:prstGeom prst="rect">
                  <a:avLst/>
                </a:prstGeom>
                <a:blipFill rotWithShape="1">
                  <a:blip r:embed="rId2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28" name="Group 127"/>
            <p:cNvGrpSpPr/>
            <p:nvPr/>
          </p:nvGrpSpPr>
          <p:grpSpPr>
            <a:xfrm>
              <a:off x="8238512" y="2762153"/>
              <a:ext cx="228600" cy="489156"/>
              <a:chOff x="8124212" y="3956189"/>
              <a:chExt cx="228600" cy="489156"/>
            </a:xfrm>
          </p:grpSpPr>
          <p:cxnSp>
            <p:nvCxnSpPr>
              <p:cNvPr id="130" name="Straight Connector 129"/>
              <p:cNvCxnSpPr>
                <a:stCxn id="131" idx="4"/>
                <a:endCxn id="132" idx="0"/>
              </p:cNvCxnSpPr>
              <p:nvPr/>
            </p:nvCxnSpPr>
            <p:spPr>
              <a:xfrm>
                <a:off x="8238512" y="4184789"/>
                <a:ext cx="0" cy="123396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31" name="Oval 130"/>
              <p:cNvSpPr/>
              <p:nvPr/>
            </p:nvSpPr>
            <p:spPr>
              <a:xfrm>
                <a:off x="8124212" y="3956189"/>
                <a:ext cx="228600" cy="228600"/>
              </a:xfrm>
              <a:prstGeom prst="ellipse">
                <a:avLst/>
              </a:prstGeom>
              <a:solidFill>
                <a:srgbClr val="C0504D"/>
              </a:solidFill>
              <a:ln>
                <a:solidFill>
                  <a:srgbClr val="8C3836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2" name="Oval 131"/>
              <p:cNvSpPr/>
              <p:nvPr/>
            </p:nvSpPr>
            <p:spPr>
              <a:xfrm>
                <a:off x="8169932" y="4308185"/>
                <a:ext cx="137160" cy="137160"/>
              </a:xfrm>
              <a:prstGeom prst="ellipse">
                <a:avLst/>
              </a:prstGeom>
              <a:solidFill>
                <a:srgbClr val="4F81BD"/>
              </a:solidFill>
              <a:ln>
                <a:solidFill>
                  <a:srgbClr val="385D8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33" name="Group 132"/>
          <p:cNvGrpSpPr/>
          <p:nvPr/>
        </p:nvGrpSpPr>
        <p:grpSpPr>
          <a:xfrm>
            <a:off x="1544006" y="3380296"/>
            <a:ext cx="774656" cy="769441"/>
            <a:chOff x="7671596" y="423147"/>
            <a:chExt cx="774656" cy="76944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5" name="TextBox 134"/>
                <p:cNvSpPr txBox="1"/>
                <p:nvPr/>
              </p:nvSpPr>
              <p:spPr>
                <a:xfrm>
                  <a:off x="7671596" y="423147"/>
                  <a:ext cx="774656" cy="76944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|"/>
                            <m:endChr m:val=""/>
                            <m:ctrlPr>
                              <a:rPr lang="en-US" sz="4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begChr m:val=""/>
                                <m:endChr m:val="⟩"/>
                                <m:ctrlPr>
                                  <a:rPr lang="en-US" sz="44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4400" i="1">
                                    <a:solidFill>
                                      <a:srgbClr val="000000"/>
                                    </a:solidFill>
                                    <a:latin typeface="Cambria Math"/>
                                  </a:rPr>
                                  <m:t>  </m:t>
                                </m:r>
                              </m:e>
                            </m:d>
                          </m:e>
                        </m:d>
                      </m:oMath>
                    </m:oMathPara>
                  </a14:m>
                  <a:endParaRPr lang="en-US" sz="4400" dirty="0"/>
                </a:p>
              </p:txBody>
            </p:sp>
          </mc:Choice>
          <mc:Fallback xmlns="">
            <p:sp>
              <p:nvSpPr>
                <p:cNvPr id="135" name="TextBox 13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71596" y="423147"/>
                  <a:ext cx="774656" cy="769441"/>
                </a:xfrm>
                <a:prstGeom prst="rect">
                  <a:avLst/>
                </a:prstGeom>
                <a:blipFill rotWithShape="1">
                  <a:blip r:embed="rId2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34" name="Group 133"/>
            <p:cNvGrpSpPr/>
            <p:nvPr/>
          </p:nvGrpSpPr>
          <p:grpSpPr>
            <a:xfrm>
              <a:off x="7941332" y="563290"/>
              <a:ext cx="228600" cy="489156"/>
              <a:chOff x="8058924" y="1321332"/>
              <a:chExt cx="228600" cy="489156"/>
            </a:xfrm>
          </p:grpSpPr>
          <p:cxnSp>
            <p:nvCxnSpPr>
              <p:cNvPr id="136" name="Straight Connector 135"/>
              <p:cNvCxnSpPr>
                <a:stCxn id="137" idx="4"/>
                <a:endCxn id="138" idx="0"/>
              </p:cNvCxnSpPr>
              <p:nvPr/>
            </p:nvCxnSpPr>
            <p:spPr>
              <a:xfrm flipV="1">
                <a:off x="8173224" y="1458492"/>
                <a:ext cx="0" cy="123396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37" name="Oval 136"/>
              <p:cNvSpPr/>
              <p:nvPr/>
            </p:nvSpPr>
            <p:spPr>
              <a:xfrm flipV="1">
                <a:off x="8058924" y="1581888"/>
                <a:ext cx="228600" cy="228600"/>
              </a:xfrm>
              <a:prstGeom prst="ellipse">
                <a:avLst/>
              </a:prstGeom>
              <a:solidFill>
                <a:srgbClr val="C0504D"/>
              </a:solidFill>
              <a:ln>
                <a:solidFill>
                  <a:srgbClr val="8C3836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8" name="Oval 137"/>
              <p:cNvSpPr/>
              <p:nvPr/>
            </p:nvSpPr>
            <p:spPr>
              <a:xfrm flipV="1">
                <a:off x="8104644" y="1321332"/>
                <a:ext cx="137160" cy="137160"/>
              </a:xfrm>
              <a:prstGeom prst="ellipse">
                <a:avLst/>
              </a:prstGeom>
              <a:solidFill>
                <a:srgbClr val="4F81BD"/>
              </a:solidFill>
              <a:ln>
                <a:solidFill>
                  <a:srgbClr val="385D8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39" name="TextBox 138"/>
              <p:cNvSpPr txBox="1"/>
              <p:nvPr/>
            </p:nvSpPr>
            <p:spPr>
              <a:xfrm>
                <a:off x="2176959" y="3514740"/>
                <a:ext cx="48282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solidFill>
                            <a:srgbClr val="000000"/>
                          </a:solidFill>
                          <a:latin typeface="Cambria Math"/>
                        </a:rPr>
                        <m:t>+</m:t>
                      </m:r>
                    </m:oMath>
                  </m:oMathPara>
                </a14:m>
                <a:endParaRPr lang="en-US" sz="24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139" name="TextBox 1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76959" y="3514740"/>
                <a:ext cx="482824" cy="461665"/>
              </a:xfrm>
              <a:prstGeom prst="rect">
                <a:avLst/>
              </a:prstGeom>
              <a:blipFill>
                <a:blip r:embed="rId2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6" name="Oval 65"/>
          <p:cNvSpPr/>
          <p:nvPr/>
        </p:nvSpPr>
        <p:spPr>
          <a:xfrm>
            <a:off x="9724368" y="1296748"/>
            <a:ext cx="241412" cy="223442"/>
          </a:xfrm>
          <a:prstGeom prst="ellipse">
            <a:avLst/>
          </a:prstGeom>
          <a:gradFill flip="none" rotWithShape="1">
            <a:gsLst>
              <a:gs pos="40000">
                <a:srgbClr val="F79646"/>
              </a:gs>
              <a:gs pos="0">
                <a:srgbClr val="CB6C1D"/>
              </a:gs>
              <a:gs pos="60000">
                <a:srgbClr val="FFFFFF"/>
              </a:gs>
            </a:gsLst>
            <a:lin ang="5400000" scaled="1"/>
            <a:tileRect/>
          </a:gradFill>
          <a:ln w="19050">
            <a:solidFill>
              <a:srgbClr val="E46C0A"/>
            </a:solidFill>
          </a:ln>
          <a:effectLst>
            <a:outerShdw blurRad="40005" dist="2286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6" name="Oval 165"/>
          <p:cNvSpPr/>
          <p:nvPr/>
        </p:nvSpPr>
        <p:spPr>
          <a:xfrm>
            <a:off x="9720404" y="5134649"/>
            <a:ext cx="241412" cy="223442"/>
          </a:xfrm>
          <a:prstGeom prst="ellipse">
            <a:avLst/>
          </a:prstGeom>
          <a:gradFill flip="none" rotWithShape="1">
            <a:gsLst>
              <a:gs pos="0">
                <a:srgbClr val="CB6C1D"/>
              </a:gs>
              <a:gs pos="40000">
                <a:srgbClr val="F79646"/>
              </a:gs>
              <a:gs pos="60000">
                <a:srgbClr val="FFFFFF"/>
              </a:gs>
            </a:gsLst>
            <a:lin ang="5400000" scaled="1"/>
            <a:tileRect/>
          </a:gradFill>
          <a:ln w="19050">
            <a:solidFill>
              <a:srgbClr val="E46C0A"/>
            </a:solidFill>
          </a:ln>
          <a:effectLst>
            <a:outerShdw blurRad="40005" dist="2286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7" name="Oval 166"/>
          <p:cNvSpPr/>
          <p:nvPr/>
        </p:nvSpPr>
        <p:spPr>
          <a:xfrm>
            <a:off x="2387336" y="1296748"/>
            <a:ext cx="241412" cy="223442"/>
          </a:xfrm>
          <a:prstGeom prst="ellipse">
            <a:avLst/>
          </a:prstGeom>
          <a:gradFill flip="none" rotWithShape="1">
            <a:gsLst>
              <a:gs pos="40000">
                <a:srgbClr val="F79646"/>
              </a:gs>
              <a:gs pos="0">
                <a:srgbClr val="CB6C1D"/>
              </a:gs>
              <a:gs pos="60000">
                <a:srgbClr val="FFFFFF"/>
              </a:gs>
            </a:gsLst>
            <a:lin ang="16200000" scaled="1"/>
            <a:tileRect/>
          </a:gradFill>
          <a:ln w="19050">
            <a:solidFill>
              <a:srgbClr val="E46C0A"/>
            </a:solidFill>
          </a:ln>
          <a:effectLst>
            <a:outerShdw blurRad="40005" dist="2286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8" name="Oval 167"/>
          <p:cNvSpPr/>
          <p:nvPr/>
        </p:nvSpPr>
        <p:spPr>
          <a:xfrm>
            <a:off x="2383372" y="5134649"/>
            <a:ext cx="241412" cy="223442"/>
          </a:xfrm>
          <a:prstGeom prst="ellipse">
            <a:avLst/>
          </a:prstGeom>
          <a:gradFill flip="none" rotWithShape="1">
            <a:gsLst>
              <a:gs pos="40000">
                <a:srgbClr val="F79646"/>
              </a:gs>
              <a:gs pos="0">
                <a:srgbClr val="CB6C1D"/>
              </a:gs>
              <a:gs pos="60000">
                <a:srgbClr val="FFFFFF"/>
              </a:gs>
            </a:gsLst>
            <a:lin ang="16200000" scaled="1"/>
            <a:tileRect/>
          </a:gradFill>
          <a:ln w="19050">
            <a:solidFill>
              <a:srgbClr val="E46C0A"/>
            </a:solidFill>
          </a:ln>
          <a:effectLst>
            <a:outerShdw blurRad="40005" dist="2286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3" name="Straight Arrow Connector 72"/>
          <p:cNvCxnSpPr/>
          <p:nvPr/>
        </p:nvCxnSpPr>
        <p:spPr>
          <a:xfrm>
            <a:off x="2114813" y="1274002"/>
            <a:ext cx="0" cy="243909"/>
          </a:xfrm>
          <a:prstGeom prst="straightConnector1">
            <a:avLst/>
          </a:prstGeom>
          <a:ln w="25400" cmpd="sng">
            <a:solidFill>
              <a:srgbClr val="4F81BD"/>
            </a:solidFill>
            <a:prstDash val="solid"/>
            <a:tailEnd type="arrow"/>
          </a:ln>
          <a:effectLst>
            <a:outerShdw blurRad="40005" dir="5400000" rotWithShape="0">
              <a:srgbClr val="000000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9" name="Straight Arrow Connector 168"/>
          <p:cNvCxnSpPr/>
          <p:nvPr/>
        </p:nvCxnSpPr>
        <p:spPr>
          <a:xfrm>
            <a:off x="2114813" y="5134650"/>
            <a:ext cx="0" cy="243909"/>
          </a:xfrm>
          <a:prstGeom prst="straightConnector1">
            <a:avLst/>
          </a:prstGeom>
          <a:ln w="25400" cmpd="sng">
            <a:solidFill>
              <a:srgbClr val="4F81BD"/>
            </a:solidFill>
            <a:prstDash val="solid"/>
            <a:tailEnd type="arrow"/>
          </a:ln>
          <a:effectLst>
            <a:outerShdw blurRad="40005" dir="5400000" rotWithShape="0">
              <a:srgbClr val="000000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0" name="Straight Arrow Connector 169"/>
          <p:cNvCxnSpPr/>
          <p:nvPr/>
        </p:nvCxnSpPr>
        <p:spPr>
          <a:xfrm flipV="1">
            <a:off x="9441852" y="1270780"/>
            <a:ext cx="0" cy="275379"/>
          </a:xfrm>
          <a:prstGeom prst="straightConnector1">
            <a:avLst/>
          </a:prstGeom>
          <a:ln w="25400" cmpd="sng">
            <a:solidFill>
              <a:srgbClr val="4F81BD"/>
            </a:solidFill>
            <a:prstDash val="solid"/>
            <a:tailEnd type="arrow"/>
          </a:ln>
          <a:effectLst>
            <a:outerShdw blurRad="40005" dir="5400000" rotWithShape="0">
              <a:srgbClr val="000000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1" name="Straight Arrow Connector 170"/>
          <p:cNvCxnSpPr/>
          <p:nvPr/>
        </p:nvCxnSpPr>
        <p:spPr>
          <a:xfrm flipV="1">
            <a:off x="9441852" y="5134649"/>
            <a:ext cx="0" cy="243572"/>
          </a:xfrm>
          <a:prstGeom prst="straightConnector1">
            <a:avLst/>
          </a:prstGeom>
          <a:ln w="25400" cmpd="sng">
            <a:solidFill>
              <a:srgbClr val="4F81BD"/>
            </a:solidFill>
            <a:prstDash val="solid"/>
            <a:tailEnd type="arrow"/>
          </a:ln>
          <a:effectLst>
            <a:outerShdw blurRad="40005" dir="5400000" rotWithShape="0">
              <a:srgbClr val="000000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7431944" y="60742"/>
            <a:ext cx="22836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“The </a:t>
            </a:r>
            <a:r>
              <a:rPr lang="en-US" dirty="0" err="1"/>
              <a:t>Demille</a:t>
            </a:r>
            <a:r>
              <a:rPr lang="en-US" dirty="0"/>
              <a:t> scheme”</a:t>
            </a:r>
          </a:p>
        </p:txBody>
      </p:sp>
    </p:spTree>
    <p:extLst>
      <p:ext uri="{BB962C8B-B14F-4D97-AF65-F5344CB8AC3E}">
        <p14:creationId xmlns:p14="http://schemas.microsoft.com/office/powerpoint/2010/main" val="2272605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-1.66667E-6 -0.22268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134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0.00023 L -1.11111E-6 -0.22322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173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1.11111E-6 L -1.66667E-6 0.21967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972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2.22222E-6 L 3.61111E-6 0.21991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995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19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2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9" presetClass="emph" presetSubtype="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19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25" dur="19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26" dur="19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19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9" presetClass="emph" presetSubtype="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9" dur="19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30" dur="19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31" dur="19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19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9" presetClass="emph" presetSubtype="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" dur="19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35" dur="19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36" dur="19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19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2.96296E-6 L 1.38889E-6 -0.22268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134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4.44444E-6 L 0.05313 -0.22338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56" y="-11181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4.81481E-6 L 4.44444E-6 -0.21991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0995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1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3" dur="2000" fill="hold"/>
                                        <p:tgtEl>
                                          <p:spTgt spid="5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1.11111E-6 L -0.05399 0.21967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08" y="10972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3.7037E-7 L 4.44444E-6 0.22268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1134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1.11111E-6 L -5.55556E-7 0.22014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995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1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7" dur="2000" fill="hold"/>
                                        <p:tgtEl>
                                          <p:spTgt spid="8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2.96296E-6 L 1.38889E-6 -0.22268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134"/>
                                    </p:animMotion>
                                  </p:childTnLst>
                                </p:cTn>
                              </p:par>
                              <p:par>
                                <p:cTn id="8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4.44444E-6 L 0.05313 -0.22338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56" y="-11181"/>
                                    </p:animMotion>
                                  </p:childTnLst>
                                </p:cTn>
                              </p:par>
                              <p:par>
                                <p:cTn id="82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4.81481E-6 L 4.44444E-6 -0.21991 " pathEditMode="relative" rAng="0" ptsTypes="AA">
                                      <p:cBhvr>
                                        <p:cTn id="83" dur="2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0995"/>
                                    </p:animMotion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1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1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1" dur="2000" fill="hold"/>
                                        <p:tgtEl>
                                          <p:spTgt spid="1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1.11111E-6 L -0.05399 0.21967 " pathEditMode="relative" rAng="0" ptsTypes="AA">
                                      <p:cBhvr>
                                        <p:cTn id="93" dur="2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08" y="10972"/>
                                    </p:animMotion>
                                  </p:childTnLst>
                                </p:cTn>
                              </p:par>
                              <p:par>
                                <p:cTn id="94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3.7037E-7 L 4.44444E-6 0.22268 " pathEditMode="relative" rAng="0" ptsTypes="AA">
                                      <p:cBhvr>
                                        <p:cTn id="95" dur="2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1134"/>
                                    </p:animMotion>
                                  </p:childTnLst>
                                </p:cTn>
                              </p:par>
                              <p:par>
                                <p:cTn id="9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1.11111E-6 L -5.55556E-7 0.22014 " pathEditMode="relative" rAng="0" ptsTypes="AA">
                                      <p:cBhvr>
                                        <p:cTn id="97" dur="2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995"/>
                                    </p:animMotion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1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1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5" dur="2000" fill="hold"/>
                                        <p:tgtEl>
                                          <p:spTgt spid="12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0" dur="2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0.22268 L -1.66667E-6 -0.12592 " pathEditMode="relative" rAng="0" ptsTypes="AA">
                                      <p:cBhvr>
                                        <p:cTn id="1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838"/>
                                    </p:animMotion>
                                  </p:childTnLst>
                                </p:cTn>
                              </p:par>
                              <p:par>
                                <p:cTn id="115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0.22338 L -1.11111E-6 -0.30324 " pathEditMode="relative" rAng="0" ptsTypes="AA">
                                      <p:cBhvr>
                                        <p:cTn id="11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005"/>
                                    </p:animMotion>
                                  </p:childTnLst>
                                </p:cTn>
                              </p:par>
                              <p:par>
                                <p:cTn id="117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0.21968 L -1.66667E-6 0.30116 " pathEditMode="relative" rAng="0" ptsTypes="AA">
                                      <p:cBhvr>
                                        <p:cTn id="1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074"/>
                                    </p:animMotion>
                                  </p:childTnLst>
                                </p:cTn>
                              </p:par>
                              <p:par>
                                <p:cTn id="119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0.21991 L -1.11111E-6 0.12801 " pathEditMode="relative" rAng="0" ptsTypes="AA">
                                      <p:cBhvr>
                                        <p:cTn id="12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606"/>
                                    </p:animMotion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9" presetClass="emph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4F81BD"/>
                                      </p:to>
                                    </p:animClr>
                                    <p:animClr clrSpc="rgb" dir="cw">
                                      <p:cBhvr>
                                        <p:cTn id="13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4F81BD"/>
                                      </p:to>
                                    </p:animClr>
                                    <p:set>
                                      <p:cBhvr>
                                        <p:cTn id="13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9" presetClass="emph" presetSubtype="0" fill="hold" grpId="3" nodeType="withEffect">
                                  <p:stCondLst>
                                    <p:cond delay="1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5" dur="19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4F81BD"/>
                                      </p:to>
                                    </p:animClr>
                                    <p:animClr clrSpc="rgb" dir="cw">
                                      <p:cBhvr>
                                        <p:cTn id="136" dur="19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4F81BD"/>
                                      </p:to>
                                    </p:animClr>
                                    <p:set>
                                      <p:cBhvr>
                                        <p:cTn id="137" dur="19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8" dur="19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9" presetClass="emph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4F81BD"/>
                                      </p:to>
                                    </p:animClr>
                                    <p:animClr clrSpc="rgb" dir="cw">
                                      <p:cBhvr>
                                        <p:cTn id="14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4F81BD"/>
                                      </p:to>
                                    </p:animClr>
                                    <p:set>
                                      <p:cBhvr>
                                        <p:cTn id="14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9" presetClass="emph" presetSubtype="0" fill="hold" grpId="3" nodeType="withEffect">
                                  <p:stCondLst>
                                    <p:cond delay="1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5" dur="19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4F81BD"/>
                                      </p:to>
                                    </p:animClr>
                                    <p:animClr clrSpc="rgb" dir="cw">
                                      <p:cBhvr>
                                        <p:cTn id="146" dur="19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4F81BD"/>
                                      </p:to>
                                    </p:animClr>
                                    <p:set>
                                      <p:cBhvr>
                                        <p:cTn id="147" dur="19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8" dur="19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2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2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42" presetClass="path" presetSubtype="0" accel="50000" decel="5000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0.12592 L 0 -0.09583 " pathEditMode="relative" rAng="0" ptsTypes="AA">
                                      <p:cBhvr>
                                        <p:cTn id="17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505"/>
                                    </p:animMotion>
                                  </p:childTnLst>
                                </p:cTn>
                              </p:par>
                              <p:par>
                                <p:cTn id="175" presetID="42" presetClass="path" presetSubtype="0" accel="50000" decel="5000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0.30303 L -1.11111E-6 -0.33125 " pathEditMode="relative" rAng="0" ptsTypes="AA">
                                      <p:cBhvr>
                                        <p:cTn id="17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411"/>
                                    </p:animMotion>
                                  </p:childTnLst>
                                </p:cTn>
                              </p:par>
                              <p:par>
                                <p:cTn id="177" presetID="42" presetClass="path" presetSubtype="0" accel="50000" decel="5000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.30139 L 0 0.26667 " pathEditMode="relative" rAng="0" ptsTypes="AA">
                                      <p:cBhvr>
                                        <p:cTn id="17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736"/>
                                    </p:animMotion>
                                  </p:childTnLst>
                                </p:cTn>
                              </p:par>
                              <p:par>
                                <p:cTn id="179" presetID="42" presetClass="path" presetSubtype="0" accel="50000" decel="5000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0.12792 L -1.11111E-6 0.1647 " pathEditMode="relative" rAng="0" ptsTypes="AA">
                                      <p:cBhvr>
                                        <p:cTn id="18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827"/>
                                    </p:animMotion>
                                  </p:childTnLst>
                                </p:cTn>
                              </p:par>
                              <p:par>
                                <p:cTn id="1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9" presetClass="emph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79646"/>
                                      </p:to>
                                    </p:animClr>
                                    <p:animClr clrSpc="rgb" dir="cw">
                                      <p:cBhvr>
                                        <p:cTn id="19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79646"/>
                                      </p:to>
                                    </p:animClr>
                                    <p:set>
                                      <p:cBhvr>
                                        <p:cTn id="19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19" presetClass="emph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79646"/>
                                      </p:to>
                                    </p:animClr>
                                    <p:animClr clrSpc="rgb" dir="cw">
                                      <p:cBhvr>
                                        <p:cTn id="19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79646"/>
                                      </p:to>
                                    </p:animClr>
                                    <p:set>
                                      <p:cBhvr>
                                        <p:cTn id="19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9" presetClass="emph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79646"/>
                                      </p:to>
                                    </p:animClr>
                                    <p:animClr clrSpc="rgb" dir="cw">
                                      <p:cBhvr>
                                        <p:cTn id="20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79646"/>
                                      </p:to>
                                    </p:animClr>
                                    <p:set>
                                      <p:cBhvr>
                                        <p:cTn id="20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19" presetClass="emph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79646"/>
                                      </p:to>
                                    </p:animClr>
                                    <p:animClr clrSpc="rgb" dir="cw">
                                      <p:cBhvr>
                                        <p:cTn id="20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79646"/>
                                      </p:to>
                                    </p:animClr>
                                    <p:set>
                                      <p:cBhvr>
                                        <p:cTn id="20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2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1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2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4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7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0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14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14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1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1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>
                      <p:stCondLst>
                        <p:cond delay="indefinite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7" grpId="0" animBg="1"/>
      <p:bldP spid="48" grpId="0" animBg="1"/>
      <p:bldP spid="49" grpId="0" animBg="1"/>
      <p:bldP spid="37" grpId="0" animBg="1"/>
      <p:bldP spid="38" grpId="0" animBg="1"/>
      <p:bldP spid="35" grpId="0" animBg="1"/>
      <p:bldP spid="36" grpId="0" animBg="1"/>
      <p:bldP spid="5" grpId="0" animBg="1"/>
      <p:bldP spid="5" grpId="1" animBg="1"/>
      <p:bldP spid="5" grpId="2" animBg="1"/>
      <p:bldP spid="5" grpId="3" animBg="1"/>
      <p:bldP spid="5" grpId="4" animBg="1"/>
      <p:bldP spid="5" grpId="5" animBg="1"/>
      <p:bldP spid="6" grpId="0" animBg="1"/>
      <p:bldP spid="6" grpId="1" animBg="1"/>
      <p:bldP spid="6" grpId="2" animBg="1"/>
      <p:bldP spid="6" grpId="3" animBg="1"/>
      <p:bldP spid="6" grpId="4" animBg="1"/>
      <p:bldP spid="6" grpId="5" animBg="1"/>
      <p:bldP spid="8" grpId="0" animBg="1"/>
      <p:bldP spid="8" grpId="1" animBg="1"/>
      <p:bldP spid="8" grpId="2" animBg="1"/>
      <p:bldP spid="8" grpId="3" animBg="1"/>
      <p:bldP spid="8" grpId="4" animBg="1"/>
      <p:bldP spid="8" grpId="5" animBg="1"/>
      <p:bldP spid="9" grpId="0" animBg="1"/>
      <p:bldP spid="9" grpId="1" animBg="1"/>
      <p:bldP spid="9" grpId="2" animBg="1"/>
      <p:bldP spid="9" grpId="3" animBg="1"/>
      <p:bldP spid="9" grpId="4" animBg="1"/>
      <p:bldP spid="9" grpId="5" animBg="1"/>
      <p:bldP spid="75" grpId="0"/>
      <p:bldP spid="78" grpId="0"/>
      <p:bldP spid="87" grpId="0"/>
      <p:bldP spid="89" grpId="0"/>
      <p:bldP spid="90" grpId="0"/>
      <p:bldP spid="50" grpId="0"/>
      <p:bldP spid="50" grpId="1"/>
      <p:bldP spid="58" grpId="0"/>
      <p:bldP spid="58" grpId="1"/>
      <p:bldP spid="100" grpId="0"/>
      <p:bldP spid="100" grpId="1"/>
      <p:bldP spid="126" grpId="0"/>
      <p:bldP spid="126" grpId="1"/>
      <p:bldP spid="139" grpId="0"/>
      <p:bldP spid="139" grpId="1"/>
      <p:bldP spid="66" grpId="0" animBg="1"/>
      <p:bldP spid="166" grpId="0" animBg="1"/>
      <p:bldP spid="167" grpId="0" animBg="1"/>
      <p:bldP spid="168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A2B82F5-3D59-1B96-9A3F-AAB7C36D23CA}"/>
              </a:ext>
            </a:extLst>
          </p:cNvPr>
          <p:cNvGrpSpPr>
            <a:grpSpLocks noChangeAspect="1"/>
          </p:cNvGrpSpPr>
          <p:nvPr/>
        </p:nvGrpSpPr>
        <p:grpSpPr>
          <a:xfrm>
            <a:off x="1961474" y="209494"/>
            <a:ext cx="5888564" cy="6473906"/>
            <a:chOff x="5153247" y="1123894"/>
            <a:chExt cx="4634520" cy="5095206"/>
          </a:xfrm>
        </p:grpSpPr>
        <p:pic>
          <p:nvPicPr>
            <p:cNvPr id="3" name="Picture 2" descr="Machine generated alternative text:&#10;J &#10;3 Al, v &#10;1 &#10;Other lasers &#10;Ablation &#10;'Standbv) &#10;RE MPI/RCMPD &#10;3 Al, v &#10;1 &#10;The JILA ThF* eEDM zoo &#10;Lasers (nm): &#10;Goat: 685.443570 Q(l) , &#10;685.46515 P(l) (+80MHz) &#10;• Sheep: 685.489059 P(2) &#10;• Llama: 685.381450 R(2) &#10;• Monkey: 717.591250 P(l) &#10;• Dog: 752.658866 PCI) &#10;• Chicken: 954.987809 P(l) &#10;Microwaves (GHz, chirp at 500Hz): &#10;• 1&amp;21-': 29.1038 @ 24V/cm &#10;• 1&amp;2u-u: 29.0942 @ 24V/cm &#10;• -'12MHz &#10;• 1&amp;2: 28.9827755 t6MHz &#10;Last modified: 31 January 2020 &#10;Pumping &#10;2 &#10;Bad state &#10;REMPI &amp; &#10;REMPD &#10;ThF•: &#10;ThF: &#10;J ">
              <a:extLst>
                <a:ext uri="{FF2B5EF4-FFF2-40B4-BE49-F238E27FC236}">
                  <a16:creationId xmlns:a16="http://schemas.microsoft.com/office/drawing/2014/main" id="{A245EBB1-8CC4-EFB2-0836-9A1327CC8B2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00566" y="1123894"/>
              <a:ext cx="3787201" cy="50952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Arrow: Right 48">
              <a:extLst>
                <a:ext uri="{FF2B5EF4-FFF2-40B4-BE49-F238E27FC236}">
                  <a16:creationId xmlns:a16="http://schemas.microsoft.com/office/drawing/2014/main" id="{A9B955C7-6FF8-4B33-D77D-D794E83CFAA8}"/>
                </a:ext>
              </a:extLst>
            </p:cNvPr>
            <p:cNvSpPr/>
            <p:nvPr/>
          </p:nvSpPr>
          <p:spPr>
            <a:xfrm>
              <a:off x="5153247" y="3485449"/>
              <a:ext cx="649164" cy="372095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414964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191344" y="425977"/>
            <a:ext cx="11157034" cy="6167817"/>
            <a:chOff x="191344" y="425977"/>
            <a:chExt cx="11157034" cy="6167817"/>
          </a:xfrm>
        </p:grpSpPr>
        <p:grpSp>
          <p:nvGrpSpPr>
            <p:cNvPr id="12" name="Group 11"/>
            <p:cNvGrpSpPr/>
            <p:nvPr/>
          </p:nvGrpSpPr>
          <p:grpSpPr>
            <a:xfrm>
              <a:off x="191344" y="425977"/>
              <a:ext cx="1187954" cy="5494507"/>
              <a:chOff x="191344" y="425977"/>
              <a:chExt cx="1187954" cy="5494507"/>
            </a:xfrm>
          </p:grpSpPr>
          <p:cxnSp>
            <p:nvCxnSpPr>
              <p:cNvPr id="3" name="Straight Connector 2"/>
              <p:cNvCxnSpPr/>
              <p:nvPr/>
            </p:nvCxnSpPr>
            <p:spPr>
              <a:xfrm flipH="1">
                <a:off x="1334584" y="845820"/>
                <a:ext cx="11393" cy="5074664"/>
              </a:xfrm>
              <a:prstGeom prst="line">
                <a:avLst/>
              </a:prstGeom>
              <a:ln w="38100">
                <a:solidFill>
                  <a:srgbClr val="002060"/>
                </a:solidFill>
                <a:headEnd type="triangl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" name="TextBox 10"/>
              <p:cNvSpPr txBox="1"/>
              <p:nvPr/>
            </p:nvSpPr>
            <p:spPr>
              <a:xfrm>
                <a:off x="191344" y="425977"/>
                <a:ext cx="1187954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 smtClean="0"/>
                  <a:t>Particle </a:t>
                </a:r>
              </a:p>
              <a:p>
                <a:r>
                  <a:rPr lang="en-US" sz="2400" dirty="0" smtClean="0"/>
                  <a:t>Mass</a:t>
                </a:r>
                <a:endParaRPr lang="en-US" sz="2400" dirty="0"/>
              </a:p>
            </p:txBody>
          </p:sp>
        </p:grpSp>
        <p:grpSp>
          <p:nvGrpSpPr>
            <p:cNvPr id="15" name="Group 14"/>
            <p:cNvGrpSpPr/>
            <p:nvPr/>
          </p:nvGrpSpPr>
          <p:grpSpPr>
            <a:xfrm>
              <a:off x="1340286" y="5762797"/>
              <a:ext cx="10008092" cy="830997"/>
              <a:chOff x="1340286" y="5762797"/>
              <a:chExt cx="10008092" cy="830997"/>
            </a:xfrm>
          </p:grpSpPr>
          <p:cxnSp>
            <p:nvCxnSpPr>
              <p:cNvPr id="5" name="Straight Connector 4"/>
              <p:cNvCxnSpPr/>
              <p:nvPr/>
            </p:nvCxnSpPr>
            <p:spPr>
              <a:xfrm flipV="1">
                <a:off x="1340286" y="5812375"/>
                <a:ext cx="8693400" cy="112453"/>
              </a:xfrm>
              <a:prstGeom prst="line">
                <a:avLst/>
              </a:prstGeom>
              <a:ln w="38100">
                <a:solidFill>
                  <a:srgbClr val="002060"/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" name="TextBox 9"/>
              <p:cNvSpPr txBox="1"/>
              <p:nvPr/>
            </p:nvSpPr>
            <p:spPr>
              <a:xfrm>
                <a:off x="8498559" y="5762797"/>
                <a:ext cx="2849819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 smtClean="0"/>
                  <a:t>Interactions strength </a:t>
                </a:r>
              </a:p>
              <a:p>
                <a:r>
                  <a:rPr lang="en-US" sz="2400" dirty="0" smtClean="0"/>
                  <a:t>with SM particles</a:t>
                </a:r>
                <a:endParaRPr lang="en-US" sz="2400" dirty="0"/>
              </a:p>
            </p:txBody>
          </p:sp>
        </p:grpSp>
      </p:grpSp>
      <p:sp>
        <p:nvSpPr>
          <p:cNvPr id="2" name="Parallelogram 1"/>
          <p:cNvSpPr/>
          <p:nvPr/>
        </p:nvSpPr>
        <p:spPr>
          <a:xfrm rot="20413549">
            <a:off x="4525795" y="2704402"/>
            <a:ext cx="3230569" cy="1961340"/>
          </a:xfrm>
          <a:prstGeom prst="parallelogram">
            <a:avLst>
              <a:gd name="adj" fmla="val 3821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4814749" y="5335709"/>
            <a:ext cx="4443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G</a:t>
            </a:r>
            <a:endParaRPr lang="en-US" sz="3200" dirty="0"/>
          </a:p>
        </p:txBody>
      </p:sp>
      <p:sp>
        <p:nvSpPr>
          <p:cNvPr id="14" name="Down Arrow 13"/>
          <p:cNvSpPr/>
          <p:nvPr/>
        </p:nvSpPr>
        <p:spPr>
          <a:xfrm>
            <a:off x="6266328" y="5295772"/>
            <a:ext cx="205351" cy="304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Down Arrow 19"/>
          <p:cNvSpPr/>
          <p:nvPr/>
        </p:nvSpPr>
        <p:spPr>
          <a:xfrm rot="2233341">
            <a:off x="4658064" y="5323003"/>
            <a:ext cx="288324" cy="304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6955412" y="2186011"/>
            <a:ext cx="3225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t</a:t>
            </a:r>
            <a:endParaRPr lang="en-US" sz="3200" dirty="0"/>
          </a:p>
        </p:txBody>
      </p:sp>
      <p:sp>
        <p:nvSpPr>
          <p:cNvPr id="21" name="TextBox 20"/>
          <p:cNvSpPr txBox="1"/>
          <p:nvPr/>
        </p:nvSpPr>
        <p:spPr>
          <a:xfrm>
            <a:off x="6936351" y="2961726"/>
            <a:ext cx="40107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c</a:t>
            </a:r>
          </a:p>
          <a:p>
            <a:r>
              <a:rPr lang="en-US" sz="3200" dirty="0"/>
              <a:t>u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965139" y="4160323"/>
            <a:ext cx="4010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e</a:t>
            </a:r>
            <a:endParaRPr lang="en-US" sz="3200" dirty="0"/>
          </a:p>
        </p:txBody>
      </p:sp>
      <p:sp>
        <p:nvSpPr>
          <p:cNvPr id="23" name="TextBox 22"/>
          <p:cNvSpPr txBox="1"/>
          <p:nvPr/>
        </p:nvSpPr>
        <p:spPr>
          <a:xfrm>
            <a:off x="5964196" y="3333917"/>
            <a:ext cx="3642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Symbol" panose="05050102010706020507" pitchFamily="18" charset="2"/>
              </a:rPr>
              <a:t>t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885177" y="4628669"/>
            <a:ext cx="3978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Symbol" panose="05050102010706020507" pitchFamily="18" charset="2"/>
              </a:rPr>
              <a:t>n</a:t>
            </a:r>
            <a:endParaRPr lang="en-US" sz="3200" dirty="0">
              <a:latin typeface="Symbol" panose="05050102010706020507" pitchFamily="18" charset="2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403046" y="5146437"/>
            <a:ext cx="3642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Symbol" panose="05050102010706020507" pitchFamily="18" charset="2"/>
              </a:rPr>
              <a:t>g</a:t>
            </a:r>
            <a:endParaRPr lang="en-US" sz="3200" dirty="0">
              <a:latin typeface="Symbol" panose="05050102010706020507" pitchFamily="18" charset="2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944301" y="3623564"/>
            <a:ext cx="4219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Symbol" panose="05050102010706020507" pitchFamily="18" charset="2"/>
              </a:rPr>
              <a:t>m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7973576" y="2365164"/>
            <a:ext cx="405366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WHERE </a:t>
            </a:r>
            <a:r>
              <a:rPr lang="en-US" sz="3200" dirty="0" smtClean="0">
                <a:solidFill>
                  <a:srgbClr val="FF0000"/>
                </a:solidFill>
              </a:rPr>
              <a:t>are particles beyond the Standard Model  (BSM) hiding?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471026" y="1824576"/>
            <a:ext cx="2726024" cy="3923594"/>
          </a:xfrm>
          <a:prstGeom prst="rect">
            <a:avLst/>
          </a:prstGeom>
          <a:solidFill>
            <a:srgbClr val="7030A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/>
          </a:p>
        </p:txBody>
      </p:sp>
      <p:sp>
        <p:nvSpPr>
          <p:cNvPr id="30" name="TextBox 29"/>
          <p:cNvSpPr txBox="1"/>
          <p:nvPr/>
        </p:nvSpPr>
        <p:spPr>
          <a:xfrm>
            <a:off x="1919785" y="2349967"/>
            <a:ext cx="13151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bg2"/>
                </a:solidFill>
              </a:rPr>
              <a:t>Too sly</a:t>
            </a:r>
            <a:endParaRPr lang="en-US" sz="3200" dirty="0">
              <a:solidFill>
                <a:schemeClr val="bg2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3890657" y="510389"/>
            <a:ext cx="4995701" cy="1668853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7247961" y="476305"/>
            <a:ext cx="16383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Too phat</a:t>
            </a:r>
            <a:endParaRPr lang="en-US" sz="3200" dirty="0"/>
          </a:p>
        </p:txBody>
      </p:sp>
      <p:sp>
        <p:nvSpPr>
          <p:cNvPr id="8" name="Rectangle 7"/>
          <p:cNvSpPr/>
          <p:nvPr/>
        </p:nvSpPr>
        <p:spPr>
          <a:xfrm>
            <a:off x="1537071" y="563349"/>
            <a:ext cx="2353586" cy="12425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1820560" y="731116"/>
            <a:ext cx="166141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Too both</a:t>
            </a:r>
            <a:endParaRPr lang="en-US" sz="3200" dirty="0"/>
          </a:p>
        </p:txBody>
      </p:sp>
      <p:sp>
        <p:nvSpPr>
          <p:cNvPr id="33" name="TextBox 32"/>
          <p:cNvSpPr txBox="1"/>
          <p:nvPr/>
        </p:nvSpPr>
        <p:spPr>
          <a:xfrm>
            <a:off x="6827014" y="5111029"/>
            <a:ext cx="3786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g</a:t>
            </a:r>
            <a:endParaRPr lang="en-US" sz="3200" dirty="0"/>
          </a:p>
        </p:txBody>
      </p:sp>
      <p:sp>
        <p:nvSpPr>
          <p:cNvPr id="34" name="Down Arrow 33"/>
          <p:cNvSpPr/>
          <p:nvPr/>
        </p:nvSpPr>
        <p:spPr>
          <a:xfrm>
            <a:off x="7192450" y="5346573"/>
            <a:ext cx="205351" cy="304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104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30" grpId="0"/>
      <p:bldP spid="31" grpId="0" animBg="1"/>
      <p:bldP spid="6" grpId="0"/>
      <p:bldP spid="8" grpId="0" animBg="1"/>
      <p:bldP spid="32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>
            <a:off x="2812488" y="5485584"/>
            <a:ext cx="1297384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/>
          <p:cNvCxnSpPr/>
          <p:nvPr/>
        </p:nvCxnSpPr>
        <p:spPr>
          <a:xfrm>
            <a:off x="4917128" y="4223408"/>
            <a:ext cx="1297384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>
            <a:off x="6863203" y="5110797"/>
            <a:ext cx="1297384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3071964" y="3021781"/>
            <a:ext cx="1297384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4873888" y="3909155"/>
            <a:ext cx="1297384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6791134" y="2615054"/>
            <a:ext cx="1297384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" name="Group 24"/>
          <p:cNvGrpSpPr>
            <a:grpSpLocks noChangeAspect="1"/>
          </p:cNvGrpSpPr>
          <p:nvPr/>
        </p:nvGrpSpPr>
        <p:grpSpPr>
          <a:xfrm flipH="1">
            <a:off x="3461180" y="2649775"/>
            <a:ext cx="352639" cy="321432"/>
            <a:chOff x="672860" y="4850267"/>
            <a:chExt cx="1013012" cy="923364"/>
          </a:xfrm>
        </p:grpSpPr>
        <p:sp>
          <p:nvSpPr>
            <p:cNvPr id="26" name="Chord 25"/>
            <p:cNvSpPr>
              <a:spLocks noChangeAspect="1"/>
            </p:cNvSpPr>
            <p:nvPr/>
          </p:nvSpPr>
          <p:spPr>
            <a:xfrm>
              <a:off x="672860" y="4859231"/>
              <a:ext cx="914400" cy="914400"/>
            </a:xfrm>
            <a:prstGeom prst="chord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Chord 26"/>
            <p:cNvSpPr>
              <a:spLocks noChangeAspect="1"/>
            </p:cNvSpPr>
            <p:nvPr/>
          </p:nvSpPr>
          <p:spPr>
            <a:xfrm rot="11134876">
              <a:off x="771472" y="4850267"/>
              <a:ext cx="914400" cy="914400"/>
            </a:xfrm>
            <a:prstGeom prst="chord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1" name="Group 30"/>
          <p:cNvGrpSpPr>
            <a:grpSpLocks noChangeAspect="1"/>
          </p:cNvGrpSpPr>
          <p:nvPr/>
        </p:nvGrpSpPr>
        <p:grpSpPr>
          <a:xfrm flipH="1">
            <a:off x="7160590" y="2139678"/>
            <a:ext cx="352639" cy="321432"/>
            <a:chOff x="672860" y="4850267"/>
            <a:chExt cx="1013012" cy="923364"/>
          </a:xfrm>
        </p:grpSpPr>
        <p:sp>
          <p:nvSpPr>
            <p:cNvPr id="32" name="Chord 31"/>
            <p:cNvSpPr>
              <a:spLocks noChangeAspect="1"/>
            </p:cNvSpPr>
            <p:nvPr/>
          </p:nvSpPr>
          <p:spPr>
            <a:xfrm>
              <a:off x="672860" y="4859231"/>
              <a:ext cx="914400" cy="914400"/>
            </a:xfrm>
            <a:prstGeom prst="chord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Chord 32"/>
            <p:cNvSpPr>
              <a:spLocks noChangeAspect="1"/>
            </p:cNvSpPr>
            <p:nvPr/>
          </p:nvSpPr>
          <p:spPr>
            <a:xfrm rot="11134876">
              <a:off x="771472" y="4850267"/>
              <a:ext cx="914400" cy="914400"/>
            </a:xfrm>
            <a:prstGeom prst="chord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4" name="Group 33"/>
          <p:cNvGrpSpPr>
            <a:grpSpLocks noChangeAspect="1"/>
          </p:cNvGrpSpPr>
          <p:nvPr/>
        </p:nvGrpSpPr>
        <p:grpSpPr>
          <a:xfrm flipH="1">
            <a:off x="7263506" y="4607693"/>
            <a:ext cx="352639" cy="321432"/>
            <a:chOff x="672860" y="4850267"/>
            <a:chExt cx="1013012" cy="923364"/>
          </a:xfrm>
        </p:grpSpPr>
        <p:sp>
          <p:nvSpPr>
            <p:cNvPr id="35" name="Chord 34"/>
            <p:cNvSpPr>
              <a:spLocks noChangeAspect="1"/>
            </p:cNvSpPr>
            <p:nvPr/>
          </p:nvSpPr>
          <p:spPr>
            <a:xfrm>
              <a:off x="672860" y="4859231"/>
              <a:ext cx="914400" cy="914400"/>
            </a:xfrm>
            <a:prstGeom prst="chord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Chord 35"/>
            <p:cNvSpPr>
              <a:spLocks noChangeAspect="1"/>
            </p:cNvSpPr>
            <p:nvPr/>
          </p:nvSpPr>
          <p:spPr>
            <a:xfrm rot="11134876">
              <a:off x="771472" y="4850267"/>
              <a:ext cx="914400" cy="914400"/>
            </a:xfrm>
            <a:prstGeom prst="chord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8" name="Group 37"/>
          <p:cNvGrpSpPr>
            <a:grpSpLocks noChangeAspect="1"/>
          </p:cNvGrpSpPr>
          <p:nvPr/>
        </p:nvGrpSpPr>
        <p:grpSpPr>
          <a:xfrm flipH="1">
            <a:off x="3267696" y="5078464"/>
            <a:ext cx="352639" cy="321432"/>
            <a:chOff x="672860" y="4850267"/>
            <a:chExt cx="1013012" cy="923364"/>
          </a:xfrm>
        </p:grpSpPr>
        <p:sp>
          <p:nvSpPr>
            <p:cNvPr id="39" name="Chord 38"/>
            <p:cNvSpPr>
              <a:spLocks noChangeAspect="1"/>
            </p:cNvSpPr>
            <p:nvPr/>
          </p:nvSpPr>
          <p:spPr>
            <a:xfrm>
              <a:off x="672860" y="4859231"/>
              <a:ext cx="914400" cy="914400"/>
            </a:xfrm>
            <a:prstGeom prst="chord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Chord 39"/>
            <p:cNvSpPr>
              <a:spLocks noChangeAspect="1"/>
            </p:cNvSpPr>
            <p:nvPr/>
          </p:nvSpPr>
          <p:spPr>
            <a:xfrm rot="11134876">
              <a:off x="771472" y="4850267"/>
              <a:ext cx="914400" cy="914400"/>
            </a:xfrm>
            <a:prstGeom prst="chord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1" name="Group 40"/>
          <p:cNvGrpSpPr>
            <a:grpSpLocks noChangeAspect="1"/>
          </p:cNvGrpSpPr>
          <p:nvPr/>
        </p:nvGrpSpPr>
        <p:grpSpPr>
          <a:xfrm flipH="1">
            <a:off x="5155363" y="3955069"/>
            <a:ext cx="352639" cy="321432"/>
            <a:chOff x="672860" y="4850267"/>
            <a:chExt cx="1013012" cy="923364"/>
          </a:xfrm>
        </p:grpSpPr>
        <p:sp>
          <p:nvSpPr>
            <p:cNvPr id="42" name="Chord 41"/>
            <p:cNvSpPr>
              <a:spLocks noChangeAspect="1"/>
            </p:cNvSpPr>
            <p:nvPr/>
          </p:nvSpPr>
          <p:spPr>
            <a:xfrm>
              <a:off x="672860" y="4859231"/>
              <a:ext cx="914400" cy="914400"/>
            </a:xfrm>
            <a:prstGeom prst="chord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Chord 42"/>
            <p:cNvSpPr>
              <a:spLocks noChangeAspect="1"/>
            </p:cNvSpPr>
            <p:nvPr/>
          </p:nvSpPr>
          <p:spPr>
            <a:xfrm rot="11134876">
              <a:off x="771472" y="4850267"/>
              <a:ext cx="914400" cy="914400"/>
            </a:xfrm>
            <a:prstGeom prst="chord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7" name="Group 46"/>
          <p:cNvGrpSpPr>
            <a:grpSpLocks noChangeAspect="1"/>
          </p:cNvGrpSpPr>
          <p:nvPr/>
        </p:nvGrpSpPr>
        <p:grpSpPr>
          <a:xfrm flipH="1">
            <a:off x="5814856" y="3530205"/>
            <a:ext cx="352639" cy="321432"/>
            <a:chOff x="672860" y="4850267"/>
            <a:chExt cx="1013012" cy="923364"/>
          </a:xfrm>
        </p:grpSpPr>
        <p:sp>
          <p:nvSpPr>
            <p:cNvPr id="48" name="Chord 47"/>
            <p:cNvSpPr>
              <a:spLocks noChangeAspect="1"/>
            </p:cNvSpPr>
            <p:nvPr/>
          </p:nvSpPr>
          <p:spPr>
            <a:xfrm>
              <a:off x="672860" y="4859231"/>
              <a:ext cx="914400" cy="914400"/>
            </a:xfrm>
            <a:prstGeom prst="chord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Chord 48"/>
            <p:cNvSpPr>
              <a:spLocks noChangeAspect="1"/>
            </p:cNvSpPr>
            <p:nvPr/>
          </p:nvSpPr>
          <p:spPr>
            <a:xfrm rot="11134876">
              <a:off x="771472" y="4850267"/>
              <a:ext cx="914400" cy="914400"/>
            </a:xfrm>
            <a:prstGeom prst="chord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51" name="Straight Arrow Connector 50"/>
          <p:cNvCxnSpPr/>
          <p:nvPr/>
        </p:nvCxnSpPr>
        <p:spPr>
          <a:xfrm flipV="1">
            <a:off x="4488071" y="2615054"/>
            <a:ext cx="2171521" cy="426660"/>
          </a:xfrm>
          <a:prstGeom prst="straightConnector1">
            <a:avLst/>
          </a:prstGeom>
          <a:ln w="38100">
            <a:prstDash val="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/>
          <p:nvPr/>
        </p:nvCxnSpPr>
        <p:spPr>
          <a:xfrm flipV="1">
            <a:off x="4262634" y="5063739"/>
            <a:ext cx="2396958" cy="406250"/>
          </a:xfrm>
          <a:prstGeom prst="straightConnector1">
            <a:avLst/>
          </a:prstGeom>
          <a:ln w="38100">
            <a:prstDash val="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/>
          <p:cNvSpPr txBox="1"/>
          <p:nvPr/>
        </p:nvSpPr>
        <p:spPr>
          <a:xfrm>
            <a:off x="2925030" y="5666928"/>
            <a:ext cx="52293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/>
              <a:t>m</a:t>
            </a:r>
            <a:r>
              <a:rPr lang="en-US" sz="2800" baseline="-25000" dirty="0" err="1" smtClean="0"/>
              <a:t>J</a:t>
            </a:r>
            <a:r>
              <a:rPr lang="en-US" sz="2800" dirty="0" smtClean="0"/>
              <a:t>= -1                      0                      1</a:t>
            </a:r>
            <a:endParaRPr lang="en-US" sz="2800" dirty="0"/>
          </a:p>
        </p:txBody>
      </p:sp>
      <p:sp>
        <p:nvSpPr>
          <p:cNvPr id="57" name="TextBox 56"/>
          <p:cNvSpPr txBox="1"/>
          <p:nvPr/>
        </p:nvSpPr>
        <p:spPr>
          <a:xfrm>
            <a:off x="969032" y="18459"/>
            <a:ext cx="966219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aseline="30000" dirty="0" smtClean="0"/>
              <a:t>3</a:t>
            </a:r>
            <a:r>
              <a:rPr lang="en-US" sz="4000" dirty="0" smtClean="0">
                <a:latin typeface="Symbol" panose="05050102010706020507" pitchFamily="18" charset="2"/>
              </a:rPr>
              <a:t>D</a:t>
            </a:r>
            <a:r>
              <a:rPr lang="en-US" sz="4000" baseline="-25000" dirty="0" smtClean="0"/>
              <a:t>1</a:t>
            </a:r>
            <a:r>
              <a:rPr lang="en-US" sz="4000" dirty="0" smtClean="0"/>
              <a:t>,  v = 0,    J=1 manifold of molecular states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796276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>
            <a:off x="2812488" y="5351114"/>
            <a:ext cx="1297384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/>
          <p:cNvCxnSpPr/>
          <p:nvPr/>
        </p:nvCxnSpPr>
        <p:spPr>
          <a:xfrm>
            <a:off x="4917128" y="4223408"/>
            <a:ext cx="1297384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>
            <a:off x="6863203" y="5110797"/>
            <a:ext cx="1297384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3071964" y="3021781"/>
            <a:ext cx="1297384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4873888" y="3909155"/>
            <a:ext cx="1297384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6791134" y="2615054"/>
            <a:ext cx="1297384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 12"/>
          <p:cNvGrpSpPr>
            <a:grpSpLocks noChangeAspect="1"/>
          </p:cNvGrpSpPr>
          <p:nvPr/>
        </p:nvGrpSpPr>
        <p:grpSpPr>
          <a:xfrm>
            <a:off x="7166313" y="2110315"/>
            <a:ext cx="547026" cy="498617"/>
            <a:chOff x="672860" y="4850267"/>
            <a:chExt cx="1013012" cy="923364"/>
          </a:xfrm>
        </p:grpSpPr>
        <p:sp>
          <p:nvSpPr>
            <p:cNvPr id="14" name="Chord 13"/>
            <p:cNvSpPr>
              <a:spLocks noChangeAspect="1"/>
            </p:cNvSpPr>
            <p:nvPr/>
          </p:nvSpPr>
          <p:spPr>
            <a:xfrm>
              <a:off x="672860" y="4859231"/>
              <a:ext cx="914400" cy="914400"/>
            </a:xfrm>
            <a:prstGeom prst="chord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Chord 14"/>
            <p:cNvSpPr>
              <a:spLocks noChangeAspect="1"/>
            </p:cNvSpPr>
            <p:nvPr/>
          </p:nvSpPr>
          <p:spPr>
            <a:xfrm rot="11134876">
              <a:off x="771472" y="4850267"/>
              <a:ext cx="914400" cy="914400"/>
            </a:xfrm>
            <a:prstGeom prst="chord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" name="Group 21"/>
          <p:cNvGrpSpPr>
            <a:grpSpLocks noChangeAspect="1"/>
          </p:cNvGrpSpPr>
          <p:nvPr/>
        </p:nvGrpSpPr>
        <p:grpSpPr>
          <a:xfrm>
            <a:off x="7386576" y="4536948"/>
            <a:ext cx="547026" cy="498617"/>
            <a:chOff x="672860" y="4850267"/>
            <a:chExt cx="1013012" cy="923364"/>
          </a:xfrm>
        </p:grpSpPr>
        <p:sp>
          <p:nvSpPr>
            <p:cNvPr id="23" name="Chord 22"/>
            <p:cNvSpPr>
              <a:spLocks noChangeAspect="1"/>
            </p:cNvSpPr>
            <p:nvPr/>
          </p:nvSpPr>
          <p:spPr>
            <a:xfrm>
              <a:off x="672860" y="4859231"/>
              <a:ext cx="914400" cy="914400"/>
            </a:xfrm>
            <a:prstGeom prst="chord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Chord 23"/>
            <p:cNvSpPr>
              <a:spLocks noChangeAspect="1"/>
            </p:cNvSpPr>
            <p:nvPr/>
          </p:nvSpPr>
          <p:spPr>
            <a:xfrm rot="11134876">
              <a:off x="771472" y="4850267"/>
              <a:ext cx="914400" cy="914400"/>
            </a:xfrm>
            <a:prstGeom prst="chord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50" name="Straight Arrow Connector 49"/>
          <p:cNvCxnSpPr/>
          <p:nvPr/>
        </p:nvCxnSpPr>
        <p:spPr>
          <a:xfrm flipV="1">
            <a:off x="4488071" y="2615054"/>
            <a:ext cx="2171521" cy="426660"/>
          </a:xfrm>
          <a:prstGeom prst="straightConnector1">
            <a:avLst/>
          </a:prstGeom>
          <a:ln w="38100">
            <a:prstDash val="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>
          <a:xfrm flipV="1">
            <a:off x="4369348" y="5063739"/>
            <a:ext cx="2290244" cy="287375"/>
          </a:xfrm>
          <a:prstGeom prst="straightConnector1">
            <a:avLst/>
          </a:prstGeom>
          <a:ln w="38100">
            <a:prstDash val="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925030" y="5666928"/>
            <a:ext cx="52293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/>
              <a:t>m</a:t>
            </a:r>
            <a:r>
              <a:rPr lang="en-US" sz="2800" baseline="-25000" dirty="0" err="1" smtClean="0"/>
              <a:t>J</a:t>
            </a:r>
            <a:r>
              <a:rPr lang="en-US" sz="2800" dirty="0" smtClean="0"/>
              <a:t>= -1                      0                      1</a:t>
            </a:r>
            <a:endParaRPr lang="en-US" sz="2800" dirty="0"/>
          </a:p>
        </p:txBody>
      </p:sp>
      <p:sp>
        <p:nvSpPr>
          <p:cNvPr id="52" name="TextBox 51"/>
          <p:cNvSpPr txBox="1"/>
          <p:nvPr/>
        </p:nvSpPr>
        <p:spPr>
          <a:xfrm>
            <a:off x="969032" y="18459"/>
            <a:ext cx="966219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aseline="30000" dirty="0" smtClean="0"/>
              <a:t>3</a:t>
            </a:r>
            <a:r>
              <a:rPr lang="en-US" sz="4000" dirty="0" smtClean="0">
                <a:latin typeface="Symbol" panose="05050102010706020507" pitchFamily="18" charset="2"/>
              </a:rPr>
              <a:t>D</a:t>
            </a:r>
            <a:r>
              <a:rPr lang="en-US" sz="4000" baseline="-25000" dirty="0" smtClean="0"/>
              <a:t>1</a:t>
            </a:r>
            <a:r>
              <a:rPr lang="en-US" sz="4000" dirty="0" smtClean="0"/>
              <a:t>,  v = 0,    J=1 manifold of molecular states</a:t>
            </a:r>
            <a:endParaRPr lang="en-US" sz="4000" dirty="0"/>
          </a:p>
        </p:txBody>
      </p:sp>
      <p:sp>
        <p:nvSpPr>
          <p:cNvPr id="53" name="TextBox 52"/>
          <p:cNvSpPr txBox="1"/>
          <p:nvPr/>
        </p:nvSpPr>
        <p:spPr>
          <a:xfrm>
            <a:off x="2910738" y="1021663"/>
            <a:ext cx="515532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Optically pump to </a:t>
            </a:r>
            <a:r>
              <a:rPr lang="en-US" sz="4000" dirty="0" err="1" smtClean="0"/>
              <a:t>m</a:t>
            </a:r>
            <a:r>
              <a:rPr lang="en-US" sz="4000" baseline="-25000" dirty="0" err="1" smtClean="0"/>
              <a:t>J</a:t>
            </a:r>
            <a:r>
              <a:rPr lang="en-US" sz="4000" dirty="0" smtClean="0"/>
              <a:t> =1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403160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>
            <a:off x="2812488" y="5351114"/>
            <a:ext cx="1297384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/>
          <p:cNvCxnSpPr/>
          <p:nvPr/>
        </p:nvCxnSpPr>
        <p:spPr>
          <a:xfrm>
            <a:off x="4917128" y="4223408"/>
            <a:ext cx="1297384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>
            <a:off x="6863203" y="5110797"/>
            <a:ext cx="1297384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3071964" y="3021781"/>
            <a:ext cx="1297384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4873888" y="3909155"/>
            <a:ext cx="1297384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6791134" y="2615054"/>
            <a:ext cx="1297384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hord 14"/>
          <p:cNvSpPr>
            <a:spLocks noChangeAspect="1"/>
          </p:cNvSpPr>
          <p:nvPr/>
        </p:nvSpPr>
        <p:spPr>
          <a:xfrm rot="11134876">
            <a:off x="7219563" y="2110315"/>
            <a:ext cx="493776" cy="493776"/>
          </a:xfrm>
          <a:prstGeom prst="chord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Chord 23"/>
          <p:cNvSpPr>
            <a:spLocks noChangeAspect="1"/>
          </p:cNvSpPr>
          <p:nvPr/>
        </p:nvSpPr>
        <p:spPr>
          <a:xfrm rot="11134876">
            <a:off x="7439826" y="4536948"/>
            <a:ext cx="493776" cy="493776"/>
          </a:xfrm>
          <a:prstGeom prst="chord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0" name="Straight Arrow Connector 49"/>
          <p:cNvCxnSpPr/>
          <p:nvPr/>
        </p:nvCxnSpPr>
        <p:spPr>
          <a:xfrm flipV="1">
            <a:off x="4488071" y="2615054"/>
            <a:ext cx="2171521" cy="426660"/>
          </a:xfrm>
          <a:prstGeom prst="straightConnector1">
            <a:avLst/>
          </a:prstGeom>
          <a:ln w="38100">
            <a:prstDash val="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>
          <a:xfrm flipV="1">
            <a:off x="4369348" y="5063739"/>
            <a:ext cx="2290244" cy="287375"/>
          </a:xfrm>
          <a:prstGeom prst="straightConnector1">
            <a:avLst/>
          </a:prstGeom>
          <a:ln w="38100">
            <a:prstDash val="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Chord 31"/>
          <p:cNvSpPr>
            <a:spLocks noChangeAspect="1"/>
          </p:cNvSpPr>
          <p:nvPr/>
        </p:nvSpPr>
        <p:spPr>
          <a:xfrm>
            <a:off x="3195290" y="2440084"/>
            <a:ext cx="493776" cy="493776"/>
          </a:xfrm>
          <a:prstGeom prst="chord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Chord 34"/>
          <p:cNvSpPr>
            <a:spLocks noChangeAspect="1"/>
          </p:cNvSpPr>
          <p:nvPr/>
        </p:nvSpPr>
        <p:spPr>
          <a:xfrm>
            <a:off x="3415553" y="4866717"/>
            <a:ext cx="493776" cy="493776"/>
          </a:xfrm>
          <a:prstGeom prst="chord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4369348" y="1207698"/>
            <a:ext cx="210506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latin typeface="Symbol" panose="05050102010706020507" pitchFamily="18" charset="2"/>
              </a:rPr>
              <a:t>p/2 </a:t>
            </a:r>
            <a:r>
              <a:rPr lang="en-US" sz="4000" dirty="0" smtClean="0"/>
              <a:t>pulse</a:t>
            </a:r>
            <a:endParaRPr lang="en-US" sz="4000" dirty="0">
              <a:latin typeface="Symbol" panose="05050102010706020507" pitchFamily="18" charset="2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2925030" y="5666928"/>
            <a:ext cx="52293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/>
              <a:t>m</a:t>
            </a:r>
            <a:r>
              <a:rPr lang="en-US" sz="2800" baseline="-25000" dirty="0" err="1" smtClean="0"/>
              <a:t>J</a:t>
            </a:r>
            <a:r>
              <a:rPr lang="en-US" sz="2800" dirty="0" smtClean="0"/>
              <a:t>= -1                      0                      1</a:t>
            </a:r>
            <a:endParaRPr lang="en-US" sz="2800" dirty="0"/>
          </a:p>
        </p:txBody>
      </p:sp>
      <p:sp>
        <p:nvSpPr>
          <p:cNvPr id="38" name="TextBox 37"/>
          <p:cNvSpPr txBox="1"/>
          <p:nvPr/>
        </p:nvSpPr>
        <p:spPr>
          <a:xfrm>
            <a:off x="969032" y="18459"/>
            <a:ext cx="966219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aseline="30000" dirty="0" smtClean="0"/>
              <a:t>3</a:t>
            </a:r>
            <a:r>
              <a:rPr lang="en-US" sz="4000" dirty="0" smtClean="0">
                <a:latin typeface="Symbol" panose="05050102010706020507" pitchFamily="18" charset="2"/>
              </a:rPr>
              <a:t>D</a:t>
            </a:r>
            <a:r>
              <a:rPr lang="en-US" sz="4000" baseline="-25000" dirty="0" smtClean="0"/>
              <a:t>1</a:t>
            </a:r>
            <a:r>
              <a:rPr lang="en-US" sz="4000" dirty="0" smtClean="0"/>
              <a:t>,  v = 0,    J=1 manifold of molecular states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634830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>
            <a:off x="2812488" y="5351114"/>
            <a:ext cx="1297384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/>
          <p:cNvCxnSpPr/>
          <p:nvPr/>
        </p:nvCxnSpPr>
        <p:spPr>
          <a:xfrm>
            <a:off x="4917128" y="4223408"/>
            <a:ext cx="1297384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>
            <a:off x="6863203" y="5110797"/>
            <a:ext cx="1297384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3071964" y="3021781"/>
            <a:ext cx="1297384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4873888" y="3909155"/>
            <a:ext cx="1297384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6791134" y="2615054"/>
            <a:ext cx="1297384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hord 14"/>
          <p:cNvSpPr>
            <a:spLocks noChangeAspect="1"/>
          </p:cNvSpPr>
          <p:nvPr/>
        </p:nvSpPr>
        <p:spPr>
          <a:xfrm rot="11134876">
            <a:off x="7219563" y="2110315"/>
            <a:ext cx="493776" cy="493776"/>
          </a:xfrm>
          <a:prstGeom prst="chord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Chord 23"/>
          <p:cNvSpPr>
            <a:spLocks noChangeAspect="1"/>
          </p:cNvSpPr>
          <p:nvPr/>
        </p:nvSpPr>
        <p:spPr>
          <a:xfrm rot="11134876">
            <a:off x="7439826" y="4536948"/>
            <a:ext cx="493776" cy="493776"/>
          </a:xfrm>
          <a:prstGeom prst="chord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0" name="Straight Arrow Connector 49"/>
          <p:cNvCxnSpPr/>
          <p:nvPr/>
        </p:nvCxnSpPr>
        <p:spPr>
          <a:xfrm flipV="1">
            <a:off x="4488071" y="2615054"/>
            <a:ext cx="2171521" cy="426660"/>
          </a:xfrm>
          <a:prstGeom prst="straightConnector1">
            <a:avLst/>
          </a:prstGeom>
          <a:ln w="38100">
            <a:prstDash val="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>
          <a:xfrm flipV="1">
            <a:off x="4369348" y="5063739"/>
            <a:ext cx="2290244" cy="287375"/>
          </a:xfrm>
          <a:prstGeom prst="straightConnector1">
            <a:avLst/>
          </a:prstGeom>
          <a:ln w="38100">
            <a:prstDash val="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Chord 31"/>
          <p:cNvSpPr>
            <a:spLocks noChangeAspect="1"/>
          </p:cNvSpPr>
          <p:nvPr/>
        </p:nvSpPr>
        <p:spPr>
          <a:xfrm>
            <a:off x="3195290" y="2440084"/>
            <a:ext cx="493776" cy="493776"/>
          </a:xfrm>
          <a:prstGeom prst="chord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Chord 34"/>
          <p:cNvSpPr>
            <a:spLocks noChangeAspect="1"/>
          </p:cNvSpPr>
          <p:nvPr/>
        </p:nvSpPr>
        <p:spPr>
          <a:xfrm>
            <a:off x="3415553" y="4866717"/>
            <a:ext cx="493776" cy="493776"/>
          </a:xfrm>
          <a:prstGeom prst="chord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220432" y="1080026"/>
            <a:ext cx="413715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coherent evolution</a:t>
            </a:r>
            <a:endParaRPr lang="en-US" sz="4000" dirty="0">
              <a:latin typeface="Symbol" panose="05050102010706020507" pitchFamily="18" charset="2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925030" y="5666928"/>
            <a:ext cx="52293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/>
              <a:t>m</a:t>
            </a:r>
            <a:r>
              <a:rPr lang="en-US" sz="2800" baseline="-25000" dirty="0" err="1" smtClean="0"/>
              <a:t>J</a:t>
            </a:r>
            <a:r>
              <a:rPr lang="en-US" sz="2800" dirty="0" smtClean="0"/>
              <a:t>= -1                      0                      1</a:t>
            </a:r>
            <a:endParaRPr lang="en-US" sz="2800" dirty="0"/>
          </a:p>
        </p:txBody>
      </p:sp>
      <p:sp>
        <p:nvSpPr>
          <p:cNvPr id="31" name="TextBox 30"/>
          <p:cNvSpPr txBox="1"/>
          <p:nvPr/>
        </p:nvSpPr>
        <p:spPr>
          <a:xfrm>
            <a:off x="969032" y="18459"/>
            <a:ext cx="966219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aseline="30000" dirty="0" smtClean="0"/>
              <a:t>3</a:t>
            </a:r>
            <a:r>
              <a:rPr lang="en-US" sz="4000" dirty="0" smtClean="0">
                <a:latin typeface="Symbol" panose="05050102010706020507" pitchFamily="18" charset="2"/>
              </a:rPr>
              <a:t>D</a:t>
            </a:r>
            <a:r>
              <a:rPr lang="en-US" sz="4000" baseline="-25000" dirty="0" smtClean="0"/>
              <a:t>1</a:t>
            </a:r>
            <a:r>
              <a:rPr lang="en-US" sz="4000" dirty="0" smtClean="0"/>
              <a:t>,  v = 0,    J=1 manifold of molecular states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297970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>
            <a:off x="2812488" y="5351114"/>
            <a:ext cx="1297384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/>
          <p:cNvCxnSpPr/>
          <p:nvPr/>
        </p:nvCxnSpPr>
        <p:spPr>
          <a:xfrm>
            <a:off x="4917128" y="4223408"/>
            <a:ext cx="1297384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>
            <a:off x="6863203" y="5110797"/>
            <a:ext cx="1297384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3071964" y="3021781"/>
            <a:ext cx="1297384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4873888" y="3909155"/>
            <a:ext cx="1297384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6791134" y="2615054"/>
            <a:ext cx="1297384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hord 14"/>
          <p:cNvSpPr>
            <a:spLocks noChangeAspect="1"/>
          </p:cNvSpPr>
          <p:nvPr/>
        </p:nvSpPr>
        <p:spPr>
          <a:xfrm rot="11134876">
            <a:off x="7219563" y="2110315"/>
            <a:ext cx="493776" cy="493776"/>
          </a:xfrm>
          <a:prstGeom prst="chord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Chord 23"/>
          <p:cNvSpPr>
            <a:spLocks noChangeAspect="1"/>
          </p:cNvSpPr>
          <p:nvPr/>
        </p:nvSpPr>
        <p:spPr>
          <a:xfrm rot="11134876">
            <a:off x="7439826" y="4536948"/>
            <a:ext cx="493776" cy="493776"/>
          </a:xfrm>
          <a:prstGeom prst="chord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0" name="Straight Arrow Connector 49"/>
          <p:cNvCxnSpPr/>
          <p:nvPr/>
        </p:nvCxnSpPr>
        <p:spPr>
          <a:xfrm flipV="1">
            <a:off x="4488071" y="2615054"/>
            <a:ext cx="2171521" cy="426660"/>
          </a:xfrm>
          <a:prstGeom prst="straightConnector1">
            <a:avLst/>
          </a:prstGeom>
          <a:ln w="38100">
            <a:prstDash val="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>
          <a:xfrm flipV="1">
            <a:off x="4369348" y="5063739"/>
            <a:ext cx="2290244" cy="287375"/>
          </a:xfrm>
          <a:prstGeom prst="straightConnector1">
            <a:avLst/>
          </a:prstGeom>
          <a:ln w="38100">
            <a:prstDash val="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Chord 31"/>
          <p:cNvSpPr>
            <a:spLocks noChangeAspect="1"/>
          </p:cNvSpPr>
          <p:nvPr/>
        </p:nvSpPr>
        <p:spPr>
          <a:xfrm>
            <a:off x="3195290" y="2440084"/>
            <a:ext cx="493776" cy="493776"/>
          </a:xfrm>
          <a:prstGeom prst="chord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Chord 34"/>
          <p:cNvSpPr>
            <a:spLocks noChangeAspect="1"/>
          </p:cNvSpPr>
          <p:nvPr/>
        </p:nvSpPr>
        <p:spPr>
          <a:xfrm>
            <a:off x="3415553" y="4866717"/>
            <a:ext cx="493776" cy="493776"/>
          </a:xfrm>
          <a:prstGeom prst="chord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4369348" y="1256476"/>
            <a:ext cx="210506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latin typeface="Symbol" panose="05050102010706020507" pitchFamily="18" charset="2"/>
              </a:rPr>
              <a:t>p/2 </a:t>
            </a:r>
            <a:r>
              <a:rPr lang="en-US" sz="4000" dirty="0" smtClean="0"/>
              <a:t>pulse</a:t>
            </a:r>
            <a:endParaRPr lang="en-US" sz="4000" dirty="0">
              <a:latin typeface="Symbol" panose="05050102010706020507" pitchFamily="18" charset="2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925030" y="5666928"/>
            <a:ext cx="52293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/>
              <a:t>m</a:t>
            </a:r>
            <a:r>
              <a:rPr lang="en-US" sz="2800" baseline="-25000" dirty="0" err="1" smtClean="0"/>
              <a:t>J</a:t>
            </a:r>
            <a:r>
              <a:rPr lang="en-US" sz="2800" dirty="0" smtClean="0"/>
              <a:t>= -1                      0                      1</a:t>
            </a:r>
            <a:endParaRPr lang="en-US" sz="2800" dirty="0"/>
          </a:p>
        </p:txBody>
      </p:sp>
      <p:sp>
        <p:nvSpPr>
          <p:cNvPr id="31" name="TextBox 30"/>
          <p:cNvSpPr txBox="1"/>
          <p:nvPr/>
        </p:nvSpPr>
        <p:spPr>
          <a:xfrm>
            <a:off x="969032" y="18459"/>
            <a:ext cx="966219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aseline="30000" dirty="0" smtClean="0"/>
              <a:t>3</a:t>
            </a:r>
            <a:r>
              <a:rPr lang="en-US" sz="4000" dirty="0" smtClean="0">
                <a:latin typeface="Symbol" panose="05050102010706020507" pitchFamily="18" charset="2"/>
              </a:rPr>
              <a:t>D</a:t>
            </a:r>
            <a:r>
              <a:rPr lang="en-US" sz="4000" baseline="-25000" dirty="0" smtClean="0"/>
              <a:t>1</a:t>
            </a:r>
            <a:r>
              <a:rPr lang="en-US" sz="4000" dirty="0" smtClean="0"/>
              <a:t>,  v = 0,    J=1 manifold of molecular states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390656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>
            <a:off x="2812488" y="5351114"/>
            <a:ext cx="1297384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/>
          <p:cNvCxnSpPr/>
          <p:nvPr/>
        </p:nvCxnSpPr>
        <p:spPr>
          <a:xfrm>
            <a:off x="4917128" y="4223408"/>
            <a:ext cx="1297384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>
            <a:off x="6863203" y="5110797"/>
            <a:ext cx="1297384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3071964" y="3021781"/>
            <a:ext cx="1297384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4873888" y="3909155"/>
            <a:ext cx="1297384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6791134" y="2615054"/>
            <a:ext cx="1297384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hord 14"/>
          <p:cNvSpPr>
            <a:spLocks noChangeAspect="1"/>
          </p:cNvSpPr>
          <p:nvPr/>
        </p:nvSpPr>
        <p:spPr>
          <a:xfrm rot="11134876">
            <a:off x="7219563" y="2110315"/>
            <a:ext cx="493776" cy="493776"/>
          </a:xfrm>
          <a:prstGeom prst="chord">
            <a:avLst/>
          </a:prstGeom>
          <a:solidFill>
            <a:srgbClr val="7030A0">
              <a:alpha val="7411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Chord 23"/>
          <p:cNvSpPr>
            <a:spLocks noChangeAspect="1"/>
          </p:cNvSpPr>
          <p:nvPr/>
        </p:nvSpPr>
        <p:spPr>
          <a:xfrm rot="11134876">
            <a:off x="7439826" y="4536948"/>
            <a:ext cx="493776" cy="493776"/>
          </a:xfrm>
          <a:prstGeom prst="chord">
            <a:avLst/>
          </a:prstGeom>
          <a:solidFill>
            <a:srgbClr val="7030A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0" name="Straight Arrow Connector 49"/>
          <p:cNvCxnSpPr/>
          <p:nvPr/>
        </p:nvCxnSpPr>
        <p:spPr>
          <a:xfrm flipV="1">
            <a:off x="4488071" y="2615054"/>
            <a:ext cx="2171521" cy="426660"/>
          </a:xfrm>
          <a:prstGeom prst="straightConnector1">
            <a:avLst/>
          </a:prstGeom>
          <a:ln w="38100">
            <a:prstDash val="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>
          <a:xfrm flipV="1">
            <a:off x="4369348" y="5063739"/>
            <a:ext cx="2290244" cy="287375"/>
          </a:xfrm>
          <a:prstGeom prst="straightConnector1">
            <a:avLst/>
          </a:prstGeom>
          <a:ln w="38100">
            <a:prstDash val="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Chord 31"/>
          <p:cNvSpPr>
            <a:spLocks noChangeAspect="1"/>
          </p:cNvSpPr>
          <p:nvPr/>
        </p:nvSpPr>
        <p:spPr>
          <a:xfrm>
            <a:off x="3195290" y="2440084"/>
            <a:ext cx="493776" cy="493776"/>
          </a:xfrm>
          <a:prstGeom prst="chord">
            <a:avLst/>
          </a:prstGeom>
          <a:solidFill>
            <a:srgbClr val="7030A0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Chord 34"/>
          <p:cNvSpPr>
            <a:spLocks noChangeAspect="1"/>
          </p:cNvSpPr>
          <p:nvPr/>
        </p:nvSpPr>
        <p:spPr>
          <a:xfrm>
            <a:off x="3415553" y="4866717"/>
            <a:ext cx="493776" cy="493776"/>
          </a:xfrm>
          <a:prstGeom prst="chord">
            <a:avLst/>
          </a:prstGeom>
          <a:solidFill>
            <a:srgbClr val="7030A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4369348" y="1207698"/>
            <a:ext cx="210506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latin typeface="Symbol" panose="05050102010706020507" pitchFamily="18" charset="2"/>
              </a:rPr>
              <a:t>p/2 </a:t>
            </a:r>
            <a:r>
              <a:rPr lang="en-US" sz="4000" dirty="0" smtClean="0"/>
              <a:t>pulse</a:t>
            </a:r>
            <a:endParaRPr lang="en-US" sz="4000" dirty="0">
              <a:latin typeface="Symbol" panose="05050102010706020507" pitchFamily="18" charset="2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925030" y="5666928"/>
            <a:ext cx="52293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/>
              <a:t>m</a:t>
            </a:r>
            <a:r>
              <a:rPr lang="en-US" sz="2800" baseline="-25000" dirty="0" err="1" smtClean="0"/>
              <a:t>J</a:t>
            </a:r>
            <a:r>
              <a:rPr lang="en-US" sz="2800" dirty="0" smtClean="0"/>
              <a:t>= -1                      0                      1</a:t>
            </a:r>
            <a:endParaRPr lang="en-US" sz="2800" dirty="0"/>
          </a:p>
        </p:txBody>
      </p:sp>
      <p:sp>
        <p:nvSpPr>
          <p:cNvPr id="31" name="TextBox 30"/>
          <p:cNvSpPr txBox="1"/>
          <p:nvPr/>
        </p:nvSpPr>
        <p:spPr>
          <a:xfrm>
            <a:off x="969032" y="18459"/>
            <a:ext cx="966219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aseline="30000" dirty="0" smtClean="0"/>
              <a:t>3</a:t>
            </a:r>
            <a:r>
              <a:rPr lang="en-US" sz="4000" dirty="0" smtClean="0">
                <a:latin typeface="Symbol" panose="05050102010706020507" pitchFamily="18" charset="2"/>
              </a:rPr>
              <a:t>D</a:t>
            </a:r>
            <a:r>
              <a:rPr lang="en-US" sz="4000" baseline="-25000" dirty="0" smtClean="0"/>
              <a:t>1</a:t>
            </a:r>
            <a:r>
              <a:rPr lang="en-US" sz="4000" dirty="0" smtClean="0"/>
              <a:t>,  v = 0,    J=1 manifold of molecular states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043644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>
            <a:off x="2812488" y="5351114"/>
            <a:ext cx="1297384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/>
          <p:cNvCxnSpPr/>
          <p:nvPr/>
        </p:nvCxnSpPr>
        <p:spPr>
          <a:xfrm>
            <a:off x="4917128" y="4223408"/>
            <a:ext cx="1297384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>
            <a:off x="6863203" y="5110797"/>
            <a:ext cx="1297384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3071964" y="3021781"/>
            <a:ext cx="1297384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4873888" y="3909155"/>
            <a:ext cx="1297384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6791134" y="2615054"/>
            <a:ext cx="1297384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hord 14"/>
          <p:cNvSpPr>
            <a:spLocks noChangeAspect="1"/>
          </p:cNvSpPr>
          <p:nvPr/>
        </p:nvSpPr>
        <p:spPr>
          <a:xfrm rot="11134876">
            <a:off x="7219563" y="2110315"/>
            <a:ext cx="493776" cy="493776"/>
          </a:xfrm>
          <a:prstGeom prst="chord">
            <a:avLst/>
          </a:prstGeom>
          <a:solidFill>
            <a:srgbClr val="7030A0">
              <a:alpha val="7411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0" name="Straight Arrow Connector 49"/>
          <p:cNvCxnSpPr/>
          <p:nvPr/>
        </p:nvCxnSpPr>
        <p:spPr>
          <a:xfrm flipV="1">
            <a:off x="4488071" y="2615054"/>
            <a:ext cx="2171521" cy="426660"/>
          </a:xfrm>
          <a:prstGeom prst="straightConnector1">
            <a:avLst/>
          </a:prstGeom>
          <a:ln w="38100">
            <a:prstDash val="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>
          <a:xfrm flipV="1">
            <a:off x="4369348" y="5063739"/>
            <a:ext cx="2290244" cy="287375"/>
          </a:xfrm>
          <a:prstGeom prst="straightConnector1">
            <a:avLst/>
          </a:prstGeom>
          <a:ln w="38100">
            <a:prstDash val="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720656" y="1084921"/>
            <a:ext cx="528208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Deplete all but one state</a:t>
            </a:r>
            <a:endParaRPr lang="en-US" sz="4000" dirty="0">
              <a:latin typeface="Symbol" panose="05050102010706020507" pitchFamily="18" charset="2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925030" y="5666928"/>
            <a:ext cx="52293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/>
              <a:t>m</a:t>
            </a:r>
            <a:r>
              <a:rPr lang="en-US" sz="2800" baseline="-25000" dirty="0" err="1" smtClean="0"/>
              <a:t>J</a:t>
            </a:r>
            <a:r>
              <a:rPr lang="en-US" sz="2800" dirty="0" smtClean="0"/>
              <a:t>= -1                      0                      1</a:t>
            </a:r>
            <a:endParaRPr lang="en-US" sz="2800" dirty="0"/>
          </a:p>
        </p:txBody>
      </p:sp>
      <p:sp>
        <p:nvSpPr>
          <p:cNvPr id="31" name="TextBox 30"/>
          <p:cNvSpPr txBox="1"/>
          <p:nvPr/>
        </p:nvSpPr>
        <p:spPr>
          <a:xfrm>
            <a:off x="969032" y="18459"/>
            <a:ext cx="966219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aseline="30000" dirty="0" smtClean="0"/>
              <a:t>3</a:t>
            </a:r>
            <a:r>
              <a:rPr lang="en-US" sz="4000" dirty="0" smtClean="0">
                <a:latin typeface="Symbol" panose="05050102010706020507" pitchFamily="18" charset="2"/>
              </a:rPr>
              <a:t>D</a:t>
            </a:r>
            <a:r>
              <a:rPr lang="en-US" sz="4000" baseline="-25000" dirty="0" smtClean="0"/>
              <a:t>1</a:t>
            </a:r>
            <a:r>
              <a:rPr lang="en-US" sz="4000" dirty="0" smtClean="0"/>
              <a:t>,  v = 0,    J=1 manifold of molecular states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027972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>
            <a:off x="2812488" y="5351114"/>
            <a:ext cx="1297384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/>
          <p:cNvCxnSpPr/>
          <p:nvPr/>
        </p:nvCxnSpPr>
        <p:spPr>
          <a:xfrm>
            <a:off x="4917128" y="4223408"/>
            <a:ext cx="1297384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>
            <a:off x="6863203" y="5110797"/>
            <a:ext cx="1297384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3071964" y="3021781"/>
            <a:ext cx="1297384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4873888" y="3909155"/>
            <a:ext cx="1297384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6791134" y="2615054"/>
            <a:ext cx="1297384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hord 14"/>
          <p:cNvSpPr>
            <a:spLocks noChangeAspect="1"/>
          </p:cNvSpPr>
          <p:nvPr/>
        </p:nvSpPr>
        <p:spPr>
          <a:xfrm rot="11134876">
            <a:off x="7219563" y="2110315"/>
            <a:ext cx="493776" cy="493776"/>
          </a:xfrm>
          <a:prstGeom prst="chord">
            <a:avLst/>
          </a:prstGeom>
          <a:solidFill>
            <a:srgbClr val="7030A0">
              <a:alpha val="7411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0" name="Straight Arrow Connector 49"/>
          <p:cNvCxnSpPr/>
          <p:nvPr/>
        </p:nvCxnSpPr>
        <p:spPr>
          <a:xfrm flipV="1">
            <a:off x="4488071" y="2615054"/>
            <a:ext cx="2171521" cy="426660"/>
          </a:xfrm>
          <a:prstGeom prst="straightConnector1">
            <a:avLst/>
          </a:prstGeom>
          <a:ln w="38100">
            <a:prstDash val="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>
          <a:xfrm flipV="1">
            <a:off x="4369348" y="5063739"/>
            <a:ext cx="2290244" cy="287375"/>
          </a:xfrm>
          <a:prstGeom prst="straightConnector1">
            <a:avLst/>
          </a:prstGeom>
          <a:ln w="38100">
            <a:prstDash val="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2925030" y="5666928"/>
            <a:ext cx="52293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/>
              <a:t>m</a:t>
            </a:r>
            <a:r>
              <a:rPr lang="en-US" sz="2800" baseline="-25000" dirty="0" err="1" smtClean="0"/>
              <a:t>J</a:t>
            </a:r>
            <a:r>
              <a:rPr lang="en-US" sz="2800" dirty="0" smtClean="0"/>
              <a:t>= -1                      0                      1</a:t>
            </a:r>
            <a:endParaRPr lang="en-US" sz="2800" dirty="0"/>
          </a:p>
        </p:txBody>
      </p:sp>
      <p:sp>
        <p:nvSpPr>
          <p:cNvPr id="31" name="TextBox 30"/>
          <p:cNvSpPr txBox="1"/>
          <p:nvPr/>
        </p:nvSpPr>
        <p:spPr>
          <a:xfrm>
            <a:off x="969032" y="18459"/>
            <a:ext cx="966219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aseline="30000" dirty="0" smtClean="0"/>
              <a:t>3</a:t>
            </a:r>
            <a:r>
              <a:rPr lang="en-US" sz="4000" dirty="0" smtClean="0">
                <a:latin typeface="Symbol" panose="05050102010706020507" pitchFamily="18" charset="2"/>
              </a:rPr>
              <a:t>D</a:t>
            </a:r>
            <a:r>
              <a:rPr lang="en-US" sz="4000" baseline="-25000" dirty="0" smtClean="0"/>
              <a:t>1</a:t>
            </a:r>
            <a:r>
              <a:rPr lang="en-US" sz="4000" dirty="0" smtClean="0"/>
              <a:t>,  v = 0,    J=1 manifold of molecular states</a:t>
            </a:r>
            <a:endParaRPr lang="en-US" sz="4000" dirty="0"/>
          </a:p>
        </p:txBody>
      </p:sp>
      <p:sp>
        <p:nvSpPr>
          <p:cNvPr id="9" name="Right Brace 8"/>
          <p:cNvSpPr/>
          <p:nvPr/>
        </p:nvSpPr>
        <p:spPr>
          <a:xfrm>
            <a:off x="8494105" y="2449902"/>
            <a:ext cx="649895" cy="2660895"/>
          </a:xfrm>
          <a:prstGeom prst="righ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/>
          <p:cNvCxnSpPr/>
          <p:nvPr/>
        </p:nvCxnSpPr>
        <p:spPr>
          <a:xfrm flipH="1" flipV="1">
            <a:off x="9292758" y="799945"/>
            <a:ext cx="34506" cy="2639247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9491529" y="1092517"/>
            <a:ext cx="254766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Read-out ion population in J=1 state</a:t>
            </a:r>
            <a:endParaRPr lang="en-US" sz="3600" dirty="0">
              <a:latin typeface="Symbol" panose="05050102010706020507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737209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1739599"/>
            <a:ext cx="5747558" cy="499734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5638800" y="5410201"/>
                <a:ext cx="3451522" cy="39895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>
                          <a:solidFill>
                            <a:srgbClr val="FB9442"/>
                          </a:solidFill>
                          <a:latin typeface="Cambria Math" charset="0"/>
                        </a:rPr>
                        <m:t>Δ</m:t>
                      </m:r>
                      <m:r>
                        <a:rPr lang="en-US" sz="2400" i="1">
                          <a:solidFill>
                            <a:srgbClr val="FB9442"/>
                          </a:solidFill>
                          <a:latin typeface="Cambria Math" charset="0"/>
                        </a:rPr>
                        <m:t>𝐸</m:t>
                      </m:r>
                      <m:r>
                        <a:rPr lang="en-US" sz="2400" i="1">
                          <a:latin typeface="Cambria Math" charset="0"/>
                        </a:rPr>
                        <m:t>=3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charset="0"/>
                            </a:rPr>
                            <m:t>𝑔</m:t>
                          </m:r>
                        </m:e>
                        <m:sub>
                          <m:r>
                            <a:rPr lang="en-US" sz="2400" i="1">
                              <a:latin typeface="Cambria Math" charset="0"/>
                            </a:rPr>
                            <m:t>𝑢</m:t>
                          </m:r>
                        </m:sub>
                      </m:sSub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charset="0"/>
                            </a:rPr>
                            <m:t>𝜇</m:t>
                          </m:r>
                        </m:e>
                        <m:sub>
                          <m:r>
                            <a:rPr lang="en-US" sz="2400" i="1">
                              <a:latin typeface="Cambria Math" charset="0"/>
                            </a:rPr>
                            <m:t>𝐵</m:t>
                          </m:r>
                        </m:sub>
                      </m:sSub>
                      <m:sSub>
                        <m:sSubPr>
                          <m:ctrlPr>
                            <a:rPr lang="en-US" sz="2400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chemeClr val="accent2"/>
                              </a:solidFill>
                              <a:latin typeface="Cambria Math" charset="0"/>
                            </a:rPr>
                            <m:t>𝐵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chemeClr val="accent2"/>
                              </a:solidFill>
                              <a:latin typeface="Cambria Math" charset="0"/>
                            </a:rPr>
                            <m:t>𝑟</m:t>
                          </m:r>
                        </m:sub>
                      </m:sSub>
                      <m:r>
                        <a:rPr lang="en-US" sz="2400" i="1">
                          <a:latin typeface="Cambria Math" charset="0"/>
                        </a:rPr>
                        <m:t>+2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charset="0"/>
                            </a:rPr>
                            <m:t>𝑑</m:t>
                          </m:r>
                        </m:e>
                        <m:sub>
                          <m:r>
                            <a:rPr lang="en-US" sz="2400" i="1">
                              <a:latin typeface="Cambria Math" charset="0"/>
                            </a:rPr>
                            <m:t>𝑒</m:t>
                          </m:r>
                        </m:sub>
                      </m:sSub>
                      <m:sSub>
                        <m:sSubPr>
                          <m:ctrlPr>
                            <a:rPr lang="en-US" sz="24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𝐸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𝑒𝑓𝑓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38800" y="5410201"/>
                <a:ext cx="3451522" cy="398955"/>
              </a:xfrm>
              <a:prstGeom prst="rect">
                <a:avLst/>
              </a:prstGeom>
              <a:blipFill>
                <a:blip r:embed="rId3"/>
                <a:stretch>
                  <a:fillRect l="-1590" r="-1237" b="-261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1" y="10391"/>
            <a:ext cx="2610447" cy="1957836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4064703" y="210588"/>
            <a:ext cx="6019800" cy="764867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en-US" kern="0"/>
              <a:t>Ramsey Fringe</a:t>
            </a:r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25040249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>
            <a:off x="2812488" y="5351114"/>
            <a:ext cx="1297384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/>
          <p:cNvCxnSpPr/>
          <p:nvPr/>
        </p:nvCxnSpPr>
        <p:spPr>
          <a:xfrm>
            <a:off x="4917128" y="4223408"/>
            <a:ext cx="1297384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>
            <a:off x="6863203" y="5110797"/>
            <a:ext cx="1297384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3071964" y="3021781"/>
            <a:ext cx="1297384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4873888" y="3909155"/>
            <a:ext cx="1297384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6791134" y="2615054"/>
            <a:ext cx="1297384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hord 14"/>
          <p:cNvSpPr>
            <a:spLocks noChangeAspect="1"/>
          </p:cNvSpPr>
          <p:nvPr/>
        </p:nvSpPr>
        <p:spPr>
          <a:xfrm rot="11134876">
            <a:off x="7219563" y="4508460"/>
            <a:ext cx="493776" cy="493776"/>
          </a:xfrm>
          <a:prstGeom prst="chord">
            <a:avLst/>
          </a:prstGeom>
          <a:solidFill>
            <a:srgbClr val="7030A0">
              <a:alpha val="7411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0" name="Straight Arrow Connector 49"/>
          <p:cNvCxnSpPr/>
          <p:nvPr/>
        </p:nvCxnSpPr>
        <p:spPr>
          <a:xfrm flipV="1">
            <a:off x="4488071" y="2615054"/>
            <a:ext cx="2171521" cy="426660"/>
          </a:xfrm>
          <a:prstGeom prst="straightConnector1">
            <a:avLst/>
          </a:prstGeom>
          <a:ln w="38100">
            <a:prstDash val="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>
          <a:xfrm flipV="1">
            <a:off x="4369348" y="5063739"/>
            <a:ext cx="2290244" cy="287375"/>
          </a:xfrm>
          <a:prstGeom prst="straightConnector1">
            <a:avLst/>
          </a:prstGeom>
          <a:ln w="38100">
            <a:prstDash val="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2925030" y="5666928"/>
            <a:ext cx="52293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/>
              <a:t>m</a:t>
            </a:r>
            <a:r>
              <a:rPr lang="en-US" sz="2800" baseline="-25000" dirty="0" err="1" smtClean="0"/>
              <a:t>J</a:t>
            </a:r>
            <a:r>
              <a:rPr lang="en-US" sz="2800" dirty="0" smtClean="0"/>
              <a:t>= -1                      0                      1</a:t>
            </a:r>
            <a:endParaRPr lang="en-US" sz="2800" dirty="0"/>
          </a:p>
        </p:txBody>
      </p:sp>
      <p:sp>
        <p:nvSpPr>
          <p:cNvPr id="31" name="TextBox 30"/>
          <p:cNvSpPr txBox="1"/>
          <p:nvPr/>
        </p:nvSpPr>
        <p:spPr>
          <a:xfrm>
            <a:off x="969032" y="18459"/>
            <a:ext cx="966219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aseline="30000" dirty="0" smtClean="0"/>
              <a:t>3</a:t>
            </a:r>
            <a:r>
              <a:rPr lang="en-US" sz="4000" dirty="0" smtClean="0">
                <a:latin typeface="Symbol" panose="05050102010706020507" pitchFamily="18" charset="2"/>
              </a:rPr>
              <a:t>D</a:t>
            </a:r>
            <a:r>
              <a:rPr lang="en-US" sz="4000" baseline="-25000" dirty="0" smtClean="0"/>
              <a:t>1</a:t>
            </a:r>
            <a:r>
              <a:rPr lang="en-US" sz="4000" dirty="0" smtClean="0"/>
              <a:t>,  v = 0,    J=1 manifold of molecular states</a:t>
            </a:r>
            <a:endParaRPr lang="en-US" sz="4000" dirty="0"/>
          </a:p>
        </p:txBody>
      </p:sp>
      <p:sp>
        <p:nvSpPr>
          <p:cNvPr id="9" name="Right Brace 8"/>
          <p:cNvSpPr/>
          <p:nvPr/>
        </p:nvSpPr>
        <p:spPr>
          <a:xfrm>
            <a:off x="8494105" y="2449902"/>
            <a:ext cx="649895" cy="2660895"/>
          </a:xfrm>
          <a:prstGeom prst="righ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/>
          <p:cNvCxnSpPr/>
          <p:nvPr/>
        </p:nvCxnSpPr>
        <p:spPr>
          <a:xfrm flipH="1" flipV="1">
            <a:off x="9292758" y="799945"/>
            <a:ext cx="34506" cy="2639247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9491529" y="1092517"/>
            <a:ext cx="254766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Read-out ion population in J=1 state</a:t>
            </a:r>
            <a:endParaRPr lang="en-US" sz="3600" dirty="0">
              <a:latin typeface="Symbol" panose="05050102010706020507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8859632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/>
          <p:cNvSpPr/>
          <p:nvPr/>
        </p:nvSpPr>
        <p:spPr>
          <a:xfrm>
            <a:off x="3830547" y="509019"/>
            <a:ext cx="4995701" cy="1668853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9" name="Group 28"/>
          <p:cNvGrpSpPr/>
          <p:nvPr/>
        </p:nvGrpSpPr>
        <p:grpSpPr>
          <a:xfrm>
            <a:off x="191344" y="425977"/>
            <a:ext cx="11157034" cy="6167817"/>
            <a:chOff x="191344" y="425977"/>
            <a:chExt cx="11157034" cy="6167817"/>
          </a:xfrm>
        </p:grpSpPr>
        <p:grpSp>
          <p:nvGrpSpPr>
            <p:cNvPr id="12" name="Group 11"/>
            <p:cNvGrpSpPr/>
            <p:nvPr/>
          </p:nvGrpSpPr>
          <p:grpSpPr>
            <a:xfrm>
              <a:off x="191344" y="425977"/>
              <a:ext cx="1187954" cy="5494507"/>
              <a:chOff x="191344" y="425977"/>
              <a:chExt cx="1187954" cy="5494507"/>
            </a:xfrm>
          </p:grpSpPr>
          <p:cxnSp>
            <p:nvCxnSpPr>
              <p:cNvPr id="3" name="Straight Connector 2"/>
              <p:cNvCxnSpPr/>
              <p:nvPr/>
            </p:nvCxnSpPr>
            <p:spPr>
              <a:xfrm flipH="1">
                <a:off x="1334584" y="845820"/>
                <a:ext cx="11393" cy="5074664"/>
              </a:xfrm>
              <a:prstGeom prst="line">
                <a:avLst/>
              </a:prstGeom>
              <a:ln w="38100">
                <a:solidFill>
                  <a:srgbClr val="002060"/>
                </a:solidFill>
                <a:headEnd type="triangl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" name="TextBox 10"/>
              <p:cNvSpPr txBox="1"/>
              <p:nvPr/>
            </p:nvSpPr>
            <p:spPr>
              <a:xfrm>
                <a:off x="191344" y="425977"/>
                <a:ext cx="1187954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 smtClean="0"/>
                  <a:t>Particle </a:t>
                </a:r>
              </a:p>
              <a:p>
                <a:r>
                  <a:rPr lang="en-US" sz="2400" dirty="0" smtClean="0"/>
                  <a:t>Mass</a:t>
                </a:r>
                <a:endParaRPr lang="en-US" sz="2400" dirty="0"/>
              </a:p>
            </p:txBody>
          </p:sp>
        </p:grpSp>
        <p:grpSp>
          <p:nvGrpSpPr>
            <p:cNvPr id="15" name="Group 14"/>
            <p:cNvGrpSpPr/>
            <p:nvPr/>
          </p:nvGrpSpPr>
          <p:grpSpPr>
            <a:xfrm>
              <a:off x="1340286" y="5762797"/>
              <a:ext cx="10008092" cy="830997"/>
              <a:chOff x="1340286" y="5762797"/>
              <a:chExt cx="10008092" cy="830997"/>
            </a:xfrm>
          </p:grpSpPr>
          <p:cxnSp>
            <p:nvCxnSpPr>
              <p:cNvPr id="5" name="Straight Connector 4"/>
              <p:cNvCxnSpPr/>
              <p:nvPr/>
            </p:nvCxnSpPr>
            <p:spPr>
              <a:xfrm flipV="1">
                <a:off x="1340286" y="5812375"/>
                <a:ext cx="8693400" cy="112453"/>
              </a:xfrm>
              <a:prstGeom prst="line">
                <a:avLst/>
              </a:prstGeom>
              <a:ln w="38100">
                <a:solidFill>
                  <a:srgbClr val="002060"/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" name="TextBox 9"/>
              <p:cNvSpPr txBox="1"/>
              <p:nvPr/>
            </p:nvSpPr>
            <p:spPr>
              <a:xfrm>
                <a:off x="8498559" y="5762797"/>
                <a:ext cx="2849819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 smtClean="0"/>
                  <a:t>Interactions strength </a:t>
                </a:r>
              </a:p>
              <a:p>
                <a:r>
                  <a:rPr lang="en-US" sz="2400" dirty="0" smtClean="0"/>
                  <a:t>with SM particles</a:t>
                </a:r>
                <a:endParaRPr lang="en-US" sz="2400" dirty="0"/>
              </a:p>
            </p:txBody>
          </p:sp>
        </p:grpSp>
      </p:grpSp>
      <p:sp>
        <p:nvSpPr>
          <p:cNvPr id="2" name="Parallelogram 1"/>
          <p:cNvSpPr/>
          <p:nvPr/>
        </p:nvSpPr>
        <p:spPr>
          <a:xfrm rot="20413549">
            <a:off x="4525795" y="2704402"/>
            <a:ext cx="3230569" cy="1961340"/>
          </a:xfrm>
          <a:prstGeom prst="parallelogram">
            <a:avLst>
              <a:gd name="adj" fmla="val 3821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4814749" y="5335709"/>
            <a:ext cx="4443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G</a:t>
            </a:r>
            <a:endParaRPr lang="en-US" sz="3200" dirty="0"/>
          </a:p>
        </p:txBody>
      </p:sp>
      <p:sp>
        <p:nvSpPr>
          <p:cNvPr id="14" name="Down Arrow 13"/>
          <p:cNvSpPr/>
          <p:nvPr/>
        </p:nvSpPr>
        <p:spPr>
          <a:xfrm>
            <a:off x="6266328" y="5295772"/>
            <a:ext cx="205351" cy="304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Down Arrow 19"/>
          <p:cNvSpPr/>
          <p:nvPr/>
        </p:nvSpPr>
        <p:spPr>
          <a:xfrm rot="2233341">
            <a:off x="4658064" y="5323003"/>
            <a:ext cx="288324" cy="304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6955412" y="2186011"/>
            <a:ext cx="3225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t</a:t>
            </a:r>
            <a:endParaRPr lang="en-US" sz="3200" dirty="0"/>
          </a:p>
        </p:txBody>
      </p:sp>
      <p:sp>
        <p:nvSpPr>
          <p:cNvPr id="21" name="TextBox 20"/>
          <p:cNvSpPr txBox="1"/>
          <p:nvPr/>
        </p:nvSpPr>
        <p:spPr>
          <a:xfrm>
            <a:off x="6936351" y="2961726"/>
            <a:ext cx="40107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c</a:t>
            </a:r>
          </a:p>
          <a:p>
            <a:r>
              <a:rPr lang="en-US" sz="3200" dirty="0"/>
              <a:t>u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965139" y="4160323"/>
            <a:ext cx="4010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e</a:t>
            </a:r>
            <a:endParaRPr lang="en-US" sz="3200" dirty="0"/>
          </a:p>
        </p:txBody>
      </p:sp>
      <p:sp>
        <p:nvSpPr>
          <p:cNvPr id="23" name="TextBox 22"/>
          <p:cNvSpPr txBox="1"/>
          <p:nvPr/>
        </p:nvSpPr>
        <p:spPr>
          <a:xfrm>
            <a:off x="5964196" y="3333917"/>
            <a:ext cx="3642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Symbol" panose="05050102010706020507" pitchFamily="18" charset="2"/>
              </a:rPr>
              <a:t>t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885177" y="4628669"/>
            <a:ext cx="3978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Symbol" panose="05050102010706020507" pitchFamily="18" charset="2"/>
              </a:rPr>
              <a:t>n</a:t>
            </a:r>
            <a:endParaRPr lang="en-US" sz="3200" dirty="0">
              <a:latin typeface="Symbol" panose="05050102010706020507" pitchFamily="18" charset="2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403046" y="5146437"/>
            <a:ext cx="3642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Symbol" panose="05050102010706020507" pitchFamily="18" charset="2"/>
              </a:rPr>
              <a:t>g</a:t>
            </a:r>
            <a:endParaRPr lang="en-US" sz="3200" dirty="0">
              <a:latin typeface="Symbol" panose="05050102010706020507" pitchFamily="18" charset="2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944301" y="3623564"/>
            <a:ext cx="4219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Symbol" panose="05050102010706020507" pitchFamily="18" charset="2"/>
              </a:rPr>
              <a:t>m</a:t>
            </a:r>
          </a:p>
        </p:txBody>
      </p:sp>
      <p:sp>
        <p:nvSpPr>
          <p:cNvPr id="26" name="Rectangle 25"/>
          <p:cNvSpPr/>
          <p:nvPr/>
        </p:nvSpPr>
        <p:spPr>
          <a:xfrm>
            <a:off x="1393571" y="1792557"/>
            <a:ext cx="2726024" cy="3923594"/>
          </a:xfrm>
          <a:prstGeom prst="rect">
            <a:avLst/>
          </a:prstGeom>
          <a:solidFill>
            <a:srgbClr val="7030A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/>
          </a:p>
        </p:txBody>
      </p:sp>
      <p:sp>
        <p:nvSpPr>
          <p:cNvPr id="30" name="TextBox 29"/>
          <p:cNvSpPr txBox="1"/>
          <p:nvPr/>
        </p:nvSpPr>
        <p:spPr>
          <a:xfrm>
            <a:off x="1919785" y="2349967"/>
            <a:ext cx="13151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bg2"/>
                </a:solidFill>
              </a:rPr>
              <a:t>Too sly</a:t>
            </a:r>
            <a:endParaRPr lang="en-US" sz="3200" dirty="0">
              <a:solidFill>
                <a:schemeClr val="bg2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247961" y="476305"/>
            <a:ext cx="16383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Too phat</a:t>
            </a:r>
            <a:endParaRPr lang="en-US" sz="3200" dirty="0"/>
          </a:p>
        </p:txBody>
      </p:sp>
      <p:sp>
        <p:nvSpPr>
          <p:cNvPr id="8" name="Rectangle 7"/>
          <p:cNvSpPr/>
          <p:nvPr/>
        </p:nvSpPr>
        <p:spPr>
          <a:xfrm>
            <a:off x="1537071" y="563349"/>
            <a:ext cx="2353586" cy="12425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1820560" y="731116"/>
            <a:ext cx="166141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Too both</a:t>
            </a:r>
            <a:endParaRPr lang="en-US" sz="3200" dirty="0"/>
          </a:p>
        </p:txBody>
      </p:sp>
      <p:sp>
        <p:nvSpPr>
          <p:cNvPr id="7" name="Rectangle 6"/>
          <p:cNvSpPr/>
          <p:nvPr/>
        </p:nvSpPr>
        <p:spPr>
          <a:xfrm>
            <a:off x="1646734" y="2821860"/>
            <a:ext cx="2497335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King plots</a:t>
            </a:r>
            <a:r>
              <a:rPr lang="en-US" sz="2400" dirty="0" smtClean="0">
                <a:solidFill>
                  <a:schemeClr val="bg1"/>
                </a:solidFill>
              </a:rPr>
              <a:t>. “</a:t>
            </a:r>
            <a:r>
              <a:rPr lang="en-US" sz="2400" dirty="0">
                <a:solidFill>
                  <a:schemeClr val="bg1"/>
                </a:solidFill>
              </a:rPr>
              <a:t>Fifth force”. “Weird </a:t>
            </a:r>
            <a:r>
              <a:rPr lang="en-US" sz="2400" dirty="0" smtClean="0">
                <a:solidFill>
                  <a:schemeClr val="bg1"/>
                </a:solidFill>
              </a:rPr>
              <a:t> gravity.” </a:t>
            </a:r>
            <a:r>
              <a:rPr lang="en-US" sz="2400" dirty="0" err="1" smtClean="0">
                <a:solidFill>
                  <a:schemeClr val="bg1"/>
                </a:solidFill>
              </a:rPr>
              <a:t>axion</a:t>
            </a:r>
            <a:r>
              <a:rPr lang="en-US" sz="2400" dirty="0" smtClean="0">
                <a:solidFill>
                  <a:schemeClr val="bg1"/>
                </a:solidFill>
              </a:rPr>
              <a:t> cavities, time-varying </a:t>
            </a:r>
            <a:r>
              <a:rPr lang="en-US" sz="2400" dirty="0">
                <a:solidFill>
                  <a:schemeClr val="bg1"/>
                </a:solidFill>
              </a:rPr>
              <a:t>“</a:t>
            </a:r>
            <a:r>
              <a:rPr lang="en-US" sz="2400" dirty="0" smtClean="0">
                <a:solidFill>
                  <a:schemeClr val="bg1"/>
                </a:solidFill>
              </a:rPr>
              <a:t>constants.” Generically, “Dark Matter searches”.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 flipH="1">
            <a:off x="2067223" y="1109911"/>
            <a:ext cx="14599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WIMP</a:t>
            </a:r>
          </a:p>
          <a:p>
            <a:r>
              <a:rPr lang="en-US" sz="2400" dirty="0" smtClean="0"/>
              <a:t>Searches</a:t>
            </a:r>
            <a:endParaRPr lang="en-US" sz="2400" dirty="0"/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81" t="2202" r="6761" b="1888"/>
          <a:stretch/>
        </p:blipFill>
        <p:spPr>
          <a:xfrm>
            <a:off x="5472817" y="192817"/>
            <a:ext cx="1069585" cy="1364951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4" name="TextBox 33"/>
          <p:cNvSpPr txBox="1"/>
          <p:nvPr/>
        </p:nvSpPr>
        <p:spPr>
          <a:xfrm>
            <a:off x="6827014" y="5111029"/>
            <a:ext cx="3786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g</a:t>
            </a:r>
            <a:endParaRPr lang="en-US" sz="3200" dirty="0"/>
          </a:p>
        </p:txBody>
      </p:sp>
      <p:sp>
        <p:nvSpPr>
          <p:cNvPr id="36" name="Down Arrow 35"/>
          <p:cNvSpPr/>
          <p:nvPr/>
        </p:nvSpPr>
        <p:spPr>
          <a:xfrm>
            <a:off x="7192450" y="5346573"/>
            <a:ext cx="205351" cy="304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/>
          <p:cNvSpPr txBox="1"/>
          <p:nvPr/>
        </p:nvSpPr>
        <p:spPr>
          <a:xfrm>
            <a:off x="8340747" y="2654538"/>
            <a:ext cx="347611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7030A0"/>
                </a:solidFill>
              </a:rPr>
              <a:t>HOW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smtClean="0">
                <a:solidFill>
                  <a:srgbClr val="FF0000"/>
                </a:solidFill>
              </a:rPr>
              <a:t>can we find them?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4658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>
            <a:off x="2812488" y="5351114"/>
            <a:ext cx="1297384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/>
          <p:cNvCxnSpPr/>
          <p:nvPr/>
        </p:nvCxnSpPr>
        <p:spPr>
          <a:xfrm>
            <a:off x="4917128" y="4223408"/>
            <a:ext cx="1297384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>
            <a:off x="6863203" y="5110797"/>
            <a:ext cx="1297384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3071964" y="3021781"/>
            <a:ext cx="1297384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4873888" y="3909155"/>
            <a:ext cx="1297384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6791134" y="2615054"/>
            <a:ext cx="1297384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hord 14"/>
          <p:cNvSpPr>
            <a:spLocks noChangeAspect="1"/>
          </p:cNvSpPr>
          <p:nvPr/>
        </p:nvSpPr>
        <p:spPr>
          <a:xfrm rot="11134876">
            <a:off x="7219563" y="2110315"/>
            <a:ext cx="493776" cy="493776"/>
          </a:xfrm>
          <a:prstGeom prst="chord">
            <a:avLst/>
          </a:prstGeom>
          <a:solidFill>
            <a:srgbClr val="7030A0">
              <a:alpha val="7411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0" name="Straight Arrow Connector 49"/>
          <p:cNvCxnSpPr/>
          <p:nvPr/>
        </p:nvCxnSpPr>
        <p:spPr>
          <a:xfrm flipV="1">
            <a:off x="4488071" y="2615054"/>
            <a:ext cx="2171521" cy="426660"/>
          </a:xfrm>
          <a:prstGeom prst="straightConnector1">
            <a:avLst/>
          </a:prstGeom>
          <a:ln w="38100">
            <a:prstDash val="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>
          <a:xfrm flipV="1">
            <a:off x="4369348" y="5063739"/>
            <a:ext cx="2290244" cy="287375"/>
          </a:xfrm>
          <a:prstGeom prst="straightConnector1">
            <a:avLst/>
          </a:prstGeom>
          <a:ln w="38100">
            <a:prstDash val="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2925030" y="5666928"/>
            <a:ext cx="52293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/>
              <a:t>m</a:t>
            </a:r>
            <a:r>
              <a:rPr lang="en-US" sz="2800" baseline="-25000" dirty="0" err="1" smtClean="0"/>
              <a:t>J</a:t>
            </a:r>
            <a:r>
              <a:rPr lang="en-US" sz="2800" dirty="0" smtClean="0"/>
              <a:t>= -1                      0                      1</a:t>
            </a:r>
            <a:endParaRPr lang="en-US" sz="2800" dirty="0"/>
          </a:p>
        </p:txBody>
      </p:sp>
      <p:sp>
        <p:nvSpPr>
          <p:cNvPr id="31" name="TextBox 30"/>
          <p:cNvSpPr txBox="1"/>
          <p:nvPr/>
        </p:nvSpPr>
        <p:spPr>
          <a:xfrm>
            <a:off x="969032" y="18459"/>
            <a:ext cx="966219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aseline="30000" dirty="0" smtClean="0"/>
              <a:t>3</a:t>
            </a:r>
            <a:r>
              <a:rPr lang="en-US" sz="4000" dirty="0" smtClean="0">
                <a:latin typeface="Symbol" panose="05050102010706020507" pitchFamily="18" charset="2"/>
              </a:rPr>
              <a:t>D</a:t>
            </a:r>
            <a:r>
              <a:rPr lang="en-US" sz="4000" baseline="-25000" dirty="0" smtClean="0"/>
              <a:t>1</a:t>
            </a:r>
            <a:r>
              <a:rPr lang="en-US" sz="4000" dirty="0" smtClean="0"/>
              <a:t>,  v = 0,    J=1 manifold of molecular states</a:t>
            </a:r>
            <a:endParaRPr lang="en-US" sz="4000" dirty="0"/>
          </a:p>
        </p:txBody>
      </p:sp>
      <p:sp>
        <p:nvSpPr>
          <p:cNvPr id="9" name="Right Brace 8"/>
          <p:cNvSpPr/>
          <p:nvPr/>
        </p:nvSpPr>
        <p:spPr>
          <a:xfrm>
            <a:off x="8494105" y="2449902"/>
            <a:ext cx="649895" cy="2660895"/>
          </a:xfrm>
          <a:prstGeom prst="righ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/>
          <p:cNvCxnSpPr/>
          <p:nvPr/>
        </p:nvCxnSpPr>
        <p:spPr>
          <a:xfrm flipH="1" flipV="1">
            <a:off x="9292758" y="799945"/>
            <a:ext cx="34506" cy="2639247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9491529" y="1092517"/>
            <a:ext cx="254766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Read-out ion population in J=1 state</a:t>
            </a:r>
            <a:endParaRPr lang="en-US" sz="3600" dirty="0">
              <a:latin typeface="Symbol" panose="05050102010706020507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913381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4DA1D7D-0636-F84A-9F06-09C62FCCF1B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t="11570" r="-1894" b="12080"/>
          <a:stretch/>
        </p:blipFill>
        <p:spPr>
          <a:xfrm>
            <a:off x="2431333" y="956594"/>
            <a:ext cx="3688418" cy="357664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0224" y="196251"/>
            <a:ext cx="1119776" cy="60272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879225" y="137141"/>
            <a:ext cx="47949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 experimental procedure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57" r="-784" b="9777"/>
          <a:stretch/>
        </p:blipFill>
        <p:spPr>
          <a:xfrm>
            <a:off x="7289802" y="1143641"/>
            <a:ext cx="2531535" cy="242714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605287" y="4213189"/>
            <a:ext cx="1091780" cy="2893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73FF5BC-9C9B-1D4D-A603-96726EA7A1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53E3B-5135-3F4C-AF9E-7E369D0C5D0D}" type="slidenum">
              <a:rPr lang="en-US" smtClean="0"/>
              <a:t>61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8032" r="-1213" b="31104"/>
          <a:stretch/>
        </p:blipFill>
        <p:spPr>
          <a:xfrm>
            <a:off x="2627380" y="4386312"/>
            <a:ext cx="6746377" cy="2662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448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0" name="Group 119"/>
          <p:cNvGrpSpPr/>
          <p:nvPr/>
        </p:nvGrpSpPr>
        <p:grpSpPr>
          <a:xfrm>
            <a:off x="1544006" y="2689318"/>
            <a:ext cx="774656" cy="769441"/>
            <a:chOff x="7671596" y="423147"/>
            <a:chExt cx="774656" cy="76944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2" name="TextBox 121"/>
                <p:cNvSpPr txBox="1"/>
                <p:nvPr/>
              </p:nvSpPr>
              <p:spPr>
                <a:xfrm>
                  <a:off x="7671596" y="423147"/>
                  <a:ext cx="774656" cy="76944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|"/>
                            <m:endChr m:val=""/>
                            <m:ctrlPr>
                              <a:rPr lang="en-US" sz="4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begChr m:val=""/>
                                <m:endChr m:val="⟩"/>
                                <m:ctrlPr>
                                  <a:rPr lang="en-US" sz="44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4400" i="1">
                                    <a:solidFill>
                                      <a:srgbClr val="000000"/>
                                    </a:solidFill>
                                    <a:latin typeface="Cambria Math"/>
                                  </a:rPr>
                                  <m:t>  </m:t>
                                </m:r>
                              </m:e>
                            </m:d>
                          </m:e>
                        </m:d>
                      </m:oMath>
                    </m:oMathPara>
                  </a14:m>
                  <a:endParaRPr lang="en-US" sz="4400" dirty="0"/>
                </a:p>
              </p:txBody>
            </p:sp>
          </mc:Choice>
          <mc:Fallback xmlns="">
            <p:sp>
              <p:nvSpPr>
                <p:cNvPr id="122" name="TextBox 12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71596" y="423147"/>
                  <a:ext cx="774656" cy="769441"/>
                </a:xfrm>
                <a:prstGeom prst="rect">
                  <a:avLst/>
                </a:prstGeom>
                <a:blipFill rotWithShape="1"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21" name="Group 120"/>
            <p:cNvGrpSpPr/>
            <p:nvPr/>
          </p:nvGrpSpPr>
          <p:grpSpPr>
            <a:xfrm>
              <a:off x="7941332" y="563290"/>
              <a:ext cx="228600" cy="489156"/>
              <a:chOff x="8058924" y="1321332"/>
              <a:chExt cx="228600" cy="489156"/>
            </a:xfrm>
          </p:grpSpPr>
          <p:cxnSp>
            <p:nvCxnSpPr>
              <p:cNvPr id="123" name="Straight Connector 122"/>
              <p:cNvCxnSpPr>
                <a:stCxn id="124" idx="4"/>
                <a:endCxn id="125" idx="0"/>
              </p:cNvCxnSpPr>
              <p:nvPr/>
            </p:nvCxnSpPr>
            <p:spPr>
              <a:xfrm flipV="1">
                <a:off x="8173224" y="1458492"/>
                <a:ext cx="0" cy="123396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25" name="Oval 124"/>
              <p:cNvSpPr/>
              <p:nvPr/>
            </p:nvSpPr>
            <p:spPr>
              <a:xfrm flipV="1">
                <a:off x="8104644" y="1321332"/>
                <a:ext cx="137160" cy="137160"/>
              </a:xfrm>
              <a:prstGeom prst="ellipse">
                <a:avLst/>
              </a:prstGeom>
              <a:solidFill>
                <a:srgbClr val="4F81BD"/>
              </a:solidFill>
              <a:ln>
                <a:solidFill>
                  <a:srgbClr val="385D8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4" name="Oval 123"/>
              <p:cNvSpPr/>
              <p:nvPr/>
            </p:nvSpPr>
            <p:spPr>
              <a:xfrm flipV="1">
                <a:off x="8058924" y="1581888"/>
                <a:ext cx="228600" cy="228600"/>
              </a:xfrm>
              <a:prstGeom prst="ellipse">
                <a:avLst/>
              </a:prstGeom>
              <a:solidFill>
                <a:srgbClr val="C0504D"/>
              </a:solidFill>
              <a:ln>
                <a:solidFill>
                  <a:srgbClr val="8C3836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45" name="Rectangle 44"/>
          <p:cNvSpPr/>
          <p:nvPr/>
        </p:nvSpPr>
        <p:spPr>
          <a:xfrm>
            <a:off x="3352815" y="2192562"/>
            <a:ext cx="1371600" cy="91440"/>
          </a:xfrm>
          <a:prstGeom prst="rect">
            <a:avLst/>
          </a:prstGeom>
          <a:solidFill>
            <a:srgbClr val="DCE6F2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3352815" y="5795010"/>
            <a:ext cx="1371600" cy="91440"/>
          </a:xfrm>
          <a:prstGeom prst="rect">
            <a:avLst/>
          </a:prstGeom>
          <a:solidFill>
            <a:srgbClr val="DCE6F2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/>
          <p:cNvSpPr/>
          <p:nvPr/>
        </p:nvSpPr>
        <p:spPr>
          <a:xfrm>
            <a:off x="7467570" y="4617720"/>
            <a:ext cx="1371600" cy="91440"/>
          </a:xfrm>
          <a:prstGeom prst="rect">
            <a:avLst/>
          </a:prstGeom>
          <a:solidFill>
            <a:srgbClr val="DCE6F2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/>
          <p:cNvSpPr/>
          <p:nvPr/>
        </p:nvSpPr>
        <p:spPr>
          <a:xfrm>
            <a:off x="7467570" y="960120"/>
            <a:ext cx="1371600" cy="91440"/>
          </a:xfrm>
          <a:prstGeom prst="rect">
            <a:avLst/>
          </a:prstGeom>
          <a:solidFill>
            <a:srgbClr val="DCE6F2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7460381" y="5245076"/>
            <a:ext cx="1371600" cy="91440"/>
          </a:xfrm>
          <a:prstGeom prst="rect">
            <a:avLst/>
          </a:prstGeom>
          <a:solidFill>
            <a:srgbClr val="F2DCDB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3352815" y="5245076"/>
            <a:ext cx="1371600" cy="91440"/>
          </a:xfrm>
          <a:prstGeom prst="rect">
            <a:avLst/>
          </a:prstGeom>
          <a:solidFill>
            <a:srgbClr val="F2DCDB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3352815" y="1520190"/>
            <a:ext cx="1371600" cy="91440"/>
          </a:xfrm>
          <a:prstGeom prst="rect">
            <a:avLst/>
          </a:prstGeom>
          <a:solidFill>
            <a:srgbClr val="F2DCDB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7467570" y="1520190"/>
            <a:ext cx="1371600" cy="91440"/>
          </a:xfrm>
          <a:prstGeom prst="rect">
            <a:avLst/>
          </a:prstGeom>
          <a:solidFill>
            <a:srgbClr val="F2DCDB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5397415" y="3735722"/>
            <a:ext cx="1371600" cy="9144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397415" y="3044744"/>
            <a:ext cx="1371600" cy="9144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467570" y="3735722"/>
            <a:ext cx="1371600" cy="9144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352815" y="3735722"/>
            <a:ext cx="1371600" cy="9144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467570" y="3044744"/>
            <a:ext cx="1371600" cy="9144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352815" y="3044952"/>
            <a:ext cx="1371600" cy="9144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cxnSp>
        <p:nvCxnSpPr>
          <p:cNvPr id="51" name="Straight Arrow Connector 50"/>
          <p:cNvCxnSpPr/>
          <p:nvPr/>
        </p:nvCxnSpPr>
        <p:spPr>
          <a:xfrm>
            <a:off x="3690670" y="2192562"/>
            <a:ext cx="0" cy="241076"/>
          </a:xfrm>
          <a:prstGeom prst="straightConnector1">
            <a:avLst/>
          </a:prstGeom>
          <a:ln w="38100" cmpd="sng">
            <a:solidFill>
              <a:srgbClr val="F79646"/>
            </a:solidFill>
            <a:tailEnd type="arrow"/>
          </a:ln>
          <a:effectLst>
            <a:outerShdw blurRad="40005" dir="5400000" rotWithShape="0">
              <a:srgbClr val="000000"/>
            </a:outerShdw>
          </a:effectLst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>
          <a:xfrm>
            <a:off x="8290536" y="4709160"/>
            <a:ext cx="0" cy="196934"/>
          </a:xfrm>
          <a:prstGeom prst="straightConnector1">
            <a:avLst/>
          </a:prstGeom>
          <a:ln w="38100" cmpd="sng">
            <a:solidFill>
              <a:srgbClr val="F79646"/>
            </a:solidFill>
            <a:tailEnd type="arrow"/>
          </a:ln>
          <a:effectLst>
            <a:outerShdw blurRad="40005" dir="5400000" rotWithShape="0">
              <a:srgbClr val="000000"/>
            </a:outerShdw>
          </a:effectLst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/>
          <p:nvPr/>
        </p:nvCxnSpPr>
        <p:spPr>
          <a:xfrm flipV="1">
            <a:off x="8656810" y="807868"/>
            <a:ext cx="0" cy="243694"/>
          </a:xfrm>
          <a:prstGeom prst="straightConnector1">
            <a:avLst/>
          </a:prstGeom>
          <a:ln w="38100" cmpd="sng">
            <a:solidFill>
              <a:srgbClr val="F79646"/>
            </a:solidFill>
            <a:tailEnd type="arrow"/>
          </a:ln>
          <a:effectLst>
            <a:outerShdw blurRad="40005" dir="5400000" rotWithShape="0">
              <a:srgbClr val="000000"/>
            </a:outerShdw>
          </a:effectLst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62" name="Straight Arrow Connector 61"/>
          <p:cNvCxnSpPr/>
          <p:nvPr/>
        </p:nvCxnSpPr>
        <p:spPr>
          <a:xfrm flipH="1" flipV="1">
            <a:off x="3695628" y="5622131"/>
            <a:ext cx="4957" cy="179648"/>
          </a:xfrm>
          <a:prstGeom prst="straightConnector1">
            <a:avLst/>
          </a:prstGeom>
          <a:ln w="38100" cmpd="sng">
            <a:solidFill>
              <a:srgbClr val="F79646"/>
            </a:solidFill>
            <a:tailEnd type="arrow"/>
          </a:ln>
          <a:effectLst>
            <a:outerShdw blurRad="40005" dir="5400000" rotWithShape="0">
              <a:srgbClr val="000000"/>
            </a:outerShdw>
          </a:effectLst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64" name="Straight Arrow Connector 63"/>
          <p:cNvCxnSpPr/>
          <p:nvPr/>
        </p:nvCxnSpPr>
        <p:spPr>
          <a:xfrm flipV="1">
            <a:off x="4724416" y="4906095"/>
            <a:ext cx="2651731" cy="645222"/>
          </a:xfrm>
          <a:prstGeom prst="straightConnector1">
            <a:avLst/>
          </a:prstGeom>
          <a:ln w="38100" cmpd="sng">
            <a:solidFill>
              <a:srgbClr val="F79646"/>
            </a:solidFill>
            <a:tailEnd type="arrow"/>
          </a:ln>
          <a:effectLst>
            <a:outerShdw blurRad="40005" dir="5400000" rotWithShape="0">
              <a:srgbClr val="000000"/>
            </a:outerShdw>
          </a:effectLst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/>
          <p:nvPr/>
        </p:nvCxnSpPr>
        <p:spPr>
          <a:xfrm flipV="1">
            <a:off x="4724416" y="807868"/>
            <a:ext cx="2651731" cy="1602856"/>
          </a:xfrm>
          <a:prstGeom prst="straightConnector1">
            <a:avLst/>
          </a:prstGeom>
          <a:ln w="38100" cmpd="sng">
            <a:solidFill>
              <a:srgbClr val="F79646"/>
            </a:solidFill>
            <a:tailEnd type="arrow"/>
          </a:ln>
          <a:effectLst>
            <a:outerShdw blurRad="40005" dir="5400000" rotWithShape="0">
              <a:srgbClr val="000000"/>
            </a:outerShdw>
          </a:effectLst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5" name="TextBox 74"/>
              <p:cNvSpPr txBox="1"/>
              <p:nvPr/>
            </p:nvSpPr>
            <p:spPr>
              <a:xfrm>
                <a:off x="4644294" y="4467649"/>
                <a:ext cx="2680637" cy="3915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rgbClr val="000000"/>
                          </a:solidFill>
                          <a:latin typeface="Cambria Math"/>
                        </a:rPr>
                        <m:t>ħ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ω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𝑙</m:t>
                          </m:r>
                        </m:sub>
                      </m:sSub>
                      <m:r>
                        <a:rPr lang="en-US" i="1">
                          <a:solidFill>
                            <a:srgbClr val="000000"/>
                          </a:solidFill>
                          <a:latin typeface="Cambria Math"/>
                        </a:rPr>
                        <m:t>=</m:t>
                      </m:r>
                      <m:r>
                        <a:rPr lang="en-US" i="1">
                          <a:solidFill>
                            <a:srgbClr val="4F81BD"/>
                          </a:solidFill>
                          <a:latin typeface="Cambria Math"/>
                        </a:rPr>
                        <m:t>2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4F81BD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4F81BD"/>
                              </a:solidFill>
                              <a:latin typeface="Cambria Math"/>
                            </a:rPr>
                            <m:t>µ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4F81BD"/>
                              </a:solidFill>
                              <a:latin typeface="Cambria Math"/>
                            </a:rPr>
                            <m:t>𝑚</m:t>
                          </m:r>
                        </m:sub>
                      </m:sSub>
                      <m:r>
                        <a:rPr lang="en-US" i="1">
                          <a:solidFill>
                            <a:srgbClr val="4F81BD"/>
                          </a:solidFill>
                          <a:latin typeface="Cambria Math"/>
                        </a:rPr>
                        <m:t>𝐵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/>
                        </a:rPr>
                        <m:t>−</m:t>
                      </m:r>
                      <m:r>
                        <a:rPr lang="en-US" i="1">
                          <a:solidFill>
                            <a:srgbClr val="F79646"/>
                          </a:solidFill>
                          <a:latin typeface="Cambria Math"/>
                        </a:rPr>
                        <m:t>2 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F79646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F79646"/>
                              </a:solidFill>
                              <a:latin typeface="Cambria Math"/>
                            </a:rPr>
                            <m:t>𝑑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F79646"/>
                              </a:solidFill>
                              <a:latin typeface="Cambria Math"/>
                            </a:rPr>
                            <m:t>𝑒</m:t>
                          </m:r>
                        </m:sub>
                      </m:sSub>
                      <m:r>
                        <a:rPr lang="en-US" i="1">
                          <a:solidFill>
                            <a:srgbClr val="F79646"/>
                          </a:solidFill>
                          <a:latin typeface="Cambria Math"/>
                        </a:rPr>
                        <m:t> 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F79646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F79646"/>
                              </a:solidFill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F79646"/>
                              </a:solidFill>
                              <a:latin typeface="Cambria Math"/>
                            </a:rPr>
                            <m:t>𝑒𝑓𝑓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accent6"/>
                  </a:solidFill>
                </a:endParaRPr>
              </a:p>
            </p:txBody>
          </p:sp>
        </mc:Choice>
        <mc:Fallback xmlns="">
          <p:sp>
            <p:nvSpPr>
              <p:cNvPr id="75" name="TextBox 7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44294" y="4467649"/>
                <a:ext cx="2680637" cy="391582"/>
              </a:xfrm>
              <a:prstGeom prst="rect">
                <a:avLst/>
              </a:prstGeom>
              <a:blipFill>
                <a:blip r:embed="rId4"/>
                <a:stretch>
                  <a:fillRect b="-9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8" name="TextBox 77"/>
              <p:cNvSpPr txBox="1"/>
              <p:nvPr/>
            </p:nvSpPr>
            <p:spPr>
              <a:xfrm>
                <a:off x="4734486" y="2352203"/>
                <a:ext cx="2697458" cy="3915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rgbClr val="000000"/>
                          </a:solidFill>
                          <a:latin typeface="Cambria Math"/>
                        </a:rPr>
                        <m:t>ħ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ω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𝑢</m:t>
                          </m:r>
                        </m:sub>
                      </m:sSub>
                      <m:r>
                        <a:rPr lang="en-US" i="1">
                          <a:solidFill>
                            <a:srgbClr val="000000"/>
                          </a:solidFill>
                          <a:latin typeface="Cambria Math"/>
                        </a:rPr>
                        <m:t>=</m:t>
                      </m:r>
                      <m:r>
                        <a:rPr lang="en-US" i="1">
                          <a:solidFill>
                            <a:srgbClr val="4F81BD"/>
                          </a:solidFill>
                          <a:latin typeface="Cambria Math"/>
                        </a:rPr>
                        <m:t>2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4F81BD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4F81BD"/>
                              </a:solidFill>
                              <a:latin typeface="Cambria Math"/>
                            </a:rPr>
                            <m:t>µ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4F81BD"/>
                              </a:solidFill>
                              <a:latin typeface="Cambria Math"/>
                            </a:rPr>
                            <m:t>𝑚</m:t>
                          </m:r>
                        </m:sub>
                      </m:sSub>
                      <m:r>
                        <a:rPr lang="en-US" i="1">
                          <a:solidFill>
                            <a:srgbClr val="4F81BD"/>
                          </a:solidFill>
                          <a:latin typeface="Cambria Math"/>
                        </a:rPr>
                        <m:t>𝐵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/>
                        </a:rPr>
                        <m:t>+</m:t>
                      </m:r>
                      <m:r>
                        <a:rPr lang="en-US" i="1">
                          <a:solidFill>
                            <a:srgbClr val="F79646"/>
                          </a:solidFill>
                          <a:latin typeface="Cambria Math"/>
                        </a:rPr>
                        <m:t>2 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F79646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F79646"/>
                              </a:solidFill>
                              <a:latin typeface="Cambria Math"/>
                            </a:rPr>
                            <m:t>𝑑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F79646"/>
                              </a:solidFill>
                              <a:latin typeface="Cambria Math"/>
                            </a:rPr>
                            <m:t>𝑒</m:t>
                          </m:r>
                        </m:sub>
                      </m:sSub>
                      <m:r>
                        <a:rPr lang="en-US" i="1">
                          <a:solidFill>
                            <a:srgbClr val="F79646"/>
                          </a:solidFill>
                          <a:latin typeface="Cambria Math"/>
                        </a:rPr>
                        <m:t> 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F79646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F79646"/>
                              </a:solidFill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F79646"/>
                              </a:solidFill>
                              <a:latin typeface="Cambria Math"/>
                            </a:rPr>
                            <m:t>𝑒𝑓𝑓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rgbClr val="F79646"/>
                  </a:solidFill>
                </a:endParaRPr>
              </a:p>
            </p:txBody>
          </p:sp>
        </mc:Choice>
        <mc:Fallback xmlns="">
          <p:sp>
            <p:nvSpPr>
              <p:cNvPr id="78" name="TextBox 7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4486" y="2352203"/>
                <a:ext cx="2697458" cy="391582"/>
              </a:xfrm>
              <a:prstGeom prst="rect">
                <a:avLst/>
              </a:prstGeom>
              <a:blipFill>
                <a:blip r:embed="rId5"/>
                <a:stretch>
                  <a:fillRect b="-9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9" name="TextBox 78"/>
              <p:cNvSpPr txBox="1"/>
              <p:nvPr/>
            </p:nvSpPr>
            <p:spPr>
              <a:xfrm>
                <a:off x="5663446" y="3244334"/>
                <a:ext cx="86510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rgbClr val="000000"/>
                          </a:solidFill>
                          <a:latin typeface="Cambria Math"/>
                        </a:rPr>
                        <m:t>𝑚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/>
                        </a:rPr>
                        <m:t>=0</m:t>
                      </m:r>
                    </m:oMath>
                  </m:oMathPara>
                </a14:m>
                <a:endParaRPr lang="en-US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79" name="TextBox 7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63446" y="3244334"/>
                <a:ext cx="865109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0" name="TextBox 79"/>
              <p:cNvSpPr txBox="1"/>
              <p:nvPr/>
            </p:nvSpPr>
            <p:spPr>
              <a:xfrm>
                <a:off x="3606061" y="3244334"/>
                <a:ext cx="103823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rgbClr val="000000"/>
                          </a:solidFill>
                          <a:latin typeface="Cambria Math"/>
                        </a:rPr>
                        <m:t>𝑚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/>
                        </a:rPr>
                        <m:t>=−1</m:t>
                      </m:r>
                    </m:oMath>
                  </m:oMathPara>
                </a14:m>
                <a:endParaRPr lang="en-US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80" name="TextBox 7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06061" y="3244334"/>
                <a:ext cx="1038233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1" name="TextBox 80"/>
              <p:cNvSpPr txBox="1"/>
              <p:nvPr/>
            </p:nvSpPr>
            <p:spPr>
              <a:xfrm>
                <a:off x="7720816" y="3244334"/>
                <a:ext cx="86510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rgbClr val="000000"/>
                          </a:solidFill>
                          <a:latin typeface="Cambria Math"/>
                        </a:rPr>
                        <m:t>𝑚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/>
                        </a:rPr>
                        <m:t>=1</m:t>
                      </m:r>
                    </m:oMath>
                  </m:oMathPara>
                </a14:m>
                <a:endParaRPr lang="en-US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81" name="TextBox 8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20816" y="3244334"/>
                <a:ext cx="865109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2" name="TextBox 81"/>
              <p:cNvSpPr txBox="1"/>
              <p:nvPr/>
            </p:nvSpPr>
            <p:spPr>
              <a:xfrm>
                <a:off x="5169753" y="30972"/>
                <a:ext cx="1852495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sz="4400" i="1" baseline="30000">
                        <a:solidFill>
                          <a:srgbClr val="000000"/>
                        </a:solidFill>
                        <a:latin typeface="Cambria Math" pitchFamily="18" charset="0"/>
                        <a:ea typeface="Cambria Math" pitchFamily="18" charset="0"/>
                      </a:rPr>
                      <m:t>3</m:t>
                    </m:r>
                    <m:sSub>
                      <m:sSubPr>
                        <m:ctrlPr>
                          <a:rPr lang="en-US" sz="4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4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itchFamily="18" charset="0"/>
                          </a:rPr>
                          <m:t>Δ</m:t>
                        </m:r>
                      </m:e>
                      <m:sub>
                        <m:r>
                          <a:rPr lang="en-US" sz="4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4400" dirty="0">
                    <a:solidFill>
                      <a:srgbClr val="000000"/>
                    </a:solidFill>
                  </a:rPr>
                  <a:t> </a:t>
                </a:r>
                <a:r>
                  <a:rPr lang="en-US" sz="4400" dirty="0">
                    <a:solidFill>
                      <a:srgbClr val="000000"/>
                    </a:solidFill>
                    <a:latin typeface="Calibri" pitchFamily="34" charset="0"/>
                    <a:cs typeface="Calibri" pitchFamily="34" charset="0"/>
                  </a:rPr>
                  <a:t>J=1</a:t>
                </a:r>
              </a:p>
            </p:txBody>
          </p:sp>
        </mc:Choice>
        <mc:Fallback xmlns="">
          <p:sp>
            <p:nvSpPr>
              <p:cNvPr id="82" name="TextBox 8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69753" y="30972"/>
                <a:ext cx="1852495" cy="769441"/>
              </a:xfrm>
              <a:prstGeom prst="rect">
                <a:avLst/>
              </a:prstGeom>
              <a:blipFill>
                <a:blip r:embed="rId9"/>
                <a:stretch>
                  <a:fillRect t="-15873" r="-13158" b="-373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3" name="Straight Arrow Connector 82"/>
          <p:cNvCxnSpPr/>
          <p:nvPr/>
        </p:nvCxnSpPr>
        <p:spPr>
          <a:xfrm flipV="1">
            <a:off x="3329871" y="231356"/>
            <a:ext cx="0" cy="764003"/>
          </a:xfrm>
          <a:prstGeom prst="straightConnector1">
            <a:avLst/>
          </a:prstGeom>
          <a:ln w="38100" cmpd="sng">
            <a:solidFill>
              <a:srgbClr val="C00000"/>
            </a:solidFill>
            <a:tailEnd type="arrow"/>
          </a:ln>
          <a:effectLst>
            <a:outerShdw blurRad="40005" dir="5400000" rotWithShape="0">
              <a:srgbClr val="000000"/>
            </a:outerShdw>
          </a:effectLst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5" name="Straight Arrow Connector 84"/>
          <p:cNvCxnSpPr/>
          <p:nvPr/>
        </p:nvCxnSpPr>
        <p:spPr>
          <a:xfrm flipV="1">
            <a:off x="3695627" y="231356"/>
            <a:ext cx="0" cy="764003"/>
          </a:xfrm>
          <a:prstGeom prst="straightConnector1">
            <a:avLst/>
          </a:prstGeom>
          <a:ln w="38100" cmpd="sng">
            <a:solidFill>
              <a:srgbClr val="4F81BD"/>
            </a:solidFill>
            <a:tailEnd type="arrow"/>
          </a:ln>
          <a:effectLst>
            <a:outerShdw blurRad="40005" dir="5400000" rotWithShape="0">
              <a:srgbClr val="000000"/>
            </a:outerShdw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7" name="TextBox 86"/>
              <p:cNvSpPr txBox="1"/>
              <p:nvPr/>
            </p:nvSpPr>
            <p:spPr>
              <a:xfrm>
                <a:off x="3134433" y="996840"/>
                <a:ext cx="390876" cy="4029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1" i="1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𝑬</m:t>
                          </m:r>
                        </m:e>
                      </m:acc>
                    </m:oMath>
                  </m:oMathPara>
                </a14:m>
                <a:endParaRPr lang="en-US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87" name="TextBox 8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34433" y="996840"/>
                <a:ext cx="390876" cy="402931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9" name="TextBox 88"/>
              <p:cNvSpPr txBox="1"/>
              <p:nvPr/>
            </p:nvSpPr>
            <p:spPr>
              <a:xfrm>
                <a:off x="3493489" y="995359"/>
                <a:ext cx="404277" cy="4029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b="1" i="1">
                              <a:solidFill>
                                <a:srgbClr val="4F81BD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1" i="1">
                              <a:solidFill>
                                <a:srgbClr val="4F81BD"/>
                              </a:solidFill>
                              <a:latin typeface="Cambria Math"/>
                            </a:rPr>
                            <m:t>𝑩</m:t>
                          </m:r>
                        </m:e>
                      </m:acc>
                    </m:oMath>
                  </m:oMathPara>
                </a14:m>
                <a:endParaRPr lang="en-US" b="1" dirty="0">
                  <a:solidFill>
                    <a:srgbClr val="4F81BD"/>
                  </a:solidFill>
                </a:endParaRPr>
              </a:p>
            </p:txBody>
          </p:sp>
        </mc:Choice>
        <mc:Fallback xmlns="">
          <p:sp>
            <p:nvSpPr>
              <p:cNvPr id="89" name="TextBox 8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93489" y="995359"/>
                <a:ext cx="404277" cy="402931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0" name="TextBox 89"/>
              <p:cNvSpPr txBox="1"/>
              <p:nvPr/>
            </p:nvSpPr>
            <p:spPr>
              <a:xfrm>
                <a:off x="3921087" y="963001"/>
                <a:ext cx="100816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sz="2400" i="1">
                            <a:solidFill>
                              <a:srgbClr val="F79646"/>
                            </a:solidFill>
                            <a:latin typeface="Cambria Math" panose="02040503050406030204" pitchFamily="18" charset="0"/>
                            <a:ea typeface="Cambria Math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400" i="1">
                                <a:solidFill>
                                  <a:srgbClr val="F79646"/>
                                </a:solidFill>
                                <a:latin typeface="Cambria Math" panose="02040503050406030204" pitchFamily="18" charset="0"/>
                                <a:ea typeface="Cambria Math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rgbClr val="F79646"/>
                                </a:solidFill>
                                <a:latin typeface="Cambria Math" panose="02040503050406030204" pitchFamily="18" charset="0"/>
                                <a:ea typeface="Cambria Math" pitchFamily="18" charset="0"/>
                              </a:rPr>
                              <m:t>𝑑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srgbClr val="F79646"/>
                                </a:solidFill>
                                <a:latin typeface="Cambria Math" panose="02040503050406030204" pitchFamily="18" charset="0"/>
                                <a:ea typeface="Cambria Math" pitchFamily="18" charset="0"/>
                              </a:rPr>
                              <m:t>𝑒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2400" dirty="0">
                    <a:solidFill>
                      <a:srgbClr val="F79646"/>
                    </a:solidFill>
                    <a:ea typeface="Cambria Math" pitchFamily="18" charset="0"/>
                  </a:rPr>
                  <a:t>&gt;</a:t>
                </a:r>
                <a:r>
                  <a:rPr lang="en-US" sz="2400" dirty="0">
                    <a:solidFill>
                      <a:srgbClr val="F79646"/>
                    </a:solidFill>
                  </a:rPr>
                  <a:t>0</a:t>
                </a:r>
              </a:p>
            </p:txBody>
          </p:sp>
        </mc:Choice>
        <mc:Fallback xmlns="">
          <p:sp>
            <p:nvSpPr>
              <p:cNvPr id="90" name="TextBox 8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21087" y="963001"/>
                <a:ext cx="1008161" cy="461665"/>
              </a:xfrm>
              <a:prstGeom prst="rect">
                <a:avLst/>
              </a:prstGeom>
              <a:blipFill>
                <a:blip r:embed="rId12"/>
                <a:stretch>
                  <a:fillRect t="-10526" r="-8434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5" name="Straight Arrow Connector 24"/>
          <p:cNvCxnSpPr/>
          <p:nvPr/>
        </p:nvCxnSpPr>
        <p:spPr>
          <a:xfrm>
            <a:off x="3538270" y="5246370"/>
            <a:ext cx="0" cy="548640"/>
          </a:xfrm>
          <a:prstGeom prst="straightConnector1">
            <a:avLst/>
          </a:prstGeom>
          <a:ln w="38100" cmpd="sng">
            <a:solidFill>
              <a:srgbClr val="4F81BD"/>
            </a:solidFill>
            <a:tailEnd type="arrow"/>
          </a:ln>
          <a:effectLst>
            <a:outerShdw blurRad="40005" dir="5400000" rotWithShape="0">
              <a:srgbClr val="000000"/>
            </a:outerShdw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3690670" y="1611630"/>
            <a:ext cx="0" cy="580932"/>
          </a:xfrm>
          <a:prstGeom prst="straightConnector1">
            <a:avLst/>
          </a:prstGeom>
          <a:ln w="38100" cmpd="sng">
            <a:solidFill>
              <a:srgbClr val="4F81BD"/>
            </a:solidFill>
            <a:tailEnd type="arrow"/>
          </a:ln>
          <a:effectLst>
            <a:outerShdw blurRad="40005" dir="5400000" rotWithShape="0">
              <a:srgbClr val="000000"/>
            </a:outerShdw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V="1">
            <a:off x="8656292" y="1051560"/>
            <a:ext cx="0" cy="560070"/>
          </a:xfrm>
          <a:prstGeom prst="straightConnector1">
            <a:avLst/>
          </a:prstGeom>
          <a:ln w="38100" cmpd="sng">
            <a:solidFill>
              <a:srgbClr val="4F81BD"/>
            </a:solidFill>
            <a:tailEnd type="arrow"/>
          </a:ln>
          <a:effectLst>
            <a:outerShdw blurRad="40005" dir="5400000" rotWithShape="0">
              <a:srgbClr val="000000"/>
            </a:outerShdw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V="1">
            <a:off x="8473414" y="4709160"/>
            <a:ext cx="0" cy="535916"/>
          </a:xfrm>
          <a:prstGeom prst="straightConnector1">
            <a:avLst/>
          </a:prstGeom>
          <a:ln w="38100" cmpd="sng">
            <a:solidFill>
              <a:srgbClr val="4F81BD"/>
            </a:solidFill>
            <a:tailEnd type="arrow"/>
          </a:ln>
          <a:effectLst>
            <a:outerShdw blurRad="40005" dir="5400000" rotWithShape="0">
              <a:srgbClr val="000000"/>
            </a:outerShdw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8656292" y="3781442"/>
            <a:ext cx="0" cy="1464928"/>
          </a:xfrm>
          <a:prstGeom prst="straightConnector1">
            <a:avLst/>
          </a:prstGeom>
          <a:ln w="38100" cmpd="sng">
            <a:solidFill>
              <a:srgbClr val="C00000"/>
            </a:solidFill>
            <a:tailEnd type="arrow"/>
          </a:ln>
          <a:effectLst>
            <a:outerShdw blurRad="40005" dir="5400000" rotWithShape="0">
              <a:srgbClr val="000000"/>
            </a:outerShdw>
          </a:effectLst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3538270" y="1611630"/>
            <a:ext cx="0" cy="1478834"/>
          </a:xfrm>
          <a:prstGeom prst="straightConnector1">
            <a:avLst/>
          </a:prstGeom>
          <a:ln w="38100" cmpd="sng">
            <a:solidFill>
              <a:srgbClr val="C00000"/>
            </a:solidFill>
            <a:tailEnd type="arrow"/>
          </a:ln>
          <a:effectLst>
            <a:outerShdw blurRad="40005" dir="5400000" rotWithShape="0">
              <a:srgbClr val="000000"/>
            </a:outerShdw>
          </a:effectLst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8656292" y="1611630"/>
            <a:ext cx="0" cy="1478834"/>
          </a:xfrm>
          <a:prstGeom prst="straightConnector1">
            <a:avLst/>
          </a:prstGeom>
          <a:ln w="38100" cmpd="sng">
            <a:solidFill>
              <a:srgbClr val="C00000"/>
            </a:solidFill>
            <a:tailEnd type="arrow"/>
          </a:ln>
          <a:effectLst>
            <a:outerShdw blurRad="40005" dir="5400000" rotWithShape="0">
              <a:srgbClr val="000000"/>
            </a:outerShdw>
          </a:effectLst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3538270" y="3781442"/>
            <a:ext cx="0" cy="1464928"/>
          </a:xfrm>
          <a:prstGeom prst="straightConnector1">
            <a:avLst/>
          </a:prstGeom>
          <a:ln w="38100" cmpd="sng">
            <a:solidFill>
              <a:srgbClr val="C00000"/>
            </a:solidFill>
            <a:tailEnd type="arrow"/>
          </a:ln>
          <a:effectLst>
            <a:outerShdw blurRad="40005" dir="5400000" rotWithShape="0">
              <a:srgbClr val="000000"/>
            </a:outerShdw>
          </a:effectLst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/>
              <p:cNvSpPr txBox="1"/>
              <p:nvPr/>
            </p:nvSpPr>
            <p:spPr>
              <a:xfrm>
                <a:off x="3705800" y="6071378"/>
                <a:ext cx="4767615" cy="6907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i="1">
                          <a:solidFill>
                            <a:srgbClr val="000000"/>
                          </a:solidFill>
                          <a:latin typeface="Cambria Math"/>
                        </a:rPr>
                        <m:t>ħ</m:t>
                      </m:r>
                      <m:sSub>
                        <m:sSubPr>
                          <m:ctrlPr>
                            <a:rPr lang="en-US" sz="3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3600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ω</m:t>
                          </m:r>
                        </m:e>
                        <m:sub>
                          <m:r>
                            <a:rPr lang="en-US" sz="3600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𝑢</m:t>
                          </m:r>
                        </m:sub>
                      </m:sSub>
                      <m:r>
                        <a:rPr lang="en-US" sz="3600" i="1">
                          <a:solidFill>
                            <a:srgbClr val="000000"/>
                          </a:solidFill>
                          <a:latin typeface="Cambria Math"/>
                        </a:rPr>
                        <m:t>−ħ</m:t>
                      </m:r>
                      <m:sSub>
                        <m:sSubPr>
                          <m:ctrlPr>
                            <a:rPr lang="en-US" sz="3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3600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ω</m:t>
                          </m:r>
                        </m:e>
                        <m:sub>
                          <m:r>
                            <a:rPr lang="en-US" sz="3600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𝑙</m:t>
                          </m:r>
                        </m:sub>
                      </m:sSub>
                      <m:r>
                        <a:rPr lang="en-US" sz="3600" i="1">
                          <a:solidFill>
                            <a:srgbClr val="000000"/>
                          </a:solidFill>
                          <a:latin typeface="Cambria Math"/>
                        </a:rPr>
                        <m:t>=</m:t>
                      </m:r>
                      <m:r>
                        <a:rPr lang="en-US" sz="3600" i="1">
                          <a:solidFill>
                            <a:srgbClr val="F79646"/>
                          </a:solidFill>
                          <a:latin typeface="Cambria Math"/>
                        </a:rPr>
                        <m:t>4</m:t>
                      </m:r>
                      <m:sSub>
                        <m:sSubPr>
                          <m:ctrlPr>
                            <a:rPr lang="en-US" sz="3600" i="1">
                              <a:solidFill>
                                <a:srgbClr val="F79646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i="1">
                              <a:solidFill>
                                <a:srgbClr val="F79646"/>
                              </a:solidFill>
                              <a:latin typeface="Cambria Math"/>
                            </a:rPr>
                            <m:t>𝑑</m:t>
                          </m:r>
                        </m:e>
                        <m:sub>
                          <m:r>
                            <a:rPr lang="en-US" sz="3600" i="1">
                              <a:solidFill>
                                <a:srgbClr val="F79646"/>
                              </a:solidFill>
                              <a:latin typeface="Cambria Math"/>
                            </a:rPr>
                            <m:t>𝑒</m:t>
                          </m:r>
                        </m:sub>
                      </m:sSub>
                      <m:r>
                        <a:rPr lang="en-US" sz="3600" i="1">
                          <a:solidFill>
                            <a:srgbClr val="F79646"/>
                          </a:solidFill>
                          <a:latin typeface="Cambria Math"/>
                        </a:rPr>
                        <m:t> </m:t>
                      </m:r>
                      <m:sSub>
                        <m:sSubPr>
                          <m:ctrlPr>
                            <a:rPr lang="en-US" sz="3600" i="1">
                              <a:solidFill>
                                <a:srgbClr val="F79646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i="1">
                              <a:solidFill>
                                <a:srgbClr val="F79646"/>
                              </a:solidFill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a:rPr lang="en-US" sz="3600" i="1">
                              <a:solidFill>
                                <a:srgbClr val="F79646"/>
                              </a:solidFill>
                              <a:latin typeface="Cambria Math"/>
                            </a:rPr>
                            <m:t>𝑒𝑓𝑓</m:t>
                          </m:r>
                        </m:sub>
                      </m:sSub>
                    </m:oMath>
                  </m:oMathPara>
                </a14:m>
                <a:endParaRPr lang="en-US" sz="3600" dirty="0">
                  <a:solidFill>
                    <a:schemeClr val="accent6"/>
                  </a:solidFill>
                </a:endParaRPr>
              </a:p>
            </p:txBody>
          </p:sp>
        </mc:Choice>
        <mc:Fallback xmlns="">
          <p:sp>
            <p:nvSpPr>
              <p:cNvPr id="50" name="TextBox 4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05800" y="6071378"/>
                <a:ext cx="4767615" cy="690702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7" name="Group 56"/>
          <p:cNvGrpSpPr/>
          <p:nvPr/>
        </p:nvGrpSpPr>
        <p:grpSpPr>
          <a:xfrm>
            <a:off x="9853952" y="2705744"/>
            <a:ext cx="774656" cy="769441"/>
            <a:chOff x="7965484" y="2622011"/>
            <a:chExt cx="774656" cy="76944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TextBox 41"/>
                <p:cNvSpPr txBox="1"/>
                <p:nvPr/>
              </p:nvSpPr>
              <p:spPr>
                <a:xfrm>
                  <a:off x="7965484" y="2622011"/>
                  <a:ext cx="774656" cy="76944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|"/>
                            <m:endChr m:val=""/>
                            <m:ctrlPr>
                              <a:rPr lang="en-US" sz="4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begChr m:val=""/>
                                <m:endChr m:val="⟩"/>
                                <m:ctrlPr>
                                  <a:rPr lang="en-US" sz="44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4400" i="1">
                                    <a:solidFill>
                                      <a:srgbClr val="000000"/>
                                    </a:solidFill>
                                    <a:latin typeface="Cambria Math"/>
                                  </a:rPr>
                                  <m:t>  </m:t>
                                </m:r>
                              </m:e>
                            </m:d>
                          </m:e>
                        </m:d>
                      </m:oMath>
                    </m:oMathPara>
                  </a14:m>
                  <a:endParaRPr lang="en-US" sz="4400" dirty="0"/>
                </a:p>
              </p:txBody>
            </p:sp>
          </mc:Choice>
          <mc:Fallback xmlns="">
            <p:sp>
              <p:nvSpPr>
                <p:cNvPr id="42" name="TextBox 4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965484" y="2622011"/>
                  <a:ext cx="774656" cy="769441"/>
                </a:xfrm>
                <a:prstGeom prst="rect">
                  <a:avLst/>
                </a:prstGeom>
                <a:blipFill rotWithShape="1"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56" name="Group 55"/>
            <p:cNvGrpSpPr/>
            <p:nvPr/>
          </p:nvGrpSpPr>
          <p:grpSpPr>
            <a:xfrm>
              <a:off x="8238512" y="2762153"/>
              <a:ext cx="228600" cy="489156"/>
              <a:chOff x="8124212" y="3956189"/>
              <a:chExt cx="228600" cy="489156"/>
            </a:xfrm>
          </p:grpSpPr>
          <p:cxnSp>
            <p:nvCxnSpPr>
              <p:cNvPr id="40" name="Straight Connector 39"/>
              <p:cNvCxnSpPr>
                <a:stCxn id="33" idx="4"/>
                <a:endCxn id="61" idx="0"/>
              </p:cNvCxnSpPr>
              <p:nvPr/>
            </p:nvCxnSpPr>
            <p:spPr>
              <a:xfrm>
                <a:off x="8238512" y="4184789"/>
                <a:ext cx="0" cy="123396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33" name="Oval 32"/>
              <p:cNvSpPr/>
              <p:nvPr/>
            </p:nvSpPr>
            <p:spPr>
              <a:xfrm>
                <a:off x="8124212" y="3956189"/>
                <a:ext cx="228600" cy="228600"/>
              </a:xfrm>
              <a:prstGeom prst="ellipse">
                <a:avLst/>
              </a:prstGeom>
              <a:solidFill>
                <a:srgbClr val="C0504D"/>
              </a:solidFill>
              <a:ln>
                <a:solidFill>
                  <a:srgbClr val="8C3836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Oval 60"/>
              <p:cNvSpPr/>
              <p:nvPr/>
            </p:nvSpPr>
            <p:spPr>
              <a:xfrm>
                <a:off x="8169932" y="4308185"/>
                <a:ext cx="137160" cy="137160"/>
              </a:xfrm>
              <a:prstGeom prst="ellipse">
                <a:avLst/>
              </a:prstGeom>
              <a:solidFill>
                <a:srgbClr val="4F81BD"/>
              </a:solidFill>
              <a:ln>
                <a:solidFill>
                  <a:srgbClr val="385D8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55" name="Group 54"/>
          <p:cNvGrpSpPr/>
          <p:nvPr/>
        </p:nvGrpSpPr>
        <p:grpSpPr>
          <a:xfrm>
            <a:off x="8873556" y="2705952"/>
            <a:ext cx="774656" cy="769441"/>
            <a:chOff x="7671596" y="423147"/>
            <a:chExt cx="774656" cy="76944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1" name="TextBox 70"/>
                <p:cNvSpPr txBox="1"/>
                <p:nvPr/>
              </p:nvSpPr>
              <p:spPr>
                <a:xfrm>
                  <a:off x="7671596" y="423147"/>
                  <a:ext cx="774656" cy="76944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|"/>
                            <m:endChr m:val=""/>
                            <m:ctrlPr>
                              <a:rPr lang="en-US" sz="4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begChr m:val=""/>
                                <m:endChr m:val="⟩"/>
                                <m:ctrlPr>
                                  <a:rPr lang="en-US" sz="44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4400" i="1">
                                    <a:solidFill>
                                      <a:srgbClr val="000000"/>
                                    </a:solidFill>
                                    <a:latin typeface="Cambria Math"/>
                                  </a:rPr>
                                  <m:t>  </m:t>
                                </m:r>
                              </m:e>
                            </m:d>
                          </m:e>
                        </m:d>
                      </m:oMath>
                    </m:oMathPara>
                  </a14:m>
                  <a:endParaRPr lang="en-US" sz="4400" dirty="0"/>
                </a:p>
              </p:txBody>
            </p:sp>
          </mc:Choice>
          <mc:Fallback xmlns="">
            <p:sp>
              <p:nvSpPr>
                <p:cNvPr id="71" name="TextBox 7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71596" y="423147"/>
                  <a:ext cx="774656" cy="769441"/>
                </a:xfrm>
                <a:prstGeom prst="rect">
                  <a:avLst/>
                </a:prstGeom>
                <a:blipFill rotWithShape="1"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52" name="Group 51"/>
            <p:cNvGrpSpPr/>
            <p:nvPr/>
          </p:nvGrpSpPr>
          <p:grpSpPr>
            <a:xfrm>
              <a:off x="7941332" y="563290"/>
              <a:ext cx="228600" cy="489156"/>
              <a:chOff x="8058924" y="1321332"/>
              <a:chExt cx="228600" cy="489156"/>
            </a:xfrm>
          </p:grpSpPr>
          <p:cxnSp>
            <p:nvCxnSpPr>
              <p:cNvPr id="68" name="Straight Connector 67"/>
              <p:cNvCxnSpPr>
                <a:stCxn id="69" idx="4"/>
                <a:endCxn id="70" idx="0"/>
              </p:cNvCxnSpPr>
              <p:nvPr/>
            </p:nvCxnSpPr>
            <p:spPr>
              <a:xfrm flipV="1">
                <a:off x="8173224" y="1458492"/>
                <a:ext cx="0" cy="123396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69" name="Oval 68"/>
              <p:cNvSpPr/>
              <p:nvPr/>
            </p:nvSpPr>
            <p:spPr>
              <a:xfrm flipV="1">
                <a:off x="8058924" y="1581888"/>
                <a:ext cx="228600" cy="228600"/>
              </a:xfrm>
              <a:prstGeom prst="ellipse">
                <a:avLst/>
              </a:prstGeom>
              <a:solidFill>
                <a:srgbClr val="C0504D"/>
              </a:solidFill>
              <a:ln>
                <a:solidFill>
                  <a:srgbClr val="8C3836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" name="Oval 69"/>
              <p:cNvSpPr/>
              <p:nvPr/>
            </p:nvSpPr>
            <p:spPr>
              <a:xfrm flipV="1">
                <a:off x="8104644" y="1321332"/>
                <a:ext cx="137160" cy="137160"/>
              </a:xfrm>
              <a:prstGeom prst="ellipse">
                <a:avLst/>
              </a:prstGeom>
              <a:solidFill>
                <a:srgbClr val="4F81BD"/>
              </a:solidFill>
              <a:ln>
                <a:solidFill>
                  <a:srgbClr val="385D8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8" name="TextBox 57"/>
              <p:cNvSpPr txBox="1"/>
              <p:nvPr/>
            </p:nvSpPr>
            <p:spPr>
              <a:xfrm>
                <a:off x="9506509" y="2840396"/>
                <a:ext cx="48282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solidFill>
                            <a:srgbClr val="000000"/>
                          </a:solidFill>
                          <a:latin typeface="Cambria Math"/>
                        </a:rPr>
                        <m:t>−</m:t>
                      </m:r>
                    </m:oMath>
                  </m:oMathPara>
                </a14:m>
                <a:endParaRPr lang="en-US" sz="24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58" name="TextBox 5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06509" y="2840396"/>
                <a:ext cx="482824" cy="461665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4" name="Group 83"/>
          <p:cNvGrpSpPr/>
          <p:nvPr/>
        </p:nvGrpSpPr>
        <p:grpSpPr>
          <a:xfrm>
            <a:off x="9853952" y="3396722"/>
            <a:ext cx="774656" cy="769441"/>
            <a:chOff x="7965484" y="2622011"/>
            <a:chExt cx="774656" cy="76944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8" name="TextBox 87"/>
                <p:cNvSpPr txBox="1"/>
                <p:nvPr/>
              </p:nvSpPr>
              <p:spPr>
                <a:xfrm>
                  <a:off x="7965484" y="2622011"/>
                  <a:ext cx="774656" cy="76944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|"/>
                            <m:endChr m:val=""/>
                            <m:ctrlPr>
                              <a:rPr lang="en-US" sz="4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begChr m:val=""/>
                                <m:endChr m:val="⟩"/>
                                <m:ctrlPr>
                                  <a:rPr lang="en-US" sz="44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4400" i="1">
                                    <a:solidFill>
                                      <a:srgbClr val="000000"/>
                                    </a:solidFill>
                                    <a:latin typeface="Cambria Math"/>
                                  </a:rPr>
                                  <m:t>  </m:t>
                                </m:r>
                              </m:e>
                            </m:d>
                          </m:e>
                        </m:d>
                      </m:oMath>
                    </m:oMathPara>
                  </a14:m>
                  <a:endParaRPr lang="en-US" sz="4400" dirty="0"/>
                </a:p>
              </p:txBody>
            </p:sp>
          </mc:Choice>
          <mc:Fallback xmlns="">
            <p:sp>
              <p:nvSpPr>
                <p:cNvPr id="88" name="TextBox 8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965484" y="2622011"/>
                  <a:ext cx="774656" cy="769441"/>
                </a:xfrm>
                <a:prstGeom prst="rect">
                  <a:avLst/>
                </a:prstGeom>
                <a:blipFill rotWithShape="1">
                  <a:blip r:embed="rId1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86" name="Group 85"/>
            <p:cNvGrpSpPr/>
            <p:nvPr/>
          </p:nvGrpSpPr>
          <p:grpSpPr>
            <a:xfrm>
              <a:off x="8238512" y="2762153"/>
              <a:ext cx="228600" cy="489156"/>
              <a:chOff x="8124212" y="3956189"/>
              <a:chExt cx="228600" cy="489156"/>
            </a:xfrm>
          </p:grpSpPr>
          <p:cxnSp>
            <p:nvCxnSpPr>
              <p:cNvPr id="91" name="Straight Connector 90"/>
              <p:cNvCxnSpPr>
                <a:stCxn id="92" idx="4"/>
                <a:endCxn id="93" idx="0"/>
              </p:cNvCxnSpPr>
              <p:nvPr/>
            </p:nvCxnSpPr>
            <p:spPr>
              <a:xfrm>
                <a:off x="8238512" y="4184789"/>
                <a:ext cx="0" cy="123396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92" name="Oval 91"/>
              <p:cNvSpPr/>
              <p:nvPr/>
            </p:nvSpPr>
            <p:spPr>
              <a:xfrm>
                <a:off x="8124212" y="3956189"/>
                <a:ext cx="228600" cy="228600"/>
              </a:xfrm>
              <a:prstGeom prst="ellipse">
                <a:avLst/>
              </a:prstGeom>
              <a:solidFill>
                <a:srgbClr val="C0504D"/>
              </a:solidFill>
              <a:ln>
                <a:solidFill>
                  <a:srgbClr val="8C3836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3" name="Oval 92"/>
              <p:cNvSpPr/>
              <p:nvPr/>
            </p:nvSpPr>
            <p:spPr>
              <a:xfrm>
                <a:off x="8169932" y="4308185"/>
                <a:ext cx="137160" cy="137160"/>
              </a:xfrm>
              <a:prstGeom prst="ellipse">
                <a:avLst/>
              </a:prstGeom>
              <a:solidFill>
                <a:srgbClr val="4F81BD"/>
              </a:solidFill>
              <a:ln>
                <a:solidFill>
                  <a:srgbClr val="385D8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94" name="Group 93"/>
          <p:cNvGrpSpPr/>
          <p:nvPr/>
        </p:nvGrpSpPr>
        <p:grpSpPr>
          <a:xfrm>
            <a:off x="8873556" y="3396930"/>
            <a:ext cx="774656" cy="769441"/>
            <a:chOff x="7671596" y="423147"/>
            <a:chExt cx="774656" cy="76944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6" name="TextBox 95"/>
                <p:cNvSpPr txBox="1"/>
                <p:nvPr/>
              </p:nvSpPr>
              <p:spPr>
                <a:xfrm>
                  <a:off x="7671596" y="423147"/>
                  <a:ext cx="774656" cy="76944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|"/>
                            <m:endChr m:val=""/>
                            <m:ctrlPr>
                              <a:rPr lang="en-US" sz="4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begChr m:val=""/>
                                <m:endChr m:val="⟩"/>
                                <m:ctrlPr>
                                  <a:rPr lang="en-US" sz="44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4400" i="1">
                                    <a:solidFill>
                                      <a:srgbClr val="000000"/>
                                    </a:solidFill>
                                    <a:latin typeface="Cambria Math"/>
                                  </a:rPr>
                                  <m:t>  </m:t>
                                </m:r>
                              </m:e>
                            </m:d>
                          </m:e>
                        </m:d>
                      </m:oMath>
                    </m:oMathPara>
                  </a14:m>
                  <a:endParaRPr lang="en-US" sz="4400" dirty="0"/>
                </a:p>
              </p:txBody>
            </p:sp>
          </mc:Choice>
          <mc:Fallback xmlns="">
            <p:sp>
              <p:nvSpPr>
                <p:cNvPr id="96" name="TextBox 9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71596" y="423147"/>
                  <a:ext cx="774656" cy="769441"/>
                </a:xfrm>
                <a:prstGeom prst="rect">
                  <a:avLst/>
                </a:prstGeom>
                <a:blipFill rotWithShape="1">
                  <a:blip r:embed="rId1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95" name="Group 94"/>
            <p:cNvGrpSpPr/>
            <p:nvPr/>
          </p:nvGrpSpPr>
          <p:grpSpPr>
            <a:xfrm>
              <a:off x="7941332" y="563290"/>
              <a:ext cx="228600" cy="489156"/>
              <a:chOff x="8058924" y="1321332"/>
              <a:chExt cx="228600" cy="489156"/>
            </a:xfrm>
          </p:grpSpPr>
          <p:cxnSp>
            <p:nvCxnSpPr>
              <p:cNvPr id="97" name="Straight Connector 96"/>
              <p:cNvCxnSpPr>
                <a:stCxn id="98" idx="4"/>
                <a:endCxn id="99" idx="0"/>
              </p:cNvCxnSpPr>
              <p:nvPr/>
            </p:nvCxnSpPr>
            <p:spPr>
              <a:xfrm flipV="1">
                <a:off x="8173224" y="1458492"/>
                <a:ext cx="0" cy="123396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98" name="Oval 97"/>
              <p:cNvSpPr/>
              <p:nvPr/>
            </p:nvSpPr>
            <p:spPr>
              <a:xfrm flipV="1">
                <a:off x="8058924" y="1581888"/>
                <a:ext cx="228600" cy="228600"/>
              </a:xfrm>
              <a:prstGeom prst="ellipse">
                <a:avLst/>
              </a:prstGeom>
              <a:solidFill>
                <a:srgbClr val="C0504D"/>
              </a:solidFill>
              <a:ln>
                <a:solidFill>
                  <a:srgbClr val="8C3836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9" name="Oval 98"/>
              <p:cNvSpPr/>
              <p:nvPr/>
            </p:nvSpPr>
            <p:spPr>
              <a:xfrm flipV="1">
                <a:off x="8104644" y="1321332"/>
                <a:ext cx="137160" cy="137160"/>
              </a:xfrm>
              <a:prstGeom prst="ellipse">
                <a:avLst/>
              </a:prstGeom>
              <a:solidFill>
                <a:srgbClr val="4F81BD"/>
              </a:solidFill>
              <a:ln>
                <a:solidFill>
                  <a:srgbClr val="385D8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0" name="TextBox 99"/>
              <p:cNvSpPr txBox="1"/>
              <p:nvPr/>
            </p:nvSpPr>
            <p:spPr>
              <a:xfrm>
                <a:off x="9506509" y="3531374"/>
                <a:ext cx="48282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solidFill>
                            <a:srgbClr val="000000"/>
                          </a:solidFill>
                          <a:latin typeface="Cambria Math"/>
                        </a:rPr>
                        <m:t>+</m:t>
                      </m:r>
                    </m:oMath>
                  </m:oMathPara>
                </a14:m>
                <a:endParaRPr lang="en-US" sz="24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100" name="TextBox 9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06509" y="3531374"/>
                <a:ext cx="482824" cy="461665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4" name="Group 113"/>
          <p:cNvGrpSpPr/>
          <p:nvPr/>
        </p:nvGrpSpPr>
        <p:grpSpPr>
          <a:xfrm>
            <a:off x="2524402" y="2689110"/>
            <a:ext cx="774656" cy="769441"/>
            <a:chOff x="7965484" y="2622011"/>
            <a:chExt cx="774656" cy="76944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6" name="TextBox 115"/>
                <p:cNvSpPr txBox="1"/>
                <p:nvPr/>
              </p:nvSpPr>
              <p:spPr>
                <a:xfrm>
                  <a:off x="7965484" y="2622011"/>
                  <a:ext cx="774656" cy="76944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|"/>
                            <m:endChr m:val=""/>
                            <m:ctrlPr>
                              <a:rPr lang="en-US" sz="4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begChr m:val=""/>
                                <m:endChr m:val="⟩"/>
                                <m:ctrlPr>
                                  <a:rPr lang="en-US" sz="44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4400" i="1">
                                    <a:solidFill>
                                      <a:srgbClr val="000000"/>
                                    </a:solidFill>
                                    <a:latin typeface="Cambria Math"/>
                                  </a:rPr>
                                  <m:t>  </m:t>
                                </m:r>
                              </m:e>
                            </m:d>
                          </m:e>
                        </m:d>
                      </m:oMath>
                    </m:oMathPara>
                  </a14:m>
                  <a:endParaRPr lang="en-US" sz="4400" dirty="0"/>
                </a:p>
              </p:txBody>
            </p:sp>
          </mc:Choice>
          <mc:Fallback xmlns="">
            <p:sp>
              <p:nvSpPr>
                <p:cNvPr id="116" name="TextBox 11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965484" y="2622011"/>
                  <a:ext cx="774656" cy="769441"/>
                </a:xfrm>
                <a:prstGeom prst="rect">
                  <a:avLst/>
                </a:prstGeom>
                <a:blipFill rotWithShape="1">
                  <a:blip r:embed="rId2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15" name="Group 114"/>
            <p:cNvGrpSpPr/>
            <p:nvPr/>
          </p:nvGrpSpPr>
          <p:grpSpPr>
            <a:xfrm>
              <a:off x="8238512" y="2762153"/>
              <a:ext cx="228600" cy="489156"/>
              <a:chOff x="8124212" y="3956189"/>
              <a:chExt cx="228600" cy="489156"/>
            </a:xfrm>
          </p:grpSpPr>
          <p:cxnSp>
            <p:nvCxnSpPr>
              <p:cNvPr id="117" name="Straight Connector 116"/>
              <p:cNvCxnSpPr>
                <a:stCxn id="118" idx="4"/>
                <a:endCxn id="119" idx="0"/>
              </p:cNvCxnSpPr>
              <p:nvPr/>
            </p:nvCxnSpPr>
            <p:spPr>
              <a:xfrm>
                <a:off x="8238512" y="4184789"/>
                <a:ext cx="0" cy="123396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18" name="Oval 117"/>
              <p:cNvSpPr/>
              <p:nvPr/>
            </p:nvSpPr>
            <p:spPr>
              <a:xfrm>
                <a:off x="8124212" y="3956189"/>
                <a:ext cx="228600" cy="228600"/>
              </a:xfrm>
              <a:prstGeom prst="ellipse">
                <a:avLst/>
              </a:prstGeom>
              <a:solidFill>
                <a:srgbClr val="C0504D"/>
              </a:solidFill>
              <a:ln>
                <a:solidFill>
                  <a:srgbClr val="8C3836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9" name="Oval 118"/>
              <p:cNvSpPr/>
              <p:nvPr/>
            </p:nvSpPr>
            <p:spPr>
              <a:xfrm>
                <a:off x="8169932" y="4308185"/>
                <a:ext cx="137160" cy="137160"/>
              </a:xfrm>
              <a:prstGeom prst="ellipse">
                <a:avLst/>
              </a:prstGeom>
              <a:solidFill>
                <a:srgbClr val="4F81BD"/>
              </a:solidFill>
              <a:ln>
                <a:solidFill>
                  <a:srgbClr val="385D8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26" name="TextBox 125"/>
              <p:cNvSpPr txBox="1"/>
              <p:nvPr/>
            </p:nvSpPr>
            <p:spPr>
              <a:xfrm>
                <a:off x="2176959" y="2823762"/>
                <a:ext cx="48282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solidFill>
                            <a:srgbClr val="000000"/>
                          </a:solidFill>
                          <a:latin typeface="Cambria Math"/>
                        </a:rPr>
                        <m:t>−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26" name="TextBox 1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76959" y="2823762"/>
                <a:ext cx="482824" cy="461665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27" name="Group 126"/>
          <p:cNvGrpSpPr/>
          <p:nvPr/>
        </p:nvGrpSpPr>
        <p:grpSpPr>
          <a:xfrm>
            <a:off x="2524402" y="3380088"/>
            <a:ext cx="774656" cy="769441"/>
            <a:chOff x="7965484" y="2622011"/>
            <a:chExt cx="774656" cy="76944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9" name="TextBox 128"/>
                <p:cNvSpPr txBox="1"/>
                <p:nvPr/>
              </p:nvSpPr>
              <p:spPr>
                <a:xfrm>
                  <a:off x="7965484" y="2622011"/>
                  <a:ext cx="774656" cy="76944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|"/>
                            <m:endChr m:val=""/>
                            <m:ctrlPr>
                              <a:rPr lang="en-US" sz="4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begChr m:val=""/>
                                <m:endChr m:val="⟩"/>
                                <m:ctrlPr>
                                  <a:rPr lang="en-US" sz="44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4400" i="1">
                                    <a:solidFill>
                                      <a:srgbClr val="000000"/>
                                    </a:solidFill>
                                    <a:latin typeface="Cambria Math"/>
                                  </a:rPr>
                                  <m:t>  </m:t>
                                </m:r>
                              </m:e>
                            </m:d>
                          </m:e>
                        </m:d>
                      </m:oMath>
                    </m:oMathPara>
                  </a14:m>
                  <a:endParaRPr lang="en-US" sz="4400" dirty="0">
                    <a:solidFill>
                      <a:srgbClr val="000000"/>
                    </a:solidFill>
                  </a:endParaRPr>
                </a:p>
              </p:txBody>
            </p:sp>
          </mc:Choice>
          <mc:Fallback xmlns="">
            <p:sp>
              <p:nvSpPr>
                <p:cNvPr id="129" name="TextBox 12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965484" y="2622011"/>
                  <a:ext cx="774656" cy="769441"/>
                </a:xfrm>
                <a:prstGeom prst="rect">
                  <a:avLst/>
                </a:prstGeom>
                <a:blipFill rotWithShape="1">
                  <a:blip r:embed="rId2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28" name="Group 127"/>
            <p:cNvGrpSpPr/>
            <p:nvPr/>
          </p:nvGrpSpPr>
          <p:grpSpPr>
            <a:xfrm>
              <a:off x="8238512" y="2762153"/>
              <a:ext cx="228600" cy="489156"/>
              <a:chOff x="8124212" y="3956189"/>
              <a:chExt cx="228600" cy="489156"/>
            </a:xfrm>
          </p:grpSpPr>
          <p:cxnSp>
            <p:nvCxnSpPr>
              <p:cNvPr id="130" name="Straight Connector 129"/>
              <p:cNvCxnSpPr>
                <a:stCxn id="131" idx="4"/>
                <a:endCxn id="132" idx="0"/>
              </p:cNvCxnSpPr>
              <p:nvPr/>
            </p:nvCxnSpPr>
            <p:spPr>
              <a:xfrm>
                <a:off x="8238512" y="4184789"/>
                <a:ext cx="0" cy="123396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31" name="Oval 130"/>
              <p:cNvSpPr/>
              <p:nvPr/>
            </p:nvSpPr>
            <p:spPr>
              <a:xfrm>
                <a:off x="8124212" y="3956189"/>
                <a:ext cx="228600" cy="228600"/>
              </a:xfrm>
              <a:prstGeom prst="ellipse">
                <a:avLst/>
              </a:prstGeom>
              <a:solidFill>
                <a:srgbClr val="C0504D"/>
              </a:solidFill>
              <a:ln>
                <a:solidFill>
                  <a:srgbClr val="8C3836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2" name="Oval 131"/>
              <p:cNvSpPr/>
              <p:nvPr/>
            </p:nvSpPr>
            <p:spPr>
              <a:xfrm>
                <a:off x="8169932" y="4308185"/>
                <a:ext cx="137160" cy="137160"/>
              </a:xfrm>
              <a:prstGeom prst="ellipse">
                <a:avLst/>
              </a:prstGeom>
              <a:solidFill>
                <a:srgbClr val="4F81BD"/>
              </a:solidFill>
              <a:ln>
                <a:solidFill>
                  <a:srgbClr val="385D8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33" name="Group 132"/>
          <p:cNvGrpSpPr/>
          <p:nvPr/>
        </p:nvGrpSpPr>
        <p:grpSpPr>
          <a:xfrm>
            <a:off x="1544006" y="3380296"/>
            <a:ext cx="774656" cy="769441"/>
            <a:chOff x="7671596" y="423147"/>
            <a:chExt cx="774656" cy="76944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5" name="TextBox 134"/>
                <p:cNvSpPr txBox="1"/>
                <p:nvPr/>
              </p:nvSpPr>
              <p:spPr>
                <a:xfrm>
                  <a:off x="7671596" y="423147"/>
                  <a:ext cx="774656" cy="76944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|"/>
                            <m:endChr m:val=""/>
                            <m:ctrlPr>
                              <a:rPr lang="en-US" sz="4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begChr m:val=""/>
                                <m:endChr m:val="⟩"/>
                                <m:ctrlPr>
                                  <a:rPr lang="en-US" sz="44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4400" i="1">
                                    <a:solidFill>
                                      <a:srgbClr val="000000"/>
                                    </a:solidFill>
                                    <a:latin typeface="Cambria Math"/>
                                  </a:rPr>
                                  <m:t>  </m:t>
                                </m:r>
                              </m:e>
                            </m:d>
                          </m:e>
                        </m:d>
                      </m:oMath>
                    </m:oMathPara>
                  </a14:m>
                  <a:endParaRPr lang="en-US" sz="4400" dirty="0"/>
                </a:p>
              </p:txBody>
            </p:sp>
          </mc:Choice>
          <mc:Fallback xmlns="">
            <p:sp>
              <p:nvSpPr>
                <p:cNvPr id="135" name="TextBox 13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71596" y="423147"/>
                  <a:ext cx="774656" cy="769441"/>
                </a:xfrm>
                <a:prstGeom prst="rect">
                  <a:avLst/>
                </a:prstGeom>
                <a:blipFill rotWithShape="1">
                  <a:blip r:embed="rId2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34" name="Group 133"/>
            <p:cNvGrpSpPr/>
            <p:nvPr/>
          </p:nvGrpSpPr>
          <p:grpSpPr>
            <a:xfrm>
              <a:off x="7941332" y="563290"/>
              <a:ext cx="228600" cy="489156"/>
              <a:chOff x="8058924" y="1321332"/>
              <a:chExt cx="228600" cy="489156"/>
            </a:xfrm>
          </p:grpSpPr>
          <p:cxnSp>
            <p:nvCxnSpPr>
              <p:cNvPr id="136" name="Straight Connector 135"/>
              <p:cNvCxnSpPr>
                <a:stCxn id="137" idx="4"/>
                <a:endCxn id="138" idx="0"/>
              </p:cNvCxnSpPr>
              <p:nvPr/>
            </p:nvCxnSpPr>
            <p:spPr>
              <a:xfrm flipV="1">
                <a:off x="8173224" y="1458492"/>
                <a:ext cx="0" cy="123396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37" name="Oval 136"/>
              <p:cNvSpPr/>
              <p:nvPr/>
            </p:nvSpPr>
            <p:spPr>
              <a:xfrm flipV="1">
                <a:off x="8058924" y="1581888"/>
                <a:ext cx="228600" cy="228600"/>
              </a:xfrm>
              <a:prstGeom prst="ellipse">
                <a:avLst/>
              </a:prstGeom>
              <a:solidFill>
                <a:srgbClr val="C0504D"/>
              </a:solidFill>
              <a:ln>
                <a:solidFill>
                  <a:srgbClr val="8C3836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8" name="Oval 137"/>
              <p:cNvSpPr/>
              <p:nvPr/>
            </p:nvSpPr>
            <p:spPr>
              <a:xfrm flipV="1">
                <a:off x="8104644" y="1321332"/>
                <a:ext cx="137160" cy="137160"/>
              </a:xfrm>
              <a:prstGeom prst="ellipse">
                <a:avLst/>
              </a:prstGeom>
              <a:solidFill>
                <a:srgbClr val="4F81BD"/>
              </a:solidFill>
              <a:ln>
                <a:solidFill>
                  <a:srgbClr val="385D8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39" name="TextBox 138"/>
              <p:cNvSpPr txBox="1"/>
              <p:nvPr/>
            </p:nvSpPr>
            <p:spPr>
              <a:xfrm>
                <a:off x="2176959" y="3514740"/>
                <a:ext cx="48282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solidFill>
                            <a:srgbClr val="000000"/>
                          </a:solidFill>
                          <a:latin typeface="Cambria Math"/>
                        </a:rPr>
                        <m:t>+</m:t>
                      </m:r>
                    </m:oMath>
                  </m:oMathPara>
                </a14:m>
                <a:endParaRPr lang="en-US" sz="24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139" name="TextBox 1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76959" y="3514740"/>
                <a:ext cx="482824" cy="461665"/>
              </a:xfrm>
              <a:prstGeom prst="rect">
                <a:avLst/>
              </a:prstGeom>
              <a:blipFill>
                <a:blip r:embed="rId2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6" name="Oval 65"/>
          <p:cNvSpPr/>
          <p:nvPr/>
        </p:nvSpPr>
        <p:spPr>
          <a:xfrm>
            <a:off x="9724368" y="1296748"/>
            <a:ext cx="241412" cy="223442"/>
          </a:xfrm>
          <a:prstGeom prst="ellipse">
            <a:avLst/>
          </a:prstGeom>
          <a:gradFill flip="none" rotWithShape="1">
            <a:gsLst>
              <a:gs pos="40000">
                <a:srgbClr val="F79646"/>
              </a:gs>
              <a:gs pos="0">
                <a:srgbClr val="CB6C1D"/>
              </a:gs>
              <a:gs pos="60000">
                <a:srgbClr val="FFFFFF"/>
              </a:gs>
            </a:gsLst>
            <a:lin ang="5400000" scaled="1"/>
            <a:tileRect/>
          </a:gradFill>
          <a:ln w="19050">
            <a:solidFill>
              <a:srgbClr val="E46C0A"/>
            </a:solidFill>
          </a:ln>
          <a:effectLst>
            <a:outerShdw blurRad="40005" dist="2286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6" name="Oval 165"/>
          <p:cNvSpPr/>
          <p:nvPr/>
        </p:nvSpPr>
        <p:spPr>
          <a:xfrm>
            <a:off x="9720404" y="5134649"/>
            <a:ext cx="241412" cy="223442"/>
          </a:xfrm>
          <a:prstGeom prst="ellipse">
            <a:avLst/>
          </a:prstGeom>
          <a:gradFill flip="none" rotWithShape="1">
            <a:gsLst>
              <a:gs pos="0">
                <a:srgbClr val="CB6C1D"/>
              </a:gs>
              <a:gs pos="40000">
                <a:srgbClr val="F79646"/>
              </a:gs>
              <a:gs pos="60000">
                <a:srgbClr val="FFFFFF"/>
              </a:gs>
            </a:gsLst>
            <a:lin ang="5400000" scaled="1"/>
            <a:tileRect/>
          </a:gradFill>
          <a:ln w="19050">
            <a:solidFill>
              <a:srgbClr val="E46C0A"/>
            </a:solidFill>
          </a:ln>
          <a:effectLst>
            <a:outerShdw blurRad="40005" dist="2286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7" name="Oval 166"/>
          <p:cNvSpPr/>
          <p:nvPr/>
        </p:nvSpPr>
        <p:spPr>
          <a:xfrm>
            <a:off x="2387336" y="1296748"/>
            <a:ext cx="241412" cy="223442"/>
          </a:xfrm>
          <a:prstGeom prst="ellipse">
            <a:avLst/>
          </a:prstGeom>
          <a:gradFill flip="none" rotWithShape="1">
            <a:gsLst>
              <a:gs pos="40000">
                <a:srgbClr val="F79646"/>
              </a:gs>
              <a:gs pos="0">
                <a:srgbClr val="CB6C1D"/>
              </a:gs>
              <a:gs pos="60000">
                <a:srgbClr val="FFFFFF"/>
              </a:gs>
            </a:gsLst>
            <a:lin ang="16200000" scaled="1"/>
            <a:tileRect/>
          </a:gradFill>
          <a:ln w="19050">
            <a:solidFill>
              <a:srgbClr val="E46C0A"/>
            </a:solidFill>
          </a:ln>
          <a:effectLst>
            <a:outerShdw blurRad="40005" dist="2286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8" name="Oval 167"/>
          <p:cNvSpPr/>
          <p:nvPr/>
        </p:nvSpPr>
        <p:spPr>
          <a:xfrm>
            <a:off x="2383372" y="5134649"/>
            <a:ext cx="241412" cy="223442"/>
          </a:xfrm>
          <a:prstGeom prst="ellipse">
            <a:avLst/>
          </a:prstGeom>
          <a:gradFill flip="none" rotWithShape="1">
            <a:gsLst>
              <a:gs pos="40000">
                <a:srgbClr val="F79646"/>
              </a:gs>
              <a:gs pos="0">
                <a:srgbClr val="CB6C1D"/>
              </a:gs>
              <a:gs pos="60000">
                <a:srgbClr val="FFFFFF"/>
              </a:gs>
            </a:gsLst>
            <a:lin ang="16200000" scaled="1"/>
            <a:tileRect/>
          </a:gradFill>
          <a:ln w="19050">
            <a:solidFill>
              <a:srgbClr val="E46C0A"/>
            </a:solidFill>
          </a:ln>
          <a:effectLst>
            <a:outerShdw blurRad="40005" dist="2286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3" name="Straight Arrow Connector 72"/>
          <p:cNvCxnSpPr/>
          <p:nvPr/>
        </p:nvCxnSpPr>
        <p:spPr>
          <a:xfrm>
            <a:off x="2114813" y="1274002"/>
            <a:ext cx="0" cy="243909"/>
          </a:xfrm>
          <a:prstGeom prst="straightConnector1">
            <a:avLst/>
          </a:prstGeom>
          <a:ln w="25400" cmpd="sng">
            <a:solidFill>
              <a:srgbClr val="4F81BD"/>
            </a:solidFill>
            <a:prstDash val="solid"/>
            <a:tailEnd type="arrow"/>
          </a:ln>
          <a:effectLst>
            <a:outerShdw blurRad="40005" dir="5400000" rotWithShape="0">
              <a:srgbClr val="000000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9" name="Straight Arrow Connector 168"/>
          <p:cNvCxnSpPr/>
          <p:nvPr/>
        </p:nvCxnSpPr>
        <p:spPr>
          <a:xfrm>
            <a:off x="2114813" y="5134650"/>
            <a:ext cx="0" cy="243909"/>
          </a:xfrm>
          <a:prstGeom prst="straightConnector1">
            <a:avLst/>
          </a:prstGeom>
          <a:ln w="25400" cmpd="sng">
            <a:solidFill>
              <a:srgbClr val="4F81BD"/>
            </a:solidFill>
            <a:prstDash val="solid"/>
            <a:tailEnd type="arrow"/>
          </a:ln>
          <a:effectLst>
            <a:outerShdw blurRad="40005" dir="5400000" rotWithShape="0">
              <a:srgbClr val="000000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0" name="Straight Arrow Connector 169"/>
          <p:cNvCxnSpPr/>
          <p:nvPr/>
        </p:nvCxnSpPr>
        <p:spPr>
          <a:xfrm flipV="1">
            <a:off x="9441852" y="1270780"/>
            <a:ext cx="0" cy="275379"/>
          </a:xfrm>
          <a:prstGeom prst="straightConnector1">
            <a:avLst/>
          </a:prstGeom>
          <a:ln w="25400" cmpd="sng">
            <a:solidFill>
              <a:srgbClr val="4F81BD"/>
            </a:solidFill>
            <a:prstDash val="solid"/>
            <a:tailEnd type="arrow"/>
          </a:ln>
          <a:effectLst>
            <a:outerShdw blurRad="40005" dir="5400000" rotWithShape="0">
              <a:srgbClr val="000000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1" name="Straight Arrow Connector 170"/>
          <p:cNvCxnSpPr/>
          <p:nvPr/>
        </p:nvCxnSpPr>
        <p:spPr>
          <a:xfrm flipV="1">
            <a:off x="9441852" y="5134649"/>
            <a:ext cx="0" cy="243572"/>
          </a:xfrm>
          <a:prstGeom prst="straightConnector1">
            <a:avLst/>
          </a:prstGeom>
          <a:ln w="25400" cmpd="sng">
            <a:solidFill>
              <a:srgbClr val="4F81BD"/>
            </a:solidFill>
            <a:prstDash val="solid"/>
            <a:tailEnd type="arrow"/>
          </a:ln>
          <a:effectLst>
            <a:outerShdw blurRad="40005" dir="5400000" rotWithShape="0">
              <a:srgbClr val="000000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7431944" y="60742"/>
            <a:ext cx="22836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“The </a:t>
            </a:r>
            <a:r>
              <a:rPr lang="en-US" dirty="0" err="1"/>
              <a:t>Demille</a:t>
            </a:r>
            <a:r>
              <a:rPr lang="en-US" dirty="0"/>
              <a:t> scheme”</a:t>
            </a:r>
          </a:p>
        </p:txBody>
      </p:sp>
      <p:grpSp>
        <p:nvGrpSpPr>
          <p:cNvPr id="10" name="Group 9"/>
          <p:cNvGrpSpPr>
            <a:grpSpLocks noChangeAspect="1"/>
          </p:cNvGrpSpPr>
          <p:nvPr/>
        </p:nvGrpSpPr>
        <p:grpSpPr>
          <a:xfrm>
            <a:off x="672863" y="4850276"/>
            <a:ext cx="547026" cy="498617"/>
            <a:chOff x="672860" y="4850267"/>
            <a:chExt cx="1013012" cy="923364"/>
          </a:xfrm>
        </p:grpSpPr>
        <p:sp>
          <p:nvSpPr>
            <p:cNvPr id="3" name="Chord 2"/>
            <p:cNvSpPr>
              <a:spLocks noChangeAspect="1"/>
            </p:cNvSpPr>
            <p:nvPr/>
          </p:nvSpPr>
          <p:spPr>
            <a:xfrm>
              <a:off x="672860" y="4859231"/>
              <a:ext cx="914400" cy="914400"/>
            </a:xfrm>
            <a:prstGeom prst="chord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Chord 103"/>
            <p:cNvSpPr>
              <a:spLocks noChangeAspect="1"/>
            </p:cNvSpPr>
            <p:nvPr/>
          </p:nvSpPr>
          <p:spPr>
            <a:xfrm rot="11134876">
              <a:off x="771472" y="4850267"/>
              <a:ext cx="914400" cy="914400"/>
            </a:xfrm>
            <a:prstGeom prst="chord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6" name="Group 105"/>
          <p:cNvGrpSpPr>
            <a:grpSpLocks noChangeAspect="1"/>
          </p:cNvGrpSpPr>
          <p:nvPr/>
        </p:nvGrpSpPr>
        <p:grpSpPr>
          <a:xfrm>
            <a:off x="825263" y="5836390"/>
            <a:ext cx="547026" cy="498617"/>
            <a:chOff x="672860" y="4850267"/>
            <a:chExt cx="1013012" cy="923364"/>
          </a:xfrm>
        </p:grpSpPr>
        <p:sp>
          <p:nvSpPr>
            <p:cNvPr id="107" name="Chord 106"/>
            <p:cNvSpPr>
              <a:spLocks noChangeAspect="1"/>
            </p:cNvSpPr>
            <p:nvPr/>
          </p:nvSpPr>
          <p:spPr>
            <a:xfrm>
              <a:off x="672860" y="4859231"/>
              <a:ext cx="914400" cy="914400"/>
            </a:xfrm>
            <a:prstGeom prst="chord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Chord 107"/>
            <p:cNvSpPr>
              <a:spLocks noChangeAspect="1"/>
            </p:cNvSpPr>
            <p:nvPr/>
          </p:nvSpPr>
          <p:spPr>
            <a:xfrm rot="11134876">
              <a:off x="771472" y="4850267"/>
              <a:ext cx="914400" cy="914400"/>
            </a:xfrm>
            <a:prstGeom prst="chord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9" name="Group 108"/>
          <p:cNvGrpSpPr>
            <a:grpSpLocks noChangeAspect="1"/>
          </p:cNvGrpSpPr>
          <p:nvPr/>
        </p:nvGrpSpPr>
        <p:grpSpPr>
          <a:xfrm>
            <a:off x="977663" y="7091444"/>
            <a:ext cx="547026" cy="498617"/>
            <a:chOff x="672860" y="4850267"/>
            <a:chExt cx="1013012" cy="923364"/>
          </a:xfrm>
        </p:grpSpPr>
        <p:sp>
          <p:nvSpPr>
            <p:cNvPr id="110" name="Chord 109"/>
            <p:cNvSpPr>
              <a:spLocks noChangeAspect="1"/>
            </p:cNvSpPr>
            <p:nvPr/>
          </p:nvSpPr>
          <p:spPr>
            <a:xfrm>
              <a:off x="672860" y="4859231"/>
              <a:ext cx="914400" cy="914400"/>
            </a:xfrm>
            <a:prstGeom prst="chord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Chord 110"/>
            <p:cNvSpPr>
              <a:spLocks noChangeAspect="1"/>
            </p:cNvSpPr>
            <p:nvPr/>
          </p:nvSpPr>
          <p:spPr>
            <a:xfrm rot="11134876">
              <a:off x="771472" y="4850267"/>
              <a:ext cx="914400" cy="914400"/>
            </a:xfrm>
            <a:prstGeom prst="chord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2" name="Group 111"/>
          <p:cNvGrpSpPr>
            <a:grpSpLocks noChangeAspect="1"/>
          </p:cNvGrpSpPr>
          <p:nvPr/>
        </p:nvGrpSpPr>
        <p:grpSpPr>
          <a:xfrm>
            <a:off x="592183" y="4231704"/>
            <a:ext cx="547026" cy="498617"/>
            <a:chOff x="672860" y="4850267"/>
            <a:chExt cx="1013012" cy="923364"/>
          </a:xfrm>
        </p:grpSpPr>
        <p:sp>
          <p:nvSpPr>
            <p:cNvPr id="113" name="Chord 112"/>
            <p:cNvSpPr>
              <a:spLocks noChangeAspect="1"/>
            </p:cNvSpPr>
            <p:nvPr/>
          </p:nvSpPr>
          <p:spPr>
            <a:xfrm>
              <a:off x="672860" y="4859231"/>
              <a:ext cx="914400" cy="914400"/>
            </a:xfrm>
            <a:prstGeom prst="chord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" name="Chord 139"/>
            <p:cNvSpPr>
              <a:spLocks noChangeAspect="1"/>
            </p:cNvSpPr>
            <p:nvPr/>
          </p:nvSpPr>
          <p:spPr>
            <a:xfrm rot="11134876">
              <a:off x="771472" y="4850267"/>
              <a:ext cx="914400" cy="914400"/>
            </a:xfrm>
            <a:prstGeom prst="chord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9551605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32317" y="1570008"/>
            <a:ext cx="83025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Spend 3 years studying systematic errors, then….</a:t>
            </a:r>
            <a:endParaRPr lang="en-US" sz="3200" dirty="0"/>
          </a:p>
        </p:txBody>
      </p:sp>
      <p:sp>
        <p:nvSpPr>
          <p:cNvPr id="3" name="TextBox 2"/>
          <p:cNvSpPr txBox="1"/>
          <p:nvPr/>
        </p:nvSpPr>
        <p:spPr>
          <a:xfrm>
            <a:off x="1414732" y="3050875"/>
            <a:ext cx="102955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s</a:t>
            </a:r>
            <a:r>
              <a:rPr lang="en-US" sz="3200" dirty="0" smtClean="0"/>
              <a:t>pend four months to get 600 hours of high-end data, then….</a:t>
            </a:r>
            <a:endParaRPr lang="en-US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1414731" y="4531742"/>
            <a:ext cx="898092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s</a:t>
            </a:r>
            <a:r>
              <a:rPr lang="en-US" sz="3200" dirty="0" smtClean="0"/>
              <a:t>pend another six month thinking even harder about</a:t>
            </a:r>
          </a:p>
          <a:p>
            <a:r>
              <a:rPr lang="en-US" sz="3200" dirty="0" smtClean="0"/>
              <a:t>systematic errors, then….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119437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Statistical Result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50B3F-FE76-494E-B51D-FBC05C63094E}" type="slidenum">
              <a:rPr lang="en-US" smtClean="0"/>
              <a:t>64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410" y="1457987"/>
            <a:ext cx="10516140" cy="513106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7357165" y="2558179"/>
                <a:ext cx="3722315" cy="63113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20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𝛿</m:t>
                      </m:r>
                      <m:sSubSup>
                        <m:sSubSupPr>
                          <m:ctrlPr>
                            <a:rPr lang="en-US" sz="320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3200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3200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𝑠𝑡𝑎𝑡</m:t>
                          </m:r>
                          <m:r>
                            <a:rPr lang="en-US" sz="3200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 1</m:t>
                          </m:r>
                          <m:r>
                            <a:rPr lang="en-US" sz="3200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sub>
                        <m:sup>
                          <m:r>
                            <a:rPr lang="en-US" sz="3200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𝐵𝐷</m:t>
                          </m:r>
                        </m:sup>
                      </m:sSubSup>
                      <m:r>
                        <a:rPr lang="en-US" sz="3200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32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22.8 </m:t>
                      </m:r>
                      <m:r>
                        <m:rPr>
                          <m:sty m:val="p"/>
                        </m:rPr>
                        <a:rPr lang="el-GR" sz="32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μ</m:t>
                      </m:r>
                      <m:r>
                        <m:rPr>
                          <m:sty m:val="p"/>
                        </m:rPr>
                        <a:rPr lang="en-US" sz="3200" b="0" i="0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Hz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57165" y="2558179"/>
                <a:ext cx="3722315" cy="63113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7357165" y="1931982"/>
                <a:ext cx="3514035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20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𝜒</m:t>
                          </m:r>
                        </m:e>
                        <m:sup>
                          <m:r>
                            <a:rPr lang="en-US" sz="32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3200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32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1.078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57165" y="1931982"/>
                <a:ext cx="3514035" cy="58477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1474525" y="2558179"/>
                <a:ext cx="3722315" cy="65287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2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550 </m:t>
                      </m:r>
                      <m:r>
                        <m:rPr>
                          <m:sty m:val="p"/>
                        </m:rPr>
                        <a:rPr lang="el-GR" sz="32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μ</m:t>
                      </m:r>
                      <m:r>
                        <m:rPr>
                          <m:sty m:val="p"/>
                        </m:rPr>
                        <a:rPr lang="en-US" sz="3200" b="0" i="0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Hz</m:t>
                      </m:r>
                      <m:r>
                        <a:rPr lang="en-US" sz="32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ad>
                        <m:radPr>
                          <m:degHide m:val="on"/>
                          <m:ctrlPr>
                            <a:rPr lang="en-US" sz="32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m:rPr>
                              <m:sty m:val="p"/>
                            </m:rPr>
                            <a:rPr lang="en-US" sz="3200" b="0" i="0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hour</m:t>
                          </m:r>
                        </m:e>
                      </m:rad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4525" y="2558179"/>
                <a:ext cx="3722315" cy="65287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1474525" y="1931982"/>
                <a:ext cx="3514035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20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6</m:t>
                      </m:r>
                      <m:r>
                        <a:rPr lang="en-US" sz="32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00 </m:t>
                      </m:r>
                      <m:r>
                        <m:rPr>
                          <m:sty m:val="p"/>
                        </m:rPr>
                        <a:rPr lang="en-US" sz="3200" b="0" i="0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hours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4525" y="1931982"/>
                <a:ext cx="3514035" cy="58477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 descr="pfc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0490" y="1"/>
            <a:ext cx="1861510" cy="88332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196840" y="328330"/>
            <a:ext cx="34881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i="1" dirty="0" smtClean="0">
                <a:solidFill>
                  <a:srgbClr val="FF0000"/>
                </a:solidFill>
              </a:rPr>
              <a:t>Data taken blind!</a:t>
            </a:r>
            <a:endParaRPr lang="en-US" sz="36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4624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150152" y="3462652"/>
            <a:ext cx="103355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Trevor</a:t>
            </a:r>
          </a:p>
          <a:p>
            <a:r>
              <a:rPr lang="en-US" sz="2400" dirty="0" smtClean="0">
                <a:solidFill>
                  <a:srgbClr val="FFFFFF"/>
                </a:solidFill>
              </a:rPr>
              <a:t>Wright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476883" y="3619693"/>
            <a:ext cx="123995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Luke </a:t>
            </a:r>
          </a:p>
          <a:p>
            <a:r>
              <a:rPr lang="en-US" sz="2400" dirty="0" smtClean="0">
                <a:solidFill>
                  <a:srgbClr val="FFFFFF"/>
                </a:solidFill>
              </a:rPr>
              <a:t>Caldwell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812898" y="3619693"/>
            <a:ext cx="9576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Jun Ye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3C557F6-698F-46E0-B4A7-78D0A6069A8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911" t="41025" r="84765" b="800"/>
          <a:stretch/>
        </p:blipFill>
        <p:spPr>
          <a:xfrm>
            <a:off x="10496115" y="2822108"/>
            <a:ext cx="1378563" cy="478551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589092" y="4199670"/>
            <a:ext cx="1043234" cy="83099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Tanya </a:t>
            </a:r>
          </a:p>
          <a:p>
            <a:r>
              <a:rPr lang="en-US" sz="2400" dirty="0" err="1" smtClean="0">
                <a:solidFill>
                  <a:srgbClr val="FF0000"/>
                </a:solidFill>
              </a:rPr>
              <a:t>Roussy</a:t>
            </a:r>
            <a:endParaRPr lang="en-US" sz="2400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9383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308AFC-F24A-9346-BF45-C090EAB5B1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Generation II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DCC0B0-A625-8641-9439-DED63702C2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8CBEB2-FA28-4328-9BE3-F31916C6709F}" type="slidenum">
              <a:rPr lang="en-US" smtClean="0"/>
              <a:pPr/>
              <a:t>66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3" name="Table 13">
                <a:extLst>
                  <a:ext uri="{FF2B5EF4-FFF2-40B4-BE49-F238E27FC236}">
                    <a16:creationId xmlns:a16="http://schemas.microsoft.com/office/drawing/2014/main" id="{342D4BC9-9769-9CF6-841B-CEB810924DC5}"/>
                  </a:ext>
                </a:extLst>
              </p:cNvPr>
              <p:cNvGraphicFramePr>
                <a:graphicFrameLocks noGrp="1"/>
              </p:cNvGraphicFramePr>
              <p:nvPr>
                <p:extLst/>
              </p:nvPr>
            </p:nvGraphicFramePr>
            <p:xfrm>
              <a:off x="298707" y="4001294"/>
              <a:ext cx="11594586" cy="229108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932431">
                      <a:extLst>
                        <a:ext uri="{9D8B030D-6E8A-4147-A177-3AD203B41FA5}">
                          <a16:colId xmlns:a16="http://schemas.microsoft.com/office/drawing/2014/main" val="3595140252"/>
                        </a:ext>
                      </a:extLst>
                    </a:gridCol>
                    <a:gridCol w="1932431">
                      <a:extLst>
                        <a:ext uri="{9D8B030D-6E8A-4147-A177-3AD203B41FA5}">
                          <a16:colId xmlns:a16="http://schemas.microsoft.com/office/drawing/2014/main" val="3335259399"/>
                        </a:ext>
                      </a:extLst>
                    </a:gridCol>
                    <a:gridCol w="1932431">
                      <a:extLst>
                        <a:ext uri="{9D8B030D-6E8A-4147-A177-3AD203B41FA5}">
                          <a16:colId xmlns:a16="http://schemas.microsoft.com/office/drawing/2014/main" val="3250085371"/>
                        </a:ext>
                      </a:extLst>
                    </a:gridCol>
                    <a:gridCol w="1932431">
                      <a:extLst>
                        <a:ext uri="{9D8B030D-6E8A-4147-A177-3AD203B41FA5}">
                          <a16:colId xmlns:a16="http://schemas.microsoft.com/office/drawing/2014/main" val="1838737338"/>
                        </a:ext>
                      </a:extLst>
                    </a:gridCol>
                    <a:gridCol w="1932431">
                      <a:extLst>
                        <a:ext uri="{9D8B030D-6E8A-4147-A177-3AD203B41FA5}">
                          <a16:colId xmlns:a16="http://schemas.microsoft.com/office/drawing/2014/main" val="1696142078"/>
                        </a:ext>
                      </a:extLst>
                    </a:gridCol>
                    <a:gridCol w="1932431">
                      <a:extLst>
                        <a:ext uri="{9D8B030D-6E8A-4147-A177-3AD203B41FA5}">
                          <a16:colId xmlns:a16="http://schemas.microsoft.com/office/drawing/2014/main" val="2912462237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Experiment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Interrogation time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1</a:t>
                          </a:r>
                          <a14:m>
                            <m:oMath xmlns:m="http://schemas.openxmlformats.org/officeDocument/2006/math"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𝝈</m:t>
                              </m:r>
                            </m:oMath>
                          </a14:m>
                          <a:r>
                            <a:rPr lang="en-US" dirty="0"/>
                            <a:t> statistical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1</a:t>
                          </a:r>
                          <a14:m>
                            <m:oMath xmlns:m="http://schemas.openxmlformats.org/officeDocument/2006/math"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𝝈</m:t>
                              </m:r>
                            </m:oMath>
                          </a14:m>
                          <a:r>
                            <a:rPr lang="en-US" dirty="0"/>
                            <a:t> systematic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1</a:t>
                          </a:r>
                          <a14:m>
                            <m:oMath xmlns:m="http://schemas.openxmlformats.org/officeDocument/2006/math"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𝝈</m:t>
                              </m:r>
                            </m:oMath>
                          </a14:m>
                          <a:r>
                            <a:rPr lang="en-US" dirty="0"/>
                            <a:t> total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90% confidence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55109125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JILA Gen. I </a:t>
                          </a:r>
                          <a:br>
                            <a:rPr lang="en-US" dirty="0"/>
                          </a:br>
                          <a:r>
                            <a:rPr lang="en-US" dirty="0"/>
                            <a:t>(2017)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314 hours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77 × </m:t>
                                </m:r>
                                <m:sSup>
                                  <m:sSupPr>
                                    <m:ctrlP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−30</m:t>
                                    </m:r>
                                  </m:sup>
                                </m:sSup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1600" b="0" i="0" smtClean="0">
                                    <a:latin typeface="Cambria Math" panose="02040503050406030204" pitchFamily="18" charset="0"/>
                                  </a:rPr>
                                  <m:t>cm</m:t>
                                </m:r>
                              </m:oMath>
                            </m:oMathPara>
                          </a14:m>
                          <a:endParaRPr lang="en-US" sz="1600" i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1.7 × </m:t>
                                </m:r>
                                <m:sSup>
                                  <m:sSupPr>
                                    <m:ctrlP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−30</m:t>
                                    </m:r>
                                  </m:sup>
                                </m:sSup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1600" b="0" i="0" smtClean="0">
                                    <a:latin typeface="Cambria Math" panose="02040503050406030204" pitchFamily="18" charset="0"/>
                                  </a:rPr>
                                  <m:t>cm</m:t>
                                </m:r>
                              </m:oMath>
                            </m:oMathPara>
                          </a14:m>
                          <a:endParaRPr lang="en-US" sz="1600" i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79 × </m:t>
                                </m:r>
                                <m:sSup>
                                  <m:sSupPr>
                                    <m:ctrlP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−30</m:t>
                                    </m:r>
                                  </m:sup>
                                </m:sSup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1600" b="0" i="0" smtClean="0">
                                    <a:latin typeface="Cambria Math" panose="02040503050406030204" pitchFamily="18" charset="0"/>
                                  </a:rPr>
                                  <m:t>cm</m:t>
                                </m:r>
                              </m:oMath>
                            </m:oMathPara>
                          </a14:m>
                          <a:endParaRPr lang="en-US" sz="1600" i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130 × </m:t>
                                </m:r>
                                <m:sSup>
                                  <m:sSupPr>
                                    <m:ctrlP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−30</m:t>
                                    </m:r>
                                  </m:sup>
                                </m:sSup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1600" b="0" i="0" smtClean="0">
                                    <a:latin typeface="Cambria Math" panose="02040503050406030204" pitchFamily="18" charset="0"/>
                                  </a:rPr>
                                  <m:t>cm</m:t>
                                </m:r>
                              </m:oMath>
                            </m:oMathPara>
                          </a14:m>
                          <a:endParaRPr lang="en-US" sz="16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49599664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ACME Gen. II</a:t>
                          </a:r>
                          <a:br>
                            <a:rPr lang="en-US" dirty="0"/>
                          </a:br>
                          <a:r>
                            <a:rPr lang="en-US" dirty="0"/>
                            <a:t>(2018)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350 hours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3.1 × </m:t>
                                </m:r>
                                <m:sSup>
                                  <m:sSupPr>
                                    <m:ctrlP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−30</m:t>
                                    </m:r>
                                  </m:sup>
                                </m:sSup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1600" b="0" i="0" smtClean="0">
                                    <a:latin typeface="Cambria Math" panose="02040503050406030204" pitchFamily="18" charset="0"/>
                                  </a:rPr>
                                  <m:t>cm</m:t>
                                </m:r>
                              </m:oMath>
                            </m:oMathPara>
                          </a14:m>
                          <a:endParaRPr lang="en-US" sz="1600" i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2.6 × </m:t>
                                </m:r>
                                <m:sSup>
                                  <m:sSupPr>
                                    <m:ctrlP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−30</m:t>
                                    </m:r>
                                  </m:sup>
                                </m:sSup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1600" b="0" i="0" smtClean="0">
                                    <a:latin typeface="Cambria Math" panose="02040503050406030204" pitchFamily="18" charset="0"/>
                                  </a:rPr>
                                  <m:t>cm</m:t>
                                </m:r>
                              </m:oMath>
                            </m:oMathPara>
                          </a14:m>
                          <a:endParaRPr lang="en-US" sz="1600" i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4.0 × </m:t>
                                </m:r>
                                <m:sSup>
                                  <m:sSupPr>
                                    <m:ctrlP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−30</m:t>
                                    </m:r>
                                  </m:sup>
                                </m:sSup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1600" b="0" i="0" smtClean="0">
                                    <a:latin typeface="Cambria Math" panose="02040503050406030204" pitchFamily="18" charset="0"/>
                                  </a:rPr>
                                  <m:t>cm</m:t>
                                </m:r>
                              </m:oMath>
                            </m:oMathPara>
                          </a14:m>
                          <a:endParaRPr lang="en-US" sz="1600" i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11 × </m:t>
                                </m:r>
                                <m:sSup>
                                  <m:sSupPr>
                                    <m:ctrlP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−30</m:t>
                                    </m:r>
                                  </m:sup>
                                </m:sSup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1600" b="0" i="0" smtClean="0">
                                    <a:latin typeface="Cambria Math" panose="02040503050406030204" pitchFamily="18" charset="0"/>
                                  </a:rPr>
                                  <m:t>cm</m:t>
                                </m:r>
                              </m:oMath>
                            </m:oMathPara>
                          </a14:m>
                          <a:endParaRPr lang="en-US" sz="16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10105139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JILA Gen. II </a:t>
                          </a:r>
                          <a:br>
                            <a:rPr lang="en-US" dirty="0"/>
                          </a:br>
                          <a:r>
                            <a:rPr lang="en-US" dirty="0"/>
                            <a:t>(Nov, 2022)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550 hours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2.0 × </m:t>
                                </m:r>
                                <m:sSup>
                                  <m:sSupPr>
                                    <m:ctrlP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−30</m:t>
                                    </m:r>
                                  </m:sup>
                                </m:sSup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1600" b="0" i="0" smtClean="0">
                                    <a:latin typeface="Cambria Math" panose="02040503050406030204" pitchFamily="18" charset="0"/>
                                  </a:rPr>
                                  <m:t>cm</m:t>
                                </m:r>
                              </m:oMath>
                            </m:oMathPara>
                          </a14:m>
                          <a:endParaRPr lang="en-US" sz="1600" i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b="0" dirty="0"/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0.6 × </m:t>
                              </m:r>
                              <m:sSup>
                                <m:sSupPr>
                                  <m:ctrlP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−30</m:t>
                                  </m:r>
                                </m:sup>
                              </m:sSup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en-US" sz="1600" b="0" i="0" smtClean="0">
                                  <a:latin typeface="Cambria Math" panose="02040503050406030204" pitchFamily="18" charset="0"/>
                                </a:rPr>
                                <m:t>cm</m:t>
                              </m:r>
                            </m:oMath>
                          </a14:m>
                          <a:endParaRPr lang="en-US" sz="1600" i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2.1 × </m:t>
                                </m:r>
                                <m:sSup>
                                  <m:sSupPr>
                                    <m:ctrlP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−30</m:t>
                                    </m:r>
                                  </m:sup>
                                </m:sSup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1600" b="0" i="0" smtClean="0">
                                    <a:latin typeface="Cambria Math" panose="02040503050406030204" pitchFamily="18" charset="0"/>
                                  </a:rPr>
                                  <m:t>cm</m:t>
                                </m:r>
                              </m:oMath>
                            </m:oMathPara>
                          </a14:m>
                          <a:endParaRPr lang="en-US" sz="1600" i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4.1 × </m:t>
                                </m:r>
                                <m:sSup>
                                  <m:sSupPr>
                                    <m:ctrlP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−30</m:t>
                                    </m:r>
                                  </m:sup>
                                </m:sSup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1600" b="0" i="0" smtClean="0">
                                    <a:latin typeface="Cambria Math" panose="02040503050406030204" pitchFamily="18" charset="0"/>
                                  </a:rPr>
                                  <m:t>cm</m:t>
                                </m:r>
                              </m:oMath>
                            </m:oMathPara>
                          </a14:m>
                          <a:endParaRPr lang="en-US" sz="1600" dirty="0"/>
                        </a:p>
                        <a:p>
                          <a:endParaRPr lang="en-US" sz="16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49171819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3" name="Table 13">
                <a:extLst>
                  <a:ext uri="{FF2B5EF4-FFF2-40B4-BE49-F238E27FC236}">
                    <a16:creationId xmlns:a16="http://schemas.microsoft.com/office/drawing/2014/main" id="{342D4BC9-9769-9CF6-841B-CEB810924DC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434910081"/>
                  </p:ext>
                </p:extLst>
              </p:nvPr>
            </p:nvGraphicFramePr>
            <p:xfrm>
              <a:off x="298707" y="4001294"/>
              <a:ext cx="11594586" cy="229108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932431">
                      <a:extLst>
                        <a:ext uri="{9D8B030D-6E8A-4147-A177-3AD203B41FA5}">
                          <a16:colId xmlns:a16="http://schemas.microsoft.com/office/drawing/2014/main" val="3595140252"/>
                        </a:ext>
                      </a:extLst>
                    </a:gridCol>
                    <a:gridCol w="1932431">
                      <a:extLst>
                        <a:ext uri="{9D8B030D-6E8A-4147-A177-3AD203B41FA5}">
                          <a16:colId xmlns:a16="http://schemas.microsoft.com/office/drawing/2014/main" val="3335259399"/>
                        </a:ext>
                      </a:extLst>
                    </a:gridCol>
                    <a:gridCol w="1932431">
                      <a:extLst>
                        <a:ext uri="{9D8B030D-6E8A-4147-A177-3AD203B41FA5}">
                          <a16:colId xmlns:a16="http://schemas.microsoft.com/office/drawing/2014/main" val="3250085371"/>
                        </a:ext>
                      </a:extLst>
                    </a:gridCol>
                    <a:gridCol w="1932431">
                      <a:extLst>
                        <a:ext uri="{9D8B030D-6E8A-4147-A177-3AD203B41FA5}">
                          <a16:colId xmlns:a16="http://schemas.microsoft.com/office/drawing/2014/main" val="1838737338"/>
                        </a:ext>
                      </a:extLst>
                    </a:gridCol>
                    <a:gridCol w="1932431">
                      <a:extLst>
                        <a:ext uri="{9D8B030D-6E8A-4147-A177-3AD203B41FA5}">
                          <a16:colId xmlns:a16="http://schemas.microsoft.com/office/drawing/2014/main" val="1696142078"/>
                        </a:ext>
                      </a:extLst>
                    </a:gridCol>
                    <a:gridCol w="1932431">
                      <a:extLst>
                        <a:ext uri="{9D8B030D-6E8A-4147-A177-3AD203B41FA5}">
                          <a16:colId xmlns:a16="http://schemas.microsoft.com/office/drawing/2014/main" val="2912462237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Experiment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Interrogation time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200631" t="-8197" r="-301577" b="-54262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300631" t="-8197" r="-201577" b="-54262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400631" t="-8197" r="-101577" b="-54262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90% confidence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551091256"/>
                      </a:ext>
                    </a:extLst>
                  </a:tr>
                  <a:tr h="64008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JILA Gen. I </a:t>
                          </a:r>
                          <a:br>
                            <a:rPr lang="en-US" dirty="0"/>
                          </a:br>
                          <a:r>
                            <a:rPr lang="en-US" dirty="0"/>
                            <a:t>(2017)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314 hours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200631" t="-62857" r="-301577" b="-21523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300631" t="-62857" r="-201577" b="-21523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400631" t="-62857" r="-101577" b="-21523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500631" t="-62857" r="-1577" b="-21523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95996643"/>
                      </a:ext>
                    </a:extLst>
                  </a:tr>
                  <a:tr h="64008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ACME Gen. II</a:t>
                          </a:r>
                          <a:br>
                            <a:rPr lang="en-US" dirty="0"/>
                          </a:br>
                          <a:r>
                            <a:rPr lang="en-US" dirty="0"/>
                            <a:t>(2018)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350 hours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200631" t="-161321" r="-301577" b="-11320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300631" t="-161321" r="-201577" b="-11320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400631" t="-161321" r="-101577" b="-11320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500631" t="-161321" r="-1577" b="-11320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01051391"/>
                      </a:ext>
                    </a:extLst>
                  </a:tr>
                  <a:tr h="64008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JILA Gen. II </a:t>
                          </a:r>
                          <a:br>
                            <a:rPr lang="en-US" dirty="0"/>
                          </a:br>
                          <a:r>
                            <a:rPr lang="en-US" dirty="0"/>
                            <a:t>(Nov, 2022)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550 hours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200631" t="-263810" r="-301577" b="-1428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300631" t="-263810" r="-201577" b="-1428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400631" t="-263810" r="-101577" b="-1428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500631" t="-263810" r="-1577" b="-1428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91718196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3C0F0F8F-AD53-8642-58DA-8DE8D729BC35}"/>
              </a:ext>
            </a:extLst>
          </p:cNvPr>
          <p:cNvSpPr txBox="1"/>
          <p:nvPr/>
        </p:nvSpPr>
        <p:spPr>
          <a:xfrm>
            <a:off x="566671" y="1820353"/>
            <a:ext cx="436369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Official announcement paper: </a:t>
            </a:r>
          </a:p>
          <a:p>
            <a:r>
              <a:rPr lang="en-US" dirty="0"/>
              <a:t>	</a:t>
            </a:r>
            <a:r>
              <a:rPr lang="en-US" i="1" dirty="0"/>
              <a:t>arXiv</a:t>
            </a:r>
            <a:r>
              <a:rPr lang="en-US" dirty="0"/>
              <a:t>:2212.11841, submitted to Science</a:t>
            </a:r>
          </a:p>
          <a:p>
            <a:endParaRPr lang="en-US" dirty="0"/>
          </a:p>
          <a:p>
            <a:r>
              <a:rPr lang="en-US" dirty="0"/>
              <a:t>Systematics analyses paper:</a:t>
            </a:r>
          </a:p>
          <a:p>
            <a:r>
              <a:rPr lang="en-US" dirty="0"/>
              <a:t>	</a:t>
            </a:r>
            <a:r>
              <a:rPr lang="en-US" i="1" dirty="0"/>
              <a:t>arXiv</a:t>
            </a:r>
            <a:r>
              <a:rPr lang="en-US" dirty="0"/>
              <a:t>:2212.11837, submitted to PRA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623D46A-8D43-B868-797D-F6D4119FBC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554481"/>
            <a:ext cx="5486400" cy="27432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B8FA6B4-BBF5-238D-D41E-F42EDF0C55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554481"/>
            <a:ext cx="5486400" cy="27432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451248A-86C7-4B9F-44B0-A2D38CD0E7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0" y="554481"/>
            <a:ext cx="54864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3200" y="-304800"/>
            <a:ext cx="6191470" cy="7705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691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8945" y="88118"/>
            <a:ext cx="9404434" cy="61863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In last two years there have been three</a:t>
            </a:r>
          </a:p>
          <a:p>
            <a:r>
              <a:rPr lang="en-US" sz="3600" dirty="0" smtClean="0"/>
              <a:t>new record-setting measurements of </a:t>
            </a:r>
          </a:p>
          <a:p>
            <a:r>
              <a:rPr lang="en-US" sz="3600" dirty="0" smtClean="0"/>
              <a:t>lepton dipole moments:</a:t>
            </a:r>
          </a:p>
          <a:p>
            <a:endParaRPr lang="en-US" sz="3600" dirty="0"/>
          </a:p>
          <a:p>
            <a:r>
              <a:rPr lang="en-US" sz="3600" dirty="0" smtClean="0"/>
              <a:t>muon magnetic dipole   (fermi lab)</a:t>
            </a:r>
          </a:p>
          <a:p>
            <a:endParaRPr lang="en-US" sz="3600" dirty="0"/>
          </a:p>
          <a:p>
            <a:r>
              <a:rPr lang="en-US" sz="3600" dirty="0" smtClean="0"/>
              <a:t>electron magnetic dipole (northwestern/</a:t>
            </a:r>
            <a:r>
              <a:rPr lang="en-US" sz="3600" dirty="0" err="1" smtClean="0"/>
              <a:t>harvard</a:t>
            </a:r>
            <a:r>
              <a:rPr lang="en-US" sz="3600" dirty="0" smtClean="0"/>
              <a:t>)</a:t>
            </a:r>
          </a:p>
          <a:p>
            <a:endParaRPr lang="en-US" sz="3600" dirty="0"/>
          </a:p>
          <a:p>
            <a:r>
              <a:rPr lang="en-US" sz="3600" dirty="0" smtClean="0"/>
              <a:t>electron electric dipole (JILA)</a:t>
            </a:r>
          </a:p>
          <a:p>
            <a:endParaRPr lang="en-US" sz="3600" dirty="0"/>
          </a:p>
          <a:p>
            <a:r>
              <a:rPr lang="en-US" sz="3600" dirty="0" smtClean="0"/>
              <a:t>How do they compare?</a:t>
            </a:r>
            <a:endParaRPr lang="en-US" sz="3600" dirty="0"/>
          </a:p>
        </p:txBody>
      </p:sp>
      <p:grpSp>
        <p:nvGrpSpPr>
          <p:cNvPr id="10" name="Group 9"/>
          <p:cNvGrpSpPr/>
          <p:nvPr/>
        </p:nvGrpSpPr>
        <p:grpSpPr>
          <a:xfrm rot="20956107">
            <a:off x="7436946" y="1997169"/>
            <a:ext cx="784434" cy="1155765"/>
            <a:chOff x="10471497" y="2176922"/>
            <a:chExt cx="784434" cy="1155765"/>
          </a:xfrm>
        </p:grpSpPr>
        <p:cxnSp>
          <p:nvCxnSpPr>
            <p:cNvPr id="6" name="Straight Arrow Connector 5"/>
            <p:cNvCxnSpPr/>
            <p:nvPr/>
          </p:nvCxnSpPr>
          <p:spPr>
            <a:xfrm flipH="1" flipV="1">
              <a:off x="10855147" y="2176922"/>
              <a:ext cx="1" cy="1155765"/>
            </a:xfrm>
            <a:prstGeom prst="straightConnector1">
              <a:avLst/>
            </a:prstGeom>
            <a:ln w="57150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Oval 3"/>
            <p:cNvSpPr/>
            <p:nvPr/>
          </p:nvSpPr>
          <p:spPr>
            <a:xfrm>
              <a:off x="10471497" y="2404361"/>
              <a:ext cx="784434" cy="71016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schemeClr val="bg1"/>
                  </a:solidFill>
                  <a:latin typeface="Symbol" panose="05050102010706020507" pitchFamily="18" charset="2"/>
                </a:rPr>
                <a:t>m</a:t>
              </a:r>
              <a:endParaRPr lang="en-US" sz="3200" dirty="0">
                <a:solidFill>
                  <a:schemeClr val="bg1"/>
                </a:solidFill>
                <a:latin typeface="Symbol" panose="05050102010706020507" pitchFamily="18" charset="2"/>
              </a:endParaRPr>
            </a:p>
          </p:txBody>
        </p:sp>
      </p:grpSp>
      <p:cxnSp>
        <p:nvCxnSpPr>
          <p:cNvPr id="9" name="Straight Arrow Connector 8"/>
          <p:cNvCxnSpPr/>
          <p:nvPr/>
        </p:nvCxnSpPr>
        <p:spPr>
          <a:xfrm flipV="1">
            <a:off x="8527732" y="1700105"/>
            <a:ext cx="13925" cy="160136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8534694" y="2284258"/>
            <a:ext cx="4074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B</a:t>
            </a:r>
            <a:endParaRPr lang="en-US" sz="3200" dirty="0">
              <a:solidFill>
                <a:srgbClr val="FF0000"/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flipH="1" flipV="1">
            <a:off x="10352757" y="3144423"/>
            <a:ext cx="174566" cy="786715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 rot="20956107">
            <a:off x="10238622" y="3420314"/>
            <a:ext cx="414385" cy="37971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e</a:t>
            </a:r>
            <a:endParaRPr lang="en-US" sz="3200" dirty="0">
              <a:solidFill>
                <a:schemeClr val="bg1"/>
              </a:solidFill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 flipV="1">
            <a:off x="11149795" y="2704382"/>
            <a:ext cx="13925" cy="160136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11156757" y="3288535"/>
            <a:ext cx="4074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B</a:t>
            </a:r>
            <a:endParaRPr lang="en-US" sz="3200" dirty="0">
              <a:solidFill>
                <a:srgbClr val="FF0000"/>
              </a:solidFill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 flipH="1" flipV="1">
            <a:off x="6112909" y="4539469"/>
            <a:ext cx="174566" cy="786715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al 20"/>
          <p:cNvSpPr/>
          <p:nvPr/>
        </p:nvSpPr>
        <p:spPr>
          <a:xfrm rot="20956107">
            <a:off x="5998774" y="4815360"/>
            <a:ext cx="414385" cy="37971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e</a:t>
            </a:r>
            <a:endParaRPr lang="en-US" sz="3200" dirty="0">
              <a:solidFill>
                <a:schemeClr val="bg1"/>
              </a:solidFill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 flipV="1">
            <a:off x="6909947" y="4099428"/>
            <a:ext cx="13925" cy="1601360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6916909" y="4683581"/>
            <a:ext cx="385042" cy="58477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00B050"/>
                </a:solidFill>
              </a:rPr>
              <a:t>E</a:t>
            </a:r>
            <a:endParaRPr lang="en-US" sz="32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32971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igure 1">
            <a:extLst>
              <a:ext uri="{FF2B5EF4-FFF2-40B4-BE49-F238E27FC236}">
                <a16:creationId xmlns:a16="http://schemas.microsoft.com/office/drawing/2014/main" id="{357F34BB-2A4C-9E53-F155-AE68B9C6D5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962" y="889965"/>
            <a:ext cx="8657345" cy="2493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49962" y="159269"/>
            <a:ext cx="1071466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Best electron magnetic moment measurement -- Northwestern</a:t>
            </a:r>
          </a:p>
          <a:p>
            <a:endParaRPr lang="en-US" sz="3200" dirty="0"/>
          </a:p>
        </p:txBody>
      </p:sp>
      <p:grpSp>
        <p:nvGrpSpPr>
          <p:cNvPr id="28" name="Group 27"/>
          <p:cNvGrpSpPr/>
          <p:nvPr/>
        </p:nvGrpSpPr>
        <p:grpSpPr>
          <a:xfrm>
            <a:off x="686532" y="3222685"/>
            <a:ext cx="4824812" cy="3635315"/>
            <a:chOff x="686532" y="3222685"/>
            <a:chExt cx="4824812" cy="3635315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3"/>
            <a:srcRect l="16575" t="4316" r="7064" b="22671"/>
            <a:stretch/>
          </p:blipFill>
          <p:spPr>
            <a:xfrm>
              <a:off x="686532" y="3222685"/>
              <a:ext cx="4746105" cy="3635315"/>
            </a:xfrm>
            <a:prstGeom prst="rect">
              <a:avLst/>
            </a:prstGeom>
          </p:spPr>
        </p:pic>
        <p:sp>
          <p:nvSpPr>
            <p:cNvPr id="19" name="Rectangle 18"/>
            <p:cNvSpPr/>
            <p:nvPr/>
          </p:nvSpPr>
          <p:spPr>
            <a:xfrm>
              <a:off x="1141373" y="4579549"/>
              <a:ext cx="1603543" cy="1783217"/>
            </a:xfrm>
            <a:prstGeom prst="rect">
              <a:avLst/>
            </a:prstGeom>
            <a:solidFill>
              <a:srgbClr val="FFFFFF">
                <a:alpha val="78824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>
                <a:solidFill>
                  <a:schemeClr val="tx1"/>
                </a:solidFill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3885600" y="4650832"/>
              <a:ext cx="1403322" cy="1437292"/>
            </a:xfrm>
            <a:prstGeom prst="rect">
              <a:avLst/>
            </a:prstGeom>
            <a:solidFill>
              <a:srgbClr val="FFFFFF">
                <a:alpha val="78039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0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3885600" y="4662392"/>
              <a:ext cx="1625744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dirty="0" smtClean="0"/>
                <a:t>SM: </a:t>
              </a:r>
            </a:p>
            <a:p>
              <a:r>
                <a:rPr lang="en-US" sz="2200" dirty="0" smtClean="0"/>
                <a:t>g-2=1+</a:t>
              </a:r>
              <a:r>
                <a:rPr lang="en-US" sz="2200" dirty="0" smtClean="0">
                  <a:latin typeface="Symbol" panose="05050102010706020507" pitchFamily="18" charset="2"/>
                </a:rPr>
                <a:t>a/p</a:t>
              </a:r>
            </a:p>
            <a:p>
              <a:r>
                <a:rPr lang="en-US" sz="2200" dirty="0" smtClean="0">
                  <a:latin typeface="Symbol" panose="05050102010706020507" pitchFamily="18" charset="2"/>
                </a:rPr>
                <a:t>a </a:t>
              </a:r>
              <a:r>
                <a:rPr lang="en-US" sz="2200" dirty="0" smtClean="0"/>
                <a:t>= ?</a:t>
              </a:r>
              <a:endParaRPr lang="en-US" sz="2200" dirty="0"/>
            </a:p>
          </p:txBody>
        </p:sp>
        <p:grpSp>
          <p:nvGrpSpPr>
            <p:cNvPr id="26" name="Group 25"/>
            <p:cNvGrpSpPr/>
            <p:nvPr/>
          </p:nvGrpSpPr>
          <p:grpSpPr>
            <a:xfrm>
              <a:off x="1407663" y="4756861"/>
              <a:ext cx="925097" cy="1428592"/>
              <a:chOff x="7767274" y="3909527"/>
              <a:chExt cx="925097" cy="1428592"/>
            </a:xfrm>
          </p:grpSpPr>
          <p:cxnSp>
            <p:nvCxnSpPr>
              <p:cNvPr id="22" name="Straight Arrow Connector 21"/>
              <p:cNvCxnSpPr/>
              <p:nvPr/>
            </p:nvCxnSpPr>
            <p:spPr>
              <a:xfrm flipH="1" flipV="1">
                <a:off x="7881409" y="4338920"/>
                <a:ext cx="174566" cy="786714"/>
              </a:xfrm>
              <a:prstGeom prst="straightConnector1">
                <a:avLst/>
              </a:prstGeom>
              <a:ln w="57150">
                <a:solidFill>
                  <a:srgbClr val="00206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Oval 22"/>
              <p:cNvSpPr/>
              <p:nvPr/>
            </p:nvSpPr>
            <p:spPr>
              <a:xfrm rot="20956107">
                <a:off x="7767274" y="4614810"/>
                <a:ext cx="414385" cy="379717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dirty="0" smtClean="0">
                    <a:solidFill>
                      <a:schemeClr val="bg1"/>
                    </a:solidFill>
                  </a:rPr>
                  <a:t>e</a:t>
                </a:r>
                <a:endParaRPr lang="en-US" sz="3200" dirty="0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24" name="Straight Arrow Connector 23"/>
              <p:cNvCxnSpPr/>
              <p:nvPr/>
            </p:nvCxnSpPr>
            <p:spPr>
              <a:xfrm flipV="1">
                <a:off x="8262551" y="3909527"/>
                <a:ext cx="9750" cy="1428592"/>
              </a:xfrm>
              <a:prstGeom prst="straightConnector1">
                <a:avLst/>
              </a:prstGeom>
              <a:ln w="762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TextBox 24"/>
              <p:cNvSpPr txBox="1"/>
              <p:nvPr/>
            </p:nvSpPr>
            <p:spPr>
              <a:xfrm>
                <a:off x="8284887" y="4417819"/>
                <a:ext cx="407484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>
                    <a:solidFill>
                      <a:srgbClr val="FF0000"/>
                    </a:solidFill>
                  </a:rPr>
                  <a:t>B</a:t>
                </a:r>
                <a:endParaRPr lang="en-US" sz="3200" dirty="0">
                  <a:solidFill>
                    <a:srgbClr val="FF0000"/>
                  </a:solidFill>
                </a:endParaRPr>
              </a:p>
            </p:txBody>
          </p:sp>
        </p:grpSp>
      </p:grpSp>
      <p:grpSp>
        <p:nvGrpSpPr>
          <p:cNvPr id="31" name="Group 30"/>
          <p:cNvGrpSpPr/>
          <p:nvPr/>
        </p:nvGrpSpPr>
        <p:grpSpPr>
          <a:xfrm>
            <a:off x="7149096" y="3375085"/>
            <a:ext cx="4824812" cy="3635315"/>
            <a:chOff x="686532" y="3222685"/>
            <a:chExt cx="4824812" cy="3635315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 rotWithShape="1">
            <a:blip r:embed="rId3"/>
            <a:srcRect l="16575" t="4316" r="7064" b="22671"/>
            <a:stretch/>
          </p:blipFill>
          <p:spPr>
            <a:xfrm>
              <a:off x="686532" y="3222685"/>
              <a:ext cx="4746105" cy="3635315"/>
            </a:xfrm>
            <a:prstGeom prst="rect">
              <a:avLst/>
            </a:prstGeom>
          </p:spPr>
        </p:pic>
        <p:sp>
          <p:nvSpPr>
            <p:cNvPr id="33" name="Rectangle 32"/>
            <p:cNvSpPr/>
            <p:nvPr/>
          </p:nvSpPr>
          <p:spPr>
            <a:xfrm>
              <a:off x="1141373" y="4579549"/>
              <a:ext cx="1603543" cy="1783217"/>
            </a:xfrm>
            <a:prstGeom prst="rect">
              <a:avLst/>
            </a:prstGeom>
            <a:solidFill>
              <a:srgbClr val="FFFFFF">
                <a:alpha val="78824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>
                <a:solidFill>
                  <a:schemeClr val="tx1"/>
                </a:solidFill>
              </a:endParaRP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3885600" y="4650832"/>
              <a:ext cx="1403322" cy="1437292"/>
            </a:xfrm>
            <a:prstGeom prst="rect">
              <a:avLst/>
            </a:prstGeom>
            <a:solidFill>
              <a:srgbClr val="FFFFFF">
                <a:alpha val="78039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00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3885600" y="4662392"/>
              <a:ext cx="1625744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dirty="0" smtClean="0"/>
                <a:t>SM: </a:t>
              </a:r>
            </a:p>
            <a:p>
              <a:r>
                <a:rPr lang="en-US" sz="2200" dirty="0" smtClean="0"/>
                <a:t>quarks?</a:t>
              </a:r>
            </a:p>
            <a:p>
              <a:r>
                <a:rPr lang="en-US" sz="2200" dirty="0" smtClean="0"/>
                <a:t>QCD </a:t>
              </a:r>
            </a:p>
            <a:p>
              <a:r>
                <a:rPr lang="en-US" sz="2200" dirty="0" smtClean="0"/>
                <a:t>background</a:t>
              </a:r>
              <a:endParaRPr lang="en-US" sz="2200" dirty="0"/>
            </a:p>
          </p:txBody>
        </p:sp>
        <p:grpSp>
          <p:nvGrpSpPr>
            <p:cNvPr id="36" name="Group 35"/>
            <p:cNvGrpSpPr/>
            <p:nvPr/>
          </p:nvGrpSpPr>
          <p:grpSpPr>
            <a:xfrm>
              <a:off x="1193208" y="4756861"/>
              <a:ext cx="1139552" cy="1428592"/>
              <a:chOff x="7552819" y="3909527"/>
              <a:chExt cx="1139552" cy="1428592"/>
            </a:xfrm>
          </p:grpSpPr>
          <p:cxnSp>
            <p:nvCxnSpPr>
              <p:cNvPr id="37" name="Straight Arrow Connector 36"/>
              <p:cNvCxnSpPr/>
              <p:nvPr/>
            </p:nvCxnSpPr>
            <p:spPr>
              <a:xfrm flipH="1" flipV="1">
                <a:off x="7735544" y="4115963"/>
                <a:ext cx="320431" cy="1009671"/>
              </a:xfrm>
              <a:prstGeom prst="straightConnector1">
                <a:avLst/>
              </a:prstGeom>
              <a:ln w="57150">
                <a:solidFill>
                  <a:srgbClr val="00206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8" name="Oval 37"/>
              <p:cNvSpPr/>
              <p:nvPr/>
            </p:nvSpPr>
            <p:spPr>
              <a:xfrm rot="20956107">
                <a:off x="7552819" y="4404709"/>
                <a:ext cx="645312" cy="617353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dirty="0" smtClean="0">
                    <a:solidFill>
                      <a:schemeClr val="bg1"/>
                    </a:solidFill>
                    <a:latin typeface="Symbol" panose="05050102010706020507" pitchFamily="18" charset="2"/>
                  </a:rPr>
                  <a:t>m</a:t>
                </a:r>
                <a:endParaRPr lang="en-US" sz="3200" dirty="0">
                  <a:solidFill>
                    <a:schemeClr val="bg1"/>
                  </a:solidFill>
                  <a:latin typeface="Symbol" panose="05050102010706020507" pitchFamily="18" charset="2"/>
                </a:endParaRPr>
              </a:p>
            </p:txBody>
          </p:sp>
          <p:cxnSp>
            <p:nvCxnSpPr>
              <p:cNvPr id="39" name="Straight Arrow Connector 38"/>
              <p:cNvCxnSpPr/>
              <p:nvPr/>
            </p:nvCxnSpPr>
            <p:spPr>
              <a:xfrm flipV="1">
                <a:off x="8262551" y="3909527"/>
                <a:ext cx="9750" cy="1428592"/>
              </a:xfrm>
              <a:prstGeom prst="straightConnector1">
                <a:avLst/>
              </a:prstGeom>
              <a:ln w="762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0" name="TextBox 39"/>
              <p:cNvSpPr txBox="1"/>
              <p:nvPr/>
            </p:nvSpPr>
            <p:spPr>
              <a:xfrm>
                <a:off x="8284887" y="4417819"/>
                <a:ext cx="407484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>
                    <a:solidFill>
                      <a:srgbClr val="FF0000"/>
                    </a:solidFill>
                  </a:rPr>
                  <a:t>B</a:t>
                </a:r>
                <a:endParaRPr lang="en-US" sz="3200" dirty="0">
                  <a:solidFill>
                    <a:srgbClr val="FF0000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970662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/>
          <p:cNvSpPr/>
          <p:nvPr/>
        </p:nvSpPr>
        <p:spPr>
          <a:xfrm>
            <a:off x="3830547" y="509019"/>
            <a:ext cx="4995701" cy="1668853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9" name="Group 28"/>
          <p:cNvGrpSpPr/>
          <p:nvPr/>
        </p:nvGrpSpPr>
        <p:grpSpPr>
          <a:xfrm>
            <a:off x="191344" y="425977"/>
            <a:ext cx="11157034" cy="6167817"/>
            <a:chOff x="191344" y="425977"/>
            <a:chExt cx="11157034" cy="6167817"/>
          </a:xfrm>
        </p:grpSpPr>
        <p:grpSp>
          <p:nvGrpSpPr>
            <p:cNvPr id="12" name="Group 11"/>
            <p:cNvGrpSpPr/>
            <p:nvPr/>
          </p:nvGrpSpPr>
          <p:grpSpPr>
            <a:xfrm>
              <a:off x="191344" y="425977"/>
              <a:ext cx="1187954" cy="5494507"/>
              <a:chOff x="191344" y="425977"/>
              <a:chExt cx="1187954" cy="5494507"/>
            </a:xfrm>
          </p:grpSpPr>
          <p:cxnSp>
            <p:nvCxnSpPr>
              <p:cNvPr id="3" name="Straight Connector 2"/>
              <p:cNvCxnSpPr/>
              <p:nvPr/>
            </p:nvCxnSpPr>
            <p:spPr>
              <a:xfrm flipH="1">
                <a:off x="1334584" y="845820"/>
                <a:ext cx="11393" cy="5074664"/>
              </a:xfrm>
              <a:prstGeom prst="line">
                <a:avLst/>
              </a:prstGeom>
              <a:ln w="38100">
                <a:solidFill>
                  <a:srgbClr val="002060"/>
                </a:solidFill>
                <a:headEnd type="triangl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" name="TextBox 10"/>
              <p:cNvSpPr txBox="1"/>
              <p:nvPr/>
            </p:nvSpPr>
            <p:spPr>
              <a:xfrm>
                <a:off x="191344" y="425977"/>
                <a:ext cx="1187954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 smtClean="0"/>
                  <a:t>Particle </a:t>
                </a:r>
              </a:p>
              <a:p>
                <a:r>
                  <a:rPr lang="en-US" sz="2400" dirty="0" smtClean="0"/>
                  <a:t>Mass</a:t>
                </a:r>
                <a:endParaRPr lang="en-US" sz="2400" dirty="0"/>
              </a:p>
            </p:txBody>
          </p:sp>
        </p:grpSp>
        <p:grpSp>
          <p:nvGrpSpPr>
            <p:cNvPr id="15" name="Group 14"/>
            <p:cNvGrpSpPr/>
            <p:nvPr/>
          </p:nvGrpSpPr>
          <p:grpSpPr>
            <a:xfrm>
              <a:off x="1340286" y="5762797"/>
              <a:ext cx="10008092" cy="830997"/>
              <a:chOff x="1340286" y="5762797"/>
              <a:chExt cx="10008092" cy="830997"/>
            </a:xfrm>
          </p:grpSpPr>
          <p:cxnSp>
            <p:nvCxnSpPr>
              <p:cNvPr id="5" name="Straight Connector 4"/>
              <p:cNvCxnSpPr/>
              <p:nvPr/>
            </p:nvCxnSpPr>
            <p:spPr>
              <a:xfrm flipV="1">
                <a:off x="1340286" y="5812375"/>
                <a:ext cx="8693400" cy="112453"/>
              </a:xfrm>
              <a:prstGeom prst="line">
                <a:avLst/>
              </a:prstGeom>
              <a:ln w="38100">
                <a:solidFill>
                  <a:srgbClr val="002060"/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" name="TextBox 9"/>
              <p:cNvSpPr txBox="1"/>
              <p:nvPr/>
            </p:nvSpPr>
            <p:spPr>
              <a:xfrm>
                <a:off x="8498559" y="5762797"/>
                <a:ext cx="2849819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 smtClean="0"/>
                  <a:t>Interactions strength </a:t>
                </a:r>
              </a:p>
              <a:p>
                <a:r>
                  <a:rPr lang="en-US" sz="2400" dirty="0" smtClean="0"/>
                  <a:t>with SM particles</a:t>
                </a:r>
                <a:endParaRPr lang="en-US" sz="2400" dirty="0"/>
              </a:p>
            </p:txBody>
          </p:sp>
        </p:grpSp>
      </p:grpSp>
      <p:sp>
        <p:nvSpPr>
          <p:cNvPr id="2" name="Parallelogram 1"/>
          <p:cNvSpPr/>
          <p:nvPr/>
        </p:nvSpPr>
        <p:spPr>
          <a:xfrm rot="20413549">
            <a:off x="4525795" y="2704402"/>
            <a:ext cx="3230569" cy="1961340"/>
          </a:xfrm>
          <a:prstGeom prst="parallelogram">
            <a:avLst>
              <a:gd name="adj" fmla="val 3821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4814749" y="5335709"/>
            <a:ext cx="4443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G</a:t>
            </a:r>
            <a:endParaRPr lang="en-US" sz="3200" dirty="0"/>
          </a:p>
        </p:txBody>
      </p:sp>
      <p:sp>
        <p:nvSpPr>
          <p:cNvPr id="14" name="Down Arrow 13"/>
          <p:cNvSpPr/>
          <p:nvPr/>
        </p:nvSpPr>
        <p:spPr>
          <a:xfrm>
            <a:off x="6266328" y="5295772"/>
            <a:ext cx="205351" cy="304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Down Arrow 19"/>
          <p:cNvSpPr/>
          <p:nvPr/>
        </p:nvSpPr>
        <p:spPr>
          <a:xfrm rot="2233341">
            <a:off x="4658064" y="5323003"/>
            <a:ext cx="288324" cy="304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6955412" y="2186011"/>
            <a:ext cx="3225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t</a:t>
            </a:r>
            <a:endParaRPr lang="en-US" sz="3200" dirty="0"/>
          </a:p>
        </p:txBody>
      </p:sp>
      <p:sp>
        <p:nvSpPr>
          <p:cNvPr id="21" name="TextBox 20"/>
          <p:cNvSpPr txBox="1"/>
          <p:nvPr/>
        </p:nvSpPr>
        <p:spPr>
          <a:xfrm>
            <a:off x="6936351" y="2961726"/>
            <a:ext cx="40107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c</a:t>
            </a:r>
          </a:p>
          <a:p>
            <a:r>
              <a:rPr lang="en-US" sz="3200" dirty="0"/>
              <a:t>u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965139" y="4160323"/>
            <a:ext cx="4010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e</a:t>
            </a:r>
            <a:endParaRPr lang="en-US" sz="3200" dirty="0"/>
          </a:p>
        </p:txBody>
      </p:sp>
      <p:sp>
        <p:nvSpPr>
          <p:cNvPr id="23" name="TextBox 22"/>
          <p:cNvSpPr txBox="1"/>
          <p:nvPr/>
        </p:nvSpPr>
        <p:spPr>
          <a:xfrm>
            <a:off x="5964196" y="3333917"/>
            <a:ext cx="3642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Symbol" panose="05050102010706020507" pitchFamily="18" charset="2"/>
              </a:rPr>
              <a:t>t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885177" y="4628669"/>
            <a:ext cx="3978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Symbol" panose="05050102010706020507" pitchFamily="18" charset="2"/>
              </a:rPr>
              <a:t>n</a:t>
            </a:r>
            <a:endParaRPr lang="en-US" sz="3200" dirty="0">
              <a:latin typeface="Symbol" panose="05050102010706020507" pitchFamily="18" charset="2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403046" y="5146437"/>
            <a:ext cx="3642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Symbol" panose="05050102010706020507" pitchFamily="18" charset="2"/>
              </a:rPr>
              <a:t>g</a:t>
            </a:r>
            <a:endParaRPr lang="en-US" sz="3200" dirty="0">
              <a:latin typeface="Symbol" panose="05050102010706020507" pitchFamily="18" charset="2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944301" y="3623564"/>
            <a:ext cx="4219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Symbol" panose="05050102010706020507" pitchFamily="18" charset="2"/>
              </a:rPr>
              <a:t>m</a:t>
            </a:r>
          </a:p>
        </p:txBody>
      </p:sp>
      <p:sp>
        <p:nvSpPr>
          <p:cNvPr id="26" name="Rectangle 25"/>
          <p:cNvSpPr/>
          <p:nvPr/>
        </p:nvSpPr>
        <p:spPr>
          <a:xfrm>
            <a:off x="1393571" y="1792557"/>
            <a:ext cx="2726024" cy="3923594"/>
          </a:xfrm>
          <a:prstGeom prst="rect">
            <a:avLst/>
          </a:prstGeom>
          <a:solidFill>
            <a:srgbClr val="7030A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/>
          </a:p>
        </p:txBody>
      </p:sp>
      <p:sp>
        <p:nvSpPr>
          <p:cNvPr id="30" name="TextBox 29"/>
          <p:cNvSpPr txBox="1"/>
          <p:nvPr/>
        </p:nvSpPr>
        <p:spPr>
          <a:xfrm>
            <a:off x="1919785" y="2349967"/>
            <a:ext cx="13151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bg2"/>
                </a:solidFill>
              </a:rPr>
              <a:t>Too sly</a:t>
            </a:r>
            <a:endParaRPr lang="en-US" sz="3200" dirty="0">
              <a:solidFill>
                <a:schemeClr val="bg2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247961" y="476305"/>
            <a:ext cx="16383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Too phat</a:t>
            </a:r>
            <a:endParaRPr lang="en-US" sz="3200" dirty="0"/>
          </a:p>
        </p:txBody>
      </p:sp>
      <p:sp>
        <p:nvSpPr>
          <p:cNvPr id="8" name="Rectangle 7"/>
          <p:cNvSpPr/>
          <p:nvPr/>
        </p:nvSpPr>
        <p:spPr>
          <a:xfrm>
            <a:off x="1537071" y="563349"/>
            <a:ext cx="2353586" cy="12425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1820560" y="731116"/>
            <a:ext cx="166141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Too both</a:t>
            </a:r>
            <a:endParaRPr lang="en-US" sz="3200" dirty="0"/>
          </a:p>
        </p:txBody>
      </p:sp>
      <p:cxnSp>
        <p:nvCxnSpPr>
          <p:cNvPr id="19" name="Straight Connector 18"/>
          <p:cNvCxnSpPr/>
          <p:nvPr/>
        </p:nvCxnSpPr>
        <p:spPr>
          <a:xfrm flipV="1">
            <a:off x="4392646" y="1570826"/>
            <a:ext cx="4441532" cy="792452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 rot="20932835">
            <a:off x="4061645" y="1890468"/>
            <a:ext cx="5302605" cy="95410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dirty="0" err="1" smtClean="0"/>
              <a:t>xxxxxx</a:t>
            </a:r>
            <a:r>
              <a:rPr lang="en-US" sz="2800" dirty="0" smtClean="0"/>
              <a:t>  Not created in collider  </a:t>
            </a:r>
            <a:r>
              <a:rPr lang="en-US" sz="2800" dirty="0" err="1" smtClean="0"/>
              <a:t>xxxx</a:t>
            </a:r>
            <a:endParaRPr lang="en-US" sz="2800" dirty="0" smtClean="0"/>
          </a:p>
          <a:p>
            <a:r>
              <a:rPr lang="en-US" sz="2800" dirty="0" err="1" smtClean="0"/>
              <a:t>xxxxxxxxxxxxxxxxxxxxxxxxxxxxxxxx</a:t>
            </a:r>
            <a:endParaRPr lang="en-US" sz="2800" dirty="0"/>
          </a:p>
        </p:txBody>
      </p:sp>
      <p:sp>
        <p:nvSpPr>
          <p:cNvPr id="34" name="TextBox 33"/>
          <p:cNvSpPr txBox="1"/>
          <p:nvPr/>
        </p:nvSpPr>
        <p:spPr>
          <a:xfrm>
            <a:off x="7987378" y="2654538"/>
            <a:ext cx="2927404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This direct approach </a:t>
            </a:r>
          </a:p>
          <a:p>
            <a:r>
              <a:rPr lang="en-US" sz="2400" dirty="0" smtClean="0"/>
              <a:t>“puts constraints on”</a:t>
            </a:r>
          </a:p>
          <a:p>
            <a:r>
              <a:rPr lang="en-US" sz="2400" dirty="0" smtClean="0"/>
              <a:t>M &lt; ~2 </a:t>
            </a:r>
            <a:r>
              <a:rPr lang="en-US" sz="2400" dirty="0" err="1" smtClean="0"/>
              <a:t>TeV</a:t>
            </a:r>
            <a:r>
              <a:rPr lang="en-US" sz="2400" dirty="0" smtClean="0"/>
              <a:t>*</a:t>
            </a:r>
          </a:p>
          <a:p>
            <a:r>
              <a:rPr lang="en-US" sz="2400" dirty="0"/>
              <a:t> </a:t>
            </a:r>
            <a:r>
              <a:rPr lang="en-US" sz="2400" dirty="0" smtClean="0"/>
              <a:t>  *Model-dependent</a:t>
            </a:r>
          </a:p>
          <a:p>
            <a:r>
              <a:rPr lang="en-US" sz="2400" dirty="0" smtClean="0"/>
              <a:t> exclusion line</a:t>
            </a:r>
          </a:p>
          <a:p>
            <a:r>
              <a:rPr lang="en-US" sz="2400" dirty="0" smtClean="0"/>
              <a:t>has some slope in this</a:t>
            </a:r>
          </a:p>
          <a:p>
            <a:r>
              <a:rPr lang="en-US" sz="2400" dirty="0" smtClean="0"/>
              <a:t>plot…</a:t>
            </a:r>
          </a:p>
          <a:p>
            <a:r>
              <a:rPr lang="en-US" sz="2400" dirty="0"/>
              <a:t> </a:t>
            </a:r>
            <a:r>
              <a:rPr lang="en-US" sz="2400" dirty="0" smtClean="0"/>
              <a:t> </a:t>
            </a:r>
            <a:endParaRPr lang="en-US" sz="2400" dirty="0"/>
          </a:p>
        </p:txBody>
      </p:sp>
      <p:cxnSp>
        <p:nvCxnSpPr>
          <p:cNvPr id="17" name="Straight Connector 16"/>
          <p:cNvCxnSpPr/>
          <p:nvPr/>
        </p:nvCxnSpPr>
        <p:spPr>
          <a:xfrm flipV="1">
            <a:off x="4119595" y="1467650"/>
            <a:ext cx="4932197" cy="99124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6827014" y="5111029"/>
            <a:ext cx="3786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g</a:t>
            </a:r>
            <a:endParaRPr lang="en-US" sz="3200" dirty="0"/>
          </a:p>
        </p:txBody>
      </p:sp>
      <p:sp>
        <p:nvSpPr>
          <p:cNvPr id="38" name="Down Arrow 37"/>
          <p:cNvSpPr/>
          <p:nvPr/>
        </p:nvSpPr>
        <p:spPr>
          <a:xfrm>
            <a:off x="7192450" y="5346573"/>
            <a:ext cx="205351" cy="304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921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TextBox 192">
            <a:extLst>
              <a:ext uri="{FF2B5EF4-FFF2-40B4-BE49-F238E27FC236}">
                <a16:creationId xmlns:a16="http://schemas.microsoft.com/office/drawing/2014/main" id="{05C213C1-F946-7DFF-E4B3-29D29E7A8CED}"/>
              </a:ext>
            </a:extLst>
          </p:cNvPr>
          <p:cNvSpPr txBox="1"/>
          <p:nvPr/>
        </p:nvSpPr>
        <p:spPr>
          <a:xfrm>
            <a:off x="577749" y="3731413"/>
            <a:ext cx="542670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FIG. 1. This Northwestern determination (red) and our 2008 Harvard determination (blue) [37]. SM predictions (solid and open black points for slightly differing C10 [40,41]) are functions of discrepant α measurements [38,39]. A ppt is 10</a:t>
            </a:r>
            <a:r>
              <a:rPr lang="en-US" baseline="30000" dirty="0"/>
              <a:t>−12</a:t>
            </a:r>
          </a:p>
        </p:txBody>
      </p:sp>
      <p:pic>
        <p:nvPicPr>
          <p:cNvPr id="4098" name="Picture 2" descr="Figure 1">
            <a:extLst>
              <a:ext uri="{FF2B5EF4-FFF2-40B4-BE49-F238E27FC236}">
                <a16:creationId xmlns:a16="http://schemas.microsoft.com/office/drawing/2014/main" id="{357F34BB-2A4C-9E53-F155-AE68B9C6D5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962" y="889965"/>
            <a:ext cx="8657345" cy="2493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49962" y="159269"/>
            <a:ext cx="1071466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Best electron magnetic moment measurement -- Northwestern</a:t>
            </a:r>
          </a:p>
          <a:p>
            <a:endParaRPr lang="en-US" sz="3200" dirty="0"/>
          </a:p>
        </p:txBody>
      </p:sp>
      <p:sp>
        <p:nvSpPr>
          <p:cNvPr id="15" name="TextBox 14"/>
          <p:cNvSpPr txBox="1"/>
          <p:nvPr/>
        </p:nvSpPr>
        <p:spPr>
          <a:xfrm>
            <a:off x="9581952" y="4800738"/>
            <a:ext cx="23873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this diagram adds</a:t>
            </a:r>
            <a:endParaRPr lang="en-US" sz="2400" dirty="0"/>
          </a:p>
        </p:txBody>
      </p:sp>
      <p:sp>
        <p:nvSpPr>
          <p:cNvPr id="17" name="TextBox 16"/>
          <p:cNvSpPr txBox="1"/>
          <p:nvPr/>
        </p:nvSpPr>
        <p:spPr>
          <a:xfrm>
            <a:off x="577749" y="3709247"/>
            <a:ext cx="11468974" cy="255454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7030A0"/>
                </a:solidFill>
              </a:rPr>
              <a:t>Discovery potential of electron and muon MDM</a:t>
            </a:r>
          </a:p>
          <a:p>
            <a:r>
              <a:rPr lang="en-US" sz="4000" dirty="0" smtClean="0">
                <a:solidFill>
                  <a:srgbClr val="7030A0"/>
                </a:solidFill>
              </a:rPr>
              <a:t>currently limited by SM background, not g-2 precision.</a:t>
            </a:r>
          </a:p>
          <a:p>
            <a:r>
              <a:rPr lang="en-US" sz="4000" b="1" i="1" dirty="0" smtClean="0">
                <a:solidFill>
                  <a:srgbClr val="7030A0"/>
                </a:solidFill>
              </a:rPr>
              <a:t>BUT, for the next few slides let’s assume SM </a:t>
            </a:r>
            <a:endParaRPr lang="en-US" sz="4000" b="1" i="1" dirty="0">
              <a:solidFill>
                <a:srgbClr val="7030A0"/>
              </a:solidFill>
            </a:endParaRPr>
          </a:p>
          <a:p>
            <a:r>
              <a:rPr lang="en-US" sz="4000" b="1" i="1" dirty="0" smtClean="0">
                <a:solidFill>
                  <a:srgbClr val="7030A0"/>
                </a:solidFill>
              </a:rPr>
              <a:t>background problems are fixed!</a:t>
            </a:r>
            <a:endParaRPr lang="en-US" sz="4000" b="1" i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67268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5"/>
          <p:cNvGrpSpPr>
            <a:grpSpLocks/>
          </p:cNvGrpSpPr>
          <p:nvPr/>
        </p:nvGrpSpPr>
        <p:grpSpPr bwMode="auto">
          <a:xfrm>
            <a:off x="352776" y="640769"/>
            <a:ext cx="1659047" cy="1493745"/>
            <a:chOff x="576" y="3312"/>
            <a:chExt cx="1469" cy="912"/>
          </a:xfrm>
        </p:grpSpPr>
        <p:sp>
          <p:nvSpPr>
            <p:cNvPr id="4" name="Text Box 6"/>
            <p:cNvSpPr txBox="1">
              <a:spLocks noChangeArrowheads="1"/>
            </p:cNvSpPr>
            <p:nvPr/>
          </p:nvSpPr>
          <p:spPr bwMode="auto">
            <a:xfrm>
              <a:off x="1824" y="3936"/>
              <a:ext cx="221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>
                  <a:latin typeface="Comic Sans MS" pitchFamily="66" charset="0"/>
                </a:rPr>
                <a:t>e</a:t>
              </a:r>
            </a:p>
          </p:txBody>
        </p:sp>
        <p:sp>
          <p:nvSpPr>
            <p:cNvPr id="5" name="Text Box 7"/>
            <p:cNvSpPr txBox="1">
              <a:spLocks noChangeArrowheads="1"/>
            </p:cNvSpPr>
            <p:nvPr/>
          </p:nvSpPr>
          <p:spPr bwMode="auto">
            <a:xfrm>
              <a:off x="1344" y="3312"/>
              <a:ext cx="210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sz="2000">
                  <a:latin typeface="Comic Sans MS" pitchFamily="66" charset="0"/>
                </a:rPr>
                <a:t>x</a:t>
              </a:r>
            </a:p>
          </p:txBody>
        </p:sp>
        <p:sp>
          <p:nvSpPr>
            <p:cNvPr id="6" name="Line 8"/>
            <p:cNvSpPr>
              <a:spLocks noChangeShapeType="1"/>
            </p:cNvSpPr>
            <p:nvPr/>
          </p:nvSpPr>
          <p:spPr bwMode="auto">
            <a:xfrm flipV="1">
              <a:off x="624" y="3840"/>
              <a:ext cx="768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Line 9"/>
            <p:cNvSpPr>
              <a:spLocks noChangeShapeType="1"/>
            </p:cNvSpPr>
            <p:nvPr/>
          </p:nvSpPr>
          <p:spPr bwMode="auto">
            <a:xfrm flipH="1" flipV="1">
              <a:off x="1392" y="3840"/>
              <a:ext cx="480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 Box 10"/>
            <p:cNvSpPr txBox="1">
              <a:spLocks noChangeArrowheads="1"/>
            </p:cNvSpPr>
            <p:nvPr/>
          </p:nvSpPr>
          <p:spPr bwMode="auto">
            <a:xfrm>
              <a:off x="576" y="3792"/>
              <a:ext cx="221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>
                  <a:latin typeface="Comic Sans MS" pitchFamily="66" charset="0"/>
                </a:rPr>
                <a:t>e</a:t>
              </a:r>
            </a:p>
          </p:txBody>
        </p:sp>
        <p:sp>
          <p:nvSpPr>
            <p:cNvPr id="9" name="Freeform 11"/>
            <p:cNvSpPr>
              <a:spLocks/>
            </p:cNvSpPr>
            <p:nvPr/>
          </p:nvSpPr>
          <p:spPr bwMode="auto">
            <a:xfrm>
              <a:off x="1344" y="3456"/>
              <a:ext cx="104" cy="384"/>
            </a:xfrm>
            <a:custGeom>
              <a:avLst/>
              <a:gdLst>
                <a:gd name="T0" fmla="*/ 48 w 104"/>
                <a:gd name="T1" fmla="*/ 384 h 384"/>
                <a:gd name="T2" fmla="*/ 96 w 104"/>
                <a:gd name="T3" fmla="*/ 288 h 384"/>
                <a:gd name="T4" fmla="*/ 0 w 104"/>
                <a:gd name="T5" fmla="*/ 240 h 384"/>
                <a:gd name="T6" fmla="*/ 96 w 104"/>
                <a:gd name="T7" fmla="*/ 144 h 384"/>
                <a:gd name="T8" fmla="*/ 0 w 104"/>
                <a:gd name="T9" fmla="*/ 96 h 384"/>
                <a:gd name="T10" fmla="*/ 96 w 104"/>
                <a:gd name="T11" fmla="*/ 0 h 38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04" h="384">
                  <a:moveTo>
                    <a:pt x="48" y="384"/>
                  </a:moveTo>
                  <a:cubicBezTo>
                    <a:pt x="76" y="348"/>
                    <a:pt x="104" y="312"/>
                    <a:pt x="96" y="288"/>
                  </a:cubicBezTo>
                  <a:cubicBezTo>
                    <a:pt x="88" y="264"/>
                    <a:pt x="0" y="264"/>
                    <a:pt x="0" y="240"/>
                  </a:cubicBezTo>
                  <a:cubicBezTo>
                    <a:pt x="0" y="216"/>
                    <a:pt x="96" y="168"/>
                    <a:pt x="96" y="144"/>
                  </a:cubicBezTo>
                  <a:cubicBezTo>
                    <a:pt x="96" y="120"/>
                    <a:pt x="0" y="120"/>
                    <a:pt x="0" y="96"/>
                  </a:cubicBezTo>
                  <a:cubicBezTo>
                    <a:pt x="0" y="72"/>
                    <a:pt x="48" y="36"/>
                    <a:pt x="96" y="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2"/>
            <p:cNvSpPr>
              <a:spLocks/>
            </p:cNvSpPr>
            <p:nvPr/>
          </p:nvSpPr>
          <p:spPr bwMode="auto">
            <a:xfrm>
              <a:off x="864" y="3984"/>
              <a:ext cx="864" cy="104"/>
            </a:xfrm>
            <a:custGeom>
              <a:avLst/>
              <a:gdLst>
                <a:gd name="T0" fmla="*/ 0 w 864"/>
                <a:gd name="T1" fmla="*/ 0 h 104"/>
                <a:gd name="T2" fmla="*/ 96 w 864"/>
                <a:gd name="T3" fmla="*/ 96 h 104"/>
                <a:gd name="T4" fmla="*/ 144 w 864"/>
                <a:gd name="T5" fmla="*/ 0 h 104"/>
                <a:gd name="T6" fmla="*/ 240 w 864"/>
                <a:gd name="T7" fmla="*/ 96 h 104"/>
                <a:gd name="T8" fmla="*/ 336 w 864"/>
                <a:gd name="T9" fmla="*/ 0 h 104"/>
                <a:gd name="T10" fmla="*/ 384 w 864"/>
                <a:gd name="T11" fmla="*/ 96 h 104"/>
                <a:gd name="T12" fmla="*/ 480 w 864"/>
                <a:gd name="T13" fmla="*/ 0 h 104"/>
                <a:gd name="T14" fmla="*/ 576 w 864"/>
                <a:gd name="T15" fmla="*/ 96 h 104"/>
                <a:gd name="T16" fmla="*/ 672 w 864"/>
                <a:gd name="T17" fmla="*/ 48 h 104"/>
                <a:gd name="T18" fmla="*/ 768 w 864"/>
                <a:gd name="T19" fmla="*/ 96 h 104"/>
                <a:gd name="T20" fmla="*/ 864 w 864"/>
                <a:gd name="T21" fmla="*/ 48 h 10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864" h="104">
                  <a:moveTo>
                    <a:pt x="0" y="0"/>
                  </a:moveTo>
                  <a:cubicBezTo>
                    <a:pt x="36" y="48"/>
                    <a:pt x="72" y="96"/>
                    <a:pt x="96" y="96"/>
                  </a:cubicBezTo>
                  <a:cubicBezTo>
                    <a:pt x="120" y="96"/>
                    <a:pt x="120" y="0"/>
                    <a:pt x="144" y="0"/>
                  </a:cubicBezTo>
                  <a:cubicBezTo>
                    <a:pt x="168" y="0"/>
                    <a:pt x="208" y="96"/>
                    <a:pt x="240" y="96"/>
                  </a:cubicBezTo>
                  <a:cubicBezTo>
                    <a:pt x="272" y="96"/>
                    <a:pt x="312" y="0"/>
                    <a:pt x="336" y="0"/>
                  </a:cubicBezTo>
                  <a:cubicBezTo>
                    <a:pt x="360" y="0"/>
                    <a:pt x="360" y="96"/>
                    <a:pt x="384" y="96"/>
                  </a:cubicBezTo>
                  <a:cubicBezTo>
                    <a:pt x="408" y="96"/>
                    <a:pt x="448" y="0"/>
                    <a:pt x="480" y="0"/>
                  </a:cubicBezTo>
                  <a:cubicBezTo>
                    <a:pt x="512" y="0"/>
                    <a:pt x="544" y="88"/>
                    <a:pt x="576" y="96"/>
                  </a:cubicBezTo>
                  <a:cubicBezTo>
                    <a:pt x="608" y="104"/>
                    <a:pt x="640" y="48"/>
                    <a:pt x="672" y="48"/>
                  </a:cubicBezTo>
                  <a:cubicBezTo>
                    <a:pt x="704" y="48"/>
                    <a:pt x="736" y="96"/>
                    <a:pt x="768" y="96"/>
                  </a:cubicBezTo>
                  <a:cubicBezTo>
                    <a:pt x="800" y="96"/>
                    <a:pt x="832" y="72"/>
                    <a:pt x="864" y="48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221367" y="209836"/>
            <a:ext cx="22445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Symbol" panose="05050102010706020507" pitchFamily="18" charset="2"/>
              </a:rPr>
              <a:t>m</a:t>
            </a:r>
            <a:r>
              <a:rPr lang="en-US" sz="2400" baseline="-25000" dirty="0" smtClean="0"/>
              <a:t>e</a:t>
            </a:r>
            <a:r>
              <a:rPr lang="en-US" sz="2400" dirty="0" smtClean="0"/>
              <a:t>= 2  + alpha/pi</a:t>
            </a:r>
            <a:endParaRPr lang="en-US" sz="2400" dirty="0"/>
          </a:p>
        </p:txBody>
      </p:sp>
      <p:sp>
        <p:nvSpPr>
          <p:cNvPr id="13" name="TextBox 12"/>
          <p:cNvSpPr txBox="1"/>
          <p:nvPr/>
        </p:nvSpPr>
        <p:spPr>
          <a:xfrm>
            <a:off x="145167" y="3124486"/>
            <a:ext cx="188064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latin typeface="Symbol" panose="05050102010706020507" pitchFamily="18" charset="2"/>
              </a:rPr>
              <a:t>dm</a:t>
            </a:r>
            <a:r>
              <a:rPr lang="en-US" sz="2400" baseline="-25000" dirty="0" err="1" smtClean="0"/>
              <a:t>e</a:t>
            </a:r>
            <a:r>
              <a:rPr lang="en-US" sz="2400" dirty="0" smtClean="0"/>
              <a:t>= alpha/pi</a:t>
            </a:r>
          </a:p>
          <a:p>
            <a:endParaRPr lang="en-US" sz="2400" dirty="0"/>
          </a:p>
          <a:p>
            <a:r>
              <a:rPr lang="en-US" sz="2400" dirty="0" smtClean="0"/>
              <a:t> </a:t>
            </a:r>
            <a:r>
              <a:rPr lang="en-US" sz="2400" dirty="0" err="1" smtClean="0">
                <a:latin typeface="Symbol" panose="05050102010706020507" pitchFamily="18" charset="2"/>
              </a:rPr>
              <a:t>d</a:t>
            </a:r>
            <a:r>
              <a:rPr lang="en-US" sz="2400" dirty="0" err="1" smtClean="0"/>
              <a:t>d</a:t>
            </a:r>
            <a:r>
              <a:rPr lang="en-US" sz="2400" baseline="-25000" dirty="0" err="1" smtClean="0"/>
              <a:t>e</a:t>
            </a:r>
            <a:r>
              <a:rPr lang="en-US" sz="2400" dirty="0" smtClean="0"/>
              <a:t> =    0</a:t>
            </a:r>
            <a:endParaRPr lang="en-US" sz="2400" dirty="0"/>
          </a:p>
        </p:txBody>
      </p:sp>
      <p:sp>
        <p:nvSpPr>
          <p:cNvPr id="14" name="TextBox 13"/>
          <p:cNvSpPr txBox="1"/>
          <p:nvPr/>
        </p:nvSpPr>
        <p:spPr>
          <a:xfrm>
            <a:off x="389504" y="2346852"/>
            <a:ext cx="23873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this diagram adds</a:t>
            </a:r>
            <a:endParaRPr lang="en-US" sz="2400" dirty="0"/>
          </a:p>
        </p:txBody>
      </p:sp>
      <p:sp>
        <p:nvSpPr>
          <p:cNvPr id="30" name="TextBox 29"/>
          <p:cNvSpPr txBox="1"/>
          <p:nvPr/>
        </p:nvSpPr>
        <p:spPr>
          <a:xfrm>
            <a:off x="7013023" y="95276"/>
            <a:ext cx="5254324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“One-loop” model for discovery. </a:t>
            </a:r>
          </a:p>
          <a:p>
            <a:r>
              <a:rPr lang="en-US" sz="2400" dirty="0" smtClean="0"/>
              <a:t>Hypothetical undiscovered new particles</a:t>
            </a:r>
          </a:p>
          <a:p>
            <a:r>
              <a:rPr lang="en-US" sz="2400" dirty="0"/>
              <a:t>M</a:t>
            </a:r>
            <a:r>
              <a:rPr lang="en-US" sz="2400" baseline="-25000" dirty="0" smtClean="0"/>
              <a:t>a</a:t>
            </a:r>
            <a:r>
              <a:rPr lang="en-US" sz="2400" dirty="0" smtClean="0"/>
              <a:t> ~  </a:t>
            </a:r>
            <a:r>
              <a:rPr lang="en-US" sz="2400" dirty="0"/>
              <a:t>M</a:t>
            </a:r>
            <a:r>
              <a:rPr lang="en-US" sz="2400" baseline="-25000" dirty="0" smtClean="0"/>
              <a:t>b</a:t>
            </a:r>
            <a:r>
              <a:rPr lang="en-US" sz="2400" dirty="0" smtClean="0"/>
              <a:t> ~ M             </a:t>
            </a:r>
            <a:r>
              <a:rPr lang="en-US" sz="2000" dirty="0"/>
              <a:t>[</a:t>
            </a:r>
            <a:r>
              <a:rPr lang="en-US" sz="2000" dirty="0" smtClean="0"/>
              <a:t>Ramsey-</a:t>
            </a:r>
            <a:r>
              <a:rPr lang="en-US" sz="2000" dirty="0" err="1" smtClean="0"/>
              <a:t>Musolf</a:t>
            </a:r>
            <a:r>
              <a:rPr lang="en-US" sz="2000" dirty="0" smtClean="0"/>
              <a:t>; Reece]</a:t>
            </a:r>
            <a:endParaRPr lang="en-US" sz="2400" dirty="0" smtClean="0"/>
          </a:p>
          <a:p>
            <a:r>
              <a:rPr lang="en-US" sz="2400" dirty="0" smtClean="0"/>
              <a:t>coupling strength g at the e-a-b vertex</a:t>
            </a:r>
          </a:p>
          <a:p>
            <a:r>
              <a:rPr lang="en-US" sz="2400" dirty="0" err="1" smtClean="0">
                <a:latin typeface="Symbol" panose="05050102010706020507" pitchFamily="18" charset="2"/>
              </a:rPr>
              <a:t>f</a:t>
            </a:r>
            <a:r>
              <a:rPr lang="en-US" sz="2400" baseline="-25000" dirty="0" err="1" smtClean="0"/>
              <a:t>CP</a:t>
            </a:r>
            <a:r>
              <a:rPr lang="en-US" sz="2400" baseline="-25000" dirty="0" smtClean="0"/>
              <a:t> </a:t>
            </a:r>
            <a:r>
              <a:rPr lang="en-US" sz="2400" dirty="0" smtClean="0"/>
              <a:t> is CP-violating  angle</a:t>
            </a:r>
          </a:p>
          <a:p>
            <a:r>
              <a:rPr lang="en-US" sz="2400" dirty="0" smtClean="0"/>
              <a:t>       ADDS:</a:t>
            </a:r>
            <a:endParaRPr lang="en-US" sz="2400" dirty="0"/>
          </a:p>
          <a:p>
            <a:r>
              <a:rPr lang="en-US" sz="2400" dirty="0" smtClean="0"/>
              <a:t> </a:t>
            </a:r>
            <a:endParaRPr lang="en-US" sz="2400" dirty="0"/>
          </a:p>
        </p:txBody>
      </p:sp>
      <p:sp>
        <p:nvSpPr>
          <p:cNvPr id="31" name="Rectangle 30"/>
          <p:cNvSpPr/>
          <p:nvPr/>
        </p:nvSpPr>
        <p:spPr>
          <a:xfrm>
            <a:off x="2793683" y="2711743"/>
            <a:ext cx="9398317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Symbol" panose="05050102010706020507" pitchFamily="18" charset="2"/>
              </a:rPr>
              <a:t>d</a:t>
            </a:r>
            <a:r>
              <a:rPr lang="en-US" sz="2800" dirty="0" smtClean="0">
                <a:solidFill>
                  <a:srgbClr val="FF0000"/>
                </a:solidFill>
              </a:rPr>
              <a:t>(d</a:t>
            </a:r>
            <a:r>
              <a:rPr lang="en-US" sz="2800" baseline="-25000" dirty="0" smtClean="0">
                <a:solidFill>
                  <a:srgbClr val="FF0000"/>
                </a:solidFill>
              </a:rPr>
              <a:t>e</a:t>
            </a:r>
            <a:r>
              <a:rPr lang="en-US" sz="2800" dirty="0" smtClean="0">
                <a:solidFill>
                  <a:srgbClr val="FF0000"/>
                </a:solidFill>
              </a:rPr>
              <a:t> /e)   ~   ( a</a:t>
            </a:r>
            <a:r>
              <a:rPr lang="en-US" sz="2800" baseline="-25000" dirty="0" smtClean="0">
                <a:solidFill>
                  <a:srgbClr val="FF0000"/>
                </a:solidFill>
              </a:rPr>
              <a:t>0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smtClean="0">
                <a:solidFill>
                  <a:srgbClr val="FF0000"/>
                </a:solidFill>
                <a:latin typeface="Symbol" panose="05050102010706020507" pitchFamily="18" charset="2"/>
              </a:rPr>
              <a:t>a</a:t>
            </a:r>
            <a:r>
              <a:rPr lang="en-US" sz="2800" dirty="0" smtClean="0">
                <a:solidFill>
                  <a:srgbClr val="FF0000"/>
                </a:solidFill>
              </a:rPr>
              <a:t> g</a:t>
            </a:r>
            <a:r>
              <a:rPr lang="en-US" sz="2800" baseline="30000" dirty="0" smtClean="0">
                <a:solidFill>
                  <a:srgbClr val="FF0000"/>
                </a:solidFill>
              </a:rPr>
              <a:t>2</a:t>
            </a:r>
            <a:r>
              <a:rPr lang="en-US" sz="2800" dirty="0" smtClean="0">
                <a:solidFill>
                  <a:srgbClr val="FF0000"/>
                </a:solidFill>
              </a:rPr>
              <a:t>) / (4 </a:t>
            </a:r>
            <a:r>
              <a:rPr lang="en-US" sz="2800" dirty="0" smtClean="0">
                <a:solidFill>
                  <a:srgbClr val="FF0000"/>
                </a:solidFill>
                <a:latin typeface="Symbol" panose="05050102010706020507" pitchFamily="18" charset="2"/>
              </a:rPr>
              <a:t>p</a:t>
            </a:r>
            <a:r>
              <a:rPr lang="en-US" sz="2800" dirty="0" smtClean="0">
                <a:solidFill>
                  <a:srgbClr val="FF0000"/>
                </a:solidFill>
              </a:rPr>
              <a:t>)   </a:t>
            </a:r>
            <a:r>
              <a:rPr lang="en-US" sz="2800" dirty="0" smtClean="0"/>
              <a:t>sin </a:t>
            </a:r>
            <a:r>
              <a:rPr lang="en-US" sz="2800" dirty="0" err="1" smtClean="0">
                <a:latin typeface="Symbol" panose="05050102010706020507" pitchFamily="18" charset="2"/>
              </a:rPr>
              <a:t>f</a:t>
            </a:r>
            <a:r>
              <a:rPr lang="en-US" sz="2800" baseline="-25000" dirty="0" err="1" smtClean="0"/>
              <a:t>CP</a:t>
            </a:r>
            <a:r>
              <a:rPr lang="en-US" sz="2800" dirty="0" smtClean="0"/>
              <a:t>  (m</a:t>
            </a:r>
            <a:r>
              <a:rPr lang="en-US" sz="2800" baseline="30000" dirty="0" smtClean="0"/>
              <a:t>2</a:t>
            </a:r>
            <a:r>
              <a:rPr lang="en-US" sz="2800" dirty="0" smtClean="0"/>
              <a:t>/M</a:t>
            </a:r>
            <a:r>
              <a:rPr lang="en-US" sz="2800" baseline="30000" dirty="0" smtClean="0"/>
              <a:t>2</a:t>
            </a:r>
            <a:r>
              <a:rPr lang="en-US" sz="2800" dirty="0" smtClean="0"/>
              <a:t>)</a:t>
            </a:r>
          </a:p>
          <a:p>
            <a:endParaRPr lang="en-US" sz="2800" dirty="0" smtClean="0"/>
          </a:p>
          <a:p>
            <a:r>
              <a:rPr lang="en-US" sz="2800" dirty="0" smtClean="0">
                <a:solidFill>
                  <a:srgbClr val="0070C0"/>
                </a:solidFill>
                <a:latin typeface="Symbol" panose="05050102010706020507" pitchFamily="18" charset="2"/>
              </a:rPr>
              <a:t>d</a:t>
            </a:r>
            <a:r>
              <a:rPr lang="en-US" sz="2800" dirty="0" smtClean="0">
                <a:solidFill>
                  <a:srgbClr val="0070C0"/>
                </a:solidFill>
              </a:rPr>
              <a:t>(</a:t>
            </a:r>
            <a:r>
              <a:rPr lang="en-US" sz="2800" dirty="0" smtClean="0">
                <a:solidFill>
                  <a:srgbClr val="0070C0"/>
                </a:solidFill>
                <a:latin typeface="Symbol" panose="05050102010706020507" pitchFamily="18" charset="2"/>
              </a:rPr>
              <a:t>m</a:t>
            </a:r>
            <a:r>
              <a:rPr lang="en-US" sz="2800" baseline="-25000" dirty="0" smtClean="0">
                <a:solidFill>
                  <a:srgbClr val="0070C0"/>
                </a:solidFill>
              </a:rPr>
              <a:t>e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>
                <a:solidFill>
                  <a:srgbClr val="0070C0"/>
                </a:solidFill>
              </a:rPr>
              <a:t>/e)   ~   ( a</a:t>
            </a:r>
            <a:r>
              <a:rPr lang="en-US" sz="2800" baseline="-25000" dirty="0">
                <a:solidFill>
                  <a:srgbClr val="0070C0"/>
                </a:solidFill>
              </a:rPr>
              <a:t>0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>
                <a:solidFill>
                  <a:srgbClr val="0070C0"/>
                </a:solidFill>
                <a:latin typeface="Symbol" panose="05050102010706020507" pitchFamily="18" charset="2"/>
              </a:rPr>
              <a:t>a</a:t>
            </a:r>
            <a:r>
              <a:rPr lang="en-US" sz="2800" dirty="0">
                <a:solidFill>
                  <a:srgbClr val="0070C0"/>
                </a:solidFill>
              </a:rPr>
              <a:t> g</a:t>
            </a:r>
            <a:r>
              <a:rPr lang="en-US" sz="2800" baseline="30000" dirty="0">
                <a:solidFill>
                  <a:srgbClr val="0070C0"/>
                </a:solidFill>
              </a:rPr>
              <a:t>2</a:t>
            </a:r>
            <a:r>
              <a:rPr lang="en-US" sz="2800" dirty="0">
                <a:solidFill>
                  <a:srgbClr val="0070C0"/>
                </a:solidFill>
              </a:rPr>
              <a:t>) / (4 </a:t>
            </a:r>
            <a:r>
              <a:rPr lang="en-US" sz="2800" dirty="0">
                <a:solidFill>
                  <a:srgbClr val="0070C0"/>
                </a:solidFill>
                <a:latin typeface="Symbol" panose="05050102010706020507" pitchFamily="18" charset="2"/>
              </a:rPr>
              <a:t>p</a:t>
            </a:r>
            <a:r>
              <a:rPr lang="en-US" sz="2800" dirty="0">
                <a:solidFill>
                  <a:srgbClr val="0070C0"/>
                </a:solidFill>
              </a:rPr>
              <a:t>)   </a:t>
            </a:r>
            <a:r>
              <a:rPr lang="en-US" sz="2800" dirty="0" smtClean="0">
                <a:solidFill>
                  <a:srgbClr val="0070C0"/>
                </a:solidFill>
              </a:rPr>
              <a:t>cos </a:t>
            </a:r>
            <a:r>
              <a:rPr lang="en-US" sz="2800" dirty="0" err="1">
                <a:solidFill>
                  <a:srgbClr val="0070C0"/>
                </a:solidFill>
                <a:latin typeface="Symbol" panose="05050102010706020507" pitchFamily="18" charset="2"/>
              </a:rPr>
              <a:t>f</a:t>
            </a:r>
            <a:r>
              <a:rPr lang="en-US" sz="2800" baseline="-25000" dirty="0" err="1">
                <a:solidFill>
                  <a:srgbClr val="0070C0"/>
                </a:solidFill>
              </a:rPr>
              <a:t>CP</a:t>
            </a:r>
            <a:r>
              <a:rPr lang="en-US" sz="2800" dirty="0">
                <a:solidFill>
                  <a:srgbClr val="0070C0"/>
                </a:solidFill>
              </a:rPr>
              <a:t>  (m</a:t>
            </a:r>
            <a:r>
              <a:rPr lang="en-US" sz="2800" baseline="30000" dirty="0">
                <a:solidFill>
                  <a:srgbClr val="0070C0"/>
                </a:solidFill>
              </a:rPr>
              <a:t>2</a:t>
            </a:r>
            <a:r>
              <a:rPr lang="en-US" sz="2800" dirty="0">
                <a:solidFill>
                  <a:srgbClr val="0070C0"/>
                </a:solidFill>
              </a:rPr>
              <a:t>/M</a:t>
            </a:r>
            <a:r>
              <a:rPr lang="en-US" sz="2800" baseline="30000" dirty="0">
                <a:solidFill>
                  <a:srgbClr val="0070C0"/>
                </a:solidFill>
              </a:rPr>
              <a:t>2</a:t>
            </a:r>
            <a:r>
              <a:rPr lang="en-US" sz="2800" dirty="0">
                <a:solidFill>
                  <a:srgbClr val="0070C0"/>
                </a:solidFill>
              </a:rPr>
              <a:t>)</a:t>
            </a:r>
          </a:p>
          <a:p>
            <a:endParaRPr lang="en-US" sz="2800" dirty="0" smtClean="0"/>
          </a:p>
          <a:p>
            <a:r>
              <a:rPr lang="en-US" sz="3200" dirty="0" smtClean="0"/>
              <a:t>So,  make a good measurement of  </a:t>
            </a:r>
            <a:r>
              <a:rPr lang="en-US" sz="3200" dirty="0" smtClean="0">
                <a:latin typeface="Symbol" panose="05050102010706020507" pitchFamily="18" charset="2"/>
              </a:rPr>
              <a:t>m</a:t>
            </a:r>
            <a:r>
              <a:rPr lang="en-US" sz="3200" baseline="-25000" dirty="0" smtClean="0"/>
              <a:t>e </a:t>
            </a:r>
            <a:r>
              <a:rPr lang="en-US" sz="3200" baseline="30000" dirty="0" smtClean="0"/>
              <a:t> </a:t>
            </a:r>
            <a:r>
              <a:rPr lang="en-US" sz="3200" dirty="0" smtClean="0"/>
              <a:t>or d</a:t>
            </a:r>
            <a:r>
              <a:rPr lang="en-US" sz="3200" baseline="-25000" dirty="0" smtClean="0"/>
              <a:t>e</a:t>
            </a:r>
            <a:r>
              <a:rPr lang="en-US" sz="3200" dirty="0" smtClean="0"/>
              <a:t> and have </a:t>
            </a:r>
          </a:p>
          <a:p>
            <a:r>
              <a:rPr lang="en-US" sz="3200" dirty="0" smtClean="0"/>
              <a:t>sensitivity to possible new particles with mass up to M:</a:t>
            </a:r>
          </a:p>
          <a:p>
            <a:endParaRPr lang="en-US" sz="2800" dirty="0"/>
          </a:p>
          <a:p>
            <a:r>
              <a:rPr lang="en-US" sz="2800" dirty="0" smtClean="0">
                <a:solidFill>
                  <a:srgbClr val="FF0000"/>
                </a:solidFill>
              </a:rPr>
              <a:t>M    ~ (various constants) *  [ (m/</a:t>
            </a:r>
            <a:r>
              <a:rPr lang="en-US" sz="2800" dirty="0" err="1" smtClean="0">
                <a:solidFill>
                  <a:srgbClr val="FF0000"/>
                </a:solidFill>
                <a:latin typeface="Symbol" panose="05050102010706020507" pitchFamily="18" charset="2"/>
              </a:rPr>
              <a:t>d</a:t>
            </a:r>
            <a:r>
              <a:rPr lang="en-US" sz="2800" dirty="0" err="1" smtClean="0">
                <a:solidFill>
                  <a:srgbClr val="FF0000"/>
                </a:solidFill>
              </a:rPr>
              <a:t>d</a:t>
            </a:r>
            <a:r>
              <a:rPr lang="en-US" sz="2800" baseline="-25000" dirty="0" err="1" smtClean="0">
                <a:solidFill>
                  <a:srgbClr val="FF0000"/>
                </a:solidFill>
              </a:rPr>
              <a:t>e</a:t>
            </a:r>
            <a:r>
              <a:rPr lang="en-US" sz="2800" dirty="0" smtClean="0">
                <a:solidFill>
                  <a:srgbClr val="FF0000"/>
                </a:solidFill>
              </a:rPr>
              <a:t>) g</a:t>
            </a:r>
            <a:r>
              <a:rPr lang="en-US" sz="2800" baseline="30000" dirty="0" smtClean="0">
                <a:solidFill>
                  <a:srgbClr val="FF0000"/>
                </a:solidFill>
              </a:rPr>
              <a:t>2</a:t>
            </a:r>
            <a:r>
              <a:rPr lang="en-US" sz="2800" dirty="0" smtClean="0">
                <a:solidFill>
                  <a:srgbClr val="FF0000"/>
                </a:solidFill>
              </a:rPr>
              <a:t> sin </a:t>
            </a:r>
            <a:r>
              <a:rPr lang="en-US" sz="2800" dirty="0" err="1" smtClean="0">
                <a:solidFill>
                  <a:srgbClr val="FF0000"/>
                </a:solidFill>
                <a:latin typeface="Symbol" panose="05050102010706020507" pitchFamily="18" charset="2"/>
              </a:rPr>
              <a:t>f</a:t>
            </a:r>
            <a:r>
              <a:rPr lang="en-US" sz="2800" baseline="-25000" dirty="0" err="1" smtClean="0">
                <a:solidFill>
                  <a:srgbClr val="FF0000"/>
                </a:solidFill>
              </a:rPr>
              <a:t>CP</a:t>
            </a:r>
            <a:r>
              <a:rPr lang="en-US" sz="2800" dirty="0" smtClean="0">
                <a:solidFill>
                  <a:srgbClr val="FF0000"/>
                </a:solidFill>
              </a:rPr>
              <a:t> ]</a:t>
            </a:r>
            <a:r>
              <a:rPr lang="en-US" sz="2800" baseline="30000" dirty="0" smtClean="0">
                <a:solidFill>
                  <a:srgbClr val="FF0000"/>
                </a:solidFill>
              </a:rPr>
              <a:t>1/2</a:t>
            </a:r>
            <a:r>
              <a:rPr lang="en-US" sz="2800" dirty="0" smtClean="0"/>
              <a:t>  </a:t>
            </a:r>
          </a:p>
          <a:p>
            <a:r>
              <a:rPr lang="en-US" sz="2800" dirty="0">
                <a:solidFill>
                  <a:srgbClr val="0070C0"/>
                </a:solidFill>
              </a:rPr>
              <a:t>M    ~ (various constants) *  [ (</a:t>
            </a:r>
            <a:r>
              <a:rPr lang="en-US" sz="2800" dirty="0" smtClean="0">
                <a:solidFill>
                  <a:srgbClr val="0070C0"/>
                </a:solidFill>
              </a:rPr>
              <a:t>m/</a:t>
            </a:r>
            <a:r>
              <a:rPr lang="en-US" sz="2800" dirty="0" err="1">
                <a:solidFill>
                  <a:srgbClr val="0070C0"/>
                </a:solidFill>
                <a:latin typeface="Symbol" panose="05050102010706020507" pitchFamily="18" charset="2"/>
              </a:rPr>
              <a:t>d</a:t>
            </a:r>
            <a:r>
              <a:rPr lang="en-US" sz="2800" dirty="0" err="1" smtClean="0">
                <a:solidFill>
                  <a:srgbClr val="0070C0"/>
                </a:solidFill>
                <a:latin typeface="Symbol" panose="05050102010706020507" pitchFamily="18" charset="2"/>
              </a:rPr>
              <a:t>m</a:t>
            </a:r>
            <a:r>
              <a:rPr lang="en-US" sz="2800" baseline="-25000" dirty="0" err="1" smtClean="0">
                <a:solidFill>
                  <a:srgbClr val="0070C0"/>
                </a:solidFill>
              </a:rPr>
              <a:t>e</a:t>
            </a:r>
            <a:r>
              <a:rPr lang="en-US" sz="2800" dirty="0">
                <a:solidFill>
                  <a:srgbClr val="0070C0"/>
                </a:solidFill>
              </a:rPr>
              <a:t>) g</a:t>
            </a:r>
            <a:r>
              <a:rPr lang="en-US" sz="2800" baseline="30000" dirty="0">
                <a:solidFill>
                  <a:srgbClr val="0070C0"/>
                </a:solidFill>
              </a:rPr>
              <a:t>2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smtClean="0">
                <a:solidFill>
                  <a:srgbClr val="0070C0"/>
                </a:solidFill>
              </a:rPr>
              <a:t>cos </a:t>
            </a:r>
            <a:r>
              <a:rPr lang="en-US" sz="2800" dirty="0" err="1">
                <a:solidFill>
                  <a:srgbClr val="0070C0"/>
                </a:solidFill>
                <a:latin typeface="Symbol" panose="05050102010706020507" pitchFamily="18" charset="2"/>
              </a:rPr>
              <a:t>f</a:t>
            </a:r>
            <a:r>
              <a:rPr lang="en-US" sz="2800" baseline="-25000" dirty="0" err="1">
                <a:solidFill>
                  <a:srgbClr val="0070C0"/>
                </a:solidFill>
              </a:rPr>
              <a:t>CP</a:t>
            </a:r>
            <a:r>
              <a:rPr lang="en-US" sz="2800" dirty="0">
                <a:solidFill>
                  <a:srgbClr val="0070C0"/>
                </a:solidFill>
              </a:rPr>
              <a:t> ]</a:t>
            </a:r>
            <a:r>
              <a:rPr lang="en-US" sz="2800" baseline="30000" dirty="0">
                <a:solidFill>
                  <a:srgbClr val="0070C0"/>
                </a:solidFill>
              </a:rPr>
              <a:t>1/2</a:t>
            </a:r>
            <a:r>
              <a:rPr lang="en-US" sz="2800" dirty="0">
                <a:solidFill>
                  <a:srgbClr val="0070C0"/>
                </a:solidFill>
              </a:rPr>
              <a:t>  </a:t>
            </a:r>
          </a:p>
          <a:p>
            <a:endParaRPr lang="en-US" sz="2800" dirty="0"/>
          </a:p>
        </p:txBody>
      </p:sp>
      <p:grpSp>
        <p:nvGrpSpPr>
          <p:cNvPr id="12" name="Group 11"/>
          <p:cNvGrpSpPr/>
          <p:nvPr/>
        </p:nvGrpSpPr>
        <p:grpSpPr>
          <a:xfrm>
            <a:off x="4888774" y="3147"/>
            <a:ext cx="2464526" cy="2709834"/>
            <a:chOff x="4888774" y="3147"/>
            <a:chExt cx="2464526" cy="2709834"/>
          </a:xfrm>
        </p:grpSpPr>
        <p:sp>
          <p:nvSpPr>
            <p:cNvPr id="16" name="TextBox 15"/>
            <p:cNvSpPr txBox="1"/>
            <p:nvPr/>
          </p:nvSpPr>
          <p:spPr>
            <a:xfrm>
              <a:off x="5917436" y="3147"/>
              <a:ext cx="29527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/>
                <a:t>x</a:t>
              </a:r>
              <a:endParaRPr lang="en-US" sz="2000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440355" y="951286"/>
              <a:ext cx="30809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/>
                <a:t>a</a:t>
              </a:r>
              <a:endParaRPr lang="en-US" sz="2000" dirty="0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6597283" y="1034444"/>
              <a:ext cx="308098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dirty="0"/>
                <a:t>a</a:t>
              </a:r>
            </a:p>
          </p:txBody>
        </p:sp>
        <p:grpSp>
          <p:nvGrpSpPr>
            <p:cNvPr id="19" name="Group 18"/>
            <p:cNvGrpSpPr/>
            <p:nvPr/>
          </p:nvGrpSpPr>
          <p:grpSpPr>
            <a:xfrm>
              <a:off x="4888774" y="438487"/>
              <a:ext cx="2464526" cy="2274494"/>
              <a:chOff x="4034118" y="583987"/>
              <a:chExt cx="2829365" cy="2481941"/>
            </a:xfrm>
          </p:grpSpPr>
          <p:sp>
            <p:nvSpPr>
              <p:cNvPr id="23" name="Freeform 22"/>
              <p:cNvSpPr/>
              <p:nvPr/>
            </p:nvSpPr>
            <p:spPr>
              <a:xfrm>
                <a:off x="5257267" y="583987"/>
                <a:ext cx="334020" cy="869202"/>
              </a:xfrm>
              <a:custGeom>
                <a:avLst/>
                <a:gdLst>
                  <a:gd name="connsiteX0" fmla="*/ 83135 w 258479"/>
                  <a:gd name="connsiteY0" fmla="*/ 0 h 545566"/>
                  <a:gd name="connsiteX1" fmla="*/ 6295 w 258479"/>
                  <a:gd name="connsiteY1" fmla="*/ 130628 h 545566"/>
                  <a:gd name="connsiteX2" fmla="*/ 229132 w 258479"/>
                  <a:gd name="connsiteY2" fmla="*/ 192100 h 545566"/>
                  <a:gd name="connsiteX3" fmla="*/ 29347 w 258479"/>
                  <a:gd name="connsiteY3" fmla="*/ 338097 h 545566"/>
                  <a:gd name="connsiteX4" fmla="*/ 252184 w 258479"/>
                  <a:gd name="connsiteY4" fmla="*/ 422621 h 545566"/>
                  <a:gd name="connsiteX5" fmla="*/ 175344 w 258479"/>
                  <a:gd name="connsiteY5" fmla="*/ 545566 h 5455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8479" h="545566">
                    <a:moveTo>
                      <a:pt x="83135" y="0"/>
                    </a:moveTo>
                    <a:cubicBezTo>
                      <a:pt x="32548" y="49305"/>
                      <a:pt x="-18038" y="98611"/>
                      <a:pt x="6295" y="130628"/>
                    </a:cubicBezTo>
                    <a:cubicBezTo>
                      <a:pt x="30628" y="162645"/>
                      <a:pt x="225290" y="157522"/>
                      <a:pt x="229132" y="192100"/>
                    </a:cubicBezTo>
                    <a:cubicBezTo>
                      <a:pt x="232974" y="226678"/>
                      <a:pt x="25505" y="299677"/>
                      <a:pt x="29347" y="338097"/>
                    </a:cubicBezTo>
                    <a:cubicBezTo>
                      <a:pt x="33189" y="376517"/>
                      <a:pt x="227851" y="388043"/>
                      <a:pt x="252184" y="422621"/>
                    </a:cubicBezTo>
                    <a:cubicBezTo>
                      <a:pt x="276517" y="457199"/>
                      <a:pt x="225930" y="501382"/>
                      <a:pt x="175344" y="545566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cxnSp>
            <p:nvCxnSpPr>
              <p:cNvPr id="24" name="Straight Connector 23"/>
              <p:cNvCxnSpPr/>
              <p:nvPr/>
            </p:nvCxnSpPr>
            <p:spPr>
              <a:xfrm flipH="1">
                <a:off x="4034118" y="2259558"/>
                <a:ext cx="763316" cy="80637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/>
              <p:cNvCxnSpPr/>
              <p:nvPr/>
            </p:nvCxnSpPr>
            <p:spPr>
              <a:xfrm flipH="1">
                <a:off x="4797434" y="1453189"/>
                <a:ext cx="763316" cy="80637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/>
              <p:cNvCxnSpPr/>
              <p:nvPr/>
            </p:nvCxnSpPr>
            <p:spPr>
              <a:xfrm>
                <a:off x="5633497" y="1453189"/>
                <a:ext cx="663240" cy="745281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/>
              <p:nvPr/>
            </p:nvCxnSpPr>
            <p:spPr>
              <a:xfrm>
                <a:off x="6324068" y="2259558"/>
                <a:ext cx="539415" cy="681768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/>
              <p:nvPr/>
            </p:nvCxnSpPr>
            <p:spPr>
              <a:xfrm flipV="1">
                <a:off x="4797434" y="2198470"/>
                <a:ext cx="1499303" cy="61088"/>
              </a:xfrm>
              <a:prstGeom prst="line">
                <a:avLst/>
              </a:prstGeom>
              <a:ln w="28575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0" name="TextBox 19"/>
            <p:cNvSpPr txBox="1"/>
            <p:nvPr/>
          </p:nvSpPr>
          <p:spPr>
            <a:xfrm>
              <a:off x="5905794" y="1921221"/>
              <a:ext cx="31931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/>
                <a:t>b</a:t>
              </a:r>
              <a:endParaRPr lang="en-US" sz="2000" dirty="0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4998389" y="2058568"/>
              <a:ext cx="312906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dirty="0" smtClean="0"/>
                <a:t>e</a:t>
              </a:r>
              <a:endParaRPr lang="en-US" sz="2000" dirty="0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6617706" y="2058568"/>
              <a:ext cx="312906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dirty="0" smtClean="0"/>
                <a:t>e</a:t>
              </a:r>
              <a:endParaRPr lang="en-US" sz="2000" dirty="0"/>
            </a:p>
          </p:txBody>
        </p:sp>
        <p:sp>
          <p:nvSpPr>
            <p:cNvPr id="2" name="Rectangle 1"/>
            <p:cNvSpPr/>
            <p:nvPr/>
          </p:nvSpPr>
          <p:spPr>
            <a:xfrm>
              <a:off x="6838786" y="1675229"/>
              <a:ext cx="29527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/>
                <a:t>g</a:t>
              </a:r>
              <a:endParaRPr lang="en-US" dirty="0"/>
            </a:p>
          </p:txBody>
        </p:sp>
        <p:sp>
          <p:nvSpPr>
            <p:cNvPr id="32" name="Rectangle 31"/>
            <p:cNvSpPr/>
            <p:nvPr/>
          </p:nvSpPr>
          <p:spPr>
            <a:xfrm>
              <a:off x="5295155" y="1689236"/>
              <a:ext cx="29527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/>
                <a:t>g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706311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5"/>
          <p:cNvGrpSpPr>
            <a:grpSpLocks/>
          </p:cNvGrpSpPr>
          <p:nvPr/>
        </p:nvGrpSpPr>
        <p:grpSpPr bwMode="auto">
          <a:xfrm>
            <a:off x="352776" y="640769"/>
            <a:ext cx="1659047" cy="1493745"/>
            <a:chOff x="576" y="3312"/>
            <a:chExt cx="1469" cy="912"/>
          </a:xfrm>
        </p:grpSpPr>
        <p:sp>
          <p:nvSpPr>
            <p:cNvPr id="4" name="Text Box 6"/>
            <p:cNvSpPr txBox="1">
              <a:spLocks noChangeArrowheads="1"/>
            </p:cNvSpPr>
            <p:nvPr/>
          </p:nvSpPr>
          <p:spPr bwMode="auto">
            <a:xfrm>
              <a:off x="1824" y="3936"/>
              <a:ext cx="221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>
                  <a:latin typeface="Comic Sans MS" pitchFamily="66" charset="0"/>
                </a:rPr>
                <a:t>e</a:t>
              </a:r>
            </a:p>
          </p:txBody>
        </p:sp>
        <p:sp>
          <p:nvSpPr>
            <p:cNvPr id="5" name="Text Box 7"/>
            <p:cNvSpPr txBox="1">
              <a:spLocks noChangeArrowheads="1"/>
            </p:cNvSpPr>
            <p:nvPr/>
          </p:nvSpPr>
          <p:spPr bwMode="auto">
            <a:xfrm>
              <a:off x="1344" y="3312"/>
              <a:ext cx="210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sz="2000">
                  <a:latin typeface="Comic Sans MS" pitchFamily="66" charset="0"/>
                </a:rPr>
                <a:t>x</a:t>
              </a:r>
            </a:p>
          </p:txBody>
        </p:sp>
        <p:sp>
          <p:nvSpPr>
            <p:cNvPr id="6" name="Line 8"/>
            <p:cNvSpPr>
              <a:spLocks noChangeShapeType="1"/>
            </p:cNvSpPr>
            <p:nvPr/>
          </p:nvSpPr>
          <p:spPr bwMode="auto">
            <a:xfrm flipV="1">
              <a:off x="624" y="3840"/>
              <a:ext cx="768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Line 9"/>
            <p:cNvSpPr>
              <a:spLocks noChangeShapeType="1"/>
            </p:cNvSpPr>
            <p:nvPr/>
          </p:nvSpPr>
          <p:spPr bwMode="auto">
            <a:xfrm flipH="1" flipV="1">
              <a:off x="1392" y="3840"/>
              <a:ext cx="480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 Box 10"/>
            <p:cNvSpPr txBox="1">
              <a:spLocks noChangeArrowheads="1"/>
            </p:cNvSpPr>
            <p:nvPr/>
          </p:nvSpPr>
          <p:spPr bwMode="auto">
            <a:xfrm>
              <a:off x="576" y="3792"/>
              <a:ext cx="221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>
                  <a:latin typeface="Comic Sans MS" pitchFamily="66" charset="0"/>
                </a:rPr>
                <a:t>e</a:t>
              </a:r>
            </a:p>
          </p:txBody>
        </p:sp>
        <p:sp>
          <p:nvSpPr>
            <p:cNvPr id="9" name="Freeform 11"/>
            <p:cNvSpPr>
              <a:spLocks/>
            </p:cNvSpPr>
            <p:nvPr/>
          </p:nvSpPr>
          <p:spPr bwMode="auto">
            <a:xfrm>
              <a:off x="1344" y="3456"/>
              <a:ext cx="104" cy="384"/>
            </a:xfrm>
            <a:custGeom>
              <a:avLst/>
              <a:gdLst>
                <a:gd name="T0" fmla="*/ 48 w 104"/>
                <a:gd name="T1" fmla="*/ 384 h 384"/>
                <a:gd name="T2" fmla="*/ 96 w 104"/>
                <a:gd name="T3" fmla="*/ 288 h 384"/>
                <a:gd name="T4" fmla="*/ 0 w 104"/>
                <a:gd name="T5" fmla="*/ 240 h 384"/>
                <a:gd name="T6" fmla="*/ 96 w 104"/>
                <a:gd name="T7" fmla="*/ 144 h 384"/>
                <a:gd name="T8" fmla="*/ 0 w 104"/>
                <a:gd name="T9" fmla="*/ 96 h 384"/>
                <a:gd name="T10" fmla="*/ 96 w 104"/>
                <a:gd name="T11" fmla="*/ 0 h 38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04" h="384">
                  <a:moveTo>
                    <a:pt x="48" y="384"/>
                  </a:moveTo>
                  <a:cubicBezTo>
                    <a:pt x="76" y="348"/>
                    <a:pt x="104" y="312"/>
                    <a:pt x="96" y="288"/>
                  </a:cubicBezTo>
                  <a:cubicBezTo>
                    <a:pt x="88" y="264"/>
                    <a:pt x="0" y="264"/>
                    <a:pt x="0" y="240"/>
                  </a:cubicBezTo>
                  <a:cubicBezTo>
                    <a:pt x="0" y="216"/>
                    <a:pt x="96" y="168"/>
                    <a:pt x="96" y="144"/>
                  </a:cubicBezTo>
                  <a:cubicBezTo>
                    <a:pt x="96" y="120"/>
                    <a:pt x="0" y="120"/>
                    <a:pt x="0" y="96"/>
                  </a:cubicBezTo>
                  <a:cubicBezTo>
                    <a:pt x="0" y="72"/>
                    <a:pt x="48" y="36"/>
                    <a:pt x="96" y="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2"/>
            <p:cNvSpPr>
              <a:spLocks/>
            </p:cNvSpPr>
            <p:nvPr/>
          </p:nvSpPr>
          <p:spPr bwMode="auto">
            <a:xfrm>
              <a:off x="864" y="3984"/>
              <a:ext cx="864" cy="104"/>
            </a:xfrm>
            <a:custGeom>
              <a:avLst/>
              <a:gdLst>
                <a:gd name="T0" fmla="*/ 0 w 864"/>
                <a:gd name="T1" fmla="*/ 0 h 104"/>
                <a:gd name="T2" fmla="*/ 96 w 864"/>
                <a:gd name="T3" fmla="*/ 96 h 104"/>
                <a:gd name="T4" fmla="*/ 144 w 864"/>
                <a:gd name="T5" fmla="*/ 0 h 104"/>
                <a:gd name="T6" fmla="*/ 240 w 864"/>
                <a:gd name="T7" fmla="*/ 96 h 104"/>
                <a:gd name="T8" fmla="*/ 336 w 864"/>
                <a:gd name="T9" fmla="*/ 0 h 104"/>
                <a:gd name="T10" fmla="*/ 384 w 864"/>
                <a:gd name="T11" fmla="*/ 96 h 104"/>
                <a:gd name="T12" fmla="*/ 480 w 864"/>
                <a:gd name="T13" fmla="*/ 0 h 104"/>
                <a:gd name="T14" fmla="*/ 576 w 864"/>
                <a:gd name="T15" fmla="*/ 96 h 104"/>
                <a:gd name="T16" fmla="*/ 672 w 864"/>
                <a:gd name="T17" fmla="*/ 48 h 104"/>
                <a:gd name="T18" fmla="*/ 768 w 864"/>
                <a:gd name="T19" fmla="*/ 96 h 104"/>
                <a:gd name="T20" fmla="*/ 864 w 864"/>
                <a:gd name="T21" fmla="*/ 48 h 10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864" h="104">
                  <a:moveTo>
                    <a:pt x="0" y="0"/>
                  </a:moveTo>
                  <a:cubicBezTo>
                    <a:pt x="36" y="48"/>
                    <a:pt x="72" y="96"/>
                    <a:pt x="96" y="96"/>
                  </a:cubicBezTo>
                  <a:cubicBezTo>
                    <a:pt x="120" y="96"/>
                    <a:pt x="120" y="0"/>
                    <a:pt x="144" y="0"/>
                  </a:cubicBezTo>
                  <a:cubicBezTo>
                    <a:pt x="168" y="0"/>
                    <a:pt x="208" y="96"/>
                    <a:pt x="240" y="96"/>
                  </a:cubicBezTo>
                  <a:cubicBezTo>
                    <a:pt x="272" y="96"/>
                    <a:pt x="312" y="0"/>
                    <a:pt x="336" y="0"/>
                  </a:cubicBezTo>
                  <a:cubicBezTo>
                    <a:pt x="360" y="0"/>
                    <a:pt x="360" y="96"/>
                    <a:pt x="384" y="96"/>
                  </a:cubicBezTo>
                  <a:cubicBezTo>
                    <a:pt x="408" y="96"/>
                    <a:pt x="448" y="0"/>
                    <a:pt x="480" y="0"/>
                  </a:cubicBezTo>
                  <a:cubicBezTo>
                    <a:pt x="512" y="0"/>
                    <a:pt x="544" y="88"/>
                    <a:pt x="576" y="96"/>
                  </a:cubicBezTo>
                  <a:cubicBezTo>
                    <a:pt x="608" y="104"/>
                    <a:pt x="640" y="48"/>
                    <a:pt x="672" y="48"/>
                  </a:cubicBezTo>
                  <a:cubicBezTo>
                    <a:pt x="704" y="48"/>
                    <a:pt x="736" y="96"/>
                    <a:pt x="768" y="96"/>
                  </a:cubicBezTo>
                  <a:cubicBezTo>
                    <a:pt x="800" y="96"/>
                    <a:pt x="832" y="72"/>
                    <a:pt x="864" y="48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221367" y="209836"/>
            <a:ext cx="22082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g</a:t>
            </a:r>
            <a:r>
              <a:rPr lang="en-US" sz="2400" baseline="-25000" dirty="0" err="1" smtClean="0"/>
              <a:t>e</a:t>
            </a:r>
            <a:r>
              <a:rPr lang="en-US" sz="2400" dirty="0" smtClean="0"/>
              <a:t>= 2  + alpha/pi</a:t>
            </a:r>
            <a:endParaRPr lang="en-US" sz="2400" dirty="0"/>
          </a:p>
        </p:txBody>
      </p:sp>
      <p:sp>
        <p:nvSpPr>
          <p:cNvPr id="13" name="TextBox 12"/>
          <p:cNvSpPr txBox="1"/>
          <p:nvPr/>
        </p:nvSpPr>
        <p:spPr>
          <a:xfrm>
            <a:off x="288939" y="2910273"/>
            <a:ext cx="17443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latin typeface="Symbol" panose="05050102010706020507" pitchFamily="18" charset="2"/>
              </a:rPr>
              <a:t>dm</a:t>
            </a:r>
            <a:r>
              <a:rPr lang="en-US" sz="2400" baseline="-25000" dirty="0" err="1" smtClean="0"/>
              <a:t>e</a:t>
            </a:r>
            <a:r>
              <a:rPr lang="en-US" sz="2400" dirty="0" smtClean="0"/>
              <a:t>= </a:t>
            </a:r>
            <a:r>
              <a:rPr lang="en-US" sz="2400" dirty="0" err="1" smtClean="0">
                <a:latin typeface="Symbol" panose="05050102010706020507" pitchFamily="18" charset="2"/>
              </a:rPr>
              <a:t>m</a:t>
            </a:r>
            <a:r>
              <a:rPr lang="en-US" sz="2400" baseline="-25000" dirty="0" err="1" smtClean="0"/>
              <a:t>B</a:t>
            </a:r>
            <a:r>
              <a:rPr lang="en-US" sz="2400" dirty="0" smtClean="0"/>
              <a:t> </a:t>
            </a:r>
            <a:r>
              <a:rPr lang="en-US" sz="2400" dirty="0" smtClean="0">
                <a:latin typeface="Symbol" panose="05050102010706020507" pitchFamily="18" charset="2"/>
              </a:rPr>
              <a:t>a</a:t>
            </a:r>
            <a:r>
              <a:rPr lang="en-US" sz="2400" dirty="0" smtClean="0"/>
              <a:t>/</a:t>
            </a:r>
            <a:r>
              <a:rPr lang="en-US" sz="2400" dirty="0" smtClean="0">
                <a:latin typeface="Symbol" panose="05050102010706020507" pitchFamily="18" charset="2"/>
              </a:rPr>
              <a:t>p</a:t>
            </a:r>
            <a:endParaRPr lang="en-US" sz="2400" dirty="0" smtClean="0"/>
          </a:p>
        </p:txBody>
      </p:sp>
      <p:sp>
        <p:nvSpPr>
          <p:cNvPr id="14" name="TextBox 13"/>
          <p:cNvSpPr txBox="1"/>
          <p:nvPr/>
        </p:nvSpPr>
        <p:spPr>
          <a:xfrm>
            <a:off x="389504" y="2346852"/>
            <a:ext cx="23873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this diagram adds</a:t>
            </a:r>
            <a:endParaRPr lang="en-US" sz="2400" dirty="0"/>
          </a:p>
        </p:txBody>
      </p:sp>
      <p:grpSp>
        <p:nvGrpSpPr>
          <p:cNvPr id="29" name="Group 28"/>
          <p:cNvGrpSpPr/>
          <p:nvPr/>
        </p:nvGrpSpPr>
        <p:grpSpPr>
          <a:xfrm>
            <a:off x="4888774" y="3147"/>
            <a:ext cx="2464526" cy="2709834"/>
            <a:chOff x="4888774" y="269847"/>
            <a:chExt cx="2464526" cy="2709834"/>
          </a:xfrm>
        </p:grpSpPr>
        <p:sp>
          <p:nvSpPr>
            <p:cNvPr id="16" name="TextBox 15"/>
            <p:cNvSpPr txBox="1"/>
            <p:nvPr/>
          </p:nvSpPr>
          <p:spPr>
            <a:xfrm>
              <a:off x="5917436" y="269847"/>
              <a:ext cx="29527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/>
                <a:t>x</a:t>
              </a:r>
              <a:endParaRPr lang="en-US" sz="2000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440355" y="1217986"/>
              <a:ext cx="30809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/>
                <a:t>a</a:t>
              </a:r>
              <a:endParaRPr lang="en-US" sz="2000" dirty="0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6597283" y="1301144"/>
              <a:ext cx="308098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dirty="0"/>
                <a:t>a</a:t>
              </a:r>
            </a:p>
          </p:txBody>
        </p:sp>
        <p:grpSp>
          <p:nvGrpSpPr>
            <p:cNvPr id="19" name="Group 18"/>
            <p:cNvGrpSpPr/>
            <p:nvPr/>
          </p:nvGrpSpPr>
          <p:grpSpPr>
            <a:xfrm>
              <a:off x="4888774" y="705187"/>
              <a:ext cx="2464526" cy="2274494"/>
              <a:chOff x="4034118" y="583987"/>
              <a:chExt cx="2829365" cy="2481941"/>
            </a:xfrm>
          </p:grpSpPr>
          <p:sp>
            <p:nvSpPr>
              <p:cNvPr id="23" name="Freeform 22"/>
              <p:cNvSpPr/>
              <p:nvPr/>
            </p:nvSpPr>
            <p:spPr>
              <a:xfrm>
                <a:off x="5257267" y="583987"/>
                <a:ext cx="334020" cy="869202"/>
              </a:xfrm>
              <a:custGeom>
                <a:avLst/>
                <a:gdLst>
                  <a:gd name="connsiteX0" fmla="*/ 83135 w 258479"/>
                  <a:gd name="connsiteY0" fmla="*/ 0 h 545566"/>
                  <a:gd name="connsiteX1" fmla="*/ 6295 w 258479"/>
                  <a:gd name="connsiteY1" fmla="*/ 130628 h 545566"/>
                  <a:gd name="connsiteX2" fmla="*/ 229132 w 258479"/>
                  <a:gd name="connsiteY2" fmla="*/ 192100 h 545566"/>
                  <a:gd name="connsiteX3" fmla="*/ 29347 w 258479"/>
                  <a:gd name="connsiteY3" fmla="*/ 338097 h 545566"/>
                  <a:gd name="connsiteX4" fmla="*/ 252184 w 258479"/>
                  <a:gd name="connsiteY4" fmla="*/ 422621 h 545566"/>
                  <a:gd name="connsiteX5" fmla="*/ 175344 w 258479"/>
                  <a:gd name="connsiteY5" fmla="*/ 545566 h 5455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8479" h="545566">
                    <a:moveTo>
                      <a:pt x="83135" y="0"/>
                    </a:moveTo>
                    <a:cubicBezTo>
                      <a:pt x="32548" y="49305"/>
                      <a:pt x="-18038" y="98611"/>
                      <a:pt x="6295" y="130628"/>
                    </a:cubicBezTo>
                    <a:cubicBezTo>
                      <a:pt x="30628" y="162645"/>
                      <a:pt x="225290" y="157522"/>
                      <a:pt x="229132" y="192100"/>
                    </a:cubicBezTo>
                    <a:cubicBezTo>
                      <a:pt x="232974" y="226678"/>
                      <a:pt x="25505" y="299677"/>
                      <a:pt x="29347" y="338097"/>
                    </a:cubicBezTo>
                    <a:cubicBezTo>
                      <a:pt x="33189" y="376517"/>
                      <a:pt x="227851" y="388043"/>
                      <a:pt x="252184" y="422621"/>
                    </a:cubicBezTo>
                    <a:cubicBezTo>
                      <a:pt x="276517" y="457199"/>
                      <a:pt x="225930" y="501382"/>
                      <a:pt x="175344" y="545566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cxnSp>
            <p:nvCxnSpPr>
              <p:cNvPr id="24" name="Straight Connector 23"/>
              <p:cNvCxnSpPr/>
              <p:nvPr/>
            </p:nvCxnSpPr>
            <p:spPr>
              <a:xfrm flipH="1">
                <a:off x="4034118" y="2259558"/>
                <a:ext cx="763316" cy="80637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/>
              <p:cNvCxnSpPr/>
              <p:nvPr/>
            </p:nvCxnSpPr>
            <p:spPr>
              <a:xfrm flipH="1">
                <a:off x="4797434" y="1453189"/>
                <a:ext cx="763316" cy="80637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/>
              <p:cNvCxnSpPr/>
              <p:nvPr/>
            </p:nvCxnSpPr>
            <p:spPr>
              <a:xfrm>
                <a:off x="5633497" y="1453189"/>
                <a:ext cx="663240" cy="745281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/>
              <p:nvPr/>
            </p:nvCxnSpPr>
            <p:spPr>
              <a:xfrm>
                <a:off x="6324068" y="2259558"/>
                <a:ext cx="539415" cy="681768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/>
              <p:nvPr/>
            </p:nvCxnSpPr>
            <p:spPr>
              <a:xfrm flipV="1">
                <a:off x="4797434" y="2198470"/>
                <a:ext cx="1499303" cy="61088"/>
              </a:xfrm>
              <a:prstGeom prst="line">
                <a:avLst/>
              </a:prstGeom>
              <a:ln w="28575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0" name="TextBox 19"/>
            <p:cNvSpPr txBox="1"/>
            <p:nvPr/>
          </p:nvSpPr>
          <p:spPr>
            <a:xfrm>
              <a:off x="5905794" y="2187921"/>
              <a:ext cx="31931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/>
                <a:t>b</a:t>
              </a:r>
              <a:endParaRPr lang="en-US" sz="2000" dirty="0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4998389" y="2325268"/>
              <a:ext cx="312906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dirty="0" smtClean="0"/>
                <a:t>e</a:t>
              </a:r>
              <a:endParaRPr lang="en-US" sz="2000" dirty="0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6617706" y="2325268"/>
              <a:ext cx="312906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dirty="0" smtClean="0"/>
                <a:t>e</a:t>
              </a:r>
              <a:endParaRPr lang="en-US" sz="2000" dirty="0"/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7013023" y="95276"/>
            <a:ext cx="5254324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“One-loop” model for discovery. </a:t>
            </a:r>
          </a:p>
          <a:p>
            <a:r>
              <a:rPr lang="en-US" sz="2400" dirty="0" smtClean="0"/>
              <a:t>Hypothetical undiscovered new particles</a:t>
            </a:r>
          </a:p>
          <a:p>
            <a:r>
              <a:rPr lang="en-US" sz="2400" dirty="0"/>
              <a:t>M</a:t>
            </a:r>
            <a:r>
              <a:rPr lang="en-US" sz="2400" baseline="-25000" dirty="0" smtClean="0"/>
              <a:t>a</a:t>
            </a:r>
            <a:r>
              <a:rPr lang="en-US" sz="2400" dirty="0" smtClean="0"/>
              <a:t> ~  </a:t>
            </a:r>
            <a:r>
              <a:rPr lang="en-US" sz="2400" dirty="0"/>
              <a:t>M</a:t>
            </a:r>
            <a:r>
              <a:rPr lang="en-US" sz="2400" baseline="-25000" dirty="0" smtClean="0"/>
              <a:t>b</a:t>
            </a:r>
            <a:r>
              <a:rPr lang="en-US" sz="2400" dirty="0" smtClean="0"/>
              <a:t> ~ M             </a:t>
            </a:r>
            <a:r>
              <a:rPr lang="en-US" sz="2000" dirty="0"/>
              <a:t>[</a:t>
            </a:r>
            <a:r>
              <a:rPr lang="en-US" sz="2000" dirty="0" smtClean="0"/>
              <a:t>Ramsey-</a:t>
            </a:r>
            <a:r>
              <a:rPr lang="en-US" sz="2000" dirty="0" err="1" smtClean="0"/>
              <a:t>Musolf</a:t>
            </a:r>
            <a:r>
              <a:rPr lang="en-US" sz="2000" dirty="0" smtClean="0"/>
              <a:t>; Reece]</a:t>
            </a:r>
            <a:endParaRPr lang="en-US" sz="2400" dirty="0" smtClean="0"/>
          </a:p>
          <a:p>
            <a:r>
              <a:rPr lang="en-US" sz="2400" dirty="0" smtClean="0"/>
              <a:t>coupling strength g at the e-a-b vertex</a:t>
            </a:r>
          </a:p>
          <a:p>
            <a:r>
              <a:rPr lang="en-US" sz="2400" dirty="0" err="1" smtClean="0">
                <a:latin typeface="Symbol" panose="05050102010706020507" pitchFamily="18" charset="2"/>
              </a:rPr>
              <a:t>f</a:t>
            </a:r>
            <a:r>
              <a:rPr lang="en-US" sz="2400" baseline="-25000" dirty="0" err="1" smtClean="0"/>
              <a:t>CP</a:t>
            </a:r>
            <a:r>
              <a:rPr lang="en-US" sz="2400" baseline="-25000" dirty="0" smtClean="0"/>
              <a:t> </a:t>
            </a:r>
            <a:r>
              <a:rPr lang="en-US" sz="2400" dirty="0" smtClean="0"/>
              <a:t> is CP-violating  angle</a:t>
            </a:r>
          </a:p>
          <a:p>
            <a:r>
              <a:rPr lang="en-US" sz="2400" dirty="0" smtClean="0"/>
              <a:t>       ADDS:</a:t>
            </a:r>
            <a:endParaRPr lang="en-US" sz="2400" dirty="0"/>
          </a:p>
          <a:p>
            <a:r>
              <a:rPr lang="en-US" sz="2400" dirty="0" smtClean="0"/>
              <a:t> </a:t>
            </a:r>
            <a:endParaRPr lang="en-US" sz="2400" dirty="0"/>
          </a:p>
        </p:txBody>
      </p:sp>
      <p:sp>
        <p:nvSpPr>
          <p:cNvPr id="31" name="Rectangle 30"/>
          <p:cNvSpPr/>
          <p:nvPr/>
        </p:nvSpPr>
        <p:spPr>
          <a:xfrm>
            <a:off x="3660095" y="2711743"/>
            <a:ext cx="823341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rgbClr val="0070C0"/>
                </a:solidFill>
                <a:latin typeface="Symbol" panose="05050102010706020507" pitchFamily="18" charset="2"/>
              </a:rPr>
              <a:t>d</a:t>
            </a:r>
            <a:r>
              <a:rPr lang="en-US" sz="2800" dirty="0" smtClean="0">
                <a:solidFill>
                  <a:srgbClr val="0070C0"/>
                </a:solidFill>
              </a:rPr>
              <a:t>(</a:t>
            </a:r>
            <a:r>
              <a:rPr lang="en-US" sz="2800" dirty="0" smtClean="0">
                <a:solidFill>
                  <a:srgbClr val="0070C0"/>
                </a:solidFill>
                <a:latin typeface="Symbol" panose="05050102010706020507" pitchFamily="18" charset="2"/>
              </a:rPr>
              <a:t>m</a:t>
            </a:r>
            <a:r>
              <a:rPr lang="en-US" sz="2800" baseline="-25000" dirty="0" smtClean="0">
                <a:solidFill>
                  <a:srgbClr val="0070C0"/>
                </a:solidFill>
              </a:rPr>
              <a:t>e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>
                <a:solidFill>
                  <a:srgbClr val="0070C0"/>
                </a:solidFill>
              </a:rPr>
              <a:t>/e)   ~   ( a</a:t>
            </a:r>
            <a:r>
              <a:rPr lang="en-US" sz="2800" baseline="-25000" dirty="0">
                <a:solidFill>
                  <a:srgbClr val="0070C0"/>
                </a:solidFill>
              </a:rPr>
              <a:t>0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>
                <a:solidFill>
                  <a:srgbClr val="0070C0"/>
                </a:solidFill>
                <a:latin typeface="Symbol" panose="05050102010706020507" pitchFamily="18" charset="2"/>
              </a:rPr>
              <a:t>a</a:t>
            </a:r>
            <a:r>
              <a:rPr lang="en-US" sz="2800" dirty="0">
                <a:solidFill>
                  <a:srgbClr val="0070C0"/>
                </a:solidFill>
              </a:rPr>
              <a:t> g</a:t>
            </a:r>
            <a:r>
              <a:rPr lang="en-US" sz="2800" baseline="30000" dirty="0">
                <a:solidFill>
                  <a:srgbClr val="0070C0"/>
                </a:solidFill>
              </a:rPr>
              <a:t>2</a:t>
            </a:r>
            <a:r>
              <a:rPr lang="en-US" sz="2800" dirty="0">
                <a:solidFill>
                  <a:srgbClr val="0070C0"/>
                </a:solidFill>
              </a:rPr>
              <a:t>) / (4 </a:t>
            </a:r>
            <a:r>
              <a:rPr lang="en-US" sz="2800" dirty="0">
                <a:solidFill>
                  <a:srgbClr val="0070C0"/>
                </a:solidFill>
                <a:latin typeface="Symbol" panose="05050102010706020507" pitchFamily="18" charset="2"/>
              </a:rPr>
              <a:t>p</a:t>
            </a:r>
            <a:r>
              <a:rPr lang="en-US" sz="2800" dirty="0">
                <a:solidFill>
                  <a:srgbClr val="0070C0"/>
                </a:solidFill>
              </a:rPr>
              <a:t>)   </a:t>
            </a:r>
            <a:r>
              <a:rPr lang="en-US" sz="2800" dirty="0" smtClean="0">
                <a:solidFill>
                  <a:srgbClr val="0070C0"/>
                </a:solidFill>
              </a:rPr>
              <a:t>cos </a:t>
            </a:r>
            <a:r>
              <a:rPr lang="en-US" sz="2800" dirty="0" err="1">
                <a:solidFill>
                  <a:srgbClr val="0070C0"/>
                </a:solidFill>
                <a:latin typeface="Symbol" panose="05050102010706020507" pitchFamily="18" charset="2"/>
              </a:rPr>
              <a:t>f</a:t>
            </a:r>
            <a:r>
              <a:rPr lang="en-US" sz="2800" baseline="-25000" dirty="0" err="1">
                <a:solidFill>
                  <a:srgbClr val="0070C0"/>
                </a:solidFill>
              </a:rPr>
              <a:t>CP</a:t>
            </a:r>
            <a:r>
              <a:rPr lang="en-US" sz="2800" dirty="0">
                <a:solidFill>
                  <a:srgbClr val="0070C0"/>
                </a:solidFill>
              </a:rPr>
              <a:t>  (m</a:t>
            </a:r>
            <a:r>
              <a:rPr lang="en-US" sz="2800" baseline="30000" dirty="0">
                <a:solidFill>
                  <a:srgbClr val="0070C0"/>
                </a:solidFill>
              </a:rPr>
              <a:t>2</a:t>
            </a:r>
            <a:r>
              <a:rPr lang="en-US" sz="2800" dirty="0">
                <a:solidFill>
                  <a:srgbClr val="0070C0"/>
                </a:solidFill>
              </a:rPr>
              <a:t>/M</a:t>
            </a:r>
            <a:r>
              <a:rPr lang="en-US" sz="2800" baseline="30000" dirty="0">
                <a:solidFill>
                  <a:srgbClr val="0070C0"/>
                </a:solidFill>
              </a:rPr>
              <a:t>2</a:t>
            </a:r>
            <a:r>
              <a:rPr lang="en-US" sz="2800" dirty="0">
                <a:solidFill>
                  <a:srgbClr val="0070C0"/>
                </a:solidFill>
              </a:rPr>
              <a:t>)</a:t>
            </a:r>
          </a:p>
          <a:p>
            <a:endParaRPr lang="en-US" sz="2800" dirty="0" smtClean="0"/>
          </a:p>
        </p:txBody>
      </p:sp>
      <p:sp>
        <p:nvSpPr>
          <p:cNvPr id="2" name="TextBox 1"/>
          <p:cNvSpPr txBox="1"/>
          <p:nvPr/>
        </p:nvSpPr>
        <p:spPr>
          <a:xfrm>
            <a:off x="2144796" y="3343933"/>
            <a:ext cx="9947147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Question:  Is this equation some exotic result from supersymmetry?  Answer, no.</a:t>
            </a:r>
          </a:p>
          <a:p>
            <a:endParaRPr lang="en-US" sz="2000" dirty="0" smtClean="0"/>
          </a:p>
          <a:p>
            <a:r>
              <a:rPr lang="en-US" sz="2000" dirty="0" smtClean="0"/>
              <a:t>For “a” and “b”, plug in “electron” and “photon”.  M</a:t>
            </a:r>
            <a:r>
              <a:rPr lang="en-US" sz="2000" baseline="-25000" dirty="0" smtClean="0"/>
              <a:t>a</a:t>
            </a:r>
            <a:r>
              <a:rPr lang="en-US" sz="2000" dirty="0" smtClean="0"/>
              <a:t>  </a:t>
            </a:r>
            <a:r>
              <a:rPr lang="en-US" sz="2000" dirty="0" err="1" smtClean="0"/>
              <a:t>n.e.</a:t>
            </a:r>
            <a:r>
              <a:rPr lang="en-US" sz="2000" dirty="0" smtClean="0"/>
              <a:t> M</a:t>
            </a:r>
            <a:r>
              <a:rPr lang="en-US" sz="2000" baseline="-25000" dirty="0" smtClean="0"/>
              <a:t>b</a:t>
            </a:r>
            <a:r>
              <a:rPr lang="en-US" sz="2000" dirty="0" smtClean="0"/>
              <a:t>  but take M = (M</a:t>
            </a:r>
            <a:r>
              <a:rPr lang="en-US" sz="2000" baseline="-25000" dirty="0" smtClean="0"/>
              <a:t>a</a:t>
            </a:r>
            <a:r>
              <a:rPr lang="en-US" sz="2000" dirty="0" smtClean="0"/>
              <a:t>+ M</a:t>
            </a:r>
            <a:r>
              <a:rPr lang="en-US" sz="2000" baseline="-25000" dirty="0" smtClean="0"/>
              <a:t>b</a:t>
            </a:r>
            <a:r>
              <a:rPr lang="en-US" sz="2000" dirty="0" smtClean="0"/>
              <a:t>)/2 = m</a:t>
            </a:r>
            <a:r>
              <a:rPr lang="en-US" sz="2000" baseline="-25000" dirty="0" smtClean="0"/>
              <a:t>e</a:t>
            </a:r>
            <a:r>
              <a:rPr lang="en-US" sz="2000" dirty="0" smtClean="0"/>
              <a:t>/2</a:t>
            </a:r>
          </a:p>
          <a:p>
            <a:r>
              <a:rPr lang="en-US" sz="2000" dirty="0" smtClean="0"/>
              <a:t>The g =  </a:t>
            </a:r>
            <a:r>
              <a:rPr lang="en-US" sz="2000" dirty="0" smtClean="0">
                <a:latin typeface="Symbol" panose="05050102010706020507" pitchFamily="18" charset="2"/>
              </a:rPr>
              <a:t>a</a:t>
            </a:r>
            <a:r>
              <a:rPr lang="en-US" sz="2000" baseline="30000" dirty="0" smtClean="0"/>
              <a:t>1/2  </a:t>
            </a:r>
            <a:r>
              <a:rPr lang="en-US" sz="2000" dirty="0" smtClean="0"/>
              <a:t>   and this is maximally CP preserving so cos </a:t>
            </a:r>
            <a:r>
              <a:rPr lang="en-US" sz="2000" dirty="0" err="1" smtClean="0">
                <a:latin typeface="Symbol" panose="05050102010706020507" pitchFamily="18" charset="2"/>
              </a:rPr>
              <a:t>f</a:t>
            </a:r>
            <a:r>
              <a:rPr lang="en-US" sz="2000" baseline="-25000" dirty="0" err="1" smtClean="0"/>
              <a:t>CP</a:t>
            </a:r>
            <a:r>
              <a:rPr lang="en-US" sz="2000" dirty="0" smtClean="0"/>
              <a:t>  = 1</a:t>
            </a:r>
          </a:p>
          <a:p>
            <a:endParaRPr lang="en-US" sz="2000" dirty="0" smtClean="0"/>
          </a:p>
          <a:p>
            <a:r>
              <a:rPr lang="en-US" sz="2000" dirty="0" smtClean="0"/>
              <a:t>We get   </a:t>
            </a:r>
            <a:r>
              <a:rPr lang="en-US" sz="2000" dirty="0" smtClean="0">
                <a:solidFill>
                  <a:srgbClr val="0070C0"/>
                </a:solidFill>
                <a:latin typeface="Symbol" panose="05050102010706020507" pitchFamily="18" charset="2"/>
              </a:rPr>
              <a:t>d</a:t>
            </a:r>
            <a:r>
              <a:rPr lang="en-US" sz="2000" dirty="0" smtClean="0">
                <a:solidFill>
                  <a:srgbClr val="0070C0"/>
                </a:solidFill>
              </a:rPr>
              <a:t>(</a:t>
            </a:r>
            <a:r>
              <a:rPr lang="en-US" sz="2000" dirty="0" smtClean="0">
                <a:solidFill>
                  <a:srgbClr val="0070C0"/>
                </a:solidFill>
                <a:latin typeface="Symbol" panose="05050102010706020507" pitchFamily="18" charset="2"/>
              </a:rPr>
              <a:t>m</a:t>
            </a:r>
            <a:r>
              <a:rPr lang="en-US" sz="2000" baseline="-25000" dirty="0" smtClean="0">
                <a:solidFill>
                  <a:srgbClr val="0070C0"/>
                </a:solidFill>
              </a:rPr>
              <a:t>e</a:t>
            </a:r>
            <a:r>
              <a:rPr lang="en-US" sz="2000" dirty="0" smtClean="0">
                <a:solidFill>
                  <a:srgbClr val="0070C0"/>
                </a:solidFill>
              </a:rPr>
              <a:t> /e)   ~   ( a</a:t>
            </a:r>
            <a:r>
              <a:rPr lang="en-US" sz="2000" baseline="-25000" dirty="0" smtClean="0">
                <a:solidFill>
                  <a:srgbClr val="0070C0"/>
                </a:solidFill>
              </a:rPr>
              <a:t>0</a:t>
            </a:r>
            <a:r>
              <a:rPr lang="en-US" sz="2000" dirty="0" smtClean="0">
                <a:solidFill>
                  <a:srgbClr val="0070C0"/>
                </a:solidFill>
              </a:rPr>
              <a:t> </a:t>
            </a:r>
            <a:r>
              <a:rPr lang="en-US" sz="2000" dirty="0" smtClean="0">
                <a:solidFill>
                  <a:srgbClr val="0070C0"/>
                </a:solidFill>
                <a:latin typeface="Symbol" panose="05050102010706020507" pitchFamily="18" charset="2"/>
              </a:rPr>
              <a:t>a</a:t>
            </a:r>
            <a:r>
              <a:rPr lang="en-US" sz="2000" dirty="0" smtClean="0">
                <a:solidFill>
                  <a:srgbClr val="0070C0"/>
                </a:solidFill>
              </a:rPr>
              <a:t>  </a:t>
            </a:r>
            <a:r>
              <a:rPr lang="en-US" sz="2000" dirty="0" smtClean="0">
                <a:solidFill>
                  <a:srgbClr val="0070C0"/>
                </a:solidFill>
                <a:latin typeface="Symbol" panose="05050102010706020507" pitchFamily="18" charset="2"/>
              </a:rPr>
              <a:t>a</a:t>
            </a:r>
            <a:r>
              <a:rPr lang="en-US" sz="2000" dirty="0" smtClean="0">
                <a:solidFill>
                  <a:srgbClr val="0070C0"/>
                </a:solidFill>
              </a:rPr>
              <a:t>) / </a:t>
            </a:r>
            <a:r>
              <a:rPr lang="en-US" sz="2000" dirty="0" smtClean="0">
                <a:solidFill>
                  <a:srgbClr val="0070C0"/>
                </a:solidFill>
                <a:latin typeface="Symbol" panose="05050102010706020507" pitchFamily="18" charset="2"/>
              </a:rPr>
              <a:t>p     </a:t>
            </a:r>
            <a:r>
              <a:rPr lang="en-US" sz="2000" dirty="0" smtClean="0">
                <a:solidFill>
                  <a:srgbClr val="0070C0"/>
                </a:solidFill>
              </a:rPr>
              <a:t>  </a:t>
            </a:r>
          </a:p>
          <a:p>
            <a:endParaRPr lang="en-US" sz="2000" dirty="0" smtClean="0">
              <a:solidFill>
                <a:srgbClr val="0070C0"/>
              </a:solidFill>
            </a:endParaRPr>
          </a:p>
          <a:p>
            <a:r>
              <a:rPr lang="en-US" sz="2000" dirty="0" smtClean="0">
                <a:solidFill>
                  <a:srgbClr val="0070C0"/>
                </a:solidFill>
              </a:rPr>
              <a:t>But recall   </a:t>
            </a:r>
            <a:r>
              <a:rPr lang="en-US" sz="2000" dirty="0" err="1" smtClean="0">
                <a:solidFill>
                  <a:srgbClr val="0070C0"/>
                </a:solidFill>
                <a:latin typeface="Symbol" panose="05050102010706020507" pitchFamily="18" charset="2"/>
              </a:rPr>
              <a:t>m</a:t>
            </a:r>
            <a:r>
              <a:rPr lang="en-US" sz="2000" baseline="-25000" dirty="0" err="1" smtClean="0">
                <a:solidFill>
                  <a:srgbClr val="0070C0"/>
                </a:solidFill>
              </a:rPr>
              <a:t>B</a:t>
            </a:r>
            <a:r>
              <a:rPr lang="en-US" sz="2000" dirty="0" smtClean="0">
                <a:solidFill>
                  <a:srgbClr val="0070C0"/>
                </a:solidFill>
              </a:rPr>
              <a:t> =  </a:t>
            </a:r>
            <a:r>
              <a:rPr lang="en-US" sz="2000" dirty="0" smtClean="0">
                <a:solidFill>
                  <a:srgbClr val="0070C0"/>
                </a:solidFill>
                <a:latin typeface="Symbol" panose="05050102010706020507" pitchFamily="18" charset="2"/>
              </a:rPr>
              <a:t>a </a:t>
            </a:r>
            <a:r>
              <a:rPr lang="en-US" sz="2000" dirty="0" smtClean="0">
                <a:solidFill>
                  <a:srgbClr val="0070C0"/>
                </a:solidFill>
              </a:rPr>
              <a:t> a</a:t>
            </a:r>
            <a:r>
              <a:rPr lang="en-US" sz="2000" baseline="-25000" dirty="0" smtClean="0">
                <a:solidFill>
                  <a:srgbClr val="0070C0"/>
                </a:solidFill>
              </a:rPr>
              <a:t>0</a:t>
            </a:r>
            <a:r>
              <a:rPr lang="en-US" sz="2000" dirty="0" smtClean="0">
                <a:solidFill>
                  <a:srgbClr val="0070C0"/>
                </a:solidFill>
              </a:rPr>
              <a:t>  /2</a:t>
            </a:r>
            <a:endParaRPr lang="en-US" sz="2000" dirty="0" smtClean="0"/>
          </a:p>
          <a:p>
            <a:endParaRPr lang="en-US" sz="2000" dirty="0" smtClean="0"/>
          </a:p>
          <a:p>
            <a:r>
              <a:rPr lang="en-US" sz="2000" dirty="0" smtClean="0"/>
              <a:t>So </a:t>
            </a:r>
            <a:r>
              <a:rPr lang="en-US" sz="2000" dirty="0">
                <a:solidFill>
                  <a:srgbClr val="0070C0"/>
                </a:solidFill>
                <a:latin typeface="Symbol" panose="05050102010706020507" pitchFamily="18" charset="2"/>
              </a:rPr>
              <a:t>d</a:t>
            </a:r>
            <a:r>
              <a:rPr lang="en-US" sz="2000" dirty="0">
                <a:solidFill>
                  <a:srgbClr val="0070C0"/>
                </a:solidFill>
              </a:rPr>
              <a:t>(</a:t>
            </a:r>
            <a:r>
              <a:rPr lang="en-US" sz="2000" dirty="0">
                <a:solidFill>
                  <a:srgbClr val="0070C0"/>
                </a:solidFill>
                <a:latin typeface="Symbol" panose="05050102010706020507" pitchFamily="18" charset="2"/>
              </a:rPr>
              <a:t>m</a:t>
            </a:r>
            <a:r>
              <a:rPr lang="en-US" sz="2000" baseline="-25000" dirty="0">
                <a:solidFill>
                  <a:srgbClr val="0070C0"/>
                </a:solidFill>
              </a:rPr>
              <a:t>e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smtClean="0">
                <a:solidFill>
                  <a:srgbClr val="0070C0"/>
                </a:solidFill>
              </a:rPr>
              <a:t>)  </a:t>
            </a:r>
            <a:r>
              <a:rPr lang="en-US" sz="2000" dirty="0">
                <a:solidFill>
                  <a:srgbClr val="0070C0"/>
                </a:solidFill>
              </a:rPr>
              <a:t>~   </a:t>
            </a:r>
            <a:r>
              <a:rPr lang="en-US" sz="2000" dirty="0" smtClean="0">
                <a:solidFill>
                  <a:srgbClr val="0070C0"/>
                </a:solidFill>
              </a:rPr>
              <a:t>2</a:t>
            </a:r>
            <a:r>
              <a:rPr lang="en-US" sz="2000" dirty="0" smtClean="0">
                <a:solidFill>
                  <a:srgbClr val="0070C0"/>
                </a:solidFill>
                <a:latin typeface="Symbol" panose="05050102010706020507" pitchFamily="18" charset="2"/>
              </a:rPr>
              <a:t> </a:t>
            </a:r>
            <a:r>
              <a:rPr lang="en-US" sz="2000" dirty="0" err="1" smtClean="0">
                <a:solidFill>
                  <a:srgbClr val="0070C0"/>
                </a:solidFill>
                <a:latin typeface="Symbol" panose="05050102010706020507" pitchFamily="18" charset="2"/>
              </a:rPr>
              <a:t>m</a:t>
            </a:r>
            <a:r>
              <a:rPr lang="en-US" sz="2000" baseline="-25000" dirty="0" err="1" smtClean="0">
                <a:solidFill>
                  <a:srgbClr val="0070C0"/>
                </a:solidFill>
                <a:latin typeface="Symbol" panose="05050102010706020507" pitchFamily="18" charset="2"/>
              </a:rPr>
              <a:t>B</a:t>
            </a:r>
            <a:r>
              <a:rPr lang="en-US" sz="2000" dirty="0" smtClean="0">
                <a:solidFill>
                  <a:srgbClr val="0070C0"/>
                </a:solidFill>
              </a:rPr>
              <a:t> </a:t>
            </a:r>
            <a:r>
              <a:rPr lang="en-US" sz="2000" dirty="0" smtClean="0">
                <a:solidFill>
                  <a:srgbClr val="0070C0"/>
                </a:solidFill>
                <a:latin typeface="Symbol" panose="05050102010706020507" pitchFamily="18" charset="2"/>
              </a:rPr>
              <a:t>a/p    </a:t>
            </a:r>
            <a:endParaRPr lang="en-US" sz="2000" dirty="0"/>
          </a:p>
        </p:txBody>
      </p:sp>
      <p:sp>
        <p:nvSpPr>
          <p:cNvPr id="12" name="TextBox 11"/>
          <p:cNvSpPr txBox="1"/>
          <p:nvPr/>
        </p:nvSpPr>
        <p:spPr>
          <a:xfrm>
            <a:off x="0" y="4383551"/>
            <a:ext cx="290374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00B050"/>
                </a:solidFill>
              </a:rPr>
              <a:t>Maybe omit this</a:t>
            </a:r>
          </a:p>
          <a:p>
            <a:r>
              <a:rPr lang="en-US" sz="3200" dirty="0" smtClean="0">
                <a:solidFill>
                  <a:srgbClr val="00B050"/>
                </a:solidFill>
              </a:rPr>
              <a:t>slide for </a:t>
            </a:r>
          </a:p>
          <a:p>
            <a:r>
              <a:rPr lang="en-US" sz="3200" dirty="0" smtClean="0">
                <a:solidFill>
                  <a:srgbClr val="00B050"/>
                </a:solidFill>
              </a:rPr>
              <a:t>conference talk</a:t>
            </a:r>
          </a:p>
        </p:txBody>
      </p:sp>
    </p:spTree>
    <p:extLst>
      <p:ext uri="{BB962C8B-B14F-4D97-AF65-F5344CB8AC3E}">
        <p14:creationId xmlns:p14="http://schemas.microsoft.com/office/powerpoint/2010/main" val="1308744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64445" y="471872"/>
            <a:ext cx="1131848" cy="34778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relative</a:t>
            </a:r>
          </a:p>
          <a:p>
            <a:r>
              <a:rPr lang="en-US" sz="2000" dirty="0" smtClean="0"/>
              <a:t>precision</a:t>
            </a:r>
          </a:p>
          <a:p>
            <a:r>
              <a:rPr lang="en-US" sz="2000" dirty="0" smtClean="0"/>
              <a:t>on lab</a:t>
            </a:r>
          </a:p>
          <a:p>
            <a:r>
              <a:rPr lang="en-US" sz="2000" dirty="0" smtClean="0"/>
              <a:t>limit</a:t>
            </a:r>
          </a:p>
          <a:p>
            <a:endParaRPr lang="en-US" sz="2000" dirty="0" smtClean="0"/>
          </a:p>
          <a:p>
            <a:r>
              <a:rPr lang="en-US" sz="2400" dirty="0" smtClean="0"/>
              <a:t>10</a:t>
            </a:r>
            <a:r>
              <a:rPr lang="en-US" sz="2400" baseline="30000" dirty="0" smtClean="0"/>
              <a:t>-13</a:t>
            </a:r>
            <a:endParaRPr lang="en-US" sz="2400" dirty="0" smtClean="0"/>
          </a:p>
          <a:p>
            <a:endParaRPr lang="en-US" sz="2400" dirty="0"/>
          </a:p>
          <a:p>
            <a:r>
              <a:rPr lang="en-US" sz="2400" dirty="0" smtClean="0"/>
              <a:t>10</a:t>
            </a:r>
            <a:r>
              <a:rPr lang="en-US" sz="2400" baseline="30000" dirty="0" smtClean="0"/>
              <a:t>-9</a:t>
            </a:r>
          </a:p>
          <a:p>
            <a:endParaRPr lang="en-US" sz="2400" dirty="0"/>
          </a:p>
          <a:p>
            <a:r>
              <a:rPr lang="en-US" sz="2400" dirty="0"/>
              <a:t> ~10</a:t>
            </a:r>
            <a:r>
              <a:rPr lang="en-US" sz="2400" baseline="30000" dirty="0"/>
              <a:t>0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2366252" y="711625"/>
            <a:ext cx="1406154" cy="32316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absolute</a:t>
            </a:r>
          </a:p>
          <a:p>
            <a:r>
              <a:rPr lang="en-US" sz="2000" dirty="0" smtClean="0"/>
              <a:t>precision </a:t>
            </a:r>
          </a:p>
          <a:p>
            <a:r>
              <a:rPr lang="en-US" sz="2000" dirty="0" smtClean="0"/>
              <a:t>[10</a:t>
            </a:r>
            <a:r>
              <a:rPr lang="en-US" sz="2000" baseline="30000" dirty="0" smtClean="0"/>
              <a:t>-30</a:t>
            </a:r>
            <a:r>
              <a:rPr lang="en-US" sz="2000" dirty="0" smtClean="0"/>
              <a:t> e-cm]</a:t>
            </a:r>
          </a:p>
          <a:p>
            <a:r>
              <a:rPr lang="en-US" sz="2400" dirty="0" smtClean="0"/>
              <a:t> </a:t>
            </a:r>
          </a:p>
          <a:p>
            <a:r>
              <a:rPr lang="en-US" sz="2400" dirty="0" smtClean="0"/>
              <a:t>2 x 10</a:t>
            </a:r>
            <a:r>
              <a:rPr lang="en-US" sz="2400" baseline="30000" dirty="0" smtClean="0"/>
              <a:t>6</a:t>
            </a:r>
            <a:endParaRPr lang="en-US" sz="2400" dirty="0" smtClean="0"/>
          </a:p>
          <a:p>
            <a:endParaRPr lang="en-US" sz="2400" dirty="0"/>
          </a:p>
          <a:p>
            <a:r>
              <a:rPr lang="en-US" sz="2400" dirty="0" smtClean="0"/>
              <a:t>5 </a:t>
            </a:r>
            <a:r>
              <a:rPr lang="en-US" sz="2400" dirty="0"/>
              <a:t>x </a:t>
            </a:r>
            <a:r>
              <a:rPr lang="en-US" sz="2400" dirty="0" smtClean="0"/>
              <a:t>10</a:t>
            </a:r>
            <a:r>
              <a:rPr lang="en-US" sz="2400" baseline="30000" dirty="0" smtClean="0"/>
              <a:t>7</a:t>
            </a:r>
            <a:endParaRPr lang="en-US" sz="2400" dirty="0"/>
          </a:p>
          <a:p>
            <a:endParaRPr lang="en-US" sz="2400" dirty="0"/>
          </a:p>
          <a:p>
            <a:r>
              <a:rPr lang="en-US" sz="2400" dirty="0" smtClean="0"/>
              <a:t>2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065354" y="564206"/>
            <a:ext cx="1627946" cy="3293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CP violation!</a:t>
            </a:r>
          </a:p>
          <a:p>
            <a:r>
              <a:rPr lang="en-US" sz="2000" dirty="0" smtClean="0">
                <a:solidFill>
                  <a:srgbClr val="FF0000"/>
                </a:solidFill>
              </a:rPr>
              <a:t>reduce mass</a:t>
            </a:r>
          </a:p>
          <a:p>
            <a:r>
              <a:rPr lang="en-US" sz="2000" dirty="0">
                <a:solidFill>
                  <a:srgbClr val="FF0000"/>
                </a:solidFill>
              </a:rPr>
              <a:t>s</a:t>
            </a:r>
            <a:r>
              <a:rPr lang="en-US" sz="2000" dirty="0" smtClean="0">
                <a:solidFill>
                  <a:srgbClr val="FF0000"/>
                </a:solidFill>
              </a:rPr>
              <a:t>ensitivity by</a:t>
            </a:r>
          </a:p>
          <a:p>
            <a:endParaRPr lang="en-US" sz="2800" dirty="0" smtClean="0">
              <a:solidFill>
                <a:srgbClr val="FF0000"/>
              </a:solidFill>
            </a:endParaRPr>
          </a:p>
          <a:p>
            <a:r>
              <a:rPr lang="en-US" sz="2400" dirty="0" smtClean="0">
                <a:solidFill>
                  <a:srgbClr val="FF0000"/>
                </a:solidFill>
              </a:rPr>
              <a:t>(cos </a:t>
            </a:r>
            <a:r>
              <a:rPr lang="en-US" sz="2400" dirty="0" err="1" smtClean="0">
                <a:solidFill>
                  <a:srgbClr val="FF0000"/>
                </a:solidFill>
                <a:latin typeface="Symbol" panose="05050102010706020507" pitchFamily="18" charset="2"/>
              </a:rPr>
              <a:t>a</a:t>
            </a:r>
            <a:r>
              <a:rPr lang="en-US" sz="2400" baseline="-25000" dirty="0" err="1" smtClean="0">
                <a:solidFill>
                  <a:srgbClr val="FF0000"/>
                </a:solidFill>
              </a:rPr>
              <a:t>cpv</a:t>
            </a:r>
            <a:r>
              <a:rPr lang="en-US" sz="2400" dirty="0" smtClean="0">
                <a:solidFill>
                  <a:srgbClr val="FF0000"/>
                </a:solidFill>
              </a:rPr>
              <a:t>)</a:t>
            </a:r>
            <a:r>
              <a:rPr lang="en-US" sz="2400" baseline="30000" dirty="0" smtClean="0">
                <a:solidFill>
                  <a:srgbClr val="FF0000"/>
                </a:solidFill>
              </a:rPr>
              <a:t>1/2</a:t>
            </a:r>
            <a:endParaRPr lang="en-US" sz="2400" dirty="0">
              <a:solidFill>
                <a:srgbClr val="FF0000"/>
              </a:solidFill>
            </a:endParaRPr>
          </a:p>
          <a:p>
            <a:r>
              <a:rPr lang="en-US" sz="2400" dirty="0" smtClean="0">
                <a:solidFill>
                  <a:srgbClr val="FF0000"/>
                </a:solidFill>
              </a:rPr>
              <a:t>   </a:t>
            </a:r>
          </a:p>
          <a:p>
            <a:r>
              <a:rPr lang="en-US" sz="2400" dirty="0">
                <a:solidFill>
                  <a:srgbClr val="FF0000"/>
                </a:solidFill>
              </a:rPr>
              <a:t>(cos </a:t>
            </a:r>
            <a:r>
              <a:rPr lang="en-US" sz="2400" dirty="0" err="1">
                <a:solidFill>
                  <a:srgbClr val="FF0000"/>
                </a:solidFill>
                <a:latin typeface="Symbol" panose="05050102010706020507" pitchFamily="18" charset="2"/>
              </a:rPr>
              <a:t>a</a:t>
            </a:r>
            <a:r>
              <a:rPr lang="en-US" sz="2400" baseline="-25000" dirty="0" err="1">
                <a:solidFill>
                  <a:srgbClr val="FF0000"/>
                </a:solidFill>
              </a:rPr>
              <a:t>cpv</a:t>
            </a:r>
            <a:r>
              <a:rPr lang="en-US" sz="2400" dirty="0">
                <a:solidFill>
                  <a:srgbClr val="FF0000"/>
                </a:solidFill>
              </a:rPr>
              <a:t>)</a:t>
            </a:r>
            <a:r>
              <a:rPr lang="en-US" sz="2400" baseline="30000" dirty="0">
                <a:solidFill>
                  <a:srgbClr val="FF0000"/>
                </a:solidFill>
              </a:rPr>
              <a:t>1/2</a:t>
            </a:r>
            <a:endParaRPr lang="en-US" sz="2400" dirty="0">
              <a:solidFill>
                <a:srgbClr val="FF0000"/>
              </a:solidFill>
            </a:endParaRPr>
          </a:p>
          <a:p>
            <a:endParaRPr lang="en-US" sz="2400" dirty="0" smtClean="0">
              <a:solidFill>
                <a:srgbClr val="FF0000"/>
              </a:solidFill>
            </a:endParaRPr>
          </a:p>
          <a:p>
            <a:r>
              <a:rPr lang="en-US" sz="2400" dirty="0" smtClean="0">
                <a:solidFill>
                  <a:srgbClr val="FF0000"/>
                </a:solidFill>
              </a:rPr>
              <a:t>(sin  </a:t>
            </a:r>
            <a:r>
              <a:rPr lang="en-US" sz="2400" dirty="0" err="1" smtClean="0">
                <a:solidFill>
                  <a:srgbClr val="FF0000"/>
                </a:solidFill>
                <a:latin typeface="Symbol" panose="05050102010706020507" pitchFamily="18" charset="2"/>
              </a:rPr>
              <a:t>a</a:t>
            </a:r>
            <a:r>
              <a:rPr lang="en-US" sz="2400" baseline="-25000" dirty="0" err="1" smtClean="0">
                <a:solidFill>
                  <a:srgbClr val="FF0000"/>
                </a:solidFill>
              </a:rPr>
              <a:t>cpv</a:t>
            </a:r>
            <a:r>
              <a:rPr lang="en-US" sz="2400" dirty="0" smtClean="0">
                <a:solidFill>
                  <a:srgbClr val="FF0000"/>
                </a:solidFill>
              </a:rPr>
              <a:t>)</a:t>
            </a:r>
            <a:r>
              <a:rPr lang="en-US" sz="2400" baseline="30000" dirty="0" smtClean="0">
                <a:solidFill>
                  <a:srgbClr val="FF0000"/>
                </a:solidFill>
              </a:rPr>
              <a:t>1/2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7808" y="1856867"/>
            <a:ext cx="1241365" cy="20005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srgbClr val="FF0000"/>
                </a:solidFill>
              </a:rPr>
              <a:t>eMDM</a:t>
            </a:r>
            <a:endParaRPr lang="en-US" sz="2400" dirty="0" smtClean="0">
              <a:solidFill>
                <a:srgbClr val="FF0000"/>
              </a:solidFill>
            </a:endParaRPr>
          </a:p>
          <a:p>
            <a:r>
              <a:rPr lang="en-US" sz="1600" dirty="0" smtClean="0">
                <a:solidFill>
                  <a:srgbClr val="FF0000"/>
                </a:solidFill>
              </a:rPr>
              <a:t>Northwester</a:t>
            </a:r>
            <a:endParaRPr lang="en-US" sz="1600" dirty="0">
              <a:solidFill>
                <a:srgbClr val="FF0000"/>
              </a:solidFill>
            </a:endParaRPr>
          </a:p>
          <a:p>
            <a:r>
              <a:rPr lang="en-US" sz="2400" dirty="0" err="1" smtClean="0">
                <a:solidFill>
                  <a:srgbClr val="FF0000"/>
                </a:solidFill>
                <a:latin typeface="Symbol" panose="05050102010706020507" pitchFamily="18" charset="2"/>
              </a:rPr>
              <a:t>m</a:t>
            </a:r>
            <a:r>
              <a:rPr lang="en-US" sz="2400" dirty="0" err="1" smtClean="0">
                <a:solidFill>
                  <a:srgbClr val="FF0000"/>
                </a:solidFill>
              </a:rPr>
              <a:t>MDM</a:t>
            </a:r>
            <a:endParaRPr lang="en-US" sz="2400" dirty="0" smtClean="0">
              <a:solidFill>
                <a:srgbClr val="FF0000"/>
              </a:solidFill>
            </a:endParaRPr>
          </a:p>
          <a:p>
            <a:r>
              <a:rPr lang="en-US" sz="1600" dirty="0" err="1" smtClean="0">
                <a:solidFill>
                  <a:srgbClr val="FF0000"/>
                </a:solidFill>
              </a:rPr>
              <a:t>fermilab</a:t>
            </a:r>
            <a:endParaRPr lang="en-US" sz="1600" dirty="0" smtClean="0">
              <a:solidFill>
                <a:srgbClr val="FF0000"/>
              </a:solidFill>
            </a:endParaRPr>
          </a:p>
          <a:p>
            <a:r>
              <a:rPr lang="en-US" sz="2400" dirty="0" err="1" smtClean="0">
                <a:solidFill>
                  <a:srgbClr val="FF0000"/>
                </a:solidFill>
              </a:rPr>
              <a:t>eEDM</a:t>
            </a:r>
            <a:endParaRPr lang="en-US" sz="2400" dirty="0" smtClean="0">
              <a:solidFill>
                <a:srgbClr val="FF0000"/>
              </a:solidFill>
            </a:endParaRPr>
          </a:p>
          <a:p>
            <a:r>
              <a:rPr lang="en-US" sz="1600" dirty="0" smtClean="0">
                <a:solidFill>
                  <a:srgbClr val="FF0000"/>
                </a:solidFill>
              </a:rPr>
              <a:t>JILA/ACME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709893" y="728853"/>
            <a:ext cx="1677062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D</a:t>
            </a:r>
            <a:r>
              <a:rPr lang="en-US" sz="2000" dirty="0" smtClean="0"/>
              <a:t>etectable</a:t>
            </a:r>
          </a:p>
          <a:p>
            <a:r>
              <a:rPr lang="en-US" sz="2000" dirty="0" smtClean="0"/>
              <a:t>M~(m</a:t>
            </a:r>
            <a:r>
              <a:rPr lang="en-US" sz="2000" baseline="-25000" dirty="0" smtClean="0"/>
              <a:t>l</a:t>
            </a:r>
            <a:r>
              <a:rPr lang="en-US" sz="2000" dirty="0" smtClean="0"/>
              <a:t>/</a:t>
            </a:r>
            <a:r>
              <a:rPr lang="en-US" sz="2000" dirty="0" err="1" smtClean="0">
                <a:latin typeface="Symbol" panose="05050102010706020507" pitchFamily="18" charset="2"/>
              </a:rPr>
              <a:t>d</a:t>
            </a:r>
            <a:r>
              <a:rPr lang="en-US" sz="2000" dirty="0" err="1" smtClean="0"/>
              <a:t>d</a:t>
            </a:r>
            <a:r>
              <a:rPr lang="en-US" sz="2000" dirty="0" smtClean="0"/>
              <a:t>)</a:t>
            </a:r>
            <a:r>
              <a:rPr lang="en-US" sz="2000" baseline="30000" dirty="0" smtClean="0"/>
              <a:t>1/2</a:t>
            </a:r>
            <a:r>
              <a:rPr lang="en-US" sz="2000" dirty="0" smtClean="0"/>
              <a:t>  </a:t>
            </a:r>
          </a:p>
          <a:p>
            <a:r>
              <a:rPr lang="en-US" sz="2000" dirty="0" smtClean="0"/>
              <a:t>(arb units)</a:t>
            </a:r>
          </a:p>
          <a:p>
            <a:endParaRPr lang="en-US" sz="2000" dirty="0" smtClean="0"/>
          </a:p>
          <a:p>
            <a:r>
              <a:rPr lang="en-US" sz="2400" dirty="0" smtClean="0"/>
              <a:t>1</a:t>
            </a:r>
          </a:p>
          <a:p>
            <a:endParaRPr lang="en-US" sz="2400" dirty="0"/>
          </a:p>
          <a:p>
            <a:r>
              <a:rPr lang="en-US" sz="2400" dirty="0" smtClean="0"/>
              <a:t>3</a:t>
            </a:r>
          </a:p>
          <a:p>
            <a:endParaRPr lang="en-US" sz="2400" dirty="0"/>
          </a:p>
          <a:p>
            <a:r>
              <a:rPr lang="en-US" sz="2400" dirty="0" smtClean="0"/>
              <a:t>1000</a:t>
            </a:r>
            <a:endParaRPr lang="en-US" sz="2400" dirty="0"/>
          </a:p>
        </p:txBody>
      </p:sp>
      <p:sp>
        <p:nvSpPr>
          <p:cNvPr id="26" name="TextBox 25"/>
          <p:cNvSpPr txBox="1"/>
          <p:nvPr/>
        </p:nvSpPr>
        <p:spPr>
          <a:xfrm>
            <a:off x="5317809" y="455878"/>
            <a:ext cx="1309974" cy="34778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“Typical”</a:t>
            </a:r>
          </a:p>
          <a:p>
            <a:r>
              <a:rPr lang="en-US" sz="2000" dirty="0" smtClean="0"/>
              <a:t>detectable</a:t>
            </a:r>
          </a:p>
          <a:p>
            <a:r>
              <a:rPr lang="en-US" sz="2000" dirty="0" smtClean="0"/>
              <a:t>phat BSM,</a:t>
            </a:r>
          </a:p>
          <a:p>
            <a:r>
              <a:rPr lang="en-US" sz="2000" dirty="0" smtClean="0"/>
              <a:t> one-loop*</a:t>
            </a:r>
          </a:p>
          <a:p>
            <a:endParaRPr lang="en-US" sz="2000" dirty="0" smtClean="0"/>
          </a:p>
          <a:p>
            <a:r>
              <a:rPr lang="en-US" sz="2400" dirty="0" smtClean="0"/>
              <a:t>0.04 </a:t>
            </a:r>
            <a:r>
              <a:rPr lang="en-US" sz="2400" dirty="0" err="1" smtClean="0"/>
              <a:t>TeV</a:t>
            </a:r>
            <a:endParaRPr lang="en-US" sz="2400" dirty="0" smtClean="0"/>
          </a:p>
          <a:p>
            <a:endParaRPr lang="en-US" sz="2400" dirty="0"/>
          </a:p>
          <a:p>
            <a:r>
              <a:rPr lang="en-US" sz="2400" dirty="0" smtClean="0"/>
              <a:t>0.12</a:t>
            </a:r>
          </a:p>
          <a:p>
            <a:endParaRPr lang="en-US" sz="2400" dirty="0"/>
          </a:p>
          <a:p>
            <a:r>
              <a:rPr lang="en-US" sz="2400" dirty="0" smtClean="0"/>
              <a:t>40     </a:t>
            </a:r>
            <a:r>
              <a:rPr lang="en-US" sz="2400" dirty="0" err="1" smtClean="0"/>
              <a:t>TeV</a:t>
            </a:r>
            <a:endParaRPr lang="en-US" sz="2400" dirty="0"/>
          </a:p>
        </p:txBody>
      </p:sp>
      <p:sp>
        <p:nvSpPr>
          <p:cNvPr id="27" name="TextBox 26"/>
          <p:cNvSpPr txBox="1"/>
          <p:nvPr/>
        </p:nvSpPr>
        <p:spPr>
          <a:xfrm>
            <a:off x="6897566" y="455878"/>
            <a:ext cx="2298937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Detectable</a:t>
            </a:r>
          </a:p>
          <a:p>
            <a:r>
              <a:rPr lang="en-US" sz="2000" dirty="0" smtClean="0"/>
              <a:t>for “weakest*” to strongest</a:t>
            </a:r>
          </a:p>
          <a:p>
            <a:r>
              <a:rPr lang="en-US" sz="2000" dirty="0" smtClean="0"/>
              <a:t>interactions</a:t>
            </a:r>
            <a:endParaRPr lang="en-US" sz="2000" dirty="0"/>
          </a:p>
          <a:p>
            <a:endParaRPr lang="en-US" sz="2000" dirty="0" smtClean="0"/>
          </a:p>
          <a:p>
            <a:r>
              <a:rPr lang="en-US" sz="2400" dirty="0" smtClean="0"/>
              <a:t>0.0004~0.4 </a:t>
            </a:r>
            <a:r>
              <a:rPr lang="en-US" sz="2400" dirty="0" err="1" smtClean="0"/>
              <a:t>TeV</a:t>
            </a:r>
            <a:endParaRPr lang="en-US" sz="2400" dirty="0" smtClean="0"/>
          </a:p>
          <a:p>
            <a:endParaRPr lang="en-US" sz="2400" dirty="0"/>
          </a:p>
          <a:p>
            <a:r>
              <a:rPr lang="en-US" sz="2400" dirty="0" smtClean="0"/>
              <a:t>0.001~1 </a:t>
            </a:r>
            <a:r>
              <a:rPr lang="en-US" sz="2400" dirty="0" err="1" smtClean="0"/>
              <a:t>TeV</a:t>
            </a:r>
            <a:endParaRPr lang="en-US" sz="2400" dirty="0" smtClean="0"/>
          </a:p>
          <a:p>
            <a:endParaRPr lang="en-US" sz="2400" dirty="0"/>
          </a:p>
          <a:p>
            <a:r>
              <a:rPr lang="en-US" sz="2400" dirty="0" smtClean="0"/>
              <a:t>0.4~400  </a:t>
            </a:r>
            <a:r>
              <a:rPr lang="en-US" sz="2400" dirty="0" err="1" smtClean="0"/>
              <a:t>TeV</a:t>
            </a:r>
            <a:endParaRPr lang="en-US" sz="2400" dirty="0"/>
          </a:p>
        </p:txBody>
      </p:sp>
      <p:sp>
        <p:nvSpPr>
          <p:cNvPr id="28" name="TextBox 27"/>
          <p:cNvSpPr txBox="1"/>
          <p:nvPr/>
        </p:nvSpPr>
        <p:spPr>
          <a:xfrm>
            <a:off x="1164445" y="-35332"/>
            <a:ext cx="96592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70C0"/>
                </a:solidFill>
              </a:rPr>
              <a:t>Summary of Recent Measurements of Lepton Dipole Moments;  Implications</a:t>
            </a:r>
            <a:endParaRPr lang="en-US" sz="2400" dirty="0">
              <a:solidFill>
                <a:srgbClr val="0070C0"/>
              </a:solidFill>
            </a:endParaRPr>
          </a:p>
        </p:txBody>
      </p:sp>
      <p:sp>
        <p:nvSpPr>
          <p:cNvPr id="143" name="TextBox 142"/>
          <p:cNvSpPr txBox="1"/>
          <p:nvPr/>
        </p:nvSpPr>
        <p:spPr>
          <a:xfrm>
            <a:off x="4907554" y="4114680"/>
            <a:ext cx="6703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LHC</a:t>
            </a:r>
          </a:p>
        </p:txBody>
      </p:sp>
      <p:sp>
        <p:nvSpPr>
          <p:cNvPr id="144" name="TextBox 143"/>
          <p:cNvSpPr txBox="1"/>
          <p:nvPr/>
        </p:nvSpPr>
        <p:spPr>
          <a:xfrm>
            <a:off x="6118867" y="4100234"/>
            <a:ext cx="20087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??? &lt;2 </a:t>
            </a:r>
            <a:r>
              <a:rPr lang="en-US" sz="2400" dirty="0" err="1" smtClean="0"/>
              <a:t>TeV</a:t>
            </a:r>
            <a:r>
              <a:rPr lang="en-US" sz="2400" dirty="0" smtClean="0"/>
              <a:t> ???</a:t>
            </a:r>
            <a:endParaRPr lang="en-US" sz="2400" dirty="0"/>
          </a:p>
        </p:txBody>
      </p:sp>
      <p:sp>
        <p:nvSpPr>
          <p:cNvPr id="145" name="TextBox 144"/>
          <p:cNvSpPr txBox="1"/>
          <p:nvPr/>
        </p:nvSpPr>
        <p:spPr>
          <a:xfrm>
            <a:off x="9065354" y="4096218"/>
            <a:ext cx="163115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sz="2400" dirty="0">
                <a:solidFill>
                  <a:srgbClr val="FF0000"/>
                </a:solidFill>
              </a:rPr>
              <a:t>For LHC, </a:t>
            </a:r>
            <a:endParaRPr lang="en-US" sz="2400" dirty="0" smtClean="0">
              <a:solidFill>
                <a:srgbClr val="FF0000"/>
              </a:solidFill>
            </a:endParaRPr>
          </a:p>
          <a:p>
            <a:pPr lvl="0"/>
            <a:r>
              <a:rPr lang="en-US" sz="2400" dirty="0" err="1" smtClean="0">
                <a:solidFill>
                  <a:srgbClr val="FF0000"/>
                </a:solidFill>
                <a:latin typeface="Symbol" panose="05050102010706020507" pitchFamily="18" charset="2"/>
              </a:rPr>
              <a:t>a</a:t>
            </a:r>
            <a:r>
              <a:rPr lang="en-US" sz="2400" baseline="-25000" dirty="0" err="1" smtClean="0">
                <a:solidFill>
                  <a:srgbClr val="FF0000"/>
                </a:solidFill>
              </a:rPr>
              <a:t>cpv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endParaRPr lang="en-US" sz="2400" dirty="0">
              <a:solidFill>
                <a:srgbClr val="FF0000"/>
              </a:solidFill>
            </a:endParaRPr>
          </a:p>
          <a:p>
            <a:pPr lvl="0"/>
            <a:r>
              <a:rPr lang="en-US" sz="2400" dirty="0">
                <a:solidFill>
                  <a:srgbClr val="FF0000"/>
                </a:solidFill>
              </a:rPr>
              <a:t>not a factor</a:t>
            </a:r>
            <a:endParaRPr lang="en-US" sz="2400" dirty="0">
              <a:solidFill>
                <a:prstClr val="black"/>
              </a:solidFill>
            </a:endParaRPr>
          </a:p>
          <a:p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0799408" y="744229"/>
            <a:ext cx="1539076" cy="53860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SM</a:t>
            </a:r>
          </a:p>
          <a:p>
            <a:r>
              <a:rPr lang="en-US" sz="2000" dirty="0" smtClean="0"/>
              <a:t>Background</a:t>
            </a:r>
          </a:p>
          <a:p>
            <a:r>
              <a:rPr lang="en-US" sz="2000" dirty="0" smtClean="0"/>
              <a:t>issues</a:t>
            </a:r>
          </a:p>
          <a:p>
            <a:endParaRPr lang="en-US" sz="2000" dirty="0"/>
          </a:p>
          <a:p>
            <a:r>
              <a:rPr lang="en-US" sz="2000" dirty="0" smtClean="0"/>
              <a:t>   </a:t>
            </a:r>
            <a:r>
              <a:rPr lang="en-US" sz="2400" dirty="0" smtClean="0">
                <a:latin typeface="Symbol" panose="05050102010706020507" pitchFamily="18" charset="2"/>
              </a:rPr>
              <a:t>a </a:t>
            </a:r>
            <a:r>
              <a:rPr lang="en-US" sz="2400" dirty="0" smtClean="0"/>
              <a:t>= ?</a:t>
            </a:r>
          </a:p>
          <a:p>
            <a:endParaRPr lang="en-US" sz="2400" dirty="0"/>
          </a:p>
          <a:p>
            <a:r>
              <a:rPr lang="en-US" sz="2400" dirty="0" smtClean="0"/>
              <a:t>QCD terms</a:t>
            </a:r>
          </a:p>
          <a:p>
            <a:endParaRPr lang="en-US" sz="2400" dirty="0"/>
          </a:p>
          <a:p>
            <a:r>
              <a:rPr lang="en-US" sz="2400" dirty="0" smtClean="0"/>
              <a:t>none</a:t>
            </a:r>
          </a:p>
          <a:p>
            <a:endParaRPr lang="en-US" sz="2400" dirty="0"/>
          </a:p>
          <a:p>
            <a:r>
              <a:rPr lang="en-US" sz="2400" b="1" i="1" dirty="0" smtClean="0">
                <a:solidFill>
                  <a:srgbClr val="7030A0"/>
                </a:solidFill>
              </a:rPr>
              <a:t>SO</a:t>
            </a:r>
          </a:p>
          <a:p>
            <a:r>
              <a:rPr lang="en-US" sz="2400" b="1" i="1" dirty="0" smtClean="0">
                <a:solidFill>
                  <a:srgbClr val="7030A0"/>
                </a:solidFill>
              </a:rPr>
              <a:t>MANY</a:t>
            </a:r>
          </a:p>
          <a:p>
            <a:r>
              <a:rPr lang="en-US" sz="2400" b="1" i="1" dirty="0" smtClean="0">
                <a:solidFill>
                  <a:srgbClr val="7030A0"/>
                </a:solidFill>
              </a:rPr>
              <a:t>ISSUES!</a:t>
            </a:r>
          </a:p>
          <a:p>
            <a:endParaRPr lang="en-US" sz="2400" dirty="0"/>
          </a:p>
          <a:p>
            <a:endParaRPr lang="en-US" sz="2400" dirty="0" smtClean="0"/>
          </a:p>
        </p:txBody>
      </p:sp>
      <p:cxnSp>
        <p:nvCxnSpPr>
          <p:cNvPr id="7" name="Straight Connector 6"/>
          <p:cNvCxnSpPr/>
          <p:nvPr/>
        </p:nvCxnSpPr>
        <p:spPr>
          <a:xfrm flipH="1">
            <a:off x="2315514" y="717652"/>
            <a:ext cx="13619" cy="3257775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3692865" y="732030"/>
            <a:ext cx="13619" cy="3257775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5242742" y="608382"/>
            <a:ext cx="13619" cy="3257775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6671851" y="640010"/>
            <a:ext cx="13619" cy="3257775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>
            <a:off x="8963599" y="602627"/>
            <a:ext cx="13619" cy="3257775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H="1">
            <a:off x="10743724" y="599750"/>
            <a:ext cx="24913" cy="4558846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H="1">
            <a:off x="328079" y="1914534"/>
            <a:ext cx="11834333" cy="2543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H="1">
            <a:off x="205267" y="2507262"/>
            <a:ext cx="11834333" cy="2543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H="1">
            <a:off x="76901" y="3119595"/>
            <a:ext cx="11834333" cy="2543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H="1">
            <a:off x="328078" y="3996795"/>
            <a:ext cx="11834333" cy="2543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153783" y="4096218"/>
            <a:ext cx="6703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LHC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173858" y="471872"/>
            <a:ext cx="10091456" cy="48592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5892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64445" y="471872"/>
            <a:ext cx="1131848" cy="34778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relative</a:t>
            </a:r>
          </a:p>
          <a:p>
            <a:r>
              <a:rPr lang="en-US" sz="2000" dirty="0" smtClean="0"/>
              <a:t>precision</a:t>
            </a:r>
          </a:p>
          <a:p>
            <a:r>
              <a:rPr lang="en-US" sz="2000" dirty="0" smtClean="0"/>
              <a:t>on lab</a:t>
            </a:r>
          </a:p>
          <a:p>
            <a:r>
              <a:rPr lang="en-US" sz="2000" dirty="0" smtClean="0"/>
              <a:t>limit</a:t>
            </a:r>
          </a:p>
          <a:p>
            <a:endParaRPr lang="en-US" sz="2000" dirty="0" smtClean="0"/>
          </a:p>
          <a:p>
            <a:r>
              <a:rPr lang="en-US" sz="2400" dirty="0" smtClean="0"/>
              <a:t>10</a:t>
            </a:r>
            <a:r>
              <a:rPr lang="en-US" sz="2400" baseline="30000" dirty="0" smtClean="0"/>
              <a:t>-13</a:t>
            </a:r>
            <a:endParaRPr lang="en-US" sz="2400" dirty="0" smtClean="0"/>
          </a:p>
          <a:p>
            <a:endParaRPr lang="en-US" sz="2400" dirty="0"/>
          </a:p>
          <a:p>
            <a:r>
              <a:rPr lang="en-US" sz="2400" dirty="0" smtClean="0"/>
              <a:t>10</a:t>
            </a:r>
            <a:r>
              <a:rPr lang="en-US" sz="2400" baseline="30000" dirty="0" smtClean="0"/>
              <a:t>-9</a:t>
            </a:r>
          </a:p>
          <a:p>
            <a:endParaRPr lang="en-US" sz="2400" dirty="0"/>
          </a:p>
          <a:p>
            <a:r>
              <a:rPr lang="en-US" sz="2400" dirty="0"/>
              <a:t> ~10</a:t>
            </a:r>
            <a:r>
              <a:rPr lang="en-US" sz="2400" baseline="30000" dirty="0"/>
              <a:t>0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2366252" y="711625"/>
            <a:ext cx="1406154" cy="32316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absolute</a:t>
            </a:r>
          </a:p>
          <a:p>
            <a:r>
              <a:rPr lang="en-US" sz="2000" dirty="0" smtClean="0"/>
              <a:t>precision </a:t>
            </a:r>
          </a:p>
          <a:p>
            <a:r>
              <a:rPr lang="en-US" sz="2000" dirty="0" smtClean="0"/>
              <a:t>[10</a:t>
            </a:r>
            <a:r>
              <a:rPr lang="en-US" sz="2000" baseline="30000" dirty="0" smtClean="0"/>
              <a:t>-30</a:t>
            </a:r>
            <a:r>
              <a:rPr lang="en-US" sz="2000" dirty="0" smtClean="0"/>
              <a:t> e-cm]</a:t>
            </a:r>
          </a:p>
          <a:p>
            <a:r>
              <a:rPr lang="en-US" sz="2400" dirty="0" smtClean="0"/>
              <a:t> </a:t>
            </a:r>
          </a:p>
          <a:p>
            <a:r>
              <a:rPr lang="en-US" sz="2400" dirty="0" smtClean="0"/>
              <a:t>2 x 10</a:t>
            </a:r>
            <a:r>
              <a:rPr lang="en-US" sz="2400" baseline="30000" dirty="0" smtClean="0"/>
              <a:t>6</a:t>
            </a:r>
            <a:endParaRPr lang="en-US" sz="2400" dirty="0" smtClean="0"/>
          </a:p>
          <a:p>
            <a:endParaRPr lang="en-US" sz="2400" dirty="0"/>
          </a:p>
          <a:p>
            <a:r>
              <a:rPr lang="en-US" sz="2400" dirty="0" smtClean="0"/>
              <a:t>5 </a:t>
            </a:r>
            <a:r>
              <a:rPr lang="en-US" sz="2400" dirty="0"/>
              <a:t>x </a:t>
            </a:r>
            <a:r>
              <a:rPr lang="en-US" sz="2400" dirty="0" smtClean="0"/>
              <a:t>10</a:t>
            </a:r>
            <a:r>
              <a:rPr lang="en-US" sz="2400" baseline="30000" dirty="0" smtClean="0"/>
              <a:t>7</a:t>
            </a:r>
            <a:endParaRPr lang="en-US" sz="2400" dirty="0"/>
          </a:p>
          <a:p>
            <a:endParaRPr lang="en-US" sz="2400" dirty="0"/>
          </a:p>
          <a:p>
            <a:r>
              <a:rPr lang="en-US" sz="2400" dirty="0" smtClean="0"/>
              <a:t>2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065354" y="564206"/>
            <a:ext cx="1627946" cy="3293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CP violation!</a:t>
            </a:r>
          </a:p>
          <a:p>
            <a:r>
              <a:rPr lang="en-US" sz="2000" dirty="0" smtClean="0">
                <a:solidFill>
                  <a:srgbClr val="FF0000"/>
                </a:solidFill>
              </a:rPr>
              <a:t>reduce mass</a:t>
            </a:r>
          </a:p>
          <a:p>
            <a:r>
              <a:rPr lang="en-US" sz="2000" dirty="0">
                <a:solidFill>
                  <a:srgbClr val="FF0000"/>
                </a:solidFill>
              </a:rPr>
              <a:t>s</a:t>
            </a:r>
            <a:r>
              <a:rPr lang="en-US" sz="2000" dirty="0" smtClean="0">
                <a:solidFill>
                  <a:srgbClr val="FF0000"/>
                </a:solidFill>
              </a:rPr>
              <a:t>ensitivity by</a:t>
            </a:r>
          </a:p>
          <a:p>
            <a:endParaRPr lang="en-US" sz="2800" dirty="0" smtClean="0">
              <a:solidFill>
                <a:srgbClr val="FF0000"/>
              </a:solidFill>
            </a:endParaRPr>
          </a:p>
          <a:p>
            <a:r>
              <a:rPr lang="en-US" sz="2400" dirty="0" smtClean="0">
                <a:solidFill>
                  <a:srgbClr val="FF0000"/>
                </a:solidFill>
              </a:rPr>
              <a:t>(cos </a:t>
            </a:r>
            <a:r>
              <a:rPr lang="en-US" sz="2400" dirty="0" err="1" smtClean="0">
                <a:solidFill>
                  <a:srgbClr val="FF0000"/>
                </a:solidFill>
                <a:latin typeface="Symbol" panose="05050102010706020507" pitchFamily="18" charset="2"/>
              </a:rPr>
              <a:t>a</a:t>
            </a:r>
            <a:r>
              <a:rPr lang="en-US" sz="2400" baseline="-25000" dirty="0" err="1" smtClean="0">
                <a:solidFill>
                  <a:srgbClr val="FF0000"/>
                </a:solidFill>
              </a:rPr>
              <a:t>cpv</a:t>
            </a:r>
            <a:r>
              <a:rPr lang="en-US" sz="2400" dirty="0" smtClean="0">
                <a:solidFill>
                  <a:srgbClr val="FF0000"/>
                </a:solidFill>
              </a:rPr>
              <a:t>)</a:t>
            </a:r>
            <a:r>
              <a:rPr lang="en-US" sz="2400" baseline="30000" dirty="0" smtClean="0">
                <a:solidFill>
                  <a:srgbClr val="FF0000"/>
                </a:solidFill>
              </a:rPr>
              <a:t>1/2</a:t>
            </a:r>
            <a:endParaRPr lang="en-US" sz="2400" dirty="0">
              <a:solidFill>
                <a:srgbClr val="FF0000"/>
              </a:solidFill>
            </a:endParaRPr>
          </a:p>
          <a:p>
            <a:r>
              <a:rPr lang="en-US" sz="2400" dirty="0" smtClean="0">
                <a:solidFill>
                  <a:srgbClr val="FF0000"/>
                </a:solidFill>
              </a:rPr>
              <a:t>   </a:t>
            </a:r>
          </a:p>
          <a:p>
            <a:r>
              <a:rPr lang="en-US" sz="2400" dirty="0">
                <a:solidFill>
                  <a:srgbClr val="FF0000"/>
                </a:solidFill>
              </a:rPr>
              <a:t>(cos </a:t>
            </a:r>
            <a:r>
              <a:rPr lang="en-US" sz="2400" dirty="0" err="1">
                <a:solidFill>
                  <a:srgbClr val="FF0000"/>
                </a:solidFill>
                <a:latin typeface="Symbol" panose="05050102010706020507" pitchFamily="18" charset="2"/>
              </a:rPr>
              <a:t>a</a:t>
            </a:r>
            <a:r>
              <a:rPr lang="en-US" sz="2400" baseline="-25000" dirty="0" err="1">
                <a:solidFill>
                  <a:srgbClr val="FF0000"/>
                </a:solidFill>
              </a:rPr>
              <a:t>cpv</a:t>
            </a:r>
            <a:r>
              <a:rPr lang="en-US" sz="2400" dirty="0">
                <a:solidFill>
                  <a:srgbClr val="FF0000"/>
                </a:solidFill>
              </a:rPr>
              <a:t>)</a:t>
            </a:r>
            <a:r>
              <a:rPr lang="en-US" sz="2400" baseline="30000" dirty="0">
                <a:solidFill>
                  <a:srgbClr val="FF0000"/>
                </a:solidFill>
              </a:rPr>
              <a:t>1/2</a:t>
            </a:r>
            <a:endParaRPr lang="en-US" sz="2400" dirty="0">
              <a:solidFill>
                <a:srgbClr val="FF0000"/>
              </a:solidFill>
            </a:endParaRPr>
          </a:p>
          <a:p>
            <a:endParaRPr lang="en-US" sz="2400" dirty="0" smtClean="0">
              <a:solidFill>
                <a:srgbClr val="FF0000"/>
              </a:solidFill>
            </a:endParaRPr>
          </a:p>
          <a:p>
            <a:r>
              <a:rPr lang="en-US" sz="2400" dirty="0" smtClean="0">
                <a:solidFill>
                  <a:srgbClr val="FF0000"/>
                </a:solidFill>
              </a:rPr>
              <a:t>(sin  </a:t>
            </a:r>
            <a:r>
              <a:rPr lang="en-US" sz="2400" dirty="0" err="1" smtClean="0">
                <a:solidFill>
                  <a:srgbClr val="FF0000"/>
                </a:solidFill>
                <a:latin typeface="Symbol" panose="05050102010706020507" pitchFamily="18" charset="2"/>
              </a:rPr>
              <a:t>a</a:t>
            </a:r>
            <a:r>
              <a:rPr lang="en-US" sz="2400" baseline="-25000" dirty="0" err="1" smtClean="0">
                <a:solidFill>
                  <a:srgbClr val="FF0000"/>
                </a:solidFill>
              </a:rPr>
              <a:t>cpv</a:t>
            </a:r>
            <a:r>
              <a:rPr lang="en-US" sz="2400" dirty="0" smtClean="0">
                <a:solidFill>
                  <a:srgbClr val="FF0000"/>
                </a:solidFill>
              </a:rPr>
              <a:t>)</a:t>
            </a:r>
            <a:r>
              <a:rPr lang="en-US" sz="2400" baseline="30000" dirty="0" smtClean="0">
                <a:solidFill>
                  <a:srgbClr val="FF0000"/>
                </a:solidFill>
              </a:rPr>
              <a:t>1/2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7808" y="1856867"/>
            <a:ext cx="1241365" cy="20005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srgbClr val="FF0000"/>
                </a:solidFill>
              </a:rPr>
              <a:t>eMDM</a:t>
            </a:r>
            <a:endParaRPr lang="en-US" sz="2400" dirty="0" smtClean="0">
              <a:solidFill>
                <a:srgbClr val="FF0000"/>
              </a:solidFill>
            </a:endParaRPr>
          </a:p>
          <a:p>
            <a:r>
              <a:rPr lang="en-US" sz="1600" dirty="0" smtClean="0">
                <a:solidFill>
                  <a:srgbClr val="FF0000"/>
                </a:solidFill>
              </a:rPr>
              <a:t>Northwester</a:t>
            </a:r>
            <a:endParaRPr lang="en-US" sz="1600" dirty="0">
              <a:solidFill>
                <a:srgbClr val="FF0000"/>
              </a:solidFill>
            </a:endParaRPr>
          </a:p>
          <a:p>
            <a:r>
              <a:rPr lang="en-US" sz="2400" dirty="0" err="1" smtClean="0">
                <a:solidFill>
                  <a:srgbClr val="FF0000"/>
                </a:solidFill>
                <a:latin typeface="Symbol" panose="05050102010706020507" pitchFamily="18" charset="2"/>
              </a:rPr>
              <a:t>m</a:t>
            </a:r>
            <a:r>
              <a:rPr lang="en-US" sz="2400" dirty="0" err="1" smtClean="0">
                <a:solidFill>
                  <a:srgbClr val="FF0000"/>
                </a:solidFill>
              </a:rPr>
              <a:t>MDM</a:t>
            </a:r>
            <a:endParaRPr lang="en-US" sz="2400" dirty="0" smtClean="0">
              <a:solidFill>
                <a:srgbClr val="FF0000"/>
              </a:solidFill>
            </a:endParaRPr>
          </a:p>
          <a:p>
            <a:r>
              <a:rPr lang="en-US" sz="1600" dirty="0" err="1" smtClean="0">
                <a:solidFill>
                  <a:srgbClr val="FF0000"/>
                </a:solidFill>
              </a:rPr>
              <a:t>fermilab</a:t>
            </a:r>
            <a:endParaRPr lang="en-US" sz="1600" dirty="0" smtClean="0">
              <a:solidFill>
                <a:srgbClr val="FF0000"/>
              </a:solidFill>
            </a:endParaRPr>
          </a:p>
          <a:p>
            <a:r>
              <a:rPr lang="en-US" sz="2400" dirty="0" err="1" smtClean="0">
                <a:solidFill>
                  <a:srgbClr val="FF0000"/>
                </a:solidFill>
              </a:rPr>
              <a:t>eEDM</a:t>
            </a:r>
            <a:endParaRPr lang="en-US" sz="2400" dirty="0" smtClean="0">
              <a:solidFill>
                <a:srgbClr val="FF0000"/>
              </a:solidFill>
            </a:endParaRPr>
          </a:p>
          <a:p>
            <a:r>
              <a:rPr lang="en-US" sz="1600" dirty="0" smtClean="0">
                <a:solidFill>
                  <a:srgbClr val="FF0000"/>
                </a:solidFill>
              </a:rPr>
              <a:t>JILA/ACME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709893" y="728853"/>
            <a:ext cx="1677062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D</a:t>
            </a:r>
            <a:r>
              <a:rPr lang="en-US" sz="2000" dirty="0" smtClean="0"/>
              <a:t>etectable</a:t>
            </a:r>
          </a:p>
          <a:p>
            <a:r>
              <a:rPr lang="en-US" sz="2000" dirty="0" smtClean="0"/>
              <a:t>M~(m</a:t>
            </a:r>
            <a:r>
              <a:rPr lang="en-US" sz="2000" baseline="-25000" dirty="0" smtClean="0"/>
              <a:t>l</a:t>
            </a:r>
            <a:r>
              <a:rPr lang="en-US" sz="2000" dirty="0" smtClean="0"/>
              <a:t>/</a:t>
            </a:r>
            <a:r>
              <a:rPr lang="en-US" sz="2000" dirty="0" err="1" smtClean="0">
                <a:latin typeface="Symbol" panose="05050102010706020507" pitchFamily="18" charset="2"/>
              </a:rPr>
              <a:t>d</a:t>
            </a:r>
            <a:r>
              <a:rPr lang="en-US" sz="2000" dirty="0" err="1" smtClean="0"/>
              <a:t>d</a:t>
            </a:r>
            <a:r>
              <a:rPr lang="en-US" sz="2000" dirty="0" smtClean="0"/>
              <a:t>)</a:t>
            </a:r>
            <a:r>
              <a:rPr lang="en-US" sz="2000" baseline="30000" dirty="0" smtClean="0"/>
              <a:t>1/2</a:t>
            </a:r>
            <a:r>
              <a:rPr lang="en-US" sz="2000" dirty="0" smtClean="0"/>
              <a:t>  </a:t>
            </a:r>
          </a:p>
          <a:p>
            <a:r>
              <a:rPr lang="en-US" sz="2000" dirty="0" smtClean="0"/>
              <a:t>(arb units)</a:t>
            </a:r>
          </a:p>
          <a:p>
            <a:endParaRPr lang="en-US" sz="2000" dirty="0" smtClean="0"/>
          </a:p>
          <a:p>
            <a:r>
              <a:rPr lang="en-US" sz="2400" dirty="0" smtClean="0"/>
              <a:t>1</a:t>
            </a:r>
          </a:p>
          <a:p>
            <a:endParaRPr lang="en-US" sz="2400" dirty="0"/>
          </a:p>
          <a:p>
            <a:r>
              <a:rPr lang="en-US" sz="2400" dirty="0" smtClean="0"/>
              <a:t>3</a:t>
            </a:r>
          </a:p>
          <a:p>
            <a:endParaRPr lang="en-US" sz="2400" dirty="0"/>
          </a:p>
          <a:p>
            <a:r>
              <a:rPr lang="en-US" sz="2400" dirty="0" smtClean="0"/>
              <a:t>1000</a:t>
            </a:r>
            <a:endParaRPr lang="en-US" sz="2400" dirty="0"/>
          </a:p>
        </p:txBody>
      </p:sp>
      <p:sp>
        <p:nvSpPr>
          <p:cNvPr id="26" name="TextBox 25"/>
          <p:cNvSpPr txBox="1"/>
          <p:nvPr/>
        </p:nvSpPr>
        <p:spPr>
          <a:xfrm>
            <a:off x="5317809" y="455878"/>
            <a:ext cx="1309974" cy="34778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“Typical”</a:t>
            </a:r>
          </a:p>
          <a:p>
            <a:r>
              <a:rPr lang="en-US" sz="2000" dirty="0" smtClean="0"/>
              <a:t>detectable</a:t>
            </a:r>
          </a:p>
          <a:p>
            <a:r>
              <a:rPr lang="en-US" sz="2000" dirty="0" smtClean="0"/>
              <a:t>phat BSM,</a:t>
            </a:r>
          </a:p>
          <a:p>
            <a:r>
              <a:rPr lang="en-US" sz="2000" dirty="0" smtClean="0"/>
              <a:t> one-loop*</a:t>
            </a:r>
          </a:p>
          <a:p>
            <a:endParaRPr lang="en-US" sz="2000" dirty="0" smtClean="0"/>
          </a:p>
          <a:p>
            <a:r>
              <a:rPr lang="en-US" sz="2400" dirty="0" smtClean="0"/>
              <a:t>0.04 </a:t>
            </a:r>
            <a:r>
              <a:rPr lang="en-US" sz="2400" dirty="0" err="1" smtClean="0"/>
              <a:t>TeV</a:t>
            </a:r>
            <a:endParaRPr lang="en-US" sz="2400" dirty="0" smtClean="0"/>
          </a:p>
          <a:p>
            <a:endParaRPr lang="en-US" sz="2400" dirty="0"/>
          </a:p>
          <a:p>
            <a:r>
              <a:rPr lang="en-US" sz="2400" dirty="0" smtClean="0"/>
              <a:t>0.12</a:t>
            </a:r>
          </a:p>
          <a:p>
            <a:endParaRPr lang="en-US" sz="2400" dirty="0"/>
          </a:p>
          <a:p>
            <a:r>
              <a:rPr lang="en-US" sz="2400" dirty="0" smtClean="0"/>
              <a:t>40     </a:t>
            </a:r>
            <a:r>
              <a:rPr lang="en-US" sz="2400" dirty="0" err="1" smtClean="0"/>
              <a:t>TeV</a:t>
            </a:r>
            <a:endParaRPr lang="en-US" sz="2400" dirty="0"/>
          </a:p>
        </p:txBody>
      </p:sp>
      <p:sp>
        <p:nvSpPr>
          <p:cNvPr id="27" name="TextBox 26"/>
          <p:cNvSpPr txBox="1"/>
          <p:nvPr/>
        </p:nvSpPr>
        <p:spPr>
          <a:xfrm>
            <a:off x="6897566" y="455878"/>
            <a:ext cx="2298937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Detectable</a:t>
            </a:r>
          </a:p>
          <a:p>
            <a:r>
              <a:rPr lang="en-US" sz="2000" dirty="0" smtClean="0"/>
              <a:t>for “weakest*” to strongest</a:t>
            </a:r>
          </a:p>
          <a:p>
            <a:r>
              <a:rPr lang="en-US" sz="2000" dirty="0" smtClean="0"/>
              <a:t>interactions</a:t>
            </a:r>
            <a:endParaRPr lang="en-US" sz="2000" dirty="0"/>
          </a:p>
          <a:p>
            <a:endParaRPr lang="en-US" sz="2000" dirty="0" smtClean="0"/>
          </a:p>
          <a:p>
            <a:r>
              <a:rPr lang="en-US" sz="2400" dirty="0" smtClean="0"/>
              <a:t>0.0004~0.4 </a:t>
            </a:r>
            <a:r>
              <a:rPr lang="en-US" sz="2400" dirty="0" err="1" smtClean="0"/>
              <a:t>TeV</a:t>
            </a:r>
            <a:endParaRPr lang="en-US" sz="2400" dirty="0" smtClean="0"/>
          </a:p>
          <a:p>
            <a:endParaRPr lang="en-US" sz="2400" dirty="0"/>
          </a:p>
          <a:p>
            <a:r>
              <a:rPr lang="en-US" sz="2400" dirty="0" smtClean="0"/>
              <a:t>0.001~1 </a:t>
            </a:r>
            <a:r>
              <a:rPr lang="en-US" sz="2400" dirty="0" err="1" smtClean="0"/>
              <a:t>TeV</a:t>
            </a:r>
            <a:endParaRPr lang="en-US" sz="2400" dirty="0" smtClean="0"/>
          </a:p>
          <a:p>
            <a:endParaRPr lang="en-US" sz="2400" dirty="0"/>
          </a:p>
          <a:p>
            <a:r>
              <a:rPr lang="en-US" sz="2400" dirty="0" smtClean="0"/>
              <a:t>0.4~400  </a:t>
            </a:r>
            <a:r>
              <a:rPr lang="en-US" sz="2400" dirty="0" err="1" smtClean="0"/>
              <a:t>TeV</a:t>
            </a:r>
            <a:endParaRPr lang="en-US" sz="2400" dirty="0"/>
          </a:p>
        </p:txBody>
      </p:sp>
      <p:sp>
        <p:nvSpPr>
          <p:cNvPr id="28" name="TextBox 27"/>
          <p:cNvSpPr txBox="1"/>
          <p:nvPr/>
        </p:nvSpPr>
        <p:spPr>
          <a:xfrm>
            <a:off x="1164445" y="-35332"/>
            <a:ext cx="96592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70C0"/>
                </a:solidFill>
              </a:rPr>
              <a:t>Summary of Recent Measurements of Lepton Dipole Moments;  Implications</a:t>
            </a:r>
            <a:endParaRPr lang="en-US" sz="2400" dirty="0">
              <a:solidFill>
                <a:srgbClr val="0070C0"/>
              </a:solidFill>
            </a:endParaRPr>
          </a:p>
        </p:txBody>
      </p:sp>
      <p:sp>
        <p:nvSpPr>
          <p:cNvPr id="143" name="TextBox 142"/>
          <p:cNvSpPr txBox="1"/>
          <p:nvPr/>
        </p:nvSpPr>
        <p:spPr>
          <a:xfrm>
            <a:off x="4907554" y="4114680"/>
            <a:ext cx="6703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LHC</a:t>
            </a:r>
          </a:p>
        </p:txBody>
      </p:sp>
      <p:sp>
        <p:nvSpPr>
          <p:cNvPr id="144" name="TextBox 143"/>
          <p:cNvSpPr txBox="1"/>
          <p:nvPr/>
        </p:nvSpPr>
        <p:spPr>
          <a:xfrm>
            <a:off x="6118867" y="4100234"/>
            <a:ext cx="20087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??? &lt;2 </a:t>
            </a:r>
            <a:r>
              <a:rPr lang="en-US" sz="2400" dirty="0" err="1" smtClean="0"/>
              <a:t>TeV</a:t>
            </a:r>
            <a:r>
              <a:rPr lang="en-US" sz="2400" dirty="0" smtClean="0"/>
              <a:t> ???</a:t>
            </a:r>
            <a:endParaRPr lang="en-US" sz="2400" dirty="0"/>
          </a:p>
        </p:txBody>
      </p:sp>
      <p:sp>
        <p:nvSpPr>
          <p:cNvPr id="145" name="TextBox 144"/>
          <p:cNvSpPr txBox="1"/>
          <p:nvPr/>
        </p:nvSpPr>
        <p:spPr>
          <a:xfrm>
            <a:off x="9065354" y="4096218"/>
            <a:ext cx="163115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sz="2400" dirty="0">
                <a:solidFill>
                  <a:srgbClr val="FF0000"/>
                </a:solidFill>
              </a:rPr>
              <a:t>For LHC, </a:t>
            </a:r>
            <a:endParaRPr lang="en-US" sz="2400" dirty="0" smtClean="0">
              <a:solidFill>
                <a:srgbClr val="FF0000"/>
              </a:solidFill>
            </a:endParaRPr>
          </a:p>
          <a:p>
            <a:pPr lvl="0"/>
            <a:r>
              <a:rPr lang="en-US" sz="2400" dirty="0" err="1" smtClean="0">
                <a:solidFill>
                  <a:srgbClr val="FF0000"/>
                </a:solidFill>
                <a:latin typeface="Symbol" panose="05050102010706020507" pitchFamily="18" charset="2"/>
              </a:rPr>
              <a:t>a</a:t>
            </a:r>
            <a:r>
              <a:rPr lang="en-US" sz="2400" baseline="-25000" dirty="0" err="1" smtClean="0">
                <a:solidFill>
                  <a:srgbClr val="FF0000"/>
                </a:solidFill>
              </a:rPr>
              <a:t>cpv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endParaRPr lang="en-US" sz="2400" dirty="0">
              <a:solidFill>
                <a:srgbClr val="FF0000"/>
              </a:solidFill>
            </a:endParaRPr>
          </a:p>
          <a:p>
            <a:pPr lvl="0"/>
            <a:r>
              <a:rPr lang="en-US" sz="2400" dirty="0">
                <a:solidFill>
                  <a:srgbClr val="FF0000"/>
                </a:solidFill>
              </a:rPr>
              <a:t>not a factor</a:t>
            </a:r>
            <a:endParaRPr lang="en-US" sz="2400" dirty="0">
              <a:solidFill>
                <a:prstClr val="black"/>
              </a:solidFill>
            </a:endParaRPr>
          </a:p>
          <a:p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0799408" y="744229"/>
            <a:ext cx="1539076" cy="53860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SM</a:t>
            </a:r>
          </a:p>
          <a:p>
            <a:r>
              <a:rPr lang="en-US" sz="2000" dirty="0" smtClean="0"/>
              <a:t>Background</a:t>
            </a:r>
          </a:p>
          <a:p>
            <a:r>
              <a:rPr lang="en-US" sz="2000" dirty="0" smtClean="0"/>
              <a:t>issues</a:t>
            </a:r>
          </a:p>
          <a:p>
            <a:endParaRPr lang="en-US" sz="2000" dirty="0"/>
          </a:p>
          <a:p>
            <a:r>
              <a:rPr lang="en-US" sz="2000" dirty="0" smtClean="0"/>
              <a:t>   </a:t>
            </a:r>
            <a:r>
              <a:rPr lang="en-US" sz="2400" dirty="0" smtClean="0">
                <a:latin typeface="Symbol" panose="05050102010706020507" pitchFamily="18" charset="2"/>
              </a:rPr>
              <a:t>a </a:t>
            </a:r>
            <a:r>
              <a:rPr lang="en-US" sz="2400" dirty="0" smtClean="0"/>
              <a:t>= ?</a:t>
            </a:r>
          </a:p>
          <a:p>
            <a:endParaRPr lang="en-US" sz="2400" dirty="0"/>
          </a:p>
          <a:p>
            <a:r>
              <a:rPr lang="en-US" sz="2400" dirty="0" smtClean="0"/>
              <a:t>QCD terms</a:t>
            </a:r>
          </a:p>
          <a:p>
            <a:endParaRPr lang="en-US" sz="2400" dirty="0"/>
          </a:p>
          <a:p>
            <a:r>
              <a:rPr lang="en-US" sz="2400" dirty="0" smtClean="0"/>
              <a:t>none</a:t>
            </a:r>
          </a:p>
          <a:p>
            <a:endParaRPr lang="en-US" sz="2400" dirty="0"/>
          </a:p>
          <a:p>
            <a:r>
              <a:rPr lang="en-US" sz="2400" b="1" i="1" dirty="0" smtClean="0">
                <a:solidFill>
                  <a:srgbClr val="7030A0"/>
                </a:solidFill>
              </a:rPr>
              <a:t>SO</a:t>
            </a:r>
          </a:p>
          <a:p>
            <a:r>
              <a:rPr lang="en-US" sz="2400" b="1" i="1" dirty="0" smtClean="0">
                <a:solidFill>
                  <a:srgbClr val="7030A0"/>
                </a:solidFill>
              </a:rPr>
              <a:t>MANY</a:t>
            </a:r>
          </a:p>
          <a:p>
            <a:r>
              <a:rPr lang="en-US" sz="2400" b="1" i="1" dirty="0" smtClean="0">
                <a:solidFill>
                  <a:srgbClr val="7030A0"/>
                </a:solidFill>
              </a:rPr>
              <a:t>ISSUES!</a:t>
            </a:r>
          </a:p>
          <a:p>
            <a:endParaRPr lang="en-US" sz="2400" dirty="0"/>
          </a:p>
          <a:p>
            <a:endParaRPr lang="en-US" sz="2400" dirty="0" smtClean="0"/>
          </a:p>
        </p:txBody>
      </p:sp>
      <p:cxnSp>
        <p:nvCxnSpPr>
          <p:cNvPr id="7" name="Straight Connector 6"/>
          <p:cNvCxnSpPr/>
          <p:nvPr/>
        </p:nvCxnSpPr>
        <p:spPr>
          <a:xfrm flipH="1">
            <a:off x="2315514" y="717652"/>
            <a:ext cx="13619" cy="3257775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3692865" y="732030"/>
            <a:ext cx="13619" cy="3257775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5242742" y="608382"/>
            <a:ext cx="13619" cy="3257775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6671851" y="640010"/>
            <a:ext cx="13619" cy="3257775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>
            <a:off x="8963599" y="602627"/>
            <a:ext cx="13619" cy="3257775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H="1">
            <a:off x="10743724" y="599750"/>
            <a:ext cx="24913" cy="4558846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H="1">
            <a:off x="328079" y="1914534"/>
            <a:ext cx="11834333" cy="2543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H="1">
            <a:off x="205267" y="2507262"/>
            <a:ext cx="11834333" cy="2543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H="1">
            <a:off x="76901" y="3119595"/>
            <a:ext cx="11834333" cy="2543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H="1">
            <a:off x="328078" y="3996795"/>
            <a:ext cx="11834333" cy="2543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153783" y="4096218"/>
            <a:ext cx="6703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LHC</a:t>
            </a:r>
          </a:p>
        </p:txBody>
      </p:sp>
      <p:sp>
        <p:nvSpPr>
          <p:cNvPr id="36" name="Rectangle 35"/>
          <p:cNvSpPr/>
          <p:nvPr/>
        </p:nvSpPr>
        <p:spPr>
          <a:xfrm>
            <a:off x="3737254" y="471872"/>
            <a:ext cx="8528059" cy="48592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8506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64445" y="471872"/>
            <a:ext cx="1131848" cy="34778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relative</a:t>
            </a:r>
          </a:p>
          <a:p>
            <a:r>
              <a:rPr lang="en-US" sz="2000" dirty="0" smtClean="0"/>
              <a:t>precision</a:t>
            </a:r>
          </a:p>
          <a:p>
            <a:r>
              <a:rPr lang="en-US" sz="2000" dirty="0" smtClean="0"/>
              <a:t>on lab</a:t>
            </a:r>
          </a:p>
          <a:p>
            <a:r>
              <a:rPr lang="en-US" sz="2000" dirty="0" smtClean="0"/>
              <a:t>limit</a:t>
            </a:r>
          </a:p>
          <a:p>
            <a:endParaRPr lang="en-US" sz="2000" dirty="0" smtClean="0"/>
          </a:p>
          <a:p>
            <a:r>
              <a:rPr lang="en-US" sz="2400" dirty="0" smtClean="0"/>
              <a:t>10</a:t>
            </a:r>
            <a:r>
              <a:rPr lang="en-US" sz="2400" baseline="30000" dirty="0" smtClean="0"/>
              <a:t>-13</a:t>
            </a:r>
            <a:endParaRPr lang="en-US" sz="2400" dirty="0" smtClean="0"/>
          </a:p>
          <a:p>
            <a:endParaRPr lang="en-US" sz="2400" dirty="0"/>
          </a:p>
          <a:p>
            <a:r>
              <a:rPr lang="en-US" sz="2400" dirty="0" smtClean="0"/>
              <a:t>10</a:t>
            </a:r>
            <a:r>
              <a:rPr lang="en-US" sz="2400" baseline="30000" dirty="0" smtClean="0"/>
              <a:t>-9</a:t>
            </a:r>
          </a:p>
          <a:p>
            <a:endParaRPr lang="en-US" sz="2400" dirty="0"/>
          </a:p>
          <a:p>
            <a:r>
              <a:rPr lang="en-US" sz="2400" dirty="0"/>
              <a:t> ~10</a:t>
            </a:r>
            <a:r>
              <a:rPr lang="en-US" sz="2400" baseline="30000" dirty="0"/>
              <a:t>0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2366252" y="711625"/>
            <a:ext cx="1406154" cy="32316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absolute</a:t>
            </a:r>
          </a:p>
          <a:p>
            <a:r>
              <a:rPr lang="en-US" sz="2000" dirty="0" smtClean="0"/>
              <a:t>precision </a:t>
            </a:r>
          </a:p>
          <a:p>
            <a:r>
              <a:rPr lang="en-US" sz="2000" dirty="0" smtClean="0"/>
              <a:t>[10</a:t>
            </a:r>
            <a:r>
              <a:rPr lang="en-US" sz="2000" baseline="30000" dirty="0" smtClean="0"/>
              <a:t>-30</a:t>
            </a:r>
            <a:r>
              <a:rPr lang="en-US" sz="2000" dirty="0" smtClean="0"/>
              <a:t> e-cm]</a:t>
            </a:r>
          </a:p>
          <a:p>
            <a:r>
              <a:rPr lang="en-US" sz="2400" dirty="0" smtClean="0"/>
              <a:t> </a:t>
            </a:r>
          </a:p>
          <a:p>
            <a:r>
              <a:rPr lang="en-US" sz="2400" dirty="0" smtClean="0"/>
              <a:t>2 x 10</a:t>
            </a:r>
            <a:r>
              <a:rPr lang="en-US" sz="2400" baseline="30000" dirty="0" smtClean="0"/>
              <a:t>6</a:t>
            </a:r>
            <a:endParaRPr lang="en-US" sz="2400" dirty="0" smtClean="0"/>
          </a:p>
          <a:p>
            <a:endParaRPr lang="en-US" sz="2400" dirty="0"/>
          </a:p>
          <a:p>
            <a:r>
              <a:rPr lang="en-US" sz="2400" dirty="0" smtClean="0"/>
              <a:t>5 </a:t>
            </a:r>
            <a:r>
              <a:rPr lang="en-US" sz="2400" dirty="0"/>
              <a:t>x </a:t>
            </a:r>
            <a:r>
              <a:rPr lang="en-US" sz="2400" dirty="0" smtClean="0"/>
              <a:t>10</a:t>
            </a:r>
            <a:r>
              <a:rPr lang="en-US" sz="2400" baseline="30000" dirty="0" smtClean="0"/>
              <a:t>7</a:t>
            </a:r>
            <a:endParaRPr lang="en-US" sz="2400" dirty="0"/>
          </a:p>
          <a:p>
            <a:endParaRPr lang="en-US" sz="2400" dirty="0"/>
          </a:p>
          <a:p>
            <a:r>
              <a:rPr lang="en-US" sz="2400" dirty="0" smtClean="0"/>
              <a:t>2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065354" y="564206"/>
            <a:ext cx="1627946" cy="3293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CP violation!</a:t>
            </a:r>
          </a:p>
          <a:p>
            <a:r>
              <a:rPr lang="en-US" sz="2000" dirty="0" smtClean="0">
                <a:solidFill>
                  <a:srgbClr val="FF0000"/>
                </a:solidFill>
              </a:rPr>
              <a:t>reduce mass</a:t>
            </a:r>
          </a:p>
          <a:p>
            <a:r>
              <a:rPr lang="en-US" sz="2000" dirty="0">
                <a:solidFill>
                  <a:srgbClr val="FF0000"/>
                </a:solidFill>
              </a:rPr>
              <a:t>s</a:t>
            </a:r>
            <a:r>
              <a:rPr lang="en-US" sz="2000" dirty="0" smtClean="0">
                <a:solidFill>
                  <a:srgbClr val="FF0000"/>
                </a:solidFill>
              </a:rPr>
              <a:t>ensitivity by</a:t>
            </a:r>
          </a:p>
          <a:p>
            <a:endParaRPr lang="en-US" sz="2800" dirty="0" smtClean="0">
              <a:solidFill>
                <a:srgbClr val="FF0000"/>
              </a:solidFill>
            </a:endParaRPr>
          </a:p>
          <a:p>
            <a:r>
              <a:rPr lang="en-US" sz="2400" dirty="0" smtClean="0">
                <a:solidFill>
                  <a:srgbClr val="FF0000"/>
                </a:solidFill>
              </a:rPr>
              <a:t>(cos </a:t>
            </a:r>
            <a:r>
              <a:rPr lang="en-US" sz="2400" dirty="0" err="1" smtClean="0">
                <a:solidFill>
                  <a:srgbClr val="FF0000"/>
                </a:solidFill>
                <a:latin typeface="Symbol" panose="05050102010706020507" pitchFamily="18" charset="2"/>
              </a:rPr>
              <a:t>a</a:t>
            </a:r>
            <a:r>
              <a:rPr lang="en-US" sz="2400" baseline="-25000" dirty="0" err="1" smtClean="0">
                <a:solidFill>
                  <a:srgbClr val="FF0000"/>
                </a:solidFill>
              </a:rPr>
              <a:t>cpv</a:t>
            </a:r>
            <a:r>
              <a:rPr lang="en-US" sz="2400" dirty="0" smtClean="0">
                <a:solidFill>
                  <a:srgbClr val="FF0000"/>
                </a:solidFill>
              </a:rPr>
              <a:t>)</a:t>
            </a:r>
            <a:r>
              <a:rPr lang="en-US" sz="2400" baseline="30000" dirty="0" smtClean="0">
                <a:solidFill>
                  <a:srgbClr val="FF0000"/>
                </a:solidFill>
              </a:rPr>
              <a:t>1/2</a:t>
            </a:r>
            <a:endParaRPr lang="en-US" sz="2400" dirty="0">
              <a:solidFill>
                <a:srgbClr val="FF0000"/>
              </a:solidFill>
            </a:endParaRPr>
          </a:p>
          <a:p>
            <a:r>
              <a:rPr lang="en-US" sz="2400" dirty="0" smtClean="0">
                <a:solidFill>
                  <a:srgbClr val="FF0000"/>
                </a:solidFill>
              </a:rPr>
              <a:t>   </a:t>
            </a:r>
          </a:p>
          <a:p>
            <a:r>
              <a:rPr lang="en-US" sz="2400" dirty="0">
                <a:solidFill>
                  <a:srgbClr val="FF0000"/>
                </a:solidFill>
              </a:rPr>
              <a:t>(cos </a:t>
            </a:r>
            <a:r>
              <a:rPr lang="en-US" sz="2400" dirty="0" err="1">
                <a:solidFill>
                  <a:srgbClr val="FF0000"/>
                </a:solidFill>
                <a:latin typeface="Symbol" panose="05050102010706020507" pitchFamily="18" charset="2"/>
              </a:rPr>
              <a:t>a</a:t>
            </a:r>
            <a:r>
              <a:rPr lang="en-US" sz="2400" baseline="-25000" dirty="0" err="1">
                <a:solidFill>
                  <a:srgbClr val="FF0000"/>
                </a:solidFill>
              </a:rPr>
              <a:t>cpv</a:t>
            </a:r>
            <a:r>
              <a:rPr lang="en-US" sz="2400" dirty="0">
                <a:solidFill>
                  <a:srgbClr val="FF0000"/>
                </a:solidFill>
              </a:rPr>
              <a:t>)</a:t>
            </a:r>
            <a:r>
              <a:rPr lang="en-US" sz="2400" baseline="30000" dirty="0">
                <a:solidFill>
                  <a:srgbClr val="FF0000"/>
                </a:solidFill>
              </a:rPr>
              <a:t>1/2</a:t>
            </a:r>
            <a:endParaRPr lang="en-US" sz="2400" dirty="0">
              <a:solidFill>
                <a:srgbClr val="FF0000"/>
              </a:solidFill>
            </a:endParaRPr>
          </a:p>
          <a:p>
            <a:endParaRPr lang="en-US" sz="2400" dirty="0" smtClean="0">
              <a:solidFill>
                <a:srgbClr val="FF0000"/>
              </a:solidFill>
            </a:endParaRPr>
          </a:p>
          <a:p>
            <a:r>
              <a:rPr lang="en-US" sz="2400" dirty="0" smtClean="0">
                <a:solidFill>
                  <a:srgbClr val="FF0000"/>
                </a:solidFill>
              </a:rPr>
              <a:t>(sin  </a:t>
            </a:r>
            <a:r>
              <a:rPr lang="en-US" sz="2400" dirty="0" err="1" smtClean="0">
                <a:solidFill>
                  <a:srgbClr val="FF0000"/>
                </a:solidFill>
                <a:latin typeface="Symbol" panose="05050102010706020507" pitchFamily="18" charset="2"/>
              </a:rPr>
              <a:t>a</a:t>
            </a:r>
            <a:r>
              <a:rPr lang="en-US" sz="2400" baseline="-25000" dirty="0" err="1" smtClean="0">
                <a:solidFill>
                  <a:srgbClr val="FF0000"/>
                </a:solidFill>
              </a:rPr>
              <a:t>cpv</a:t>
            </a:r>
            <a:r>
              <a:rPr lang="en-US" sz="2400" dirty="0" smtClean="0">
                <a:solidFill>
                  <a:srgbClr val="FF0000"/>
                </a:solidFill>
              </a:rPr>
              <a:t>)</a:t>
            </a:r>
            <a:r>
              <a:rPr lang="en-US" sz="2400" baseline="30000" dirty="0" smtClean="0">
                <a:solidFill>
                  <a:srgbClr val="FF0000"/>
                </a:solidFill>
              </a:rPr>
              <a:t>1/2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7808" y="1856867"/>
            <a:ext cx="1241365" cy="20005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srgbClr val="FF0000"/>
                </a:solidFill>
              </a:rPr>
              <a:t>eMDM</a:t>
            </a:r>
            <a:endParaRPr lang="en-US" sz="2400" dirty="0" smtClean="0">
              <a:solidFill>
                <a:srgbClr val="FF0000"/>
              </a:solidFill>
            </a:endParaRPr>
          </a:p>
          <a:p>
            <a:r>
              <a:rPr lang="en-US" sz="1600" dirty="0" smtClean="0">
                <a:solidFill>
                  <a:srgbClr val="FF0000"/>
                </a:solidFill>
              </a:rPr>
              <a:t>Northwester</a:t>
            </a:r>
            <a:endParaRPr lang="en-US" sz="1600" dirty="0">
              <a:solidFill>
                <a:srgbClr val="FF0000"/>
              </a:solidFill>
            </a:endParaRPr>
          </a:p>
          <a:p>
            <a:r>
              <a:rPr lang="en-US" sz="2400" dirty="0" err="1" smtClean="0">
                <a:solidFill>
                  <a:srgbClr val="FF0000"/>
                </a:solidFill>
                <a:latin typeface="Symbol" panose="05050102010706020507" pitchFamily="18" charset="2"/>
              </a:rPr>
              <a:t>m</a:t>
            </a:r>
            <a:r>
              <a:rPr lang="en-US" sz="2400" dirty="0" err="1" smtClean="0">
                <a:solidFill>
                  <a:srgbClr val="FF0000"/>
                </a:solidFill>
              </a:rPr>
              <a:t>MDM</a:t>
            </a:r>
            <a:endParaRPr lang="en-US" sz="2400" dirty="0" smtClean="0">
              <a:solidFill>
                <a:srgbClr val="FF0000"/>
              </a:solidFill>
            </a:endParaRPr>
          </a:p>
          <a:p>
            <a:r>
              <a:rPr lang="en-US" sz="1600" dirty="0" err="1" smtClean="0">
                <a:solidFill>
                  <a:srgbClr val="FF0000"/>
                </a:solidFill>
              </a:rPr>
              <a:t>fermilab</a:t>
            </a:r>
            <a:endParaRPr lang="en-US" sz="1600" dirty="0" smtClean="0">
              <a:solidFill>
                <a:srgbClr val="FF0000"/>
              </a:solidFill>
            </a:endParaRPr>
          </a:p>
          <a:p>
            <a:r>
              <a:rPr lang="en-US" sz="2400" dirty="0" err="1" smtClean="0">
                <a:solidFill>
                  <a:srgbClr val="FF0000"/>
                </a:solidFill>
              </a:rPr>
              <a:t>eEDM</a:t>
            </a:r>
            <a:endParaRPr lang="en-US" sz="2400" dirty="0" smtClean="0">
              <a:solidFill>
                <a:srgbClr val="FF0000"/>
              </a:solidFill>
            </a:endParaRPr>
          </a:p>
          <a:p>
            <a:r>
              <a:rPr lang="en-US" sz="1600" dirty="0" smtClean="0">
                <a:solidFill>
                  <a:srgbClr val="FF0000"/>
                </a:solidFill>
              </a:rPr>
              <a:t>JILA/ACME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709893" y="728853"/>
            <a:ext cx="1677062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D</a:t>
            </a:r>
            <a:r>
              <a:rPr lang="en-US" sz="2000" dirty="0" smtClean="0"/>
              <a:t>etectable</a:t>
            </a:r>
          </a:p>
          <a:p>
            <a:r>
              <a:rPr lang="en-US" sz="2000" dirty="0" smtClean="0"/>
              <a:t>M~(m</a:t>
            </a:r>
            <a:r>
              <a:rPr lang="en-US" sz="2000" baseline="-25000" dirty="0" smtClean="0"/>
              <a:t>l</a:t>
            </a:r>
            <a:r>
              <a:rPr lang="en-US" sz="2000" dirty="0" smtClean="0"/>
              <a:t>/</a:t>
            </a:r>
            <a:r>
              <a:rPr lang="en-US" sz="2000" dirty="0" err="1" smtClean="0">
                <a:latin typeface="Symbol" panose="05050102010706020507" pitchFamily="18" charset="2"/>
              </a:rPr>
              <a:t>d</a:t>
            </a:r>
            <a:r>
              <a:rPr lang="en-US" sz="2000" dirty="0" err="1" smtClean="0"/>
              <a:t>d</a:t>
            </a:r>
            <a:r>
              <a:rPr lang="en-US" sz="2000" dirty="0" smtClean="0"/>
              <a:t>)</a:t>
            </a:r>
            <a:r>
              <a:rPr lang="en-US" sz="2000" baseline="30000" dirty="0" smtClean="0"/>
              <a:t>1/2</a:t>
            </a:r>
            <a:r>
              <a:rPr lang="en-US" sz="2000" dirty="0" smtClean="0"/>
              <a:t>  </a:t>
            </a:r>
          </a:p>
          <a:p>
            <a:r>
              <a:rPr lang="en-US" sz="2000" dirty="0" smtClean="0"/>
              <a:t>(arb units)</a:t>
            </a:r>
          </a:p>
          <a:p>
            <a:endParaRPr lang="en-US" sz="2000" dirty="0" smtClean="0"/>
          </a:p>
          <a:p>
            <a:r>
              <a:rPr lang="en-US" sz="2400" dirty="0" smtClean="0"/>
              <a:t>1</a:t>
            </a:r>
          </a:p>
          <a:p>
            <a:endParaRPr lang="en-US" sz="2400" dirty="0"/>
          </a:p>
          <a:p>
            <a:r>
              <a:rPr lang="en-US" sz="2400" dirty="0" smtClean="0"/>
              <a:t>3</a:t>
            </a:r>
          </a:p>
          <a:p>
            <a:endParaRPr lang="en-US" sz="2400" dirty="0"/>
          </a:p>
          <a:p>
            <a:r>
              <a:rPr lang="en-US" sz="2400" dirty="0" smtClean="0"/>
              <a:t>1000</a:t>
            </a:r>
            <a:endParaRPr lang="en-US" sz="2400" dirty="0"/>
          </a:p>
        </p:txBody>
      </p:sp>
      <p:sp>
        <p:nvSpPr>
          <p:cNvPr id="26" name="TextBox 25"/>
          <p:cNvSpPr txBox="1"/>
          <p:nvPr/>
        </p:nvSpPr>
        <p:spPr>
          <a:xfrm>
            <a:off x="5317809" y="455878"/>
            <a:ext cx="1309974" cy="34778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“Typical”</a:t>
            </a:r>
          </a:p>
          <a:p>
            <a:r>
              <a:rPr lang="en-US" sz="2000" dirty="0" smtClean="0"/>
              <a:t>detectable</a:t>
            </a:r>
          </a:p>
          <a:p>
            <a:r>
              <a:rPr lang="en-US" sz="2000" dirty="0" smtClean="0"/>
              <a:t>phat BSM,</a:t>
            </a:r>
          </a:p>
          <a:p>
            <a:r>
              <a:rPr lang="en-US" sz="2000" dirty="0" smtClean="0"/>
              <a:t> one-loop*</a:t>
            </a:r>
          </a:p>
          <a:p>
            <a:endParaRPr lang="en-US" sz="2000" dirty="0" smtClean="0"/>
          </a:p>
          <a:p>
            <a:r>
              <a:rPr lang="en-US" sz="2400" dirty="0" smtClean="0"/>
              <a:t>0.04 </a:t>
            </a:r>
            <a:r>
              <a:rPr lang="en-US" sz="2400" dirty="0" err="1" smtClean="0"/>
              <a:t>TeV</a:t>
            </a:r>
            <a:endParaRPr lang="en-US" sz="2400" dirty="0" smtClean="0"/>
          </a:p>
          <a:p>
            <a:endParaRPr lang="en-US" sz="2400" dirty="0"/>
          </a:p>
          <a:p>
            <a:r>
              <a:rPr lang="en-US" sz="2400" dirty="0" smtClean="0"/>
              <a:t>0.12</a:t>
            </a:r>
          </a:p>
          <a:p>
            <a:endParaRPr lang="en-US" sz="2400" dirty="0"/>
          </a:p>
          <a:p>
            <a:r>
              <a:rPr lang="en-US" sz="2400" dirty="0" smtClean="0"/>
              <a:t>40     </a:t>
            </a:r>
            <a:r>
              <a:rPr lang="en-US" sz="2400" dirty="0" err="1" smtClean="0"/>
              <a:t>TeV</a:t>
            </a:r>
            <a:endParaRPr lang="en-US" sz="2400" dirty="0"/>
          </a:p>
        </p:txBody>
      </p:sp>
      <p:sp>
        <p:nvSpPr>
          <p:cNvPr id="27" name="TextBox 26"/>
          <p:cNvSpPr txBox="1"/>
          <p:nvPr/>
        </p:nvSpPr>
        <p:spPr>
          <a:xfrm>
            <a:off x="6897566" y="455878"/>
            <a:ext cx="2298937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Detectable</a:t>
            </a:r>
          </a:p>
          <a:p>
            <a:r>
              <a:rPr lang="en-US" sz="2000" dirty="0" smtClean="0"/>
              <a:t>for “weakest*” to strongest</a:t>
            </a:r>
          </a:p>
          <a:p>
            <a:r>
              <a:rPr lang="en-US" sz="2000" dirty="0" smtClean="0"/>
              <a:t>interactions</a:t>
            </a:r>
            <a:endParaRPr lang="en-US" sz="2000" dirty="0"/>
          </a:p>
          <a:p>
            <a:endParaRPr lang="en-US" sz="2000" dirty="0" smtClean="0"/>
          </a:p>
          <a:p>
            <a:r>
              <a:rPr lang="en-US" sz="2400" dirty="0" smtClean="0"/>
              <a:t>0.0004~0.4 </a:t>
            </a:r>
            <a:r>
              <a:rPr lang="en-US" sz="2400" dirty="0" err="1" smtClean="0"/>
              <a:t>TeV</a:t>
            </a:r>
            <a:endParaRPr lang="en-US" sz="2400" dirty="0" smtClean="0"/>
          </a:p>
          <a:p>
            <a:endParaRPr lang="en-US" sz="2400" dirty="0"/>
          </a:p>
          <a:p>
            <a:r>
              <a:rPr lang="en-US" sz="2400" dirty="0" smtClean="0"/>
              <a:t>0.001~1 </a:t>
            </a:r>
            <a:r>
              <a:rPr lang="en-US" sz="2400" dirty="0" err="1" smtClean="0"/>
              <a:t>TeV</a:t>
            </a:r>
            <a:endParaRPr lang="en-US" sz="2400" dirty="0" smtClean="0"/>
          </a:p>
          <a:p>
            <a:endParaRPr lang="en-US" sz="2400" dirty="0"/>
          </a:p>
          <a:p>
            <a:r>
              <a:rPr lang="en-US" sz="2400" dirty="0" smtClean="0"/>
              <a:t>0.4~400  </a:t>
            </a:r>
            <a:r>
              <a:rPr lang="en-US" sz="2400" dirty="0" err="1" smtClean="0"/>
              <a:t>TeV</a:t>
            </a:r>
            <a:endParaRPr lang="en-US" sz="2400" dirty="0"/>
          </a:p>
        </p:txBody>
      </p:sp>
      <p:sp>
        <p:nvSpPr>
          <p:cNvPr id="28" name="TextBox 27"/>
          <p:cNvSpPr txBox="1"/>
          <p:nvPr/>
        </p:nvSpPr>
        <p:spPr>
          <a:xfrm>
            <a:off x="1164445" y="-35332"/>
            <a:ext cx="96592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70C0"/>
                </a:solidFill>
              </a:rPr>
              <a:t>Summary of Recent Measurements of Lepton Dipole Moments;  Implications</a:t>
            </a:r>
            <a:endParaRPr lang="en-US" sz="2400" dirty="0">
              <a:solidFill>
                <a:srgbClr val="0070C0"/>
              </a:solidFill>
            </a:endParaRPr>
          </a:p>
        </p:txBody>
      </p:sp>
      <p:sp>
        <p:nvSpPr>
          <p:cNvPr id="144" name="TextBox 143"/>
          <p:cNvSpPr txBox="1"/>
          <p:nvPr/>
        </p:nvSpPr>
        <p:spPr>
          <a:xfrm>
            <a:off x="6118867" y="4100234"/>
            <a:ext cx="20087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??? &lt;2 </a:t>
            </a:r>
            <a:r>
              <a:rPr lang="en-US" sz="2400" dirty="0" err="1" smtClean="0"/>
              <a:t>TeV</a:t>
            </a:r>
            <a:r>
              <a:rPr lang="en-US" sz="2400" dirty="0" smtClean="0"/>
              <a:t> ???</a:t>
            </a:r>
            <a:endParaRPr lang="en-US" sz="2400" dirty="0"/>
          </a:p>
        </p:txBody>
      </p:sp>
      <p:sp>
        <p:nvSpPr>
          <p:cNvPr id="145" name="TextBox 144"/>
          <p:cNvSpPr txBox="1"/>
          <p:nvPr/>
        </p:nvSpPr>
        <p:spPr>
          <a:xfrm>
            <a:off x="9065354" y="4096218"/>
            <a:ext cx="163115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sz="2400" dirty="0">
                <a:solidFill>
                  <a:srgbClr val="FF0000"/>
                </a:solidFill>
              </a:rPr>
              <a:t>For LHC, </a:t>
            </a:r>
            <a:endParaRPr lang="en-US" sz="2400" dirty="0" smtClean="0">
              <a:solidFill>
                <a:srgbClr val="FF0000"/>
              </a:solidFill>
            </a:endParaRPr>
          </a:p>
          <a:p>
            <a:pPr lvl="0"/>
            <a:r>
              <a:rPr lang="en-US" sz="2400" dirty="0" err="1" smtClean="0">
                <a:solidFill>
                  <a:srgbClr val="FF0000"/>
                </a:solidFill>
                <a:latin typeface="Symbol" panose="05050102010706020507" pitchFamily="18" charset="2"/>
              </a:rPr>
              <a:t>a</a:t>
            </a:r>
            <a:r>
              <a:rPr lang="en-US" sz="2400" baseline="-25000" dirty="0" err="1" smtClean="0">
                <a:solidFill>
                  <a:srgbClr val="FF0000"/>
                </a:solidFill>
              </a:rPr>
              <a:t>cpv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endParaRPr lang="en-US" sz="2400" dirty="0">
              <a:solidFill>
                <a:srgbClr val="FF0000"/>
              </a:solidFill>
            </a:endParaRPr>
          </a:p>
          <a:p>
            <a:pPr lvl="0"/>
            <a:r>
              <a:rPr lang="en-US" sz="2400" dirty="0">
                <a:solidFill>
                  <a:srgbClr val="FF0000"/>
                </a:solidFill>
              </a:rPr>
              <a:t>not a factor</a:t>
            </a:r>
            <a:endParaRPr lang="en-US" sz="2400" dirty="0">
              <a:solidFill>
                <a:prstClr val="black"/>
              </a:solidFill>
            </a:endParaRPr>
          </a:p>
          <a:p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0799408" y="744229"/>
            <a:ext cx="1539076" cy="53860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SM</a:t>
            </a:r>
          </a:p>
          <a:p>
            <a:r>
              <a:rPr lang="en-US" sz="2000" dirty="0" smtClean="0"/>
              <a:t>Background</a:t>
            </a:r>
          </a:p>
          <a:p>
            <a:r>
              <a:rPr lang="en-US" sz="2000" dirty="0" smtClean="0"/>
              <a:t>issues</a:t>
            </a:r>
          </a:p>
          <a:p>
            <a:endParaRPr lang="en-US" sz="2000" dirty="0"/>
          </a:p>
          <a:p>
            <a:r>
              <a:rPr lang="en-US" sz="2000" dirty="0" smtClean="0"/>
              <a:t>   </a:t>
            </a:r>
            <a:r>
              <a:rPr lang="en-US" sz="2400" dirty="0" smtClean="0">
                <a:latin typeface="Symbol" panose="05050102010706020507" pitchFamily="18" charset="2"/>
              </a:rPr>
              <a:t>a </a:t>
            </a:r>
            <a:r>
              <a:rPr lang="en-US" sz="2400" dirty="0" smtClean="0"/>
              <a:t>= ?</a:t>
            </a:r>
          </a:p>
          <a:p>
            <a:endParaRPr lang="en-US" sz="2400" dirty="0"/>
          </a:p>
          <a:p>
            <a:r>
              <a:rPr lang="en-US" sz="2400" dirty="0" smtClean="0"/>
              <a:t>QCD terms</a:t>
            </a:r>
          </a:p>
          <a:p>
            <a:endParaRPr lang="en-US" sz="2400" dirty="0"/>
          </a:p>
          <a:p>
            <a:r>
              <a:rPr lang="en-US" sz="2400" dirty="0" smtClean="0"/>
              <a:t>none</a:t>
            </a:r>
          </a:p>
          <a:p>
            <a:endParaRPr lang="en-US" sz="2400" dirty="0"/>
          </a:p>
          <a:p>
            <a:r>
              <a:rPr lang="en-US" sz="2400" b="1" i="1" dirty="0" smtClean="0">
                <a:solidFill>
                  <a:srgbClr val="7030A0"/>
                </a:solidFill>
              </a:rPr>
              <a:t>SO</a:t>
            </a:r>
          </a:p>
          <a:p>
            <a:r>
              <a:rPr lang="en-US" sz="2400" b="1" i="1" dirty="0" smtClean="0">
                <a:solidFill>
                  <a:srgbClr val="7030A0"/>
                </a:solidFill>
              </a:rPr>
              <a:t>MANY</a:t>
            </a:r>
          </a:p>
          <a:p>
            <a:r>
              <a:rPr lang="en-US" sz="2400" b="1" i="1" dirty="0" smtClean="0">
                <a:solidFill>
                  <a:srgbClr val="7030A0"/>
                </a:solidFill>
              </a:rPr>
              <a:t>ISSUES!</a:t>
            </a:r>
          </a:p>
          <a:p>
            <a:endParaRPr lang="en-US" sz="2400" dirty="0"/>
          </a:p>
          <a:p>
            <a:endParaRPr lang="en-US" sz="2400" dirty="0" smtClean="0"/>
          </a:p>
        </p:txBody>
      </p:sp>
      <p:cxnSp>
        <p:nvCxnSpPr>
          <p:cNvPr id="7" name="Straight Connector 6"/>
          <p:cNvCxnSpPr/>
          <p:nvPr/>
        </p:nvCxnSpPr>
        <p:spPr>
          <a:xfrm flipH="1">
            <a:off x="2315514" y="717652"/>
            <a:ext cx="13619" cy="3257775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3692865" y="732030"/>
            <a:ext cx="13619" cy="3257775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5242742" y="608382"/>
            <a:ext cx="13619" cy="3257775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6671851" y="640010"/>
            <a:ext cx="13619" cy="3257775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>
            <a:off x="8963599" y="602627"/>
            <a:ext cx="13619" cy="3257775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H="1">
            <a:off x="10743724" y="599750"/>
            <a:ext cx="24913" cy="4558846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H="1">
            <a:off x="328079" y="1914534"/>
            <a:ext cx="11834333" cy="2543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H="1">
            <a:off x="205267" y="2507262"/>
            <a:ext cx="11834333" cy="2543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H="1">
            <a:off x="76901" y="3119595"/>
            <a:ext cx="11834333" cy="2543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H="1">
            <a:off x="328078" y="3996795"/>
            <a:ext cx="11834333" cy="2543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153783" y="4096218"/>
            <a:ext cx="6703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LHC</a:t>
            </a:r>
          </a:p>
        </p:txBody>
      </p:sp>
      <p:sp>
        <p:nvSpPr>
          <p:cNvPr id="36" name="Rectangle 35"/>
          <p:cNvSpPr/>
          <p:nvPr/>
        </p:nvSpPr>
        <p:spPr>
          <a:xfrm>
            <a:off x="5152771" y="449546"/>
            <a:ext cx="6989731" cy="48592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7" name="Group 36"/>
          <p:cNvGrpSpPr/>
          <p:nvPr/>
        </p:nvGrpSpPr>
        <p:grpSpPr>
          <a:xfrm>
            <a:off x="6130293" y="2497909"/>
            <a:ext cx="2464526" cy="2709834"/>
            <a:chOff x="4888774" y="269847"/>
            <a:chExt cx="2464526" cy="2709834"/>
          </a:xfrm>
        </p:grpSpPr>
        <p:sp>
          <p:nvSpPr>
            <p:cNvPr id="38" name="TextBox 37"/>
            <p:cNvSpPr txBox="1"/>
            <p:nvPr/>
          </p:nvSpPr>
          <p:spPr>
            <a:xfrm>
              <a:off x="5917436" y="269847"/>
              <a:ext cx="29527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/>
                <a:t>x</a:t>
              </a:r>
              <a:endParaRPr lang="en-US" sz="2000" dirty="0"/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5440355" y="1217986"/>
              <a:ext cx="30809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/>
                <a:t>a</a:t>
              </a:r>
              <a:endParaRPr lang="en-US" sz="2000" dirty="0"/>
            </a:p>
          </p:txBody>
        </p:sp>
        <p:sp>
          <p:nvSpPr>
            <p:cNvPr id="40" name="Rectangle 39"/>
            <p:cNvSpPr/>
            <p:nvPr/>
          </p:nvSpPr>
          <p:spPr>
            <a:xfrm>
              <a:off x="6597283" y="1301144"/>
              <a:ext cx="308098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dirty="0"/>
                <a:t>a</a:t>
              </a:r>
            </a:p>
          </p:txBody>
        </p:sp>
        <p:grpSp>
          <p:nvGrpSpPr>
            <p:cNvPr id="41" name="Group 40"/>
            <p:cNvGrpSpPr/>
            <p:nvPr/>
          </p:nvGrpSpPr>
          <p:grpSpPr>
            <a:xfrm>
              <a:off x="4888774" y="705187"/>
              <a:ext cx="2464526" cy="2274494"/>
              <a:chOff x="4034118" y="583987"/>
              <a:chExt cx="2829365" cy="2481941"/>
            </a:xfrm>
          </p:grpSpPr>
          <p:sp>
            <p:nvSpPr>
              <p:cNvPr id="45" name="Freeform 44"/>
              <p:cNvSpPr/>
              <p:nvPr/>
            </p:nvSpPr>
            <p:spPr>
              <a:xfrm>
                <a:off x="5257267" y="583987"/>
                <a:ext cx="334020" cy="869202"/>
              </a:xfrm>
              <a:custGeom>
                <a:avLst/>
                <a:gdLst>
                  <a:gd name="connsiteX0" fmla="*/ 83135 w 258479"/>
                  <a:gd name="connsiteY0" fmla="*/ 0 h 545566"/>
                  <a:gd name="connsiteX1" fmla="*/ 6295 w 258479"/>
                  <a:gd name="connsiteY1" fmla="*/ 130628 h 545566"/>
                  <a:gd name="connsiteX2" fmla="*/ 229132 w 258479"/>
                  <a:gd name="connsiteY2" fmla="*/ 192100 h 545566"/>
                  <a:gd name="connsiteX3" fmla="*/ 29347 w 258479"/>
                  <a:gd name="connsiteY3" fmla="*/ 338097 h 545566"/>
                  <a:gd name="connsiteX4" fmla="*/ 252184 w 258479"/>
                  <a:gd name="connsiteY4" fmla="*/ 422621 h 545566"/>
                  <a:gd name="connsiteX5" fmla="*/ 175344 w 258479"/>
                  <a:gd name="connsiteY5" fmla="*/ 545566 h 5455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8479" h="545566">
                    <a:moveTo>
                      <a:pt x="83135" y="0"/>
                    </a:moveTo>
                    <a:cubicBezTo>
                      <a:pt x="32548" y="49305"/>
                      <a:pt x="-18038" y="98611"/>
                      <a:pt x="6295" y="130628"/>
                    </a:cubicBezTo>
                    <a:cubicBezTo>
                      <a:pt x="30628" y="162645"/>
                      <a:pt x="225290" y="157522"/>
                      <a:pt x="229132" y="192100"/>
                    </a:cubicBezTo>
                    <a:cubicBezTo>
                      <a:pt x="232974" y="226678"/>
                      <a:pt x="25505" y="299677"/>
                      <a:pt x="29347" y="338097"/>
                    </a:cubicBezTo>
                    <a:cubicBezTo>
                      <a:pt x="33189" y="376517"/>
                      <a:pt x="227851" y="388043"/>
                      <a:pt x="252184" y="422621"/>
                    </a:cubicBezTo>
                    <a:cubicBezTo>
                      <a:pt x="276517" y="457199"/>
                      <a:pt x="225930" y="501382"/>
                      <a:pt x="175344" y="545566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cxnSp>
            <p:nvCxnSpPr>
              <p:cNvPr id="46" name="Straight Connector 45"/>
              <p:cNvCxnSpPr/>
              <p:nvPr/>
            </p:nvCxnSpPr>
            <p:spPr>
              <a:xfrm flipH="1">
                <a:off x="4034118" y="2259558"/>
                <a:ext cx="763316" cy="80637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/>
              <p:cNvCxnSpPr/>
              <p:nvPr/>
            </p:nvCxnSpPr>
            <p:spPr>
              <a:xfrm flipH="1">
                <a:off x="4797434" y="1453189"/>
                <a:ext cx="763316" cy="80637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/>
              <p:cNvCxnSpPr/>
              <p:nvPr/>
            </p:nvCxnSpPr>
            <p:spPr>
              <a:xfrm>
                <a:off x="5633497" y="1453189"/>
                <a:ext cx="663240" cy="745281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/>
              <p:cNvCxnSpPr/>
              <p:nvPr/>
            </p:nvCxnSpPr>
            <p:spPr>
              <a:xfrm>
                <a:off x="6324068" y="2259558"/>
                <a:ext cx="539415" cy="681768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/>
              <p:cNvCxnSpPr/>
              <p:nvPr/>
            </p:nvCxnSpPr>
            <p:spPr>
              <a:xfrm flipV="1">
                <a:off x="4797434" y="2198470"/>
                <a:ext cx="1499303" cy="61088"/>
              </a:xfrm>
              <a:prstGeom prst="line">
                <a:avLst/>
              </a:prstGeom>
              <a:ln w="28575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2" name="TextBox 41"/>
            <p:cNvSpPr txBox="1"/>
            <p:nvPr/>
          </p:nvSpPr>
          <p:spPr>
            <a:xfrm>
              <a:off x="5905794" y="2187921"/>
              <a:ext cx="31931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/>
                <a:t>b</a:t>
              </a:r>
              <a:endParaRPr lang="en-US" sz="2000" dirty="0"/>
            </a:p>
          </p:txBody>
        </p:sp>
        <p:sp>
          <p:nvSpPr>
            <p:cNvPr id="43" name="Rectangle 42"/>
            <p:cNvSpPr/>
            <p:nvPr/>
          </p:nvSpPr>
          <p:spPr>
            <a:xfrm>
              <a:off x="4998389" y="2325268"/>
              <a:ext cx="312906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dirty="0" smtClean="0"/>
                <a:t>e</a:t>
              </a:r>
              <a:endParaRPr lang="en-US" sz="2000" dirty="0"/>
            </a:p>
          </p:txBody>
        </p:sp>
        <p:sp>
          <p:nvSpPr>
            <p:cNvPr id="44" name="Rectangle 43"/>
            <p:cNvSpPr/>
            <p:nvPr/>
          </p:nvSpPr>
          <p:spPr>
            <a:xfrm>
              <a:off x="6981932" y="2513971"/>
              <a:ext cx="312906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dirty="0" smtClean="0"/>
                <a:t>e</a:t>
              </a:r>
              <a:endParaRPr lang="en-US" sz="2000" dirty="0"/>
            </a:p>
          </p:txBody>
        </p:sp>
      </p:grpSp>
      <p:sp>
        <p:nvSpPr>
          <p:cNvPr id="51" name="Rectangle 50"/>
          <p:cNvSpPr/>
          <p:nvPr/>
        </p:nvSpPr>
        <p:spPr>
          <a:xfrm>
            <a:off x="3988472" y="5728540"/>
            <a:ext cx="663624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M    ~ (various constants) *  [ (m/</a:t>
            </a:r>
            <a:r>
              <a:rPr lang="en-US" sz="2400" dirty="0" err="1">
                <a:solidFill>
                  <a:srgbClr val="0070C0"/>
                </a:solidFill>
                <a:latin typeface="Symbol" panose="05050102010706020507" pitchFamily="18" charset="2"/>
              </a:rPr>
              <a:t>dm</a:t>
            </a:r>
            <a:r>
              <a:rPr lang="en-US" sz="2400" baseline="-25000" dirty="0" err="1">
                <a:solidFill>
                  <a:srgbClr val="0070C0"/>
                </a:solidFill>
              </a:rPr>
              <a:t>e</a:t>
            </a:r>
            <a:r>
              <a:rPr lang="en-US" sz="2400" dirty="0">
                <a:solidFill>
                  <a:srgbClr val="0070C0"/>
                </a:solidFill>
              </a:rPr>
              <a:t>) g</a:t>
            </a:r>
            <a:r>
              <a:rPr lang="en-US" sz="2400" baseline="30000" dirty="0">
                <a:solidFill>
                  <a:srgbClr val="0070C0"/>
                </a:solidFill>
              </a:rPr>
              <a:t>2</a:t>
            </a:r>
            <a:r>
              <a:rPr lang="en-US" sz="2400" dirty="0">
                <a:solidFill>
                  <a:srgbClr val="0070C0"/>
                </a:solidFill>
              </a:rPr>
              <a:t> cos </a:t>
            </a:r>
            <a:r>
              <a:rPr lang="en-US" sz="2400" dirty="0" err="1">
                <a:solidFill>
                  <a:srgbClr val="0070C0"/>
                </a:solidFill>
                <a:latin typeface="Symbol" panose="05050102010706020507" pitchFamily="18" charset="2"/>
              </a:rPr>
              <a:t>f</a:t>
            </a:r>
            <a:r>
              <a:rPr lang="en-US" sz="2400" baseline="-25000" dirty="0" err="1">
                <a:solidFill>
                  <a:srgbClr val="0070C0"/>
                </a:solidFill>
              </a:rPr>
              <a:t>CP</a:t>
            </a:r>
            <a:r>
              <a:rPr lang="en-US" sz="2400" dirty="0">
                <a:solidFill>
                  <a:srgbClr val="0070C0"/>
                </a:solidFill>
              </a:rPr>
              <a:t> ]</a:t>
            </a:r>
            <a:r>
              <a:rPr lang="en-US" sz="2400" baseline="30000" dirty="0">
                <a:solidFill>
                  <a:srgbClr val="0070C0"/>
                </a:solidFill>
              </a:rPr>
              <a:t>1/2</a:t>
            </a:r>
            <a:r>
              <a:rPr lang="en-US" sz="2400" dirty="0">
                <a:solidFill>
                  <a:srgbClr val="0070C0"/>
                </a:solidFill>
              </a:rPr>
              <a:t> 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488984" y="4125229"/>
            <a:ext cx="3048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g</a:t>
            </a:r>
            <a:endParaRPr lang="en-US" sz="2000" dirty="0"/>
          </a:p>
        </p:txBody>
      </p:sp>
      <p:sp>
        <p:nvSpPr>
          <p:cNvPr id="52" name="TextBox 51"/>
          <p:cNvSpPr txBox="1"/>
          <p:nvPr/>
        </p:nvSpPr>
        <p:spPr>
          <a:xfrm>
            <a:off x="8090619" y="4139605"/>
            <a:ext cx="3048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g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0864008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64445" y="471872"/>
            <a:ext cx="1131848" cy="34778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relative</a:t>
            </a:r>
          </a:p>
          <a:p>
            <a:r>
              <a:rPr lang="en-US" sz="2000" dirty="0" smtClean="0"/>
              <a:t>precision</a:t>
            </a:r>
          </a:p>
          <a:p>
            <a:r>
              <a:rPr lang="en-US" sz="2000" dirty="0" smtClean="0"/>
              <a:t>on lab</a:t>
            </a:r>
          </a:p>
          <a:p>
            <a:r>
              <a:rPr lang="en-US" sz="2000" dirty="0" smtClean="0"/>
              <a:t>limit</a:t>
            </a:r>
          </a:p>
          <a:p>
            <a:endParaRPr lang="en-US" sz="2000" dirty="0" smtClean="0"/>
          </a:p>
          <a:p>
            <a:r>
              <a:rPr lang="en-US" sz="2400" dirty="0" smtClean="0"/>
              <a:t>10</a:t>
            </a:r>
            <a:r>
              <a:rPr lang="en-US" sz="2400" baseline="30000" dirty="0" smtClean="0"/>
              <a:t>-13</a:t>
            </a:r>
            <a:endParaRPr lang="en-US" sz="2400" dirty="0" smtClean="0"/>
          </a:p>
          <a:p>
            <a:endParaRPr lang="en-US" sz="2400" dirty="0"/>
          </a:p>
          <a:p>
            <a:r>
              <a:rPr lang="en-US" sz="2400" dirty="0" smtClean="0"/>
              <a:t>10</a:t>
            </a:r>
            <a:r>
              <a:rPr lang="en-US" sz="2400" baseline="30000" dirty="0" smtClean="0"/>
              <a:t>-9</a:t>
            </a:r>
          </a:p>
          <a:p>
            <a:endParaRPr lang="en-US" sz="2400" dirty="0"/>
          </a:p>
          <a:p>
            <a:r>
              <a:rPr lang="en-US" sz="2400" dirty="0"/>
              <a:t> ~10</a:t>
            </a:r>
            <a:r>
              <a:rPr lang="en-US" sz="2400" baseline="30000" dirty="0"/>
              <a:t>0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2366252" y="711625"/>
            <a:ext cx="1406154" cy="32316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absolute</a:t>
            </a:r>
          </a:p>
          <a:p>
            <a:r>
              <a:rPr lang="en-US" sz="2000" dirty="0" smtClean="0"/>
              <a:t>precision </a:t>
            </a:r>
          </a:p>
          <a:p>
            <a:r>
              <a:rPr lang="en-US" sz="2000" dirty="0" smtClean="0"/>
              <a:t>[10</a:t>
            </a:r>
            <a:r>
              <a:rPr lang="en-US" sz="2000" baseline="30000" dirty="0" smtClean="0"/>
              <a:t>-30</a:t>
            </a:r>
            <a:r>
              <a:rPr lang="en-US" sz="2000" dirty="0" smtClean="0"/>
              <a:t> e-cm]</a:t>
            </a:r>
          </a:p>
          <a:p>
            <a:r>
              <a:rPr lang="en-US" sz="2400" dirty="0" smtClean="0"/>
              <a:t> </a:t>
            </a:r>
          </a:p>
          <a:p>
            <a:r>
              <a:rPr lang="en-US" sz="2400" dirty="0" smtClean="0"/>
              <a:t>2 x 10</a:t>
            </a:r>
            <a:r>
              <a:rPr lang="en-US" sz="2400" baseline="30000" dirty="0" smtClean="0"/>
              <a:t>6</a:t>
            </a:r>
            <a:endParaRPr lang="en-US" sz="2400" dirty="0" smtClean="0"/>
          </a:p>
          <a:p>
            <a:endParaRPr lang="en-US" sz="2400" dirty="0"/>
          </a:p>
          <a:p>
            <a:r>
              <a:rPr lang="en-US" sz="2400" dirty="0" smtClean="0"/>
              <a:t>5 </a:t>
            </a:r>
            <a:r>
              <a:rPr lang="en-US" sz="2400" dirty="0"/>
              <a:t>x </a:t>
            </a:r>
            <a:r>
              <a:rPr lang="en-US" sz="2400" dirty="0" smtClean="0"/>
              <a:t>10</a:t>
            </a:r>
            <a:r>
              <a:rPr lang="en-US" sz="2400" baseline="30000" dirty="0" smtClean="0"/>
              <a:t>7</a:t>
            </a:r>
            <a:endParaRPr lang="en-US" sz="2400" dirty="0"/>
          </a:p>
          <a:p>
            <a:endParaRPr lang="en-US" sz="2400" dirty="0"/>
          </a:p>
          <a:p>
            <a:r>
              <a:rPr lang="en-US" sz="2400" dirty="0" smtClean="0"/>
              <a:t>2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065354" y="564206"/>
            <a:ext cx="1627946" cy="3293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CP violation!</a:t>
            </a:r>
          </a:p>
          <a:p>
            <a:r>
              <a:rPr lang="en-US" sz="2000" dirty="0" smtClean="0">
                <a:solidFill>
                  <a:srgbClr val="FF0000"/>
                </a:solidFill>
              </a:rPr>
              <a:t>reduce mass</a:t>
            </a:r>
          </a:p>
          <a:p>
            <a:r>
              <a:rPr lang="en-US" sz="2000" dirty="0">
                <a:solidFill>
                  <a:srgbClr val="FF0000"/>
                </a:solidFill>
              </a:rPr>
              <a:t>s</a:t>
            </a:r>
            <a:r>
              <a:rPr lang="en-US" sz="2000" dirty="0" smtClean="0">
                <a:solidFill>
                  <a:srgbClr val="FF0000"/>
                </a:solidFill>
              </a:rPr>
              <a:t>ensitivity by</a:t>
            </a:r>
          </a:p>
          <a:p>
            <a:endParaRPr lang="en-US" sz="2800" dirty="0" smtClean="0">
              <a:solidFill>
                <a:srgbClr val="FF0000"/>
              </a:solidFill>
            </a:endParaRPr>
          </a:p>
          <a:p>
            <a:r>
              <a:rPr lang="en-US" sz="2400" dirty="0" smtClean="0">
                <a:solidFill>
                  <a:srgbClr val="FF0000"/>
                </a:solidFill>
              </a:rPr>
              <a:t>(cos </a:t>
            </a:r>
            <a:r>
              <a:rPr lang="en-US" sz="2400" dirty="0" err="1" smtClean="0">
                <a:solidFill>
                  <a:srgbClr val="FF0000"/>
                </a:solidFill>
                <a:latin typeface="Symbol" panose="05050102010706020507" pitchFamily="18" charset="2"/>
              </a:rPr>
              <a:t>a</a:t>
            </a:r>
            <a:r>
              <a:rPr lang="en-US" sz="2400" baseline="-25000" dirty="0" err="1" smtClean="0">
                <a:solidFill>
                  <a:srgbClr val="FF0000"/>
                </a:solidFill>
              </a:rPr>
              <a:t>cpv</a:t>
            </a:r>
            <a:r>
              <a:rPr lang="en-US" sz="2400" dirty="0" smtClean="0">
                <a:solidFill>
                  <a:srgbClr val="FF0000"/>
                </a:solidFill>
              </a:rPr>
              <a:t>)</a:t>
            </a:r>
            <a:r>
              <a:rPr lang="en-US" sz="2400" baseline="30000" dirty="0" smtClean="0">
                <a:solidFill>
                  <a:srgbClr val="FF0000"/>
                </a:solidFill>
              </a:rPr>
              <a:t>1/2</a:t>
            </a:r>
            <a:endParaRPr lang="en-US" sz="2400" dirty="0">
              <a:solidFill>
                <a:srgbClr val="FF0000"/>
              </a:solidFill>
            </a:endParaRPr>
          </a:p>
          <a:p>
            <a:r>
              <a:rPr lang="en-US" sz="2400" dirty="0" smtClean="0">
                <a:solidFill>
                  <a:srgbClr val="FF0000"/>
                </a:solidFill>
              </a:rPr>
              <a:t>   </a:t>
            </a:r>
          </a:p>
          <a:p>
            <a:r>
              <a:rPr lang="en-US" sz="2400" dirty="0">
                <a:solidFill>
                  <a:srgbClr val="FF0000"/>
                </a:solidFill>
              </a:rPr>
              <a:t>(cos </a:t>
            </a:r>
            <a:r>
              <a:rPr lang="en-US" sz="2400" dirty="0" err="1">
                <a:solidFill>
                  <a:srgbClr val="FF0000"/>
                </a:solidFill>
                <a:latin typeface="Symbol" panose="05050102010706020507" pitchFamily="18" charset="2"/>
              </a:rPr>
              <a:t>a</a:t>
            </a:r>
            <a:r>
              <a:rPr lang="en-US" sz="2400" baseline="-25000" dirty="0" err="1">
                <a:solidFill>
                  <a:srgbClr val="FF0000"/>
                </a:solidFill>
              </a:rPr>
              <a:t>cpv</a:t>
            </a:r>
            <a:r>
              <a:rPr lang="en-US" sz="2400" dirty="0">
                <a:solidFill>
                  <a:srgbClr val="FF0000"/>
                </a:solidFill>
              </a:rPr>
              <a:t>)</a:t>
            </a:r>
            <a:r>
              <a:rPr lang="en-US" sz="2400" baseline="30000" dirty="0">
                <a:solidFill>
                  <a:srgbClr val="FF0000"/>
                </a:solidFill>
              </a:rPr>
              <a:t>1/2</a:t>
            </a:r>
            <a:endParaRPr lang="en-US" sz="2400" dirty="0">
              <a:solidFill>
                <a:srgbClr val="FF0000"/>
              </a:solidFill>
            </a:endParaRPr>
          </a:p>
          <a:p>
            <a:endParaRPr lang="en-US" sz="2400" dirty="0" smtClean="0">
              <a:solidFill>
                <a:srgbClr val="FF0000"/>
              </a:solidFill>
            </a:endParaRPr>
          </a:p>
          <a:p>
            <a:r>
              <a:rPr lang="en-US" sz="2400" dirty="0" smtClean="0">
                <a:solidFill>
                  <a:srgbClr val="FF0000"/>
                </a:solidFill>
              </a:rPr>
              <a:t>(sin  </a:t>
            </a:r>
            <a:r>
              <a:rPr lang="en-US" sz="2400" dirty="0" err="1" smtClean="0">
                <a:solidFill>
                  <a:srgbClr val="FF0000"/>
                </a:solidFill>
                <a:latin typeface="Symbol" panose="05050102010706020507" pitchFamily="18" charset="2"/>
              </a:rPr>
              <a:t>a</a:t>
            </a:r>
            <a:r>
              <a:rPr lang="en-US" sz="2400" baseline="-25000" dirty="0" err="1" smtClean="0">
                <a:solidFill>
                  <a:srgbClr val="FF0000"/>
                </a:solidFill>
              </a:rPr>
              <a:t>cpv</a:t>
            </a:r>
            <a:r>
              <a:rPr lang="en-US" sz="2400" dirty="0" smtClean="0">
                <a:solidFill>
                  <a:srgbClr val="FF0000"/>
                </a:solidFill>
              </a:rPr>
              <a:t>)</a:t>
            </a:r>
            <a:r>
              <a:rPr lang="en-US" sz="2400" baseline="30000" dirty="0" smtClean="0">
                <a:solidFill>
                  <a:srgbClr val="FF0000"/>
                </a:solidFill>
              </a:rPr>
              <a:t>1/2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7808" y="1856867"/>
            <a:ext cx="1241365" cy="20005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srgbClr val="FF0000"/>
                </a:solidFill>
              </a:rPr>
              <a:t>eMDM</a:t>
            </a:r>
            <a:endParaRPr lang="en-US" sz="2400" dirty="0" smtClean="0">
              <a:solidFill>
                <a:srgbClr val="FF0000"/>
              </a:solidFill>
            </a:endParaRPr>
          </a:p>
          <a:p>
            <a:r>
              <a:rPr lang="en-US" sz="1600" dirty="0" smtClean="0">
                <a:solidFill>
                  <a:srgbClr val="FF0000"/>
                </a:solidFill>
              </a:rPr>
              <a:t>Northwester</a:t>
            </a:r>
            <a:endParaRPr lang="en-US" sz="1600" dirty="0">
              <a:solidFill>
                <a:srgbClr val="FF0000"/>
              </a:solidFill>
            </a:endParaRPr>
          </a:p>
          <a:p>
            <a:r>
              <a:rPr lang="en-US" sz="2400" dirty="0" err="1" smtClean="0">
                <a:solidFill>
                  <a:srgbClr val="FF0000"/>
                </a:solidFill>
                <a:latin typeface="Symbol" panose="05050102010706020507" pitchFamily="18" charset="2"/>
              </a:rPr>
              <a:t>m</a:t>
            </a:r>
            <a:r>
              <a:rPr lang="en-US" sz="2400" dirty="0" err="1" smtClean="0">
                <a:solidFill>
                  <a:srgbClr val="FF0000"/>
                </a:solidFill>
              </a:rPr>
              <a:t>MDM</a:t>
            </a:r>
            <a:endParaRPr lang="en-US" sz="2400" dirty="0" smtClean="0">
              <a:solidFill>
                <a:srgbClr val="FF0000"/>
              </a:solidFill>
            </a:endParaRPr>
          </a:p>
          <a:p>
            <a:r>
              <a:rPr lang="en-US" sz="1600" dirty="0" err="1" smtClean="0">
                <a:solidFill>
                  <a:srgbClr val="FF0000"/>
                </a:solidFill>
              </a:rPr>
              <a:t>fermilab</a:t>
            </a:r>
            <a:endParaRPr lang="en-US" sz="1600" dirty="0" smtClean="0">
              <a:solidFill>
                <a:srgbClr val="FF0000"/>
              </a:solidFill>
            </a:endParaRPr>
          </a:p>
          <a:p>
            <a:r>
              <a:rPr lang="en-US" sz="2400" dirty="0" err="1" smtClean="0">
                <a:solidFill>
                  <a:srgbClr val="FF0000"/>
                </a:solidFill>
              </a:rPr>
              <a:t>eEDM</a:t>
            </a:r>
            <a:endParaRPr lang="en-US" sz="2400" dirty="0" smtClean="0">
              <a:solidFill>
                <a:srgbClr val="FF0000"/>
              </a:solidFill>
            </a:endParaRPr>
          </a:p>
          <a:p>
            <a:r>
              <a:rPr lang="en-US" sz="1600" dirty="0" smtClean="0">
                <a:solidFill>
                  <a:srgbClr val="FF0000"/>
                </a:solidFill>
              </a:rPr>
              <a:t>JILA/ACME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709893" y="728853"/>
            <a:ext cx="1677062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D</a:t>
            </a:r>
            <a:r>
              <a:rPr lang="en-US" sz="2000" dirty="0" smtClean="0"/>
              <a:t>etectable</a:t>
            </a:r>
          </a:p>
          <a:p>
            <a:r>
              <a:rPr lang="en-US" sz="2000" dirty="0" smtClean="0"/>
              <a:t>M~(m</a:t>
            </a:r>
            <a:r>
              <a:rPr lang="en-US" sz="2000" baseline="-25000" dirty="0" smtClean="0"/>
              <a:t>l</a:t>
            </a:r>
            <a:r>
              <a:rPr lang="en-US" sz="2000" dirty="0" smtClean="0"/>
              <a:t>/</a:t>
            </a:r>
            <a:r>
              <a:rPr lang="en-US" sz="2000" dirty="0" err="1" smtClean="0">
                <a:latin typeface="Symbol" panose="05050102010706020507" pitchFamily="18" charset="2"/>
              </a:rPr>
              <a:t>d</a:t>
            </a:r>
            <a:r>
              <a:rPr lang="en-US" sz="2000" dirty="0" err="1" smtClean="0"/>
              <a:t>d</a:t>
            </a:r>
            <a:r>
              <a:rPr lang="en-US" sz="2000" dirty="0" smtClean="0"/>
              <a:t>)</a:t>
            </a:r>
            <a:r>
              <a:rPr lang="en-US" sz="2000" baseline="30000" dirty="0" smtClean="0"/>
              <a:t>1/2</a:t>
            </a:r>
            <a:r>
              <a:rPr lang="en-US" sz="2000" dirty="0" smtClean="0"/>
              <a:t>  </a:t>
            </a:r>
          </a:p>
          <a:p>
            <a:r>
              <a:rPr lang="en-US" sz="2000" dirty="0" smtClean="0"/>
              <a:t>(arb units)</a:t>
            </a:r>
          </a:p>
          <a:p>
            <a:endParaRPr lang="en-US" sz="2000" dirty="0" smtClean="0"/>
          </a:p>
          <a:p>
            <a:r>
              <a:rPr lang="en-US" sz="2400" dirty="0" smtClean="0"/>
              <a:t>1</a:t>
            </a:r>
          </a:p>
          <a:p>
            <a:endParaRPr lang="en-US" sz="2400" dirty="0"/>
          </a:p>
          <a:p>
            <a:r>
              <a:rPr lang="en-US" sz="2400" dirty="0" smtClean="0"/>
              <a:t>3</a:t>
            </a:r>
          </a:p>
          <a:p>
            <a:endParaRPr lang="en-US" sz="2400" dirty="0"/>
          </a:p>
          <a:p>
            <a:r>
              <a:rPr lang="en-US" sz="2400" dirty="0" smtClean="0"/>
              <a:t>1000</a:t>
            </a:r>
            <a:endParaRPr lang="en-US" sz="2400" dirty="0"/>
          </a:p>
        </p:txBody>
      </p:sp>
      <p:sp>
        <p:nvSpPr>
          <p:cNvPr id="26" name="TextBox 25"/>
          <p:cNvSpPr txBox="1"/>
          <p:nvPr/>
        </p:nvSpPr>
        <p:spPr>
          <a:xfrm>
            <a:off x="5317809" y="455878"/>
            <a:ext cx="1309974" cy="34778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“Typical”</a:t>
            </a:r>
          </a:p>
          <a:p>
            <a:r>
              <a:rPr lang="en-US" sz="2000" dirty="0" smtClean="0"/>
              <a:t>detectable</a:t>
            </a:r>
          </a:p>
          <a:p>
            <a:r>
              <a:rPr lang="en-US" sz="2000" dirty="0" smtClean="0"/>
              <a:t>phat BSM,</a:t>
            </a:r>
          </a:p>
          <a:p>
            <a:r>
              <a:rPr lang="en-US" sz="2000" dirty="0" smtClean="0"/>
              <a:t> one-loop*</a:t>
            </a:r>
          </a:p>
          <a:p>
            <a:endParaRPr lang="en-US" sz="2000" dirty="0" smtClean="0"/>
          </a:p>
          <a:p>
            <a:r>
              <a:rPr lang="en-US" sz="2400" dirty="0" smtClean="0"/>
              <a:t>0.04 </a:t>
            </a:r>
            <a:r>
              <a:rPr lang="en-US" sz="2400" dirty="0" err="1" smtClean="0"/>
              <a:t>TeV</a:t>
            </a:r>
            <a:endParaRPr lang="en-US" sz="2400" dirty="0" smtClean="0"/>
          </a:p>
          <a:p>
            <a:endParaRPr lang="en-US" sz="2400" dirty="0"/>
          </a:p>
          <a:p>
            <a:r>
              <a:rPr lang="en-US" sz="2400" dirty="0" smtClean="0"/>
              <a:t>0.12</a:t>
            </a:r>
          </a:p>
          <a:p>
            <a:endParaRPr lang="en-US" sz="2400" dirty="0"/>
          </a:p>
          <a:p>
            <a:r>
              <a:rPr lang="en-US" sz="2400" dirty="0" smtClean="0"/>
              <a:t>40     </a:t>
            </a:r>
            <a:r>
              <a:rPr lang="en-US" sz="2400" dirty="0" err="1" smtClean="0"/>
              <a:t>TeV</a:t>
            </a:r>
            <a:endParaRPr lang="en-US" sz="2400" dirty="0"/>
          </a:p>
        </p:txBody>
      </p:sp>
      <p:sp>
        <p:nvSpPr>
          <p:cNvPr id="27" name="TextBox 26"/>
          <p:cNvSpPr txBox="1"/>
          <p:nvPr/>
        </p:nvSpPr>
        <p:spPr>
          <a:xfrm>
            <a:off x="6897566" y="455878"/>
            <a:ext cx="2298937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Detectable</a:t>
            </a:r>
          </a:p>
          <a:p>
            <a:r>
              <a:rPr lang="en-US" sz="2000" dirty="0" smtClean="0"/>
              <a:t>for “weakest*” to strongest</a:t>
            </a:r>
          </a:p>
          <a:p>
            <a:r>
              <a:rPr lang="en-US" sz="2000" dirty="0" smtClean="0"/>
              <a:t>interactions</a:t>
            </a:r>
            <a:endParaRPr lang="en-US" sz="2000" dirty="0"/>
          </a:p>
          <a:p>
            <a:endParaRPr lang="en-US" sz="2000" dirty="0" smtClean="0"/>
          </a:p>
          <a:p>
            <a:r>
              <a:rPr lang="en-US" sz="2400" dirty="0" smtClean="0"/>
              <a:t>0.0004~0.4 </a:t>
            </a:r>
            <a:r>
              <a:rPr lang="en-US" sz="2400" dirty="0" err="1" smtClean="0"/>
              <a:t>TeV</a:t>
            </a:r>
            <a:endParaRPr lang="en-US" sz="2400" dirty="0" smtClean="0"/>
          </a:p>
          <a:p>
            <a:endParaRPr lang="en-US" sz="2400" dirty="0"/>
          </a:p>
          <a:p>
            <a:r>
              <a:rPr lang="en-US" sz="2400" dirty="0" smtClean="0"/>
              <a:t>0.001~1 </a:t>
            </a:r>
            <a:r>
              <a:rPr lang="en-US" sz="2400" dirty="0" err="1" smtClean="0"/>
              <a:t>TeV</a:t>
            </a:r>
            <a:endParaRPr lang="en-US" sz="2400" dirty="0" smtClean="0"/>
          </a:p>
          <a:p>
            <a:endParaRPr lang="en-US" sz="2400" dirty="0"/>
          </a:p>
          <a:p>
            <a:r>
              <a:rPr lang="en-US" sz="2400" dirty="0" smtClean="0"/>
              <a:t>0.4~400  </a:t>
            </a:r>
            <a:r>
              <a:rPr lang="en-US" sz="2400" dirty="0" err="1" smtClean="0"/>
              <a:t>TeV</a:t>
            </a:r>
            <a:endParaRPr lang="en-US" sz="2400" dirty="0"/>
          </a:p>
        </p:txBody>
      </p:sp>
      <p:sp>
        <p:nvSpPr>
          <p:cNvPr id="28" name="TextBox 27"/>
          <p:cNvSpPr txBox="1"/>
          <p:nvPr/>
        </p:nvSpPr>
        <p:spPr>
          <a:xfrm>
            <a:off x="1164445" y="-35332"/>
            <a:ext cx="96592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70C0"/>
                </a:solidFill>
              </a:rPr>
              <a:t>Summary of Recent Measurements of Lepton Dipole Moments;  Implications</a:t>
            </a:r>
            <a:endParaRPr lang="en-US" sz="2400" dirty="0">
              <a:solidFill>
                <a:srgbClr val="0070C0"/>
              </a:solidFill>
            </a:endParaRPr>
          </a:p>
        </p:txBody>
      </p:sp>
      <p:sp>
        <p:nvSpPr>
          <p:cNvPr id="145" name="TextBox 144"/>
          <p:cNvSpPr txBox="1"/>
          <p:nvPr/>
        </p:nvSpPr>
        <p:spPr>
          <a:xfrm>
            <a:off x="9065354" y="4096218"/>
            <a:ext cx="163115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sz="2400" dirty="0">
                <a:solidFill>
                  <a:srgbClr val="FF0000"/>
                </a:solidFill>
              </a:rPr>
              <a:t>For LHC, </a:t>
            </a:r>
            <a:endParaRPr lang="en-US" sz="2400" dirty="0" smtClean="0">
              <a:solidFill>
                <a:srgbClr val="FF0000"/>
              </a:solidFill>
            </a:endParaRPr>
          </a:p>
          <a:p>
            <a:pPr lvl="0"/>
            <a:r>
              <a:rPr lang="en-US" sz="2400" dirty="0" err="1" smtClean="0">
                <a:solidFill>
                  <a:srgbClr val="FF0000"/>
                </a:solidFill>
                <a:latin typeface="Symbol" panose="05050102010706020507" pitchFamily="18" charset="2"/>
              </a:rPr>
              <a:t>a</a:t>
            </a:r>
            <a:r>
              <a:rPr lang="en-US" sz="2400" baseline="-25000" dirty="0" err="1" smtClean="0">
                <a:solidFill>
                  <a:srgbClr val="FF0000"/>
                </a:solidFill>
              </a:rPr>
              <a:t>cpv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endParaRPr lang="en-US" sz="2400" dirty="0">
              <a:solidFill>
                <a:srgbClr val="FF0000"/>
              </a:solidFill>
            </a:endParaRPr>
          </a:p>
          <a:p>
            <a:pPr lvl="0"/>
            <a:r>
              <a:rPr lang="en-US" sz="2400" dirty="0">
                <a:solidFill>
                  <a:srgbClr val="FF0000"/>
                </a:solidFill>
              </a:rPr>
              <a:t>not a factor</a:t>
            </a:r>
            <a:endParaRPr lang="en-US" sz="2400" dirty="0">
              <a:solidFill>
                <a:prstClr val="black"/>
              </a:solidFill>
            </a:endParaRPr>
          </a:p>
          <a:p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0799408" y="744229"/>
            <a:ext cx="1539076" cy="53860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SM</a:t>
            </a:r>
          </a:p>
          <a:p>
            <a:r>
              <a:rPr lang="en-US" sz="2000" dirty="0" smtClean="0"/>
              <a:t>Background</a:t>
            </a:r>
          </a:p>
          <a:p>
            <a:r>
              <a:rPr lang="en-US" sz="2000" dirty="0" smtClean="0"/>
              <a:t>issues</a:t>
            </a:r>
          </a:p>
          <a:p>
            <a:endParaRPr lang="en-US" sz="2000" dirty="0"/>
          </a:p>
          <a:p>
            <a:r>
              <a:rPr lang="en-US" sz="2000" dirty="0" smtClean="0"/>
              <a:t>   </a:t>
            </a:r>
            <a:r>
              <a:rPr lang="en-US" sz="2400" dirty="0" smtClean="0">
                <a:latin typeface="Symbol" panose="05050102010706020507" pitchFamily="18" charset="2"/>
              </a:rPr>
              <a:t>a </a:t>
            </a:r>
            <a:r>
              <a:rPr lang="en-US" sz="2400" dirty="0" smtClean="0"/>
              <a:t>= ?</a:t>
            </a:r>
          </a:p>
          <a:p>
            <a:endParaRPr lang="en-US" sz="2400" dirty="0"/>
          </a:p>
          <a:p>
            <a:r>
              <a:rPr lang="en-US" sz="2400" dirty="0" smtClean="0"/>
              <a:t>QCD terms</a:t>
            </a:r>
          </a:p>
          <a:p>
            <a:endParaRPr lang="en-US" sz="2400" dirty="0"/>
          </a:p>
          <a:p>
            <a:r>
              <a:rPr lang="en-US" sz="2400" dirty="0" smtClean="0"/>
              <a:t>none</a:t>
            </a:r>
          </a:p>
          <a:p>
            <a:endParaRPr lang="en-US" sz="2400" dirty="0"/>
          </a:p>
          <a:p>
            <a:r>
              <a:rPr lang="en-US" sz="2400" b="1" i="1" dirty="0" smtClean="0">
                <a:solidFill>
                  <a:srgbClr val="7030A0"/>
                </a:solidFill>
              </a:rPr>
              <a:t>SO</a:t>
            </a:r>
          </a:p>
          <a:p>
            <a:r>
              <a:rPr lang="en-US" sz="2400" b="1" i="1" dirty="0" smtClean="0">
                <a:solidFill>
                  <a:srgbClr val="7030A0"/>
                </a:solidFill>
              </a:rPr>
              <a:t>MANY</a:t>
            </a:r>
          </a:p>
          <a:p>
            <a:r>
              <a:rPr lang="en-US" sz="2400" b="1" i="1" dirty="0" smtClean="0">
                <a:solidFill>
                  <a:srgbClr val="7030A0"/>
                </a:solidFill>
              </a:rPr>
              <a:t>ISSUES!</a:t>
            </a:r>
          </a:p>
          <a:p>
            <a:endParaRPr lang="en-US" sz="2400" dirty="0"/>
          </a:p>
          <a:p>
            <a:endParaRPr lang="en-US" sz="2400" dirty="0" smtClean="0"/>
          </a:p>
        </p:txBody>
      </p:sp>
      <p:cxnSp>
        <p:nvCxnSpPr>
          <p:cNvPr id="7" name="Straight Connector 6"/>
          <p:cNvCxnSpPr/>
          <p:nvPr/>
        </p:nvCxnSpPr>
        <p:spPr>
          <a:xfrm flipH="1">
            <a:off x="2315514" y="717652"/>
            <a:ext cx="13619" cy="3257775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3692865" y="732030"/>
            <a:ext cx="13619" cy="3257775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5242742" y="608382"/>
            <a:ext cx="13619" cy="3257775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6671851" y="640010"/>
            <a:ext cx="13619" cy="3257775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>
            <a:off x="8963599" y="602627"/>
            <a:ext cx="13619" cy="3257775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H="1">
            <a:off x="10743724" y="599750"/>
            <a:ext cx="24913" cy="4558846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H="1">
            <a:off x="328079" y="1914534"/>
            <a:ext cx="11834333" cy="2543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H="1">
            <a:off x="205267" y="2507262"/>
            <a:ext cx="11834333" cy="2543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H="1">
            <a:off x="76901" y="3119595"/>
            <a:ext cx="11834333" cy="2543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H="1">
            <a:off x="328078" y="3996795"/>
            <a:ext cx="11834333" cy="2543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153783" y="4096218"/>
            <a:ext cx="6703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LHC</a:t>
            </a:r>
          </a:p>
        </p:txBody>
      </p:sp>
      <p:sp>
        <p:nvSpPr>
          <p:cNvPr id="36" name="Rectangle 35"/>
          <p:cNvSpPr/>
          <p:nvPr/>
        </p:nvSpPr>
        <p:spPr>
          <a:xfrm>
            <a:off x="6755429" y="528393"/>
            <a:ext cx="5476941" cy="48592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9" name="Group 38"/>
          <p:cNvGrpSpPr/>
          <p:nvPr/>
        </p:nvGrpSpPr>
        <p:grpSpPr>
          <a:xfrm>
            <a:off x="7476013" y="3032746"/>
            <a:ext cx="2464526" cy="2709834"/>
            <a:chOff x="4888774" y="269847"/>
            <a:chExt cx="2464526" cy="2709834"/>
          </a:xfrm>
        </p:grpSpPr>
        <p:sp>
          <p:nvSpPr>
            <p:cNvPr id="40" name="TextBox 39"/>
            <p:cNvSpPr txBox="1"/>
            <p:nvPr/>
          </p:nvSpPr>
          <p:spPr>
            <a:xfrm>
              <a:off x="5917436" y="269847"/>
              <a:ext cx="29527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/>
                <a:t>x</a:t>
              </a:r>
              <a:endParaRPr lang="en-US" sz="2000" dirty="0"/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5440355" y="1217986"/>
              <a:ext cx="30809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/>
                <a:t>a</a:t>
              </a:r>
              <a:endParaRPr lang="en-US" sz="2000" dirty="0"/>
            </a:p>
          </p:txBody>
        </p:sp>
        <p:sp>
          <p:nvSpPr>
            <p:cNvPr id="42" name="Rectangle 41"/>
            <p:cNvSpPr/>
            <p:nvPr/>
          </p:nvSpPr>
          <p:spPr>
            <a:xfrm>
              <a:off x="6597283" y="1301144"/>
              <a:ext cx="308098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dirty="0"/>
                <a:t>a</a:t>
              </a:r>
            </a:p>
          </p:txBody>
        </p:sp>
        <p:grpSp>
          <p:nvGrpSpPr>
            <p:cNvPr id="43" name="Group 42"/>
            <p:cNvGrpSpPr/>
            <p:nvPr/>
          </p:nvGrpSpPr>
          <p:grpSpPr>
            <a:xfrm>
              <a:off x="4888774" y="705187"/>
              <a:ext cx="2464526" cy="2274494"/>
              <a:chOff x="4034118" y="583987"/>
              <a:chExt cx="2829365" cy="2481941"/>
            </a:xfrm>
          </p:grpSpPr>
          <p:sp>
            <p:nvSpPr>
              <p:cNvPr id="47" name="Freeform 46"/>
              <p:cNvSpPr/>
              <p:nvPr/>
            </p:nvSpPr>
            <p:spPr>
              <a:xfrm>
                <a:off x="5257267" y="583987"/>
                <a:ext cx="334020" cy="869202"/>
              </a:xfrm>
              <a:custGeom>
                <a:avLst/>
                <a:gdLst>
                  <a:gd name="connsiteX0" fmla="*/ 83135 w 258479"/>
                  <a:gd name="connsiteY0" fmla="*/ 0 h 545566"/>
                  <a:gd name="connsiteX1" fmla="*/ 6295 w 258479"/>
                  <a:gd name="connsiteY1" fmla="*/ 130628 h 545566"/>
                  <a:gd name="connsiteX2" fmla="*/ 229132 w 258479"/>
                  <a:gd name="connsiteY2" fmla="*/ 192100 h 545566"/>
                  <a:gd name="connsiteX3" fmla="*/ 29347 w 258479"/>
                  <a:gd name="connsiteY3" fmla="*/ 338097 h 545566"/>
                  <a:gd name="connsiteX4" fmla="*/ 252184 w 258479"/>
                  <a:gd name="connsiteY4" fmla="*/ 422621 h 545566"/>
                  <a:gd name="connsiteX5" fmla="*/ 175344 w 258479"/>
                  <a:gd name="connsiteY5" fmla="*/ 545566 h 5455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8479" h="545566">
                    <a:moveTo>
                      <a:pt x="83135" y="0"/>
                    </a:moveTo>
                    <a:cubicBezTo>
                      <a:pt x="32548" y="49305"/>
                      <a:pt x="-18038" y="98611"/>
                      <a:pt x="6295" y="130628"/>
                    </a:cubicBezTo>
                    <a:cubicBezTo>
                      <a:pt x="30628" y="162645"/>
                      <a:pt x="225290" y="157522"/>
                      <a:pt x="229132" y="192100"/>
                    </a:cubicBezTo>
                    <a:cubicBezTo>
                      <a:pt x="232974" y="226678"/>
                      <a:pt x="25505" y="299677"/>
                      <a:pt x="29347" y="338097"/>
                    </a:cubicBezTo>
                    <a:cubicBezTo>
                      <a:pt x="33189" y="376517"/>
                      <a:pt x="227851" y="388043"/>
                      <a:pt x="252184" y="422621"/>
                    </a:cubicBezTo>
                    <a:cubicBezTo>
                      <a:pt x="276517" y="457199"/>
                      <a:pt x="225930" y="501382"/>
                      <a:pt x="175344" y="545566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cxnSp>
            <p:nvCxnSpPr>
              <p:cNvPr id="48" name="Straight Connector 47"/>
              <p:cNvCxnSpPr/>
              <p:nvPr/>
            </p:nvCxnSpPr>
            <p:spPr>
              <a:xfrm flipH="1">
                <a:off x="4034118" y="2259558"/>
                <a:ext cx="763316" cy="80637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/>
              <p:cNvCxnSpPr/>
              <p:nvPr/>
            </p:nvCxnSpPr>
            <p:spPr>
              <a:xfrm flipH="1">
                <a:off x="4797434" y="1453189"/>
                <a:ext cx="763316" cy="80637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/>
              <p:cNvCxnSpPr/>
              <p:nvPr/>
            </p:nvCxnSpPr>
            <p:spPr>
              <a:xfrm>
                <a:off x="5633497" y="1453189"/>
                <a:ext cx="663240" cy="745281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/>
              <p:cNvCxnSpPr/>
              <p:nvPr/>
            </p:nvCxnSpPr>
            <p:spPr>
              <a:xfrm>
                <a:off x="6324068" y="2259558"/>
                <a:ext cx="539415" cy="681768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/>
              <p:cNvCxnSpPr/>
              <p:nvPr/>
            </p:nvCxnSpPr>
            <p:spPr>
              <a:xfrm flipV="1">
                <a:off x="4797434" y="2198470"/>
                <a:ext cx="1499303" cy="61088"/>
              </a:xfrm>
              <a:prstGeom prst="line">
                <a:avLst/>
              </a:prstGeom>
              <a:ln w="28575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4" name="TextBox 43"/>
            <p:cNvSpPr txBox="1"/>
            <p:nvPr/>
          </p:nvSpPr>
          <p:spPr>
            <a:xfrm>
              <a:off x="5905794" y="2187921"/>
              <a:ext cx="31931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/>
                <a:t>b</a:t>
              </a:r>
              <a:endParaRPr lang="en-US" sz="2000" dirty="0"/>
            </a:p>
          </p:txBody>
        </p:sp>
        <p:sp>
          <p:nvSpPr>
            <p:cNvPr id="45" name="Rectangle 44"/>
            <p:cNvSpPr/>
            <p:nvPr/>
          </p:nvSpPr>
          <p:spPr>
            <a:xfrm>
              <a:off x="4998389" y="2325268"/>
              <a:ext cx="312906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dirty="0" smtClean="0"/>
                <a:t>e</a:t>
              </a:r>
              <a:endParaRPr lang="en-US" sz="2000" dirty="0"/>
            </a:p>
          </p:txBody>
        </p:sp>
        <p:sp>
          <p:nvSpPr>
            <p:cNvPr id="46" name="Rectangle 45"/>
            <p:cNvSpPr/>
            <p:nvPr/>
          </p:nvSpPr>
          <p:spPr>
            <a:xfrm>
              <a:off x="6981932" y="2513971"/>
              <a:ext cx="312906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dirty="0" smtClean="0"/>
                <a:t>e</a:t>
              </a:r>
              <a:endParaRPr lang="en-US" sz="2000" dirty="0"/>
            </a:p>
          </p:txBody>
        </p:sp>
      </p:grpSp>
      <p:sp>
        <p:nvSpPr>
          <p:cNvPr id="53" name="Rectangle 52"/>
          <p:cNvSpPr/>
          <p:nvPr/>
        </p:nvSpPr>
        <p:spPr>
          <a:xfrm>
            <a:off x="1105841" y="6333482"/>
            <a:ext cx="663624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M    ~ (various constants) *  [ (m/</a:t>
            </a:r>
            <a:r>
              <a:rPr lang="en-US" sz="2400" dirty="0" err="1">
                <a:solidFill>
                  <a:srgbClr val="0070C0"/>
                </a:solidFill>
                <a:latin typeface="Symbol" panose="05050102010706020507" pitchFamily="18" charset="2"/>
              </a:rPr>
              <a:t>dm</a:t>
            </a:r>
            <a:r>
              <a:rPr lang="en-US" sz="2400" baseline="-25000" dirty="0" err="1">
                <a:solidFill>
                  <a:srgbClr val="0070C0"/>
                </a:solidFill>
              </a:rPr>
              <a:t>e</a:t>
            </a:r>
            <a:r>
              <a:rPr lang="en-US" sz="2400" dirty="0">
                <a:solidFill>
                  <a:srgbClr val="0070C0"/>
                </a:solidFill>
              </a:rPr>
              <a:t>) g</a:t>
            </a:r>
            <a:r>
              <a:rPr lang="en-US" sz="2400" baseline="30000" dirty="0">
                <a:solidFill>
                  <a:srgbClr val="0070C0"/>
                </a:solidFill>
              </a:rPr>
              <a:t>2</a:t>
            </a:r>
            <a:r>
              <a:rPr lang="en-US" sz="2400" dirty="0">
                <a:solidFill>
                  <a:srgbClr val="0070C0"/>
                </a:solidFill>
              </a:rPr>
              <a:t> cos </a:t>
            </a:r>
            <a:r>
              <a:rPr lang="en-US" sz="2400" dirty="0" err="1">
                <a:solidFill>
                  <a:srgbClr val="0070C0"/>
                </a:solidFill>
                <a:latin typeface="Symbol" panose="05050102010706020507" pitchFamily="18" charset="2"/>
              </a:rPr>
              <a:t>f</a:t>
            </a:r>
            <a:r>
              <a:rPr lang="en-US" sz="2400" baseline="-25000" dirty="0" err="1">
                <a:solidFill>
                  <a:srgbClr val="0070C0"/>
                </a:solidFill>
              </a:rPr>
              <a:t>CP</a:t>
            </a:r>
            <a:r>
              <a:rPr lang="en-US" sz="2400" dirty="0">
                <a:solidFill>
                  <a:srgbClr val="0070C0"/>
                </a:solidFill>
              </a:rPr>
              <a:t> ]</a:t>
            </a:r>
            <a:r>
              <a:rPr lang="en-US" sz="2400" baseline="30000" dirty="0">
                <a:solidFill>
                  <a:srgbClr val="0070C0"/>
                </a:solidFill>
              </a:rPr>
              <a:t>1/2</a:t>
            </a:r>
            <a:r>
              <a:rPr lang="en-US" sz="2400" dirty="0">
                <a:solidFill>
                  <a:srgbClr val="0070C0"/>
                </a:solidFill>
              </a:rPr>
              <a:t>  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7834704" y="4660066"/>
            <a:ext cx="3048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g</a:t>
            </a:r>
            <a:endParaRPr lang="en-US" sz="2000" dirty="0"/>
          </a:p>
        </p:txBody>
      </p:sp>
      <p:sp>
        <p:nvSpPr>
          <p:cNvPr id="55" name="TextBox 54"/>
          <p:cNvSpPr txBox="1"/>
          <p:nvPr/>
        </p:nvSpPr>
        <p:spPr>
          <a:xfrm>
            <a:off x="9436339" y="4674442"/>
            <a:ext cx="3048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g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484284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64445" y="471872"/>
            <a:ext cx="1131848" cy="34778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relative</a:t>
            </a:r>
          </a:p>
          <a:p>
            <a:r>
              <a:rPr lang="en-US" sz="2000" dirty="0" smtClean="0"/>
              <a:t>precision</a:t>
            </a:r>
          </a:p>
          <a:p>
            <a:r>
              <a:rPr lang="en-US" sz="2000" dirty="0" smtClean="0"/>
              <a:t>on lab</a:t>
            </a:r>
          </a:p>
          <a:p>
            <a:r>
              <a:rPr lang="en-US" sz="2000" dirty="0" smtClean="0"/>
              <a:t>limit</a:t>
            </a:r>
          </a:p>
          <a:p>
            <a:endParaRPr lang="en-US" sz="2000" dirty="0" smtClean="0"/>
          </a:p>
          <a:p>
            <a:r>
              <a:rPr lang="en-US" sz="2400" dirty="0" smtClean="0"/>
              <a:t>10</a:t>
            </a:r>
            <a:r>
              <a:rPr lang="en-US" sz="2400" baseline="30000" dirty="0" smtClean="0"/>
              <a:t>-13</a:t>
            </a:r>
            <a:endParaRPr lang="en-US" sz="2400" dirty="0" smtClean="0"/>
          </a:p>
          <a:p>
            <a:endParaRPr lang="en-US" sz="2400" dirty="0"/>
          </a:p>
          <a:p>
            <a:r>
              <a:rPr lang="en-US" sz="2400" dirty="0" smtClean="0"/>
              <a:t>10</a:t>
            </a:r>
            <a:r>
              <a:rPr lang="en-US" sz="2400" baseline="30000" dirty="0" smtClean="0"/>
              <a:t>-9</a:t>
            </a:r>
          </a:p>
          <a:p>
            <a:endParaRPr lang="en-US" sz="2400" dirty="0"/>
          </a:p>
          <a:p>
            <a:r>
              <a:rPr lang="en-US" sz="2400" dirty="0"/>
              <a:t> ~10</a:t>
            </a:r>
            <a:r>
              <a:rPr lang="en-US" sz="2400" baseline="30000" dirty="0"/>
              <a:t>0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2366252" y="711625"/>
            <a:ext cx="1406154" cy="32316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absolute</a:t>
            </a:r>
          </a:p>
          <a:p>
            <a:r>
              <a:rPr lang="en-US" sz="2000" dirty="0" smtClean="0"/>
              <a:t>precision </a:t>
            </a:r>
          </a:p>
          <a:p>
            <a:r>
              <a:rPr lang="en-US" sz="2000" dirty="0" smtClean="0"/>
              <a:t>[10</a:t>
            </a:r>
            <a:r>
              <a:rPr lang="en-US" sz="2000" baseline="30000" dirty="0" smtClean="0"/>
              <a:t>-30</a:t>
            </a:r>
            <a:r>
              <a:rPr lang="en-US" sz="2000" dirty="0" smtClean="0"/>
              <a:t> e-cm]</a:t>
            </a:r>
          </a:p>
          <a:p>
            <a:r>
              <a:rPr lang="en-US" sz="2400" dirty="0" smtClean="0"/>
              <a:t> </a:t>
            </a:r>
          </a:p>
          <a:p>
            <a:r>
              <a:rPr lang="en-US" sz="2400" dirty="0" smtClean="0"/>
              <a:t>2 x 10</a:t>
            </a:r>
            <a:r>
              <a:rPr lang="en-US" sz="2400" baseline="30000" dirty="0" smtClean="0"/>
              <a:t>6</a:t>
            </a:r>
            <a:endParaRPr lang="en-US" sz="2400" dirty="0" smtClean="0"/>
          </a:p>
          <a:p>
            <a:endParaRPr lang="en-US" sz="2400" dirty="0"/>
          </a:p>
          <a:p>
            <a:r>
              <a:rPr lang="en-US" sz="2400" dirty="0" smtClean="0"/>
              <a:t>5 </a:t>
            </a:r>
            <a:r>
              <a:rPr lang="en-US" sz="2400" dirty="0"/>
              <a:t>x </a:t>
            </a:r>
            <a:r>
              <a:rPr lang="en-US" sz="2400" dirty="0" smtClean="0"/>
              <a:t>10</a:t>
            </a:r>
            <a:r>
              <a:rPr lang="en-US" sz="2400" baseline="30000" dirty="0" smtClean="0"/>
              <a:t>7</a:t>
            </a:r>
            <a:endParaRPr lang="en-US" sz="2400" dirty="0"/>
          </a:p>
          <a:p>
            <a:endParaRPr lang="en-US" sz="2400" dirty="0"/>
          </a:p>
          <a:p>
            <a:r>
              <a:rPr lang="en-US" sz="2400" dirty="0" smtClean="0"/>
              <a:t>2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065354" y="564206"/>
            <a:ext cx="1627946" cy="3293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CP violation!</a:t>
            </a:r>
          </a:p>
          <a:p>
            <a:r>
              <a:rPr lang="en-US" sz="2000" dirty="0" smtClean="0">
                <a:solidFill>
                  <a:srgbClr val="FF0000"/>
                </a:solidFill>
              </a:rPr>
              <a:t>reduce mass</a:t>
            </a:r>
          </a:p>
          <a:p>
            <a:r>
              <a:rPr lang="en-US" sz="2000" dirty="0">
                <a:solidFill>
                  <a:srgbClr val="FF0000"/>
                </a:solidFill>
              </a:rPr>
              <a:t>s</a:t>
            </a:r>
            <a:r>
              <a:rPr lang="en-US" sz="2000" dirty="0" smtClean="0">
                <a:solidFill>
                  <a:srgbClr val="FF0000"/>
                </a:solidFill>
              </a:rPr>
              <a:t>ensitivity by</a:t>
            </a:r>
          </a:p>
          <a:p>
            <a:endParaRPr lang="en-US" sz="2800" dirty="0" smtClean="0">
              <a:solidFill>
                <a:srgbClr val="FF0000"/>
              </a:solidFill>
            </a:endParaRPr>
          </a:p>
          <a:p>
            <a:r>
              <a:rPr lang="en-US" sz="2400" dirty="0" smtClean="0">
                <a:solidFill>
                  <a:srgbClr val="FF0000"/>
                </a:solidFill>
              </a:rPr>
              <a:t>(cos </a:t>
            </a:r>
            <a:r>
              <a:rPr lang="en-US" sz="2400" dirty="0" err="1" smtClean="0">
                <a:solidFill>
                  <a:srgbClr val="FF0000"/>
                </a:solidFill>
                <a:latin typeface="Symbol" panose="05050102010706020507" pitchFamily="18" charset="2"/>
              </a:rPr>
              <a:t>a</a:t>
            </a:r>
            <a:r>
              <a:rPr lang="en-US" sz="2400" baseline="-25000" dirty="0" err="1" smtClean="0">
                <a:solidFill>
                  <a:srgbClr val="FF0000"/>
                </a:solidFill>
              </a:rPr>
              <a:t>cpv</a:t>
            </a:r>
            <a:r>
              <a:rPr lang="en-US" sz="2400" dirty="0" smtClean="0">
                <a:solidFill>
                  <a:srgbClr val="FF0000"/>
                </a:solidFill>
              </a:rPr>
              <a:t>)</a:t>
            </a:r>
            <a:r>
              <a:rPr lang="en-US" sz="2400" baseline="30000" dirty="0" smtClean="0">
                <a:solidFill>
                  <a:srgbClr val="FF0000"/>
                </a:solidFill>
              </a:rPr>
              <a:t>1/2</a:t>
            </a:r>
            <a:endParaRPr lang="en-US" sz="2400" dirty="0">
              <a:solidFill>
                <a:srgbClr val="FF0000"/>
              </a:solidFill>
            </a:endParaRPr>
          </a:p>
          <a:p>
            <a:r>
              <a:rPr lang="en-US" sz="2400" dirty="0" smtClean="0">
                <a:solidFill>
                  <a:srgbClr val="FF0000"/>
                </a:solidFill>
              </a:rPr>
              <a:t>   </a:t>
            </a:r>
          </a:p>
          <a:p>
            <a:r>
              <a:rPr lang="en-US" sz="2400" dirty="0">
                <a:solidFill>
                  <a:srgbClr val="FF0000"/>
                </a:solidFill>
              </a:rPr>
              <a:t>(cos </a:t>
            </a:r>
            <a:r>
              <a:rPr lang="en-US" sz="2400" dirty="0" err="1">
                <a:solidFill>
                  <a:srgbClr val="FF0000"/>
                </a:solidFill>
                <a:latin typeface="Symbol" panose="05050102010706020507" pitchFamily="18" charset="2"/>
              </a:rPr>
              <a:t>a</a:t>
            </a:r>
            <a:r>
              <a:rPr lang="en-US" sz="2400" baseline="-25000" dirty="0" err="1">
                <a:solidFill>
                  <a:srgbClr val="FF0000"/>
                </a:solidFill>
              </a:rPr>
              <a:t>cpv</a:t>
            </a:r>
            <a:r>
              <a:rPr lang="en-US" sz="2400" dirty="0">
                <a:solidFill>
                  <a:srgbClr val="FF0000"/>
                </a:solidFill>
              </a:rPr>
              <a:t>)</a:t>
            </a:r>
            <a:r>
              <a:rPr lang="en-US" sz="2400" baseline="30000" dirty="0">
                <a:solidFill>
                  <a:srgbClr val="FF0000"/>
                </a:solidFill>
              </a:rPr>
              <a:t>1/2</a:t>
            </a:r>
            <a:endParaRPr lang="en-US" sz="2400" dirty="0">
              <a:solidFill>
                <a:srgbClr val="FF0000"/>
              </a:solidFill>
            </a:endParaRPr>
          </a:p>
          <a:p>
            <a:endParaRPr lang="en-US" sz="2400" dirty="0" smtClean="0">
              <a:solidFill>
                <a:srgbClr val="FF0000"/>
              </a:solidFill>
            </a:endParaRPr>
          </a:p>
          <a:p>
            <a:r>
              <a:rPr lang="en-US" sz="2400" dirty="0" smtClean="0">
                <a:solidFill>
                  <a:srgbClr val="FF0000"/>
                </a:solidFill>
              </a:rPr>
              <a:t>(sin  </a:t>
            </a:r>
            <a:r>
              <a:rPr lang="en-US" sz="2400" dirty="0" err="1" smtClean="0">
                <a:solidFill>
                  <a:srgbClr val="FF0000"/>
                </a:solidFill>
                <a:latin typeface="Symbol" panose="05050102010706020507" pitchFamily="18" charset="2"/>
              </a:rPr>
              <a:t>a</a:t>
            </a:r>
            <a:r>
              <a:rPr lang="en-US" sz="2400" baseline="-25000" dirty="0" err="1" smtClean="0">
                <a:solidFill>
                  <a:srgbClr val="FF0000"/>
                </a:solidFill>
              </a:rPr>
              <a:t>cpv</a:t>
            </a:r>
            <a:r>
              <a:rPr lang="en-US" sz="2400" dirty="0" smtClean="0">
                <a:solidFill>
                  <a:srgbClr val="FF0000"/>
                </a:solidFill>
              </a:rPr>
              <a:t>)</a:t>
            </a:r>
            <a:r>
              <a:rPr lang="en-US" sz="2400" baseline="30000" dirty="0" smtClean="0">
                <a:solidFill>
                  <a:srgbClr val="FF0000"/>
                </a:solidFill>
              </a:rPr>
              <a:t>1/2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7808" y="1856867"/>
            <a:ext cx="1241365" cy="20005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srgbClr val="FF0000"/>
                </a:solidFill>
              </a:rPr>
              <a:t>eMDM</a:t>
            </a:r>
            <a:endParaRPr lang="en-US" sz="2400" dirty="0" smtClean="0">
              <a:solidFill>
                <a:srgbClr val="FF0000"/>
              </a:solidFill>
            </a:endParaRPr>
          </a:p>
          <a:p>
            <a:r>
              <a:rPr lang="en-US" sz="1600" dirty="0" smtClean="0">
                <a:solidFill>
                  <a:srgbClr val="FF0000"/>
                </a:solidFill>
              </a:rPr>
              <a:t>Northwester</a:t>
            </a:r>
            <a:endParaRPr lang="en-US" sz="1600" dirty="0">
              <a:solidFill>
                <a:srgbClr val="FF0000"/>
              </a:solidFill>
            </a:endParaRPr>
          </a:p>
          <a:p>
            <a:r>
              <a:rPr lang="en-US" sz="2400" dirty="0" err="1" smtClean="0">
                <a:solidFill>
                  <a:srgbClr val="FF0000"/>
                </a:solidFill>
                <a:latin typeface="Symbol" panose="05050102010706020507" pitchFamily="18" charset="2"/>
              </a:rPr>
              <a:t>m</a:t>
            </a:r>
            <a:r>
              <a:rPr lang="en-US" sz="2400" dirty="0" err="1" smtClean="0">
                <a:solidFill>
                  <a:srgbClr val="FF0000"/>
                </a:solidFill>
              </a:rPr>
              <a:t>MDM</a:t>
            </a:r>
            <a:endParaRPr lang="en-US" sz="2400" dirty="0" smtClean="0">
              <a:solidFill>
                <a:srgbClr val="FF0000"/>
              </a:solidFill>
            </a:endParaRPr>
          </a:p>
          <a:p>
            <a:r>
              <a:rPr lang="en-US" sz="1600" dirty="0" err="1" smtClean="0">
                <a:solidFill>
                  <a:srgbClr val="FF0000"/>
                </a:solidFill>
              </a:rPr>
              <a:t>fermilab</a:t>
            </a:r>
            <a:endParaRPr lang="en-US" sz="1600" dirty="0" smtClean="0">
              <a:solidFill>
                <a:srgbClr val="FF0000"/>
              </a:solidFill>
            </a:endParaRPr>
          </a:p>
          <a:p>
            <a:r>
              <a:rPr lang="en-US" sz="2400" dirty="0" err="1" smtClean="0">
                <a:solidFill>
                  <a:srgbClr val="FF0000"/>
                </a:solidFill>
              </a:rPr>
              <a:t>eEDM</a:t>
            </a:r>
            <a:endParaRPr lang="en-US" sz="2400" dirty="0" smtClean="0">
              <a:solidFill>
                <a:srgbClr val="FF0000"/>
              </a:solidFill>
            </a:endParaRPr>
          </a:p>
          <a:p>
            <a:r>
              <a:rPr lang="en-US" sz="1600" dirty="0" smtClean="0">
                <a:solidFill>
                  <a:srgbClr val="FF0000"/>
                </a:solidFill>
              </a:rPr>
              <a:t>JILA/ACME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709893" y="728853"/>
            <a:ext cx="1677062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D</a:t>
            </a:r>
            <a:r>
              <a:rPr lang="en-US" sz="2000" dirty="0" smtClean="0"/>
              <a:t>etectable</a:t>
            </a:r>
          </a:p>
          <a:p>
            <a:r>
              <a:rPr lang="en-US" sz="2000" dirty="0" smtClean="0"/>
              <a:t>M~(m</a:t>
            </a:r>
            <a:r>
              <a:rPr lang="en-US" sz="2000" baseline="-25000" dirty="0" smtClean="0"/>
              <a:t>l</a:t>
            </a:r>
            <a:r>
              <a:rPr lang="en-US" sz="2000" dirty="0" smtClean="0"/>
              <a:t>/</a:t>
            </a:r>
            <a:r>
              <a:rPr lang="en-US" sz="2000" dirty="0" err="1" smtClean="0">
                <a:latin typeface="Symbol" panose="05050102010706020507" pitchFamily="18" charset="2"/>
              </a:rPr>
              <a:t>d</a:t>
            </a:r>
            <a:r>
              <a:rPr lang="en-US" sz="2000" dirty="0" err="1" smtClean="0"/>
              <a:t>d</a:t>
            </a:r>
            <a:r>
              <a:rPr lang="en-US" sz="2000" dirty="0" smtClean="0"/>
              <a:t>)</a:t>
            </a:r>
            <a:r>
              <a:rPr lang="en-US" sz="2000" baseline="30000" dirty="0" smtClean="0"/>
              <a:t>1/2</a:t>
            </a:r>
            <a:r>
              <a:rPr lang="en-US" sz="2000" dirty="0" smtClean="0"/>
              <a:t>  </a:t>
            </a:r>
          </a:p>
          <a:p>
            <a:r>
              <a:rPr lang="en-US" sz="2000" dirty="0" smtClean="0"/>
              <a:t>(arb units)</a:t>
            </a:r>
          </a:p>
          <a:p>
            <a:endParaRPr lang="en-US" sz="2000" dirty="0" smtClean="0"/>
          </a:p>
          <a:p>
            <a:r>
              <a:rPr lang="en-US" sz="2400" dirty="0" smtClean="0"/>
              <a:t>1</a:t>
            </a:r>
          </a:p>
          <a:p>
            <a:endParaRPr lang="en-US" sz="2400" dirty="0"/>
          </a:p>
          <a:p>
            <a:r>
              <a:rPr lang="en-US" sz="2400" dirty="0" smtClean="0"/>
              <a:t>3</a:t>
            </a:r>
          </a:p>
          <a:p>
            <a:endParaRPr lang="en-US" sz="2400" dirty="0"/>
          </a:p>
          <a:p>
            <a:r>
              <a:rPr lang="en-US" sz="2400" dirty="0" smtClean="0"/>
              <a:t>1000</a:t>
            </a:r>
            <a:endParaRPr lang="en-US" sz="2400" dirty="0"/>
          </a:p>
        </p:txBody>
      </p:sp>
      <p:sp>
        <p:nvSpPr>
          <p:cNvPr id="26" name="TextBox 25"/>
          <p:cNvSpPr txBox="1"/>
          <p:nvPr/>
        </p:nvSpPr>
        <p:spPr>
          <a:xfrm>
            <a:off x="5317809" y="455878"/>
            <a:ext cx="1309974" cy="34778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“Typical”</a:t>
            </a:r>
          </a:p>
          <a:p>
            <a:r>
              <a:rPr lang="en-US" sz="2000" dirty="0" smtClean="0"/>
              <a:t>detectable</a:t>
            </a:r>
          </a:p>
          <a:p>
            <a:r>
              <a:rPr lang="en-US" sz="2000" dirty="0" smtClean="0"/>
              <a:t>phat BSM,</a:t>
            </a:r>
          </a:p>
          <a:p>
            <a:r>
              <a:rPr lang="en-US" sz="2000" dirty="0" smtClean="0"/>
              <a:t> one-loop*</a:t>
            </a:r>
          </a:p>
          <a:p>
            <a:endParaRPr lang="en-US" sz="2000" dirty="0" smtClean="0"/>
          </a:p>
          <a:p>
            <a:r>
              <a:rPr lang="en-US" sz="2400" dirty="0" smtClean="0"/>
              <a:t>0.04 </a:t>
            </a:r>
            <a:r>
              <a:rPr lang="en-US" sz="2400" dirty="0" err="1" smtClean="0"/>
              <a:t>TeV</a:t>
            </a:r>
            <a:endParaRPr lang="en-US" sz="2400" dirty="0" smtClean="0"/>
          </a:p>
          <a:p>
            <a:endParaRPr lang="en-US" sz="2400" dirty="0"/>
          </a:p>
          <a:p>
            <a:r>
              <a:rPr lang="en-US" sz="2400" dirty="0" smtClean="0"/>
              <a:t>0.12</a:t>
            </a:r>
          </a:p>
          <a:p>
            <a:endParaRPr lang="en-US" sz="2400" dirty="0"/>
          </a:p>
          <a:p>
            <a:r>
              <a:rPr lang="en-US" sz="2400" dirty="0" smtClean="0"/>
              <a:t>40     </a:t>
            </a:r>
            <a:r>
              <a:rPr lang="en-US" sz="2400" dirty="0" err="1" smtClean="0"/>
              <a:t>TeV</a:t>
            </a:r>
            <a:endParaRPr lang="en-US" sz="2400" dirty="0"/>
          </a:p>
        </p:txBody>
      </p:sp>
      <p:sp>
        <p:nvSpPr>
          <p:cNvPr id="27" name="TextBox 26"/>
          <p:cNvSpPr txBox="1"/>
          <p:nvPr/>
        </p:nvSpPr>
        <p:spPr>
          <a:xfrm>
            <a:off x="6897566" y="455878"/>
            <a:ext cx="2298937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Detectable</a:t>
            </a:r>
          </a:p>
          <a:p>
            <a:r>
              <a:rPr lang="en-US" sz="2000" dirty="0" smtClean="0"/>
              <a:t>for “weakest*” to strongest</a:t>
            </a:r>
          </a:p>
          <a:p>
            <a:r>
              <a:rPr lang="en-US" sz="2000" dirty="0" smtClean="0"/>
              <a:t>interactions</a:t>
            </a:r>
            <a:endParaRPr lang="en-US" sz="2000" dirty="0"/>
          </a:p>
          <a:p>
            <a:endParaRPr lang="en-US" sz="2000" dirty="0" smtClean="0"/>
          </a:p>
          <a:p>
            <a:r>
              <a:rPr lang="en-US" sz="2400" dirty="0" smtClean="0"/>
              <a:t>0.0004~0.4 </a:t>
            </a:r>
            <a:r>
              <a:rPr lang="en-US" sz="2400" dirty="0" err="1" smtClean="0"/>
              <a:t>TeV</a:t>
            </a:r>
            <a:endParaRPr lang="en-US" sz="2400" dirty="0" smtClean="0"/>
          </a:p>
          <a:p>
            <a:endParaRPr lang="en-US" sz="2400" dirty="0"/>
          </a:p>
          <a:p>
            <a:r>
              <a:rPr lang="en-US" sz="2400" dirty="0" smtClean="0"/>
              <a:t>0.001~1 </a:t>
            </a:r>
            <a:r>
              <a:rPr lang="en-US" sz="2400" dirty="0" err="1" smtClean="0"/>
              <a:t>TeV</a:t>
            </a:r>
            <a:endParaRPr lang="en-US" sz="2400" dirty="0" smtClean="0"/>
          </a:p>
          <a:p>
            <a:endParaRPr lang="en-US" sz="2400" dirty="0"/>
          </a:p>
          <a:p>
            <a:r>
              <a:rPr lang="en-US" sz="2400" dirty="0" smtClean="0"/>
              <a:t>0.4~400  </a:t>
            </a:r>
            <a:r>
              <a:rPr lang="en-US" sz="2400" dirty="0" err="1" smtClean="0"/>
              <a:t>TeV</a:t>
            </a:r>
            <a:endParaRPr lang="en-US" sz="2400" dirty="0"/>
          </a:p>
        </p:txBody>
      </p:sp>
      <p:sp>
        <p:nvSpPr>
          <p:cNvPr id="28" name="TextBox 27"/>
          <p:cNvSpPr txBox="1"/>
          <p:nvPr/>
        </p:nvSpPr>
        <p:spPr>
          <a:xfrm>
            <a:off x="1164445" y="-35332"/>
            <a:ext cx="96592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70C0"/>
                </a:solidFill>
              </a:rPr>
              <a:t>Summary of Recent Measurements of Lepton Dipole Moments;  Implications</a:t>
            </a:r>
            <a:endParaRPr lang="en-US" sz="2400" dirty="0">
              <a:solidFill>
                <a:srgbClr val="0070C0"/>
              </a:solidFill>
            </a:endParaRPr>
          </a:p>
        </p:txBody>
      </p:sp>
      <p:sp>
        <p:nvSpPr>
          <p:cNvPr id="145" name="TextBox 144"/>
          <p:cNvSpPr txBox="1"/>
          <p:nvPr/>
        </p:nvSpPr>
        <p:spPr>
          <a:xfrm>
            <a:off x="9065354" y="4096218"/>
            <a:ext cx="163115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sz="2400" dirty="0">
                <a:solidFill>
                  <a:srgbClr val="FF0000"/>
                </a:solidFill>
              </a:rPr>
              <a:t>For LHC, </a:t>
            </a:r>
            <a:endParaRPr lang="en-US" sz="2400" dirty="0" smtClean="0">
              <a:solidFill>
                <a:srgbClr val="FF0000"/>
              </a:solidFill>
            </a:endParaRPr>
          </a:p>
          <a:p>
            <a:pPr lvl="0"/>
            <a:r>
              <a:rPr lang="en-US" sz="2400" dirty="0" err="1" smtClean="0">
                <a:solidFill>
                  <a:srgbClr val="FF0000"/>
                </a:solidFill>
                <a:latin typeface="Symbol" panose="05050102010706020507" pitchFamily="18" charset="2"/>
              </a:rPr>
              <a:t>a</a:t>
            </a:r>
            <a:r>
              <a:rPr lang="en-US" sz="2400" baseline="-25000" dirty="0" err="1" smtClean="0">
                <a:solidFill>
                  <a:srgbClr val="FF0000"/>
                </a:solidFill>
              </a:rPr>
              <a:t>cpv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endParaRPr lang="en-US" sz="2400" dirty="0">
              <a:solidFill>
                <a:srgbClr val="FF0000"/>
              </a:solidFill>
            </a:endParaRPr>
          </a:p>
          <a:p>
            <a:pPr lvl="0"/>
            <a:r>
              <a:rPr lang="en-US" sz="2400" dirty="0">
                <a:solidFill>
                  <a:srgbClr val="FF0000"/>
                </a:solidFill>
              </a:rPr>
              <a:t>not a factor</a:t>
            </a:r>
            <a:endParaRPr lang="en-US" sz="2400" dirty="0">
              <a:solidFill>
                <a:prstClr val="black"/>
              </a:solidFill>
            </a:endParaRPr>
          </a:p>
          <a:p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0799408" y="744229"/>
            <a:ext cx="1539076" cy="53860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SM</a:t>
            </a:r>
          </a:p>
          <a:p>
            <a:r>
              <a:rPr lang="en-US" sz="2000" dirty="0" smtClean="0"/>
              <a:t>Background</a:t>
            </a:r>
          </a:p>
          <a:p>
            <a:r>
              <a:rPr lang="en-US" sz="2000" dirty="0" smtClean="0"/>
              <a:t>issues</a:t>
            </a:r>
          </a:p>
          <a:p>
            <a:endParaRPr lang="en-US" sz="2000" dirty="0"/>
          </a:p>
          <a:p>
            <a:r>
              <a:rPr lang="en-US" sz="2000" dirty="0" smtClean="0"/>
              <a:t>   </a:t>
            </a:r>
            <a:r>
              <a:rPr lang="en-US" sz="2400" dirty="0" smtClean="0">
                <a:latin typeface="Symbol" panose="05050102010706020507" pitchFamily="18" charset="2"/>
              </a:rPr>
              <a:t>a </a:t>
            </a:r>
            <a:r>
              <a:rPr lang="en-US" sz="2400" dirty="0" smtClean="0"/>
              <a:t>= ?</a:t>
            </a:r>
          </a:p>
          <a:p>
            <a:endParaRPr lang="en-US" sz="2400" dirty="0"/>
          </a:p>
          <a:p>
            <a:r>
              <a:rPr lang="en-US" sz="2400" dirty="0" smtClean="0"/>
              <a:t>QCD terms</a:t>
            </a:r>
          </a:p>
          <a:p>
            <a:endParaRPr lang="en-US" sz="2400" dirty="0"/>
          </a:p>
          <a:p>
            <a:r>
              <a:rPr lang="en-US" sz="2400" dirty="0" smtClean="0"/>
              <a:t>none</a:t>
            </a:r>
          </a:p>
          <a:p>
            <a:endParaRPr lang="en-US" sz="2400" dirty="0"/>
          </a:p>
          <a:p>
            <a:r>
              <a:rPr lang="en-US" sz="2400" b="1" i="1" dirty="0" smtClean="0">
                <a:solidFill>
                  <a:srgbClr val="7030A0"/>
                </a:solidFill>
              </a:rPr>
              <a:t>SO</a:t>
            </a:r>
          </a:p>
          <a:p>
            <a:r>
              <a:rPr lang="en-US" sz="2400" b="1" i="1" dirty="0" smtClean="0">
                <a:solidFill>
                  <a:srgbClr val="7030A0"/>
                </a:solidFill>
              </a:rPr>
              <a:t>MANY</a:t>
            </a:r>
          </a:p>
          <a:p>
            <a:r>
              <a:rPr lang="en-US" sz="2400" b="1" i="1" dirty="0" smtClean="0">
                <a:solidFill>
                  <a:srgbClr val="7030A0"/>
                </a:solidFill>
              </a:rPr>
              <a:t>ISSUES!</a:t>
            </a:r>
          </a:p>
          <a:p>
            <a:endParaRPr lang="en-US" sz="2400" dirty="0"/>
          </a:p>
          <a:p>
            <a:endParaRPr lang="en-US" sz="2400" dirty="0" smtClean="0"/>
          </a:p>
        </p:txBody>
      </p:sp>
      <p:cxnSp>
        <p:nvCxnSpPr>
          <p:cNvPr id="7" name="Straight Connector 6"/>
          <p:cNvCxnSpPr/>
          <p:nvPr/>
        </p:nvCxnSpPr>
        <p:spPr>
          <a:xfrm flipH="1">
            <a:off x="2315514" y="717652"/>
            <a:ext cx="13619" cy="3257775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3692865" y="732030"/>
            <a:ext cx="13619" cy="3257775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5242742" y="608382"/>
            <a:ext cx="13619" cy="3257775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6671851" y="640010"/>
            <a:ext cx="13619" cy="3257775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>
            <a:off x="8963599" y="602627"/>
            <a:ext cx="13619" cy="3257775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H="1">
            <a:off x="10743724" y="599750"/>
            <a:ext cx="24913" cy="4558846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H="1">
            <a:off x="328079" y="1914534"/>
            <a:ext cx="11834333" cy="2543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H="1">
            <a:off x="205267" y="2507262"/>
            <a:ext cx="11834333" cy="2543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H="1">
            <a:off x="76901" y="3119595"/>
            <a:ext cx="11834333" cy="2543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H="1">
            <a:off x="328078" y="3996795"/>
            <a:ext cx="11834333" cy="2543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153783" y="4096218"/>
            <a:ext cx="6703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LHC</a:t>
            </a:r>
          </a:p>
        </p:txBody>
      </p:sp>
      <p:sp>
        <p:nvSpPr>
          <p:cNvPr id="36" name="Rectangle 35"/>
          <p:cNvSpPr/>
          <p:nvPr/>
        </p:nvSpPr>
        <p:spPr>
          <a:xfrm>
            <a:off x="9007989" y="471872"/>
            <a:ext cx="3257324" cy="48592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8" name="Group 37"/>
          <p:cNvGrpSpPr/>
          <p:nvPr/>
        </p:nvGrpSpPr>
        <p:grpSpPr>
          <a:xfrm>
            <a:off x="8085632" y="3822846"/>
            <a:ext cx="2464526" cy="2709834"/>
            <a:chOff x="4888774" y="269847"/>
            <a:chExt cx="2464526" cy="2709834"/>
          </a:xfrm>
        </p:grpSpPr>
        <p:sp>
          <p:nvSpPr>
            <p:cNvPr id="39" name="TextBox 38"/>
            <p:cNvSpPr txBox="1"/>
            <p:nvPr/>
          </p:nvSpPr>
          <p:spPr>
            <a:xfrm>
              <a:off x="5917436" y="269847"/>
              <a:ext cx="29527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/>
                <a:t>x</a:t>
              </a:r>
              <a:endParaRPr lang="en-US" sz="2000" dirty="0"/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5440355" y="1217986"/>
              <a:ext cx="30809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/>
                <a:t>a</a:t>
              </a:r>
              <a:endParaRPr lang="en-US" sz="2000" dirty="0"/>
            </a:p>
          </p:txBody>
        </p:sp>
        <p:sp>
          <p:nvSpPr>
            <p:cNvPr id="41" name="Rectangle 40"/>
            <p:cNvSpPr/>
            <p:nvPr/>
          </p:nvSpPr>
          <p:spPr>
            <a:xfrm>
              <a:off x="6597283" y="1301144"/>
              <a:ext cx="308098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dirty="0"/>
                <a:t>a</a:t>
              </a:r>
            </a:p>
          </p:txBody>
        </p:sp>
        <p:grpSp>
          <p:nvGrpSpPr>
            <p:cNvPr id="42" name="Group 41"/>
            <p:cNvGrpSpPr/>
            <p:nvPr/>
          </p:nvGrpSpPr>
          <p:grpSpPr>
            <a:xfrm>
              <a:off x="4888774" y="705187"/>
              <a:ext cx="2464526" cy="2274494"/>
              <a:chOff x="4034118" y="583987"/>
              <a:chExt cx="2829365" cy="2481941"/>
            </a:xfrm>
          </p:grpSpPr>
          <p:sp>
            <p:nvSpPr>
              <p:cNvPr id="46" name="Freeform 45"/>
              <p:cNvSpPr/>
              <p:nvPr/>
            </p:nvSpPr>
            <p:spPr>
              <a:xfrm>
                <a:off x="5257267" y="583987"/>
                <a:ext cx="334020" cy="869202"/>
              </a:xfrm>
              <a:custGeom>
                <a:avLst/>
                <a:gdLst>
                  <a:gd name="connsiteX0" fmla="*/ 83135 w 258479"/>
                  <a:gd name="connsiteY0" fmla="*/ 0 h 545566"/>
                  <a:gd name="connsiteX1" fmla="*/ 6295 w 258479"/>
                  <a:gd name="connsiteY1" fmla="*/ 130628 h 545566"/>
                  <a:gd name="connsiteX2" fmla="*/ 229132 w 258479"/>
                  <a:gd name="connsiteY2" fmla="*/ 192100 h 545566"/>
                  <a:gd name="connsiteX3" fmla="*/ 29347 w 258479"/>
                  <a:gd name="connsiteY3" fmla="*/ 338097 h 545566"/>
                  <a:gd name="connsiteX4" fmla="*/ 252184 w 258479"/>
                  <a:gd name="connsiteY4" fmla="*/ 422621 h 545566"/>
                  <a:gd name="connsiteX5" fmla="*/ 175344 w 258479"/>
                  <a:gd name="connsiteY5" fmla="*/ 545566 h 5455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8479" h="545566">
                    <a:moveTo>
                      <a:pt x="83135" y="0"/>
                    </a:moveTo>
                    <a:cubicBezTo>
                      <a:pt x="32548" y="49305"/>
                      <a:pt x="-18038" y="98611"/>
                      <a:pt x="6295" y="130628"/>
                    </a:cubicBezTo>
                    <a:cubicBezTo>
                      <a:pt x="30628" y="162645"/>
                      <a:pt x="225290" y="157522"/>
                      <a:pt x="229132" y="192100"/>
                    </a:cubicBezTo>
                    <a:cubicBezTo>
                      <a:pt x="232974" y="226678"/>
                      <a:pt x="25505" y="299677"/>
                      <a:pt x="29347" y="338097"/>
                    </a:cubicBezTo>
                    <a:cubicBezTo>
                      <a:pt x="33189" y="376517"/>
                      <a:pt x="227851" y="388043"/>
                      <a:pt x="252184" y="422621"/>
                    </a:cubicBezTo>
                    <a:cubicBezTo>
                      <a:pt x="276517" y="457199"/>
                      <a:pt x="225930" y="501382"/>
                      <a:pt x="175344" y="545566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cxnSp>
            <p:nvCxnSpPr>
              <p:cNvPr id="47" name="Straight Connector 46"/>
              <p:cNvCxnSpPr/>
              <p:nvPr/>
            </p:nvCxnSpPr>
            <p:spPr>
              <a:xfrm flipH="1">
                <a:off x="4034118" y="2259558"/>
                <a:ext cx="763316" cy="80637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/>
              <p:cNvCxnSpPr/>
              <p:nvPr/>
            </p:nvCxnSpPr>
            <p:spPr>
              <a:xfrm flipH="1">
                <a:off x="4797434" y="1453189"/>
                <a:ext cx="763316" cy="80637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/>
              <p:cNvCxnSpPr/>
              <p:nvPr/>
            </p:nvCxnSpPr>
            <p:spPr>
              <a:xfrm>
                <a:off x="5633497" y="1453189"/>
                <a:ext cx="663240" cy="745281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/>
              <p:cNvCxnSpPr/>
              <p:nvPr/>
            </p:nvCxnSpPr>
            <p:spPr>
              <a:xfrm>
                <a:off x="6324068" y="2259558"/>
                <a:ext cx="539415" cy="681768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/>
              <p:cNvCxnSpPr/>
              <p:nvPr/>
            </p:nvCxnSpPr>
            <p:spPr>
              <a:xfrm flipV="1">
                <a:off x="4797434" y="2198470"/>
                <a:ext cx="1499303" cy="61088"/>
              </a:xfrm>
              <a:prstGeom prst="line">
                <a:avLst/>
              </a:prstGeom>
              <a:ln w="28575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3" name="TextBox 42"/>
            <p:cNvSpPr txBox="1"/>
            <p:nvPr/>
          </p:nvSpPr>
          <p:spPr>
            <a:xfrm>
              <a:off x="5905794" y="2187921"/>
              <a:ext cx="31931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/>
                <a:t>b</a:t>
              </a:r>
              <a:endParaRPr lang="en-US" sz="2000" dirty="0"/>
            </a:p>
          </p:txBody>
        </p:sp>
        <p:sp>
          <p:nvSpPr>
            <p:cNvPr id="44" name="Rectangle 43"/>
            <p:cNvSpPr/>
            <p:nvPr/>
          </p:nvSpPr>
          <p:spPr>
            <a:xfrm>
              <a:off x="4998389" y="2325268"/>
              <a:ext cx="312906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dirty="0" smtClean="0"/>
                <a:t>e</a:t>
              </a:r>
              <a:endParaRPr lang="en-US" sz="2000" dirty="0"/>
            </a:p>
          </p:txBody>
        </p:sp>
        <p:sp>
          <p:nvSpPr>
            <p:cNvPr id="45" name="Rectangle 44"/>
            <p:cNvSpPr/>
            <p:nvPr/>
          </p:nvSpPr>
          <p:spPr>
            <a:xfrm>
              <a:off x="6981932" y="2513971"/>
              <a:ext cx="312906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dirty="0" smtClean="0"/>
                <a:t>e</a:t>
              </a:r>
              <a:endParaRPr lang="en-US" sz="2000" dirty="0"/>
            </a:p>
          </p:txBody>
        </p:sp>
      </p:grpSp>
      <p:sp>
        <p:nvSpPr>
          <p:cNvPr id="52" name="TextBox 51"/>
          <p:cNvSpPr txBox="1"/>
          <p:nvPr/>
        </p:nvSpPr>
        <p:spPr>
          <a:xfrm>
            <a:off x="8444323" y="5450166"/>
            <a:ext cx="3048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g</a:t>
            </a:r>
            <a:endParaRPr lang="en-US" sz="2000" dirty="0"/>
          </a:p>
        </p:txBody>
      </p:sp>
      <p:sp>
        <p:nvSpPr>
          <p:cNvPr id="53" name="TextBox 52"/>
          <p:cNvSpPr txBox="1"/>
          <p:nvPr/>
        </p:nvSpPr>
        <p:spPr>
          <a:xfrm>
            <a:off x="10045958" y="5464542"/>
            <a:ext cx="3048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g</a:t>
            </a:r>
            <a:endParaRPr lang="en-US" sz="2000" dirty="0"/>
          </a:p>
        </p:txBody>
      </p:sp>
      <p:sp>
        <p:nvSpPr>
          <p:cNvPr id="54" name="Rectangle 53"/>
          <p:cNvSpPr/>
          <p:nvPr/>
        </p:nvSpPr>
        <p:spPr>
          <a:xfrm>
            <a:off x="894118" y="6267025"/>
            <a:ext cx="663624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M    ~ (various constants) *  [ (m/</a:t>
            </a:r>
            <a:r>
              <a:rPr lang="en-US" sz="2400" dirty="0" err="1">
                <a:solidFill>
                  <a:srgbClr val="0070C0"/>
                </a:solidFill>
                <a:latin typeface="Symbol" panose="05050102010706020507" pitchFamily="18" charset="2"/>
              </a:rPr>
              <a:t>dm</a:t>
            </a:r>
            <a:r>
              <a:rPr lang="en-US" sz="2400" baseline="-25000" dirty="0" err="1">
                <a:solidFill>
                  <a:srgbClr val="0070C0"/>
                </a:solidFill>
              </a:rPr>
              <a:t>e</a:t>
            </a:r>
            <a:r>
              <a:rPr lang="en-US" sz="2400" dirty="0">
                <a:solidFill>
                  <a:srgbClr val="0070C0"/>
                </a:solidFill>
              </a:rPr>
              <a:t>) g</a:t>
            </a:r>
            <a:r>
              <a:rPr lang="en-US" sz="2400" baseline="30000" dirty="0">
                <a:solidFill>
                  <a:srgbClr val="0070C0"/>
                </a:solidFill>
              </a:rPr>
              <a:t>2</a:t>
            </a:r>
            <a:r>
              <a:rPr lang="en-US" sz="2400" dirty="0">
                <a:solidFill>
                  <a:srgbClr val="0070C0"/>
                </a:solidFill>
              </a:rPr>
              <a:t> cos </a:t>
            </a:r>
            <a:r>
              <a:rPr lang="en-US" sz="2400" dirty="0" err="1">
                <a:solidFill>
                  <a:srgbClr val="0070C0"/>
                </a:solidFill>
                <a:latin typeface="Symbol" panose="05050102010706020507" pitchFamily="18" charset="2"/>
              </a:rPr>
              <a:t>f</a:t>
            </a:r>
            <a:r>
              <a:rPr lang="en-US" sz="2400" baseline="-25000" dirty="0" err="1">
                <a:solidFill>
                  <a:srgbClr val="0070C0"/>
                </a:solidFill>
              </a:rPr>
              <a:t>CP</a:t>
            </a:r>
            <a:r>
              <a:rPr lang="en-US" sz="2400" dirty="0">
                <a:solidFill>
                  <a:srgbClr val="0070C0"/>
                </a:solidFill>
              </a:rPr>
              <a:t> ]</a:t>
            </a:r>
            <a:r>
              <a:rPr lang="en-US" sz="2400" baseline="30000" dirty="0">
                <a:solidFill>
                  <a:srgbClr val="0070C0"/>
                </a:solidFill>
              </a:rPr>
              <a:t>1/2</a:t>
            </a:r>
            <a:r>
              <a:rPr lang="en-US" sz="2400" dirty="0">
                <a:solidFill>
                  <a:srgbClr val="0070C0"/>
                </a:solidFill>
              </a:rPr>
              <a:t> 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750290" y="1027877"/>
            <a:ext cx="19591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10</a:t>
            </a:r>
            <a:r>
              <a:rPr lang="en-US" sz="2400" baseline="30000" dirty="0" smtClean="0"/>
              <a:t>-6</a:t>
            </a:r>
            <a:r>
              <a:rPr lang="en-US" sz="2400" dirty="0" smtClean="0"/>
              <a:t> &lt;   g   &lt;   1</a:t>
            </a:r>
            <a:endParaRPr lang="en-US" sz="2400" dirty="0"/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8749215" y="1258709"/>
            <a:ext cx="1001075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51043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64445" y="471872"/>
            <a:ext cx="1131848" cy="34778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relative</a:t>
            </a:r>
          </a:p>
          <a:p>
            <a:r>
              <a:rPr lang="en-US" sz="2000" dirty="0" smtClean="0"/>
              <a:t>precision</a:t>
            </a:r>
          </a:p>
          <a:p>
            <a:r>
              <a:rPr lang="en-US" sz="2000" dirty="0" smtClean="0"/>
              <a:t>on lab</a:t>
            </a:r>
          </a:p>
          <a:p>
            <a:r>
              <a:rPr lang="en-US" sz="2000" dirty="0" smtClean="0"/>
              <a:t>limit</a:t>
            </a:r>
          </a:p>
          <a:p>
            <a:endParaRPr lang="en-US" sz="2000" dirty="0" smtClean="0"/>
          </a:p>
          <a:p>
            <a:r>
              <a:rPr lang="en-US" sz="2400" dirty="0" smtClean="0"/>
              <a:t>10</a:t>
            </a:r>
            <a:r>
              <a:rPr lang="en-US" sz="2400" baseline="30000" dirty="0" smtClean="0"/>
              <a:t>-13</a:t>
            </a:r>
            <a:endParaRPr lang="en-US" sz="2400" dirty="0" smtClean="0"/>
          </a:p>
          <a:p>
            <a:endParaRPr lang="en-US" sz="2400" dirty="0"/>
          </a:p>
          <a:p>
            <a:r>
              <a:rPr lang="en-US" sz="2400" dirty="0" smtClean="0"/>
              <a:t>10</a:t>
            </a:r>
            <a:r>
              <a:rPr lang="en-US" sz="2400" baseline="30000" dirty="0" smtClean="0"/>
              <a:t>-9</a:t>
            </a:r>
          </a:p>
          <a:p>
            <a:endParaRPr lang="en-US" sz="2400" dirty="0"/>
          </a:p>
          <a:p>
            <a:r>
              <a:rPr lang="en-US" sz="2400" dirty="0"/>
              <a:t> ~10</a:t>
            </a:r>
            <a:r>
              <a:rPr lang="en-US" sz="2400" baseline="30000" dirty="0"/>
              <a:t>0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2366252" y="711625"/>
            <a:ext cx="1406154" cy="32316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absolute</a:t>
            </a:r>
          </a:p>
          <a:p>
            <a:r>
              <a:rPr lang="en-US" sz="2000" dirty="0" smtClean="0"/>
              <a:t>precision </a:t>
            </a:r>
          </a:p>
          <a:p>
            <a:r>
              <a:rPr lang="en-US" sz="2000" dirty="0" smtClean="0"/>
              <a:t>[10</a:t>
            </a:r>
            <a:r>
              <a:rPr lang="en-US" sz="2000" baseline="30000" dirty="0" smtClean="0"/>
              <a:t>-30</a:t>
            </a:r>
            <a:r>
              <a:rPr lang="en-US" sz="2000" dirty="0" smtClean="0"/>
              <a:t> e-cm]</a:t>
            </a:r>
          </a:p>
          <a:p>
            <a:r>
              <a:rPr lang="en-US" sz="2400" dirty="0" smtClean="0"/>
              <a:t> </a:t>
            </a:r>
          </a:p>
          <a:p>
            <a:r>
              <a:rPr lang="en-US" sz="2400" dirty="0" smtClean="0"/>
              <a:t>2 x 10</a:t>
            </a:r>
            <a:r>
              <a:rPr lang="en-US" sz="2400" baseline="30000" dirty="0" smtClean="0"/>
              <a:t>6</a:t>
            </a:r>
            <a:endParaRPr lang="en-US" sz="2400" dirty="0" smtClean="0"/>
          </a:p>
          <a:p>
            <a:endParaRPr lang="en-US" sz="2400" dirty="0"/>
          </a:p>
          <a:p>
            <a:r>
              <a:rPr lang="en-US" sz="2400" dirty="0" smtClean="0"/>
              <a:t>5 </a:t>
            </a:r>
            <a:r>
              <a:rPr lang="en-US" sz="2400" dirty="0"/>
              <a:t>x </a:t>
            </a:r>
            <a:r>
              <a:rPr lang="en-US" sz="2400" dirty="0" smtClean="0"/>
              <a:t>10</a:t>
            </a:r>
            <a:r>
              <a:rPr lang="en-US" sz="2400" baseline="30000" dirty="0" smtClean="0"/>
              <a:t>7</a:t>
            </a:r>
            <a:endParaRPr lang="en-US" sz="2400" dirty="0"/>
          </a:p>
          <a:p>
            <a:endParaRPr lang="en-US" sz="2400" dirty="0"/>
          </a:p>
          <a:p>
            <a:r>
              <a:rPr lang="en-US" sz="2400" dirty="0" smtClean="0"/>
              <a:t>2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065354" y="564206"/>
            <a:ext cx="1627946" cy="3293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CP violation!</a:t>
            </a:r>
          </a:p>
          <a:p>
            <a:r>
              <a:rPr lang="en-US" sz="2000" dirty="0" smtClean="0">
                <a:solidFill>
                  <a:srgbClr val="FF0000"/>
                </a:solidFill>
              </a:rPr>
              <a:t>reduce mass</a:t>
            </a:r>
          </a:p>
          <a:p>
            <a:r>
              <a:rPr lang="en-US" sz="2000" dirty="0">
                <a:solidFill>
                  <a:srgbClr val="FF0000"/>
                </a:solidFill>
              </a:rPr>
              <a:t>s</a:t>
            </a:r>
            <a:r>
              <a:rPr lang="en-US" sz="2000" dirty="0" smtClean="0">
                <a:solidFill>
                  <a:srgbClr val="FF0000"/>
                </a:solidFill>
              </a:rPr>
              <a:t>ensitivity by</a:t>
            </a:r>
          </a:p>
          <a:p>
            <a:endParaRPr lang="en-US" sz="2800" dirty="0" smtClean="0">
              <a:solidFill>
                <a:srgbClr val="FF0000"/>
              </a:solidFill>
            </a:endParaRPr>
          </a:p>
          <a:p>
            <a:r>
              <a:rPr lang="en-US" sz="2400" dirty="0" smtClean="0">
                <a:solidFill>
                  <a:srgbClr val="FF0000"/>
                </a:solidFill>
              </a:rPr>
              <a:t>(cos </a:t>
            </a:r>
            <a:r>
              <a:rPr lang="en-US" sz="2400" dirty="0" err="1" smtClean="0">
                <a:solidFill>
                  <a:srgbClr val="FF0000"/>
                </a:solidFill>
                <a:latin typeface="Symbol" panose="05050102010706020507" pitchFamily="18" charset="2"/>
              </a:rPr>
              <a:t>a</a:t>
            </a:r>
            <a:r>
              <a:rPr lang="en-US" sz="2400" baseline="-25000" dirty="0" err="1" smtClean="0">
                <a:solidFill>
                  <a:srgbClr val="FF0000"/>
                </a:solidFill>
              </a:rPr>
              <a:t>cpv</a:t>
            </a:r>
            <a:r>
              <a:rPr lang="en-US" sz="2400" dirty="0" smtClean="0">
                <a:solidFill>
                  <a:srgbClr val="FF0000"/>
                </a:solidFill>
              </a:rPr>
              <a:t>)</a:t>
            </a:r>
            <a:r>
              <a:rPr lang="en-US" sz="2400" baseline="30000" dirty="0" smtClean="0">
                <a:solidFill>
                  <a:srgbClr val="FF0000"/>
                </a:solidFill>
              </a:rPr>
              <a:t>1/2</a:t>
            </a:r>
            <a:endParaRPr lang="en-US" sz="2400" dirty="0">
              <a:solidFill>
                <a:srgbClr val="FF0000"/>
              </a:solidFill>
            </a:endParaRPr>
          </a:p>
          <a:p>
            <a:r>
              <a:rPr lang="en-US" sz="2400" dirty="0" smtClean="0">
                <a:solidFill>
                  <a:srgbClr val="FF0000"/>
                </a:solidFill>
              </a:rPr>
              <a:t>   </a:t>
            </a:r>
          </a:p>
          <a:p>
            <a:r>
              <a:rPr lang="en-US" sz="2400" dirty="0">
                <a:solidFill>
                  <a:srgbClr val="FF0000"/>
                </a:solidFill>
              </a:rPr>
              <a:t>(cos </a:t>
            </a:r>
            <a:r>
              <a:rPr lang="en-US" sz="2400" dirty="0" err="1">
                <a:solidFill>
                  <a:srgbClr val="FF0000"/>
                </a:solidFill>
                <a:latin typeface="Symbol" panose="05050102010706020507" pitchFamily="18" charset="2"/>
              </a:rPr>
              <a:t>a</a:t>
            </a:r>
            <a:r>
              <a:rPr lang="en-US" sz="2400" baseline="-25000" dirty="0" err="1">
                <a:solidFill>
                  <a:srgbClr val="FF0000"/>
                </a:solidFill>
              </a:rPr>
              <a:t>cpv</a:t>
            </a:r>
            <a:r>
              <a:rPr lang="en-US" sz="2400" dirty="0">
                <a:solidFill>
                  <a:srgbClr val="FF0000"/>
                </a:solidFill>
              </a:rPr>
              <a:t>)</a:t>
            </a:r>
            <a:r>
              <a:rPr lang="en-US" sz="2400" baseline="30000" dirty="0">
                <a:solidFill>
                  <a:srgbClr val="FF0000"/>
                </a:solidFill>
              </a:rPr>
              <a:t>1/2</a:t>
            </a:r>
            <a:endParaRPr lang="en-US" sz="2400" dirty="0">
              <a:solidFill>
                <a:srgbClr val="FF0000"/>
              </a:solidFill>
            </a:endParaRPr>
          </a:p>
          <a:p>
            <a:endParaRPr lang="en-US" sz="2400" dirty="0" smtClean="0">
              <a:solidFill>
                <a:srgbClr val="FF0000"/>
              </a:solidFill>
            </a:endParaRPr>
          </a:p>
          <a:p>
            <a:r>
              <a:rPr lang="en-US" sz="2400" dirty="0" smtClean="0">
                <a:solidFill>
                  <a:srgbClr val="FF0000"/>
                </a:solidFill>
              </a:rPr>
              <a:t>(sin  </a:t>
            </a:r>
            <a:r>
              <a:rPr lang="en-US" sz="2400" dirty="0" err="1" smtClean="0">
                <a:solidFill>
                  <a:srgbClr val="FF0000"/>
                </a:solidFill>
                <a:latin typeface="Symbol" panose="05050102010706020507" pitchFamily="18" charset="2"/>
              </a:rPr>
              <a:t>a</a:t>
            </a:r>
            <a:r>
              <a:rPr lang="en-US" sz="2400" baseline="-25000" dirty="0" err="1" smtClean="0">
                <a:solidFill>
                  <a:srgbClr val="FF0000"/>
                </a:solidFill>
              </a:rPr>
              <a:t>cpv</a:t>
            </a:r>
            <a:r>
              <a:rPr lang="en-US" sz="2400" dirty="0" smtClean="0">
                <a:solidFill>
                  <a:srgbClr val="FF0000"/>
                </a:solidFill>
              </a:rPr>
              <a:t>)</a:t>
            </a:r>
            <a:r>
              <a:rPr lang="en-US" sz="2400" baseline="30000" dirty="0" smtClean="0">
                <a:solidFill>
                  <a:srgbClr val="FF0000"/>
                </a:solidFill>
              </a:rPr>
              <a:t>1/2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7808" y="1856867"/>
            <a:ext cx="1241365" cy="20005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srgbClr val="FF0000"/>
                </a:solidFill>
              </a:rPr>
              <a:t>eMDM</a:t>
            </a:r>
            <a:endParaRPr lang="en-US" sz="2400" dirty="0" smtClean="0">
              <a:solidFill>
                <a:srgbClr val="FF0000"/>
              </a:solidFill>
            </a:endParaRPr>
          </a:p>
          <a:p>
            <a:r>
              <a:rPr lang="en-US" sz="1600" dirty="0" smtClean="0">
                <a:solidFill>
                  <a:srgbClr val="FF0000"/>
                </a:solidFill>
              </a:rPr>
              <a:t>Northwester</a:t>
            </a:r>
            <a:endParaRPr lang="en-US" sz="1600" dirty="0">
              <a:solidFill>
                <a:srgbClr val="FF0000"/>
              </a:solidFill>
            </a:endParaRPr>
          </a:p>
          <a:p>
            <a:r>
              <a:rPr lang="en-US" sz="2400" dirty="0" err="1" smtClean="0">
                <a:solidFill>
                  <a:srgbClr val="FF0000"/>
                </a:solidFill>
                <a:latin typeface="Symbol" panose="05050102010706020507" pitchFamily="18" charset="2"/>
              </a:rPr>
              <a:t>m</a:t>
            </a:r>
            <a:r>
              <a:rPr lang="en-US" sz="2400" dirty="0" err="1" smtClean="0">
                <a:solidFill>
                  <a:srgbClr val="FF0000"/>
                </a:solidFill>
              </a:rPr>
              <a:t>MDM</a:t>
            </a:r>
            <a:endParaRPr lang="en-US" sz="2400" dirty="0" smtClean="0">
              <a:solidFill>
                <a:srgbClr val="FF0000"/>
              </a:solidFill>
            </a:endParaRPr>
          </a:p>
          <a:p>
            <a:r>
              <a:rPr lang="en-US" sz="1600" dirty="0" err="1" smtClean="0">
                <a:solidFill>
                  <a:srgbClr val="FF0000"/>
                </a:solidFill>
              </a:rPr>
              <a:t>fermilab</a:t>
            </a:r>
            <a:endParaRPr lang="en-US" sz="1600" dirty="0" smtClean="0">
              <a:solidFill>
                <a:srgbClr val="FF0000"/>
              </a:solidFill>
            </a:endParaRPr>
          </a:p>
          <a:p>
            <a:r>
              <a:rPr lang="en-US" sz="2400" dirty="0" err="1" smtClean="0">
                <a:solidFill>
                  <a:srgbClr val="FF0000"/>
                </a:solidFill>
              </a:rPr>
              <a:t>eEDM</a:t>
            </a:r>
            <a:endParaRPr lang="en-US" sz="2400" dirty="0" smtClean="0">
              <a:solidFill>
                <a:srgbClr val="FF0000"/>
              </a:solidFill>
            </a:endParaRPr>
          </a:p>
          <a:p>
            <a:r>
              <a:rPr lang="en-US" sz="1600" dirty="0" smtClean="0">
                <a:solidFill>
                  <a:srgbClr val="FF0000"/>
                </a:solidFill>
              </a:rPr>
              <a:t>JILA/ACME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709893" y="728853"/>
            <a:ext cx="1677062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D</a:t>
            </a:r>
            <a:r>
              <a:rPr lang="en-US" sz="2000" dirty="0" smtClean="0"/>
              <a:t>etectable</a:t>
            </a:r>
          </a:p>
          <a:p>
            <a:r>
              <a:rPr lang="en-US" sz="2000" dirty="0" smtClean="0"/>
              <a:t>M~(m</a:t>
            </a:r>
            <a:r>
              <a:rPr lang="en-US" sz="2000" baseline="-25000" dirty="0" smtClean="0"/>
              <a:t>l</a:t>
            </a:r>
            <a:r>
              <a:rPr lang="en-US" sz="2000" dirty="0" smtClean="0"/>
              <a:t>/</a:t>
            </a:r>
            <a:r>
              <a:rPr lang="en-US" sz="2000" dirty="0" err="1" smtClean="0">
                <a:latin typeface="Symbol" panose="05050102010706020507" pitchFamily="18" charset="2"/>
              </a:rPr>
              <a:t>d</a:t>
            </a:r>
            <a:r>
              <a:rPr lang="en-US" sz="2000" dirty="0" err="1" smtClean="0"/>
              <a:t>d</a:t>
            </a:r>
            <a:r>
              <a:rPr lang="en-US" sz="2000" dirty="0" smtClean="0"/>
              <a:t>)</a:t>
            </a:r>
            <a:r>
              <a:rPr lang="en-US" sz="2000" baseline="30000" dirty="0" smtClean="0"/>
              <a:t>1/2</a:t>
            </a:r>
            <a:r>
              <a:rPr lang="en-US" sz="2000" dirty="0" smtClean="0"/>
              <a:t>  </a:t>
            </a:r>
          </a:p>
          <a:p>
            <a:r>
              <a:rPr lang="en-US" sz="2000" dirty="0" smtClean="0"/>
              <a:t>(arb units)</a:t>
            </a:r>
          </a:p>
          <a:p>
            <a:endParaRPr lang="en-US" sz="2000" dirty="0" smtClean="0"/>
          </a:p>
          <a:p>
            <a:r>
              <a:rPr lang="en-US" sz="2400" dirty="0" smtClean="0"/>
              <a:t>1</a:t>
            </a:r>
          </a:p>
          <a:p>
            <a:endParaRPr lang="en-US" sz="2400" dirty="0"/>
          </a:p>
          <a:p>
            <a:r>
              <a:rPr lang="en-US" sz="2400" dirty="0" smtClean="0"/>
              <a:t>3</a:t>
            </a:r>
          </a:p>
          <a:p>
            <a:endParaRPr lang="en-US" sz="2400" dirty="0"/>
          </a:p>
          <a:p>
            <a:r>
              <a:rPr lang="en-US" sz="2400" dirty="0" smtClean="0"/>
              <a:t>1000</a:t>
            </a:r>
            <a:endParaRPr lang="en-US" sz="2400" dirty="0"/>
          </a:p>
        </p:txBody>
      </p:sp>
      <p:sp>
        <p:nvSpPr>
          <p:cNvPr id="26" name="TextBox 25"/>
          <p:cNvSpPr txBox="1"/>
          <p:nvPr/>
        </p:nvSpPr>
        <p:spPr>
          <a:xfrm>
            <a:off x="5317809" y="455878"/>
            <a:ext cx="1309974" cy="34778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“Typical”</a:t>
            </a:r>
          </a:p>
          <a:p>
            <a:r>
              <a:rPr lang="en-US" sz="2000" dirty="0" smtClean="0"/>
              <a:t>detectable</a:t>
            </a:r>
          </a:p>
          <a:p>
            <a:r>
              <a:rPr lang="en-US" sz="2000" dirty="0" smtClean="0"/>
              <a:t>phat BSM,</a:t>
            </a:r>
          </a:p>
          <a:p>
            <a:r>
              <a:rPr lang="en-US" sz="2000" dirty="0" smtClean="0"/>
              <a:t> one-loop*</a:t>
            </a:r>
          </a:p>
          <a:p>
            <a:endParaRPr lang="en-US" sz="2000" dirty="0" smtClean="0"/>
          </a:p>
          <a:p>
            <a:r>
              <a:rPr lang="en-US" sz="2400" dirty="0" smtClean="0"/>
              <a:t>0.04 </a:t>
            </a:r>
            <a:r>
              <a:rPr lang="en-US" sz="2400" dirty="0" err="1" smtClean="0"/>
              <a:t>TeV</a:t>
            </a:r>
            <a:endParaRPr lang="en-US" sz="2400" dirty="0" smtClean="0"/>
          </a:p>
          <a:p>
            <a:endParaRPr lang="en-US" sz="2400" dirty="0"/>
          </a:p>
          <a:p>
            <a:r>
              <a:rPr lang="en-US" sz="2400" dirty="0" smtClean="0"/>
              <a:t>0.12</a:t>
            </a:r>
          </a:p>
          <a:p>
            <a:endParaRPr lang="en-US" sz="2400" dirty="0"/>
          </a:p>
          <a:p>
            <a:r>
              <a:rPr lang="en-US" sz="2400" dirty="0" smtClean="0"/>
              <a:t>40     </a:t>
            </a:r>
            <a:r>
              <a:rPr lang="en-US" sz="2400" dirty="0" err="1" smtClean="0"/>
              <a:t>TeV</a:t>
            </a:r>
            <a:endParaRPr lang="en-US" sz="2400" dirty="0"/>
          </a:p>
        </p:txBody>
      </p:sp>
      <p:sp>
        <p:nvSpPr>
          <p:cNvPr id="27" name="TextBox 26"/>
          <p:cNvSpPr txBox="1"/>
          <p:nvPr/>
        </p:nvSpPr>
        <p:spPr>
          <a:xfrm>
            <a:off x="6897566" y="455878"/>
            <a:ext cx="2298937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Detectable</a:t>
            </a:r>
          </a:p>
          <a:p>
            <a:r>
              <a:rPr lang="en-US" sz="2000" dirty="0" smtClean="0"/>
              <a:t>for “weakest*” to strongest</a:t>
            </a:r>
          </a:p>
          <a:p>
            <a:r>
              <a:rPr lang="en-US" sz="2000" dirty="0" smtClean="0"/>
              <a:t>interactions</a:t>
            </a:r>
            <a:endParaRPr lang="en-US" sz="2000" dirty="0"/>
          </a:p>
          <a:p>
            <a:endParaRPr lang="en-US" sz="2000" dirty="0" smtClean="0"/>
          </a:p>
          <a:p>
            <a:r>
              <a:rPr lang="en-US" sz="2400" dirty="0" smtClean="0"/>
              <a:t>0.0004~0.4 </a:t>
            </a:r>
            <a:r>
              <a:rPr lang="en-US" sz="2400" dirty="0" err="1" smtClean="0"/>
              <a:t>TeV</a:t>
            </a:r>
            <a:endParaRPr lang="en-US" sz="2400" dirty="0" smtClean="0"/>
          </a:p>
          <a:p>
            <a:endParaRPr lang="en-US" sz="2400" dirty="0"/>
          </a:p>
          <a:p>
            <a:r>
              <a:rPr lang="en-US" sz="2400" dirty="0" smtClean="0"/>
              <a:t>0.001~1 </a:t>
            </a:r>
            <a:r>
              <a:rPr lang="en-US" sz="2400" dirty="0" err="1" smtClean="0"/>
              <a:t>TeV</a:t>
            </a:r>
            <a:endParaRPr lang="en-US" sz="2400" dirty="0" smtClean="0"/>
          </a:p>
          <a:p>
            <a:endParaRPr lang="en-US" sz="2400" dirty="0"/>
          </a:p>
          <a:p>
            <a:r>
              <a:rPr lang="en-US" sz="2400" dirty="0" smtClean="0"/>
              <a:t>0.4~400  </a:t>
            </a:r>
            <a:r>
              <a:rPr lang="en-US" sz="2400" dirty="0" err="1" smtClean="0"/>
              <a:t>TeV</a:t>
            </a:r>
            <a:endParaRPr lang="en-US" sz="2400" dirty="0"/>
          </a:p>
        </p:txBody>
      </p:sp>
      <p:sp>
        <p:nvSpPr>
          <p:cNvPr id="28" name="TextBox 27"/>
          <p:cNvSpPr txBox="1"/>
          <p:nvPr/>
        </p:nvSpPr>
        <p:spPr>
          <a:xfrm>
            <a:off x="1164445" y="-35332"/>
            <a:ext cx="96592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70C0"/>
                </a:solidFill>
              </a:rPr>
              <a:t>Summary of Recent Measurements of Lepton Dipole Moments;  Implications</a:t>
            </a:r>
            <a:endParaRPr lang="en-US" sz="2400" dirty="0">
              <a:solidFill>
                <a:srgbClr val="0070C0"/>
              </a:solidFill>
            </a:endParaRPr>
          </a:p>
        </p:txBody>
      </p:sp>
      <p:sp>
        <p:nvSpPr>
          <p:cNvPr id="143" name="TextBox 142"/>
          <p:cNvSpPr txBox="1"/>
          <p:nvPr/>
        </p:nvSpPr>
        <p:spPr>
          <a:xfrm>
            <a:off x="4907554" y="4114680"/>
            <a:ext cx="6703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LHC</a:t>
            </a:r>
          </a:p>
        </p:txBody>
      </p:sp>
      <p:sp>
        <p:nvSpPr>
          <p:cNvPr id="144" name="TextBox 143"/>
          <p:cNvSpPr txBox="1"/>
          <p:nvPr/>
        </p:nvSpPr>
        <p:spPr>
          <a:xfrm>
            <a:off x="6118867" y="4100234"/>
            <a:ext cx="20087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??? &lt;2 </a:t>
            </a:r>
            <a:r>
              <a:rPr lang="en-US" sz="2400" dirty="0" err="1" smtClean="0"/>
              <a:t>TeV</a:t>
            </a:r>
            <a:r>
              <a:rPr lang="en-US" sz="2400" dirty="0" smtClean="0"/>
              <a:t> ???</a:t>
            </a:r>
            <a:endParaRPr lang="en-US" sz="2400" dirty="0"/>
          </a:p>
        </p:txBody>
      </p:sp>
      <p:sp>
        <p:nvSpPr>
          <p:cNvPr id="145" name="TextBox 144"/>
          <p:cNvSpPr txBox="1"/>
          <p:nvPr/>
        </p:nvSpPr>
        <p:spPr>
          <a:xfrm>
            <a:off x="9065354" y="4096218"/>
            <a:ext cx="163115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sz="2400" dirty="0">
                <a:solidFill>
                  <a:srgbClr val="FF0000"/>
                </a:solidFill>
              </a:rPr>
              <a:t>For LHC, </a:t>
            </a:r>
            <a:endParaRPr lang="en-US" sz="2400" dirty="0" smtClean="0">
              <a:solidFill>
                <a:srgbClr val="FF0000"/>
              </a:solidFill>
            </a:endParaRPr>
          </a:p>
          <a:p>
            <a:pPr lvl="0"/>
            <a:r>
              <a:rPr lang="en-US" sz="2400" dirty="0" err="1" smtClean="0">
                <a:solidFill>
                  <a:srgbClr val="FF0000"/>
                </a:solidFill>
                <a:latin typeface="Symbol" panose="05050102010706020507" pitchFamily="18" charset="2"/>
              </a:rPr>
              <a:t>a</a:t>
            </a:r>
            <a:r>
              <a:rPr lang="en-US" sz="2400" baseline="-25000" dirty="0" err="1" smtClean="0">
                <a:solidFill>
                  <a:srgbClr val="FF0000"/>
                </a:solidFill>
              </a:rPr>
              <a:t>cpv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endParaRPr lang="en-US" sz="2400" dirty="0">
              <a:solidFill>
                <a:srgbClr val="FF0000"/>
              </a:solidFill>
            </a:endParaRPr>
          </a:p>
          <a:p>
            <a:pPr lvl="0"/>
            <a:r>
              <a:rPr lang="en-US" sz="2400" dirty="0">
                <a:solidFill>
                  <a:srgbClr val="FF0000"/>
                </a:solidFill>
              </a:rPr>
              <a:t>not a factor</a:t>
            </a:r>
            <a:endParaRPr lang="en-US" sz="2400" dirty="0">
              <a:solidFill>
                <a:prstClr val="black"/>
              </a:solidFill>
            </a:endParaRPr>
          </a:p>
          <a:p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0799408" y="744229"/>
            <a:ext cx="1539076" cy="53860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SM</a:t>
            </a:r>
          </a:p>
          <a:p>
            <a:r>
              <a:rPr lang="en-US" sz="2000" dirty="0" smtClean="0"/>
              <a:t>Background</a:t>
            </a:r>
          </a:p>
          <a:p>
            <a:r>
              <a:rPr lang="en-US" sz="2000" dirty="0" smtClean="0"/>
              <a:t>issues</a:t>
            </a:r>
          </a:p>
          <a:p>
            <a:endParaRPr lang="en-US" sz="2000" dirty="0"/>
          </a:p>
          <a:p>
            <a:r>
              <a:rPr lang="en-US" sz="2000" dirty="0" smtClean="0"/>
              <a:t>   </a:t>
            </a:r>
            <a:r>
              <a:rPr lang="en-US" sz="2400" dirty="0" smtClean="0">
                <a:latin typeface="Symbol" panose="05050102010706020507" pitchFamily="18" charset="2"/>
              </a:rPr>
              <a:t>a </a:t>
            </a:r>
            <a:r>
              <a:rPr lang="en-US" sz="2400" dirty="0" smtClean="0"/>
              <a:t>= ?</a:t>
            </a:r>
          </a:p>
          <a:p>
            <a:endParaRPr lang="en-US" sz="2400" dirty="0"/>
          </a:p>
          <a:p>
            <a:r>
              <a:rPr lang="en-US" sz="2400" dirty="0" smtClean="0"/>
              <a:t>QCD terms</a:t>
            </a:r>
          </a:p>
          <a:p>
            <a:endParaRPr lang="en-US" sz="2400" dirty="0"/>
          </a:p>
          <a:p>
            <a:r>
              <a:rPr lang="en-US" sz="2400" dirty="0" smtClean="0"/>
              <a:t>none</a:t>
            </a:r>
          </a:p>
          <a:p>
            <a:endParaRPr lang="en-US" sz="2400" dirty="0"/>
          </a:p>
          <a:p>
            <a:r>
              <a:rPr lang="en-US" sz="2400" b="1" i="1" dirty="0" smtClean="0">
                <a:solidFill>
                  <a:srgbClr val="7030A0"/>
                </a:solidFill>
              </a:rPr>
              <a:t>SO</a:t>
            </a:r>
          </a:p>
          <a:p>
            <a:r>
              <a:rPr lang="en-US" sz="2400" b="1" i="1" dirty="0" smtClean="0">
                <a:solidFill>
                  <a:srgbClr val="7030A0"/>
                </a:solidFill>
              </a:rPr>
              <a:t>MANY</a:t>
            </a:r>
          </a:p>
          <a:p>
            <a:r>
              <a:rPr lang="en-US" sz="2400" b="1" i="1" dirty="0" smtClean="0">
                <a:solidFill>
                  <a:srgbClr val="7030A0"/>
                </a:solidFill>
              </a:rPr>
              <a:t>ISSUES!</a:t>
            </a:r>
          </a:p>
          <a:p>
            <a:endParaRPr lang="en-US" sz="2400" dirty="0"/>
          </a:p>
          <a:p>
            <a:endParaRPr lang="en-US" sz="2400" dirty="0" smtClean="0"/>
          </a:p>
        </p:txBody>
      </p:sp>
      <p:cxnSp>
        <p:nvCxnSpPr>
          <p:cNvPr id="7" name="Straight Connector 6"/>
          <p:cNvCxnSpPr/>
          <p:nvPr/>
        </p:nvCxnSpPr>
        <p:spPr>
          <a:xfrm flipH="1">
            <a:off x="2315514" y="717652"/>
            <a:ext cx="13619" cy="3257775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3692865" y="732030"/>
            <a:ext cx="13619" cy="3257775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5242742" y="608382"/>
            <a:ext cx="13619" cy="3257775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6671851" y="640010"/>
            <a:ext cx="13619" cy="3257775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>
            <a:off x="8963599" y="602627"/>
            <a:ext cx="13619" cy="3257775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H="1">
            <a:off x="10743724" y="599750"/>
            <a:ext cx="24913" cy="4558846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H="1">
            <a:off x="328079" y="1914534"/>
            <a:ext cx="11834333" cy="2543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H="1">
            <a:off x="205267" y="2507262"/>
            <a:ext cx="11834333" cy="2543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H="1">
            <a:off x="76901" y="3119595"/>
            <a:ext cx="11834333" cy="2543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H="1">
            <a:off x="328078" y="3996795"/>
            <a:ext cx="11834333" cy="2543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153783" y="4096218"/>
            <a:ext cx="6703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LHC</a:t>
            </a:r>
          </a:p>
        </p:txBody>
      </p:sp>
      <p:sp>
        <p:nvSpPr>
          <p:cNvPr id="36" name="Rectangle 35"/>
          <p:cNvSpPr/>
          <p:nvPr/>
        </p:nvSpPr>
        <p:spPr>
          <a:xfrm>
            <a:off x="9007989" y="471872"/>
            <a:ext cx="3257324" cy="48592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8" name="Group 37"/>
          <p:cNvGrpSpPr/>
          <p:nvPr/>
        </p:nvGrpSpPr>
        <p:grpSpPr>
          <a:xfrm>
            <a:off x="8085632" y="3822846"/>
            <a:ext cx="2464526" cy="2709834"/>
            <a:chOff x="4888774" y="269847"/>
            <a:chExt cx="2464526" cy="2709834"/>
          </a:xfrm>
        </p:grpSpPr>
        <p:sp>
          <p:nvSpPr>
            <p:cNvPr id="39" name="TextBox 38"/>
            <p:cNvSpPr txBox="1"/>
            <p:nvPr/>
          </p:nvSpPr>
          <p:spPr>
            <a:xfrm>
              <a:off x="5917436" y="269847"/>
              <a:ext cx="29527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/>
                <a:t>x</a:t>
              </a:r>
              <a:endParaRPr lang="en-US" sz="2000" dirty="0"/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5440355" y="1217986"/>
              <a:ext cx="30809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/>
                <a:t>a</a:t>
              </a:r>
              <a:endParaRPr lang="en-US" sz="2000" dirty="0"/>
            </a:p>
          </p:txBody>
        </p:sp>
        <p:sp>
          <p:nvSpPr>
            <p:cNvPr id="41" name="Rectangle 40"/>
            <p:cNvSpPr/>
            <p:nvPr/>
          </p:nvSpPr>
          <p:spPr>
            <a:xfrm>
              <a:off x="6597283" y="1301144"/>
              <a:ext cx="308098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dirty="0"/>
                <a:t>a</a:t>
              </a:r>
            </a:p>
          </p:txBody>
        </p:sp>
        <p:grpSp>
          <p:nvGrpSpPr>
            <p:cNvPr id="42" name="Group 41"/>
            <p:cNvGrpSpPr/>
            <p:nvPr/>
          </p:nvGrpSpPr>
          <p:grpSpPr>
            <a:xfrm>
              <a:off x="4888774" y="705187"/>
              <a:ext cx="2464526" cy="2274494"/>
              <a:chOff x="4034118" y="583987"/>
              <a:chExt cx="2829365" cy="2481941"/>
            </a:xfrm>
          </p:grpSpPr>
          <p:sp>
            <p:nvSpPr>
              <p:cNvPr id="46" name="Freeform 45"/>
              <p:cNvSpPr/>
              <p:nvPr/>
            </p:nvSpPr>
            <p:spPr>
              <a:xfrm>
                <a:off x="5257267" y="583987"/>
                <a:ext cx="334020" cy="869202"/>
              </a:xfrm>
              <a:custGeom>
                <a:avLst/>
                <a:gdLst>
                  <a:gd name="connsiteX0" fmla="*/ 83135 w 258479"/>
                  <a:gd name="connsiteY0" fmla="*/ 0 h 545566"/>
                  <a:gd name="connsiteX1" fmla="*/ 6295 w 258479"/>
                  <a:gd name="connsiteY1" fmla="*/ 130628 h 545566"/>
                  <a:gd name="connsiteX2" fmla="*/ 229132 w 258479"/>
                  <a:gd name="connsiteY2" fmla="*/ 192100 h 545566"/>
                  <a:gd name="connsiteX3" fmla="*/ 29347 w 258479"/>
                  <a:gd name="connsiteY3" fmla="*/ 338097 h 545566"/>
                  <a:gd name="connsiteX4" fmla="*/ 252184 w 258479"/>
                  <a:gd name="connsiteY4" fmla="*/ 422621 h 545566"/>
                  <a:gd name="connsiteX5" fmla="*/ 175344 w 258479"/>
                  <a:gd name="connsiteY5" fmla="*/ 545566 h 5455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8479" h="545566">
                    <a:moveTo>
                      <a:pt x="83135" y="0"/>
                    </a:moveTo>
                    <a:cubicBezTo>
                      <a:pt x="32548" y="49305"/>
                      <a:pt x="-18038" y="98611"/>
                      <a:pt x="6295" y="130628"/>
                    </a:cubicBezTo>
                    <a:cubicBezTo>
                      <a:pt x="30628" y="162645"/>
                      <a:pt x="225290" y="157522"/>
                      <a:pt x="229132" y="192100"/>
                    </a:cubicBezTo>
                    <a:cubicBezTo>
                      <a:pt x="232974" y="226678"/>
                      <a:pt x="25505" y="299677"/>
                      <a:pt x="29347" y="338097"/>
                    </a:cubicBezTo>
                    <a:cubicBezTo>
                      <a:pt x="33189" y="376517"/>
                      <a:pt x="227851" y="388043"/>
                      <a:pt x="252184" y="422621"/>
                    </a:cubicBezTo>
                    <a:cubicBezTo>
                      <a:pt x="276517" y="457199"/>
                      <a:pt x="225930" y="501382"/>
                      <a:pt x="175344" y="545566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cxnSp>
            <p:nvCxnSpPr>
              <p:cNvPr id="47" name="Straight Connector 46"/>
              <p:cNvCxnSpPr/>
              <p:nvPr/>
            </p:nvCxnSpPr>
            <p:spPr>
              <a:xfrm flipH="1">
                <a:off x="4034118" y="2259558"/>
                <a:ext cx="763316" cy="80637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/>
              <p:cNvCxnSpPr/>
              <p:nvPr/>
            </p:nvCxnSpPr>
            <p:spPr>
              <a:xfrm flipH="1">
                <a:off x="4797434" y="1453189"/>
                <a:ext cx="763316" cy="80637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/>
              <p:cNvCxnSpPr/>
              <p:nvPr/>
            </p:nvCxnSpPr>
            <p:spPr>
              <a:xfrm>
                <a:off x="5633497" y="1453189"/>
                <a:ext cx="663240" cy="745281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/>
              <p:cNvCxnSpPr/>
              <p:nvPr/>
            </p:nvCxnSpPr>
            <p:spPr>
              <a:xfrm>
                <a:off x="6324068" y="2259558"/>
                <a:ext cx="539415" cy="681768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/>
              <p:cNvCxnSpPr/>
              <p:nvPr/>
            </p:nvCxnSpPr>
            <p:spPr>
              <a:xfrm flipV="1">
                <a:off x="4797434" y="2198470"/>
                <a:ext cx="1499303" cy="61088"/>
              </a:xfrm>
              <a:prstGeom prst="line">
                <a:avLst/>
              </a:prstGeom>
              <a:ln w="28575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3" name="TextBox 42"/>
            <p:cNvSpPr txBox="1"/>
            <p:nvPr/>
          </p:nvSpPr>
          <p:spPr>
            <a:xfrm>
              <a:off x="5905794" y="2187921"/>
              <a:ext cx="31931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/>
                <a:t>b</a:t>
              </a:r>
              <a:endParaRPr lang="en-US" sz="2000" dirty="0"/>
            </a:p>
          </p:txBody>
        </p:sp>
        <p:sp>
          <p:nvSpPr>
            <p:cNvPr id="44" name="Rectangle 43"/>
            <p:cNvSpPr/>
            <p:nvPr/>
          </p:nvSpPr>
          <p:spPr>
            <a:xfrm>
              <a:off x="4998389" y="2325268"/>
              <a:ext cx="312906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dirty="0" smtClean="0"/>
                <a:t>e</a:t>
              </a:r>
              <a:endParaRPr lang="en-US" sz="2000" dirty="0"/>
            </a:p>
          </p:txBody>
        </p:sp>
        <p:sp>
          <p:nvSpPr>
            <p:cNvPr id="45" name="Rectangle 44"/>
            <p:cNvSpPr/>
            <p:nvPr/>
          </p:nvSpPr>
          <p:spPr>
            <a:xfrm>
              <a:off x="6981932" y="2513971"/>
              <a:ext cx="312906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dirty="0" smtClean="0"/>
                <a:t>e</a:t>
              </a:r>
              <a:endParaRPr lang="en-US" sz="2000" dirty="0"/>
            </a:p>
          </p:txBody>
        </p:sp>
      </p:grpSp>
      <p:sp>
        <p:nvSpPr>
          <p:cNvPr id="52" name="TextBox 51"/>
          <p:cNvSpPr txBox="1"/>
          <p:nvPr/>
        </p:nvSpPr>
        <p:spPr>
          <a:xfrm>
            <a:off x="8444323" y="5450166"/>
            <a:ext cx="3048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g</a:t>
            </a:r>
            <a:endParaRPr lang="en-US" sz="2000" dirty="0"/>
          </a:p>
        </p:txBody>
      </p:sp>
      <p:sp>
        <p:nvSpPr>
          <p:cNvPr id="53" name="TextBox 52"/>
          <p:cNvSpPr txBox="1"/>
          <p:nvPr/>
        </p:nvSpPr>
        <p:spPr>
          <a:xfrm>
            <a:off x="10045958" y="5464542"/>
            <a:ext cx="3048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g</a:t>
            </a:r>
            <a:endParaRPr lang="en-US" sz="2000" dirty="0"/>
          </a:p>
        </p:txBody>
      </p:sp>
      <p:sp>
        <p:nvSpPr>
          <p:cNvPr id="54" name="Rectangle 53"/>
          <p:cNvSpPr/>
          <p:nvPr/>
        </p:nvSpPr>
        <p:spPr>
          <a:xfrm>
            <a:off x="894118" y="6267025"/>
            <a:ext cx="663624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M    ~ (various constants) *  [ (m/</a:t>
            </a:r>
            <a:r>
              <a:rPr lang="en-US" sz="2400" dirty="0" err="1">
                <a:solidFill>
                  <a:srgbClr val="0070C0"/>
                </a:solidFill>
                <a:latin typeface="Symbol" panose="05050102010706020507" pitchFamily="18" charset="2"/>
              </a:rPr>
              <a:t>dm</a:t>
            </a:r>
            <a:r>
              <a:rPr lang="en-US" sz="2400" baseline="-25000" dirty="0" err="1">
                <a:solidFill>
                  <a:srgbClr val="0070C0"/>
                </a:solidFill>
              </a:rPr>
              <a:t>e</a:t>
            </a:r>
            <a:r>
              <a:rPr lang="en-US" sz="2400" dirty="0">
                <a:solidFill>
                  <a:srgbClr val="0070C0"/>
                </a:solidFill>
              </a:rPr>
              <a:t>) g</a:t>
            </a:r>
            <a:r>
              <a:rPr lang="en-US" sz="2400" baseline="30000" dirty="0">
                <a:solidFill>
                  <a:srgbClr val="0070C0"/>
                </a:solidFill>
              </a:rPr>
              <a:t>2</a:t>
            </a:r>
            <a:r>
              <a:rPr lang="en-US" sz="2400" dirty="0">
                <a:solidFill>
                  <a:srgbClr val="0070C0"/>
                </a:solidFill>
              </a:rPr>
              <a:t> cos </a:t>
            </a:r>
            <a:r>
              <a:rPr lang="en-US" sz="2400" dirty="0" err="1">
                <a:solidFill>
                  <a:srgbClr val="0070C0"/>
                </a:solidFill>
                <a:latin typeface="Symbol" panose="05050102010706020507" pitchFamily="18" charset="2"/>
              </a:rPr>
              <a:t>f</a:t>
            </a:r>
            <a:r>
              <a:rPr lang="en-US" sz="2400" baseline="-25000" dirty="0" err="1">
                <a:solidFill>
                  <a:srgbClr val="0070C0"/>
                </a:solidFill>
              </a:rPr>
              <a:t>CP</a:t>
            </a:r>
            <a:r>
              <a:rPr lang="en-US" sz="2400" dirty="0">
                <a:solidFill>
                  <a:srgbClr val="0070C0"/>
                </a:solidFill>
              </a:rPr>
              <a:t> ]</a:t>
            </a:r>
            <a:r>
              <a:rPr lang="en-US" sz="2400" baseline="30000" dirty="0">
                <a:solidFill>
                  <a:srgbClr val="0070C0"/>
                </a:solidFill>
              </a:rPr>
              <a:t>1/2</a:t>
            </a:r>
            <a:r>
              <a:rPr lang="en-US" sz="2400" dirty="0">
                <a:solidFill>
                  <a:srgbClr val="0070C0"/>
                </a:solidFill>
              </a:rPr>
              <a:t> 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750290" y="1027877"/>
            <a:ext cx="19591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10</a:t>
            </a:r>
            <a:r>
              <a:rPr lang="en-US" sz="2400" baseline="30000" dirty="0" smtClean="0"/>
              <a:t>-6</a:t>
            </a:r>
            <a:r>
              <a:rPr lang="en-US" sz="2400" dirty="0" smtClean="0"/>
              <a:t> &lt;   g   &lt;   1</a:t>
            </a:r>
            <a:endParaRPr lang="en-US" sz="2400" dirty="0"/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8749215" y="1258709"/>
            <a:ext cx="1001075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20799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64445" y="471872"/>
            <a:ext cx="1131848" cy="34778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relative</a:t>
            </a:r>
          </a:p>
          <a:p>
            <a:r>
              <a:rPr lang="en-US" sz="2000" dirty="0" smtClean="0"/>
              <a:t>precision</a:t>
            </a:r>
          </a:p>
          <a:p>
            <a:r>
              <a:rPr lang="en-US" sz="2000" dirty="0" smtClean="0"/>
              <a:t>on lab</a:t>
            </a:r>
          </a:p>
          <a:p>
            <a:r>
              <a:rPr lang="en-US" sz="2000" dirty="0" smtClean="0"/>
              <a:t>limit</a:t>
            </a:r>
          </a:p>
          <a:p>
            <a:endParaRPr lang="en-US" sz="2000" dirty="0" smtClean="0"/>
          </a:p>
          <a:p>
            <a:r>
              <a:rPr lang="en-US" sz="2400" dirty="0" smtClean="0"/>
              <a:t>10</a:t>
            </a:r>
            <a:r>
              <a:rPr lang="en-US" sz="2400" baseline="30000" dirty="0" smtClean="0"/>
              <a:t>-13</a:t>
            </a:r>
            <a:endParaRPr lang="en-US" sz="2400" dirty="0" smtClean="0"/>
          </a:p>
          <a:p>
            <a:endParaRPr lang="en-US" sz="2400" dirty="0"/>
          </a:p>
          <a:p>
            <a:r>
              <a:rPr lang="en-US" sz="2400" dirty="0" smtClean="0"/>
              <a:t>10</a:t>
            </a:r>
            <a:r>
              <a:rPr lang="en-US" sz="2400" baseline="30000" dirty="0" smtClean="0"/>
              <a:t>-9</a:t>
            </a:r>
          </a:p>
          <a:p>
            <a:endParaRPr lang="en-US" sz="2400" dirty="0"/>
          </a:p>
          <a:p>
            <a:r>
              <a:rPr lang="en-US" sz="2400" dirty="0"/>
              <a:t> ~10</a:t>
            </a:r>
            <a:r>
              <a:rPr lang="en-US" sz="2400" baseline="30000" dirty="0"/>
              <a:t>0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2366252" y="711625"/>
            <a:ext cx="1406154" cy="32316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absolute</a:t>
            </a:r>
          </a:p>
          <a:p>
            <a:r>
              <a:rPr lang="en-US" sz="2000" dirty="0" smtClean="0"/>
              <a:t>precision </a:t>
            </a:r>
          </a:p>
          <a:p>
            <a:r>
              <a:rPr lang="en-US" sz="2000" dirty="0" smtClean="0"/>
              <a:t>[10</a:t>
            </a:r>
            <a:r>
              <a:rPr lang="en-US" sz="2000" baseline="30000" dirty="0" smtClean="0"/>
              <a:t>-30</a:t>
            </a:r>
            <a:r>
              <a:rPr lang="en-US" sz="2000" dirty="0" smtClean="0"/>
              <a:t> e-cm]</a:t>
            </a:r>
          </a:p>
          <a:p>
            <a:r>
              <a:rPr lang="en-US" sz="2400" dirty="0" smtClean="0"/>
              <a:t> </a:t>
            </a:r>
          </a:p>
          <a:p>
            <a:r>
              <a:rPr lang="en-US" sz="2400" dirty="0" smtClean="0"/>
              <a:t>2 x 10</a:t>
            </a:r>
            <a:r>
              <a:rPr lang="en-US" sz="2400" baseline="30000" dirty="0" smtClean="0"/>
              <a:t>6</a:t>
            </a:r>
            <a:endParaRPr lang="en-US" sz="2400" dirty="0" smtClean="0"/>
          </a:p>
          <a:p>
            <a:endParaRPr lang="en-US" sz="2400" dirty="0"/>
          </a:p>
          <a:p>
            <a:r>
              <a:rPr lang="en-US" sz="2400" dirty="0" smtClean="0"/>
              <a:t>5 </a:t>
            </a:r>
            <a:r>
              <a:rPr lang="en-US" sz="2400" dirty="0"/>
              <a:t>x </a:t>
            </a:r>
            <a:r>
              <a:rPr lang="en-US" sz="2400" dirty="0" smtClean="0"/>
              <a:t>10</a:t>
            </a:r>
            <a:r>
              <a:rPr lang="en-US" sz="2400" baseline="30000" dirty="0" smtClean="0"/>
              <a:t>7</a:t>
            </a:r>
            <a:endParaRPr lang="en-US" sz="2400" dirty="0"/>
          </a:p>
          <a:p>
            <a:endParaRPr lang="en-US" sz="2400" dirty="0"/>
          </a:p>
          <a:p>
            <a:r>
              <a:rPr lang="en-US" sz="2400" dirty="0" smtClean="0"/>
              <a:t>2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065354" y="564206"/>
            <a:ext cx="1627946" cy="3293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CP violation!</a:t>
            </a:r>
          </a:p>
          <a:p>
            <a:r>
              <a:rPr lang="en-US" sz="2000" dirty="0" smtClean="0">
                <a:solidFill>
                  <a:srgbClr val="FF0000"/>
                </a:solidFill>
              </a:rPr>
              <a:t>reduce mass</a:t>
            </a:r>
          </a:p>
          <a:p>
            <a:r>
              <a:rPr lang="en-US" sz="2000" dirty="0">
                <a:solidFill>
                  <a:srgbClr val="FF0000"/>
                </a:solidFill>
              </a:rPr>
              <a:t>s</a:t>
            </a:r>
            <a:r>
              <a:rPr lang="en-US" sz="2000" dirty="0" smtClean="0">
                <a:solidFill>
                  <a:srgbClr val="FF0000"/>
                </a:solidFill>
              </a:rPr>
              <a:t>ensitivity by</a:t>
            </a:r>
          </a:p>
          <a:p>
            <a:endParaRPr lang="en-US" sz="2800" dirty="0" smtClean="0">
              <a:solidFill>
                <a:srgbClr val="FF0000"/>
              </a:solidFill>
            </a:endParaRPr>
          </a:p>
          <a:p>
            <a:r>
              <a:rPr lang="en-US" sz="2400" dirty="0" smtClean="0">
                <a:solidFill>
                  <a:srgbClr val="FF0000"/>
                </a:solidFill>
              </a:rPr>
              <a:t>(cos </a:t>
            </a:r>
            <a:r>
              <a:rPr lang="en-US" sz="2400" dirty="0" err="1" smtClean="0">
                <a:solidFill>
                  <a:srgbClr val="FF0000"/>
                </a:solidFill>
                <a:latin typeface="Symbol" panose="05050102010706020507" pitchFamily="18" charset="2"/>
              </a:rPr>
              <a:t>a</a:t>
            </a:r>
            <a:r>
              <a:rPr lang="en-US" sz="2400" baseline="-25000" dirty="0" err="1" smtClean="0">
                <a:solidFill>
                  <a:srgbClr val="FF0000"/>
                </a:solidFill>
              </a:rPr>
              <a:t>cpv</a:t>
            </a:r>
            <a:r>
              <a:rPr lang="en-US" sz="2400" dirty="0" smtClean="0">
                <a:solidFill>
                  <a:srgbClr val="FF0000"/>
                </a:solidFill>
              </a:rPr>
              <a:t>)</a:t>
            </a:r>
            <a:r>
              <a:rPr lang="en-US" sz="2400" baseline="30000" dirty="0" smtClean="0">
                <a:solidFill>
                  <a:srgbClr val="FF0000"/>
                </a:solidFill>
              </a:rPr>
              <a:t>1/2</a:t>
            </a:r>
            <a:endParaRPr lang="en-US" sz="2400" dirty="0">
              <a:solidFill>
                <a:srgbClr val="FF0000"/>
              </a:solidFill>
            </a:endParaRPr>
          </a:p>
          <a:p>
            <a:r>
              <a:rPr lang="en-US" sz="2400" dirty="0" smtClean="0">
                <a:solidFill>
                  <a:srgbClr val="FF0000"/>
                </a:solidFill>
              </a:rPr>
              <a:t>   </a:t>
            </a:r>
          </a:p>
          <a:p>
            <a:r>
              <a:rPr lang="en-US" sz="2400" dirty="0">
                <a:solidFill>
                  <a:srgbClr val="FF0000"/>
                </a:solidFill>
              </a:rPr>
              <a:t>(cos </a:t>
            </a:r>
            <a:r>
              <a:rPr lang="en-US" sz="2400" dirty="0" err="1">
                <a:solidFill>
                  <a:srgbClr val="FF0000"/>
                </a:solidFill>
                <a:latin typeface="Symbol" panose="05050102010706020507" pitchFamily="18" charset="2"/>
              </a:rPr>
              <a:t>a</a:t>
            </a:r>
            <a:r>
              <a:rPr lang="en-US" sz="2400" baseline="-25000" dirty="0" err="1">
                <a:solidFill>
                  <a:srgbClr val="FF0000"/>
                </a:solidFill>
              </a:rPr>
              <a:t>cpv</a:t>
            </a:r>
            <a:r>
              <a:rPr lang="en-US" sz="2400" dirty="0">
                <a:solidFill>
                  <a:srgbClr val="FF0000"/>
                </a:solidFill>
              </a:rPr>
              <a:t>)</a:t>
            </a:r>
            <a:r>
              <a:rPr lang="en-US" sz="2400" baseline="30000" dirty="0">
                <a:solidFill>
                  <a:srgbClr val="FF0000"/>
                </a:solidFill>
              </a:rPr>
              <a:t>1/2</a:t>
            </a:r>
            <a:endParaRPr lang="en-US" sz="2400" dirty="0">
              <a:solidFill>
                <a:srgbClr val="FF0000"/>
              </a:solidFill>
            </a:endParaRPr>
          </a:p>
          <a:p>
            <a:endParaRPr lang="en-US" sz="2400" dirty="0" smtClean="0">
              <a:solidFill>
                <a:srgbClr val="FF0000"/>
              </a:solidFill>
            </a:endParaRPr>
          </a:p>
          <a:p>
            <a:r>
              <a:rPr lang="en-US" sz="2400" dirty="0" smtClean="0">
                <a:solidFill>
                  <a:srgbClr val="FF0000"/>
                </a:solidFill>
              </a:rPr>
              <a:t>(sin  </a:t>
            </a:r>
            <a:r>
              <a:rPr lang="en-US" sz="2400" dirty="0" err="1" smtClean="0">
                <a:solidFill>
                  <a:srgbClr val="FF0000"/>
                </a:solidFill>
                <a:latin typeface="Symbol" panose="05050102010706020507" pitchFamily="18" charset="2"/>
              </a:rPr>
              <a:t>a</a:t>
            </a:r>
            <a:r>
              <a:rPr lang="en-US" sz="2400" baseline="-25000" dirty="0" err="1" smtClean="0">
                <a:solidFill>
                  <a:srgbClr val="FF0000"/>
                </a:solidFill>
              </a:rPr>
              <a:t>cpv</a:t>
            </a:r>
            <a:r>
              <a:rPr lang="en-US" sz="2400" dirty="0" smtClean="0">
                <a:solidFill>
                  <a:srgbClr val="FF0000"/>
                </a:solidFill>
              </a:rPr>
              <a:t>)</a:t>
            </a:r>
            <a:r>
              <a:rPr lang="en-US" sz="2400" baseline="30000" dirty="0" smtClean="0">
                <a:solidFill>
                  <a:srgbClr val="FF0000"/>
                </a:solidFill>
              </a:rPr>
              <a:t>1/2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7808" y="1856867"/>
            <a:ext cx="1241365" cy="20005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srgbClr val="FF0000"/>
                </a:solidFill>
              </a:rPr>
              <a:t>eMDM</a:t>
            </a:r>
            <a:endParaRPr lang="en-US" sz="2400" dirty="0" smtClean="0">
              <a:solidFill>
                <a:srgbClr val="FF0000"/>
              </a:solidFill>
            </a:endParaRPr>
          </a:p>
          <a:p>
            <a:r>
              <a:rPr lang="en-US" sz="1600" dirty="0" smtClean="0">
                <a:solidFill>
                  <a:srgbClr val="FF0000"/>
                </a:solidFill>
              </a:rPr>
              <a:t>Northwester</a:t>
            </a:r>
            <a:endParaRPr lang="en-US" sz="1600" dirty="0">
              <a:solidFill>
                <a:srgbClr val="FF0000"/>
              </a:solidFill>
            </a:endParaRPr>
          </a:p>
          <a:p>
            <a:r>
              <a:rPr lang="en-US" sz="2400" dirty="0" err="1" smtClean="0">
                <a:solidFill>
                  <a:srgbClr val="FF0000"/>
                </a:solidFill>
                <a:latin typeface="Symbol" panose="05050102010706020507" pitchFamily="18" charset="2"/>
              </a:rPr>
              <a:t>m</a:t>
            </a:r>
            <a:r>
              <a:rPr lang="en-US" sz="2400" dirty="0" err="1" smtClean="0">
                <a:solidFill>
                  <a:srgbClr val="FF0000"/>
                </a:solidFill>
              </a:rPr>
              <a:t>MDM</a:t>
            </a:r>
            <a:endParaRPr lang="en-US" sz="2400" dirty="0" smtClean="0">
              <a:solidFill>
                <a:srgbClr val="FF0000"/>
              </a:solidFill>
            </a:endParaRPr>
          </a:p>
          <a:p>
            <a:r>
              <a:rPr lang="en-US" sz="1600" dirty="0" err="1" smtClean="0">
                <a:solidFill>
                  <a:srgbClr val="FF0000"/>
                </a:solidFill>
              </a:rPr>
              <a:t>fermilab</a:t>
            </a:r>
            <a:endParaRPr lang="en-US" sz="1600" dirty="0" smtClean="0">
              <a:solidFill>
                <a:srgbClr val="FF0000"/>
              </a:solidFill>
            </a:endParaRPr>
          </a:p>
          <a:p>
            <a:r>
              <a:rPr lang="en-US" sz="2400" dirty="0" err="1" smtClean="0">
                <a:solidFill>
                  <a:srgbClr val="FF0000"/>
                </a:solidFill>
              </a:rPr>
              <a:t>eEDM</a:t>
            </a:r>
            <a:endParaRPr lang="en-US" sz="2400" dirty="0" smtClean="0">
              <a:solidFill>
                <a:srgbClr val="FF0000"/>
              </a:solidFill>
            </a:endParaRPr>
          </a:p>
          <a:p>
            <a:r>
              <a:rPr lang="en-US" sz="1600" dirty="0" smtClean="0">
                <a:solidFill>
                  <a:srgbClr val="FF0000"/>
                </a:solidFill>
              </a:rPr>
              <a:t>JILA/ACME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709893" y="728853"/>
            <a:ext cx="1677062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D</a:t>
            </a:r>
            <a:r>
              <a:rPr lang="en-US" sz="2000" dirty="0" smtClean="0"/>
              <a:t>etectable</a:t>
            </a:r>
          </a:p>
          <a:p>
            <a:r>
              <a:rPr lang="en-US" sz="2000" dirty="0" smtClean="0"/>
              <a:t>M~(m</a:t>
            </a:r>
            <a:r>
              <a:rPr lang="en-US" sz="2000" baseline="-25000" dirty="0" smtClean="0"/>
              <a:t>l</a:t>
            </a:r>
            <a:r>
              <a:rPr lang="en-US" sz="2000" dirty="0" smtClean="0"/>
              <a:t>/</a:t>
            </a:r>
            <a:r>
              <a:rPr lang="en-US" sz="2000" dirty="0" err="1" smtClean="0">
                <a:latin typeface="Symbol" panose="05050102010706020507" pitchFamily="18" charset="2"/>
              </a:rPr>
              <a:t>d</a:t>
            </a:r>
            <a:r>
              <a:rPr lang="en-US" sz="2000" dirty="0" err="1" smtClean="0"/>
              <a:t>d</a:t>
            </a:r>
            <a:r>
              <a:rPr lang="en-US" sz="2000" dirty="0" smtClean="0"/>
              <a:t>)</a:t>
            </a:r>
            <a:r>
              <a:rPr lang="en-US" sz="2000" baseline="30000" dirty="0" smtClean="0"/>
              <a:t>1/2</a:t>
            </a:r>
            <a:r>
              <a:rPr lang="en-US" sz="2000" dirty="0" smtClean="0"/>
              <a:t>  </a:t>
            </a:r>
          </a:p>
          <a:p>
            <a:r>
              <a:rPr lang="en-US" sz="2000" dirty="0" smtClean="0"/>
              <a:t>(arb units)</a:t>
            </a:r>
          </a:p>
          <a:p>
            <a:endParaRPr lang="en-US" sz="2000" dirty="0" smtClean="0"/>
          </a:p>
          <a:p>
            <a:r>
              <a:rPr lang="en-US" sz="2400" dirty="0" smtClean="0"/>
              <a:t>1</a:t>
            </a:r>
          </a:p>
          <a:p>
            <a:endParaRPr lang="en-US" sz="2400" dirty="0"/>
          </a:p>
          <a:p>
            <a:r>
              <a:rPr lang="en-US" sz="2400" dirty="0" smtClean="0"/>
              <a:t>3</a:t>
            </a:r>
          </a:p>
          <a:p>
            <a:endParaRPr lang="en-US" sz="2400" dirty="0"/>
          </a:p>
          <a:p>
            <a:r>
              <a:rPr lang="en-US" sz="2400" dirty="0" smtClean="0"/>
              <a:t>1000</a:t>
            </a:r>
            <a:endParaRPr lang="en-US" sz="2400" dirty="0"/>
          </a:p>
        </p:txBody>
      </p:sp>
      <p:sp>
        <p:nvSpPr>
          <p:cNvPr id="26" name="TextBox 25"/>
          <p:cNvSpPr txBox="1"/>
          <p:nvPr/>
        </p:nvSpPr>
        <p:spPr>
          <a:xfrm>
            <a:off x="5317809" y="455878"/>
            <a:ext cx="1309974" cy="34778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“Typical”</a:t>
            </a:r>
          </a:p>
          <a:p>
            <a:r>
              <a:rPr lang="en-US" sz="2000" dirty="0" smtClean="0"/>
              <a:t>detectable</a:t>
            </a:r>
          </a:p>
          <a:p>
            <a:r>
              <a:rPr lang="en-US" sz="2000" dirty="0" smtClean="0"/>
              <a:t>phat BSM,</a:t>
            </a:r>
          </a:p>
          <a:p>
            <a:r>
              <a:rPr lang="en-US" sz="2000" dirty="0" smtClean="0"/>
              <a:t> one-loop*</a:t>
            </a:r>
          </a:p>
          <a:p>
            <a:endParaRPr lang="en-US" sz="2000" dirty="0" smtClean="0"/>
          </a:p>
          <a:p>
            <a:r>
              <a:rPr lang="en-US" sz="2400" dirty="0" smtClean="0"/>
              <a:t>0.04 </a:t>
            </a:r>
            <a:r>
              <a:rPr lang="en-US" sz="2400" dirty="0" err="1" smtClean="0"/>
              <a:t>TeV</a:t>
            </a:r>
            <a:endParaRPr lang="en-US" sz="2400" dirty="0" smtClean="0"/>
          </a:p>
          <a:p>
            <a:endParaRPr lang="en-US" sz="2400" dirty="0"/>
          </a:p>
          <a:p>
            <a:r>
              <a:rPr lang="en-US" sz="2400" dirty="0" smtClean="0"/>
              <a:t>0.12</a:t>
            </a:r>
          </a:p>
          <a:p>
            <a:endParaRPr lang="en-US" sz="2400" dirty="0"/>
          </a:p>
          <a:p>
            <a:r>
              <a:rPr lang="en-US" sz="2400" dirty="0" smtClean="0"/>
              <a:t>40     </a:t>
            </a:r>
            <a:r>
              <a:rPr lang="en-US" sz="2400" dirty="0" err="1" smtClean="0"/>
              <a:t>TeV</a:t>
            </a:r>
            <a:endParaRPr lang="en-US" sz="2400" dirty="0"/>
          </a:p>
        </p:txBody>
      </p:sp>
      <p:sp>
        <p:nvSpPr>
          <p:cNvPr id="27" name="TextBox 26"/>
          <p:cNvSpPr txBox="1"/>
          <p:nvPr/>
        </p:nvSpPr>
        <p:spPr>
          <a:xfrm>
            <a:off x="6897566" y="455878"/>
            <a:ext cx="2298937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Detectable</a:t>
            </a:r>
          </a:p>
          <a:p>
            <a:r>
              <a:rPr lang="en-US" sz="2000" dirty="0" smtClean="0"/>
              <a:t>for “weakest*” to strongest</a:t>
            </a:r>
          </a:p>
          <a:p>
            <a:r>
              <a:rPr lang="en-US" sz="2000" dirty="0" smtClean="0"/>
              <a:t>interactions</a:t>
            </a:r>
            <a:endParaRPr lang="en-US" sz="2000" dirty="0"/>
          </a:p>
          <a:p>
            <a:endParaRPr lang="en-US" sz="2000" dirty="0" smtClean="0"/>
          </a:p>
          <a:p>
            <a:r>
              <a:rPr lang="en-US" sz="2400" dirty="0" smtClean="0"/>
              <a:t>0.0004~0.4 </a:t>
            </a:r>
            <a:r>
              <a:rPr lang="en-US" sz="2400" dirty="0" err="1" smtClean="0"/>
              <a:t>TeV</a:t>
            </a:r>
            <a:endParaRPr lang="en-US" sz="2400" dirty="0" smtClean="0"/>
          </a:p>
          <a:p>
            <a:endParaRPr lang="en-US" sz="2400" dirty="0"/>
          </a:p>
          <a:p>
            <a:r>
              <a:rPr lang="en-US" sz="2400" dirty="0" smtClean="0"/>
              <a:t>0.001~1 </a:t>
            </a:r>
            <a:r>
              <a:rPr lang="en-US" sz="2400" dirty="0" err="1" smtClean="0"/>
              <a:t>TeV</a:t>
            </a:r>
            <a:endParaRPr lang="en-US" sz="2400" dirty="0" smtClean="0"/>
          </a:p>
          <a:p>
            <a:endParaRPr lang="en-US" sz="2400" dirty="0"/>
          </a:p>
          <a:p>
            <a:r>
              <a:rPr lang="en-US" sz="2400" dirty="0" smtClean="0"/>
              <a:t>0.4~400  </a:t>
            </a:r>
            <a:r>
              <a:rPr lang="en-US" sz="2400" dirty="0" err="1" smtClean="0"/>
              <a:t>TeV</a:t>
            </a:r>
            <a:endParaRPr lang="en-US" sz="2400" dirty="0"/>
          </a:p>
        </p:txBody>
      </p:sp>
      <p:sp>
        <p:nvSpPr>
          <p:cNvPr id="28" name="TextBox 27"/>
          <p:cNvSpPr txBox="1"/>
          <p:nvPr/>
        </p:nvSpPr>
        <p:spPr>
          <a:xfrm>
            <a:off x="1164445" y="-35332"/>
            <a:ext cx="96592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70C0"/>
                </a:solidFill>
              </a:rPr>
              <a:t>Summary of Recent Measurements of Lepton Dipole Moments;  Implications</a:t>
            </a:r>
            <a:endParaRPr lang="en-US" sz="2400" dirty="0">
              <a:solidFill>
                <a:srgbClr val="0070C0"/>
              </a:solidFill>
            </a:endParaRPr>
          </a:p>
        </p:txBody>
      </p:sp>
      <p:sp>
        <p:nvSpPr>
          <p:cNvPr id="143" name="TextBox 142"/>
          <p:cNvSpPr txBox="1"/>
          <p:nvPr/>
        </p:nvSpPr>
        <p:spPr>
          <a:xfrm>
            <a:off x="4907554" y="4114680"/>
            <a:ext cx="6703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LHC</a:t>
            </a:r>
          </a:p>
        </p:txBody>
      </p:sp>
      <p:sp>
        <p:nvSpPr>
          <p:cNvPr id="144" name="TextBox 143"/>
          <p:cNvSpPr txBox="1"/>
          <p:nvPr/>
        </p:nvSpPr>
        <p:spPr>
          <a:xfrm>
            <a:off x="6118867" y="4100234"/>
            <a:ext cx="20087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??? &lt;2 </a:t>
            </a:r>
            <a:r>
              <a:rPr lang="en-US" sz="2400" dirty="0" err="1" smtClean="0"/>
              <a:t>TeV</a:t>
            </a:r>
            <a:r>
              <a:rPr lang="en-US" sz="2400" dirty="0" smtClean="0"/>
              <a:t> ???</a:t>
            </a:r>
            <a:endParaRPr lang="en-US" sz="2400" dirty="0"/>
          </a:p>
        </p:txBody>
      </p:sp>
      <p:sp>
        <p:nvSpPr>
          <p:cNvPr id="145" name="TextBox 144"/>
          <p:cNvSpPr txBox="1"/>
          <p:nvPr/>
        </p:nvSpPr>
        <p:spPr>
          <a:xfrm>
            <a:off x="9065354" y="4096218"/>
            <a:ext cx="163115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sz="2400" dirty="0">
                <a:solidFill>
                  <a:srgbClr val="FF0000"/>
                </a:solidFill>
              </a:rPr>
              <a:t>For LHC, </a:t>
            </a:r>
            <a:endParaRPr lang="en-US" sz="2400" dirty="0" smtClean="0">
              <a:solidFill>
                <a:srgbClr val="FF0000"/>
              </a:solidFill>
            </a:endParaRPr>
          </a:p>
          <a:p>
            <a:pPr lvl="0"/>
            <a:r>
              <a:rPr lang="en-US" sz="2400" dirty="0" err="1" smtClean="0">
                <a:solidFill>
                  <a:srgbClr val="FF0000"/>
                </a:solidFill>
                <a:latin typeface="Symbol" panose="05050102010706020507" pitchFamily="18" charset="2"/>
              </a:rPr>
              <a:t>a</a:t>
            </a:r>
            <a:r>
              <a:rPr lang="en-US" sz="2400" baseline="-25000" dirty="0" err="1" smtClean="0">
                <a:solidFill>
                  <a:srgbClr val="FF0000"/>
                </a:solidFill>
              </a:rPr>
              <a:t>cpv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endParaRPr lang="en-US" sz="2400" dirty="0">
              <a:solidFill>
                <a:srgbClr val="FF0000"/>
              </a:solidFill>
            </a:endParaRPr>
          </a:p>
          <a:p>
            <a:pPr lvl="0"/>
            <a:r>
              <a:rPr lang="en-US" sz="2400" dirty="0">
                <a:solidFill>
                  <a:srgbClr val="FF0000"/>
                </a:solidFill>
              </a:rPr>
              <a:t>not a factor</a:t>
            </a:r>
            <a:endParaRPr lang="en-US" sz="2400" dirty="0">
              <a:solidFill>
                <a:prstClr val="black"/>
              </a:solidFill>
            </a:endParaRPr>
          </a:p>
          <a:p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0799408" y="744229"/>
            <a:ext cx="1539076" cy="53860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SM</a:t>
            </a:r>
          </a:p>
          <a:p>
            <a:r>
              <a:rPr lang="en-US" sz="2000" dirty="0" smtClean="0"/>
              <a:t>Background</a:t>
            </a:r>
          </a:p>
          <a:p>
            <a:r>
              <a:rPr lang="en-US" sz="2000" dirty="0" smtClean="0"/>
              <a:t>issues</a:t>
            </a:r>
          </a:p>
          <a:p>
            <a:endParaRPr lang="en-US" sz="2000" dirty="0"/>
          </a:p>
          <a:p>
            <a:r>
              <a:rPr lang="en-US" sz="2000" dirty="0" smtClean="0"/>
              <a:t>   </a:t>
            </a:r>
            <a:r>
              <a:rPr lang="en-US" sz="2400" dirty="0" smtClean="0">
                <a:latin typeface="Symbol" panose="05050102010706020507" pitchFamily="18" charset="2"/>
              </a:rPr>
              <a:t>a </a:t>
            </a:r>
            <a:r>
              <a:rPr lang="en-US" sz="2400" dirty="0" smtClean="0"/>
              <a:t>= ?</a:t>
            </a:r>
          </a:p>
          <a:p>
            <a:endParaRPr lang="en-US" sz="2400" dirty="0"/>
          </a:p>
          <a:p>
            <a:r>
              <a:rPr lang="en-US" sz="2400" dirty="0" smtClean="0"/>
              <a:t>QCD terms</a:t>
            </a:r>
          </a:p>
          <a:p>
            <a:endParaRPr lang="en-US" sz="2400" dirty="0"/>
          </a:p>
          <a:p>
            <a:r>
              <a:rPr lang="en-US" sz="2400" dirty="0" smtClean="0"/>
              <a:t>none</a:t>
            </a:r>
          </a:p>
          <a:p>
            <a:endParaRPr lang="en-US" sz="2400" dirty="0"/>
          </a:p>
          <a:p>
            <a:r>
              <a:rPr lang="en-US" sz="2400" b="1" i="1" dirty="0" smtClean="0">
                <a:solidFill>
                  <a:srgbClr val="7030A0"/>
                </a:solidFill>
              </a:rPr>
              <a:t>SO</a:t>
            </a:r>
          </a:p>
          <a:p>
            <a:r>
              <a:rPr lang="en-US" sz="2400" b="1" i="1" dirty="0" smtClean="0">
                <a:solidFill>
                  <a:srgbClr val="7030A0"/>
                </a:solidFill>
              </a:rPr>
              <a:t>MANY</a:t>
            </a:r>
          </a:p>
          <a:p>
            <a:r>
              <a:rPr lang="en-US" sz="2400" b="1" i="1" dirty="0" smtClean="0">
                <a:solidFill>
                  <a:srgbClr val="7030A0"/>
                </a:solidFill>
              </a:rPr>
              <a:t>ISSUES!</a:t>
            </a:r>
          </a:p>
          <a:p>
            <a:endParaRPr lang="en-US" sz="2400" dirty="0"/>
          </a:p>
          <a:p>
            <a:endParaRPr lang="en-US" sz="2400" dirty="0" smtClean="0"/>
          </a:p>
        </p:txBody>
      </p:sp>
      <p:cxnSp>
        <p:nvCxnSpPr>
          <p:cNvPr id="7" name="Straight Connector 6"/>
          <p:cNvCxnSpPr/>
          <p:nvPr/>
        </p:nvCxnSpPr>
        <p:spPr>
          <a:xfrm flipH="1">
            <a:off x="2315514" y="717652"/>
            <a:ext cx="13619" cy="3257775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3692865" y="732030"/>
            <a:ext cx="13619" cy="3257775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5242742" y="608382"/>
            <a:ext cx="13619" cy="3257775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6671851" y="640010"/>
            <a:ext cx="13619" cy="3257775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>
            <a:off x="8963599" y="602627"/>
            <a:ext cx="13619" cy="3257775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H="1">
            <a:off x="10743724" y="599750"/>
            <a:ext cx="24913" cy="4558846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H="1">
            <a:off x="328079" y="1914534"/>
            <a:ext cx="11834333" cy="2543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H="1">
            <a:off x="205267" y="2507262"/>
            <a:ext cx="11834333" cy="2543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H="1">
            <a:off x="76901" y="3119595"/>
            <a:ext cx="11834333" cy="2543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H="1">
            <a:off x="328078" y="3996795"/>
            <a:ext cx="11834333" cy="2543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153783" y="4096218"/>
            <a:ext cx="6703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LHC</a:t>
            </a:r>
          </a:p>
        </p:txBody>
      </p:sp>
      <p:sp>
        <p:nvSpPr>
          <p:cNvPr id="36" name="Rectangle 35"/>
          <p:cNvSpPr/>
          <p:nvPr/>
        </p:nvSpPr>
        <p:spPr>
          <a:xfrm>
            <a:off x="10796201" y="471872"/>
            <a:ext cx="1469111" cy="48592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771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/>
          <p:cNvSpPr/>
          <p:nvPr/>
        </p:nvSpPr>
        <p:spPr>
          <a:xfrm>
            <a:off x="3830547" y="509019"/>
            <a:ext cx="4995701" cy="1668853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9" name="Group 28"/>
          <p:cNvGrpSpPr/>
          <p:nvPr/>
        </p:nvGrpSpPr>
        <p:grpSpPr>
          <a:xfrm>
            <a:off x="191344" y="425977"/>
            <a:ext cx="11157034" cy="6167817"/>
            <a:chOff x="191344" y="425977"/>
            <a:chExt cx="11157034" cy="6167817"/>
          </a:xfrm>
        </p:grpSpPr>
        <p:grpSp>
          <p:nvGrpSpPr>
            <p:cNvPr id="12" name="Group 11"/>
            <p:cNvGrpSpPr/>
            <p:nvPr/>
          </p:nvGrpSpPr>
          <p:grpSpPr>
            <a:xfrm>
              <a:off x="191344" y="425977"/>
              <a:ext cx="1187954" cy="5494507"/>
              <a:chOff x="191344" y="425977"/>
              <a:chExt cx="1187954" cy="5494507"/>
            </a:xfrm>
          </p:grpSpPr>
          <p:cxnSp>
            <p:nvCxnSpPr>
              <p:cNvPr id="3" name="Straight Connector 2"/>
              <p:cNvCxnSpPr/>
              <p:nvPr/>
            </p:nvCxnSpPr>
            <p:spPr>
              <a:xfrm flipH="1">
                <a:off x="1334584" y="845820"/>
                <a:ext cx="11393" cy="5074664"/>
              </a:xfrm>
              <a:prstGeom prst="line">
                <a:avLst/>
              </a:prstGeom>
              <a:ln w="38100">
                <a:solidFill>
                  <a:srgbClr val="002060"/>
                </a:solidFill>
                <a:headEnd type="triangl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" name="TextBox 10"/>
              <p:cNvSpPr txBox="1"/>
              <p:nvPr/>
            </p:nvSpPr>
            <p:spPr>
              <a:xfrm>
                <a:off x="191344" y="425977"/>
                <a:ext cx="1187954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 smtClean="0"/>
                  <a:t>Particle </a:t>
                </a:r>
              </a:p>
              <a:p>
                <a:r>
                  <a:rPr lang="en-US" sz="2400" dirty="0" smtClean="0"/>
                  <a:t>Mass</a:t>
                </a:r>
                <a:endParaRPr lang="en-US" sz="2400" dirty="0"/>
              </a:p>
            </p:txBody>
          </p:sp>
        </p:grpSp>
        <p:grpSp>
          <p:nvGrpSpPr>
            <p:cNvPr id="15" name="Group 14"/>
            <p:cNvGrpSpPr/>
            <p:nvPr/>
          </p:nvGrpSpPr>
          <p:grpSpPr>
            <a:xfrm>
              <a:off x="1340286" y="5762797"/>
              <a:ext cx="10008092" cy="830997"/>
              <a:chOff x="1340286" y="5762797"/>
              <a:chExt cx="10008092" cy="830997"/>
            </a:xfrm>
          </p:grpSpPr>
          <p:cxnSp>
            <p:nvCxnSpPr>
              <p:cNvPr id="5" name="Straight Connector 4"/>
              <p:cNvCxnSpPr/>
              <p:nvPr/>
            </p:nvCxnSpPr>
            <p:spPr>
              <a:xfrm flipV="1">
                <a:off x="1340286" y="5812375"/>
                <a:ext cx="8693400" cy="112453"/>
              </a:xfrm>
              <a:prstGeom prst="line">
                <a:avLst/>
              </a:prstGeom>
              <a:ln w="38100">
                <a:solidFill>
                  <a:srgbClr val="002060"/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" name="TextBox 9"/>
              <p:cNvSpPr txBox="1"/>
              <p:nvPr/>
            </p:nvSpPr>
            <p:spPr>
              <a:xfrm>
                <a:off x="8498559" y="5762797"/>
                <a:ext cx="2849819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 smtClean="0"/>
                  <a:t>Interactions strength </a:t>
                </a:r>
              </a:p>
              <a:p>
                <a:r>
                  <a:rPr lang="en-US" sz="2400" dirty="0" smtClean="0"/>
                  <a:t>with SM particles</a:t>
                </a:r>
                <a:endParaRPr lang="en-US" sz="2400" dirty="0"/>
              </a:p>
            </p:txBody>
          </p:sp>
        </p:grpSp>
      </p:grpSp>
      <p:sp>
        <p:nvSpPr>
          <p:cNvPr id="2" name="Parallelogram 1"/>
          <p:cNvSpPr/>
          <p:nvPr/>
        </p:nvSpPr>
        <p:spPr>
          <a:xfrm rot="20413549">
            <a:off x="4525795" y="2704402"/>
            <a:ext cx="3230569" cy="1961340"/>
          </a:xfrm>
          <a:prstGeom prst="parallelogram">
            <a:avLst>
              <a:gd name="adj" fmla="val 3821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4814749" y="5335709"/>
            <a:ext cx="4443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G</a:t>
            </a:r>
            <a:endParaRPr lang="en-US" sz="3200" dirty="0"/>
          </a:p>
        </p:txBody>
      </p:sp>
      <p:sp>
        <p:nvSpPr>
          <p:cNvPr id="14" name="Down Arrow 13"/>
          <p:cNvSpPr/>
          <p:nvPr/>
        </p:nvSpPr>
        <p:spPr>
          <a:xfrm>
            <a:off x="6266328" y="5295772"/>
            <a:ext cx="205351" cy="304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Down Arrow 19"/>
          <p:cNvSpPr/>
          <p:nvPr/>
        </p:nvSpPr>
        <p:spPr>
          <a:xfrm rot="2233341">
            <a:off x="4658064" y="5323003"/>
            <a:ext cx="288324" cy="304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6955412" y="2186011"/>
            <a:ext cx="3225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t</a:t>
            </a:r>
            <a:endParaRPr lang="en-US" sz="3200" dirty="0"/>
          </a:p>
        </p:txBody>
      </p:sp>
      <p:sp>
        <p:nvSpPr>
          <p:cNvPr id="21" name="TextBox 20"/>
          <p:cNvSpPr txBox="1"/>
          <p:nvPr/>
        </p:nvSpPr>
        <p:spPr>
          <a:xfrm>
            <a:off x="6936351" y="2961726"/>
            <a:ext cx="40107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c</a:t>
            </a:r>
          </a:p>
          <a:p>
            <a:r>
              <a:rPr lang="en-US" sz="3200" dirty="0"/>
              <a:t>u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965139" y="4160323"/>
            <a:ext cx="4010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e</a:t>
            </a:r>
            <a:endParaRPr lang="en-US" sz="3200" dirty="0"/>
          </a:p>
        </p:txBody>
      </p:sp>
      <p:sp>
        <p:nvSpPr>
          <p:cNvPr id="23" name="TextBox 22"/>
          <p:cNvSpPr txBox="1"/>
          <p:nvPr/>
        </p:nvSpPr>
        <p:spPr>
          <a:xfrm>
            <a:off x="5964196" y="3333917"/>
            <a:ext cx="3642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Symbol" panose="05050102010706020507" pitchFamily="18" charset="2"/>
              </a:rPr>
              <a:t>t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885177" y="4628669"/>
            <a:ext cx="3978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Symbol" panose="05050102010706020507" pitchFamily="18" charset="2"/>
              </a:rPr>
              <a:t>n</a:t>
            </a:r>
            <a:endParaRPr lang="en-US" sz="3200" dirty="0">
              <a:latin typeface="Symbol" panose="05050102010706020507" pitchFamily="18" charset="2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403046" y="5146437"/>
            <a:ext cx="3642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Symbol" panose="05050102010706020507" pitchFamily="18" charset="2"/>
              </a:rPr>
              <a:t>g</a:t>
            </a:r>
            <a:endParaRPr lang="en-US" sz="3200" dirty="0">
              <a:latin typeface="Symbol" panose="05050102010706020507" pitchFamily="18" charset="2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944301" y="3623564"/>
            <a:ext cx="4219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Symbol" panose="05050102010706020507" pitchFamily="18" charset="2"/>
              </a:rPr>
              <a:t>m</a:t>
            </a:r>
          </a:p>
        </p:txBody>
      </p:sp>
      <p:sp>
        <p:nvSpPr>
          <p:cNvPr id="26" name="Rectangle 25"/>
          <p:cNvSpPr/>
          <p:nvPr/>
        </p:nvSpPr>
        <p:spPr>
          <a:xfrm>
            <a:off x="1393571" y="1792557"/>
            <a:ext cx="2726024" cy="3923594"/>
          </a:xfrm>
          <a:prstGeom prst="rect">
            <a:avLst/>
          </a:prstGeom>
          <a:solidFill>
            <a:srgbClr val="7030A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/>
          </a:p>
        </p:txBody>
      </p:sp>
      <p:sp>
        <p:nvSpPr>
          <p:cNvPr id="30" name="TextBox 29"/>
          <p:cNvSpPr txBox="1"/>
          <p:nvPr/>
        </p:nvSpPr>
        <p:spPr>
          <a:xfrm>
            <a:off x="1919785" y="2349967"/>
            <a:ext cx="13151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bg2"/>
                </a:solidFill>
              </a:rPr>
              <a:t>Too sly</a:t>
            </a:r>
            <a:endParaRPr lang="en-US" sz="3200" dirty="0">
              <a:solidFill>
                <a:schemeClr val="bg2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247961" y="476305"/>
            <a:ext cx="16383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Too phat</a:t>
            </a:r>
            <a:endParaRPr lang="en-US" sz="3200" dirty="0"/>
          </a:p>
        </p:txBody>
      </p:sp>
      <p:sp>
        <p:nvSpPr>
          <p:cNvPr id="8" name="Rectangle 7"/>
          <p:cNvSpPr/>
          <p:nvPr/>
        </p:nvSpPr>
        <p:spPr>
          <a:xfrm>
            <a:off x="1537071" y="563349"/>
            <a:ext cx="2353586" cy="12425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1820560" y="731116"/>
            <a:ext cx="166141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Too both</a:t>
            </a:r>
            <a:endParaRPr lang="en-US" sz="3200" dirty="0"/>
          </a:p>
        </p:txBody>
      </p:sp>
      <p:cxnSp>
        <p:nvCxnSpPr>
          <p:cNvPr id="19" name="Straight Connector 18"/>
          <p:cNvCxnSpPr/>
          <p:nvPr/>
        </p:nvCxnSpPr>
        <p:spPr>
          <a:xfrm flipV="1">
            <a:off x="4392646" y="1570826"/>
            <a:ext cx="4441532" cy="792452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 rot="20932835">
            <a:off x="4061645" y="1890468"/>
            <a:ext cx="5302605" cy="95410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dirty="0" err="1" smtClean="0"/>
              <a:t>xxxxxx</a:t>
            </a:r>
            <a:r>
              <a:rPr lang="en-US" sz="2800" dirty="0" smtClean="0"/>
              <a:t>  Not created in collider  </a:t>
            </a:r>
            <a:r>
              <a:rPr lang="en-US" sz="2800" dirty="0" err="1" smtClean="0"/>
              <a:t>xxxx</a:t>
            </a:r>
            <a:endParaRPr lang="en-US" sz="2800" dirty="0" smtClean="0"/>
          </a:p>
          <a:p>
            <a:r>
              <a:rPr lang="en-US" sz="2800" dirty="0" err="1" smtClean="0"/>
              <a:t>xxxxxxxxxxxxxxxxxxxxxxxxxxxxxxxx</a:t>
            </a:r>
            <a:endParaRPr lang="en-US" sz="2800" dirty="0"/>
          </a:p>
        </p:txBody>
      </p:sp>
      <p:sp>
        <p:nvSpPr>
          <p:cNvPr id="34" name="TextBox 33"/>
          <p:cNvSpPr txBox="1"/>
          <p:nvPr/>
        </p:nvSpPr>
        <p:spPr>
          <a:xfrm>
            <a:off x="7702859" y="1192011"/>
            <a:ext cx="4578214" cy="569386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2800" dirty="0" smtClean="0"/>
          </a:p>
          <a:p>
            <a:endParaRPr lang="en-US" sz="2800" dirty="0"/>
          </a:p>
          <a:p>
            <a:r>
              <a:rPr lang="en-US" sz="2800" dirty="0" smtClean="0"/>
              <a:t>What should the next-</a:t>
            </a:r>
          </a:p>
          <a:p>
            <a:r>
              <a:rPr lang="en-US" sz="2800" dirty="0" smtClean="0"/>
              <a:t>generation of collider look like?</a:t>
            </a:r>
          </a:p>
          <a:p>
            <a:endParaRPr lang="en-US" sz="2800" dirty="0" smtClean="0"/>
          </a:p>
          <a:p>
            <a:r>
              <a:rPr lang="en-US" sz="2800" dirty="0" smtClean="0"/>
              <a:t>A decision that will set the direction of HEP for many decades. </a:t>
            </a:r>
            <a:endParaRPr lang="en-US" sz="2800" dirty="0" smtClean="0"/>
          </a:p>
          <a:p>
            <a:endParaRPr lang="en-US" sz="2800" dirty="0"/>
          </a:p>
          <a:p>
            <a:r>
              <a:rPr lang="en-US" sz="2800" dirty="0" smtClean="0"/>
              <a:t>Can we collect data in the short- </a:t>
            </a:r>
            <a:r>
              <a:rPr lang="en-US" sz="2800" dirty="0" smtClean="0"/>
              <a:t>term to inform  these decisions?</a:t>
            </a:r>
            <a:endParaRPr lang="en-US" sz="2800" dirty="0"/>
          </a:p>
        </p:txBody>
      </p:sp>
      <p:cxnSp>
        <p:nvCxnSpPr>
          <p:cNvPr id="17" name="Straight Connector 16"/>
          <p:cNvCxnSpPr/>
          <p:nvPr/>
        </p:nvCxnSpPr>
        <p:spPr>
          <a:xfrm flipV="1">
            <a:off x="4119595" y="1467650"/>
            <a:ext cx="4932197" cy="99124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6827014" y="5111029"/>
            <a:ext cx="3786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g</a:t>
            </a:r>
            <a:endParaRPr lang="en-US" sz="3200" dirty="0"/>
          </a:p>
        </p:txBody>
      </p:sp>
      <p:sp>
        <p:nvSpPr>
          <p:cNvPr id="38" name="Down Arrow 37"/>
          <p:cNvSpPr/>
          <p:nvPr/>
        </p:nvSpPr>
        <p:spPr>
          <a:xfrm>
            <a:off x="7192450" y="5346573"/>
            <a:ext cx="205351" cy="304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 rot="20733683">
            <a:off x="3362952" y="471320"/>
            <a:ext cx="5283368" cy="1695938"/>
          </a:xfrm>
          <a:prstGeom prst="ellipse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7030A0"/>
                </a:solidFill>
              </a:rPr>
              <a:t>Dipole Moments Searches</a:t>
            </a:r>
            <a:endParaRPr lang="en-US" sz="32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447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64445" y="471872"/>
            <a:ext cx="1131848" cy="34778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relative</a:t>
            </a:r>
          </a:p>
          <a:p>
            <a:r>
              <a:rPr lang="en-US" sz="2000" dirty="0" smtClean="0"/>
              <a:t>precision</a:t>
            </a:r>
          </a:p>
          <a:p>
            <a:r>
              <a:rPr lang="en-US" sz="2000" dirty="0" smtClean="0"/>
              <a:t>on lab</a:t>
            </a:r>
          </a:p>
          <a:p>
            <a:r>
              <a:rPr lang="en-US" sz="2000" dirty="0" smtClean="0"/>
              <a:t>limit</a:t>
            </a:r>
          </a:p>
          <a:p>
            <a:endParaRPr lang="en-US" sz="2000" dirty="0" smtClean="0"/>
          </a:p>
          <a:p>
            <a:r>
              <a:rPr lang="en-US" sz="2400" dirty="0" smtClean="0"/>
              <a:t>10</a:t>
            </a:r>
            <a:r>
              <a:rPr lang="en-US" sz="2400" baseline="30000" dirty="0" smtClean="0"/>
              <a:t>-13</a:t>
            </a:r>
            <a:endParaRPr lang="en-US" sz="2400" dirty="0" smtClean="0"/>
          </a:p>
          <a:p>
            <a:endParaRPr lang="en-US" sz="2400" dirty="0"/>
          </a:p>
          <a:p>
            <a:r>
              <a:rPr lang="en-US" sz="2400" dirty="0" smtClean="0"/>
              <a:t>10</a:t>
            </a:r>
            <a:r>
              <a:rPr lang="en-US" sz="2400" baseline="30000" dirty="0" smtClean="0"/>
              <a:t>-9</a:t>
            </a:r>
          </a:p>
          <a:p>
            <a:endParaRPr lang="en-US" sz="2400" dirty="0"/>
          </a:p>
          <a:p>
            <a:r>
              <a:rPr lang="en-US" sz="2400" dirty="0"/>
              <a:t> ~10</a:t>
            </a:r>
            <a:r>
              <a:rPr lang="en-US" sz="2400" baseline="30000" dirty="0"/>
              <a:t>0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2366252" y="711625"/>
            <a:ext cx="1406154" cy="32316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absolute</a:t>
            </a:r>
          </a:p>
          <a:p>
            <a:r>
              <a:rPr lang="en-US" sz="2000" dirty="0" smtClean="0"/>
              <a:t>precision </a:t>
            </a:r>
          </a:p>
          <a:p>
            <a:r>
              <a:rPr lang="en-US" sz="2000" dirty="0" smtClean="0"/>
              <a:t>[10</a:t>
            </a:r>
            <a:r>
              <a:rPr lang="en-US" sz="2000" baseline="30000" dirty="0" smtClean="0"/>
              <a:t>-30</a:t>
            </a:r>
            <a:r>
              <a:rPr lang="en-US" sz="2000" dirty="0" smtClean="0"/>
              <a:t> e-cm]</a:t>
            </a:r>
          </a:p>
          <a:p>
            <a:r>
              <a:rPr lang="en-US" sz="2400" dirty="0" smtClean="0"/>
              <a:t> </a:t>
            </a:r>
          </a:p>
          <a:p>
            <a:r>
              <a:rPr lang="en-US" sz="2400" dirty="0" smtClean="0"/>
              <a:t>2 x 10</a:t>
            </a:r>
            <a:r>
              <a:rPr lang="en-US" sz="2400" baseline="30000" dirty="0" smtClean="0"/>
              <a:t>6</a:t>
            </a:r>
            <a:endParaRPr lang="en-US" sz="2400" dirty="0" smtClean="0"/>
          </a:p>
          <a:p>
            <a:endParaRPr lang="en-US" sz="2400" dirty="0"/>
          </a:p>
          <a:p>
            <a:r>
              <a:rPr lang="en-US" sz="2400" dirty="0" smtClean="0"/>
              <a:t>5 </a:t>
            </a:r>
            <a:r>
              <a:rPr lang="en-US" sz="2400" dirty="0"/>
              <a:t>x </a:t>
            </a:r>
            <a:r>
              <a:rPr lang="en-US" sz="2400" dirty="0" smtClean="0"/>
              <a:t>10</a:t>
            </a:r>
            <a:r>
              <a:rPr lang="en-US" sz="2400" baseline="30000" dirty="0" smtClean="0"/>
              <a:t>7</a:t>
            </a:r>
            <a:endParaRPr lang="en-US" sz="2400" dirty="0"/>
          </a:p>
          <a:p>
            <a:endParaRPr lang="en-US" sz="2400" dirty="0"/>
          </a:p>
          <a:p>
            <a:r>
              <a:rPr lang="en-US" sz="2400" dirty="0" smtClean="0"/>
              <a:t>2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065354" y="564206"/>
            <a:ext cx="1627946" cy="3293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CP violation!</a:t>
            </a:r>
          </a:p>
          <a:p>
            <a:r>
              <a:rPr lang="en-US" sz="2000" dirty="0" smtClean="0"/>
              <a:t>reduce mass</a:t>
            </a:r>
          </a:p>
          <a:p>
            <a:r>
              <a:rPr lang="en-US" sz="2000" dirty="0"/>
              <a:t>s</a:t>
            </a:r>
            <a:r>
              <a:rPr lang="en-US" sz="2000" dirty="0" smtClean="0"/>
              <a:t>ensitivity by</a:t>
            </a:r>
          </a:p>
          <a:p>
            <a:endParaRPr lang="en-US" sz="2800" dirty="0" smtClean="0"/>
          </a:p>
          <a:p>
            <a:r>
              <a:rPr lang="en-US" sz="2400" dirty="0" smtClean="0"/>
              <a:t>(cos </a:t>
            </a:r>
            <a:r>
              <a:rPr lang="en-US" sz="2400" dirty="0" err="1" smtClean="0">
                <a:latin typeface="Symbol" panose="05050102010706020507" pitchFamily="18" charset="2"/>
              </a:rPr>
              <a:t>a</a:t>
            </a:r>
            <a:r>
              <a:rPr lang="en-US" sz="2400" baseline="-25000" dirty="0" err="1" smtClean="0"/>
              <a:t>cpv</a:t>
            </a:r>
            <a:r>
              <a:rPr lang="en-US" sz="2400" dirty="0" smtClean="0"/>
              <a:t>)</a:t>
            </a:r>
            <a:r>
              <a:rPr lang="en-US" sz="2400" baseline="30000" dirty="0" smtClean="0"/>
              <a:t>1/2</a:t>
            </a:r>
            <a:endParaRPr lang="en-US" sz="2400" dirty="0"/>
          </a:p>
          <a:p>
            <a:r>
              <a:rPr lang="en-US" sz="2400" dirty="0" smtClean="0"/>
              <a:t>   </a:t>
            </a:r>
          </a:p>
          <a:p>
            <a:r>
              <a:rPr lang="en-US" sz="2400" dirty="0"/>
              <a:t>(cos </a:t>
            </a:r>
            <a:r>
              <a:rPr lang="en-US" sz="2400" dirty="0" err="1">
                <a:latin typeface="Symbol" panose="05050102010706020507" pitchFamily="18" charset="2"/>
              </a:rPr>
              <a:t>a</a:t>
            </a:r>
            <a:r>
              <a:rPr lang="en-US" sz="2400" baseline="-25000" dirty="0" err="1"/>
              <a:t>cpv</a:t>
            </a:r>
            <a:r>
              <a:rPr lang="en-US" sz="2400" dirty="0"/>
              <a:t>)</a:t>
            </a:r>
            <a:r>
              <a:rPr lang="en-US" sz="2400" baseline="30000" dirty="0"/>
              <a:t>1/2</a:t>
            </a:r>
            <a:endParaRPr lang="en-US" sz="2400" dirty="0"/>
          </a:p>
          <a:p>
            <a:endParaRPr lang="en-US" sz="2400" dirty="0" smtClean="0"/>
          </a:p>
          <a:p>
            <a:r>
              <a:rPr lang="en-US" sz="2400" dirty="0" smtClean="0"/>
              <a:t>(sin  </a:t>
            </a:r>
            <a:r>
              <a:rPr lang="en-US" sz="2400" dirty="0" err="1" smtClean="0">
                <a:latin typeface="Symbol" panose="05050102010706020507" pitchFamily="18" charset="2"/>
              </a:rPr>
              <a:t>a</a:t>
            </a:r>
            <a:r>
              <a:rPr lang="en-US" sz="2400" baseline="-25000" dirty="0" err="1" smtClean="0"/>
              <a:t>cpv</a:t>
            </a:r>
            <a:r>
              <a:rPr lang="en-US" sz="2400" dirty="0" smtClean="0"/>
              <a:t>)</a:t>
            </a:r>
            <a:r>
              <a:rPr lang="en-US" sz="2400" baseline="30000" dirty="0" smtClean="0"/>
              <a:t>1/2</a:t>
            </a:r>
            <a:endParaRPr lang="en-US" sz="2400" dirty="0"/>
          </a:p>
        </p:txBody>
      </p:sp>
      <p:sp>
        <p:nvSpPr>
          <p:cNvPr id="22" name="TextBox 21"/>
          <p:cNvSpPr txBox="1"/>
          <p:nvPr/>
        </p:nvSpPr>
        <p:spPr>
          <a:xfrm>
            <a:off x="27808" y="1856867"/>
            <a:ext cx="1241365" cy="20005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srgbClr val="FF0000"/>
                </a:solidFill>
              </a:rPr>
              <a:t>eMDM</a:t>
            </a:r>
            <a:endParaRPr lang="en-US" sz="2400" dirty="0" smtClean="0">
              <a:solidFill>
                <a:srgbClr val="FF0000"/>
              </a:solidFill>
            </a:endParaRPr>
          </a:p>
          <a:p>
            <a:r>
              <a:rPr lang="en-US" sz="1600" dirty="0" smtClean="0">
                <a:solidFill>
                  <a:srgbClr val="FF0000"/>
                </a:solidFill>
              </a:rPr>
              <a:t>Northwester</a:t>
            </a:r>
            <a:endParaRPr lang="en-US" sz="1600" dirty="0">
              <a:solidFill>
                <a:srgbClr val="FF0000"/>
              </a:solidFill>
            </a:endParaRPr>
          </a:p>
          <a:p>
            <a:r>
              <a:rPr lang="en-US" sz="2400" dirty="0" err="1" smtClean="0">
                <a:solidFill>
                  <a:srgbClr val="FF0000"/>
                </a:solidFill>
                <a:latin typeface="Symbol" panose="05050102010706020507" pitchFamily="18" charset="2"/>
              </a:rPr>
              <a:t>m</a:t>
            </a:r>
            <a:r>
              <a:rPr lang="en-US" sz="2400" dirty="0" err="1" smtClean="0">
                <a:solidFill>
                  <a:srgbClr val="FF0000"/>
                </a:solidFill>
              </a:rPr>
              <a:t>MDM</a:t>
            </a:r>
            <a:endParaRPr lang="en-US" sz="2400" dirty="0" smtClean="0">
              <a:solidFill>
                <a:srgbClr val="FF0000"/>
              </a:solidFill>
            </a:endParaRPr>
          </a:p>
          <a:p>
            <a:r>
              <a:rPr lang="en-US" sz="1600" dirty="0" err="1" smtClean="0">
                <a:solidFill>
                  <a:srgbClr val="FF0000"/>
                </a:solidFill>
              </a:rPr>
              <a:t>fermilab</a:t>
            </a:r>
            <a:endParaRPr lang="en-US" sz="1600" dirty="0" smtClean="0">
              <a:solidFill>
                <a:srgbClr val="FF0000"/>
              </a:solidFill>
            </a:endParaRPr>
          </a:p>
          <a:p>
            <a:r>
              <a:rPr lang="en-US" sz="2400" dirty="0" err="1" smtClean="0">
                <a:solidFill>
                  <a:srgbClr val="FF0000"/>
                </a:solidFill>
              </a:rPr>
              <a:t>eEDM</a:t>
            </a:r>
            <a:endParaRPr lang="en-US" sz="2400" dirty="0" smtClean="0">
              <a:solidFill>
                <a:srgbClr val="FF0000"/>
              </a:solidFill>
            </a:endParaRPr>
          </a:p>
          <a:p>
            <a:r>
              <a:rPr lang="en-US" sz="1600" dirty="0" smtClean="0">
                <a:solidFill>
                  <a:srgbClr val="FF0000"/>
                </a:solidFill>
              </a:rPr>
              <a:t>JILA/ACME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709893" y="728853"/>
            <a:ext cx="1677062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D</a:t>
            </a:r>
            <a:r>
              <a:rPr lang="en-US" sz="2000" dirty="0" smtClean="0"/>
              <a:t>etectable</a:t>
            </a:r>
          </a:p>
          <a:p>
            <a:r>
              <a:rPr lang="en-US" sz="2000" dirty="0" smtClean="0"/>
              <a:t>M~(m</a:t>
            </a:r>
            <a:r>
              <a:rPr lang="en-US" sz="2000" baseline="-25000" dirty="0" smtClean="0"/>
              <a:t>l</a:t>
            </a:r>
            <a:r>
              <a:rPr lang="en-US" sz="2000" dirty="0" smtClean="0"/>
              <a:t>/</a:t>
            </a:r>
            <a:r>
              <a:rPr lang="en-US" sz="2000" dirty="0" err="1" smtClean="0">
                <a:latin typeface="Symbol" panose="05050102010706020507" pitchFamily="18" charset="2"/>
              </a:rPr>
              <a:t>d</a:t>
            </a:r>
            <a:r>
              <a:rPr lang="en-US" sz="2000" dirty="0" err="1" smtClean="0"/>
              <a:t>d</a:t>
            </a:r>
            <a:r>
              <a:rPr lang="en-US" sz="2000" dirty="0" smtClean="0"/>
              <a:t>)</a:t>
            </a:r>
            <a:r>
              <a:rPr lang="en-US" sz="2000" baseline="30000" dirty="0" smtClean="0"/>
              <a:t>1/2</a:t>
            </a:r>
            <a:r>
              <a:rPr lang="en-US" sz="2000" dirty="0" smtClean="0"/>
              <a:t>  </a:t>
            </a:r>
          </a:p>
          <a:p>
            <a:r>
              <a:rPr lang="en-US" sz="2000" dirty="0" smtClean="0"/>
              <a:t>(arb units)</a:t>
            </a:r>
          </a:p>
          <a:p>
            <a:endParaRPr lang="en-US" sz="2000" dirty="0" smtClean="0"/>
          </a:p>
          <a:p>
            <a:r>
              <a:rPr lang="en-US" sz="2400" dirty="0" smtClean="0"/>
              <a:t>1</a:t>
            </a:r>
          </a:p>
          <a:p>
            <a:endParaRPr lang="en-US" sz="2400" dirty="0"/>
          </a:p>
          <a:p>
            <a:r>
              <a:rPr lang="en-US" sz="2400" dirty="0" smtClean="0"/>
              <a:t>3</a:t>
            </a:r>
          </a:p>
          <a:p>
            <a:endParaRPr lang="en-US" sz="2400" dirty="0"/>
          </a:p>
          <a:p>
            <a:r>
              <a:rPr lang="en-US" sz="2400" dirty="0" smtClean="0"/>
              <a:t>1000</a:t>
            </a:r>
            <a:endParaRPr lang="en-US" sz="2400" dirty="0"/>
          </a:p>
        </p:txBody>
      </p:sp>
      <p:sp>
        <p:nvSpPr>
          <p:cNvPr id="26" name="TextBox 25"/>
          <p:cNvSpPr txBox="1"/>
          <p:nvPr/>
        </p:nvSpPr>
        <p:spPr>
          <a:xfrm>
            <a:off x="5317809" y="455878"/>
            <a:ext cx="1309974" cy="34778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“Typical”</a:t>
            </a:r>
          </a:p>
          <a:p>
            <a:r>
              <a:rPr lang="en-US" sz="2000" dirty="0" smtClean="0"/>
              <a:t>detectable</a:t>
            </a:r>
          </a:p>
          <a:p>
            <a:r>
              <a:rPr lang="en-US" sz="2000" dirty="0" smtClean="0"/>
              <a:t>phat BSM,</a:t>
            </a:r>
          </a:p>
          <a:p>
            <a:r>
              <a:rPr lang="en-US" sz="2000" dirty="0" smtClean="0"/>
              <a:t> one-loop*</a:t>
            </a:r>
          </a:p>
          <a:p>
            <a:endParaRPr lang="en-US" sz="2000" dirty="0" smtClean="0"/>
          </a:p>
          <a:p>
            <a:r>
              <a:rPr lang="en-US" sz="2400" dirty="0" smtClean="0"/>
              <a:t>0.04 </a:t>
            </a:r>
            <a:r>
              <a:rPr lang="en-US" sz="2400" dirty="0" err="1" smtClean="0"/>
              <a:t>TeV</a:t>
            </a:r>
            <a:endParaRPr lang="en-US" sz="2400" dirty="0" smtClean="0"/>
          </a:p>
          <a:p>
            <a:endParaRPr lang="en-US" sz="2400" dirty="0"/>
          </a:p>
          <a:p>
            <a:r>
              <a:rPr lang="en-US" sz="2400" dirty="0" smtClean="0"/>
              <a:t>0.12</a:t>
            </a:r>
          </a:p>
          <a:p>
            <a:endParaRPr lang="en-US" sz="2400" dirty="0"/>
          </a:p>
          <a:p>
            <a:r>
              <a:rPr lang="en-US" sz="2400" dirty="0" smtClean="0"/>
              <a:t>40     </a:t>
            </a:r>
            <a:r>
              <a:rPr lang="en-US" sz="2400" dirty="0" err="1" smtClean="0"/>
              <a:t>TeV</a:t>
            </a:r>
            <a:endParaRPr lang="en-US" sz="2400" dirty="0"/>
          </a:p>
        </p:txBody>
      </p:sp>
      <p:sp>
        <p:nvSpPr>
          <p:cNvPr id="27" name="TextBox 26"/>
          <p:cNvSpPr txBox="1"/>
          <p:nvPr/>
        </p:nvSpPr>
        <p:spPr>
          <a:xfrm>
            <a:off x="6897566" y="455878"/>
            <a:ext cx="2298937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Detectable</a:t>
            </a:r>
          </a:p>
          <a:p>
            <a:r>
              <a:rPr lang="en-US" sz="2000" dirty="0" smtClean="0"/>
              <a:t>for “weakest*” to strongest</a:t>
            </a:r>
          </a:p>
          <a:p>
            <a:r>
              <a:rPr lang="en-US" sz="2000" dirty="0" smtClean="0"/>
              <a:t>interactions</a:t>
            </a:r>
            <a:endParaRPr lang="en-US" sz="2000" dirty="0"/>
          </a:p>
          <a:p>
            <a:endParaRPr lang="en-US" sz="2000" dirty="0" smtClean="0"/>
          </a:p>
          <a:p>
            <a:r>
              <a:rPr lang="en-US" sz="2400" dirty="0" smtClean="0"/>
              <a:t>0.0004~0.4 </a:t>
            </a:r>
            <a:r>
              <a:rPr lang="en-US" sz="2400" dirty="0" err="1" smtClean="0"/>
              <a:t>TeV</a:t>
            </a:r>
            <a:endParaRPr lang="en-US" sz="2400" dirty="0" smtClean="0"/>
          </a:p>
          <a:p>
            <a:endParaRPr lang="en-US" sz="2400" dirty="0"/>
          </a:p>
          <a:p>
            <a:r>
              <a:rPr lang="en-US" sz="2400" dirty="0" smtClean="0"/>
              <a:t>0.001~1 </a:t>
            </a:r>
            <a:r>
              <a:rPr lang="en-US" sz="2400" dirty="0" err="1" smtClean="0"/>
              <a:t>TeV</a:t>
            </a:r>
            <a:endParaRPr lang="en-US" sz="2400" dirty="0" smtClean="0"/>
          </a:p>
          <a:p>
            <a:endParaRPr lang="en-US" sz="2400" dirty="0"/>
          </a:p>
          <a:p>
            <a:r>
              <a:rPr lang="en-US" sz="2400" dirty="0" smtClean="0"/>
              <a:t>0.4~400  </a:t>
            </a:r>
            <a:r>
              <a:rPr lang="en-US" sz="2400" dirty="0" err="1" smtClean="0"/>
              <a:t>TeV</a:t>
            </a:r>
            <a:endParaRPr lang="en-US" sz="2400" dirty="0"/>
          </a:p>
        </p:txBody>
      </p:sp>
      <p:sp>
        <p:nvSpPr>
          <p:cNvPr id="28" name="TextBox 27"/>
          <p:cNvSpPr txBox="1"/>
          <p:nvPr/>
        </p:nvSpPr>
        <p:spPr>
          <a:xfrm>
            <a:off x="1164445" y="-35332"/>
            <a:ext cx="96592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70C0"/>
                </a:solidFill>
              </a:rPr>
              <a:t>Summary of Recent Measurements of Lepton Dipole Moments;  Implications</a:t>
            </a:r>
            <a:endParaRPr lang="en-US" sz="2400" dirty="0">
              <a:solidFill>
                <a:srgbClr val="0070C0"/>
              </a:solidFill>
            </a:endParaRPr>
          </a:p>
        </p:txBody>
      </p:sp>
      <p:sp>
        <p:nvSpPr>
          <p:cNvPr id="143" name="TextBox 142"/>
          <p:cNvSpPr txBox="1"/>
          <p:nvPr/>
        </p:nvSpPr>
        <p:spPr>
          <a:xfrm>
            <a:off x="4907554" y="4114680"/>
            <a:ext cx="6703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LHC</a:t>
            </a:r>
          </a:p>
        </p:txBody>
      </p:sp>
      <p:sp>
        <p:nvSpPr>
          <p:cNvPr id="144" name="TextBox 143"/>
          <p:cNvSpPr txBox="1"/>
          <p:nvPr/>
        </p:nvSpPr>
        <p:spPr>
          <a:xfrm>
            <a:off x="6118867" y="4100234"/>
            <a:ext cx="20087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??? &lt;2 </a:t>
            </a:r>
            <a:r>
              <a:rPr lang="en-US" sz="2400" dirty="0" err="1" smtClean="0"/>
              <a:t>TeV</a:t>
            </a:r>
            <a:r>
              <a:rPr lang="en-US" sz="2400" dirty="0" smtClean="0"/>
              <a:t> ???</a:t>
            </a:r>
            <a:endParaRPr lang="en-US" sz="2400" dirty="0"/>
          </a:p>
        </p:txBody>
      </p:sp>
      <p:sp>
        <p:nvSpPr>
          <p:cNvPr id="145" name="TextBox 144"/>
          <p:cNvSpPr txBox="1"/>
          <p:nvPr/>
        </p:nvSpPr>
        <p:spPr>
          <a:xfrm>
            <a:off x="9065354" y="4096218"/>
            <a:ext cx="163115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sz="2400" dirty="0"/>
              <a:t>For LHC, </a:t>
            </a:r>
            <a:endParaRPr lang="en-US" sz="2400" dirty="0" smtClean="0"/>
          </a:p>
          <a:p>
            <a:pPr lvl="0"/>
            <a:r>
              <a:rPr lang="en-US" sz="2400" dirty="0" err="1" smtClean="0">
                <a:latin typeface="Symbol" panose="05050102010706020507" pitchFamily="18" charset="2"/>
              </a:rPr>
              <a:t>a</a:t>
            </a:r>
            <a:r>
              <a:rPr lang="en-US" sz="2400" baseline="-25000" dirty="0" err="1" smtClean="0"/>
              <a:t>cpv</a:t>
            </a:r>
            <a:r>
              <a:rPr lang="en-US" sz="2400" dirty="0" smtClean="0"/>
              <a:t> </a:t>
            </a:r>
            <a:endParaRPr lang="en-US" sz="2400" dirty="0"/>
          </a:p>
          <a:p>
            <a:pPr lvl="0"/>
            <a:r>
              <a:rPr lang="en-US" sz="2400" dirty="0"/>
              <a:t>not a factor</a:t>
            </a:r>
          </a:p>
          <a:p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0799408" y="744229"/>
            <a:ext cx="1418081" cy="45858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SM</a:t>
            </a:r>
          </a:p>
          <a:p>
            <a:r>
              <a:rPr lang="en-US" sz="2000" dirty="0" smtClean="0">
                <a:solidFill>
                  <a:srgbClr val="FF0000"/>
                </a:solidFill>
              </a:rPr>
              <a:t>Background</a:t>
            </a:r>
          </a:p>
          <a:p>
            <a:r>
              <a:rPr lang="en-US" sz="2000" dirty="0" smtClean="0">
                <a:solidFill>
                  <a:srgbClr val="FF0000"/>
                </a:solidFill>
              </a:rPr>
              <a:t>issues</a:t>
            </a:r>
          </a:p>
          <a:p>
            <a:endParaRPr lang="en-US" sz="2000" dirty="0">
              <a:solidFill>
                <a:srgbClr val="FF0000"/>
              </a:solidFill>
            </a:endParaRPr>
          </a:p>
          <a:p>
            <a:r>
              <a:rPr lang="en-US" sz="2000" dirty="0" smtClean="0">
                <a:solidFill>
                  <a:srgbClr val="FF0000"/>
                </a:solidFill>
              </a:rPr>
              <a:t>   </a:t>
            </a:r>
            <a:r>
              <a:rPr lang="en-US" sz="2400" dirty="0" smtClean="0">
                <a:solidFill>
                  <a:srgbClr val="FF0000"/>
                </a:solidFill>
                <a:latin typeface="Symbol" panose="05050102010706020507" pitchFamily="18" charset="2"/>
              </a:rPr>
              <a:t>a </a:t>
            </a:r>
            <a:r>
              <a:rPr lang="en-US" sz="2400" dirty="0" smtClean="0">
                <a:solidFill>
                  <a:srgbClr val="FF0000"/>
                </a:solidFill>
              </a:rPr>
              <a:t>= ?</a:t>
            </a:r>
          </a:p>
          <a:p>
            <a:endParaRPr lang="en-US" sz="2400" dirty="0">
              <a:solidFill>
                <a:srgbClr val="FF0000"/>
              </a:solidFill>
            </a:endParaRPr>
          </a:p>
          <a:p>
            <a:r>
              <a:rPr lang="en-US" sz="2000" dirty="0" smtClean="0">
                <a:solidFill>
                  <a:srgbClr val="FF0000"/>
                </a:solidFill>
              </a:rPr>
              <a:t>QCD terms</a:t>
            </a:r>
          </a:p>
          <a:p>
            <a:endParaRPr lang="en-US" sz="2400" dirty="0">
              <a:solidFill>
                <a:srgbClr val="FF0000"/>
              </a:solidFill>
            </a:endParaRPr>
          </a:p>
          <a:p>
            <a:r>
              <a:rPr lang="en-US" sz="2400" dirty="0" smtClean="0">
                <a:solidFill>
                  <a:srgbClr val="FF0000"/>
                </a:solidFill>
              </a:rPr>
              <a:t>none</a:t>
            </a:r>
          </a:p>
          <a:p>
            <a:endParaRPr lang="en-US" sz="2400" dirty="0">
              <a:solidFill>
                <a:srgbClr val="FF0000"/>
              </a:solidFill>
            </a:endParaRPr>
          </a:p>
          <a:p>
            <a:endParaRPr lang="en-US" sz="2400" b="1" i="1" dirty="0" smtClean="0">
              <a:solidFill>
                <a:srgbClr val="FF0000"/>
              </a:solidFill>
            </a:endParaRPr>
          </a:p>
          <a:p>
            <a:endParaRPr lang="en-US" sz="2400" dirty="0">
              <a:solidFill>
                <a:srgbClr val="FF0000"/>
              </a:solidFill>
            </a:endParaRPr>
          </a:p>
          <a:p>
            <a:endParaRPr lang="en-US" sz="2400" dirty="0" smtClean="0">
              <a:solidFill>
                <a:srgbClr val="FF0000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H="1">
            <a:off x="2315514" y="717652"/>
            <a:ext cx="13619" cy="3257775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3692865" y="732030"/>
            <a:ext cx="13619" cy="3257775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5242742" y="608382"/>
            <a:ext cx="13619" cy="3257775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6671851" y="640010"/>
            <a:ext cx="13619" cy="3257775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>
            <a:off x="8963599" y="602627"/>
            <a:ext cx="13619" cy="3257775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H="1">
            <a:off x="10743724" y="599750"/>
            <a:ext cx="24913" cy="4558846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H="1">
            <a:off x="328079" y="1914534"/>
            <a:ext cx="11834333" cy="2543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H="1">
            <a:off x="205267" y="2507262"/>
            <a:ext cx="11834333" cy="2543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H="1">
            <a:off x="76901" y="3119595"/>
            <a:ext cx="11834333" cy="2543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H="1">
            <a:off x="328078" y="3996795"/>
            <a:ext cx="11834333" cy="2543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153783" y="4096218"/>
            <a:ext cx="6703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LHC</a:t>
            </a:r>
          </a:p>
        </p:txBody>
      </p:sp>
    </p:spTree>
    <p:extLst>
      <p:ext uri="{BB962C8B-B14F-4D97-AF65-F5344CB8AC3E}">
        <p14:creationId xmlns:p14="http://schemas.microsoft.com/office/powerpoint/2010/main" val="2529884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64445" y="471872"/>
            <a:ext cx="1131848" cy="34778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relative</a:t>
            </a:r>
          </a:p>
          <a:p>
            <a:r>
              <a:rPr lang="en-US" sz="2000" dirty="0" smtClean="0"/>
              <a:t>precision</a:t>
            </a:r>
          </a:p>
          <a:p>
            <a:r>
              <a:rPr lang="en-US" sz="2000" dirty="0" smtClean="0"/>
              <a:t>on lab</a:t>
            </a:r>
          </a:p>
          <a:p>
            <a:r>
              <a:rPr lang="en-US" sz="2000" dirty="0" smtClean="0"/>
              <a:t>limit</a:t>
            </a:r>
          </a:p>
          <a:p>
            <a:endParaRPr lang="en-US" sz="2000" dirty="0" smtClean="0"/>
          </a:p>
          <a:p>
            <a:r>
              <a:rPr lang="en-US" sz="2400" dirty="0" smtClean="0"/>
              <a:t>10</a:t>
            </a:r>
            <a:r>
              <a:rPr lang="en-US" sz="2400" baseline="30000" dirty="0" smtClean="0"/>
              <a:t>-13</a:t>
            </a:r>
            <a:endParaRPr lang="en-US" sz="2400" dirty="0" smtClean="0"/>
          </a:p>
          <a:p>
            <a:endParaRPr lang="en-US" sz="2400" dirty="0"/>
          </a:p>
          <a:p>
            <a:r>
              <a:rPr lang="en-US" sz="2400" dirty="0" smtClean="0"/>
              <a:t>10</a:t>
            </a:r>
            <a:r>
              <a:rPr lang="en-US" sz="2400" baseline="30000" dirty="0" smtClean="0"/>
              <a:t>-9</a:t>
            </a:r>
          </a:p>
          <a:p>
            <a:endParaRPr lang="en-US" sz="2400" dirty="0"/>
          </a:p>
          <a:p>
            <a:r>
              <a:rPr lang="en-US" sz="2400" dirty="0"/>
              <a:t> ~10</a:t>
            </a:r>
            <a:r>
              <a:rPr lang="en-US" sz="2400" baseline="30000" dirty="0"/>
              <a:t>0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2366252" y="711625"/>
            <a:ext cx="1406154" cy="32316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absolute</a:t>
            </a:r>
          </a:p>
          <a:p>
            <a:r>
              <a:rPr lang="en-US" sz="2000" dirty="0" smtClean="0"/>
              <a:t>precision </a:t>
            </a:r>
          </a:p>
          <a:p>
            <a:r>
              <a:rPr lang="en-US" sz="2000" dirty="0" smtClean="0"/>
              <a:t>[10</a:t>
            </a:r>
            <a:r>
              <a:rPr lang="en-US" sz="2000" baseline="30000" dirty="0" smtClean="0"/>
              <a:t>-30</a:t>
            </a:r>
            <a:r>
              <a:rPr lang="en-US" sz="2000" dirty="0" smtClean="0"/>
              <a:t> e-cm]</a:t>
            </a:r>
          </a:p>
          <a:p>
            <a:r>
              <a:rPr lang="en-US" sz="2400" dirty="0" smtClean="0"/>
              <a:t> </a:t>
            </a:r>
          </a:p>
          <a:p>
            <a:r>
              <a:rPr lang="en-US" sz="2400" dirty="0" smtClean="0"/>
              <a:t>2 x 10</a:t>
            </a:r>
            <a:r>
              <a:rPr lang="en-US" sz="2400" baseline="30000" dirty="0" smtClean="0"/>
              <a:t>6</a:t>
            </a:r>
            <a:endParaRPr lang="en-US" sz="2400" dirty="0" smtClean="0"/>
          </a:p>
          <a:p>
            <a:endParaRPr lang="en-US" sz="2400" dirty="0"/>
          </a:p>
          <a:p>
            <a:r>
              <a:rPr lang="en-US" sz="2400" dirty="0" smtClean="0"/>
              <a:t>5 </a:t>
            </a:r>
            <a:r>
              <a:rPr lang="en-US" sz="2400" dirty="0"/>
              <a:t>x </a:t>
            </a:r>
            <a:r>
              <a:rPr lang="en-US" sz="2400" dirty="0" smtClean="0"/>
              <a:t>10</a:t>
            </a:r>
            <a:r>
              <a:rPr lang="en-US" sz="2400" baseline="30000" dirty="0" smtClean="0"/>
              <a:t>7</a:t>
            </a:r>
            <a:endParaRPr lang="en-US" sz="2400" dirty="0"/>
          </a:p>
          <a:p>
            <a:endParaRPr lang="en-US" sz="2400" dirty="0"/>
          </a:p>
          <a:p>
            <a:r>
              <a:rPr lang="en-US" sz="2400" dirty="0" smtClean="0"/>
              <a:t>2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065354" y="564206"/>
            <a:ext cx="1627946" cy="3293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CP violation!</a:t>
            </a:r>
          </a:p>
          <a:p>
            <a:r>
              <a:rPr lang="en-US" sz="2000" dirty="0" smtClean="0"/>
              <a:t>reduce mass</a:t>
            </a:r>
          </a:p>
          <a:p>
            <a:r>
              <a:rPr lang="en-US" sz="2000" dirty="0"/>
              <a:t>s</a:t>
            </a:r>
            <a:r>
              <a:rPr lang="en-US" sz="2000" dirty="0" smtClean="0"/>
              <a:t>ensitivity by</a:t>
            </a:r>
          </a:p>
          <a:p>
            <a:endParaRPr lang="en-US" sz="2800" dirty="0" smtClean="0"/>
          </a:p>
          <a:p>
            <a:r>
              <a:rPr lang="en-US" sz="2400" dirty="0" smtClean="0"/>
              <a:t>(cos </a:t>
            </a:r>
            <a:r>
              <a:rPr lang="en-US" sz="2400" dirty="0" err="1" smtClean="0">
                <a:latin typeface="Symbol" panose="05050102010706020507" pitchFamily="18" charset="2"/>
              </a:rPr>
              <a:t>a</a:t>
            </a:r>
            <a:r>
              <a:rPr lang="en-US" sz="2400" baseline="-25000" dirty="0" err="1" smtClean="0"/>
              <a:t>cpv</a:t>
            </a:r>
            <a:r>
              <a:rPr lang="en-US" sz="2400" dirty="0" smtClean="0"/>
              <a:t>)</a:t>
            </a:r>
            <a:r>
              <a:rPr lang="en-US" sz="2400" baseline="30000" dirty="0" smtClean="0"/>
              <a:t>1/2</a:t>
            </a:r>
            <a:endParaRPr lang="en-US" sz="2400" dirty="0"/>
          </a:p>
          <a:p>
            <a:r>
              <a:rPr lang="en-US" sz="2400" dirty="0" smtClean="0"/>
              <a:t>   </a:t>
            </a:r>
          </a:p>
          <a:p>
            <a:r>
              <a:rPr lang="en-US" sz="2400" dirty="0"/>
              <a:t>(cos </a:t>
            </a:r>
            <a:r>
              <a:rPr lang="en-US" sz="2400" dirty="0" err="1">
                <a:latin typeface="Symbol" panose="05050102010706020507" pitchFamily="18" charset="2"/>
              </a:rPr>
              <a:t>a</a:t>
            </a:r>
            <a:r>
              <a:rPr lang="en-US" sz="2400" baseline="-25000" dirty="0" err="1"/>
              <a:t>cpv</a:t>
            </a:r>
            <a:r>
              <a:rPr lang="en-US" sz="2400" dirty="0"/>
              <a:t>)</a:t>
            </a:r>
            <a:r>
              <a:rPr lang="en-US" sz="2400" baseline="30000" dirty="0"/>
              <a:t>1/2</a:t>
            </a:r>
            <a:endParaRPr lang="en-US" sz="2400" dirty="0"/>
          </a:p>
          <a:p>
            <a:endParaRPr lang="en-US" sz="2400" dirty="0" smtClean="0"/>
          </a:p>
          <a:p>
            <a:r>
              <a:rPr lang="en-US" sz="2400" dirty="0" smtClean="0"/>
              <a:t>(sin  </a:t>
            </a:r>
            <a:r>
              <a:rPr lang="en-US" sz="2400" dirty="0" err="1" smtClean="0">
                <a:latin typeface="Symbol" panose="05050102010706020507" pitchFamily="18" charset="2"/>
              </a:rPr>
              <a:t>a</a:t>
            </a:r>
            <a:r>
              <a:rPr lang="en-US" sz="2400" baseline="-25000" dirty="0" err="1" smtClean="0"/>
              <a:t>cpv</a:t>
            </a:r>
            <a:r>
              <a:rPr lang="en-US" sz="2400" dirty="0" smtClean="0"/>
              <a:t>)</a:t>
            </a:r>
            <a:r>
              <a:rPr lang="en-US" sz="2400" baseline="30000" dirty="0" smtClean="0"/>
              <a:t>1/2</a:t>
            </a:r>
            <a:endParaRPr lang="en-US" sz="2400" dirty="0"/>
          </a:p>
        </p:txBody>
      </p:sp>
      <p:sp>
        <p:nvSpPr>
          <p:cNvPr id="22" name="TextBox 21"/>
          <p:cNvSpPr txBox="1"/>
          <p:nvPr/>
        </p:nvSpPr>
        <p:spPr>
          <a:xfrm>
            <a:off x="27808" y="1856867"/>
            <a:ext cx="1241365" cy="20005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srgbClr val="FF0000"/>
                </a:solidFill>
              </a:rPr>
              <a:t>eMDM</a:t>
            </a:r>
            <a:endParaRPr lang="en-US" sz="2400" dirty="0" smtClean="0">
              <a:solidFill>
                <a:srgbClr val="FF0000"/>
              </a:solidFill>
            </a:endParaRPr>
          </a:p>
          <a:p>
            <a:r>
              <a:rPr lang="en-US" sz="1600" dirty="0" smtClean="0">
                <a:solidFill>
                  <a:srgbClr val="FF0000"/>
                </a:solidFill>
              </a:rPr>
              <a:t>Northwester</a:t>
            </a:r>
            <a:endParaRPr lang="en-US" sz="1600" dirty="0">
              <a:solidFill>
                <a:srgbClr val="FF0000"/>
              </a:solidFill>
            </a:endParaRPr>
          </a:p>
          <a:p>
            <a:r>
              <a:rPr lang="en-US" sz="2400" dirty="0" err="1" smtClean="0">
                <a:solidFill>
                  <a:srgbClr val="FF0000"/>
                </a:solidFill>
                <a:latin typeface="Symbol" panose="05050102010706020507" pitchFamily="18" charset="2"/>
              </a:rPr>
              <a:t>m</a:t>
            </a:r>
            <a:r>
              <a:rPr lang="en-US" sz="2400" dirty="0" err="1" smtClean="0">
                <a:solidFill>
                  <a:srgbClr val="FF0000"/>
                </a:solidFill>
              </a:rPr>
              <a:t>MDM</a:t>
            </a:r>
            <a:endParaRPr lang="en-US" sz="2400" dirty="0" smtClean="0">
              <a:solidFill>
                <a:srgbClr val="FF0000"/>
              </a:solidFill>
            </a:endParaRPr>
          </a:p>
          <a:p>
            <a:r>
              <a:rPr lang="en-US" sz="1600" dirty="0" err="1" smtClean="0">
                <a:solidFill>
                  <a:srgbClr val="FF0000"/>
                </a:solidFill>
              </a:rPr>
              <a:t>fermilab</a:t>
            </a:r>
            <a:endParaRPr lang="en-US" sz="1600" dirty="0" smtClean="0">
              <a:solidFill>
                <a:srgbClr val="FF0000"/>
              </a:solidFill>
            </a:endParaRPr>
          </a:p>
          <a:p>
            <a:r>
              <a:rPr lang="en-US" sz="2400" dirty="0" err="1" smtClean="0">
                <a:solidFill>
                  <a:srgbClr val="FF0000"/>
                </a:solidFill>
              </a:rPr>
              <a:t>eEDM</a:t>
            </a:r>
            <a:endParaRPr lang="en-US" sz="2400" dirty="0" smtClean="0">
              <a:solidFill>
                <a:srgbClr val="FF0000"/>
              </a:solidFill>
            </a:endParaRPr>
          </a:p>
          <a:p>
            <a:r>
              <a:rPr lang="en-US" sz="1600" dirty="0" smtClean="0">
                <a:solidFill>
                  <a:srgbClr val="FF0000"/>
                </a:solidFill>
              </a:rPr>
              <a:t>JILA/ACME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709893" y="728853"/>
            <a:ext cx="1677062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D</a:t>
            </a:r>
            <a:r>
              <a:rPr lang="en-US" sz="2000" dirty="0" smtClean="0"/>
              <a:t>etectable</a:t>
            </a:r>
          </a:p>
          <a:p>
            <a:r>
              <a:rPr lang="en-US" sz="2000" dirty="0" smtClean="0"/>
              <a:t>M~(m</a:t>
            </a:r>
            <a:r>
              <a:rPr lang="en-US" sz="2000" baseline="-25000" dirty="0" smtClean="0"/>
              <a:t>l</a:t>
            </a:r>
            <a:r>
              <a:rPr lang="en-US" sz="2000" dirty="0" smtClean="0"/>
              <a:t>/</a:t>
            </a:r>
            <a:r>
              <a:rPr lang="en-US" sz="2000" dirty="0" err="1" smtClean="0">
                <a:latin typeface="Symbol" panose="05050102010706020507" pitchFamily="18" charset="2"/>
              </a:rPr>
              <a:t>d</a:t>
            </a:r>
            <a:r>
              <a:rPr lang="en-US" sz="2000" dirty="0" err="1" smtClean="0"/>
              <a:t>d</a:t>
            </a:r>
            <a:r>
              <a:rPr lang="en-US" sz="2000" dirty="0" smtClean="0"/>
              <a:t>)</a:t>
            </a:r>
            <a:r>
              <a:rPr lang="en-US" sz="2000" baseline="30000" dirty="0" smtClean="0"/>
              <a:t>1/2</a:t>
            </a:r>
            <a:r>
              <a:rPr lang="en-US" sz="2000" dirty="0" smtClean="0"/>
              <a:t>  </a:t>
            </a:r>
          </a:p>
          <a:p>
            <a:r>
              <a:rPr lang="en-US" sz="2000" dirty="0" smtClean="0"/>
              <a:t>(arb units)</a:t>
            </a:r>
          </a:p>
          <a:p>
            <a:endParaRPr lang="en-US" sz="2000" dirty="0" smtClean="0"/>
          </a:p>
          <a:p>
            <a:r>
              <a:rPr lang="en-US" sz="2400" dirty="0" smtClean="0"/>
              <a:t>1</a:t>
            </a:r>
          </a:p>
          <a:p>
            <a:endParaRPr lang="en-US" sz="2400" dirty="0"/>
          </a:p>
          <a:p>
            <a:r>
              <a:rPr lang="en-US" sz="2400" dirty="0" smtClean="0"/>
              <a:t>3</a:t>
            </a:r>
          </a:p>
          <a:p>
            <a:endParaRPr lang="en-US" sz="2400" dirty="0"/>
          </a:p>
          <a:p>
            <a:r>
              <a:rPr lang="en-US" sz="2400" dirty="0" smtClean="0"/>
              <a:t>1000</a:t>
            </a:r>
            <a:endParaRPr lang="en-US" sz="2400" dirty="0"/>
          </a:p>
        </p:txBody>
      </p:sp>
      <p:sp>
        <p:nvSpPr>
          <p:cNvPr id="26" name="TextBox 25"/>
          <p:cNvSpPr txBox="1"/>
          <p:nvPr/>
        </p:nvSpPr>
        <p:spPr>
          <a:xfrm>
            <a:off x="5317809" y="455878"/>
            <a:ext cx="1309974" cy="34778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“Typical”</a:t>
            </a:r>
          </a:p>
          <a:p>
            <a:r>
              <a:rPr lang="en-US" sz="2000" dirty="0" smtClean="0"/>
              <a:t>detectable</a:t>
            </a:r>
          </a:p>
          <a:p>
            <a:r>
              <a:rPr lang="en-US" sz="2000" dirty="0" smtClean="0"/>
              <a:t>phat BSM,</a:t>
            </a:r>
          </a:p>
          <a:p>
            <a:r>
              <a:rPr lang="en-US" sz="2000" dirty="0" smtClean="0"/>
              <a:t> one-loop*</a:t>
            </a:r>
          </a:p>
          <a:p>
            <a:endParaRPr lang="en-US" sz="2000" dirty="0" smtClean="0"/>
          </a:p>
          <a:p>
            <a:r>
              <a:rPr lang="en-US" sz="2400" dirty="0" smtClean="0"/>
              <a:t>0.04 </a:t>
            </a:r>
            <a:r>
              <a:rPr lang="en-US" sz="2400" dirty="0" err="1" smtClean="0"/>
              <a:t>TeV</a:t>
            </a:r>
            <a:endParaRPr lang="en-US" sz="2400" dirty="0" smtClean="0"/>
          </a:p>
          <a:p>
            <a:endParaRPr lang="en-US" sz="2400" dirty="0"/>
          </a:p>
          <a:p>
            <a:r>
              <a:rPr lang="en-US" sz="2400" dirty="0" smtClean="0"/>
              <a:t>0.12</a:t>
            </a:r>
          </a:p>
          <a:p>
            <a:endParaRPr lang="en-US" sz="2400" dirty="0"/>
          </a:p>
          <a:p>
            <a:r>
              <a:rPr lang="en-US" sz="2400" dirty="0" smtClean="0"/>
              <a:t>40     </a:t>
            </a:r>
            <a:r>
              <a:rPr lang="en-US" sz="2400" dirty="0" err="1" smtClean="0"/>
              <a:t>TeV</a:t>
            </a:r>
            <a:endParaRPr lang="en-US" sz="2400" dirty="0"/>
          </a:p>
        </p:txBody>
      </p:sp>
      <p:sp>
        <p:nvSpPr>
          <p:cNvPr id="27" name="TextBox 26"/>
          <p:cNvSpPr txBox="1"/>
          <p:nvPr/>
        </p:nvSpPr>
        <p:spPr>
          <a:xfrm>
            <a:off x="6897566" y="455878"/>
            <a:ext cx="2298937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Detectable</a:t>
            </a:r>
          </a:p>
          <a:p>
            <a:r>
              <a:rPr lang="en-US" sz="2000" dirty="0" smtClean="0"/>
              <a:t>for “weakest*” to strongest</a:t>
            </a:r>
          </a:p>
          <a:p>
            <a:r>
              <a:rPr lang="en-US" sz="2000" dirty="0" smtClean="0"/>
              <a:t>interactions</a:t>
            </a:r>
            <a:endParaRPr lang="en-US" sz="2000" dirty="0"/>
          </a:p>
          <a:p>
            <a:endParaRPr lang="en-US" sz="2000" dirty="0" smtClean="0"/>
          </a:p>
          <a:p>
            <a:r>
              <a:rPr lang="en-US" sz="2400" dirty="0" smtClean="0"/>
              <a:t>0.0004~0.4 </a:t>
            </a:r>
            <a:r>
              <a:rPr lang="en-US" sz="2400" dirty="0" err="1" smtClean="0"/>
              <a:t>TeV</a:t>
            </a:r>
            <a:endParaRPr lang="en-US" sz="2400" dirty="0" smtClean="0"/>
          </a:p>
          <a:p>
            <a:endParaRPr lang="en-US" sz="2400" dirty="0"/>
          </a:p>
          <a:p>
            <a:r>
              <a:rPr lang="en-US" sz="2400" dirty="0" smtClean="0"/>
              <a:t>0.001~1 </a:t>
            </a:r>
            <a:r>
              <a:rPr lang="en-US" sz="2400" dirty="0" err="1" smtClean="0"/>
              <a:t>TeV</a:t>
            </a:r>
            <a:endParaRPr lang="en-US" sz="2400" dirty="0" smtClean="0"/>
          </a:p>
          <a:p>
            <a:endParaRPr lang="en-US" sz="2400" dirty="0"/>
          </a:p>
          <a:p>
            <a:r>
              <a:rPr lang="en-US" sz="2400" dirty="0" smtClean="0"/>
              <a:t>0.4~400  </a:t>
            </a:r>
            <a:r>
              <a:rPr lang="en-US" sz="2400" dirty="0" err="1" smtClean="0"/>
              <a:t>TeV</a:t>
            </a:r>
            <a:endParaRPr lang="en-US" sz="2400" dirty="0"/>
          </a:p>
        </p:txBody>
      </p:sp>
      <p:sp>
        <p:nvSpPr>
          <p:cNvPr id="28" name="TextBox 27"/>
          <p:cNvSpPr txBox="1"/>
          <p:nvPr/>
        </p:nvSpPr>
        <p:spPr>
          <a:xfrm>
            <a:off x="1164445" y="-35332"/>
            <a:ext cx="96592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70C0"/>
                </a:solidFill>
              </a:rPr>
              <a:t>Summary of Recent Measurements of Lepton Dipole Moments;  Implications</a:t>
            </a:r>
            <a:endParaRPr lang="en-US" sz="2400" dirty="0">
              <a:solidFill>
                <a:srgbClr val="0070C0"/>
              </a:solidFill>
            </a:endParaRPr>
          </a:p>
        </p:txBody>
      </p:sp>
      <p:sp>
        <p:nvSpPr>
          <p:cNvPr id="143" name="TextBox 142"/>
          <p:cNvSpPr txBox="1"/>
          <p:nvPr/>
        </p:nvSpPr>
        <p:spPr>
          <a:xfrm>
            <a:off x="4907554" y="4114680"/>
            <a:ext cx="6703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LHC</a:t>
            </a:r>
          </a:p>
        </p:txBody>
      </p:sp>
      <p:sp>
        <p:nvSpPr>
          <p:cNvPr id="144" name="TextBox 143"/>
          <p:cNvSpPr txBox="1"/>
          <p:nvPr/>
        </p:nvSpPr>
        <p:spPr>
          <a:xfrm>
            <a:off x="6118867" y="4100234"/>
            <a:ext cx="20087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??? &lt;2 </a:t>
            </a:r>
            <a:r>
              <a:rPr lang="en-US" sz="2400" dirty="0" err="1" smtClean="0"/>
              <a:t>TeV</a:t>
            </a:r>
            <a:r>
              <a:rPr lang="en-US" sz="2400" dirty="0" smtClean="0"/>
              <a:t> ???</a:t>
            </a:r>
            <a:endParaRPr lang="en-US" sz="2400" dirty="0"/>
          </a:p>
        </p:txBody>
      </p:sp>
      <p:sp>
        <p:nvSpPr>
          <p:cNvPr id="145" name="TextBox 144"/>
          <p:cNvSpPr txBox="1"/>
          <p:nvPr/>
        </p:nvSpPr>
        <p:spPr>
          <a:xfrm>
            <a:off x="9065354" y="4096218"/>
            <a:ext cx="163115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sz="2400" dirty="0"/>
              <a:t>For LHC, </a:t>
            </a:r>
            <a:endParaRPr lang="en-US" sz="2400" dirty="0" smtClean="0"/>
          </a:p>
          <a:p>
            <a:pPr lvl="0"/>
            <a:r>
              <a:rPr lang="en-US" sz="2400" dirty="0" err="1" smtClean="0">
                <a:latin typeface="Symbol" panose="05050102010706020507" pitchFamily="18" charset="2"/>
              </a:rPr>
              <a:t>a</a:t>
            </a:r>
            <a:r>
              <a:rPr lang="en-US" sz="2400" baseline="-25000" dirty="0" err="1" smtClean="0"/>
              <a:t>cpv</a:t>
            </a:r>
            <a:r>
              <a:rPr lang="en-US" sz="2400" dirty="0" smtClean="0"/>
              <a:t> </a:t>
            </a:r>
            <a:endParaRPr lang="en-US" sz="2400" dirty="0"/>
          </a:p>
          <a:p>
            <a:pPr lvl="0"/>
            <a:r>
              <a:rPr lang="en-US" sz="2400" dirty="0"/>
              <a:t>not a factor</a:t>
            </a:r>
          </a:p>
          <a:p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0799408" y="744229"/>
            <a:ext cx="1438279" cy="56938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SM</a:t>
            </a:r>
          </a:p>
          <a:p>
            <a:r>
              <a:rPr lang="en-US" sz="2000" dirty="0" smtClean="0">
                <a:solidFill>
                  <a:srgbClr val="FF0000"/>
                </a:solidFill>
              </a:rPr>
              <a:t>Background</a:t>
            </a:r>
          </a:p>
          <a:p>
            <a:r>
              <a:rPr lang="en-US" sz="2000" dirty="0" smtClean="0">
                <a:solidFill>
                  <a:srgbClr val="FF0000"/>
                </a:solidFill>
              </a:rPr>
              <a:t>issues</a:t>
            </a:r>
          </a:p>
          <a:p>
            <a:endParaRPr lang="en-US" sz="2000" dirty="0">
              <a:solidFill>
                <a:srgbClr val="FF0000"/>
              </a:solidFill>
            </a:endParaRPr>
          </a:p>
          <a:p>
            <a:r>
              <a:rPr lang="en-US" sz="2000" dirty="0" smtClean="0">
                <a:solidFill>
                  <a:srgbClr val="FF0000"/>
                </a:solidFill>
              </a:rPr>
              <a:t>   </a:t>
            </a:r>
            <a:r>
              <a:rPr lang="en-US" sz="2400" dirty="0" smtClean="0">
                <a:solidFill>
                  <a:srgbClr val="FF0000"/>
                </a:solidFill>
                <a:latin typeface="Symbol" panose="05050102010706020507" pitchFamily="18" charset="2"/>
              </a:rPr>
              <a:t>a </a:t>
            </a:r>
            <a:r>
              <a:rPr lang="en-US" sz="2400" dirty="0" smtClean="0">
                <a:solidFill>
                  <a:srgbClr val="FF0000"/>
                </a:solidFill>
              </a:rPr>
              <a:t>= ?</a:t>
            </a:r>
          </a:p>
          <a:p>
            <a:endParaRPr lang="en-US" sz="2400" dirty="0">
              <a:solidFill>
                <a:srgbClr val="FF0000"/>
              </a:solidFill>
            </a:endParaRPr>
          </a:p>
          <a:p>
            <a:r>
              <a:rPr lang="en-US" sz="2000" dirty="0" smtClean="0">
                <a:solidFill>
                  <a:srgbClr val="FF0000"/>
                </a:solidFill>
              </a:rPr>
              <a:t>QCD terms</a:t>
            </a:r>
          </a:p>
          <a:p>
            <a:endParaRPr lang="en-US" sz="2400" dirty="0">
              <a:solidFill>
                <a:srgbClr val="FF0000"/>
              </a:solidFill>
            </a:endParaRPr>
          </a:p>
          <a:p>
            <a:r>
              <a:rPr lang="en-US" sz="2400" dirty="0" smtClean="0">
                <a:solidFill>
                  <a:srgbClr val="FF0000"/>
                </a:solidFill>
              </a:rPr>
              <a:t>none</a:t>
            </a:r>
          </a:p>
          <a:p>
            <a:endParaRPr lang="en-US" sz="2400" dirty="0">
              <a:solidFill>
                <a:srgbClr val="FF0000"/>
              </a:solidFill>
            </a:endParaRPr>
          </a:p>
          <a:p>
            <a:r>
              <a:rPr lang="en-US" sz="2400" b="1" i="1" dirty="0" smtClean="0">
                <a:solidFill>
                  <a:srgbClr val="7030A0"/>
                </a:solidFill>
              </a:rPr>
              <a:t>Q:Does </a:t>
            </a:r>
          </a:p>
          <a:p>
            <a:r>
              <a:rPr lang="en-US" sz="2400" b="1" i="1" dirty="0" smtClean="0">
                <a:solidFill>
                  <a:srgbClr val="7030A0"/>
                </a:solidFill>
              </a:rPr>
              <a:t>LHC</a:t>
            </a:r>
            <a:r>
              <a:rPr lang="en-US" sz="2400" b="1" i="1" dirty="0">
                <a:solidFill>
                  <a:srgbClr val="7030A0"/>
                </a:solidFill>
              </a:rPr>
              <a:t> </a:t>
            </a:r>
            <a:r>
              <a:rPr lang="en-US" sz="2400" b="1" i="1" dirty="0" smtClean="0">
                <a:solidFill>
                  <a:srgbClr val="7030A0"/>
                </a:solidFill>
              </a:rPr>
              <a:t>have</a:t>
            </a:r>
          </a:p>
          <a:p>
            <a:r>
              <a:rPr lang="en-US" sz="2400" b="1" i="1" dirty="0" smtClean="0">
                <a:solidFill>
                  <a:srgbClr val="7030A0"/>
                </a:solidFill>
              </a:rPr>
              <a:t>SM</a:t>
            </a:r>
          </a:p>
          <a:p>
            <a:r>
              <a:rPr lang="en-US" sz="2400" b="1" i="1" dirty="0" smtClean="0">
                <a:solidFill>
                  <a:srgbClr val="7030A0"/>
                </a:solidFill>
              </a:rPr>
              <a:t>issues? </a:t>
            </a:r>
          </a:p>
          <a:p>
            <a:endParaRPr lang="en-US" sz="2400" dirty="0">
              <a:solidFill>
                <a:srgbClr val="FF0000"/>
              </a:solidFill>
            </a:endParaRPr>
          </a:p>
          <a:p>
            <a:endParaRPr lang="en-US" sz="2400" dirty="0" smtClean="0">
              <a:solidFill>
                <a:srgbClr val="FF0000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H="1">
            <a:off x="2315514" y="717652"/>
            <a:ext cx="13619" cy="3257775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3692865" y="732030"/>
            <a:ext cx="13619" cy="3257775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5242742" y="608382"/>
            <a:ext cx="13619" cy="3257775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6671851" y="640010"/>
            <a:ext cx="13619" cy="3257775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>
            <a:off x="8963599" y="602627"/>
            <a:ext cx="13619" cy="3257775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H="1">
            <a:off x="10743724" y="599750"/>
            <a:ext cx="24913" cy="4558846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H="1">
            <a:off x="328079" y="1914534"/>
            <a:ext cx="11834333" cy="2543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H="1">
            <a:off x="205267" y="2507262"/>
            <a:ext cx="11834333" cy="2543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H="1">
            <a:off x="76901" y="3119595"/>
            <a:ext cx="11834333" cy="2543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H="1">
            <a:off x="328078" y="3996795"/>
            <a:ext cx="11834333" cy="2543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153783" y="4096218"/>
            <a:ext cx="6703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LHC</a:t>
            </a:r>
          </a:p>
        </p:txBody>
      </p:sp>
    </p:spTree>
    <p:extLst>
      <p:ext uri="{BB962C8B-B14F-4D97-AF65-F5344CB8AC3E}">
        <p14:creationId xmlns:p14="http://schemas.microsoft.com/office/powerpoint/2010/main" val="3073521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64445" y="471872"/>
            <a:ext cx="1131848" cy="34778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relative</a:t>
            </a:r>
          </a:p>
          <a:p>
            <a:r>
              <a:rPr lang="en-US" sz="2000" dirty="0" smtClean="0"/>
              <a:t>precision</a:t>
            </a:r>
          </a:p>
          <a:p>
            <a:r>
              <a:rPr lang="en-US" sz="2000" dirty="0" smtClean="0"/>
              <a:t>on lab</a:t>
            </a:r>
          </a:p>
          <a:p>
            <a:r>
              <a:rPr lang="en-US" sz="2000" dirty="0" smtClean="0"/>
              <a:t>limit</a:t>
            </a:r>
          </a:p>
          <a:p>
            <a:endParaRPr lang="en-US" sz="2000" dirty="0" smtClean="0"/>
          </a:p>
          <a:p>
            <a:r>
              <a:rPr lang="en-US" sz="2400" dirty="0" smtClean="0"/>
              <a:t>10</a:t>
            </a:r>
            <a:r>
              <a:rPr lang="en-US" sz="2400" baseline="30000" dirty="0" smtClean="0"/>
              <a:t>-13</a:t>
            </a:r>
            <a:endParaRPr lang="en-US" sz="2400" dirty="0" smtClean="0"/>
          </a:p>
          <a:p>
            <a:endParaRPr lang="en-US" sz="2400" dirty="0"/>
          </a:p>
          <a:p>
            <a:r>
              <a:rPr lang="en-US" sz="2400" dirty="0" smtClean="0"/>
              <a:t>10</a:t>
            </a:r>
            <a:r>
              <a:rPr lang="en-US" sz="2400" baseline="30000" dirty="0" smtClean="0"/>
              <a:t>-9</a:t>
            </a:r>
          </a:p>
          <a:p>
            <a:endParaRPr lang="en-US" sz="2400" dirty="0"/>
          </a:p>
          <a:p>
            <a:r>
              <a:rPr lang="en-US" sz="2400" dirty="0"/>
              <a:t> ~10</a:t>
            </a:r>
            <a:r>
              <a:rPr lang="en-US" sz="2400" baseline="30000" dirty="0"/>
              <a:t>0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2366252" y="711625"/>
            <a:ext cx="1406154" cy="32316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absolute</a:t>
            </a:r>
          </a:p>
          <a:p>
            <a:r>
              <a:rPr lang="en-US" sz="2000" dirty="0" smtClean="0"/>
              <a:t>precision </a:t>
            </a:r>
          </a:p>
          <a:p>
            <a:r>
              <a:rPr lang="en-US" sz="2000" dirty="0" smtClean="0"/>
              <a:t>[10</a:t>
            </a:r>
            <a:r>
              <a:rPr lang="en-US" sz="2000" baseline="30000" dirty="0" smtClean="0"/>
              <a:t>-30</a:t>
            </a:r>
            <a:r>
              <a:rPr lang="en-US" sz="2000" dirty="0" smtClean="0"/>
              <a:t> e-cm]</a:t>
            </a:r>
          </a:p>
          <a:p>
            <a:r>
              <a:rPr lang="en-US" sz="2400" dirty="0" smtClean="0"/>
              <a:t> </a:t>
            </a:r>
          </a:p>
          <a:p>
            <a:r>
              <a:rPr lang="en-US" sz="2400" dirty="0" smtClean="0"/>
              <a:t>2 x 10</a:t>
            </a:r>
            <a:r>
              <a:rPr lang="en-US" sz="2400" baseline="30000" dirty="0" smtClean="0"/>
              <a:t>6</a:t>
            </a:r>
            <a:endParaRPr lang="en-US" sz="2400" dirty="0" smtClean="0"/>
          </a:p>
          <a:p>
            <a:endParaRPr lang="en-US" sz="2400" dirty="0"/>
          </a:p>
          <a:p>
            <a:r>
              <a:rPr lang="en-US" sz="2400" dirty="0" smtClean="0"/>
              <a:t>5 </a:t>
            </a:r>
            <a:r>
              <a:rPr lang="en-US" sz="2400" dirty="0"/>
              <a:t>x </a:t>
            </a:r>
            <a:r>
              <a:rPr lang="en-US" sz="2400" dirty="0" smtClean="0"/>
              <a:t>10</a:t>
            </a:r>
            <a:r>
              <a:rPr lang="en-US" sz="2400" baseline="30000" dirty="0" smtClean="0"/>
              <a:t>7</a:t>
            </a:r>
            <a:endParaRPr lang="en-US" sz="2400" dirty="0"/>
          </a:p>
          <a:p>
            <a:endParaRPr lang="en-US" sz="2400" dirty="0"/>
          </a:p>
          <a:p>
            <a:r>
              <a:rPr lang="en-US" sz="2400" dirty="0" smtClean="0"/>
              <a:t>2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065354" y="564206"/>
            <a:ext cx="1627946" cy="3293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CP violation!</a:t>
            </a:r>
          </a:p>
          <a:p>
            <a:r>
              <a:rPr lang="en-US" sz="2000" dirty="0" smtClean="0">
                <a:solidFill>
                  <a:srgbClr val="FF0000"/>
                </a:solidFill>
              </a:rPr>
              <a:t>reduce mass</a:t>
            </a:r>
          </a:p>
          <a:p>
            <a:r>
              <a:rPr lang="en-US" sz="2000" dirty="0">
                <a:solidFill>
                  <a:srgbClr val="FF0000"/>
                </a:solidFill>
              </a:rPr>
              <a:t>s</a:t>
            </a:r>
            <a:r>
              <a:rPr lang="en-US" sz="2000" dirty="0" smtClean="0">
                <a:solidFill>
                  <a:srgbClr val="FF0000"/>
                </a:solidFill>
              </a:rPr>
              <a:t>ensitivity by</a:t>
            </a:r>
          </a:p>
          <a:p>
            <a:endParaRPr lang="en-US" sz="2800" dirty="0" smtClean="0">
              <a:solidFill>
                <a:srgbClr val="FF0000"/>
              </a:solidFill>
            </a:endParaRPr>
          </a:p>
          <a:p>
            <a:r>
              <a:rPr lang="en-US" sz="2400" dirty="0" smtClean="0">
                <a:solidFill>
                  <a:srgbClr val="FF0000"/>
                </a:solidFill>
              </a:rPr>
              <a:t>(cos </a:t>
            </a:r>
            <a:r>
              <a:rPr lang="en-US" sz="2400" dirty="0" err="1" smtClean="0">
                <a:solidFill>
                  <a:srgbClr val="FF0000"/>
                </a:solidFill>
                <a:latin typeface="Symbol" panose="05050102010706020507" pitchFamily="18" charset="2"/>
              </a:rPr>
              <a:t>a</a:t>
            </a:r>
            <a:r>
              <a:rPr lang="en-US" sz="2400" baseline="-25000" dirty="0" err="1" smtClean="0">
                <a:solidFill>
                  <a:srgbClr val="FF0000"/>
                </a:solidFill>
              </a:rPr>
              <a:t>cpv</a:t>
            </a:r>
            <a:r>
              <a:rPr lang="en-US" sz="2400" dirty="0" smtClean="0">
                <a:solidFill>
                  <a:srgbClr val="FF0000"/>
                </a:solidFill>
              </a:rPr>
              <a:t>)</a:t>
            </a:r>
            <a:r>
              <a:rPr lang="en-US" sz="2400" baseline="30000" dirty="0" smtClean="0">
                <a:solidFill>
                  <a:srgbClr val="FF0000"/>
                </a:solidFill>
              </a:rPr>
              <a:t>1/2</a:t>
            </a:r>
            <a:endParaRPr lang="en-US" sz="2400" dirty="0">
              <a:solidFill>
                <a:srgbClr val="FF0000"/>
              </a:solidFill>
            </a:endParaRPr>
          </a:p>
          <a:p>
            <a:r>
              <a:rPr lang="en-US" sz="2400" dirty="0" smtClean="0">
                <a:solidFill>
                  <a:srgbClr val="FF0000"/>
                </a:solidFill>
              </a:rPr>
              <a:t>   </a:t>
            </a:r>
          </a:p>
          <a:p>
            <a:r>
              <a:rPr lang="en-US" sz="2400" dirty="0">
                <a:solidFill>
                  <a:srgbClr val="FF0000"/>
                </a:solidFill>
              </a:rPr>
              <a:t>(cos </a:t>
            </a:r>
            <a:r>
              <a:rPr lang="en-US" sz="2400" dirty="0" err="1">
                <a:solidFill>
                  <a:srgbClr val="FF0000"/>
                </a:solidFill>
                <a:latin typeface="Symbol" panose="05050102010706020507" pitchFamily="18" charset="2"/>
              </a:rPr>
              <a:t>a</a:t>
            </a:r>
            <a:r>
              <a:rPr lang="en-US" sz="2400" baseline="-25000" dirty="0" err="1">
                <a:solidFill>
                  <a:srgbClr val="FF0000"/>
                </a:solidFill>
              </a:rPr>
              <a:t>cpv</a:t>
            </a:r>
            <a:r>
              <a:rPr lang="en-US" sz="2400" dirty="0">
                <a:solidFill>
                  <a:srgbClr val="FF0000"/>
                </a:solidFill>
              </a:rPr>
              <a:t>)</a:t>
            </a:r>
            <a:r>
              <a:rPr lang="en-US" sz="2400" baseline="30000" dirty="0">
                <a:solidFill>
                  <a:srgbClr val="FF0000"/>
                </a:solidFill>
              </a:rPr>
              <a:t>1/2</a:t>
            </a:r>
            <a:endParaRPr lang="en-US" sz="2400" dirty="0">
              <a:solidFill>
                <a:srgbClr val="FF0000"/>
              </a:solidFill>
            </a:endParaRPr>
          </a:p>
          <a:p>
            <a:endParaRPr lang="en-US" sz="2400" dirty="0" smtClean="0">
              <a:solidFill>
                <a:srgbClr val="FF0000"/>
              </a:solidFill>
            </a:endParaRPr>
          </a:p>
          <a:p>
            <a:r>
              <a:rPr lang="en-US" sz="2400" dirty="0" smtClean="0">
                <a:solidFill>
                  <a:srgbClr val="FF0000"/>
                </a:solidFill>
              </a:rPr>
              <a:t>(sin  </a:t>
            </a:r>
            <a:r>
              <a:rPr lang="en-US" sz="2400" dirty="0" err="1" smtClean="0">
                <a:solidFill>
                  <a:srgbClr val="FF0000"/>
                </a:solidFill>
                <a:latin typeface="Symbol" panose="05050102010706020507" pitchFamily="18" charset="2"/>
              </a:rPr>
              <a:t>a</a:t>
            </a:r>
            <a:r>
              <a:rPr lang="en-US" sz="2400" baseline="-25000" dirty="0" err="1" smtClean="0">
                <a:solidFill>
                  <a:srgbClr val="FF0000"/>
                </a:solidFill>
              </a:rPr>
              <a:t>cpv</a:t>
            </a:r>
            <a:r>
              <a:rPr lang="en-US" sz="2400" dirty="0" smtClean="0">
                <a:solidFill>
                  <a:srgbClr val="FF0000"/>
                </a:solidFill>
              </a:rPr>
              <a:t>)</a:t>
            </a:r>
            <a:r>
              <a:rPr lang="en-US" sz="2400" baseline="30000" dirty="0" smtClean="0">
                <a:solidFill>
                  <a:srgbClr val="FF0000"/>
                </a:solidFill>
              </a:rPr>
              <a:t>1/2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7808" y="1856867"/>
            <a:ext cx="1241365" cy="20005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srgbClr val="FF0000"/>
                </a:solidFill>
              </a:rPr>
              <a:t>eMDM</a:t>
            </a:r>
            <a:endParaRPr lang="en-US" sz="2400" dirty="0" smtClean="0">
              <a:solidFill>
                <a:srgbClr val="FF0000"/>
              </a:solidFill>
            </a:endParaRPr>
          </a:p>
          <a:p>
            <a:r>
              <a:rPr lang="en-US" sz="1600" dirty="0" smtClean="0">
                <a:solidFill>
                  <a:srgbClr val="FF0000"/>
                </a:solidFill>
              </a:rPr>
              <a:t>Northwester</a:t>
            </a:r>
            <a:endParaRPr lang="en-US" sz="1600" dirty="0">
              <a:solidFill>
                <a:srgbClr val="FF0000"/>
              </a:solidFill>
            </a:endParaRPr>
          </a:p>
          <a:p>
            <a:r>
              <a:rPr lang="en-US" sz="2400" dirty="0" err="1" smtClean="0">
                <a:solidFill>
                  <a:srgbClr val="FF0000"/>
                </a:solidFill>
                <a:latin typeface="Symbol" panose="05050102010706020507" pitchFamily="18" charset="2"/>
              </a:rPr>
              <a:t>m</a:t>
            </a:r>
            <a:r>
              <a:rPr lang="en-US" sz="2400" dirty="0" err="1" smtClean="0">
                <a:solidFill>
                  <a:srgbClr val="FF0000"/>
                </a:solidFill>
              </a:rPr>
              <a:t>MDM</a:t>
            </a:r>
            <a:endParaRPr lang="en-US" sz="2400" dirty="0" smtClean="0">
              <a:solidFill>
                <a:srgbClr val="FF0000"/>
              </a:solidFill>
            </a:endParaRPr>
          </a:p>
          <a:p>
            <a:r>
              <a:rPr lang="en-US" sz="1600" dirty="0" err="1" smtClean="0">
                <a:solidFill>
                  <a:srgbClr val="FF0000"/>
                </a:solidFill>
              </a:rPr>
              <a:t>fermilab</a:t>
            </a:r>
            <a:endParaRPr lang="en-US" sz="1600" dirty="0" smtClean="0">
              <a:solidFill>
                <a:srgbClr val="FF0000"/>
              </a:solidFill>
            </a:endParaRPr>
          </a:p>
          <a:p>
            <a:r>
              <a:rPr lang="en-US" sz="2400" dirty="0" err="1" smtClean="0">
                <a:solidFill>
                  <a:srgbClr val="FF0000"/>
                </a:solidFill>
              </a:rPr>
              <a:t>eEDM</a:t>
            </a:r>
            <a:endParaRPr lang="en-US" sz="2400" dirty="0" smtClean="0">
              <a:solidFill>
                <a:srgbClr val="FF0000"/>
              </a:solidFill>
            </a:endParaRPr>
          </a:p>
          <a:p>
            <a:r>
              <a:rPr lang="en-US" sz="1600" dirty="0" smtClean="0">
                <a:solidFill>
                  <a:srgbClr val="FF0000"/>
                </a:solidFill>
              </a:rPr>
              <a:t>JILA/ACME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709893" y="728853"/>
            <a:ext cx="1677062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D</a:t>
            </a:r>
            <a:r>
              <a:rPr lang="en-US" sz="2000" dirty="0" smtClean="0"/>
              <a:t>etectable</a:t>
            </a:r>
          </a:p>
          <a:p>
            <a:r>
              <a:rPr lang="en-US" sz="2000" dirty="0" smtClean="0"/>
              <a:t>M~(m</a:t>
            </a:r>
            <a:r>
              <a:rPr lang="en-US" sz="2000" baseline="-25000" dirty="0" smtClean="0"/>
              <a:t>l</a:t>
            </a:r>
            <a:r>
              <a:rPr lang="en-US" sz="2000" dirty="0" smtClean="0"/>
              <a:t>/</a:t>
            </a:r>
            <a:r>
              <a:rPr lang="en-US" sz="2000" dirty="0" err="1" smtClean="0">
                <a:latin typeface="Symbol" panose="05050102010706020507" pitchFamily="18" charset="2"/>
              </a:rPr>
              <a:t>d</a:t>
            </a:r>
            <a:r>
              <a:rPr lang="en-US" sz="2000" dirty="0" err="1" smtClean="0"/>
              <a:t>d</a:t>
            </a:r>
            <a:r>
              <a:rPr lang="en-US" sz="2000" dirty="0" smtClean="0"/>
              <a:t>)</a:t>
            </a:r>
            <a:r>
              <a:rPr lang="en-US" sz="2000" baseline="30000" dirty="0" smtClean="0"/>
              <a:t>1/2</a:t>
            </a:r>
            <a:r>
              <a:rPr lang="en-US" sz="2000" dirty="0" smtClean="0"/>
              <a:t>  </a:t>
            </a:r>
          </a:p>
          <a:p>
            <a:r>
              <a:rPr lang="en-US" sz="2000" dirty="0" smtClean="0"/>
              <a:t>(arb units)</a:t>
            </a:r>
          </a:p>
          <a:p>
            <a:endParaRPr lang="en-US" sz="2000" dirty="0" smtClean="0"/>
          </a:p>
          <a:p>
            <a:r>
              <a:rPr lang="en-US" sz="2400" dirty="0" smtClean="0"/>
              <a:t>1</a:t>
            </a:r>
          </a:p>
          <a:p>
            <a:endParaRPr lang="en-US" sz="2400" dirty="0"/>
          </a:p>
          <a:p>
            <a:r>
              <a:rPr lang="en-US" sz="2400" dirty="0" smtClean="0"/>
              <a:t>3</a:t>
            </a:r>
          </a:p>
          <a:p>
            <a:endParaRPr lang="en-US" sz="2400" dirty="0"/>
          </a:p>
          <a:p>
            <a:r>
              <a:rPr lang="en-US" sz="2400" dirty="0" smtClean="0"/>
              <a:t>1000</a:t>
            </a:r>
            <a:endParaRPr lang="en-US" sz="2400" dirty="0"/>
          </a:p>
        </p:txBody>
      </p:sp>
      <p:sp>
        <p:nvSpPr>
          <p:cNvPr id="26" name="TextBox 25"/>
          <p:cNvSpPr txBox="1"/>
          <p:nvPr/>
        </p:nvSpPr>
        <p:spPr>
          <a:xfrm>
            <a:off x="5317809" y="455878"/>
            <a:ext cx="1309974" cy="34778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“Typical”</a:t>
            </a:r>
          </a:p>
          <a:p>
            <a:r>
              <a:rPr lang="en-US" sz="2000" dirty="0" smtClean="0"/>
              <a:t>detectable</a:t>
            </a:r>
          </a:p>
          <a:p>
            <a:r>
              <a:rPr lang="en-US" sz="2000" dirty="0" smtClean="0"/>
              <a:t>phat BSM,</a:t>
            </a:r>
          </a:p>
          <a:p>
            <a:r>
              <a:rPr lang="en-US" sz="2000" dirty="0" smtClean="0"/>
              <a:t> one-loop*</a:t>
            </a:r>
          </a:p>
          <a:p>
            <a:endParaRPr lang="en-US" sz="2000" dirty="0" smtClean="0"/>
          </a:p>
          <a:p>
            <a:r>
              <a:rPr lang="en-US" sz="2400" dirty="0" smtClean="0"/>
              <a:t>0.04 </a:t>
            </a:r>
            <a:r>
              <a:rPr lang="en-US" sz="2400" dirty="0" err="1" smtClean="0"/>
              <a:t>TeV</a:t>
            </a:r>
            <a:endParaRPr lang="en-US" sz="2400" dirty="0" smtClean="0"/>
          </a:p>
          <a:p>
            <a:endParaRPr lang="en-US" sz="2400" dirty="0"/>
          </a:p>
          <a:p>
            <a:r>
              <a:rPr lang="en-US" sz="2400" dirty="0" smtClean="0"/>
              <a:t>0.12</a:t>
            </a:r>
          </a:p>
          <a:p>
            <a:endParaRPr lang="en-US" sz="2400" dirty="0"/>
          </a:p>
          <a:p>
            <a:r>
              <a:rPr lang="en-US" sz="2400" dirty="0" smtClean="0"/>
              <a:t>40     </a:t>
            </a:r>
            <a:r>
              <a:rPr lang="en-US" sz="2400" dirty="0" err="1" smtClean="0"/>
              <a:t>TeV</a:t>
            </a:r>
            <a:endParaRPr lang="en-US" sz="2400" dirty="0"/>
          </a:p>
        </p:txBody>
      </p:sp>
      <p:sp>
        <p:nvSpPr>
          <p:cNvPr id="27" name="TextBox 26"/>
          <p:cNvSpPr txBox="1"/>
          <p:nvPr/>
        </p:nvSpPr>
        <p:spPr>
          <a:xfrm>
            <a:off x="6897566" y="455878"/>
            <a:ext cx="2298937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Detectable</a:t>
            </a:r>
          </a:p>
          <a:p>
            <a:r>
              <a:rPr lang="en-US" sz="2000" dirty="0" smtClean="0"/>
              <a:t>for “weakest*” to strongest</a:t>
            </a:r>
          </a:p>
          <a:p>
            <a:r>
              <a:rPr lang="en-US" sz="2000" dirty="0" smtClean="0"/>
              <a:t>interactions</a:t>
            </a:r>
            <a:endParaRPr lang="en-US" sz="2000" dirty="0"/>
          </a:p>
          <a:p>
            <a:endParaRPr lang="en-US" sz="2000" dirty="0" smtClean="0"/>
          </a:p>
          <a:p>
            <a:r>
              <a:rPr lang="en-US" sz="2400" dirty="0" smtClean="0"/>
              <a:t>0.0004~0.4 </a:t>
            </a:r>
            <a:r>
              <a:rPr lang="en-US" sz="2400" dirty="0" err="1" smtClean="0"/>
              <a:t>TeV</a:t>
            </a:r>
            <a:endParaRPr lang="en-US" sz="2400" dirty="0" smtClean="0"/>
          </a:p>
          <a:p>
            <a:endParaRPr lang="en-US" sz="2400" dirty="0"/>
          </a:p>
          <a:p>
            <a:r>
              <a:rPr lang="en-US" sz="2400" dirty="0" smtClean="0"/>
              <a:t>0.001~1 </a:t>
            </a:r>
            <a:r>
              <a:rPr lang="en-US" sz="2400" dirty="0" err="1" smtClean="0"/>
              <a:t>TeV</a:t>
            </a:r>
            <a:endParaRPr lang="en-US" sz="2400" dirty="0" smtClean="0"/>
          </a:p>
          <a:p>
            <a:endParaRPr lang="en-US" sz="2400" dirty="0"/>
          </a:p>
          <a:p>
            <a:r>
              <a:rPr lang="en-US" sz="2400" dirty="0" smtClean="0"/>
              <a:t>0.4~400  </a:t>
            </a:r>
            <a:r>
              <a:rPr lang="en-US" sz="2400" dirty="0" err="1" smtClean="0"/>
              <a:t>TeV</a:t>
            </a:r>
            <a:endParaRPr lang="en-US" sz="2400" dirty="0"/>
          </a:p>
        </p:txBody>
      </p:sp>
      <p:sp>
        <p:nvSpPr>
          <p:cNvPr id="28" name="TextBox 27"/>
          <p:cNvSpPr txBox="1"/>
          <p:nvPr/>
        </p:nvSpPr>
        <p:spPr>
          <a:xfrm>
            <a:off x="1164445" y="-35332"/>
            <a:ext cx="96592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70C0"/>
                </a:solidFill>
              </a:rPr>
              <a:t>Summary of Recent Measurements of Lepton Dipole Moments;  Implications</a:t>
            </a:r>
            <a:endParaRPr lang="en-US" sz="2400" dirty="0">
              <a:solidFill>
                <a:srgbClr val="0070C0"/>
              </a:solidFill>
            </a:endParaRPr>
          </a:p>
        </p:txBody>
      </p:sp>
      <p:sp>
        <p:nvSpPr>
          <p:cNvPr id="143" name="TextBox 142"/>
          <p:cNvSpPr txBox="1"/>
          <p:nvPr/>
        </p:nvSpPr>
        <p:spPr>
          <a:xfrm>
            <a:off x="4907554" y="4114680"/>
            <a:ext cx="6703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LHC</a:t>
            </a:r>
          </a:p>
        </p:txBody>
      </p:sp>
      <p:sp>
        <p:nvSpPr>
          <p:cNvPr id="144" name="TextBox 143"/>
          <p:cNvSpPr txBox="1"/>
          <p:nvPr/>
        </p:nvSpPr>
        <p:spPr>
          <a:xfrm>
            <a:off x="6118867" y="4100234"/>
            <a:ext cx="20087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??? &lt;2 </a:t>
            </a:r>
            <a:r>
              <a:rPr lang="en-US" sz="2400" dirty="0" err="1" smtClean="0"/>
              <a:t>TeV</a:t>
            </a:r>
            <a:r>
              <a:rPr lang="en-US" sz="2400" dirty="0" smtClean="0"/>
              <a:t> ???</a:t>
            </a:r>
            <a:endParaRPr lang="en-US" sz="2400" dirty="0"/>
          </a:p>
        </p:txBody>
      </p:sp>
      <p:sp>
        <p:nvSpPr>
          <p:cNvPr id="145" name="TextBox 144"/>
          <p:cNvSpPr txBox="1"/>
          <p:nvPr/>
        </p:nvSpPr>
        <p:spPr>
          <a:xfrm>
            <a:off x="9065354" y="4096218"/>
            <a:ext cx="163115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sz="2400" dirty="0">
                <a:solidFill>
                  <a:srgbClr val="FF0000"/>
                </a:solidFill>
              </a:rPr>
              <a:t>For LHC, </a:t>
            </a:r>
            <a:endParaRPr lang="en-US" sz="2400" dirty="0" smtClean="0">
              <a:solidFill>
                <a:srgbClr val="FF0000"/>
              </a:solidFill>
            </a:endParaRPr>
          </a:p>
          <a:p>
            <a:pPr lvl="0"/>
            <a:r>
              <a:rPr lang="en-US" sz="2400" dirty="0" err="1" smtClean="0">
                <a:solidFill>
                  <a:srgbClr val="FF0000"/>
                </a:solidFill>
                <a:latin typeface="Symbol" panose="05050102010706020507" pitchFamily="18" charset="2"/>
              </a:rPr>
              <a:t>a</a:t>
            </a:r>
            <a:r>
              <a:rPr lang="en-US" sz="2400" baseline="-25000" dirty="0" err="1" smtClean="0">
                <a:solidFill>
                  <a:srgbClr val="FF0000"/>
                </a:solidFill>
              </a:rPr>
              <a:t>cpv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endParaRPr lang="en-US" sz="2400" dirty="0">
              <a:solidFill>
                <a:srgbClr val="FF0000"/>
              </a:solidFill>
            </a:endParaRPr>
          </a:p>
          <a:p>
            <a:pPr lvl="0"/>
            <a:r>
              <a:rPr lang="en-US" sz="2400" dirty="0">
                <a:solidFill>
                  <a:srgbClr val="FF0000"/>
                </a:solidFill>
              </a:rPr>
              <a:t>not a factor</a:t>
            </a:r>
            <a:endParaRPr lang="en-US" sz="2400" dirty="0">
              <a:solidFill>
                <a:prstClr val="black"/>
              </a:solidFill>
            </a:endParaRPr>
          </a:p>
          <a:p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0799408" y="744229"/>
            <a:ext cx="1418081" cy="53245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SM</a:t>
            </a:r>
          </a:p>
          <a:p>
            <a:r>
              <a:rPr lang="en-US" sz="2000" dirty="0" smtClean="0"/>
              <a:t>Background</a:t>
            </a:r>
          </a:p>
          <a:p>
            <a:r>
              <a:rPr lang="en-US" sz="2000" dirty="0" smtClean="0"/>
              <a:t>issues</a:t>
            </a:r>
          </a:p>
          <a:p>
            <a:endParaRPr lang="en-US" sz="2000" dirty="0"/>
          </a:p>
          <a:p>
            <a:r>
              <a:rPr lang="en-US" sz="2000" dirty="0" smtClean="0"/>
              <a:t>   </a:t>
            </a:r>
            <a:r>
              <a:rPr lang="en-US" sz="2400" dirty="0" smtClean="0">
                <a:latin typeface="Symbol" panose="05050102010706020507" pitchFamily="18" charset="2"/>
              </a:rPr>
              <a:t>a </a:t>
            </a:r>
            <a:r>
              <a:rPr lang="en-US" sz="2400" dirty="0" smtClean="0"/>
              <a:t>= ?</a:t>
            </a:r>
          </a:p>
          <a:p>
            <a:endParaRPr lang="en-US" sz="2400" dirty="0"/>
          </a:p>
          <a:p>
            <a:r>
              <a:rPr lang="en-US" sz="2000" dirty="0" smtClean="0"/>
              <a:t>QCD terms</a:t>
            </a:r>
          </a:p>
          <a:p>
            <a:endParaRPr lang="en-US" sz="2400" dirty="0"/>
          </a:p>
          <a:p>
            <a:r>
              <a:rPr lang="en-US" sz="2400" dirty="0" smtClean="0"/>
              <a:t>none</a:t>
            </a:r>
          </a:p>
          <a:p>
            <a:endParaRPr lang="en-US" sz="2400" dirty="0"/>
          </a:p>
          <a:p>
            <a:r>
              <a:rPr lang="en-US" sz="2400" b="1" i="1" dirty="0" smtClean="0">
                <a:solidFill>
                  <a:srgbClr val="7030A0"/>
                </a:solidFill>
              </a:rPr>
              <a:t>A: SO</a:t>
            </a:r>
          </a:p>
          <a:p>
            <a:r>
              <a:rPr lang="en-US" sz="2400" b="1" i="1" dirty="0" smtClean="0">
                <a:solidFill>
                  <a:srgbClr val="7030A0"/>
                </a:solidFill>
              </a:rPr>
              <a:t>MANY</a:t>
            </a:r>
          </a:p>
          <a:p>
            <a:r>
              <a:rPr lang="en-US" sz="2400" b="1" i="1" dirty="0" smtClean="0">
                <a:solidFill>
                  <a:srgbClr val="7030A0"/>
                </a:solidFill>
              </a:rPr>
              <a:t>ISSUES!</a:t>
            </a:r>
          </a:p>
          <a:p>
            <a:endParaRPr lang="en-US" sz="2400" dirty="0"/>
          </a:p>
          <a:p>
            <a:endParaRPr lang="en-US" sz="2400" dirty="0" smtClean="0"/>
          </a:p>
        </p:txBody>
      </p:sp>
      <p:cxnSp>
        <p:nvCxnSpPr>
          <p:cNvPr id="7" name="Straight Connector 6"/>
          <p:cNvCxnSpPr/>
          <p:nvPr/>
        </p:nvCxnSpPr>
        <p:spPr>
          <a:xfrm flipH="1">
            <a:off x="2315514" y="717652"/>
            <a:ext cx="13619" cy="3257775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3692865" y="732030"/>
            <a:ext cx="13619" cy="3257775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5242742" y="608382"/>
            <a:ext cx="13619" cy="3257775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6671851" y="640010"/>
            <a:ext cx="13619" cy="3257775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>
            <a:off x="8963599" y="602627"/>
            <a:ext cx="13619" cy="3257775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H="1">
            <a:off x="10743724" y="599750"/>
            <a:ext cx="24913" cy="4558846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H="1">
            <a:off x="328079" y="1914534"/>
            <a:ext cx="11834333" cy="2543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H="1">
            <a:off x="205267" y="2507262"/>
            <a:ext cx="11834333" cy="2543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H="1">
            <a:off x="76901" y="3119595"/>
            <a:ext cx="11834333" cy="2543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H="1">
            <a:off x="328078" y="3996795"/>
            <a:ext cx="11834333" cy="2543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153783" y="4096218"/>
            <a:ext cx="6703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LHC</a:t>
            </a:r>
          </a:p>
        </p:txBody>
      </p:sp>
    </p:spTree>
    <p:extLst>
      <p:ext uri="{BB962C8B-B14F-4D97-AF65-F5344CB8AC3E}">
        <p14:creationId xmlns:p14="http://schemas.microsoft.com/office/powerpoint/2010/main" val="1937411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5"/>
          <p:cNvGrpSpPr>
            <a:grpSpLocks/>
          </p:cNvGrpSpPr>
          <p:nvPr/>
        </p:nvGrpSpPr>
        <p:grpSpPr bwMode="auto">
          <a:xfrm>
            <a:off x="352776" y="640769"/>
            <a:ext cx="1659047" cy="1493745"/>
            <a:chOff x="576" y="3312"/>
            <a:chExt cx="1469" cy="912"/>
          </a:xfrm>
        </p:grpSpPr>
        <p:sp>
          <p:nvSpPr>
            <p:cNvPr id="4" name="Text Box 6"/>
            <p:cNvSpPr txBox="1">
              <a:spLocks noChangeArrowheads="1"/>
            </p:cNvSpPr>
            <p:nvPr/>
          </p:nvSpPr>
          <p:spPr bwMode="auto">
            <a:xfrm>
              <a:off x="1824" y="3936"/>
              <a:ext cx="221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>
                  <a:latin typeface="Comic Sans MS" pitchFamily="66" charset="0"/>
                </a:rPr>
                <a:t>e</a:t>
              </a:r>
            </a:p>
          </p:txBody>
        </p:sp>
        <p:sp>
          <p:nvSpPr>
            <p:cNvPr id="5" name="Text Box 7"/>
            <p:cNvSpPr txBox="1">
              <a:spLocks noChangeArrowheads="1"/>
            </p:cNvSpPr>
            <p:nvPr/>
          </p:nvSpPr>
          <p:spPr bwMode="auto">
            <a:xfrm>
              <a:off x="1344" y="3312"/>
              <a:ext cx="210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sz="2000">
                  <a:latin typeface="Comic Sans MS" pitchFamily="66" charset="0"/>
                </a:rPr>
                <a:t>x</a:t>
              </a:r>
            </a:p>
          </p:txBody>
        </p:sp>
        <p:sp>
          <p:nvSpPr>
            <p:cNvPr id="6" name="Line 8"/>
            <p:cNvSpPr>
              <a:spLocks noChangeShapeType="1"/>
            </p:cNvSpPr>
            <p:nvPr/>
          </p:nvSpPr>
          <p:spPr bwMode="auto">
            <a:xfrm flipV="1">
              <a:off x="624" y="3840"/>
              <a:ext cx="768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Line 9"/>
            <p:cNvSpPr>
              <a:spLocks noChangeShapeType="1"/>
            </p:cNvSpPr>
            <p:nvPr/>
          </p:nvSpPr>
          <p:spPr bwMode="auto">
            <a:xfrm flipH="1" flipV="1">
              <a:off x="1392" y="3840"/>
              <a:ext cx="480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 Box 10"/>
            <p:cNvSpPr txBox="1">
              <a:spLocks noChangeArrowheads="1"/>
            </p:cNvSpPr>
            <p:nvPr/>
          </p:nvSpPr>
          <p:spPr bwMode="auto">
            <a:xfrm>
              <a:off x="576" y="3792"/>
              <a:ext cx="221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>
                  <a:latin typeface="Comic Sans MS" pitchFamily="66" charset="0"/>
                </a:rPr>
                <a:t>e</a:t>
              </a:r>
            </a:p>
          </p:txBody>
        </p:sp>
        <p:sp>
          <p:nvSpPr>
            <p:cNvPr id="9" name="Freeform 11"/>
            <p:cNvSpPr>
              <a:spLocks/>
            </p:cNvSpPr>
            <p:nvPr/>
          </p:nvSpPr>
          <p:spPr bwMode="auto">
            <a:xfrm>
              <a:off x="1344" y="3456"/>
              <a:ext cx="104" cy="384"/>
            </a:xfrm>
            <a:custGeom>
              <a:avLst/>
              <a:gdLst>
                <a:gd name="T0" fmla="*/ 48 w 104"/>
                <a:gd name="T1" fmla="*/ 384 h 384"/>
                <a:gd name="T2" fmla="*/ 96 w 104"/>
                <a:gd name="T3" fmla="*/ 288 h 384"/>
                <a:gd name="T4" fmla="*/ 0 w 104"/>
                <a:gd name="T5" fmla="*/ 240 h 384"/>
                <a:gd name="T6" fmla="*/ 96 w 104"/>
                <a:gd name="T7" fmla="*/ 144 h 384"/>
                <a:gd name="T8" fmla="*/ 0 w 104"/>
                <a:gd name="T9" fmla="*/ 96 h 384"/>
                <a:gd name="T10" fmla="*/ 96 w 104"/>
                <a:gd name="T11" fmla="*/ 0 h 38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04" h="384">
                  <a:moveTo>
                    <a:pt x="48" y="384"/>
                  </a:moveTo>
                  <a:cubicBezTo>
                    <a:pt x="76" y="348"/>
                    <a:pt x="104" y="312"/>
                    <a:pt x="96" y="288"/>
                  </a:cubicBezTo>
                  <a:cubicBezTo>
                    <a:pt x="88" y="264"/>
                    <a:pt x="0" y="264"/>
                    <a:pt x="0" y="240"/>
                  </a:cubicBezTo>
                  <a:cubicBezTo>
                    <a:pt x="0" y="216"/>
                    <a:pt x="96" y="168"/>
                    <a:pt x="96" y="144"/>
                  </a:cubicBezTo>
                  <a:cubicBezTo>
                    <a:pt x="96" y="120"/>
                    <a:pt x="0" y="120"/>
                    <a:pt x="0" y="96"/>
                  </a:cubicBezTo>
                  <a:cubicBezTo>
                    <a:pt x="0" y="72"/>
                    <a:pt x="48" y="36"/>
                    <a:pt x="96" y="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2"/>
            <p:cNvSpPr>
              <a:spLocks/>
            </p:cNvSpPr>
            <p:nvPr/>
          </p:nvSpPr>
          <p:spPr bwMode="auto">
            <a:xfrm>
              <a:off x="864" y="3984"/>
              <a:ext cx="864" cy="104"/>
            </a:xfrm>
            <a:custGeom>
              <a:avLst/>
              <a:gdLst>
                <a:gd name="T0" fmla="*/ 0 w 864"/>
                <a:gd name="T1" fmla="*/ 0 h 104"/>
                <a:gd name="T2" fmla="*/ 96 w 864"/>
                <a:gd name="T3" fmla="*/ 96 h 104"/>
                <a:gd name="T4" fmla="*/ 144 w 864"/>
                <a:gd name="T5" fmla="*/ 0 h 104"/>
                <a:gd name="T6" fmla="*/ 240 w 864"/>
                <a:gd name="T7" fmla="*/ 96 h 104"/>
                <a:gd name="T8" fmla="*/ 336 w 864"/>
                <a:gd name="T9" fmla="*/ 0 h 104"/>
                <a:gd name="T10" fmla="*/ 384 w 864"/>
                <a:gd name="T11" fmla="*/ 96 h 104"/>
                <a:gd name="T12" fmla="*/ 480 w 864"/>
                <a:gd name="T13" fmla="*/ 0 h 104"/>
                <a:gd name="T14" fmla="*/ 576 w 864"/>
                <a:gd name="T15" fmla="*/ 96 h 104"/>
                <a:gd name="T16" fmla="*/ 672 w 864"/>
                <a:gd name="T17" fmla="*/ 48 h 104"/>
                <a:gd name="T18" fmla="*/ 768 w 864"/>
                <a:gd name="T19" fmla="*/ 96 h 104"/>
                <a:gd name="T20" fmla="*/ 864 w 864"/>
                <a:gd name="T21" fmla="*/ 48 h 10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864" h="104">
                  <a:moveTo>
                    <a:pt x="0" y="0"/>
                  </a:moveTo>
                  <a:cubicBezTo>
                    <a:pt x="36" y="48"/>
                    <a:pt x="72" y="96"/>
                    <a:pt x="96" y="96"/>
                  </a:cubicBezTo>
                  <a:cubicBezTo>
                    <a:pt x="120" y="96"/>
                    <a:pt x="120" y="0"/>
                    <a:pt x="144" y="0"/>
                  </a:cubicBezTo>
                  <a:cubicBezTo>
                    <a:pt x="168" y="0"/>
                    <a:pt x="208" y="96"/>
                    <a:pt x="240" y="96"/>
                  </a:cubicBezTo>
                  <a:cubicBezTo>
                    <a:pt x="272" y="96"/>
                    <a:pt x="312" y="0"/>
                    <a:pt x="336" y="0"/>
                  </a:cubicBezTo>
                  <a:cubicBezTo>
                    <a:pt x="360" y="0"/>
                    <a:pt x="360" y="96"/>
                    <a:pt x="384" y="96"/>
                  </a:cubicBezTo>
                  <a:cubicBezTo>
                    <a:pt x="408" y="96"/>
                    <a:pt x="448" y="0"/>
                    <a:pt x="480" y="0"/>
                  </a:cubicBezTo>
                  <a:cubicBezTo>
                    <a:pt x="512" y="0"/>
                    <a:pt x="544" y="88"/>
                    <a:pt x="576" y="96"/>
                  </a:cubicBezTo>
                  <a:cubicBezTo>
                    <a:pt x="608" y="104"/>
                    <a:pt x="640" y="48"/>
                    <a:pt x="672" y="48"/>
                  </a:cubicBezTo>
                  <a:cubicBezTo>
                    <a:pt x="704" y="48"/>
                    <a:pt x="736" y="96"/>
                    <a:pt x="768" y="96"/>
                  </a:cubicBezTo>
                  <a:cubicBezTo>
                    <a:pt x="800" y="96"/>
                    <a:pt x="832" y="72"/>
                    <a:pt x="864" y="48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221367" y="209836"/>
            <a:ext cx="22445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Symbol" panose="05050102010706020507" pitchFamily="18" charset="2"/>
              </a:rPr>
              <a:t>m</a:t>
            </a:r>
            <a:r>
              <a:rPr lang="en-US" sz="2400" baseline="-25000" dirty="0" smtClean="0"/>
              <a:t>e</a:t>
            </a:r>
            <a:r>
              <a:rPr lang="en-US" sz="2400" dirty="0" smtClean="0"/>
              <a:t>= 2  + alpha/pi</a:t>
            </a:r>
            <a:endParaRPr lang="en-US" sz="2400" dirty="0"/>
          </a:p>
        </p:txBody>
      </p:sp>
      <p:sp>
        <p:nvSpPr>
          <p:cNvPr id="13" name="TextBox 12"/>
          <p:cNvSpPr txBox="1"/>
          <p:nvPr/>
        </p:nvSpPr>
        <p:spPr>
          <a:xfrm>
            <a:off x="145167" y="3124486"/>
            <a:ext cx="188064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latin typeface="Symbol" panose="05050102010706020507" pitchFamily="18" charset="2"/>
              </a:rPr>
              <a:t>dm</a:t>
            </a:r>
            <a:r>
              <a:rPr lang="en-US" sz="2400" baseline="-25000" dirty="0" err="1" smtClean="0"/>
              <a:t>e</a:t>
            </a:r>
            <a:r>
              <a:rPr lang="en-US" sz="2400" dirty="0" smtClean="0"/>
              <a:t>= alpha/pi</a:t>
            </a:r>
          </a:p>
          <a:p>
            <a:endParaRPr lang="en-US" sz="2400" dirty="0"/>
          </a:p>
          <a:p>
            <a:r>
              <a:rPr lang="en-US" sz="2400" dirty="0" smtClean="0"/>
              <a:t> </a:t>
            </a:r>
            <a:r>
              <a:rPr lang="en-US" sz="2400" dirty="0" err="1" smtClean="0">
                <a:latin typeface="Symbol" panose="05050102010706020507" pitchFamily="18" charset="2"/>
              </a:rPr>
              <a:t>d</a:t>
            </a:r>
            <a:r>
              <a:rPr lang="en-US" sz="2400" dirty="0" err="1" smtClean="0"/>
              <a:t>d</a:t>
            </a:r>
            <a:r>
              <a:rPr lang="en-US" sz="2400" baseline="-25000" dirty="0" err="1" smtClean="0"/>
              <a:t>e</a:t>
            </a:r>
            <a:r>
              <a:rPr lang="en-US" sz="2400" dirty="0" smtClean="0"/>
              <a:t> =    0</a:t>
            </a:r>
            <a:endParaRPr lang="en-US" sz="2400" dirty="0"/>
          </a:p>
        </p:txBody>
      </p:sp>
      <p:sp>
        <p:nvSpPr>
          <p:cNvPr id="14" name="TextBox 13"/>
          <p:cNvSpPr txBox="1"/>
          <p:nvPr/>
        </p:nvSpPr>
        <p:spPr>
          <a:xfrm>
            <a:off x="389504" y="2346852"/>
            <a:ext cx="23873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this diagram adds</a:t>
            </a:r>
            <a:endParaRPr lang="en-US" sz="2400" dirty="0"/>
          </a:p>
        </p:txBody>
      </p:sp>
      <p:sp>
        <p:nvSpPr>
          <p:cNvPr id="30" name="TextBox 29"/>
          <p:cNvSpPr txBox="1"/>
          <p:nvPr/>
        </p:nvSpPr>
        <p:spPr>
          <a:xfrm>
            <a:off x="7013023" y="95276"/>
            <a:ext cx="5254324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“One-loop” model for discovery. </a:t>
            </a:r>
          </a:p>
          <a:p>
            <a:r>
              <a:rPr lang="en-US" sz="2400" dirty="0" smtClean="0"/>
              <a:t>Hypothetical undiscovered new particles</a:t>
            </a:r>
          </a:p>
          <a:p>
            <a:r>
              <a:rPr lang="en-US" sz="2400" dirty="0"/>
              <a:t>M</a:t>
            </a:r>
            <a:r>
              <a:rPr lang="en-US" sz="2400" baseline="-25000" dirty="0" smtClean="0"/>
              <a:t>a</a:t>
            </a:r>
            <a:r>
              <a:rPr lang="en-US" sz="2400" dirty="0" smtClean="0"/>
              <a:t> ~  </a:t>
            </a:r>
            <a:r>
              <a:rPr lang="en-US" sz="2400" dirty="0"/>
              <a:t>M</a:t>
            </a:r>
            <a:r>
              <a:rPr lang="en-US" sz="2400" baseline="-25000" dirty="0" smtClean="0"/>
              <a:t>b</a:t>
            </a:r>
            <a:r>
              <a:rPr lang="en-US" sz="2400" dirty="0" smtClean="0"/>
              <a:t> ~ M             </a:t>
            </a:r>
            <a:r>
              <a:rPr lang="en-US" sz="2000" dirty="0"/>
              <a:t>[</a:t>
            </a:r>
            <a:r>
              <a:rPr lang="en-US" sz="2000" dirty="0" smtClean="0"/>
              <a:t>Ramsey-</a:t>
            </a:r>
            <a:r>
              <a:rPr lang="en-US" sz="2000" dirty="0" err="1" smtClean="0"/>
              <a:t>Musolf</a:t>
            </a:r>
            <a:r>
              <a:rPr lang="en-US" sz="2000" dirty="0" smtClean="0"/>
              <a:t>; Reece]</a:t>
            </a:r>
            <a:endParaRPr lang="en-US" sz="2400" dirty="0" smtClean="0"/>
          </a:p>
          <a:p>
            <a:r>
              <a:rPr lang="en-US" sz="2400" dirty="0" smtClean="0"/>
              <a:t>coupling strength g at the e-a-b vertex</a:t>
            </a:r>
          </a:p>
          <a:p>
            <a:r>
              <a:rPr lang="en-US" sz="2400" dirty="0" err="1" smtClean="0">
                <a:latin typeface="Symbol" panose="05050102010706020507" pitchFamily="18" charset="2"/>
              </a:rPr>
              <a:t>f</a:t>
            </a:r>
            <a:r>
              <a:rPr lang="en-US" sz="2400" baseline="-25000" dirty="0" err="1" smtClean="0"/>
              <a:t>CP</a:t>
            </a:r>
            <a:r>
              <a:rPr lang="en-US" sz="2400" baseline="-25000" dirty="0" smtClean="0"/>
              <a:t> </a:t>
            </a:r>
            <a:r>
              <a:rPr lang="en-US" sz="2400" dirty="0" smtClean="0"/>
              <a:t> is CP-violating  angle</a:t>
            </a:r>
          </a:p>
          <a:p>
            <a:r>
              <a:rPr lang="en-US" sz="2400" dirty="0" smtClean="0"/>
              <a:t>       ADDS:</a:t>
            </a:r>
            <a:endParaRPr lang="en-US" sz="2400" dirty="0"/>
          </a:p>
          <a:p>
            <a:r>
              <a:rPr lang="en-US" sz="2400" dirty="0" smtClean="0"/>
              <a:t> </a:t>
            </a:r>
            <a:endParaRPr lang="en-US" sz="2400" dirty="0"/>
          </a:p>
        </p:txBody>
      </p:sp>
      <p:sp>
        <p:nvSpPr>
          <p:cNvPr id="31" name="Rectangle 30"/>
          <p:cNvSpPr/>
          <p:nvPr/>
        </p:nvSpPr>
        <p:spPr>
          <a:xfrm>
            <a:off x="2793683" y="2711743"/>
            <a:ext cx="9398317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Symbol" panose="05050102010706020507" pitchFamily="18" charset="2"/>
              </a:rPr>
              <a:t>d</a:t>
            </a:r>
            <a:r>
              <a:rPr lang="en-US" sz="2800" dirty="0" smtClean="0">
                <a:solidFill>
                  <a:srgbClr val="FF0000"/>
                </a:solidFill>
              </a:rPr>
              <a:t>(d</a:t>
            </a:r>
            <a:r>
              <a:rPr lang="en-US" sz="2800" baseline="-25000" dirty="0" smtClean="0">
                <a:solidFill>
                  <a:srgbClr val="FF0000"/>
                </a:solidFill>
              </a:rPr>
              <a:t>e</a:t>
            </a:r>
            <a:r>
              <a:rPr lang="en-US" sz="2800" dirty="0" smtClean="0">
                <a:solidFill>
                  <a:srgbClr val="FF0000"/>
                </a:solidFill>
              </a:rPr>
              <a:t> /e)   ~   ( a</a:t>
            </a:r>
            <a:r>
              <a:rPr lang="en-US" sz="2800" baseline="-25000" dirty="0" smtClean="0">
                <a:solidFill>
                  <a:srgbClr val="FF0000"/>
                </a:solidFill>
              </a:rPr>
              <a:t>0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smtClean="0">
                <a:solidFill>
                  <a:srgbClr val="FF0000"/>
                </a:solidFill>
                <a:latin typeface="Symbol" panose="05050102010706020507" pitchFamily="18" charset="2"/>
              </a:rPr>
              <a:t>a</a:t>
            </a:r>
            <a:r>
              <a:rPr lang="en-US" sz="2800" dirty="0" smtClean="0">
                <a:solidFill>
                  <a:srgbClr val="FF0000"/>
                </a:solidFill>
              </a:rPr>
              <a:t> g</a:t>
            </a:r>
            <a:r>
              <a:rPr lang="en-US" sz="2800" baseline="30000" dirty="0" smtClean="0">
                <a:solidFill>
                  <a:srgbClr val="FF0000"/>
                </a:solidFill>
              </a:rPr>
              <a:t>2</a:t>
            </a:r>
            <a:r>
              <a:rPr lang="en-US" sz="2800" dirty="0" smtClean="0">
                <a:solidFill>
                  <a:srgbClr val="FF0000"/>
                </a:solidFill>
              </a:rPr>
              <a:t>) / (4 </a:t>
            </a:r>
            <a:r>
              <a:rPr lang="en-US" sz="2800" dirty="0" smtClean="0">
                <a:solidFill>
                  <a:srgbClr val="FF0000"/>
                </a:solidFill>
                <a:latin typeface="Symbol" panose="05050102010706020507" pitchFamily="18" charset="2"/>
              </a:rPr>
              <a:t>p</a:t>
            </a:r>
            <a:r>
              <a:rPr lang="en-US" sz="2800" dirty="0" smtClean="0">
                <a:solidFill>
                  <a:srgbClr val="FF0000"/>
                </a:solidFill>
              </a:rPr>
              <a:t>)   </a:t>
            </a:r>
            <a:r>
              <a:rPr lang="en-US" sz="2800" dirty="0" smtClean="0"/>
              <a:t>sin </a:t>
            </a:r>
            <a:r>
              <a:rPr lang="en-US" sz="2800" dirty="0" err="1" smtClean="0">
                <a:latin typeface="Symbol" panose="05050102010706020507" pitchFamily="18" charset="2"/>
              </a:rPr>
              <a:t>f</a:t>
            </a:r>
            <a:r>
              <a:rPr lang="en-US" sz="2800" baseline="-25000" dirty="0" err="1" smtClean="0"/>
              <a:t>CP</a:t>
            </a:r>
            <a:r>
              <a:rPr lang="en-US" sz="2800" dirty="0" smtClean="0"/>
              <a:t>  (m</a:t>
            </a:r>
            <a:r>
              <a:rPr lang="en-US" sz="2800" baseline="30000" dirty="0" smtClean="0"/>
              <a:t>2</a:t>
            </a:r>
            <a:r>
              <a:rPr lang="en-US" sz="2800" dirty="0" smtClean="0"/>
              <a:t>/M</a:t>
            </a:r>
            <a:r>
              <a:rPr lang="en-US" sz="2800" baseline="30000" dirty="0" smtClean="0"/>
              <a:t>2</a:t>
            </a:r>
            <a:r>
              <a:rPr lang="en-US" sz="2800" dirty="0" smtClean="0"/>
              <a:t>)</a:t>
            </a:r>
          </a:p>
          <a:p>
            <a:endParaRPr lang="en-US" sz="2800" dirty="0" smtClean="0"/>
          </a:p>
          <a:p>
            <a:r>
              <a:rPr lang="en-US" sz="2800" dirty="0" smtClean="0">
                <a:solidFill>
                  <a:srgbClr val="0070C0"/>
                </a:solidFill>
                <a:latin typeface="Symbol" panose="05050102010706020507" pitchFamily="18" charset="2"/>
              </a:rPr>
              <a:t>d</a:t>
            </a:r>
            <a:r>
              <a:rPr lang="en-US" sz="2800" dirty="0" smtClean="0">
                <a:solidFill>
                  <a:srgbClr val="0070C0"/>
                </a:solidFill>
              </a:rPr>
              <a:t>(</a:t>
            </a:r>
            <a:r>
              <a:rPr lang="en-US" sz="2800" dirty="0" smtClean="0">
                <a:solidFill>
                  <a:srgbClr val="0070C0"/>
                </a:solidFill>
                <a:latin typeface="Symbol" panose="05050102010706020507" pitchFamily="18" charset="2"/>
              </a:rPr>
              <a:t>m</a:t>
            </a:r>
            <a:r>
              <a:rPr lang="en-US" sz="2800" baseline="-25000" dirty="0" smtClean="0">
                <a:solidFill>
                  <a:srgbClr val="0070C0"/>
                </a:solidFill>
              </a:rPr>
              <a:t>e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>
                <a:solidFill>
                  <a:srgbClr val="0070C0"/>
                </a:solidFill>
              </a:rPr>
              <a:t>/e)   ~   ( a</a:t>
            </a:r>
            <a:r>
              <a:rPr lang="en-US" sz="2800" baseline="-25000" dirty="0">
                <a:solidFill>
                  <a:srgbClr val="0070C0"/>
                </a:solidFill>
              </a:rPr>
              <a:t>0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>
                <a:solidFill>
                  <a:srgbClr val="0070C0"/>
                </a:solidFill>
                <a:latin typeface="Symbol" panose="05050102010706020507" pitchFamily="18" charset="2"/>
              </a:rPr>
              <a:t>a</a:t>
            </a:r>
            <a:r>
              <a:rPr lang="en-US" sz="2800" dirty="0">
                <a:solidFill>
                  <a:srgbClr val="0070C0"/>
                </a:solidFill>
              </a:rPr>
              <a:t> g</a:t>
            </a:r>
            <a:r>
              <a:rPr lang="en-US" sz="2800" baseline="30000" dirty="0">
                <a:solidFill>
                  <a:srgbClr val="0070C0"/>
                </a:solidFill>
              </a:rPr>
              <a:t>2</a:t>
            </a:r>
            <a:r>
              <a:rPr lang="en-US" sz="2800" dirty="0">
                <a:solidFill>
                  <a:srgbClr val="0070C0"/>
                </a:solidFill>
              </a:rPr>
              <a:t>) / (4 </a:t>
            </a:r>
            <a:r>
              <a:rPr lang="en-US" sz="2800" dirty="0">
                <a:solidFill>
                  <a:srgbClr val="0070C0"/>
                </a:solidFill>
                <a:latin typeface="Symbol" panose="05050102010706020507" pitchFamily="18" charset="2"/>
              </a:rPr>
              <a:t>p</a:t>
            </a:r>
            <a:r>
              <a:rPr lang="en-US" sz="2800" dirty="0">
                <a:solidFill>
                  <a:srgbClr val="0070C0"/>
                </a:solidFill>
              </a:rPr>
              <a:t>)   </a:t>
            </a:r>
            <a:r>
              <a:rPr lang="en-US" sz="2800" dirty="0" smtClean="0">
                <a:solidFill>
                  <a:srgbClr val="0070C0"/>
                </a:solidFill>
              </a:rPr>
              <a:t>cos </a:t>
            </a:r>
            <a:r>
              <a:rPr lang="en-US" sz="2800" dirty="0" err="1">
                <a:solidFill>
                  <a:srgbClr val="0070C0"/>
                </a:solidFill>
                <a:latin typeface="Symbol" panose="05050102010706020507" pitchFamily="18" charset="2"/>
              </a:rPr>
              <a:t>f</a:t>
            </a:r>
            <a:r>
              <a:rPr lang="en-US" sz="2800" baseline="-25000" dirty="0" err="1">
                <a:solidFill>
                  <a:srgbClr val="0070C0"/>
                </a:solidFill>
              </a:rPr>
              <a:t>CP</a:t>
            </a:r>
            <a:r>
              <a:rPr lang="en-US" sz="2800" dirty="0">
                <a:solidFill>
                  <a:srgbClr val="0070C0"/>
                </a:solidFill>
              </a:rPr>
              <a:t>  (m</a:t>
            </a:r>
            <a:r>
              <a:rPr lang="en-US" sz="2800" baseline="30000" dirty="0">
                <a:solidFill>
                  <a:srgbClr val="0070C0"/>
                </a:solidFill>
              </a:rPr>
              <a:t>2</a:t>
            </a:r>
            <a:r>
              <a:rPr lang="en-US" sz="2800" dirty="0">
                <a:solidFill>
                  <a:srgbClr val="0070C0"/>
                </a:solidFill>
              </a:rPr>
              <a:t>/M</a:t>
            </a:r>
            <a:r>
              <a:rPr lang="en-US" sz="2800" baseline="30000" dirty="0">
                <a:solidFill>
                  <a:srgbClr val="0070C0"/>
                </a:solidFill>
              </a:rPr>
              <a:t>2</a:t>
            </a:r>
            <a:r>
              <a:rPr lang="en-US" sz="2800" dirty="0">
                <a:solidFill>
                  <a:srgbClr val="0070C0"/>
                </a:solidFill>
              </a:rPr>
              <a:t>)</a:t>
            </a:r>
          </a:p>
          <a:p>
            <a:endParaRPr lang="en-US" sz="2800" dirty="0" smtClean="0"/>
          </a:p>
          <a:p>
            <a:r>
              <a:rPr lang="en-US" sz="3200" dirty="0" smtClean="0"/>
              <a:t>So,  make a good measurement of  </a:t>
            </a:r>
            <a:r>
              <a:rPr lang="en-US" sz="3200" dirty="0" smtClean="0">
                <a:latin typeface="Symbol" panose="05050102010706020507" pitchFamily="18" charset="2"/>
              </a:rPr>
              <a:t>m</a:t>
            </a:r>
            <a:r>
              <a:rPr lang="en-US" sz="3200" baseline="-25000" dirty="0" smtClean="0"/>
              <a:t>e </a:t>
            </a:r>
            <a:r>
              <a:rPr lang="en-US" sz="3200" baseline="30000" dirty="0" smtClean="0"/>
              <a:t> </a:t>
            </a:r>
            <a:r>
              <a:rPr lang="en-US" sz="3200" dirty="0" smtClean="0"/>
              <a:t>or d</a:t>
            </a:r>
            <a:r>
              <a:rPr lang="en-US" sz="3200" baseline="-25000" dirty="0" smtClean="0"/>
              <a:t>e</a:t>
            </a:r>
            <a:r>
              <a:rPr lang="en-US" sz="3200" dirty="0" smtClean="0"/>
              <a:t> and have </a:t>
            </a:r>
          </a:p>
          <a:p>
            <a:r>
              <a:rPr lang="en-US" sz="3200" dirty="0" smtClean="0"/>
              <a:t>sensitivity to possible new particles with mass up to M:</a:t>
            </a:r>
          </a:p>
          <a:p>
            <a:endParaRPr lang="en-US" sz="2800" dirty="0"/>
          </a:p>
          <a:p>
            <a:r>
              <a:rPr lang="en-US" sz="2800" dirty="0" smtClean="0">
                <a:solidFill>
                  <a:srgbClr val="FF0000"/>
                </a:solidFill>
              </a:rPr>
              <a:t>M    ~ (various constants) *  [ (m/</a:t>
            </a:r>
            <a:r>
              <a:rPr lang="en-US" sz="2800" dirty="0" err="1" smtClean="0">
                <a:solidFill>
                  <a:srgbClr val="FF0000"/>
                </a:solidFill>
                <a:latin typeface="Symbol" panose="05050102010706020507" pitchFamily="18" charset="2"/>
              </a:rPr>
              <a:t>d</a:t>
            </a:r>
            <a:r>
              <a:rPr lang="en-US" sz="2800" dirty="0" err="1" smtClean="0">
                <a:solidFill>
                  <a:srgbClr val="FF0000"/>
                </a:solidFill>
              </a:rPr>
              <a:t>d</a:t>
            </a:r>
            <a:r>
              <a:rPr lang="en-US" sz="2800" baseline="-25000" dirty="0" err="1" smtClean="0">
                <a:solidFill>
                  <a:srgbClr val="FF0000"/>
                </a:solidFill>
              </a:rPr>
              <a:t>e</a:t>
            </a:r>
            <a:r>
              <a:rPr lang="en-US" sz="2800" dirty="0" smtClean="0">
                <a:solidFill>
                  <a:srgbClr val="FF0000"/>
                </a:solidFill>
              </a:rPr>
              <a:t>) g</a:t>
            </a:r>
            <a:r>
              <a:rPr lang="en-US" sz="2800" baseline="30000" dirty="0" smtClean="0">
                <a:solidFill>
                  <a:srgbClr val="FF0000"/>
                </a:solidFill>
              </a:rPr>
              <a:t>2</a:t>
            </a:r>
            <a:r>
              <a:rPr lang="en-US" sz="2800" dirty="0" smtClean="0">
                <a:solidFill>
                  <a:srgbClr val="FF0000"/>
                </a:solidFill>
              </a:rPr>
              <a:t> sin </a:t>
            </a:r>
            <a:r>
              <a:rPr lang="en-US" sz="2800" dirty="0" err="1" smtClean="0">
                <a:solidFill>
                  <a:srgbClr val="FF0000"/>
                </a:solidFill>
                <a:latin typeface="Symbol" panose="05050102010706020507" pitchFamily="18" charset="2"/>
              </a:rPr>
              <a:t>f</a:t>
            </a:r>
            <a:r>
              <a:rPr lang="en-US" sz="2800" baseline="-25000" dirty="0" err="1" smtClean="0">
                <a:solidFill>
                  <a:srgbClr val="FF0000"/>
                </a:solidFill>
              </a:rPr>
              <a:t>CP</a:t>
            </a:r>
            <a:r>
              <a:rPr lang="en-US" sz="2800" dirty="0" smtClean="0">
                <a:solidFill>
                  <a:srgbClr val="FF0000"/>
                </a:solidFill>
              </a:rPr>
              <a:t> ]</a:t>
            </a:r>
            <a:r>
              <a:rPr lang="en-US" sz="2800" baseline="30000" dirty="0" smtClean="0">
                <a:solidFill>
                  <a:srgbClr val="FF0000"/>
                </a:solidFill>
              </a:rPr>
              <a:t>1/2</a:t>
            </a:r>
            <a:r>
              <a:rPr lang="en-US" sz="2800" dirty="0" smtClean="0"/>
              <a:t>  </a:t>
            </a:r>
          </a:p>
          <a:p>
            <a:r>
              <a:rPr lang="en-US" sz="2800" dirty="0">
                <a:solidFill>
                  <a:srgbClr val="0070C0"/>
                </a:solidFill>
              </a:rPr>
              <a:t>M    ~ (various constants) *  [ (</a:t>
            </a:r>
            <a:r>
              <a:rPr lang="en-US" sz="2800" dirty="0" smtClean="0">
                <a:solidFill>
                  <a:srgbClr val="0070C0"/>
                </a:solidFill>
              </a:rPr>
              <a:t>m/</a:t>
            </a:r>
            <a:r>
              <a:rPr lang="en-US" sz="2800" dirty="0" err="1">
                <a:solidFill>
                  <a:srgbClr val="0070C0"/>
                </a:solidFill>
                <a:latin typeface="Symbol" panose="05050102010706020507" pitchFamily="18" charset="2"/>
              </a:rPr>
              <a:t>d</a:t>
            </a:r>
            <a:r>
              <a:rPr lang="en-US" sz="2800" dirty="0" err="1" smtClean="0">
                <a:solidFill>
                  <a:srgbClr val="0070C0"/>
                </a:solidFill>
                <a:latin typeface="Symbol" panose="05050102010706020507" pitchFamily="18" charset="2"/>
              </a:rPr>
              <a:t>m</a:t>
            </a:r>
            <a:r>
              <a:rPr lang="en-US" sz="2800" baseline="-25000" dirty="0" err="1" smtClean="0">
                <a:solidFill>
                  <a:srgbClr val="0070C0"/>
                </a:solidFill>
              </a:rPr>
              <a:t>e</a:t>
            </a:r>
            <a:r>
              <a:rPr lang="en-US" sz="2800" dirty="0">
                <a:solidFill>
                  <a:srgbClr val="0070C0"/>
                </a:solidFill>
              </a:rPr>
              <a:t>) g</a:t>
            </a:r>
            <a:r>
              <a:rPr lang="en-US" sz="2800" baseline="30000" dirty="0">
                <a:solidFill>
                  <a:srgbClr val="0070C0"/>
                </a:solidFill>
              </a:rPr>
              <a:t>2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smtClean="0">
                <a:solidFill>
                  <a:srgbClr val="0070C0"/>
                </a:solidFill>
              </a:rPr>
              <a:t>cos </a:t>
            </a:r>
            <a:r>
              <a:rPr lang="en-US" sz="2800" dirty="0" err="1">
                <a:solidFill>
                  <a:srgbClr val="0070C0"/>
                </a:solidFill>
                <a:latin typeface="Symbol" panose="05050102010706020507" pitchFamily="18" charset="2"/>
              </a:rPr>
              <a:t>f</a:t>
            </a:r>
            <a:r>
              <a:rPr lang="en-US" sz="2800" baseline="-25000" dirty="0" err="1">
                <a:solidFill>
                  <a:srgbClr val="0070C0"/>
                </a:solidFill>
              </a:rPr>
              <a:t>CP</a:t>
            </a:r>
            <a:r>
              <a:rPr lang="en-US" sz="2800" dirty="0">
                <a:solidFill>
                  <a:srgbClr val="0070C0"/>
                </a:solidFill>
              </a:rPr>
              <a:t> ]</a:t>
            </a:r>
            <a:r>
              <a:rPr lang="en-US" sz="2800" baseline="30000" dirty="0">
                <a:solidFill>
                  <a:srgbClr val="0070C0"/>
                </a:solidFill>
              </a:rPr>
              <a:t>1/2</a:t>
            </a:r>
            <a:r>
              <a:rPr lang="en-US" sz="2800" dirty="0">
                <a:solidFill>
                  <a:srgbClr val="0070C0"/>
                </a:solidFill>
              </a:rPr>
              <a:t>  </a:t>
            </a:r>
          </a:p>
          <a:p>
            <a:endParaRPr lang="en-US" sz="2800" dirty="0"/>
          </a:p>
        </p:txBody>
      </p:sp>
      <p:grpSp>
        <p:nvGrpSpPr>
          <p:cNvPr id="12" name="Group 11"/>
          <p:cNvGrpSpPr/>
          <p:nvPr/>
        </p:nvGrpSpPr>
        <p:grpSpPr>
          <a:xfrm>
            <a:off x="4888774" y="3147"/>
            <a:ext cx="2464526" cy="2709834"/>
            <a:chOff x="4888774" y="3147"/>
            <a:chExt cx="2464526" cy="2709834"/>
          </a:xfrm>
        </p:grpSpPr>
        <p:sp>
          <p:nvSpPr>
            <p:cNvPr id="16" name="TextBox 15"/>
            <p:cNvSpPr txBox="1"/>
            <p:nvPr/>
          </p:nvSpPr>
          <p:spPr>
            <a:xfrm>
              <a:off x="5917436" y="3147"/>
              <a:ext cx="29527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/>
                <a:t>x</a:t>
              </a:r>
              <a:endParaRPr lang="en-US" sz="2000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440355" y="951286"/>
              <a:ext cx="30809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/>
                <a:t>a</a:t>
              </a:r>
              <a:endParaRPr lang="en-US" sz="2000" dirty="0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6597283" y="1034444"/>
              <a:ext cx="308098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dirty="0"/>
                <a:t>a</a:t>
              </a:r>
            </a:p>
          </p:txBody>
        </p:sp>
        <p:grpSp>
          <p:nvGrpSpPr>
            <p:cNvPr id="19" name="Group 18"/>
            <p:cNvGrpSpPr/>
            <p:nvPr/>
          </p:nvGrpSpPr>
          <p:grpSpPr>
            <a:xfrm>
              <a:off x="4888774" y="438487"/>
              <a:ext cx="2464526" cy="2274494"/>
              <a:chOff x="4034118" y="583987"/>
              <a:chExt cx="2829365" cy="2481941"/>
            </a:xfrm>
          </p:grpSpPr>
          <p:sp>
            <p:nvSpPr>
              <p:cNvPr id="23" name="Freeform 22"/>
              <p:cNvSpPr/>
              <p:nvPr/>
            </p:nvSpPr>
            <p:spPr>
              <a:xfrm>
                <a:off x="5257267" y="583987"/>
                <a:ext cx="334020" cy="869202"/>
              </a:xfrm>
              <a:custGeom>
                <a:avLst/>
                <a:gdLst>
                  <a:gd name="connsiteX0" fmla="*/ 83135 w 258479"/>
                  <a:gd name="connsiteY0" fmla="*/ 0 h 545566"/>
                  <a:gd name="connsiteX1" fmla="*/ 6295 w 258479"/>
                  <a:gd name="connsiteY1" fmla="*/ 130628 h 545566"/>
                  <a:gd name="connsiteX2" fmla="*/ 229132 w 258479"/>
                  <a:gd name="connsiteY2" fmla="*/ 192100 h 545566"/>
                  <a:gd name="connsiteX3" fmla="*/ 29347 w 258479"/>
                  <a:gd name="connsiteY3" fmla="*/ 338097 h 545566"/>
                  <a:gd name="connsiteX4" fmla="*/ 252184 w 258479"/>
                  <a:gd name="connsiteY4" fmla="*/ 422621 h 545566"/>
                  <a:gd name="connsiteX5" fmla="*/ 175344 w 258479"/>
                  <a:gd name="connsiteY5" fmla="*/ 545566 h 5455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8479" h="545566">
                    <a:moveTo>
                      <a:pt x="83135" y="0"/>
                    </a:moveTo>
                    <a:cubicBezTo>
                      <a:pt x="32548" y="49305"/>
                      <a:pt x="-18038" y="98611"/>
                      <a:pt x="6295" y="130628"/>
                    </a:cubicBezTo>
                    <a:cubicBezTo>
                      <a:pt x="30628" y="162645"/>
                      <a:pt x="225290" y="157522"/>
                      <a:pt x="229132" y="192100"/>
                    </a:cubicBezTo>
                    <a:cubicBezTo>
                      <a:pt x="232974" y="226678"/>
                      <a:pt x="25505" y="299677"/>
                      <a:pt x="29347" y="338097"/>
                    </a:cubicBezTo>
                    <a:cubicBezTo>
                      <a:pt x="33189" y="376517"/>
                      <a:pt x="227851" y="388043"/>
                      <a:pt x="252184" y="422621"/>
                    </a:cubicBezTo>
                    <a:cubicBezTo>
                      <a:pt x="276517" y="457199"/>
                      <a:pt x="225930" y="501382"/>
                      <a:pt x="175344" y="545566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cxnSp>
            <p:nvCxnSpPr>
              <p:cNvPr id="24" name="Straight Connector 23"/>
              <p:cNvCxnSpPr/>
              <p:nvPr/>
            </p:nvCxnSpPr>
            <p:spPr>
              <a:xfrm flipH="1">
                <a:off x="4034118" y="2259558"/>
                <a:ext cx="763316" cy="80637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/>
              <p:cNvCxnSpPr/>
              <p:nvPr/>
            </p:nvCxnSpPr>
            <p:spPr>
              <a:xfrm flipH="1">
                <a:off x="4797434" y="1453189"/>
                <a:ext cx="763316" cy="80637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/>
              <p:cNvCxnSpPr/>
              <p:nvPr/>
            </p:nvCxnSpPr>
            <p:spPr>
              <a:xfrm>
                <a:off x="5633497" y="1453189"/>
                <a:ext cx="663240" cy="745281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/>
              <p:nvPr/>
            </p:nvCxnSpPr>
            <p:spPr>
              <a:xfrm>
                <a:off x="6324068" y="2259558"/>
                <a:ext cx="539415" cy="681768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/>
              <p:nvPr/>
            </p:nvCxnSpPr>
            <p:spPr>
              <a:xfrm flipV="1">
                <a:off x="4797434" y="2198470"/>
                <a:ext cx="1499303" cy="61088"/>
              </a:xfrm>
              <a:prstGeom prst="line">
                <a:avLst/>
              </a:prstGeom>
              <a:ln w="28575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0" name="TextBox 19"/>
            <p:cNvSpPr txBox="1"/>
            <p:nvPr/>
          </p:nvSpPr>
          <p:spPr>
            <a:xfrm>
              <a:off x="5905794" y="1921221"/>
              <a:ext cx="31931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/>
                <a:t>b</a:t>
              </a:r>
              <a:endParaRPr lang="en-US" sz="2000" dirty="0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4998389" y="2058568"/>
              <a:ext cx="312906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dirty="0" smtClean="0"/>
                <a:t>e</a:t>
              </a:r>
              <a:endParaRPr lang="en-US" sz="2000" dirty="0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6617706" y="2058568"/>
              <a:ext cx="312906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dirty="0" smtClean="0"/>
                <a:t>e</a:t>
              </a:r>
              <a:endParaRPr lang="en-US" sz="2000" dirty="0"/>
            </a:p>
          </p:txBody>
        </p:sp>
        <p:sp>
          <p:nvSpPr>
            <p:cNvPr id="2" name="Rectangle 1"/>
            <p:cNvSpPr/>
            <p:nvPr/>
          </p:nvSpPr>
          <p:spPr>
            <a:xfrm>
              <a:off x="6838786" y="1675229"/>
              <a:ext cx="29527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/>
                <a:t>g</a:t>
              </a:r>
              <a:endParaRPr lang="en-US" dirty="0"/>
            </a:p>
          </p:txBody>
        </p:sp>
        <p:sp>
          <p:nvSpPr>
            <p:cNvPr id="32" name="Rectangle 31"/>
            <p:cNvSpPr/>
            <p:nvPr/>
          </p:nvSpPr>
          <p:spPr>
            <a:xfrm>
              <a:off x="5295155" y="1689236"/>
              <a:ext cx="29527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/>
                <a:t>g</a:t>
              </a:r>
              <a:endParaRPr lang="en-US" dirty="0"/>
            </a:p>
          </p:txBody>
        </p:sp>
      </p:grpSp>
      <p:sp>
        <p:nvSpPr>
          <p:cNvPr id="33" name="TextBox 32"/>
          <p:cNvSpPr txBox="1"/>
          <p:nvPr/>
        </p:nvSpPr>
        <p:spPr>
          <a:xfrm>
            <a:off x="602367" y="2823360"/>
            <a:ext cx="6314241" cy="31700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00B050"/>
                </a:solidFill>
              </a:rPr>
              <a:t>One loop vs two-loop</a:t>
            </a:r>
          </a:p>
          <a:p>
            <a:r>
              <a:rPr lang="en-US" sz="4000" dirty="0" smtClean="0">
                <a:solidFill>
                  <a:srgbClr val="00B050"/>
                </a:solidFill>
              </a:rPr>
              <a:t>comment</a:t>
            </a:r>
          </a:p>
          <a:p>
            <a:endParaRPr lang="en-US" sz="4000" dirty="0">
              <a:solidFill>
                <a:srgbClr val="00B050"/>
              </a:solidFill>
            </a:endParaRPr>
          </a:p>
          <a:p>
            <a:endParaRPr lang="en-US" sz="4000" dirty="0" smtClean="0">
              <a:solidFill>
                <a:srgbClr val="00B050"/>
              </a:solidFill>
            </a:endParaRPr>
          </a:p>
          <a:p>
            <a:endParaRPr lang="en-US" sz="40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0288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71631" y="1664677"/>
            <a:ext cx="46436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00B050"/>
                </a:solidFill>
              </a:rPr>
              <a:t>One loop vs two-loop</a:t>
            </a:r>
            <a:endParaRPr lang="en-US" sz="40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178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ChangeArrowheads="1"/>
          </p:cNvSpPr>
          <p:nvPr/>
        </p:nvSpPr>
        <p:spPr bwMode="auto">
          <a:xfrm>
            <a:off x="2502626" y="290496"/>
            <a:ext cx="7782740" cy="4884758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0184" name="Line 8"/>
          <p:cNvSpPr>
            <a:spLocks noChangeShapeType="1"/>
          </p:cNvSpPr>
          <p:nvPr/>
        </p:nvSpPr>
        <p:spPr bwMode="auto">
          <a:xfrm>
            <a:off x="2564674" y="3974843"/>
            <a:ext cx="7720692" cy="4102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20" name="Line 14"/>
          <p:cNvSpPr>
            <a:spLocks noChangeShapeType="1"/>
          </p:cNvSpPr>
          <p:nvPr/>
        </p:nvSpPr>
        <p:spPr bwMode="auto">
          <a:xfrm flipH="1" flipV="1">
            <a:off x="7776752" y="354017"/>
            <a:ext cx="28442" cy="480262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186" name="Text Box 15"/>
          <p:cNvSpPr txBox="1">
            <a:spLocks noChangeArrowheads="1"/>
          </p:cNvSpPr>
          <p:nvPr/>
        </p:nvSpPr>
        <p:spPr bwMode="auto">
          <a:xfrm>
            <a:off x="2427651" y="5281110"/>
            <a:ext cx="87075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dirty="0"/>
              <a:t>1965</a:t>
            </a:r>
          </a:p>
        </p:txBody>
      </p:sp>
      <p:sp>
        <p:nvSpPr>
          <p:cNvPr id="50187" name="Text Box 16"/>
          <p:cNvSpPr txBox="1">
            <a:spLocks noChangeArrowheads="1"/>
          </p:cNvSpPr>
          <p:nvPr/>
        </p:nvSpPr>
        <p:spPr bwMode="auto">
          <a:xfrm>
            <a:off x="3699647" y="5281110"/>
            <a:ext cx="87075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/>
              <a:t>1975</a:t>
            </a:r>
          </a:p>
        </p:txBody>
      </p:sp>
      <p:sp>
        <p:nvSpPr>
          <p:cNvPr id="50188" name="Text Box 17"/>
          <p:cNvSpPr txBox="1">
            <a:spLocks noChangeArrowheads="1"/>
          </p:cNvSpPr>
          <p:nvPr/>
        </p:nvSpPr>
        <p:spPr bwMode="auto">
          <a:xfrm>
            <a:off x="4971643" y="5281110"/>
            <a:ext cx="87075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/>
              <a:t>1985</a:t>
            </a:r>
          </a:p>
        </p:txBody>
      </p:sp>
      <p:sp>
        <p:nvSpPr>
          <p:cNvPr id="50189" name="Text Box 18"/>
          <p:cNvSpPr txBox="1">
            <a:spLocks noChangeArrowheads="1"/>
          </p:cNvSpPr>
          <p:nvPr/>
        </p:nvSpPr>
        <p:spPr bwMode="auto">
          <a:xfrm>
            <a:off x="6243638" y="5281110"/>
            <a:ext cx="87075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/>
              <a:t>1995</a:t>
            </a:r>
          </a:p>
        </p:txBody>
      </p:sp>
      <p:sp>
        <p:nvSpPr>
          <p:cNvPr id="50190" name="Text Box 19"/>
          <p:cNvSpPr txBox="1">
            <a:spLocks noChangeArrowheads="1"/>
          </p:cNvSpPr>
          <p:nvPr/>
        </p:nvSpPr>
        <p:spPr bwMode="auto">
          <a:xfrm>
            <a:off x="7515634" y="5281110"/>
            <a:ext cx="87075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dirty="0"/>
              <a:t>2005</a:t>
            </a:r>
          </a:p>
        </p:txBody>
      </p:sp>
      <p:sp>
        <p:nvSpPr>
          <p:cNvPr id="50191" name="Text Box 20"/>
          <p:cNvSpPr txBox="1">
            <a:spLocks noChangeArrowheads="1"/>
          </p:cNvSpPr>
          <p:nvPr/>
        </p:nvSpPr>
        <p:spPr bwMode="auto">
          <a:xfrm>
            <a:off x="1587275" y="3781487"/>
            <a:ext cx="82426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dirty="0"/>
              <a:t>10</a:t>
            </a:r>
            <a:r>
              <a:rPr lang="en-US" altLang="en-US" baseline="30000" dirty="0"/>
              <a:t>-28</a:t>
            </a:r>
          </a:p>
        </p:txBody>
      </p:sp>
      <p:sp>
        <p:nvSpPr>
          <p:cNvPr id="50192" name="Text Box 21"/>
          <p:cNvSpPr txBox="1">
            <a:spLocks noChangeArrowheads="1"/>
          </p:cNvSpPr>
          <p:nvPr/>
        </p:nvSpPr>
        <p:spPr bwMode="auto">
          <a:xfrm>
            <a:off x="1587275" y="4361338"/>
            <a:ext cx="82426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dirty="0"/>
              <a:t>10</a:t>
            </a:r>
            <a:r>
              <a:rPr lang="en-US" altLang="en-US" baseline="30000" dirty="0"/>
              <a:t>-29</a:t>
            </a:r>
          </a:p>
        </p:txBody>
      </p:sp>
      <p:sp>
        <p:nvSpPr>
          <p:cNvPr id="50193" name="Text Box 22"/>
          <p:cNvSpPr txBox="1">
            <a:spLocks noChangeArrowheads="1"/>
          </p:cNvSpPr>
          <p:nvPr/>
        </p:nvSpPr>
        <p:spPr bwMode="auto">
          <a:xfrm>
            <a:off x="1587275" y="2542306"/>
            <a:ext cx="82426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dirty="0"/>
              <a:t>10</a:t>
            </a:r>
            <a:r>
              <a:rPr lang="en-US" altLang="en-US" baseline="30000" dirty="0"/>
              <a:t>-26</a:t>
            </a:r>
          </a:p>
        </p:txBody>
      </p:sp>
      <p:sp>
        <p:nvSpPr>
          <p:cNvPr id="50194" name="Text Box 23"/>
          <p:cNvSpPr txBox="1">
            <a:spLocks noChangeArrowheads="1"/>
          </p:cNvSpPr>
          <p:nvPr/>
        </p:nvSpPr>
        <p:spPr bwMode="auto">
          <a:xfrm>
            <a:off x="1587275" y="3185822"/>
            <a:ext cx="82426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dirty="0"/>
              <a:t>10</a:t>
            </a:r>
            <a:r>
              <a:rPr lang="en-US" altLang="en-US" baseline="30000" dirty="0"/>
              <a:t>-27</a:t>
            </a:r>
          </a:p>
        </p:txBody>
      </p:sp>
      <p:sp>
        <p:nvSpPr>
          <p:cNvPr id="50195" name="Text Box 24"/>
          <p:cNvSpPr txBox="1">
            <a:spLocks noChangeArrowheads="1"/>
          </p:cNvSpPr>
          <p:nvPr/>
        </p:nvSpPr>
        <p:spPr bwMode="auto">
          <a:xfrm>
            <a:off x="1587275" y="1279881"/>
            <a:ext cx="82426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dirty="0"/>
              <a:t>10</a:t>
            </a:r>
            <a:r>
              <a:rPr lang="en-US" altLang="en-US" baseline="30000" dirty="0"/>
              <a:t>-24</a:t>
            </a:r>
          </a:p>
        </p:txBody>
      </p:sp>
      <p:sp>
        <p:nvSpPr>
          <p:cNvPr id="50196" name="Text Box 25"/>
          <p:cNvSpPr txBox="1">
            <a:spLocks noChangeArrowheads="1"/>
          </p:cNvSpPr>
          <p:nvPr/>
        </p:nvSpPr>
        <p:spPr bwMode="auto">
          <a:xfrm>
            <a:off x="1587275" y="1886388"/>
            <a:ext cx="82426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dirty="0"/>
              <a:t>10</a:t>
            </a:r>
            <a:r>
              <a:rPr lang="en-US" altLang="en-US" baseline="30000" dirty="0"/>
              <a:t>-25</a:t>
            </a:r>
          </a:p>
        </p:txBody>
      </p:sp>
      <p:sp>
        <p:nvSpPr>
          <p:cNvPr id="50198" name="Text Box 27"/>
          <p:cNvSpPr txBox="1">
            <a:spLocks noChangeArrowheads="1"/>
          </p:cNvSpPr>
          <p:nvPr/>
        </p:nvSpPr>
        <p:spPr bwMode="auto">
          <a:xfrm>
            <a:off x="1634049" y="-164396"/>
            <a:ext cx="1082348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000" dirty="0"/>
              <a:t>Limit on</a:t>
            </a:r>
          </a:p>
          <a:p>
            <a:pPr eaLnBrk="1" hangingPunct="1"/>
            <a:r>
              <a:rPr lang="en-US" altLang="en-US" sz="2000" dirty="0" err="1"/>
              <a:t>eEDM</a:t>
            </a:r>
            <a:endParaRPr lang="en-US" altLang="en-US" sz="2000" dirty="0"/>
          </a:p>
          <a:p>
            <a:pPr eaLnBrk="1" hangingPunct="1"/>
            <a:r>
              <a:rPr lang="en-US" altLang="en-US" sz="2000" dirty="0"/>
              <a:t>(e-cm)</a:t>
            </a:r>
          </a:p>
        </p:txBody>
      </p:sp>
      <p:sp>
        <p:nvSpPr>
          <p:cNvPr id="50199" name="Oval 28"/>
          <p:cNvSpPr>
            <a:spLocks noChangeArrowheads="1"/>
          </p:cNvSpPr>
          <p:nvPr/>
        </p:nvSpPr>
        <p:spPr bwMode="auto">
          <a:xfrm>
            <a:off x="3061064" y="1306868"/>
            <a:ext cx="124097" cy="127046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0200" name="Oval 29"/>
          <p:cNvSpPr>
            <a:spLocks noChangeArrowheads="1"/>
          </p:cNvSpPr>
          <p:nvPr/>
        </p:nvSpPr>
        <p:spPr bwMode="auto">
          <a:xfrm>
            <a:off x="5791201" y="2005623"/>
            <a:ext cx="124097" cy="127046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0201" name="Oval 30"/>
          <p:cNvSpPr>
            <a:spLocks noChangeArrowheads="1"/>
          </p:cNvSpPr>
          <p:nvPr/>
        </p:nvSpPr>
        <p:spPr bwMode="auto">
          <a:xfrm>
            <a:off x="7342415" y="3149041"/>
            <a:ext cx="124097" cy="127046"/>
          </a:xfrm>
          <a:prstGeom prst="ellipse">
            <a:avLst/>
          </a:prstGeom>
          <a:solidFill>
            <a:srgbClr val="6699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0202" name="Oval 31"/>
          <p:cNvSpPr>
            <a:spLocks noChangeArrowheads="1"/>
          </p:cNvSpPr>
          <p:nvPr/>
        </p:nvSpPr>
        <p:spPr bwMode="auto">
          <a:xfrm>
            <a:off x="6349638" y="2958471"/>
            <a:ext cx="124097" cy="127046"/>
          </a:xfrm>
          <a:prstGeom prst="ellipse">
            <a:avLst/>
          </a:prstGeom>
          <a:solidFill>
            <a:srgbClr val="6699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0203" name="Oval 32"/>
          <p:cNvSpPr>
            <a:spLocks noChangeArrowheads="1"/>
          </p:cNvSpPr>
          <p:nvPr/>
        </p:nvSpPr>
        <p:spPr bwMode="auto">
          <a:xfrm>
            <a:off x="3371307" y="1306868"/>
            <a:ext cx="124097" cy="127046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0204" name="Oval 33"/>
          <p:cNvSpPr>
            <a:spLocks noChangeArrowheads="1"/>
          </p:cNvSpPr>
          <p:nvPr/>
        </p:nvSpPr>
        <p:spPr bwMode="auto">
          <a:xfrm>
            <a:off x="5543007" y="1370391"/>
            <a:ext cx="124097" cy="127046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0205" name="Oval 34"/>
          <p:cNvSpPr>
            <a:spLocks noChangeArrowheads="1"/>
          </p:cNvSpPr>
          <p:nvPr/>
        </p:nvSpPr>
        <p:spPr bwMode="auto">
          <a:xfrm>
            <a:off x="5915298" y="2704379"/>
            <a:ext cx="124097" cy="127046"/>
          </a:xfrm>
          <a:prstGeom prst="ellipse">
            <a:avLst/>
          </a:prstGeom>
          <a:solidFill>
            <a:srgbClr val="6699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0206" name="Oval 35"/>
          <p:cNvSpPr>
            <a:spLocks noChangeArrowheads="1"/>
          </p:cNvSpPr>
          <p:nvPr/>
        </p:nvSpPr>
        <p:spPr bwMode="auto">
          <a:xfrm>
            <a:off x="2812870" y="671636"/>
            <a:ext cx="124097" cy="127046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0212" name="Oval 41"/>
          <p:cNvSpPr>
            <a:spLocks noChangeArrowheads="1"/>
          </p:cNvSpPr>
          <p:nvPr/>
        </p:nvSpPr>
        <p:spPr bwMode="auto">
          <a:xfrm>
            <a:off x="7714707" y="1560961"/>
            <a:ext cx="124097" cy="127046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0213" name="Oval 42"/>
          <p:cNvSpPr>
            <a:spLocks noChangeArrowheads="1"/>
          </p:cNvSpPr>
          <p:nvPr/>
        </p:nvSpPr>
        <p:spPr bwMode="auto">
          <a:xfrm>
            <a:off x="7867243" y="2958471"/>
            <a:ext cx="124097" cy="127046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grpSp>
        <p:nvGrpSpPr>
          <p:cNvPr id="4" name="Group 3"/>
          <p:cNvGrpSpPr/>
          <p:nvPr/>
        </p:nvGrpSpPr>
        <p:grpSpPr>
          <a:xfrm>
            <a:off x="2750820" y="262103"/>
            <a:ext cx="7565756" cy="4876800"/>
            <a:chOff x="1226820" y="609600"/>
            <a:chExt cx="7534547" cy="4218303"/>
          </a:xfrm>
        </p:grpSpPr>
        <p:sp>
          <p:nvSpPr>
            <p:cNvPr id="50216" name="Line 10"/>
            <p:cNvSpPr>
              <a:spLocks noChangeShapeType="1"/>
            </p:cNvSpPr>
            <p:nvPr/>
          </p:nvSpPr>
          <p:spPr bwMode="auto">
            <a:xfrm flipV="1">
              <a:off x="1226820" y="635371"/>
              <a:ext cx="0" cy="41925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217" name="Line 11"/>
            <p:cNvSpPr>
              <a:spLocks noChangeShapeType="1"/>
            </p:cNvSpPr>
            <p:nvPr/>
          </p:nvSpPr>
          <p:spPr bwMode="auto">
            <a:xfrm flipV="1">
              <a:off x="2483304" y="635371"/>
              <a:ext cx="0" cy="41925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218" name="Line 12"/>
            <p:cNvSpPr>
              <a:spLocks noChangeShapeType="1"/>
            </p:cNvSpPr>
            <p:nvPr/>
          </p:nvSpPr>
          <p:spPr bwMode="auto">
            <a:xfrm flipV="1">
              <a:off x="4996271" y="635371"/>
              <a:ext cx="0" cy="41925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219" name="Line 13"/>
            <p:cNvSpPr>
              <a:spLocks noChangeShapeType="1"/>
            </p:cNvSpPr>
            <p:nvPr/>
          </p:nvSpPr>
          <p:spPr bwMode="auto">
            <a:xfrm flipV="1">
              <a:off x="3739787" y="635371"/>
              <a:ext cx="0" cy="41925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" name="Line 12"/>
            <p:cNvSpPr>
              <a:spLocks noChangeShapeType="1"/>
            </p:cNvSpPr>
            <p:nvPr/>
          </p:nvSpPr>
          <p:spPr bwMode="auto">
            <a:xfrm flipV="1">
              <a:off x="7543800" y="635371"/>
              <a:ext cx="0" cy="41925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" name="Line 14"/>
            <p:cNvSpPr>
              <a:spLocks noChangeShapeType="1"/>
            </p:cNvSpPr>
            <p:nvPr/>
          </p:nvSpPr>
          <p:spPr bwMode="auto">
            <a:xfrm flipV="1">
              <a:off x="8761367" y="609600"/>
              <a:ext cx="0" cy="41925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2564674" y="882674"/>
            <a:ext cx="7720693" cy="4279320"/>
            <a:chOff x="1040674" y="1207080"/>
            <a:chExt cx="6541226" cy="4279320"/>
          </a:xfrm>
        </p:grpSpPr>
        <p:sp>
          <p:nvSpPr>
            <p:cNvPr id="50179" name="Line 3"/>
            <p:cNvSpPr>
              <a:spLocks noChangeShapeType="1"/>
            </p:cNvSpPr>
            <p:nvPr/>
          </p:nvSpPr>
          <p:spPr bwMode="auto">
            <a:xfrm>
              <a:off x="1040674" y="1207080"/>
              <a:ext cx="65151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180" name="Line 4"/>
            <p:cNvSpPr>
              <a:spLocks noChangeShapeType="1"/>
            </p:cNvSpPr>
            <p:nvPr/>
          </p:nvSpPr>
          <p:spPr bwMode="auto">
            <a:xfrm>
              <a:off x="1040674" y="1815845"/>
              <a:ext cx="65151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181" name="Line 5"/>
            <p:cNvSpPr>
              <a:spLocks noChangeShapeType="1"/>
            </p:cNvSpPr>
            <p:nvPr/>
          </p:nvSpPr>
          <p:spPr bwMode="auto">
            <a:xfrm>
              <a:off x="1040674" y="2425933"/>
              <a:ext cx="65151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182" name="Line 6"/>
            <p:cNvSpPr>
              <a:spLocks noChangeShapeType="1"/>
            </p:cNvSpPr>
            <p:nvPr/>
          </p:nvSpPr>
          <p:spPr bwMode="auto">
            <a:xfrm>
              <a:off x="1040674" y="3036020"/>
              <a:ext cx="65151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183" name="Line 7"/>
            <p:cNvSpPr>
              <a:spLocks noChangeShapeType="1"/>
            </p:cNvSpPr>
            <p:nvPr/>
          </p:nvSpPr>
          <p:spPr bwMode="auto">
            <a:xfrm>
              <a:off x="1040674" y="3646108"/>
              <a:ext cx="65151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" name="Line 7"/>
            <p:cNvSpPr>
              <a:spLocks noChangeShapeType="1"/>
            </p:cNvSpPr>
            <p:nvPr/>
          </p:nvSpPr>
          <p:spPr bwMode="auto">
            <a:xfrm>
              <a:off x="1066800" y="4876313"/>
              <a:ext cx="65151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" name="Line 8"/>
            <p:cNvSpPr>
              <a:spLocks noChangeShapeType="1"/>
            </p:cNvSpPr>
            <p:nvPr/>
          </p:nvSpPr>
          <p:spPr bwMode="auto">
            <a:xfrm>
              <a:off x="1066800" y="5486400"/>
              <a:ext cx="65151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4" name="Text Box 19"/>
          <p:cNvSpPr txBox="1">
            <a:spLocks noChangeArrowheads="1"/>
          </p:cNvSpPr>
          <p:nvPr/>
        </p:nvSpPr>
        <p:spPr bwMode="auto">
          <a:xfrm>
            <a:off x="8610601" y="5276784"/>
            <a:ext cx="87075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dirty="0"/>
              <a:t>2015</a:t>
            </a:r>
          </a:p>
        </p:txBody>
      </p:sp>
      <p:sp>
        <p:nvSpPr>
          <p:cNvPr id="55" name="Text Box 19"/>
          <p:cNvSpPr txBox="1">
            <a:spLocks noChangeArrowheads="1"/>
          </p:cNvSpPr>
          <p:nvPr/>
        </p:nvSpPr>
        <p:spPr bwMode="auto">
          <a:xfrm>
            <a:off x="9873450" y="5276784"/>
            <a:ext cx="87075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dirty="0"/>
              <a:t>2025</a:t>
            </a:r>
          </a:p>
        </p:txBody>
      </p:sp>
      <p:sp>
        <p:nvSpPr>
          <p:cNvPr id="56" name="Text Box 21"/>
          <p:cNvSpPr txBox="1">
            <a:spLocks noChangeArrowheads="1"/>
          </p:cNvSpPr>
          <p:nvPr/>
        </p:nvSpPr>
        <p:spPr bwMode="auto">
          <a:xfrm>
            <a:off x="1587275" y="4925805"/>
            <a:ext cx="82426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dirty="0"/>
              <a:t>10</a:t>
            </a:r>
            <a:r>
              <a:rPr lang="en-US" altLang="en-US" baseline="30000" dirty="0"/>
              <a:t>-30</a:t>
            </a:r>
          </a:p>
        </p:txBody>
      </p:sp>
      <p:sp>
        <p:nvSpPr>
          <p:cNvPr id="57" name="Oval 42"/>
          <p:cNvSpPr>
            <a:spLocks noChangeArrowheads="1"/>
          </p:cNvSpPr>
          <p:nvPr/>
        </p:nvSpPr>
        <p:spPr bwMode="auto">
          <a:xfrm>
            <a:off x="8404337" y="3264797"/>
            <a:ext cx="124097" cy="127046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8" name="Oval 42"/>
          <p:cNvSpPr>
            <a:spLocks noChangeArrowheads="1"/>
          </p:cNvSpPr>
          <p:nvPr/>
        </p:nvSpPr>
        <p:spPr bwMode="auto">
          <a:xfrm>
            <a:off x="8907821" y="3985848"/>
            <a:ext cx="124097" cy="127046"/>
          </a:xfrm>
          <a:prstGeom prst="ellipse">
            <a:avLst/>
          </a:prstGeom>
          <a:solidFill>
            <a:srgbClr val="00956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9" name="Oval 42"/>
          <p:cNvSpPr>
            <a:spLocks noChangeArrowheads="1"/>
          </p:cNvSpPr>
          <p:nvPr/>
        </p:nvSpPr>
        <p:spPr bwMode="auto">
          <a:xfrm>
            <a:off x="9213956" y="3909648"/>
            <a:ext cx="124097" cy="127046"/>
          </a:xfrm>
          <a:prstGeom prst="ellipse">
            <a:avLst/>
          </a:prstGeom>
          <a:solidFill>
            <a:srgbClr val="7030A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0" name="Oval 42"/>
          <p:cNvSpPr>
            <a:spLocks noChangeArrowheads="1"/>
          </p:cNvSpPr>
          <p:nvPr/>
        </p:nvSpPr>
        <p:spPr bwMode="auto">
          <a:xfrm>
            <a:off x="9067801" y="3528648"/>
            <a:ext cx="124097" cy="127046"/>
          </a:xfrm>
          <a:prstGeom prst="ellipse">
            <a:avLst/>
          </a:prstGeom>
          <a:solidFill>
            <a:srgbClr val="7030A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" name="TextBox 4"/>
          <p:cNvSpPr txBox="1"/>
          <p:nvPr/>
        </p:nvSpPr>
        <p:spPr>
          <a:xfrm>
            <a:off x="7913711" y="2718030"/>
            <a:ext cx="9140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Imperial</a:t>
            </a:r>
          </a:p>
          <a:p>
            <a:r>
              <a:rPr lang="en-US" sz="1600" dirty="0">
                <a:solidFill>
                  <a:srgbClr val="FF0000"/>
                </a:solidFill>
              </a:rPr>
              <a:t>College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8016516" y="3756984"/>
            <a:ext cx="6865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8000"/>
                </a:solidFill>
              </a:rPr>
              <a:t>ACME</a:t>
            </a:r>
            <a:endParaRPr lang="en-US" sz="1600" dirty="0">
              <a:solidFill>
                <a:srgbClr val="008000"/>
              </a:solidFill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9110236" y="3571094"/>
            <a:ext cx="11304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7030A0"/>
                </a:solidFill>
              </a:rPr>
              <a:t>JILA-NIST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6466268" y="2751751"/>
            <a:ext cx="9813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70C0"/>
                </a:solidFill>
              </a:rPr>
              <a:t>Berkeley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5453475" y="1562668"/>
            <a:ext cx="9492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8000"/>
                </a:solidFill>
              </a:rPr>
              <a:t>Amherst</a:t>
            </a:r>
          </a:p>
        </p:txBody>
      </p:sp>
      <p:sp>
        <p:nvSpPr>
          <p:cNvPr id="61" name="Oval 42"/>
          <p:cNvSpPr>
            <a:spLocks noChangeArrowheads="1"/>
          </p:cNvSpPr>
          <p:nvPr/>
        </p:nvSpPr>
        <p:spPr bwMode="auto">
          <a:xfrm>
            <a:off x="9372601" y="4443048"/>
            <a:ext cx="124097" cy="127046"/>
          </a:xfrm>
          <a:prstGeom prst="ellipse">
            <a:avLst/>
          </a:prstGeom>
          <a:solidFill>
            <a:srgbClr val="00956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3" name="Oval 42"/>
          <p:cNvSpPr>
            <a:spLocks noChangeArrowheads="1"/>
          </p:cNvSpPr>
          <p:nvPr/>
        </p:nvSpPr>
        <p:spPr bwMode="auto">
          <a:xfrm>
            <a:off x="9749353" y="4679177"/>
            <a:ext cx="124097" cy="127046"/>
          </a:xfrm>
          <a:prstGeom prst="ellipse">
            <a:avLst/>
          </a:prstGeom>
          <a:solidFill>
            <a:srgbClr val="7030A0"/>
          </a:solidFill>
          <a:ln w="28575">
            <a:noFill/>
            <a:round/>
            <a:headEnd/>
            <a:tailEnd/>
          </a:ln>
          <a:effectLst/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7" name="Oval 42"/>
          <p:cNvSpPr>
            <a:spLocks noChangeArrowheads="1"/>
          </p:cNvSpPr>
          <p:nvPr/>
        </p:nvSpPr>
        <p:spPr bwMode="auto">
          <a:xfrm>
            <a:off x="10871706" y="5148373"/>
            <a:ext cx="124097" cy="127046"/>
          </a:xfrm>
          <a:prstGeom prst="ellipse">
            <a:avLst/>
          </a:prstGeom>
          <a:noFill/>
          <a:ln w="28575">
            <a:solidFill>
              <a:srgbClr val="7030A0"/>
            </a:solidFill>
            <a:round/>
            <a:headEnd/>
            <a:tailEnd/>
          </a:ln>
          <a:effectLst/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8" name="Oval 42"/>
          <p:cNvSpPr>
            <a:spLocks noChangeArrowheads="1"/>
          </p:cNvSpPr>
          <p:nvPr/>
        </p:nvSpPr>
        <p:spPr bwMode="auto">
          <a:xfrm>
            <a:off x="10414506" y="5148373"/>
            <a:ext cx="124097" cy="127046"/>
          </a:xfrm>
          <a:prstGeom prst="ellipse">
            <a:avLst/>
          </a:prstGeom>
          <a:noFill/>
          <a:ln w="28575">
            <a:solidFill>
              <a:srgbClr val="008000"/>
            </a:solidFill>
            <a:round/>
            <a:headEnd/>
            <a:tailEnd/>
          </a:ln>
          <a:effectLst/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" name="TextBox 1"/>
          <p:cNvSpPr txBox="1"/>
          <p:nvPr/>
        </p:nvSpPr>
        <p:spPr>
          <a:xfrm>
            <a:off x="10499622" y="4957368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00956F"/>
                </a:solidFill>
              </a:rPr>
              <a:t>?</a:t>
            </a:r>
            <a:r>
              <a:rPr lang="en-US" sz="1800" dirty="0" smtClean="0">
                <a:solidFill>
                  <a:srgbClr val="7030A0"/>
                </a:solidFill>
              </a:rPr>
              <a:t>?</a:t>
            </a:r>
            <a:endParaRPr lang="en-US" sz="1800" dirty="0">
              <a:solidFill>
                <a:srgbClr val="7030A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680193" y="5887017"/>
            <a:ext cx="779085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Mass reach goes as square root of  EDM precision.</a:t>
            </a:r>
          </a:p>
          <a:p>
            <a:r>
              <a:rPr lang="en-US" sz="2400" dirty="0" smtClean="0"/>
              <a:t>Imagine </a:t>
            </a:r>
            <a:r>
              <a:rPr lang="en-US" sz="2400" dirty="0" smtClean="0"/>
              <a:t>if LHC upgraded from 14 </a:t>
            </a:r>
            <a:r>
              <a:rPr lang="en-US" sz="2400" dirty="0" err="1" smtClean="0"/>
              <a:t>TeV</a:t>
            </a:r>
            <a:r>
              <a:rPr lang="en-US" sz="2400" dirty="0" smtClean="0"/>
              <a:t> to 42 </a:t>
            </a:r>
            <a:r>
              <a:rPr lang="en-US" sz="2400" dirty="0" err="1" smtClean="0"/>
              <a:t>TeV</a:t>
            </a:r>
            <a:r>
              <a:rPr lang="en-US" sz="2400" dirty="0" smtClean="0"/>
              <a:t>!    A big deal.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97860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 animBg="1"/>
      <p:bldP spid="68" grpId="0" animBg="1"/>
      <p:bldP spid="2" grpId="0"/>
      <p:bldP spid="7" grpId="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524000" y="-1"/>
            <a:ext cx="9144000" cy="6858629"/>
            <a:chOff x="1524000" y="-1"/>
            <a:chExt cx="9144000" cy="6858629"/>
          </a:xfrm>
        </p:grpSpPr>
        <p:pic>
          <p:nvPicPr>
            <p:cNvPr id="1026" name="Picture 2" descr="C:\Documents and Settings\EC\Desktop\Picture 001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0" y="-1"/>
              <a:ext cx="9144000" cy="6858629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Oval 2"/>
            <p:cNvSpPr/>
            <p:nvPr/>
          </p:nvSpPr>
          <p:spPr>
            <a:xfrm>
              <a:off x="7251700" y="2222501"/>
              <a:ext cx="2371828" cy="1019210"/>
            </a:xfrm>
            <a:prstGeom prst="ellipse">
              <a:avLst/>
            </a:prstGeom>
            <a:noFill/>
            <a:ln w="38100" cmpd="sng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Oval 4"/>
            <p:cNvSpPr/>
            <p:nvPr/>
          </p:nvSpPr>
          <p:spPr>
            <a:xfrm>
              <a:off x="3200400" y="2667001"/>
              <a:ext cx="4051300" cy="1365719"/>
            </a:xfrm>
            <a:prstGeom prst="ellipse">
              <a:avLst/>
            </a:prstGeom>
            <a:noFill/>
            <a:ln w="38100" cmpd="sng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/>
            <p:cNvSpPr/>
            <p:nvPr/>
          </p:nvSpPr>
          <p:spPr>
            <a:xfrm>
              <a:off x="7251700" y="3502260"/>
              <a:ext cx="3314700" cy="1920641"/>
            </a:xfrm>
            <a:prstGeom prst="ellipse">
              <a:avLst/>
            </a:prstGeom>
            <a:noFill/>
            <a:ln w="38100" cmpd="sng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/>
            <p:cNvSpPr/>
            <p:nvPr/>
          </p:nvSpPr>
          <p:spPr>
            <a:xfrm>
              <a:off x="1543050" y="2667001"/>
              <a:ext cx="1543050" cy="2755900"/>
            </a:xfrm>
            <a:prstGeom prst="ellipse">
              <a:avLst/>
            </a:prstGeom>
            <a:noFill/>
            <a:ln w="38100" cmpd="sng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4330700" y="2825907"/>
              <a:ext cx="121482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rgbClr val="FFFF00"/>
                  </a:solidFill>
                </a:rPr>
                <a:t>Lasers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8187560" y="4050480"/>
              <a:ext cx="121482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rgbClr val="FFFF00"/>
                  </a:solidFill>
                </a:rPr>
                <a:t>Lasers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713217" y="3740332"/>
              <a:ext cx="121482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rgbClr val="FFFF00"/>
                  </a:solidFill>
                </a:rPr>
                <a:t>Lasers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99498" y="2374614"/>
              <a:ext cx="210288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rgbClr val="FFFF00"/>
                  </a:solidFill>
                </a:rPr>
                <a:t>Experiment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72387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-23003" y="-2877"/>
            <a:ext cx="8922581" cy="6704466"/>
            <a:chOff x="-23003" y="-2877"/>
            <a:chExt cx="8922581" cy="6704466"/>
          </a:xfrm>
        </p:grpSpPr>
        <p:grpSp>
          <p:nvGrpSpPr>
            <p:cNvPr id="2" name="Group 1"/>
            <p:cNvGrpSpPr>
              <a:grpSpLocks noChangeAspect="1"/>
            </p:cNvGrpSpPr>
            <p:nvPr/>
          </p:nvGrpSpPr>
          <p:grpSpPr>
            <a:xfrm>
              <a:off x="0" y="0"/>
              <a:ext cx="4456981" cy="3343042"/>
              <a:chOff x="1524000" y="-1"/>
              <a:chExt cx="9144000" cy="6858629"/>
            </a:xfrm>
          </p:grpSpPr>
          <p:pic>
            <p:nvPicPr>
              <p:cNvPr id="1026" name="Picture 2" descr="C:\Documents and Settings\EC\Desktop\Picture 001.jpg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24000" y="-1"/>
                <a:ext cx="9144000" cy="685862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" name="Oval 2"/>
              <p:cNvSpPr/>
              <p:nvPr/>
            </p:nvSpPr>
            <p:spPr>
              <a:xfrm>
                <a:off x="7251700" y="2222501"/>
                <a:ext cx="2371828" cy="1019210"/>
              </a:xfrm>
              <a:prstGeom prst="ellipse">
                <a:avLst/>
              </a:prstGeom>
              <a:noFill/>
              <a:ln w="38100" cmpd="sng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" name="Oval 4"/>
              <p:cNvSpPr/>
              <p:nvPr/>
            </p:nvSpPr>
            <p:spPr>
              <a:xfrm>
                <a:off x="3200400" y="2667001"/>
                <a:ext cx="4051300" cy="1365719"/>
              </a:xfrm>
              <a:prstGeom prst="ellipse">
                <a:avLst/>
              </a:prstGeom>
              <a:noFill/>
              <a:ln w="38100" cmpd="sng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Oval 5"/>
              <p:cNvSpPr/>
              <p:nvPr/>
            </p:nvSpPr>
            <p:spPr>
              <a:xfrm>
                <a:off x="7251700" y="3502260"/>
                <a:ext cx="3314700" cy="1920641"/>
              </a:xfrm>
              <a:prstGeom prst="ellipse">
                <a:avLst/>
              </a:prstGeom>
              <a:noFill/>
              <a:ln w="38100" cmpd="sng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Oval 6"/>
              <p:cNvSpPr/>
              <p:nvPr/>
            </p:nvSpPr>
            <p:spPr>
              <a:xfrm>
                <a:off x="1543050" y="2667001"/>
                <a:ext cx="1543050" cy="2755900"/>
              </a:xfrm>
              <a:prstGeom prst="ellipse">
                <a:avLst/>
              </a:prstGeom>
              <a:noFill/>
              <a:ln w="38100" cmpd="sng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" name="TextBox 3"/>
              <p:cNvSpPr txBox="1"/>
              <p:nvPr/>
            </p:nvSpPr>
            <p:spPr>
              <a:xfrm>
                <a:off x="4330700" y="2825907"/>
                <a:ext cx="1214820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>
                    <a:solidFill>
                      <a:srgbClr val="FFFF00"/>
                    </a:solidFill>
                  </a:rPr>
                  <a:t>Lasers</a:t>
                </a: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8187560" y="4050480"/>
                <a:ext cx="1214820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>
                    <a:solidFill>
                      <a:srgbClr val="FFFF00"/>
                    </a:solidFill>
                  </a:rPr>
                  <a:t>Lasers</a:t>
                </a:r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1713217" y="3740332"/>
                <a:ext cx="1214820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>
                    <a:solidFill>
                      <a:srgbClr val="FFFF00"/>
                    </a:solidFill>
                  </a:rPr>
                  <a:t>Lasers</a:t>
                </a:r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7299498" y="2374614"/>
                <a:ext cx="2102883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>
                    <a:solidFill>
                      <a:srgbClr val="FFFF00"/>
                    </a:solidFill>
                  </a:rPr>
                  <a:t>Experiment</a:t>
                </a:r>
              </a:p>
            </p:txBody>
          </p:sp>
        </p:grpSp>
        <p:grpSp>
          <p:nvGrpSpPr>
            <p:cNvPr id="12" name="Group 11"/>
            <p:cNvGrpSpPr>
              <a:grpSpLocks noChangeAspect="1"/>
            </p:cNvGrpSpPr>
            <p:nvPr/>
          </p:nvGrpSpPr>
          <p:grpSpPr>
            <a:xfrm>
              <a:off x="4413843" y="-2877"/>
              <a:ext cx="4456981" cy="3343042"/>
              <a:chOff x="1524000" y="-1"/>
              <a:chExt cx="9144000" cy="6858629"/>
            </a:xfrm>
          </p:grpSpPr>
          <p:pic>
            <p:nvPicPr>
              <p:cNvPr id="13" name="Picture 2" descr="C:\Documents and Settings\EC\Desktop\Picture 001.jpg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24000" y="-1"/>
                <a:ext cx="9144000" cy="685862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4" name="Oval 13"/>
              <p:cNvSpPr/>
              <p:nvPr/>
            </p:nvSpPr>
            <p:spPr>
              <a:xfrm>
                <a:off x="7251700" y="2222501"/>
                <a:ext cx="2371828" cy="1019210"/>
              </a:xfrm>
              <a:prstGeom prst="ellipse">
                <a:avLst/>
              </a:prstGeom>
              <a:noFill/>
              <a:ln w="38100" cmpd="sng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Oval 14"/>
              <p:cNvSpPr/>
              <p:nvPr/>
            </p:nvSpPr>
            <p:spPr>
              <a:xfrm>
                <a:off x="3200400" y="2667001"/>
                <a:ext cx="4051300" cy="1365719"/>
              </a:xfrm>
              <a:prstGeom prst="ellipse">
                <a:avLst/>
              </a:prstGeom>
              <a:noFill/>
              <a:ln w="38100" cmpd="sng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Oval 15"/>
              <p:cNvSpPr/>
              <p:nvPr/>
            </p:nvSpPr>
            <p:spPr>
              <a:xfrm>
                <a:off x="7251700" y="3502260"/>
                <a:ext cx="3314700" cy="1920641"/>
              </a:xfrm>
              <a:prstGeom prst="ellipse">
                <a:avLst/>
              </a:prstGeom>
              <a:noFill/>
              <a:ln w="38100" cmpd="sng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Oval 16"/>
              <p:cNvSpPr/>
              <p:nvPr/>
            </p:nvSpPr>
            <p:spPr>
              <a:xfrm>
                <a:off x="1543050" y="2667001"/>
                <a:ext cx="1543050" cy="2755900"/>
              </a:xfrm>
              <a:prstGeom prst="ellipse">
                <a:avLst/>
              </a:prstGeom>
              <a:noFill/>
              <a:ln w="38100" cmpd="sng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4330700" y="2825907"/>
                <a:ext cx="1214820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>
                    <a:solidFill>
                      <a:srgbClr val="FFFF00"/>
                    </a:solidFill>
                  </a:rPr>
                  <a:t>Lasers</a:t>
                </a:r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8187560" y="4050480"/>
                <a:ext cx="1214820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>
                    <a:solidFill>
                      <a:srgbClr val="FFFF00"/>
                    </a:solidFill>
                  </a:rPr>
                  <a:t>Lasers</a:t>
                </a: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1713217" y="3740332"/>
                <a:ext cx="1214820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>
                    <a:solidFill>
                      <a:srgbClr val="FFFF00"/>
                    </a:solidFill>
                  </a:rPr>
                  <a:t>Lasers</a:t>
                </a: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7299498" y="2374614"/>
                <a:ext cx="2102883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>
                    <a:solidFill>
                      <a:srgbClr val="FFFF00"/>
                    </a:solidFill>
                  </a:rPr>
                  <a:t>Experiment</a:t>
                </a:r>
              </a:p>
            </p:txBody>
          </p:sp>
        </p:grpSp>
        <p:grpSp>
          <p:nvGrpSpPr>
            <p:cNvPr id="22" name="Group 21"/>
            <p:cNvGrpSpPr>
              <a:grpSpLocks noChangeAspect="1"/>
            </p:cNvGrpSpPr>
            <p:nvPr/>
          </p:nvGrpSpPr>
          <p:grpSpPr>
            <a:xfrm>
              <a:off x="-23003" y="3358547"/>
              <a:ext cx="4456981" cy="3343042"/>
              <a:chOff x="1524000" y="-1"/>
              <a:chExt cx="9144000" cy="6858629"/>
            </a:xfrm>
          </p:grpSpPr>
          <p:pic>
            <p:nvPicPr>
              <p:cNvPr id="23" name="Picture 2" descr="C:\Documents and Settings\EC\Desktop\Picture 001.jpg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24000" y="-1"/>
                <a:ext cx="9144000" cy="685862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4" name="Oval 23"/>
              <p:cNvSpPr/>
              <p:nvPr/>
            </p:nvSpPr>
            <p:spPr>
              <a:xfrm>
                <a:off x="7251700" y="2222501"/>
                <a:ext cx="2371828" cy="1019210"/>
              </a:xfrm>
              <a:prstGeom prst="ellipse">
                <a:avLst/>
              </a:prstGeom>
              <a:noFill/>
              <a:ln w="38100" cmpd="sng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Oval 24"/>
              <p:cNvSpPr/>
              <p:nvPr/>
            </p:nvSpPr>
            <p:spPr>
              <a:xfrm>
                <a:off x="3200400" y="2667001"/>
                <a:ext cx="4051300" cy="1365719"/>
              </a:xfrm>
              <a:prstGeom prst="ellipse">
                <a:avLst/>
              </a:prstGeom>
              <a:noFill/>
              <a:ln w="38100" cmpd="sng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Oval 25"/>
              <p:cNvSpPr/>
              <p:nvPr/>
            </p:nvSpPr>
            <p:spPr>
              <a:xfrm>
                <a:off x="7251700" y="3502260"/>
                <a:ext cx="3314700" cy="1920641"/>
              </a:xfrm>
              <a:prstGeom prst="ellipse">
                <a:avLst/>
              </a:prstGeom>
              <a:noFill/>
              <a:ln w="38100" cmpd="sng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Oval 26"/>
              <p:cNvSpPr/>
              <p:nvPr/>
            </p:nvSpPr>
            <p:spPr>
              <a:xfrm>
                <a:off x="1543050" y="2667001"/>
                <a:ext cx="1543050" cy="2755900"/>
              </a:xfrm>
              <a:prstGeom prst="ellipse">
                <a:avLst/>
              </a:prstGeom>
              <a:noFill/>
              <a:ln w="38100" cmpd="sng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4330700" y="2825907"/>
                <a:ext cx="1214820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>
                    <a:solidFill>
                      <a:srgbClr val="FFFF00"/>
                    </a:solidFill>
                  </a:rPr>
                  <a:t>Lasers</a:t>
                </a: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8187560" y="4050480"/>
                <a:ext cx="1214820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>
                    <a:solidFill>
                      <a:srgbClr val="FFFF00"/>
                    </a:solidFill>
                  </a:rPr>
                  <a:t>Lasers</a:t>
                </a: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1713217" y="3740332"/>
                <a:ext cx="1214820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>
                    <a:solidFill>
                      <a:srgbClr val="FFFF00"/>
                    </a:solidFill>
                  </a:rPr>
                  <a:t>Lasers</a:t>
                </a:r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7299498" y="2374614"/>
                <a:ext cx="2102883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>
                    <a:solidFill>
                      <a:srgbClr val="FFFF00"/>
                    </a:solidFill>
                  </a:rPr>
                  <a:t>Experiment</a:t>
                </a:r>
              </a:p>
            </p:txBody>
          </p:sp>
        </p:grpSp>
        <p:grpSp>
          <p:nvGrpSpPr>
            <p:cNvPr id="32" name="Group 31"/>
            <p:cNvGrpSpPr>
              <a:grpSpLocks noChangeAspect="1"/>
            </p:cNvGrpSpPr>
            <p:nvPr/>
          </p:nvGrpSpPr>
          <p:grpSpPr>
            <a:xfrm>
              <a:off x="4442597" y="3355670"/>
              <a:ext cx="4456981" cy="3343042"/>
              <a:chOff x="1524000" y="-1"/>
              <a:chExt cx="9144000" cy="6858629"/>
            </a:xfrm>
          </p:grpSpPr>
          <p:pic>
            <p:nvPicPr>
              <p:cNvPr id="33" name="Picture 2" descr="C:\Documents and Settings\EC\Desktop\Picture 001.jpg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24000" y="-1"/>
                <a:ext cx="9144000" cy="685862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4" name="Oval 33"/>
              <p:cNvSpPr/>
              <p:nvPr/>
            </p:nvSpPr>
            <p:spPr>
              <a:xfrm>
                <a:off x="7251700" y="2222501"/>
                <a:ext cx="2371828" cy="1019210"/>
              </a:xfrm>
              <a:prstGeom prst="ellipse">
                <a:avLst/>
              </a:prstGeom>
              <a:noFill/>
              <a:ln w="38100" cmpd="sng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Oval 34"/>
              <p:cNvSpPr/>
              <p:nvPr/>
            </p:nvSpPr>
            <p:spPr>
              <a:xfrm>
                <a:off x="3200400" y="2667001"/>
                <a:ext cx="4051300" cy="1365719"/>
              </a:xfrm>
              <a:prstGeom prst="ellipse">
                <a:avLst/>
              </a:prstGeom>
              <a:noFill/>
              <a:ln w="38100" cmpd="sng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Oval 35"/>
              <p:cNvSpPr/>
              <p:nvPr/>
            </p:nvSpPr>
            <p:spPr>
              <a:xfrm>
                <a:off x="7251700" y="3502260"/>
                <a:ext cx="3314700" cy="1920641"/>
              </a:xfrm>
              <a:prstGeom prst="ellipse">
                <a:avLst/>
              </a:prstGeom>
              <a:noFill/>
              <a:ln w="38100" cmpd="sng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Oval 36"/>
              <p:cNvSpPr/>
              <p:nvPr/>
            </p:nvSpPr>
            <p:spPr>
              <a:xfrm>
                <a:off x="1543050" y="2667001"/>
                <a:ext cx="1543050" cy="2755900"/>
              </a:xfrm>
              <a:prstGeom prst="ellipse">
                <a:avLst/>
              </a:prstGeom>
              <a:noFill/>
              <a:ln w="38100" cmpd="sng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>
                <a:off x="4330700" y="2825907"/>
                <a:ext cx="1214820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>
                    <a:solidFill>
                      <a:srgbClr val="FFFF00"/>
                    </a:solidFill>
                  </a:rPr>
                  <a:t>Lasers</a:t>
                </a:r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>
                <a:off x="8187560" y="4050480"/>
                <a:ext cx="1214820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>
                    <a:solidFill>
                      <a:srgbClr val="FFFF00"/>
                    </a:solidFill>
                  </a:rPr>
                  <a:t>Lasers</a:t>
                </a:r>
              </a:p>
            </p:txBody>
          </p:sp>
          <p:sp>
            <p:nvSpPr>
              <p:cNvPr id="40" name="TextBox 39"/>
              <p:cNvSpPr txBox="1"/>
              <p:nvPr/>
            </p:nvSpPr>
            <p:spPr>
              <a:xfrm>
                <a:off x="1713217" y="3740332"/>
                <a:ext cx="1214820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>
                    <a:solidFill>
                      <a:srgbClr val="FFFF00"/>
                    </a:solidFill>
                  </a:rPr>
                  <a:t>Lasers</a:t>
                </a:r>
              </a:p>
            </p:txBody>
          </p:sp>
          <p:sp>
            <p:nvSpPr>
              <p:cNvPr id="41" name="TextBox 40"/>
              <p:cNvSpPr txBox="1"/>
              <p:nvPr/>
            </p:nvSpPr>
            <p:spPr>
              <a:xfrm>
                <a:off x="7299498" y="2374614"/>
                <a:ext cx="2102883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>
                    <a:solidFill>
                      <a:srgbClr val="FFFF00"/>
                    </a:solidFill>
                  </a:rPr>
                  <a:t>Experiment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62558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 noChangeAspect="1"/>
          </p:cNvGrpSpPr>
          <p:nvPr/>
        </p:nvGrpSpPr>
        <p:grpSpPr>
          <a:xfrm>
            <a:off x="-23003" y="-2876"/>
            <a:ext cx="4459413" cy="3350822"/>
            <a:chOff x="-23003" y="-2877"/>
            <a:chExt cx="8922581" cy="6704466"/>
          </a:xfrm>
        </p:grpSpPr>
        <p:grpSp>
          <p:nvGrpSpPr>
            <p:cNvPr id="3" name="Group 2"/>
            <p:cNvGrpSpPr>
              <a:grpSpLocks noChangeAspect="1"/>
            </p:cNvGrpSpPr>
            <p:nvPr/>
          </p:nvGrpSpPr>
          <p:grpSpPr>
            <a:xfrm>
              <a:off x="0" y="0"/>
              <a:ext cx="4456981" cy="3343042"/>
              <a:chOff x="1524000" y="-1"/>
              <a:chExt cx="9144000" cy="6858629"/>
            </a:xfrm>
          </p:grpSpPr>
          <p:pic>
            <p:nvPicPr>
              <p:cNvPr id="34" name="Picture 2" descr="C:\Documents and Settings\EC\Desktop\Picture 001.jpg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24000" y="-1"/>
                <a:ext cx="9144000" cy="685862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5" name="Oval 34"/>
              <p:cNvSpPr/>
              <p:nvPr/>
            </p:nvSpPr>
            <p:spPr>
              <a:xfrm>
                <a:off x="7251700" y="2222501"/>
                <a:ext cx="2371828" cy="1019210"/>
              </a:xfrm>
              <a:prstGeom prst="ellipse">
                <a:avLst/>
              </a:prstGeom>
              <a:noFill/>
              <a:ln w="38100" cmpd="sng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Oval 35"/>
              <p:cNvSpPr/>
              <p:nvPr/>
            </p:nvSpPr>
            <p:spPr>
              <a:xfrm>
                <a:off x="3200400" y="2667001"/>
                <a:ext cx="4051300" cy="1365719"/>
              </a:xfrm>
              <a:prstGeom prst="ellipse">
                <a:avLst/>
              </a:prstGeom>
              <a:noFill/>
              <a:ln w="38100" cmpd="sng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Oval 36"/>
              <p:cNvSpPr/>
              <p:nvPr/>
            </p:nvSpPr>
            <p:spPr>
              <a:xfrm>
                <a:off x="7251700" y="3502260"/>
                <a:ext cx="3314700" cy="1920641"/>
              </a:xfrm>
              <a:prstGeom prst="ellipse">
                <a:avLst/>
              </a:prstGeom>
              <a:noFill/>
              <a:ln w="38100" cmpd="sng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Oval 37"/>
              <p:cNvSpPr/>
              <p:nvPr/>
            </p:nvSpPr>
            <p:spPr>
              <a:xfrm>
                <a:off x="1543050" y="2667001"/>
                <a:ext cx="1543050" cy="2755900"/>
              </a:xfrm>
              <a:prstGeom prst="ellipse">
                <a:avLst/>
              </a:prstGeom>
              <a:noFill/>
              <a:ln w="38100" cmpd="sng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>
                <a:off x="4330700" y="2825907"/>
                <a:ext cx="1214820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>
                    <a:solidFill>
                      <a:srgbClr val="FFFF00"/>
                    </a:solidFill>
                  </a:rPr>
                  <a:t>Lasers</a:t>
                </a:r>
              </a:p>
            </p:txBody>
          </p:sp>
          <p:sp>
            <p:nvSpPr>
              <p:cNvPr id="40" name="TextBox 39"/>
              <p:cNvSpPr txBox="1"/>
              <p:nvPr/>
            </p:nvSpPr>
            <p:spPr>
              <a:xfrm>
                <a:off x="8187560" y="4050480"/>
                <a:ext cx="1214820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>
                    <a:solidFill>
                      <a:srgbClr val="FFFF00"/>
                    </a:solidFill>
                  </a:rPr>
                  <a:t>Lasers</a:t>
                </a:r>
              </a:p>
            </p:txBody>
          </p:sp>
          <p:sp>
            <p:nvSpPr>
              <p:cNvPr id="41" name="TextBox 40"/>
              <p:cNvSpPr txBox="1"/>
              <p:nvPr/>
            </p:nvSpPr>
            <p:spPr>
              <a:xfrm>
                <a:off x="1713217" y="3740332"/>
                <a:ext cx="1214820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>
                    <a:solidFill>
                      <a:srgbClr val="FFFF00"/>
                    </a:solidFill>
                  </a:rPr>
                  <a:t>Lasers</a:t>
                </a:r>
              </a:p>
            </p:txBody>
          </p:sp>
          <p:sp>
            <p:nvSpPr>
              <p:cNvPr id="42" name="TextBox 41"/>
              <p:cNvSpPr txBox="1"/>
              <p:nvPr/>
            </p:nvSpPr>
            <p:spPr>
              <a:xfrm>
                <a:off x="7299498" y="2374614"/>
                <a:ext cx="2102883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>
                    <a:solidFill>
                      <a:srgbClr val="FFFF00"/>
                    </a:solidFill>
                  </a:rPr>
                  <a:t>Experiment</a:t>
                </a:r>
              </a:p>
            </p:txBody>
          </p:sp>
        </p:grpSp>
        <p:grpSp>
          <p:nvGrpSpPr>
            <p:cNvPr id="4" name="Group 3"/>
            <p:cNvGrpSpPr>
              <a:grpSpLocks noChangeAspect="1"/>
            </p:cNvGrpSpPr>
            <p:nvPr/>
          </p:nvGrpSpPr>
          <p:grpSpPr>
            <a:xfrm>
              <a:off x="4413843" y="-2877"/>
              <a:ext cx="4456981" cy="3343042"/>
              <a:chOff x="1524000" y="-1"/>
              <a:chExt cx="9144000" cy="6858629"/>
            </a:xfrm>
          </p:grpSpPr>
          <p:pic>
            <p:nvPicPr>
              <p:cNvPr id="25" name="Picture 2" descr="C:\Documents and Settings\EC\Desktop\Picture 001.jpg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24000" y="-1"/>
                <a:ext cx="9144000" cy="685862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6" name="Oval 25"/>
              <p:cNvSpPr/>
              <p:nvPr/>
            </p:nvSpPr>
            <p:spPr>
              <a:xfrm>
                <a:off x="7251700" y="2222501"/>
                <a:ext cx="2371828" cy="1019210"/>
              </a:xfrm>
              <a:prstGeom prst="ellipse">
                <a:avLst/>
              </a:prstGeom>
              <a:noFill/>
              <a:ln w="38100" cmpd="sng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Oval 26"/>
              <p:cNvSpPr/>
              <p:nvPr/>
            </p:nvSpPr>
            <p:spPr>
              <a:xfrm>
                <a:off x="3200400" y="2667001"/>
                <a:ext cx="4051300" cy="1365719"/>
              </a:xfrm>
              <a:prstGeom prst="ellipse">
                <a:avLst/>
              </a:prstGeom>
              <a:noFill/>
              <a:ln w="38100" cmpd="sng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Oval 27"/>
              <p:cNvSpPr/>
              <p:nvPr/>
            </p:nvSpPr>
            <p:spPr>
              <a:xfrm>
                <a:off x="7251700" y="3502260"/>
                <a:ext cx="3314700" cy="1920641"/>
              </a:xfrm>
              <a:prstGeom prst="ellipse">
                <a:avLst/>
              </a:prstGeom>
              <a:noFill/>
              <a:ln w="38100" cmpd="sng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Oval 28"/>
              <p:cNvSpPr/>
              <p:nvPr/>
            </p:nvSpPr>
            <p:spPr>
              <a:xfrm>
                <a:off x="1543050" y="2667001"/>
                <a:ext cx="1543050" cy="2755900"/>
              </a:xfrm>
              <a:prstGeom prst="ellipse">
                <a:avLst/>
              </a:prstGeom>
              <a:noFill/>
              <a:ln w="38100" cmpd="sng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4330700" y="2825907"/>
                <a:ext cx="1214820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>
                    <a:solidFill>
                      <a:srgbClr val="FFFF00"/>
                    </a:solidFill>
                  </a:rPr>
                  <a:t>Lasers</a:t>
                </a:r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8187560" y="4050480"/>
                <a:ext cx="1214820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>
                    <a:solidFill>
                      <a:srgbClr val="FFFF00"/>
                    </a:solidFill>
                  </a:rPr>
                  <a:t>Lasers</a:t>
                </a:r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1713217" y="3740332"/>
                <a:ext cx="1214820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>
                    <a:solidFill>
                      <a:srgbClr val="FFFF00"/>
                    </a:solidFill>
                  </a:rPr>
                  <a:t>Lasers</a:t>
                </a:r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7299498" y="2374614"/>
                <a:ext cx="2102883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>
                    <a:solidFill>
                      <a:srgbClr val="FFFF00"/>
                    </a:solidFill>
                  </a:rPr>
                  <a:t>Experiment</a:t>
                </a:r>
              </a:p>
            </p:txBody>
          </p:sp>
        </p:grpSp>
        <p:grpSp>
          <p:nvGrpSpPr>
            <p:cNvPr id="5" name="Group 4"/>
            <p:cNvGrpSpPr>
              <a:grpSpLocks noChangeAspect="1"/>
            </p:cNvGrpSpPr>
            <p:nvPr/>
          </p:nvGrpSpPr>
          <p:grpSpPr>
            <a:xfrm>
              <a:off x="-23003" y="3358547"/>
              <a:ext cx="4456981" cy="3343042"/>
              <a:chOff x="1524000" y="-1"/>
              <a:chExt cx="9144000" cy="6858629"/>
            </a:xfrm>
          </p:grpSpPr>
          <p:pic>
            <p:nvPicPr>
              <p:cNvPr id="16" name="Picture 2" descr="C:\Documents and Settings\EC\Desktop\Picture 001.jpg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24000" y="-1"/>
                <a:ext cx="9144000" cy="685862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7" name="Oval 16"/>
              <p:cNvSpPr/>
              <p:nvPr/>
            </p:nvSpPr>
            <p:spPr>
              <a:xfrm>
                <a:off x="7251700" y="2222501"/>
                <a:ext cx="2371828" cy="1019210"/>
              </a:xfrm>
              <a:prstGeom prst="ellipse">
                <a:avLst/>
              </a:prstGeom>
              <a:noFill/>
              <a:ln w="38100" cmpd="sng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Oval 17"/>
              <p:cNvSpPr/>
              <p:nvPr/>
            </p:nvSpPr>
            <p:spPr>
              <a:xfrm>
                <a:off x="3200400" y="2667001"/>
                <a:ext cx="4051300" cy="1365719"/>
              </a:xfrm>
              <a:prstGeom prst="ellipse">
                <a:avLst/>
              </a:prstGeom>
              <a:noFill/>
              <a:ln w="38100" cmpd="sng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Oval 18"/>
              <p:cNvSpPr/>
              <p:nvPr/>
            </p:nvSpPr>
            <p:spPr>
              <a:xfrm>
                <a:off x="7251700" y="3502260"/>
                <a:ext cx="3314700" cy="1920641"/>
              </a:xfrm>
              <a:prstGeom prst="ellipse">
                <a:avLst/>
              </a:prstGeom>
              <a:noFill/>
              <a:ln w="38100" cmpd="sng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Oval 19"/>
              <p:cNvSpPr/>
              <p:nvPr/>
            </p:nvSpPr>
            <p:spPr>
              <a:xfrm>
                <a:off x="1543050" y="2667001"/>
                <a:ext cx="1543050" cy="2755900"/>
              </a:xfrm>
              <a:prstGeom prst="ellipse">
                <a:avLst/>
              </a:prstGeom>
              <a:noFill/>
              <a:ln w="38100" cmpd="sng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4330700" y="2825907"/>
                <a:ext cx="1214820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>
                    <a:solidFill>
                      <a:srgbClr val="FFFF00"/>
                    </a:solidFill>
                  </a:rPr>
                  <a:t>Lasers</a:t>
                </a:r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8187560" y="4050480"/>
                <a:ext cx="1214820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>
                    <a:solidFill>
                      <a:srgbClr val="FFFF00"/>
                    </a:solidFill>
                  </a:rPr>
                  <a:t>Lasers</a:t>
                </a: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1713217" y="3740332"/>
                <a:ext cx="1214820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>
                    <a:solidFill>
                      <a:srgbClr val="FFFF00"/>
                    </a:solidFill>
                  </a:rPr>
                  <a:t>Lasers</a:t>
                </a:r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7299498" y="2374614"/>
                <a:ext cx="2102883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>
                    <a:solidFill>
                      <a:srgbClr val="FFFF00"/>
                    </a:solidFill>
                  </a:rPr>
                  <a:t>Experiment</a:t>
                </a:r>
              </a:p>
            </p:txBody>
          </p:sp>
        </p:grpSp>
        <p:grpSp>
          <p:nvGrpSpPr>
            <p:cNvPr id="6" name="Group 5"/>
            <p:cNvGrpSpPr>
              <a:grpSpLocks noChangeAspect="1"/>
            </p:cNvGrpSpPr>
            <p:nvPr/>
          </p:nvGrpSpPr>
          <p:grpSpPr>
            <a:xfrm>
              <a:off x="4442597" y="3355670"/>
              <a:ext cx="4456981" cy="3343042"/>
              <a:chOff x="1524000" y="-1"/>
              <a:chExt cx="9144000" cy="6858629"/>
            </a:xfrm>
          </p:grpSpPr>
          <p:pic>
            <p:nvPicPr>
              <p:cNvPr id="7" name="Picture 2" descr="C:\Documents and Settings\EC\Desktop\Picture 001.jpg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24000" y="-1"/>
                <a:ext cx="9144000" cy="685862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8" name="Oval 7"/>
              <p:cNvSpPr/>
              <p:nvPr/>
            </p:nvSpPr>
            <p:spPr>
              <a:xfrm>
                <a:off x="7251700" y="2222501"/>
                <a:ext cx="2371828" cy="1019210"/>
              </a:xfrm>
              <a:prstGeom prst="ellipse">
                <a:avLst/>
              </a:prstGeom>
              <a:noFill/>
              <a:ln w="38100" cmpd="sng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Oval 8"/>
              <p:cNvSpPr/>
              <p:nvPr/>
            </p:nvSpPr>
            <p:spPr>
              <a:xfrm>
                <a:off x="3200400" y="2667001"/>
                <a:ext cx="4051300" cy="1365719"/>
              </a:xfrm>
              <a:prstGeom prst="ellipse">
                <a:avLst/>
              </a:prstGeom>
              <a:noFill/>
              <a:ln w="38100" cmpd="sng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Oval 9"/>
              <p:cNvSpPr/>
              <p:nvPr/>
            </p:nvSpPr>
            <p:spPr>
              <a:xfrm>
                <a:off x="7251700" y="3502260"/>
                <a:ext cx="3314700" cy="1920641"/>
              </a:xfrm>
              <a:prstGeom prst="ellipse">
                <a:avLst/>
              </a:prstGeom>
              <a:noFill/>
              <a:ln w="38100" cmpd="sng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Oval 10"/>
              <p:cNvSpPr/>
              <p:nvPr/>
            </p:nvSpPr>
            <p:spPr>
              <a:xfrm>
                <a:off x="1543050" y="2667001"/>
                <a:ext cx="1543050" cy="2755900"/>
              </a:xfrm>
              <a:prstGeom prst="ellipse">
                <a:avLst/>
              </a:prstGeom>
              <a:noFill/>
              <a:ln w="38100" cmpd="sng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4330700" y="2825907"/>
                <a:ext cx="1214820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>
                    <a:solidFill>
                      <a:srgbClr val="FFFF00"/>
                    </a:solidFill>
                  </a:rPr>
                  <a:t>Lasers</a:t>
                </a: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8187560" y="4050480"/>
                <a:ext cx="1214820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>
                    <a:solidFill>
                      <a:srgbClr val="FFFF00"/>
                    </a:solidFill>
                  </a:rPr>
                  <a:t>Lasers</a:t>
                </a:r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1713217" y="3740332"/>
                <a:ext cx="1214820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>
                    <a:solidFill>
                      <a:srgbClr val="FFFF00"/>
                    </a:solidFill>
                  </a:rPr>
                  <a:t>Lasers</a:t>
                </a: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7299498" y="2374614"/>
                <a:ext cx="2102883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>
                    <a:solidFill>
                      <a:srgbClr val="FFFF00"/>
                    </a:solidFill>
                  </a:rPr>
                  <a:t>Experiment</a:t>
                </a:r>
              </a:p>
            </p:txBody>
          </p:sp>
        </p:grpSp>
      </p:grpSp>
      <p:grpSp>
        <p:nvGrpSpPr>
          <p:cNvPr id="43" name="Group 42"/>
          <p:cNvGrpSpPr>
            <a:grpSpLocks noChangeAspect="1"/>
          </p:cNvGrpSpPr>
          <p:nvPr/>
        </p:nvGrpSpPr>
        <p:grpSpPr>
          <a:xfrm>
            <a:off x="23092" y="3383564"/>
            <a:ext cx="4671414" cy="3510121"/>
            <a:chOff x="-23003" y="-2877"/>
            <a:chExt cx="8922581" cy="6704466"/>
          </a:xfrm>
        </p:grpSpPr>
        <p:grpSp>
          <p:nvGrpSpPr>
            <p:cNvPr id="44" name="Group 43"/>
            <p:cNvGrpSpPr>
              <a:grpSpLocks noChangeAspect="1"/>
            </p:cNvGrpSpPr>
            <p:nvPr/>
          </p:nvGrpSpPr>
          <p:grpSpPr>
            <a:xfrm>
              <a:off x="0" y="0"/>
              <a:ext cx="4456981" cy="3343042"/>
              <a:chOff x="1524000" y="-1"/>
              <a:chExt cx="9144000" cy="6858629"/>
            </a:xfrm>
          </p:grpSpPr>
          <p:pic>
            <p:nvPicPr>
              <p:cNvPr id="75" name="Picture 2" descr="C:\Documents and Settings\EC\Desktop\Picture 001.jp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24000" y="-1"/>
                <a:ext cx="9144000" cy="685862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76" name="Oval 75"/>
              <p:cNvSpPr/>
              <p:nvPr/>
            </p:nvSpPr>
            <p:spPr>
              <a:xfrm>
                <a:off x="7251700" y="2222501"/>
                <a:ext cx="2371828" cy="1019210"/>
              </a:xfrm>
              <a:prstGeom prst="ellipse">
                <a:avLst/>
              </a:prstGeom>
              <a:noFill/>
              <a:ln w="38100" cmpd="sng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Oval 76"/>
              <p:cNvSpPr/>
              <p:nvPr/>
            </p:nvSpPr>
            <p:spPr>
              <a:xfrm>
                <a:off x="3200400" y="2667001"/>
                <a:ext cx="4051300" cy="1365719"/>
              </a:xfrm>
              <a:prstGeom prst="ellipse">
                <a:avLst/>
              </a:prstGeom>
              <a:noFill/>
              <a:ln w="38100" cmpd="sng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" name="Oval 77"/>
              <p:cNvSpPr/>
              <p:nvPr/>
            </p:nvSpPr>
            <p:spPr>
              <a:xfrm>
                <a:off x="7251700" y="3502260"/>
                <a:ext cx="3314700" cy="1920641"/>
              </a:xfrm>
              <a:prstGeom prst="ellipse">
                <a:avLst/>
              </a:prstGeom>
              <a:noFill/>
              <a:ln w="38100" cmpd="sng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Oval 78"/>
              <p:cNvSpPr/>
              <p:nvPr/>
            </p:nvSpPr>
            <p:spPr>
              <a:xfrm>
                <a:off x="1543050" y="2667001"/>
                <a:ext cx="1543050" cy="2755900"/>
              </a:xfrm>
              <a:prstGeom prst="ellipse">
                <a:avLst/>
              </a:prstGeom>
              <a:noFill/>
              <a:ln w="38100" cmpd="sng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TextBox 79"/>
              <p:cNvSpPr txBox="1"/>
              <p:nvPr/>
            </p:nvSpPr>
            <p:spPr>
              <a:xfrm>
                <a:off x="4330700" y="2825907"/>
                <a:ext cx="1214820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>
                    <a:solidFill>
                      <a:srgbClr val="FFFF00"/>
                    </a:solidFill>
                  </a:rPr>
                  <a:t>Lasers</a:t>
                </a:r>
              </a:p>
            </p:txBody>
          </p:sp>
          <p:sp>
            <p:nvSpPr>
              <p:cNvPr id="81" name="TextBox 80"/>
              <p:cNvSpPr txBox="1"/>
              <p:nvPr/>
            </p:nvSpPr>
            <p:spPr>
              <a:xfrm>
                <a:off x="8187560" y="4050480"/>
                <a:ext cx="1214820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>
                    <a:solidFill>
                      <a:srgbClr val="FFFF00"/>
                    </a:solidFill>
                  </a:rPr>
                  <a:t>Lasers</a:t>
                </a:r>
              </a:p>
            </p:txBody>
          </p:sp>
          <p:sp>
            <p:nvSpPr>
              <p:cNvPr id="82" name="TextBox 81"/>
              <p:cNvSpPr txBox="1"/>
              <p:nvPr/>
            </p:nvSpPr>
            <p:spPr>
              <a:xfrm>
                <a:off x="1713217" y="3740332"/>
                <a:ext cx="1214820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>
                    <a:solidFill>
                      <a:srgbClr val="FFFF00"/>
                    </a:solidFill>
                  </a:rPr>
                  <a:t>Lasers</a:t>
                </a:r>
              </a:p>
            </p:txBody>
          </p:sp>
          <p:sp>
            <p:nvSpPr>
              <p:cNvPr id="83" name="TextBox 82"/>
              <p:cNvSpPr txBox="1"/>
              <p:nvPr/>
            </p:nvSpPr>
            <p:spPr>
              <a:xfrm>
                <a:off x="7299498" y="2374614"/>
                <a:ext cx="2102883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>
                    <a:solidFill>
                      <a:srgbClr val="FFFF00"/>
                    </a:solidFill>
                  </a:rPr>
                  <a:t>Experiment</a:t>
                </a:r>
              </a:p>
            </p:txBody>
          </p:sp>
        </p:grpSp>
        <p:grpSp>
          <p:nvGrpSpPr>
            <p:cNvPr id="45" name="Group 44"/>
            <p:cNvGrpSpPr>
              <a:grpSpLocks noChangeAspect="1"/>
            </p:cNvGrpSpPr>
            <p:nvPr/>
          </p:nvGrpSpPr>
          <p:grpSpPr>
            <a:xfrm>
              <a:off x="4413843" y="-2877"/>
              <a:ext cx="4456981" cy="6442211"/>
              <a:chOff x="1524000" y="-1"/>
              <a:chExt cx="9144000" cy="13216924"/>
            </a:xfrm>
          </p:grpSpPr>
          <p:pic>
            <p:nvPicPr>
              <p:cNvPr id="66" name="Picture 2" descr="C:\Documents and Settings\EC\Desktop\Picture 001.jp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24000" y="-1"/>
                <a:ext cx="9144000" cy="685862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7" name="Oval 66"/>
              <p:cNvSpPr/>
              <p:nvPr/>
            </p:nvSpPr>
            <p:spPr>
              <a:xfrm>
                <a:off x="7251700" y="2222501"/>
                <a:ext cx="2371828" cy="1019210"/>
              </a:xfrm>
              <a:prstGeom prst="ellipse">
                <a:avLst/>
              </a:prstGeom>
              <a:noFill/>
              <a:ln w="38100" cmpd="sng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" name="Oval 67"/>
              <p:cNvSpPr/>
              <p:nvPr/>
            </p:nvSpPr>
            <p:spPr>
              <a:xfrm>
                <a:off x="3200400" y="2667001"/>
                <a:ext cx="4051300" cy="1365719"/>
              </a:xfrm>
              <a:prstGeom prst="ellipse">
                <a:avLst/>
              </a:prstGeom>
              <a:noFill/>
              <a:ln w="38100" cmpd="sng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" name="Oval 68"/>
              <p:cNvSpPr/>
              <p:nvPr/>
            </p:nvSpPr>
            <p:spPr>
              <a:xfrm>
                <a:off x="7251700" y="3502260"/>
                <a:ext cx="3314700" cy="1920641"/>
              </a:xfrm>
              <a:prstGeom prst="ellipse">
                <a:avLst/>
              </a:prstGeom>
              <a:noFill/>
              <a:ln w="38100" cmpd="sng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" name="Oval 69"/>
              <p:cNvSpPr/>
              <p:nvPr/>
            </p:nvSpPr>
            <p:spPr>
              <a:xfrm>
                <a:off x="1543050" y="2667001"/>
                <a:ext cx="1543050" cy="2755900"/>
              </a:xfrm>
              <a:prstGeom prst="ellipse">
                <a:avLst/>
              </a:prstGeom>
              <a:noFill/>
              <a:ln w="38100" cmpd="sng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" name="TextBox 70"/>
              <p:cNvSpPr txBox="1"/>
              <p:nvPr/>
            </p:nvSpPr>
            <p:spPr>
              <a:xfrm>
                <a:off x="4330705" y="1276816"/>
                <a:ext cx="402932" cy="11940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solidFill>
                      <a:srgbClr val="FFFF00"/>
                    </a:solidFill>
                  </a:rPr>
                  <a:t>Lasers</a:t>
                </a:r>
              </a:p>
            </p:txBody>
          </p:sp>
          <p:sp>
            <p:nvSpPr>
              <p:cNvPr id="72" name="TextBox 71"/>
              <p:cNvSpPr txBox="1"/>
              <p:nvPr/>
            </p:nvSpPr>
            <p:spPr>
              <a:xfrm>
                <a:off x="8187560" y="4050480"/>
                <a:ext cx="1214820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>
                    <a:solidFill>
                      <a:srgbClr val="FFFF00"/>
                    </a:solidFill>
                  </a:rPr>
                  <a:t>Lasers</a:t>
                </a:r>
              </a:p>
            </p:txBody>
          </p:sp>
          <p:sp>
            <p:nvSpPr>
              <p:cNvPr id="73" name="TextBox 72"/>
              <p:cNvSpPr txBox="1"/>
              <p:nvPr/>
            </p:nvSpPr>
            <p:spPr>
              <a:xfrm>
                <a:off x="1713217" y="3740332"/>
                <a:ext cx="1214820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>
                    <a:solidFill>
                      <a:srgbClr val="FFFF00"/>
                    </a:solidFill>
                  </a:rPr>
                  <a:t>Lasers</a:t>
                </a:r>
              </a:p>
            </p:txBody>
          </p:sp>
          <p:sp>
            <p:nvSpPr>
              <p:cNvPr id="74" name="TextBox 73"/>
              <p:cNvSpPr txBox="1"/>
              <p:nvPr/>
            </p:nvSpPr>
            <p:spPr>
              <a:xfrm>
                <a:off x="7299498" y="2374614"/>
                <a:ext cx="2102883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>
                    <a:solidFill>
                      <a:srgbClr val="FFFF00"/>
                    </a:solidFill>
                  </a:rPr>
                  <a:t>Experiment</a:t>
                </a:r>
              </a:p>
            </p:txBody>
          </p:sp>
        </p:grpSp>
        <p:grpSp>
          <p:nvGrpSpPr>
            <p:cNvPr id="46" name="Group 45"/>
            <p:cNvGrpSpPr>
              <a:grpSpLocks noChangeAspect="1"/>
            </p:cNvGrpSpPr>
            <p:nvPr/>
          </p:nvGrpSpPr>
          <p:grpSpPr>
            <a:xfrm>
              <a:off x="-23003" y="3358547"/>
              <a:ext cx="4456981" cy="3343042"/>
              <a:chOff x="1524000" y="-1"/>
              <a:chExt cx="9144000" cy="6858629"/>
            </a:xfrm>
          </p:grpSpPr>
          <p:pic>
            <p:nvPicPr>
              <p:cNvPr id="57" name="Picture 2" descr="C:\Documents and Settings\EC\Desktop\Picture 001.jp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24000" y="-1"/>
                <a:ext cx="9144000" cy="685862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58" name="Oval 57"/>
              <p:cNvSpPr/>
              <p:nvPr/>
            </p:nvSpPr>
            <p:spPr>
              <a:xfrm>
                <a:off x="7251700" y="2222501"/>
                <a:ext cx="2371828" cy="1019210"/>
              </a:xfrm>
              <a:prstGeom prst="ellipse">
                <a:avLst/>
              </a:prstGeom>
              <a:noFill/>
              <a:ln w="38100" cmpd="sng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" name="Oval 58"/>
              <p:cNvSpPr/>
              <p:nvPr/>
            </p:nvSpPr>
            <p:spPr>
              <a:xfrm>
                <a:off x="3200400" y="2667001"/>
                <a:ext cx="4051300" cy="1365719"/>
              </a:xfrm>
              <a:prstGeom prst="ellipse">
                <a:avLst/>
              </a:prstGeom>
              <a:noFill/>
              <a:ln w="38100" cmpd="sng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" name="Oval 59"/>
              <p:cNvSpPr/>
              <p:nvPr/>
            </p:nvSpPr>
            <p:spPr>
              <a:xfrm>
                <a:off x="7251700" y="3502260"/>
                <a:ext cx="3314700" cy="1920641"/>
              </a:xfrm>
              <a:prstGeom prst="ellipse">
                <a:avLst/>
              </a:prstGeom>
              <a:noFill/>
              <a:ln w="38100" cmpd="sng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Oval 60"/>
              <p:cNvSpPr/>
              <p:nvPr/>
            </p:nvSpPr>
            <p:spPr>
              <a:xfrm>
                <a:off x="1543050" y="2667001"/>
                <a:ext cx="1543050" cy="2755900"/>
              </a:xfrm>
              <a:prstGeom prst="ellipse">
                <a:avLst/>
              </a:prstGeom>
              <a:noFill/>
              <a:ln w="38100" cmpd="sng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" name="TextBox 61"/>
              <p:cNvSpPr txBox="1"/>
              <p:nvPr/>
            </p:nvSpPr>
            <p:spPr>
              <a:xfrm>
                <a:off x="4330700" y="2825907"/>
                <a:ext cx="1214820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>
                    <a:solidFill>
                      <a:srgbClr val="FFFF00"/>
                    </a:solidFill>
                  </a:rPr>
                  <a:t>Lasers</a:t>
                </a:r>
              </a:p>
            </p:txBody>
          </p:sp>
          <p:sp>
            <p:nvSpPr>
              <p:cNvPr id="63" name="TextBox 62"/>
              <p:cNvSpPr txBox="1"/>
              <p:nvPr/>
            </p:nvSpPr>
            <p:spPr>
              <a:xfrm>
                <a:off x="8187560" y="4050480"/>
                <a:ext cx="1214820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>
                    <a:solidFill>
                      <a:srgbClr val="FFFF00"/>
                    </a:solidFill>
                  </a:rPr>
                  <a:t>Lasers</a:t>
                </a:r>
              </a:p>
            </p:txBody>
          </p:sp>
          <p:sp>
            <p:nvSpPr>
              <p:cNvPr id="64" name="TextBox 63"/>
              <p:cNvSpPr txBox="1"/>
              <p:nvPr/>
            </p:nvSpPr>
            <p:spPr>
              <a:xfrm>
                <a:off x="1713217" y="3740332"/>
                <a:ext cx="1214820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>
                    <a:solidFill>
                      <a:srgbClr val="FFFF00"/>
                    </a:solidFill>
                  </a:rPr>
                  <a:t>Lasers</a:t>
                </a:r>
              </a:p>
            </p:txBody>
          </p:sp>
          <p:sp>
            <p:nvSpPr>
              <p:cNvPr id="65" name="TextBox 64"/>
              <p:cNvSpPr txBox="1"/>
              <p:nvPr/>
            </p:nvSpPr>
            <p:spPr>
              <a:xfrm>
                <a:off x="7299498" y="2374614"/>
                <a:ext cx="2102883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>
                    <a:solidFill>
                      <a:srgbClr val="FFFF00"/>
                    </a:solidFill>
                  </a:rPr>
                  <a:t>Experiment</a:t>
                </a:r>
              </a:p>
            </p:txBody>
          </p:sp>
        </p:grpSp>
        <p:grpSp>
          <p:nvGrpSpPr>
            <p:cNvPr id="47" name="Group 46"/>
            <p:cNvGrpSpPr>
              <a:grpSpLocks noChangeAspect="1"/>
            </p:cNvGrpSpPr>
            <p:nvPr/>
          </p:nvGrpSpPr>
          <p:grpSpPr>
            <a:xfrm>
              <a:off x="4442597" y="3355670"/>
              <a:ext cx="4456981" cy="3343042"/>
              <a:chOff x="1524000" y="-1"/>
              <a:chExt cx="9144000" cy="6858629"/>
            </a:xfrm>
          </p:grpSpPr>
          <p:pic>
            <p:nvPicPr>
              <p:cNvPr id="48" name="Picture 2" descr="C:\Documents and Settings\EC\Desktop\Picture 001.jp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24000" y="-1"/>
                <a:ext cx="9144000" cy="685862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9" name="Oval 48"/>
              <p:cNvSpPr/>
              <p:nvPr/>
            </p:nvSpPr>
            <p:spPr>
              <a:xfrm>
                <a:off x="7251700" y="2222501"/>
                <a:ext cx="2371828" cy="1019210"/>
              </a:xfrm>
              <a:prstGeom prst="ellipse">
                <a:avLst/>
              </a:prstGeom>
              <a:noFill/>
              <a:ln w="38100" cmpd="sng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Oval 49"/>
              <p:cNvSpPr/>
              <p:nvPr/>
            </p:nvSpPr>
            <p:spPr>
              <a:xfrm>
                <a:off x="3200400" y="2667001"/>
                <a:ext cx="4051300" cy="1365719"/>
              </a:xfrm>
              <a:prstGeom prst="ellipse">
                <a:avLst/>
              </a:prstGeom>
              <a:noFill/>
              <a:ln w="38100" cmpd="sng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Oval 50"/>
              <p:cNvSpPr/>
              <p:nvPr/>
            </p:nvSpPr>
            <p:spPr>
              <a:xfrm>
                <a:off x="7251700" y="3502260"/>
                <a:ext cx="3314700" cy="1920641"/>
              </a:xfrm>
              <a:prstGeom prst="ellipse">
                <a:avLst/>
              </a:prstGeom>
              <a:noFill/>
              <a:ln w="38100" cmpd="sng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Oval 51"/>
              <p:cNvSpPr/>
              <p:nvPr/>
            </p:nvSpPr>
            <p:spPr>
              <a:xfrm>
                <a:off x="1543050" y="2667001"/>
                <a:ext cx="1543050" cy="2755900"/>
              </a:xfrm>
              <a:prstGeom prst="ellipse">
                <a:avLst/>
              </a:prstGeom>
              <a:noFill/>
              <a:ln w="38100" cmpd="sng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" name="TextBox 52"/>
              <p:cNvSpPr txBox="1"/>
              <p:nvPr/>
            </p:nvSpPr>
            <p:spPr>
              <a:xfrm>
                <a:off x="4330700" y="2825907"/>
                <a:ext cx="1214820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>
                    <a:solidFill>
                      <a:srgbClr val="FFFF00"/>
                    </a:solidFill>
                  </a:rPr>
                  <a:t>Lasers</a:t>
                </a:r>
              </a:p>
            </p:txBody>
          </p:sp>
          <p:sp>
            <p:nvSpPr>
              <p:cNvPr id="54" name="TextBox 53"/>
              <p:cNvSpPr txBox="1"/>
              <p:nvPr/>
            </p:nvSpPr>
            <p:spPr>
              <a:xfrm>
                <a:off x="8187560" y="4050480"/>
                <a:ext cx="1214820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>
                    <a:solidFill>
                      <a:srgbClr val="FFFF00"/>
                    </a:solidFill>
                  </a:rPr>
                  <a:t>Lasers</a:t>
                </a:r>
              </a:p>
            </p:txBody>
          </p:sp>
          <p:sp>
            <p:nvSpPr>
              <p:cNvPr id="55" name="TextBox 54"/>
              <p:cNvSpPr txBox="1"/>
              <p:nvPr/>
            </p:nvSpPr>
            <p:spPr>
              <a:xfrm>
                <a:off x="1713217" y="3740332"/>
                <a:ext cx="1214820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>
                    <a:solidFill>
                      <a:srgbClr val="FFFF00"/>
                    </a:solidFill>
                  </a:rPr>
                  <a:t>Lasers</a:t>
                </a:r>
              </a:p>
            </p:txBody>
          </p:sp>
          <p:sp>
            <p:nvSpPr>
              <p:cNvPr id="56" name="TextBox 55"/>
              <p:cNvSpPr txBox="1"/>
              <p:nvPr/>
            </p:nvSpPr>
            <p:spPr>
              <a:xfrm>
                <a:off x="7299498" y="2374614"/>
                <a:ext cx="2102883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>
                    <a:solidFill>
                      <a:srgbClr val="FFFF00"/>
                    </a:solidFill>
                  </a:rPr>
                  <a:t>Experiment</a:t>
                </a:r>
              </a:p>
            </p:txBody>
          </p:sp>
        </p:grpSp>
      </p:grpSp>
      <p:grpSp>
        <p:nvGrpSpPr>
          <p:cNvPr id="84" name="Group 83"/>
          <p:cNvGrpSpPr>
            <a:grpSpLocks noChangeAspect="1"/>
          </p:cNvGrpSpPr>
          <p:nvPr/>
        </p:nvGrpSpPr>
        <p:grpSpPr>
          <a:xfrm>
            <a:off x="4321066" y="-98125"/>
            <a:ext cx="4671414" cy="3510121"/>
            <a:chOff x="-23003" y="-2877"/>
            <a:chExt cx="8922581" cy="6704466"/>
          </a:xfrm>
        </p:grpSpPr>
        <p:grpSp>
          <p:nvGrpSpPr>
            <p:cNvPr id="85" name="Group 84"/>
            <p:cNvGrpSpPr>
              <a:grpSpLocks noChangeAspect="1"/>
            </p:cNvGrpSpPr>
            <p:nvPr/>
          </p:nvGrpSpPr>
          <p:grpSpPr>
            <a:xfrm>
              <a:off x="0" y="0"/>
              <a:ext cx="4456981" cy="3343042"/>
              <a:chOff x="1524000" y="-1"/>
              <a:chExt cx="9144000" cy="6858629"/>
            </a:xfrm>
          </p:grpSpPr>
          <p:pic>
            <p:nvPicPr>
              <p:cNvPr id="116" name="Picture 2" descr="C:\Documents and Settings\EC\Desktop\Picture 001.jp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24000" y="-1"/>
                <a:ext cx="9144000" cy="685862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17" name="Oval 116"/>
              <p:cNvSpPr/>
              <p:nvPr/>
            </p:nvSpPr>
            <p:spPr>
              <a:xfrm>
                <a:off x="7251700" y="2222501"/>
                <a:ext cx="2371828" cy="1019210"/>
              </a:xfrm>
              <a:prstGeom prst="ellipse">
                <a:avLst/>
              </a:prstGeom>
              <a:noFill/>
              <a:ln w="38100" cmpd="sng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8" name="Oval 117"/>
              <p:cNvSpPr/>
              <p:nvPr/>
            </p:nvSpPr>
            <p:spPr>
              <a:xfrm>
                <a:off x="3200400" y="2667001"/>
                <a:ext cx="4051300" cy="1365719"/>
              </a:xfrm>
              <a:prstGeom prst="ellipse">
                <a:avLst/>
              </a:prstGeom>
              <a:noFill/>
              <a:ln w="38100" cmpd="sng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9" name="Oval 118"/>
              <p:cNvSpPr/>
              <p:nvPr/>
            </p:nvSpPr>
            <p:spPr>
              <a:xfrm>
                <a:off x="7251700" y="3502260"/>
                <a:ext cx="3314700" cy="1920641"/>
              </a:xfrm>
              <a:prstGeom prst="ellipse">
                <a:avLst/>
              </a:prstGeom>
              <a:noFill/>
              <a:ln w="38100" cmpd="sng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0" name="Oval 119"/>
              <p:cNvSpPr/>
              <p:nvPr/>
            </p:nvSpPr>
            <p:spPr>
              <a:xfrm>
                <a:off x="1543050" y="2667001"/>
                <a:ext cx="1543050" cy="2755900"/>
              </a:xfrm>
              <a:prstGeom prst="ellipse">
                <a:avLst/>
              </a:prstGeom>
              <a:noFill/>
              <a:ln w="38100" cmpd="sng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1" name="TextBox 120"/>
              <p:cNvSpPr txBox="1"/>
              <p:nvPr/>
            </p:nvSpPr>
            <p:spPr>
              <a:xfrm>
                <a:off x="4330700" y="2825907"/>
                <a:ext cx="1214820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>
                    <a:solidFill>
                      <a:srgbClr val="FFFF00"/>
                    </a:solidFill>
                  </a:rPr>
                  <a:t>Lasers</a:t>
                </a:r>
              </a:p>
            </p:txBody>
          </p:sp>
          <p:sp>
            <p:nvSpPr>
              <p:cNvPr id="122" name="TextBox 121"/>
              <p:cNvSpPr txBox="1"/>
              <p:nvPr/>
            </p:nvSpPr>
            <p:spPr>
              <a:xfrm>
                <a:off x="8187560" y="4050480"/>
                <a:ext cx="1214820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>
                    <a:solidFill>
                      <a:srgbClr val="FFFF00"/>
                    </a:solidFill>
                  </a:rPr>
                  <a:t>Lasers</a:t>
                </a:r>
              </a:p>
            </p:txBody>
          </p:sp>
          <p:sp>
            <p:nvSpPr>
              <p:cNvPr id="123" name="TextBox 122"/>
              <p:cNvSpPr txBox="1"/>
              <p:nvPr/>
            </p:nvSpPr>
            <p:spPr>
              <a:xfrm>
                <a:off x="1713217" y="3740332"/>
                <a:ext cx="1214820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>
                    <a:solidFill>
                      <a:srgbClr val="FFFF00"/>
                    </a:solidFill>
                  </a:rPr>
                  <a:t>Lasers</a:t>
                </a:r>
              </a:p>
            </p:txBody>
          </p:sp>
          <p:sp>
            <p:nvSpPr>
              <p:cNvPr id="124" name="TextBox 123"/>
              <p:cNvSpPr txBox="1"/>
              <p:nvPr/>
            </p:nvSpPr>
            <p:spPr>
              <a:xfrm>
                <a:off x="7299498" y="2374614"/>
                <a:ext cx="2102883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>
                    <a:solidFill>
                      <a:srgbClr val="FFFF00"/>
                    </a:solidFill>
                  </a:rPr>
                  <a:t>Experiment</a:t>
                </a:r>
              </a:p>
            </p:txBody>
          </p:sp>
        </p:grpSp>
        <p:grpSp>
          <p:nvGrpSpPr>
            <p:cNvPr id="86" name="Group 85"/>
            <p:cNvGrpSpPr>
              <a:grpSpLocks noChangeAspect="1"/>
            </p:cNvGrpSpPr>
            <p:nvPr/>
          </p:nvGrpSpPr>
          <p:grpSpPr>
            <a:xfrm>
              <a:off x="4413843" y="-2877"/>
              <a:ext cx="4456981" cy="6442211"/>
              <a:chOff x="1524000" y="-1"/>
              <a:chExt cx="9144000" cy="13216924"/>
            </a:xfrm>
          </p:grpSpPr>
          <p:pic>
            <p:nvPicPr>
              <p:cNvPr id="107" name="Picture 2" descr="C:\Documents and Settings\EC\Desktop\Picture 001.jp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24000" y="-1"/>
                <a:ext cx="9144000" cy="685862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08" name="Oval 107"/>
              <p:cNvSpPr/>
              <p:nvPr/>
            </p:nvSpPr>
            <p:spPr>
              <a:xfrm>
                <a:off x="7251700" y="2222501"/>
                <a:ext cx="2371828" cy="1019210"/>
              </a:xfrm>
              <a:prstGeom prst="ellipse">
                <a:avLst/>
              </a:prstGeom>
              <a:noFill/>
              <a:ln w="38100" cmpd="sng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9" name="Oval 108"/>
              <p:cNvSpPr/>
              <p:nvPr/>
            </p:nvSpPr>
            <p:spPr>
              <a:xfrm>
                <a:off x="3200400" y="2667001"/>
                <a:ext cx="4051300" cy="1365719"/>
              </a:xfrm>
              <a:prstGeom prst="ellipse">
                <a:avLst/>
              </a:prstGeom>
              <a:noFill/>
              <a:ln w="38100" cmpd="sng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0" name="Oval 109"/>
              <p:cNvSpPr/>
              <p:nvPr/>
            </p:nvSpPr>
            <p:spPr>
              <a:xfrm>
                <a:off x="7251700" y="3502260"/>
                <a:ext cx="3314700" cy="1920641"/>
              </a:xfrm>
              <a:prstGeom prst="ellipse">
                <a:avLst/>
              </a:prstGeom>
              <a:noFill/>
              <a:ln w="38100" cmpd="sng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1" name="Oval 110"/>
              <p:cNvSpPr/>
              <p:nvPr/>
            </p:nvSpPr>
            <p:spPr>
              <a:xfrm>
                <a:off x="1543050" y="2667001"/>
                <a:ext cx="1543050" cy="2755900"/>
              </a:xfrm>
              <a:prstGeom prst="ellipse">
                <a:avLst/>
              </a:prstGeom>
              <a:noFill/>
              <a:ln w="38100" cmpd="sng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2" name="TextBox 111"/>
              <p:cNvSpPr txBox="1"/>
              <p:nvPr/>
            </p:nvSpPr>
            <p:spPr>
              <a:xfrm>
                <a:off x="4330705" y="1276816"/>
                <a:ext cx="402932" cy="11940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solidFill>
                      <a:srgbClr val="FFFF00"/>
                    </a:solidFill>
                  </a:rPr>
                  <a:t>Lasers</a:t>
                </a:r>
              </a:p>
            </p:txBody>
          </p:sp>
          <p:sp>
            <p:nvSpPr>
              <p:cNvPr id="113" name="TextBox 112"/>
              <p:cNvSpPr txBox="1"/>
              <p:nvPr/>
            </p:nvSpPr>
            <p:spPr>
              <a:xfrm>
                <a:off x="8187560" y="4050480"/>
                <a:ext cx="1214820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>
                    <a:solidFill>
                      <a:srgbClr val="FFFF00"/>
                    </a:solidFill>
                  </a:rPr>
                  <a:t>Lasers</a:t>
                </a:r>
              </a:p>
            </p:txBody>
          </p:sp>
          <p:sp>
            <p:nvSpPr>
              <p:cNvPr id="114" name="TextBox 113"/>
              <p:cNvSpPr txBox="1"/>
              <p:nvPr/>
            </p:nvSpPr>
            <p:spPr>
              <a:xfrm>
                <a:off x="1713217" y="3740332"/>
                <a:ext cx="1214820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>
                    <a:solidFill>
                      <a:srgbClr val="FFFF00"/>
                    </a:solidFill>
                  </a:rPr>
                  <a:t>Lasers</a:t>
                </a:r>
              </a:p>
            </p:txBody>
          </p:sp>
          <p:sp>
            <p:nvSpPr>
              <p:cNvPr id="115" name="TextBox 114"/>
              <p:cNvSpPr txBox="1"/>
              <p:nvPr/>
            </p:nvSpPr>
            <p:spPr>
              <a:xfrm>
                <a:off x="7299498" y="2374614"/>
                <a:ext cx="2102883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>
                    <a:solidFill>
                      <a:srgbClr val="FFFF00"/>
                    </a:solidFill>
                  </a:rPr>
                  <a:t>Experiment</a:t>
                </a:r>
              </a:p>
            </p:txBody>
          </p:sp>
        </p:grpSp>
        <p:grpSp>
          <p:nvGrpSpPr>
            <p:cNvPr id="87" name="Group 86"/>
            <p:cNvGrpSpPr>
              <a:grpSpLocks noChangeAspect="1"/>
            </p:cNvGrpSpPr>
            <p:nvPr/>
          </p:nvGrpSpPr>
          <p:grpSpPr>
            <a:xfrm>
              <a:off x="-23003" y="3358547"/>
              <a:ext cx="4456981" cy="3343042"/>
              <a:chOff x="1524000" y="-1"/>
              <a:chExt cx="9144000" cy="6858629"/>
            </a:xfrm>
          </p:grpSpPr>
          <p:pic>
            <p:nvPicPr>
              <p:cNvPr id="98" name="Picture 2" descr="C:\Documents and Settings\EC\Desktop\Picture 001.jp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24000" y="-1"/>
                <a:ext cx="9144000" cy="685862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99" name="Oval 98"/>
              <p:cNvSpPr/>
              <p:nvPr/>
            </p:nvSpPr>
            <p:spPr>
              <a:xfrm>
                <a:off x="7251700" y="2222501"/>
                <a:ext cx="2371828" cy="1019210"/>
              </a:xfrm>
              <a:prstGeom prst="ellipse">
                <a:avLst/>
              </a:prstGeom>
              <a:noFill/>
              <a:ln w="38100" cmpd="sng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0" name="Oval 99"/>
              <p:cNvSpPr/>
              <p:nvPr/>
            </p:nvSpPr>
            <p:spPr>
              <a:xfrm>
                <a:off x="3200400" y="2667001"/>
                <a:ext cx="4051300" cy="1365719"/>
              </a:xfrm>
              <a:prstGeom prst="ellipse">
                <a:avLst/>
              </a:prstGeom>
              <a:noFill/>
              <a:ln w="38100" cmpd="sng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1" name="Oval 100"/>
              <p:cNvSpPr/>
              <p:nvPr/>
            </p:nvSpPr>
            <p:spPr>
              <a:xfrm>
                <a:off x="7251700" y="3502260"/>
                <a:ext cx="3314700" cy="1920641"/>
              </a:xfrm>
              <a:prstGeom prst="ellipse">
                <a:avLst/>
              </a:prstGeom>
              <a:noFill/>
              <a:ln w="38100" cmpd="sng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2" name="Oval 101"/>
              <p:cNvSpPr/>
              <p:nvPr/>
            </p:nvSpPr>
            <p:spPr>
              <a:xfrm>
                <a:off x="1543050" y="2667001"/>
                <a:ext cx="1543050" cy="2755900"/>
              </a:xfrm>
              <a:prstGeom prst="ellipse">
                <a:avLst/>
              </a:prstGeom>
              <a:noFill/>
              <a:ln w="38100" cmpd="sng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3" name="TextBox 102"/>
              <p:cNvSpPr txBox="1"/>
              <p:nvPr/>
            </p:nvSpPr>
            <p:spPr>
              <a:xfrm>
                <a:off x="4330700" y="2825907"/>
                <a:ext cx="1214820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>
                    <a:solidFill>
                      <a:srgbClr val="FFFF00"/>
                    </a:solidFill>
                  </a:rPr>
                  <a:t>Lasers</a:t>
                </a:r>
              </a:p>
            </p:txBody>
          </p:sp>
          <p:sp>
            <p:nvSpPr>
              <p:cNvPr id="104" name="TextBox 103"/>
              <p:cNvSpPr txBox="1"/>
              <p:nvPr/>
            </p:nvSpPr>
            <p:spPr>
              <a:xfrm>
                <a:off x="8187560" y="4050480"/>
                <a:ext cx="1214820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>
                    <a:solidFill>
                      <a:srgbClr val="FFFF00"/>
                    </a:solidFill>
                  </a:rPr>
                  <a:t>Lasers</a:t>
                </a:r>
              </a:p>
            </p:txBody>
          </p:sp>
          <p:sp>
            <p:nvSpPr>
              <p:cNvPr id="105" name="TextBox 104"/>
              <p:cNvSpPr txBox="1"/>
              <p:nvPr/>
            </p:nvSpPr>
            <p:spPr>
              <a:xfrm>
                <a:off x="1713217" y="3740332"/>
                <a:ext cx="1214820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>
                    <a:solidFill>
                      <a:srgbClr val="FFFF00"/>
                    </a:solidFill>
                  </a:rPr>
                  <a:t>Lasers</a:t>
                </a:r>
              </a:p>
            </p:txBody>
          </p:sp>
          <p:sp>
            <p:nvSpPr>
              <p:cNvPr id="106" name="TextBox 105"/>
              <p:cNvSpPr txBox="1"/>
              <p:nvPr/>
            </p:nvSpPr>
            <p:spPr>
              <a:xfrm>
                <a:off x="7299498" y="2374614"/>
                <a:ext cx="2102883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>
                    <a:solidFill>
                      <a:srgbClr val="FFFF00"/>
                    </a:solidFill>
                  </a:rPr>
                  <a:t>Experiment</a:t>
                </a:r>
              </a:p>
            </p:txBody>
          </p:sp>
        </p:grpSp>
        <p:grpSp>
          <p:nvGrpSpPr>
            <p:cNvPr id="88" name="Group 87"/>
            <p:cNvGrpSpPr>
              <a:grpSpLocks noChangeAspect="1"/>
            </p:cNvGrpSpPr>
            <p:nvPr/>
          </p:nvGrpSpPr>
          <p:grpSpPr>
            <a:xfrm>
              <a:off x="4442597" y="3355670"/>
              <a:ext cx="4456981" cy="3343042"/>
              <a:chOff x="1524000" y="-1"/>
              <a:chExt cx="9144000" cy="6858629"/>
            </a:xfrm>
          </p:grpSpPr>
          <p:pic>
            <p:nvPicPr>
              <p:cNvPr id="89" name="Picture 2" descr="C:\Documents and Settings\EC\Desktop\Picture 001.jp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24000" y="-1"/>
                <a:ext cx="9144000" cy="685862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90" name="Oval 89"/>
              <p:cNvSpPr/>
              <p:nvPr/>
            </p:nvSpPr>
            <p:spPr>
              <a:xfrm>
                <a:off x="7251700" y="2222501"/>
                <a:ext cx="2371828" cy="1019210"/>
              </a:xfrm>
              <a:prstGeom prst="ellipse">
                <a:avLst/>
              </a:prstGeom>
              <a:noFill/>
              <a:ln w="38100" cmpd="sng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1" name="Oval 90"/>
              <p:cNvSpPr/>
              <p:nvPr/>
            </p:nvSpPr>
            <p:spPr>
              <a:xfrm>
                <a:off x="3200400" y="2667001"/>
                <a:ext cx="4051300" cy="1365719"/>
              </a:xfrm>
              <a:prstGeom prst="ellipse">
                <a:avLst/>
              </a:prstGeom>
              <a:noFill/>
              <a:ln w="38100" cmpd="sng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2" name="Oval 91"/>
              <p:cNvSpPr/>
              <p:nvPr/>
            </p:nvSpPr>
            <p:spPr>
              <a:xfrm>
                <a:off x="7251700" y="3502260"/>
                <a:ext cx="3314700" cy="1920641"/>
              </a:xfrm>
              <a:prstGeom prst="ellipse">
                <a:avLst/>
              </a:prstGeom>
              <a:noFill/>
              <a:ln w="38100" cmpd="sng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3" name="Oval 92"/>
              <p:cNvSpPr/>
              <p:nvPr/>
            </p:nvSpPr>
            <p:spPr>
              <a:xfrm>
                <a:off x="1543050" y="2667001"/>
                <a:ext cx="1543050" cy="2755900"/>
              </a:xfrm>
              <a:prstGeom prst="ellipse">
                <a:avLst/>
              </a:prstGeom>
              <a:noFill/>
              <a:ln w="38100" cmpd="sng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4" name="TextBox 93"/>
              <p:cNvSpPr txBox="1"/>
              <p:nvPr/>
            </p:nvSpPr>
            <p:spPr>
              <a:xfrm>
                <a:off x="4330700" y="2825907"/>
                <a:ext cx="1214820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>
                    <a:solidFill>
                      <a:srgbClr val="FFFF00"/>
                    </a:solidFill>
                  </a:rPr>
                  <a:t>Lasers</a:t>
                </a:r>
              </a:p>
            </p:txBody>
          </p:sp>
          <p:sp>
            <p:nvSpPr>
              <p:cNvPr id="95" name="TextBox 94"/>
              <p:cNvSpPr txBox="1"/>
              <p:nvPr/>
            </p:nvSpPr>
            <p:spPr>
              <a:xfrm>
                <a:off x="8187560" y="4050480"/>
                <a:ext cx="1214820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>
                    <a:solidFill>
                      <a:srgbClr val="FFFF00"/>
                    </a:solidFill>
                  </a:rPr>
                  <a:t>Lasers</a:t>
                </a:r>
              </a:p>
            </p:txBody>
          </p:sp>
          <p:sp>
            <p:nvSpPr>
              <p:cNvPr id="96" name="TextBox 95"/>
              <p:cNvSpPr txBox="1"/>
              <p:nvPr/>
            </p:nvSpPr>
            <p:spPr>
              <a:xfrm>
                <a:off x="1713217" y="3740332"/>
                <a:ext cx="1214820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>
                    <a:solidFill>
                      <a:srgbClr val="FFFF00"/>
                    </a:solidFill>
                  </a:rPr>
                  <a:t>Lasers</a:t>
                </a:r>
              </a:p>
            </p:txBody>
          </p:sp>
          <p:sp>
            <p:nvSpPr>
              <p:cNvPr id="97" name="TextBox 96"/>
              <p:cNvSpPr txBox="1"/>
              <p:nvPr/>
            </p:nvSpPr>
            <p:spPr>
              <a:xfrm>
                <a:off x="7299498" y="2374614"/>
                <a:ext cx="2102883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>
                    <a:solidFill>
                      <a:srgbClr val="FFFF00"/>
                    </a:solidFill>
                  </a:rPr>
                  <a:t>Experiment</a:t>
                </a:r>
              </a:p>
            </p:txBody>
          </p:sp>
        </p:grpSp>
      </p:grpSp>
      <p:grpSp>
        <p:nvGrpSpPr>
          <p:cNvPr id="125" name="Group 124"/>
          <p:cNvGrpSpPr>
            <a:grpSpLocks noChangeAspect="1"/>
          </p:cNvGrpSpPr>
          <p:nvPr/>
        </p:nvGrpSpPr>
        <p:grpSpPr>
          <a:xfrm>
            <a:off x="4665722" y="3384434"/>
            <a:ext cx="4671414" cy="3510121"/>
            <a:chOff x="-23003" y="-2877"/>
            <a:chExt cx="8922581" cy="6704466"/>
          </a:xfrm>
        </p:grpSpPr>
        <p:grpSp>
          <p:nvGrpSpPr>
            <p:cNvPr id="126" name="Group 125"/>
            <p:cNvGrpSpPr>
              <a:grpSpLocks noChangeAspect="1"/>
            </p:cNvGrpSpPr>
            <p:nvPr/>
          </p:nvGrpSpPr>
          <p:grpSpPr>
            <a:xfrm>
              <a:off x="0" y="0"/>
              <a:ext cx="4456981" cy="3343042"/>
              <a:chOff x="1524000" y="-1"/>
              <a:chExt cx="9144000" cy="6858629"/>
            </a:xfrm>
          </p:grpSpPr>
          <p:pic>
            <p:nvPicPr>
              <p:cNvPr id="157" name="Picture 2" descr="C:\Documents and Settings\EC\Desktop\Picture 001.jp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24000" y="-1"/>
                <a:ext cx="9144000" cy="685862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58" name="Oval 157"/>
              <p:cNvSpPr/>
              <p:nvPr/>
            </p:nvSpPr>
            <p:spPr>
              <a:xfrm>
                <a:off x="7251700" y="2222501"/>
                <a:ext cx="2371828" cy="1019210"/>
              </a:xfrm>
              <a:prstGeom prst="ellipse">
                <a:avLst/>
              </a:prstGeom>
              <a:noFill/>
              <a:ln w="38100" cmpd="sng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9" name="Oval 158"/>
              <p:cNvSpPr/>
              <p:nvPr/>
            </p:nvSpPr>
            <p:spPr>
              <a:xfrm>
                <a:off x="3200400" y="2667001"/>
                <a:ext cx="4051300" cy="1365719"/>
              </a:xfrm>
              <a:prstGeom prst="ellipse">
                <a:avLst/>
              </a:prstGeom>
              <a:noFill/>
              <a:ln w="38100" cmpd="sng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0" name="Oval 159"/>
              <p:cNvSpPr/>
              <p:nvPr/>
            </p:nvSpPr>
            <p:spPr>
              <a:xfrm>
                <a:off x="7251700" y="3502260"/>
                <a:ext cx="3314700" cy="1920641"/>
              </a:xfrm>
              <a:prstGeom prst="ellipse">
                <a:avLst/>
              </a:prstGeom>
              <a:noFill/>
              <a:ln w="38100" cmpd="sng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1" name="Oval 160"/>
              <p:cNvSpPr/>
              <p:nvPr/>
            </p:nvSpPr>
            <p:spPr>
              <a:xfrm>
                <a:off x="1543050" y="2667001"/>
                <a:ext cx="1543050" cy="2755900"/>
              </a:xfrm>
              <a:prstGeom prst="ellipse">
                <a:avLst/>
              </a:prstGeom>
              <a:noFill/>
              <a:ln w="38100" cmpd="sng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2" name="TextBox 161"/>
              <p:cNvSpPr txBox="1"/>
              <p:nvPr/>
            </p:nvSpPr>
            <p:spPr>
              <a:xfrm>
                <a:off x="4330700" y="2825907"/>
                <a:ext cx="1214820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>
                    <a:solidFill>
                      <a:srgbClr val="FFFF00"/>
                    </a:solidFill>
                  </a:rPr>
                  <a:t>Lasers</a:t>
                </a:r>
              </a:p>
            </p:txBody>
          </p:sp>
          <p:sp>
            <p:nvSpPr>
              <p:cNvPr id="163" name="TextBox 162"/>
              <p:cNvSpPr txBox="1"/>
              <p:nvPr/>
            </p:nvSpPr>
            <p:spPr>
              <a:xfrm>
                <a:off x="8187560" y="4050480"/>
                <a:ext cx="1214820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>
                    <a:solidFill>
                      <a:srgbClr val="FFFF00"/>
                    </a:solidFill>
                  </a:rPr>
                  <a:t>Lasers</a:t>
                </a:r>
              </a:p>
            </p:txBody>
          </p:sp>
          <p:sp>
            <p:nvSpPr>
              <p:cNvPr id="164" name="TextBox 163"/>
              <p:cNvSpPr txBox="1"/>
              <p:nvPr/>
            </p:nvSpPr>
            <p:spPr>
              <a:xfrm>
                <a:off x="1713217" y="3740332"/>
                <a:ext cx="1214820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>
                    <a:solidFill>
                      <a:srgbClr val="FFFF00"/>
                    </a:solidFill>
                  </a:rPr>
                  <a:t>Lasers</a:t>
                </a:r>
              </a:p>
            </p:txBody>
          </p:sp>
          <p:sp>
            <p:nvSpPr>
              <p:cNvPr id="165" name="TextBox 164"/>
              <p:cNvSpPr txBox="1"/>
              <p:nvPr/>
            </p:nvSpPr>
            <p:spPr>
              <a:xfrm>
                <a:off x="7299498" y="2374614"/>
                <a:ext cx="2102883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>
                    <a:solidFill>
                      <a:srgbClr val="FFFF00"/>
                    </a:solidFill>
                  </a:rPr>
                  <a:t>Experiment</a:t>
                </a:r>
              </a:p>
            </p:txBody>
          </p:sp>
        </p:grpSp>
        <p:grpSp>
          <p:nvGrpSpPr>
            <p:cNvPr id="127" name="Group 126"/>
            <p:cNvGrpSpPr>
              <a:grpSpLocks noChangeAspect="1"/>
            </p:cNvGrpSpPr>
            <p:nvPr/>
          </p:nvGrpSpPr>
          <p:grpSpPr>
            <a:xfrm>
              <a:off x="4413843" y="-2877"/>
              <a:ext cx="4456981" cy="6442211"/>
              <a:chOff x="1524000" y="-1"/>
              <a:chExt cx="9144000" cy="13216924"/>
            </a:xfrm>
          </p:grpSpPr>
          <p:pic>
            <p:nvPicPr>
              <p:cNvPr id="148" name="Picture 2" descr="C:\Documents and Settings\EC\Desktop\Picture 001.jp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24000" y="-1"/>
                <a:ext cx="9144000" cy="685862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49" name="Oval 148"/>
              <p:cNvSpPr/>
              <p:nvPr/>
            </p:nvSpPr>
            <p:spPr>
              <a:xfrm>
                <a:off x="7251700" y="2222501"/>
                <a:ext cx="2371828" cy="1019210"/>
              </a:xfrm>
              <a:prstGeom prst="ellipse">
                <a:avLst/>
              </a:prstGeom>
              <a:noFill/>
              <a:ln w="38100" cmpd="sng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0" name="Oval 149"/>
              <p:cNvSpPr/>
              <p:nvPr/>
            </p:nvSpPr>
            <p:spPr>
              <a:xfrm>
                <a:off x="3200400" y="2667001"/>
                <a:ext cx="4051300" cy="1365719"/>
              </a:xfrm>
              <a:prstGeom prst="ellipse">
                <a:avLst/>
              </a:prstGeom>
              <a:noFill/>
              <a:ln w="38100" cmpd="sng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1" name="Oval 150"/>
              <p:cNvSpPr/>
              <p:nvPr/>
            </p:nvSpPr>
            <p:spPr>
              <a:xfrm>
                <a:off x="7251700" y="3502260"/>
                <a:ext cx="3314700" cy="1920641"/>
              </a:xfrm>
              <a:prstGeom prst="ellipse">
                <a:avLst/>
              </a:prstGeom>
              <a:noFill/>
              <a:ln w="38100" cmpd="sng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2" name="Oval 151"/>
              <p:cNvSpPr/>
              <p:nvPr/>
            </p:nvSpPr>
            <p:spPr>
              <a:xfrm>
                <a:off x="1543050" y="2667001"/>
                <a:ext cx="1543050" cy="2755900"/>
              </a:xfrm>
              <a:prstGeom prst="ellipse">
                <a:avLst/>
              </a:prstGeom>
              <a:noFill/>
              <a:ln w="38100" cmpd="sng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3" name="TextBox 152"/>
              <p:cNvSpPr txBox="1"/>
              <p:nvPr/>
            </p:nvSpPr>
            <p:spPr>
              <a:xfrm>
                <a:off x="4330705" y="1276816"/>
                <a:ext cx="402932" cy="11940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solidFill>
                      <a:srgbClr val="FFFF00"/>
                    </a:solidFill>
                  </a:rPr>
                  <a:t>Lasers</a:t>
                </a:r>
              </a:p>
            </p:txBody>
          </p:sp>
          <p:sp>
            <p:nvSpPr>
              <p:cNvPr id="154" name="TextBox 153"/>
              <p:cNvSpPr txBox="1"/>
              <p:nvPr/>
            </p:nvSpPr>
            <p:spPr>
              <a:xfrm>
                <a:off x="8187560" y="4050480"/>
                <a:ext cx="1214820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>
                    <a:solidFill>
                      <a:srgbClr val="FFFF00"/>
                    </a:solidFill>
                  </a:rPr>
                  <a:t>Lasers</a:t>
                </a:r>
              </a:p>
            </p:txBody>
          </p:sp>
          <p:sp>
            <p:nvSpPr>
              <p:cNvPr id="155" name="TextBox 154"/>
              <p:cNvSpPr txBox="1"/>
              <p:nvPr/>
            </p:nvSpPr>
            <p:spPr>
              <a:xfrm>
                <a:off x="1713217" y="3740332"/>
                <a:ext cx="1214820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>
                    <a:solidFill>
                      <a:srgbClr val="FFFF00"/>
                    </a:solidFill>
                  </a:rPr>
                  <a:t>Lasers</a:t>
                </a:r>
              </a:p>
            </p:txBody>
          </p:sp>
          <p:sp>
            <p:nvSpPr>
              <p:cNvPr id="156" name="TextBox 155"/>
              <p:cNvSpPr txBox="1"/>
              <p:nvPr/>
            </p:nvSpPr>
            <p:spPr>
              <a:xfrm>
                <a:off x="7299498" y="2374614"/>
                <a:ext cx="2102883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>
                    <a:solidFill>
                      <a:srgbClr val="FFFF00"/>
                    </a:solidFill>
                  </a:rPr>
                  <a:t>Experiment</a:t>
                </a:r>
              </a:p>
            </p:txBody>
          </p:sp>
        </p:grpSp>
        <p:grpSp>
          <p:nvGrpSpPr>
            <p:cNvPr id="128" name="Group 127"/>
            <p:cNvGrpSpPr>
              <a:grpSpLocks noChangeAspect="1"/>
            </p:cNvGrpSpPr>
            <p:nvPr/>
          </p:nvGrpSpPr>
          <p:grpSpPr>
            <a:xfrm>
              <a:off x="-23003" y="3358547"/>
              <a:ext cx="4456981" cy="3343042"/>
              <a:chOff x="1524000" y="-1"/>
              <a:chExt cx="9144000" cy="6858629"/>
            </a:xfrm>
          </p:grpSpPr>
          <p:pic>
            <p:nvPicPr>
              <p:cNvPr id="139" name="Picture 2" descr="C:\Documents and Settings\EC\Desktop\Picture 001.jp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24000" y="-1"/>
                <a:ext cx="9144000" cy="685862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40" name="Oval 139"/>
              <p:cNvSpPr/>
              <p:nvPr/>
            </p:nvSpPr>
            <p:spPr>
              <a:xfrm>
                <a:off x="7251700" y="2222501"/>
                <a:ext cx="2371828" cy="1019210"/>
              </a:xfrm>
              <a:prstGeom prst="ellipse">
                <a:avLst/>
              </a:prstGeom>
              <a:noFill/>
              <a:ln w="38100" cmpd="sng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1" name="Oval 140"/>
              <p:cNvSpPr/>
              <p:nvPr/>
            </p:nvSpPr>
            <p:spPr>
              <a:xfrm>
                <a:off x="3200400" y="2667001"/>
                <a:ext cx="4051300" cy="1365719"/>
              </a:xfrm>
              <a:prstGeom prst="ellipse">
                <a:avLst/>
              </a:prstGeom>
              <a:noFill/>
              <a:ln w="38100" cmpd="sng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2" name="Oval 141"/>
              <p:cNvSpPr/>
              <p:nvPr/>
            </p:nvSpPr>
            <p:spPr>
              <a:xfrm>
                <a:off x="7251700" y="3502260"/>
                <a:ext cx="3314700" cy="1920641"/>
              </a:xfrm>
              <a:prstGeom prst="ellipse">
                <a:avLst/>
              </a:prstGeom>
              <a:noFill/>
              <a:ln w="38100" cmpd="sng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3" name="Oval 142"/>
              <p:cNvSpPr/>
              <p:nvPr/>
            </p:nvSpPr>
            <p:spPr>
              <a:xfrm>
                <a:off x="1543050" y="2667001"/>
                <a:ext cx="1543050" cy="2755900"/>
              </a:xfrm>
              <a:prstGeom prst="ellipse">
                <a:avLst/>
              </a:prstGeom>
              <a:noFill/>
              <a:ln w="38100" cmpd="sng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4" name="TextBox 143"/>
              <p:cNvSpPr txBox="1"/>
              <p:nvPr/>
            </p:nvSpPr>
            <p:spPr>
              <a:xfrm>
                <a:off x="4330700" y="2825907"/>
                <a:ext cx="1214820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>
                    <a:solidFill>
                      <a:srgbClr val="FFFF00"/>
                    </a:solidFill>
                  </a:rPr>
                  <a:t>Lasers</a:t>
                </a:r>
              </a:p>
            </p:txBody>
          </p:sp>
          <p:sp>
            <p:nvSpPr>
              <p:cNvPr id="145" name="TextBox 144"/>
              <p:cNvSpPr txBox="1"/>
              <p:nvPr/>
            </p:nvSpPr>
            <p:spPr>
              <a:xfrm>
                <a:off x="8187560" y="4050480"/>
                <a:ext cx="1214820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>
                    <a:solidFill>
                      <a:srgbClr val="FFFF00"/>
                    </a:solidFill>
                  </a:rPr>
                  <a:t>Lasers</a:t>
                </a:r>
              </a:p>
            </p:txBody>
          </p:sp>
          <p:sp>
            <p:nvSpPr>
              <p:cNvPr id="146" name="TextBox 145"/>
              <p:cNvSpPr txBox="1"/>
              <p:nvPr/>
            </p:nvSpPr>
            <p:spPr>
              <a:xfrm>
                <a:off x="1713217" y="3740332"/>
                <a:ext cx="1214820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>
                    <a:solidFill>
                      <a:srgbClr val="FFFF00"/>
                    </a:solidFill>
                  </a:rPr>
                  <a:t>Lasers</a:t>
                </a:r>
              </a:p>
            </p:txBody>
          </p:sp>
          <p:sp>
            <p:nvSpPr>
              <p:cNvPr id="147" name="TextBox 146"/>
              <p:cNvSpPr txBox="1"/>
              <p:nvPr/>
            </p:nvSpPr>
            <p:spPr>
              <a:xfrm>
                <a:off x="7299498" y="2374614"/>
                <a:ext cx="2102883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>
                    <a:solidFill>
                      <a:srgbClr val="FFFF00"/>
                    </a:solidFill>
                  </a:rPr>
                  <a:t>Experiment</a:t>
                </a:r>
              </a:p>
            </p:txBody>
          </p:sp>
        </p:grpSp>
        <p:grpSp>
          <p:nvGrpSpPr>
            <p:cNvPr id="129" name="Group 128"/>
            <p:cNvGrpSpPr>
              <a:grpSpLocks noChangeAspect="1"/>
            </p:cNvGrpSpPr>
            <p:nvPr/>
          </p:nvGrpSpPr>
          <p:grpSpPr>
            <a:xfrm>
              <a:off x="4442597" y="3355670"/>
              <a:ext cx="4456981" cy="3343042"/>
              <a:chOff x="1524000" y="-1"/>
              <a:chExt cx="9144000" cy="6858629"/>
            </a:xfrm>
          </p:grpSpPr>
          <p:pic>
            <p:nvPicPr>
              <p:cNvPr id="130" name="Picture 2" descr="C:\Documents and Settings\EC\Desktop\Picture 001.jp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24000" y="-1"/>
                <a:ext cx="9144000" cy="685862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31" name="Oval 130"/>
              <p:cNvSpPr/>
              <p:nvPr/>
            </p:nvSpPr>
            <p:spPr>
              <a:xfrm>
                <a:off x="7251700" y="2222501"/>
                <a:ext cx="2371828" cy="1019210"/>
              </a:xfrm>
              <a:prstGeom prst="ellipse">
                <a:avLst/>
              </a:prstGeom>
              <a:noFill/>
              <a:ln w="38100" cmpd="sng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2" name="Oval 131"/>
              <p:cNvSpPr/>
              <p:nvPr/>
            </p:nvSpPr>
            <p:spPr>
              <a:xfrm>
                <a:off x="3200400" y="2667001"/>
                <a:ext cx="4051300" cy="1365719"/>
              </a:xfrm>
              <a:prstGeom prst="ellipse">
                <a:avLst/>
              </a:prstGeom>
              <a:noFill/>
              <a:ln w="38100" cmpd="sng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3" name="Oval 132"/>
              <p:cNvSpPr/>
              <p:nvPr/>
            </p:nvSpPr>
            <p:spPr>
              <a:xfrm>
                <a:off x="7251700" y="3502260"/>
                <a:ext cx="3314700" cy="1920641"/>
              </a:xfrm>
              <a:prstGeom prst="ellipse">
                <a:avLst/>
              </a:prstGeom>
              <a:noFill/>
              <a:ln w="38100" cmpd="sng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4" name="Oval 133"/>
              <p:cNvSpPr/>
              <p:nvPr/>
            </p:nvSpPr>
            <p:spPr>
              <a:xfrm>
                <a:off x="1543050" y="2667001"/>
                <a:ext cx="1543050" cy="2755900"/>
              </a:xfrm>
              <a:prstGeom prst="ellipse">
                <a:avLst/>
              </a:prstGeom>
              <a:noFill/>
              <a:ln w="38100" cmpd="sng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5" name="TextBox 134"/>
              <p:cNvSpPr txBox="1"/>
              <p:nvPr/>
            </p:nvSpPr>
            <p:spPr>
              <a:xfrm>
                <a:off x="4330700" y="2825907"/>
                <a:ext cx="1214820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>
                    <a:solidFill>
                      <a:srgbClr val="FFFF00"/>
                    </a:solidFill>
                  </a:rPr>
                  <a:t>Lasers</a:t>
                </a:r>
              </a:p>
            </p:txBody>
          </p:sp>
          <p:sp>
            <p:nvSpPr>
              <p:cNvPr id="136" name="TextBox 135"/>
              <p:cNvSpPr txBox="1"/>
              <p:nvPr/>
            </p:nvSpPr>
            <p:spPr>
              <a:xfrm>
                <a:off x="8187560" y="4050480"/>
                <a:ext cx="1214820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>
                    <a:solidFill>
                      <a:srgbClr val="FFFF00"/>
                    </a:solidFill>
                  </a:rPr>
                  <a:t>Lasers</a:t>
                </a:r>
              </a:p>
            </p:txBody>
          </p:sp>
          <p:sp>
            <p:nvSpPr>
              <p:cNvPr id="137" name="TextBox 136"/>
              <p:cNvSpPr txBox="1"/>
              <p:nvPr/>
            </p:nvSpPr>
            <p:spPr>
              <a:xfrm>
                <a:off x="1713217" y="3740332"/>
                <a:ext cx="1214820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>
                    <a:solidFill>
                      <a:srgbClr val="FFFF00"/>
                    </a:solidFill>
                  </a:rPr>
                  <a:t>Lasers</a:t>
                </a:r>
              </a:p>
            </p:txBody>
          </p:sp>
          <p:sp>
            <p:nvSpPr>
              <p:cNvPr id="138" name="TextBox 137"/>
              <p:cNvSpPr txBox="1"/>
              <p:nvPr/>
            </p:nvSpPr>
            <p:spPr>
              <a:xfrm>
                <a:off x="7299498" y="2374614"/>
                <a:ext cx="2102883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>
                    <a:solidFill>
                      <a:srgbClr val="FFFF00"/>
                    </a:solidFill>
                  </a:rPr>
                  <a:t>Experiment</a:t>
                </a:r>
              </a:p>
            </p:txBody>
          </p:sp>
        </p:grpSp>
      </p:grpSp>
      <p:grpSp>
        <p:nvGrpSpPr>
          <p:cNvPr id="166" name="Group 165"/>
          <p:cNvGrpSpPr>
            <a:grpSpLocks noChangeAspect="1"/>
          </p:cNvGrpSpPr>
          <p:nvPr/>
        </p:nvGrpSpPr>
        <p:grpSpPr>
          <a:xfrm>
            <a:off x="8989623" y="-155626"/>
            <a:ext cx="4671414" cy="3510121"/>
            <a:chOff x="-23003" y="-2877"/>
            <a:chExt cx="8922581" cy="6704466"/>
          </a:xfrm>
        </p:grpSpPr>
        <p:grpSp>
          <p:nvGrpSpPr>
            <p:cNvPr id="167" name="Group 166"/>
            <p:cNvGrpSpPr>
              <a:grpSpLocks noChangeAspect="1"/>
            </p:cNvGrpSpPr>
            <p:nvPr/>
          </p:nvGrpSpPr>
          <p:grpSpPr>
            <a:xfrm>
              <a:off x="0" y="0"/>
              <a:ext cx="4456981" cy="3343042"/>
              <a:chOff x="1524000" y="-1"/>
              <a:chExt cx="9144000" cy="6858629"/>
            </a:xfrm>
          </p:grpSpPr>
          <p:pic>
            <p:nvPicPr>
              <p:cNvPr id="198" name="Picture 2" descr="C:\Documents and Settings\EC\Desktop\Picture 001.jp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24000" y="-1"/>
                <a:ext cx="9144000" cy="685862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99" name="Oval 198"/>
              <p:cNvSpPr/>
              <p:nvPr/>
            </p:nvSpPr>
            <p:spPr>
              <a:xfrm>
                <a:off x="7251700" y="2222501"/>
                <a:ext cx="2371828" cy="1019210"/>
              </a:xfrm>
              <a:prstGeom prst="ellipse">
                <a:avLst/>
              </a:prstGeom>
              <a:noFill/>
              <a:ln w="38100" cmpd="sng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0" name="Oval 199"/>
              <p:cNvSpPr/>
              <p:nvPr/>
            </p:nvSpPr>
            <p:spPr>
              <a:xfrm>
                <a:off x="3200400" y="2667001"/>
                <a:ext cx="4051300" cy="1365719"/>
              </a:xfrm>
              <a:prstGeom prst="ellipse">
                <a:avLst/>
              </a:prstGeom>
              <a:noFill/>
              <a:ln w="38100" cmpd="sng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1" name="Oval 200"/>
              <p:cNvSpPr/>
              <p:nvPr/>
            </p:nvSpPr>
            <p:spPr>
              <a:xfrm>
                <a:off x="7251700" y="3502260"/>
                <a:ext cx="3314700" cy="1920641"/>
              </a:xfrm>
              <a:prstGeom prst="ellipse">
                <a:avLst/>
              </a:prstGeom>
              <a:noFill/>
              <a:ln w="38100" cmpd="sng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2" name="Oval 201"/>
              <p:cNvSpPr/>
              <p:nvPr/>
            </p:nvSpPr>
            <p:spPr>
              <a:xfrm>
                <a:off x="1543050" y="2667001"/>
                <a:ext cx="1543050" cy="2755900"/>
              </a:xfrm>
              <a:prstGeom prst="ellipse">
                <a:avLst/>
              </a:prstGeom>
              <a:noFill/>
              <a:ln w="38100" cmpd="sng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3" name="TextBox 202"/>
              <p:cNvSpPr txBox="1"/>
              <p:nvPr/>
            </p:nvSpPr>
            <p:spPr>
              <a:xfrm>
                <a:off x="4330700" y="2825907"/>
                <a:ext cx="1214820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>
                    <a:solidFill>
                      <a:srgbClr val="FFFF00"/>
                    </a:solidFill>
                  </a:rPr>
                  <a:t>Lasers</a:t>
                </a:r>
              </a:p>
            </p:txBody>
          </p:sp>
          <p:sp>
            <p:nvSpPr>
              <p:cNvPr id="204" name="TextBox 203"/>
              <p:cNvSpPr txBox="1"/>
              <p:nvPr/>
            </p:nvSpPr>
            <p:spPr>
              <a:xfrm>
                <a:off x="8187560" y="4050480"/>
                <a:ext cx="1214820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>
                    <a:solidFill>
                      <a:srgbClr val="FFFF00"/>
                    </a:solidFill>
                  </a:rPr>
                  <a:t>Lasers</a:t>
                </a:r>
              </a:p>
            </p:txBody>
          </p:sp>
          <p:sp>
            <p:nvSpPr>
              <p:cNvPr id="205" name="TextBox 204"/>
              <p:cNvSpPr txBox="1"/>
              <p:nvPr/>
            </p:nvSpPr>
            <p:spPr>
              <a:xfrm>
                <a:off x="1713217" y="3740332"/>
                <a:ext cx="1214820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>
                    <a:solidFill>
                      <a:srgbClr val="FFFF00"/>
                    </a:solidFill>
                  </a:rPr>
                  <a:t>Lasers</a:t>
                </a:r>
              </a:p>
            </p:txBody>
          </p:sp>
          <p:sp>
            <p:nvSpPr>
              <p:cNvPr id="206" name="TextBox 205"/>
              <p:cNvSpPr txBox="1"/>
              <p:nvPr/>
            </p:nvSpPr>
            <p:spPr>
              <a:xfrm>
                <a:off x="7299498" y="2374614"/>
                <a:ext cx="2102883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>
                    <a:solidFill>
                      <a:srgbClr val="FFFF00"/>
                    </a:solidFill>
                  </a:rPr>
                  <a:t>Experiment</a:t>
                </a:r>
              </a:p>
            </p:txBody>
          </p:sp>
        </p:grpSp>
        <p:grpSp>
          <p:nvGrpSpPr>
            <p:cNvPr id="168" name="Group 167"/>
            <p:cNvGrpSpPr>
              <a:grpSpLocks noChangeAspect="1"/>
            </p:cNvGrpSpPr>
            <p:nvPr/>
          </p:nvGrpSpPr>
          <p:grpSpPr>
            <a:xfrm>
              <a:off x="4413843" y="-2877"/>
              <a:ext cx="4456981" cy="6442211"/>
              <a:chOff x="1524000" y="-1"/>
              <a:chExt cx="9144000" cy="13216924"/>
            </a:xfrm>
          </p:grpSpPr>
          <p:pic>
            <p:nvPicPr>
              <p:cNvPr id="189" name="Picture 2" descr="C:\Documents and Settings\EC\Desktop\Picture 001.jp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24000" y="-1"/>
                <a:ext cx="9144000" cy="685862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90" name="Oval 189"/>
              <p:cNvSpPr/>
              <p:nvPr/>
            </p:nvSpPr>
            <p:spPr>
              <a:xfrm>
                <a:off x="7251700" y="2222501"/>
                <a:ext cx="2371828" cy="1019210"/>
              </a:xfrm>
              <a:prstGeom prst="ellipse">
                <a:avLst/>
              </a:prstGeom>
              <a:noFill/>
              <a:ln w="38100" cmpd="sng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1" name="Oval 190"/>
              <p:cNvSpPr/>
              <p:nvPr/>
            </p:nvSpPr>
            <p:spPr>
              <a:xfrm>
                <a:off x="3200400" y="2667001"/>
                <a:ext cx="4051300" cy="1365719"/>
              </a:xfrm>
              <a:prstGeom prst="ellipse">
                <a:avLst/>
              </a:prstGeom>
              <a:noFill/>
              <a:ln w="38100" cmpd="sng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2" name="Oval 191"/>
              <p:cNvSpPr/>
              <p:nvPr/>
            </p:nvSpPr>
            <p:spPr>
              <a:xfrm>
                <a:off x="7251700" y="3502260"/>
                <a:ext cx="3314700" cy="1920641"/>
              </a:xfrm>
              <a:prstGeom prst="ellipse">
                <a:avLst/>
              </a:prstGeom>
              <a:noFill/>
              <a:ln w="38100" cmpd="sng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3" name="Oval 192"/>
              <p:cNvSpPr/>
              <p:nvPr/>
            </p:nvSpPr>
            <p:spPr>
              <a:xfrm>
                <a:off x="1543050" y="2667001"/>
                <a:ext cx="1543050" cy="2755900"/>
              </a:xfrm>
              <a:prstGeom prst="ellipse">
                <a:avLst/>
              </a:prstGeom>
              <a:noFill/>
              <a:ln w="38100" cmpd="sng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4" name="TextBox 193"/>
              <p:cNvSpPr txBox="1"/>
              <p:nvPr/>
            </p:nvSpPr>
            <p:spPr>
              <a:xfrm>
                <a:off x="4330705" y="1276816"/>
                <a:ext cx="402932" cy="11940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solidFill>
                      <a:srgbClr val="FFFF00"/>
                    </a:solidFill>
                  </a:rPr>
                  <a:t>Lasers</a:t>
                </a:r>
              </a:p>
            </p:txBody>
          </p:sp>
          <p:sp>
            <p:nvSpPr>
              <p:cNvPr id="195" name="TextBox 194"/>
              <p:cNvSpPr txBox="1"/>
              <p:nvPr/>
            </p:nvSpPr>
            <p:spPr>
              <a:xfrm>
                <a:off x="8187560" y="4050480"/>
                <a:ext cx="1214820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>
                    <a:solidFill>
                      <a:srgbClr val="FFFF00"/>
                    </a:solidFill>
                  </a:rPr>
                  <a:t>Lasers</a:t>
                </a:r>
              </a:p>
            </p:txBody>
          </p:sp>
          <p:sp>
            <p:nvSpPr>
              <p:cNvPr id="196" name="TextBox 195"/>
              <p:cNvSpPr txBox="1"/>
              <p:nvPr/>
            </p:nvSpPr>
            <p:spPr>
              <a:xfrm>
                <a:off x="1713217" y="3740332"/>
                <a:ext cx="1214820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>
                    <a:solidFill>
                      <a:srgbClr val="FFFF00"/>
                    </a:solidFill>
                  </a:rPr>
                  <a:t>Lasers</a:t>
                </a:r>
              </a:p>
            </p:txBody>
          </p:sp>
          <p:sp>
            <p:nvSpPr>
              <p:cNvPr id="197" name="TextBox 196"/>
              <p:cNvSpPr txBox="1"/>
              <p:nvPr/>
            </p:nvSpPr>
            <p:spPr>
              <a:xfrm>
                <a:off x="7299498" y="2374614"/>
                <a:ext cx="2102883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>
                    <a:solidFill>
                      <a:srgbClr val="FFFF00"/>
                    </a:solidFill>
                  </a:rPr>
                  <a:t>Experiment</a:t>
                </a:r>
              </a:p>
            </p:txBody>
          </p:sp>
        </p:grpSp>
        <p:grpSp>
          <p:nvGrpSpPr>
            <p:cNvPr id="169" name="Group 168"/>
            <p:cNvGrpSpPr>
              <a:grpSpLocks noChangeAspect="1"/>
            </p:cNvGrpSpPr>
            <p:nvPr/>
          </p:nvGrpSpPr>
          <p:grpSpPr>
            <a:xfrm>
              <a:off x="-23003" y="3358547"/>
              <a:ext cx="4456981" cy="3343042"/>
              <a:chOff x="1524000" y="-1"/>
              <a:chExt cx="9144000" cy="6858629"/>
            </a:xfrm>
          </p:grpSpPr>
          <p:pic>
            <p:nvPicPr>
              <p:cNvPr id="180" name="Picture 2" descr="C:\Documents and Settings\EC\Desktop\Picture 001.jp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24000" y="-1"/>
                <a:ext cx="9144000" cy="685862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81" name="Oval 180"/>
              <p:cNvSpPr/>
              <p:nvPr/>
            </p:nvSpPr>
            <p:spPr>
              <a:xfrm>
                <a:off x="7251700" y="2222501"/>
                <a:ext cx="2371828" cy="1019210"/>
              </a:xfrm>
              <a:prstGeom prst="ellipse">
                <a:avLst/>
              </a:prstGeom>
              <a:noFill/>
              <a:ln w="38100" cmpd="sng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2" name="Oval 181"/>
              <p:cNvSpPr/>
              <p:nvPr/>
            </p:nvSpPr>
            <p:spPr>
              <a:xfrm>
                <a:off x="3200400" y="2667001"/>
                <a:ext cx="4051300" cy="1365719"/>
              </a:xfrm>
              <a:prstGeom prst="ellipse">
                <a:avLst/>
              </a:prstGeom>
              <a:noFill/>
              <a:ln w="38100" cmpd="sng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3" name="Oval 182"/>
              <p:cNvSpPr/>
              <p:nvPr/>
            </p:nvSpPr>
            <p:spPr>
              <a:xfrm>
                <a:off x="7251700" y="3502260"/>
                <a:ext cx="3314700" cy="1920641"/>
              </a:xfrm>
              <a:prstGeom prst="ellipse">
                <a:avLst/>
              </a:prstGeom>
              <a:noFill/>
              <a:ln w="38100" cmpd="sng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4" name="Oval 183"/>
              <p:cNvSpPr/>
              <p:nvPr/>
            </p:nvSpPr>
            <p:spPr>
              <a:xfrm>
                <a:off x="1543050" y="2667001"/>
                <a:ext cx="1543050" cy="2755900"/>
              </a:xfrm>
              <a:prstGeom prst="ellipse">
                <a:avLst/>
              </a:prstGeom>
              <a:noFill/>
              <a:ln w="38100" cmpd="sng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5" name="TextBox 184"/>
              <p:cNvSpPr txBox="1"/>
              <p:nvPr/>
            </p:nvSpPr>
            <p:spPr>
              <a:xfrm>
                <a:off x="4330700" y="2825907"/>
                <a:ext cx="1214820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>
                    <a:solidFill>
                      <a:srgbClr val="FFFF00"/>
                    </a:solidFill>
                  </a:rPr>
                  <a:t>Lasers</a:t>
                </a:r>
              </a:p>
            </p:txBody>
          </p:sp>
          <p:sp>
            <p:nvSpPr>
              <p:cNvPr id="186" name="TextBox 185"/>
              <p:cNvSpPr txBox="1"/>
              <p:nvPr/>
            </p:nvSpPr>
            <p:spPr>
              <a:xfrm>
                <a:off x="8187560" y="4050480"/>
                <a:ext cx="1214820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>
                    <a:solidFill>
                      <a:srgbClr val="FFFF00"/>
                    </a:solidFill>
                  </a:rPr>
                  <a:t>Lasers</a:t>
                </a:r>
              </a:p>
            </p:txBody>
          </p:sp>
          <p:sp>
            <p:nvSpPr>
              <p:cNvPr id="187" name="TextBox 186"/>
              <p:cNvSpPr txBox="1"/>
              <p:nvPr/>
            </p:nvSpPr>
            <p:spPr>
              <a:xfrm>
                <a:off x="1713217" y="3740332"/>
                <a:ext cx="1214820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>
                    <a:solidFill>
                      <a:srgbClr val="FFFF00"/>
                    </a:solidFill>
                  </a:rPr>
                  <a:t>Lasers</a:t>
                </a:r>
              </a:p>
            </p:txBody>
          </p:sp>
          <p:sp>
            <p:nvSpPr>
              <p:cNvPr id="188" name="TextBox 187"/>
              <p:cNvSpPr txBox="1"/>
              <p:nvPr/>
            </p:nvSpPr>
            <p:spPr>
              <a:xfrm>
                <a:off x="7299498" y="2374614"/>
                <a:ext cx="2102883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>
                    <a:solidFill>
                      <a:srgbClr val="FFFF00"/>
                    </a:solidFill>
                  </a:rPr>
                  <a:t>Experiment</a:t>
                </a:r>
              </a:p>
            </p:txBody>
          </p:sp>
        </p:grpSp>
        <p:grpSp>
          <p:nvGrpSpPr>
            <p:cNvPr id="170" name="Group 169"/>
            <p:cNvGrpSpPr>
              <a:grpSpLocks noChangeAspect="1"/>
            </p:cNvGrpSpPr>
            <p:nvPr/>
          </p:nvGrpSpPr>
          <p:grpSpPr>
            <a:xfrm>
              <a:off x="4442597" y="3355670"/>
              <a:ext cx="4456981" cy="3343042"/>
              <a:chOff x="1524000" y="-1"/>
              <a:chExt cx="9144000" cy="6858629"/>
            </a:xfrm>
          </p:grpSpPr>
          <p:pic>
            <p:nvPicPr>
              <p:cNvPr id="171" name="Picture 2" descr="C:\Documents and Settings\EC\Desktop\Picture 001.jp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24000" y="-1"/>
                <a:ext cx="9144000" cy="685862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72" name="Oval 171"/>
              <p:cNvSpPr/>
              <p:nvPr/>
            </p:nvSpPr>
            <p:spPr>
              <a:xfrm>
                <a:off x="7251700" y="2222501"/>
                <a:ext cx="2371828" cy="1019210"/>
              </a:xfrm>
              <a:prstGeom prst="ellipse">
                <a:avLst/>
              </a:prstGeom>
              <a:noFill/>
              <a:ln w="38100" cmpd="sng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3" name="Oval 172"/>
              <p:cNvSpPr/>
              <p:nvPr/>
            </p:nvSpPr>
            <p:spPr>
              <a:xfrm>
                <a:off x="3200400" y="2667001"/>
                <a:ext cx="4051300" cy="1365719"/>
              </a:xfrm>
              <a:prstGeom prst="ellipse">
                <a:avLst/>
              </a:prstGeom>
              <a:noFill/>
              <a:ln w="38100" cmpd="sng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4" name="Oval 173"/>
              <p:cNvSpPr/>
              <p:nvPr/>
            </p:nvSpPr>
            <p:spPr>
              <a:xfrm>
                <a:off x="7251700" y="3502260"/>
                <a:ext cx="3314700" cy="1920641"/>
              </a:xfrm>
              <a:prstGeom prst="ellipse">
                <a:avLst/>
              </a:prstGeom>
              <a:noFill/>
              <a:ln w="38100" cmpd="sng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5" name="Oval 174"/>
              <p:cNvSpPr/>
              <p:nvPr/>
            </p:nvSpPr>
            <p:spPr>
              <a:xfrm>
                <a:off x="1543050" y="2667001"/>
                <a:ext cx="1543050" cy="2755900"/>
              </a:xfrm>
              <a:prstGeom prst="ellipse">
                <a:avLst/>
              </a:prstGeom>
              <a:noFill/>
              <a:ln w="38100" cmpd="sng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6" name="TextBox 175"/>
              <p:cNvSpPr txBox="1"/>
              <p:nvPr/>
            </p:nvSpPr>
            <p:spPr>
              <a:xfrm>
                <a:off x="4330700" y="2825907"/>
                <a:ext cx="1214820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>
                    <a:solidFill>
                      <a:srgbClr val="FFFF00"/>
                    </a:solidFill>
                  </a:rPr>
                  <a:t>Lasers</a:t>
                </a:r>
              </a:p>
            </p:txBody>
          </p:sp>
          <p:sp>
            <p:nvSpPr>
              <p:cNvPr id="177" name="TextBox 176"/>
              <p:cNvSpPr txBox="1"/>
              <p:nvPr/>
            </p:nvSpPr>
            <p:spPr>
              <a:xfrm>
                <a:off x="8187560" y="4050480"/>
                <a:ext cx="1214820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>
                    <a:solidFill>
                      <a:srgbClr val="FFFF00"/>
                    </a:solidFill>
                  </a:rPr>
                  <a:t>Lasers</a:t>
                </a:r>
              </a:p>
            </p:txBody>
          </p:sp>
          <p:sp>
            <p:nvSpPr>
              <p:cNvPr id="178" name="TextBox 177"/>
              <p:cNvSpPr txBox="1"/>
              <p:nvPr/>
            </p:nvSpPr>
            <p:spPr>
              <a:xfrm>
                <a:off x="1713217" y="3740332"/>
                <a:ext cx="1214820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>
                    <a:solidFill>
                      <a:srgbClr val="FFFF00"/>
                    </a:solidFill>
                  </a:rPr>
                  <a:t>Lasers</a:t>
                </a:r>
              </a:p>
            </p:txBody>
          </p:sp>
          <p:sp>
            <p:nvSpPr>
              <p:cNvPr id="179" name="TextBox 178"/>
              <p:cNvSpPr txBox="1"/>
              <p:nvPr/>
            </p:nvSpPr>
            <p:spPr>
              <a:xfrm>
                <a:off x="7299498" y="2374614"/>
                <a:ext cx="2102883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>
                    <a:solidFill>
                      <a:srgbClr val="FFFF00"/>
                    </a:solidFill>
                  </a:rPr>
                  <a:t>Experiment</a:t>
                </a:r>
              </a:p>
            </p:txBody>
          </p:sp>
        </p:grpSp>
      </p:grpSp>
      <p:grpSp>
        <p:nvGrpSpPr>
          <p:cNvPr id="207" name="Group 206"/>
          <p:cNvGrpSpPr>
            <a:grpSpLocks noChangeAspect="1"/>
          </p:cNvGrpSpPr>
          <p:nvPr/>
        </p:nvGrpSpPr>
        <p:grpSpPr>
          <a:xfrm>
            <a:off x="9139991" y="3260509"/>
            <a:ext cx="4671414" cy="3510121"/>
            <a:chOff x="-23003" y="-2877"/>
            <a:chExt cx="8922581" cy="6704466"/>
          </a:xfrm>
        </p:grpSpPr>
        <p:grpSp>
          <p:nvGrpSpPr>
            <p:cNvPr id="208" name="Group 207"/>
            <p:cNvGrpSpPr>
              <a:grpSpLocks noChangeAspect="1"/>
            </p:cNvGrpSpPr>
            <p:nvPr/>
          </p:nvGrpSpPr>
          <p:grpSpPr>
            <a:xfrm>
              <a:off x="0" y="0"/>
              <a:ext cx="4456981" cy="3343042"/>
              <a:chOff x="1524000" y="-1"/>
              <a:chExt cx="9144000" cy="6858629"/>
            </a:xfrm>
          </p:grpSpPr>
          <p:pic>
            <p:nvPicPr>
              <p:cNvPr id="239" name="Picture 2" descr="C:\Documents and Settings\EC\Desktop\Picture 001.jp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24000" y="-1"/>
                <a:ext cx="9144000" cy="685862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40" name="Oval 239"/>
              <p:cNvSpPr/>
              <p:nvPr/>
            </p:nvSpPr>
            <p:spPr>
              <a:xfrm>
                <a:off x="7251700" y="2222501"/>
                <a:ext cx="2371828" cy="1019210"/>
              </a:xfrm>
              <a:prstGeom prst="ellipse">
                <a:avLst/>
              </a:prstGeom>
              <a:noFill/>
              <a:ln w="38100" cmpd="sng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1" name="Oval 240"/>
              <p:cNvSpPr/>
              <p:nvPr/>
            </p:nvSpPr>
            <p:spPr>
              <a:xfrm>
                <a:off x="3200400" y="2667001"/>
                <a:ext cx="4051300" cy="1365719"/>
              </a:xfrm>
              <a:prstGeom prst="ellipse">
                <a:avLst/>
              </a:prstGeom>
              <a:noFill/>
              <a:ln w="38100" cmpd="sng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2" name="Oval 241"/>
              <p:cNvSpPr/>
              <p:nvPr/>
            </p:nvSpPr>
            <p:spPr>
              <a:xfrm>
                <a:off x="7251700" y="3502260"/>
                <a:ext cx="3314700" cy="1920641"/>
              </a:xfrm>
              <a:prstGeom prst="ellipse">
                <a:avLst/>
              </a:prstGeom>
              <a:noFill/>
              <a:ln w="38100" cmpd="sng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3" name="Oval 242"/>
              <p:cNvSpPr/>
              <p:nvPr/>
            </p:nvSpPr>
            <p:spPr>
              <a:xfrm>
                <a:off x="1543050" y="2667001"/>
                <a:ext cx="1543050" cy="2755900"/>
              </a:xfrm>
              <a:prstGeom prst="ellipse">
                <a:avLst/>
              </a:prstGeom>
              <a:noFill/>
              <a:ln w="38100" cmpd="sng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4" name="TextBox 243"/>
              <p:cNvSpPr txBox="1"/>
              <p:nvPr/>
            </p:nvSpPr>
            <p:spPr>
              <a:xfrm>
                <a:off x="4330700" y="2825907"/>
                <a:ext cx="1214820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>
                    <a:solidFill>
                      <a:srgbClr val="FFFF00"/>
                    </a:solidFill>
                  </a:rPr>
                  <a:t>Lasers</a:t>
                </a:r>
              </a:p>
            </p:txBody>
          </p:sp>
          <p:sp>
            <p:nvSpPr>
              <p:cNvPr id="245" name="TextBox 244"/>
              <p:cNvSpPr txBox="1"/>
              <p:nvPr/>
            </p:nvSpPr>
            <p:spPr>
              <a:xfrm>
                <a:off x="8187560" y="4050480"/>
                <a:ext cx="1214820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>
                    <a:solidFill>
                      <a:srgbClr val="FFFF00"/>
                    </a:solidFill>
                  </a:rPr>
                  <a:t>Lasers</a:t>
                </a:r>
              </a:p>
            </p:txBody>
          </p:sp>
          <p:sp>
            <p:nvSpPr>
              <p:cNvPr id="246" name="TextBox 245"/>
              <p:cNvSpPr txBox="1"/>
              <p:nvPr/>
            </p:nvSpPr>
            <p:spPr>
              <a:xfrm>
                <a:off x="1713217" y="3740332"/>
                <a:ext cx="1214820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>
                    <a:solidFill>
                      <a:srgbClr val="FFFF00"/>
                    </a:solidFill>
                  </a:rPr>
                  <a:t>Lasers</a:t>
                </a:r>
              </a:p>
            </p:txBody>
          </p:sp>
          <p:sp>
            <p:nvSpPr>
              <p:cNvPr id="247" name="TextBox 246"/>
              <p:cNvSpPr txBox="1"/>
              <p:nvPr/>
            </p:nvSpPr>
            <p:spPr>
              <a:xfrm>
                <a:off x="7299498" y="2374614"/>
                <a:ext cx="2102883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>
                    <a:solidFill>
                      <a:srgbClr val="FFFF00"/>
                    </a:solidFill>
                  </a:rPr>
                  <a:t>Experiment</a:t>
                </a:r>
              </a:p>
            </p:txBody>
          </p:sp>
        </p:grpSp>
        <p:grpSp>
          <p:nvGrpSpPr>
            <p:cNvPr id="209" name="Group 208"/>
            <p:cNvGrpSpPr>
              <a:grpSpLocks noChangeAspect="1"/>
            </p:cNvGrpSpPr>
            <p:nvPr/>
          </p:nvGrpSpPr>
          <p:grpSpPr>
            <a:xfrm>
              <a:off x="4413843" y="-2877"/>
              <a:ext cx="4456981" cy="6442211"/>
              <a:chOff x="1524000" y="-1"/>
              <a:chExt cx="9144000" cy="13216924"/>
            </a:xfrm>
          </p:grpSpPr>
          <p:pic>
            <p:nvPicPr>
              <p:cNvPr id="230" name="Picture 2" descr="C:\Documents and Settings\EC\Desktop\Picture 001.jp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24000" y="-1"/>
                <a:ext cx="9144000" cy="685862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31" name="Oval 230"/>
              <p:cNvSpPr/>
              <p:nvPr/>
            </p:nvSpPr>
            <p:spPr>
              <a:xfrm>
                <a:off x="7251700" y="2222501"/>
                <a:ext cx="2371828" cy="1019210"/>
              </a:xfrm>
              <a:prstGeom prst="ellipse">
                <a:avLst/>
              </a:prstGeom>
              <a:noFill/>
              <a:ln w="38100" cmpd="sng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2" name="Oval 231"/>
              <p:cNvSpPr/>
              <p:nvPr/>
            </p:nvSpPr>
            <p:spPr>
              <a:xfrm>
                <a:off x="3200400" y="2667001"/>
                <a:ext cx="4051300" cy="1365719"/>
              </a:xfrm>
              <a:prstGeom prst="ellipse">
                <a:avLst/>
              </a:prstGeom>
              <a:noFill/>
              <a:ln w="38100" cmpd="sng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3" name="Oval 232"/>
              <p:cNvSpPr/>
              <p:nvPr/>
            </p:nvSpPr>
            <p:spPr>
              <a:xfrm>
                <a:off x="7251700" y="3502260"/>
                <a:ext cx="3314700" cy="1920641"/>
              </a:xfrm>
              <a:prstGeom prst="ellipse">
                <a:avLst/>
              </a:prstGeom>
              <a:noFill/>
              <a:ln w="38100" cmpd="sng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4" name="Oval 233"/>
              <p:cNvSpPr/>
              <p:nvPr/>
            </p:nvSpPr>
            <p:spPr>
              <a:xfrm>
                <a:off x="1543050" y="2667001"/>
                <a:ext cx="1543050" cy="2755900"/>
              </a:xfrm>
              <a:prstGeom prst="ellipse">
                <a:avLst/>
              </a:prstGeom>
              <a:noFill/>
              <a:ln w="38100" cmpd="sng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5" name="TextBox 234"/>
              <p:cNvSpPr txBox="1"/>
              <p:nvPr/>
            </p:nvSpPr>
            <p:spPr>
              <a:xfrm>
                <a:off x="4330705" y="1276816"/>
                <a:ext cx="402932" cy="11940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solidFill>
                      <a:srgbClr val="FFFF00"/>
                    </a:solidFill>
                  </a:rPr>
                  <a:t>Lasers</a:t>
                </a:r>
              </a:p>
            </p:txBody>
          </p:sp>
          <p:sp>
            <p:nvSpPr>
              <p:cNvPr id="236" name="TextBox 235"/>
              <p:cNvSpPr txBox="1"/>
              <p:nvPr/>
            </p:nvSpPr>
            <p:spPr>
              <a:xfrm>
                <a:off x="8187560" y="4050480"/>
                <a:ext cx="1214820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>
                    <a:solidFill>
                      <a:srgbClr val="FFFF00"/>
                    </a:solidFill>
                  </a:rPr>
                  <a:t>Lasers</a:t>
                </a:r>
              </a:p>
            </p:txBody>
          </p:sp>
          <p:sp>
            <p:nvSpPr>
              <p:cNvPr id="237" name="TextBox 236"/>
              <p:cNvSpPr txBox="1"/>
              <p:nvPr/>
            </p:nvSpPr>
            <p:spPr>
              <a:xfrm>
                <a:off x="1713217" y="3740332"/>
                <a:ext cx="1214820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>
                    <a:solidFill>
                      <a:srgbClr val="FFFF00"/>
                    </a:solidFill>
                  </a:rPr>
                  <a:t>Lasers</a:t>
                </a:r>
              </a:p>
            </p:txBody>
          </p:sp>
          <p:sp>
            <p:nvSpPr>
              <p:cNvPr id="238" name="TextBox 237"/>
              <p:cNvSpPr txBox="1"/>
              <p:nvPr/>
            </p:nvSpPr>
            <p:spPr>
              <a:xfrm>
                <a:off x="7299498" y="2374614"/>
                <a:ext cx="2102883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>
                    <a:solidFill>
                      <a:srgbClr val="FFFF00"/>
                    </a:solidFill>
                  </a:rPr>
                  <a:t>Experiment</a:t>
                </a:r>
              </a:p>
            </p:txBody>
          </p:sp>
        </p:grpSp>
        <p:grpSp>
          <p:nvGrpSpPr>
            <p:cNvPr id="210" name="Group 209"/>
            <p:cNvGrpSpPr>
              <a:grpSpLocks noChangeAspect="1"/>
            </p:cNvGrpSpPr>
            <p:nvPr/>
          </p:nvGrpSpPr>
          <p:grpSpPr>
            <a:xfrm>
              <a:off x="-23003" y="3358547"/>
              <a:ext cx="4456981" cy="3343042"/>
              <a:chOff x="1524000" y="-1"/>
              <a:chExt cx="9144000" cy="6858629"/>
            </a:xfrm>
          </p:grpSpPr>
          <p:pic>
            <p:nvPicPr>
              <p:cNvPr id="221" name="Picture 2" descr="C:\Documents and Settings\EC\Desktop\Picture 001.jp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24000" y="-1"/>
                <a:ext cx="9144000" cy="685862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22" name="Oval 221"/>
              <p:cNvSpPr/>
              <p:nvPr/>
            </p:nvSpPr>
            <p:spPr>
              <a:xfrm>
                <a:off x="7251700" y="2222501"/>
                <a:ext cx="2371828" cy="1019210"/>
              </a:xfrm>
              <a:prstGeom prst="ellipse">
                <a:avLst/>
              </a:prstGeom>
              <a:noFill/>
              <a:ln w="38100" cmpd="sng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3" name="Oval 222"/>
              <p:cNvSpPr/>
              <p:nvPr/>
            </p:nvSpPr>
            <p:spPr>
              <a:xfrm>
                <a:off x="3200400" y="2667001"/>
                <a:ext cx="4051300" cy="1365719"/>
              </a:xfrm>
              <a:prstGeom prst="ellipse">
                <a:avLst/>
              </a:prstGeom>
              <a:noFill/>
              <a:ln w="38100" cmpd="sng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4" name="Oval 223"/>
              <p:cNvSpPr/>
              <p:nvPr/>
            </p:nvSpPr>
            <p:spPr>
              <a:xfrm>
                <a:off x="7251700" y="3502260"/>
                <a:ext cx="3314700" cy="1920641"/>
              </a:xfrm>
              <a:prstGeom prst="ellipse">
                <a:avLst/>
              </a:prstGeom>
              <a:noFill/>
              <a:ln w="38100" cmpd="sng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5" name="Oval 224"/>
              <p:cNvSpPr/>
              <p:nvPr/>
            </p:nvSpPr>
            <p:spPr>
              <a:xfrm>
                <a:off x="1543050" y="2667001"/>
                <a:ext cx="1543050" cy="2755900"/>
              </a:xfrm>
              <a:prstGeom prst="ellipse">
                <a:avLst/>
              </a:prstGeom>
              <a:noFill/>
              <a:ln w="38100" cmpd="sng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6" name="TextBox 225"/>
              <p:cNvSpPr txBox="1"/>
              <p:nvPr/>
            </p:nvSpPr>
            <p:spPr>
              <a:xfrm>
                <a:off x="4330700" y="2825907"/>
                <a:ext cx="1214820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>
                    <a:solidFill>
                      <a:srgbClr val="FFFF00"/>
                    </a:solidFill>
                  </a:rPr>
                  <a:t>Lasers</a:t>
                </a:r>
              </a:p>
            </p:txBody>
          </p:sp>
          <p:sp>
            <p:nvSpPr>
              <p:cNvPr id="227" name="TextBox 226"/>
              <p:cNvSpPr txBox="1"/>
              <p:nvPr/>
            </p:nvSpPr>
            <p:spPr>
              <a:xfrm>
                <a:off x="8187560" y="4050480"/>
                <a:ext cx="1214820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>
                    <a:solidFill>
                      <a:srgbClr val="FFFF00"/>
                    </a:solidFill>
                  </a:rPr>
                  <a:t>Lasers</a:t>
                </a:r>
              </a:p>
            </p:txBody>
          </p:sp>
          <p:sp>
            <p:nvSpPr>
              <p:cNvPr id="228" name="TextBox 227"/>
              <p:cNvSpPr txBox="1"/>
              <p:nvPr/>
            </p:nvSpPr>
            <p:spPr>
              <a:xfrm>
                <a:off x="1713217" y="3740332"/>
                <a:ext cx="1214820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>
                    <a:solidFill>
                      <a:srgbClr val="FFFF00"/>
                    </a:solidFill>
                  </a:rPr>
                  <a:t>Lasers</a:t>
                </a:r>
              </a:p>
            </p:txBody>
          </p:sp>
          <p:sp>
            <p:nvSpPr>
              <p:cNvPr id="229" name="TextBox 228"/>
              <p:cNvSpPr txBox="1"/>
              <p:nvPr/>
            </p:nvSpPr>
            <p:spPr>
              <a:xfrm>
                <a:off x="7299498" y="2374614"/>
                <a:ext cx="2102883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>
                    <a:solidFill>
                      <a:srgbClr val="FFFF00"/>
                    </a:solidFill>
                  </a:rPr>
                  <a:t>Experiment</a:t>
                </a:r>
              </a:p>
            </p:txBody>
          </p:sp>
        </p:grpSp>
        <p:grpSp>
          <p:nvGrpSpPr>
            <p:cNvPr id="211" name="Group 210"/>
            <p:cNvGrpSpPr>
              <a:grpSpLocks noChangeAspect="1"/>
            </p:cNvGrpSpPr>
            <p:nvPr/>
          </p:nvGrpSpPr>
          <p:grpSpPr>
            <a:xfrm>
              <a:off x="4442597" y="3355670"/>
              <a:ext cx="4456981" cy="3343042"/>
              <a:chOff x="1524000" y="-1"/>
              <a:chExt cx="9144000" cy="6858629"/>
            </a:xfrm>
          </p:grpSpPr>
          <p:pic>
            <p:nvPicPr>
              <p:cNvPr id="212" name="Picture 2" descr="C:\Documents and Settings\EC\Desktop\Picture 001.jp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24000" y="-1"/>
                <a:ext cx="9144000" cy="685862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13" name="Oval 212"/>
              <p:cNvSpPr/>
              <p:nvPr/>
            </p:nvSpPr>
            <p:spPr>
              <a:xfrm>
                <a:off x="7251700" y="2222501"/>
                <a:ext cx="2371828" cy="1019210"/>
              </a:xfrm>
              <a:prstGeom prst="ellipse">
                <a:avLst/>
              </a:prstGeom>
              <a:noFill/>
              <a:ln w="38100" cmpd="sng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4" name="Oval 213"/>
              <p:cNvSpPr/>
              <p:nvPr/>
            </p:nvSpPr>
            <p:spPr>
              <a:xfrm>
                <a:off x="3200400" y="2667001"/>
                <a:ext cx="4051300" cy="1365719"/>
              </a:xfrm>
              <a:prstGeom prst="ellipse">
                <a:avLst/>
              </a:prstGeom>
              <a:noFill/>
              <a:ln w="38100" cmpd="sng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5" name="Oval 214"/>
              <p:cNvSpPr/>
              <p:nvPr/>
            </p:nvSpPr>
            <p:spPr>
              <a:xfrm>
                <a:off x="7251700" y="3502260"/>
                <a:ext cx="3314700" cy="1920641"/>
              </a:xfrm>
              <a:prstGeom prst="ellipse">
                <a:avLst/>
              </a:prstGeom>
              <a:noFill/>
              <a:ln w="38100" cmpd="sng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6" name="Oval 215"/>
              <p:cNvSpPr/>
              <p:nvPr/>
            </p:nvSpPr>
            <p:spPr>
              <a:xfrm>
                <a:off x="1543050" y="2667001"/>
                <a:ext cx="1543050" cy="2755900"/>
              </a:xfrm>
              <a:prstGeom prst="ellipse">
                <a:avLst/>
              </a:prstGeom>
              <a:noFill/>
              <a:ln w="38100" cmpd="sng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7" name="TextBox 216"/>
              <p:cNvSpPr txBox="1"/>
              <p:nvPr/>
            </p:nvSpPr>
            <p:spPr>
              <a:xfrm>
                <a:off x="4330700" y="2825907"/>
                <a:ext cx="1214820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>
                    <a:solidFill>
                      <a:srgbClr val="FFFF00"/>
                    </a:solidFill>
                  </a:rPr>
                  <a:t>Lasers</a:t>
                </a:r>
              </a:p>
            </p:txBody>
          </p:sp>
          <p:sp>
            <p:nvSpPr>
              <p:cNvPr id="218" name="TextBox 217"/>
              <p:cNvSpPr txBox="1"/>
              <p:nvPr/>
            </p:nvSpPr>
            <p:spPr>
              <a:xfrm>
                <a:off x="8187560" y="4050480"/>
                <a:ext cx="1214820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>
                    <a:solidFill>
                      <a:srgbClr val="FFFF00"/>
                    </a:solidFill>
                  </a:rPr>
                  <a:t>Lasers</a:t>
                </a:r>
              </a:p>
            </p:txBody>
          </p:sp>
          <p:sp>
            <p:nvSpPr>
              <p:cNvPr id="219" name="TextBox 218"/>
              <p:cNvSpPr txBox="1"/>
              <p:nvPr/>
            </p:nvSpPr>
            <p:spPr>
              <a:xfrm>
                <a:off x="1713217" y="3740332"/>
                <a:ext cx="1214820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>
                    <a:solidFill>
                      <a:srgbClr val="FFFF00"/>
                    </a:solidFill>
                  </a:rPr>
                  <a:t>Lasers</a:t>
                </a:r>
              </a:p>
            </p:txBody>
          </p:sp>
          <p:sp>
            <p:nvSpPr>
              <p:cNvPr id="220" name="TextBox 219"/>
              <p:cNvSpPr txBox="1"/>
              <p:nvPr/>
            </p:nvSpPr>
            <p:spPr>
              <a:xfrm>
                <a:off x="7299498" y="2374614"/>
                <a:ext cx="2102883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>
                    <a:solidFill>
                      <a:srgbClr val="FFFF00"/>
                    </a:solidFill>
                  </a:rPr>
                  <a:t>Experiment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52996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524000" y="-1"/>
            <a:ext cx="9144000" cy="6858629"/>
            <a:chOff x="1524000" y="-1"/>
            <a:chExt cx="9144000" cy="6858629"/>
          </a:xfrm>
        </p:grpSpPr>
        <p:pic>
          <p:nvPicPr>
            <p:cNvPr id="1026" name="Picture 2" descr="C:\Documents and Settings\EC\Desktop\Picture 001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0" y="-1"/>
              <a:ext cx="9144000" cy="6858629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Oval 2"/>
            <p:cNvSpPr/>
            <p:nvPr/>
          </p:nvSpPr>
          <p:spPr>
            <a:xfrm>
              <a:off x="7251700" y="2222501"/>
              <a:ext cx="2371828" cy="1019210"/>
            </a:xfrm>
            <a:prstGeom prst="ellipse">
              <a:avLst/>
            </a:prstGeom>
            <a:noFill/>
            <a:ln w="38100" cmpd="sng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Oval 4"/>
            <p:cNvSpPr/>
            <p:nvPr/>
          </p:nvSpPr>
          <p:spPr>
            <a:xfrm>
              <a:off x="3200400" y="2667001"/>
              <a:ext cx="4051300" cy="1365719"/>
            </a:xfrm>
            <a:prstGeom prst="ellipse">
              <a:avLst/>
            </a:prstGeom>
            <a:noFill/>
            <a:ln w="38100" cmpd="sng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/>
            <p:cNvSpPr/>
            <p:nvPr/>
          </p:nvSpPr>
          <p:spPr>
            <a:xfrm>
              <a:off x="7251700" y="3502260"/>
              <a:ext cx="3314700" cy="1920641"/>
            </a:xfrm>
            <a:prstGeom prst="ellipse">
              <a:avLst/>
            </a:prstGeom>
            <a:noFill/>
            <a:ln w="38100" cmpd="sng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/>
            <p:cNvSpPr/>
            <p:nvPr/>
          </p:nvSpPr>
          <p:spPr>
            <a:xfrm>
              <a:off x="1543050" y="2667001"/>
              <a:ext cx="1543050" cy="2755900"/>
            </a:xfrm>
            <a:prstGeom prst="ellipse">
              <a:avLst/>
            </a:prstGeom>
            <a:noFill/>
            <a:ln w="38100" cmpd="sng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4330700" y="2825907"/>
              <a:ext cx="121482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rgbClr val="FFFF00"/>
                  </a:solidFill>
                </a:rPr>
                <a:t>Lasers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8187560" y="4050480"/>
              <a:ext cx="121482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rgbClr val="FFFF00"/>
                  </a:solidFill>
                </a:rPr>
                <a:t>Lasers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713217" y="3740332"/>
              <a:ext cx="121482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rgbClr val="FFFF00"/>
                  </a:solidFill>
                </a:rPr>
                <a:t>Lasers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99498" y="2374614"/>
              <a:ext cx="210288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rgbClr val="FFFF00"/>
                  </a:solidFill>
                </a:rPr>
                <a:t>Experiment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581366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3C557F6-698F-46E0-B4A7-78D0A6069A8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75" t="26528" r="76409" b="-2027"/>
          <a:stretch/>
        </p:blipFill>
        <p:spPr>
          <a:xfrm>
            <a:off x="-304800" y="1295400"/>
            <a:ext cx="3299395" cy="621062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5209" y="-716973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18208877">
            <a:off x="5040222" y="714696"/>
            <a:ext cx="1264129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dirty="0" smtClean="0"/>
              <a:t>Jun Ye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798287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56603" y="431321"/>
            <a:ext cx="8553367" cy="45858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Let’s Play:</a:t>
            </a:r>
          </a:p>
          <a:p>
            <a:endParaRPr lang="en-US" sz="3600" dirty="0"/>
          </a:p>
          <a:p>
            <a:r>
              <a:rPr lang="en-US" sz="3600" dirty="0" smtClean="0"/>
              <a:t>“Bug?.....  or Feature!   Feature? …… or Bug!”</a:t>
            </a:r>
          </a:p>
          <a:p>
            <a:endParaRPr lang="en-US" sz="2400" dirty="0"/>
          </a:p>
          <a:p>
            <a:endParaRPr lang="en-US" sz="2400" dirty="0" smtClean="0"/>
          </a:p>
          <a:p>
            <a:r>
              <a:rPr lang="en-US" sz="3200" dirty="0" smtClean="0"/>
              <a:t>And now, your contrarian host,</a:t>
            </a:r>
          </a:p>
          <a:p>
            <a:r>
              <a:rPr lang="en-US" sz="3200" dirty="0" err="1" smtClean="0"/>
              <a:t>heeeeere’s</a:t>
            </a:r>
            <a:r>
              <a:rPr lang="en-US" sz="3200" dirty="0" smtClean="0"/>
              <a:t>    Eric!</a:t>
            </a:r>
          </a:p>
          <a:p>
            <a:endParaRPr lang="en-US" sz="2400" dirty="0"/>
          </a:p>
          <a:p>
            <a:endParaRPr lang="en-US" sz="2400" dirty="0" smtClean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4935180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56603" y="431321"/>
            <a:ext cx="58460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Bug?.....  or Feature!        Feature? …… or Bug!</a:t>
            </a:r>
            <a:endParaRPr lang="en-US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262000" y="1161612"/>
            <a:ext cx="68441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electron MDM </a:t>
            </a:r>
            <a:r>
              <a:rPr lang="en-US" sz="2400" dirty="0"/>
              <a:t> </a:t>
            </a:r>
            <a:r>
              <a:rPr lang="en-US" sz="2400" dirty="0" smtClean="0"/>
              <a:t> has SM sensitivity  to  uncertainties in experimental value of alpha. </a:t>
            </a:r>
            <a:r>
              <a:rPr lang="en-US" sz="2400" b="1" dirty="0" smtClean="0"/>
              <a:t>This is a bug</a:t>
            </a:r>
            <a:r>
              <a:rPr lang="en-US" sz="2400" dirty="0" smtClean="0"/>
              <a:t>.</a:t>
            </a:r>
          </a:p>
          <a:p>
            <a:endParaRPr lang="en-US" sz="2400" dirty="0"/>
          </a:p>
          <a:p>
            <a:endParaRPr lang="en-US" sz="2400" dirty="0" smtClean="0"/>
          </a:p>
          <a:p>
            <a:r>
              <a:rPr lang="en-US" sz="2400" dirty="0" smtClean="0"/>
              <a:t>Maybe.  The electron MDM has </a:t>
            </a:r>
            <a:r>
              <a:rPr lang="en-US" sz="2400" i="1" dirty="0" smtClean="0"/>
              <a:t>the best fractional sensitivity of any SM calculable fundamental quantity ever.</a:t>
            </a:r>
            <a:r>
              <a:rPr lang="en-US" sz="2400" dirty="0" smtClean="0"/>
              <a:t>    This means e.g. it can be used to measure alpha better than other methods.   </a:t>
            </a:r>
            <a:r>
              <a:rPr lang="en-US" sz="2400" b="1" dirty="0" smtClean="0"/>
              <a:t>This is a feature!  </a:t>
            </a:r>
            <a:r>
              <a:rPr lang="en-US" sz="2400" dirty="0" smtClean="0"/>
              <a:t>More generally, </a:t>
            </a:r>
            <a:r>
              <a:rPr lang="en-US" sz="2400" dirty="0" err="1" smtClean="0"/>
              <a:t>eMDM</a:t>
            </a:r>
            <a:r>
              <a:rPr lang="en-US" sz="2400" dirty="0" smtClean="0"/>
              <a:t> is the most stringent limit to anything that looks more like a multiplicative correction to SM (</a:t>
            </a:r>
            <a:r>
              <a:rPr lang="en-US" sz="2400" dirty="0" err="1" smtClean="0"/>
              <a:t>ie</a:t>
            </a:r>
            <a:r>
              <a:rPr lang="en-US" sz="2400" dirty="0" smtClean="0"/>
              <a:t>, not additive) or  a limitation to many-loop perturbation theory.</a:t>
            </a:r>
            <a:endParaRPr lang="en-US" sz="2400" dirty="0"/>
          </a:p>
        </p:txBody>
      </p:sp>
      <p:grpSp>
        <p:nvGrpSpPr>
          <p:cNvPr id="5" name="Group 4"/>
          <p:cNvGrpSpPr/>
          <p:nvPr/>
        </p:nvGrpSpPr>
        <p:grpSpPr>
          <a:xfrm>
            <a:off x="7184806" y="994453"/>
            <a:ext cx="4824812" cy="3635315"/>
            <a:chOff x="686532" y="3222685"/>
            <a:chExt cx="4824812" cy="3635315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/>
            <a:srcRect l="16575" t="4316" r="7064" b="22671"/>
            <a:stretch/>
          </p:blipFill>
          <p:spPr>
            <a:xfrm>
              <a:off x="686532" y="3222685"/>
              <a:ext cx="4746105" cy="3635315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1141373" y="4579549"/>
              <a:ext cx="1603543" cy="1783217"/>
            </a:xfrm>
            <a:prstGeom prst="rect">
              <a:avLst/>
            </a:prstGeom>
            <a:solidFill>
              <a:srgbClr val="FFFFFF">
                <a:alpha val="78824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>
                <a:solidFill>
                  <a:schemeClr val="tx1"/>
                </a:solidFill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3885600" y="4650832"/>
              <a:ext cx="1403322" cy="1437292"/>
            </a:xfrm>
            <a:prstGeom prst="rect">
              <a:avLst/>
            </a:prstGeom>
            <a:solidFill>
              <a:srgbClr val="FFFFFF">
                <a:alpha val="78039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0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885600" y="4662392"/>
              <a:ext cx="1625744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dirty="0" smtClean="0"/>
                <a:t>SM: </a:t>
              </a:r>
            </a:p>
            <a:p>
              <a:r>
                <a:rPr lang="en-US" sz="2200" dirty="0" smtClean="0"/>
                <a:t>g-2=1+</a:t>
              </a:r>
              <a:r>
                <a:rPr lang="en-US" sz="2200" dirty="0" smtClean="0">
                  <a:latin typeface="Symbol" panose="05050102010706020507" pitchFamily="18" charset="2"/>
                </a:rPr>
                <a:t>a/p…</a:t>
              </a:r>
            </a:p>
            <a:p>
              <a:r>
                <a:rPr lang="en-US" sz="2200" dirty="0" smtClean="0">
                  <a:latin typeface="Symbol" panose="05050102010706020507" pitchFamily="18" charset="2"/>
                </a:rPr>
                <a:t>a </a:t>
              </a:r>
              <a:r>
                <a:rPr lang="en-US" sz="2200" dirty="0" smtClean="0"/>
                <a:t>= ?</a:t>
              </a:r>
              <a:endParaRPr lang="en-US" sz="2200" dirty="0"/>
            </a:p>
          </p:txBody>
        </p:sp>
        <p:grpSp>
          <p:nvGrpSpPr>
            <p:cNvPr id="10" name="Group 9"/>
            <p:cNvGrpSpPr/>
            <p:nvPr/>
          </p:nvGrpSpPr>
          <p:grpSpPr>
            <a:xfrm>
              <a:off x="1407663" y="4756861"/>
              <a:ext cx="925097" cy="1428592"/>
              <a:chOff x="7767274" y="3909527"/>
              <a:chExt cx="925097" cy="1428592"/>
            </a:xfrm>
          </p:grpSpPr>
          <p:cxnSp>
            <p:nvCxnSpPr>
              <p:cNvPr id="11" name="Straight Arrow Connector 10"/>
              <p:cNvCxnSpPr/>
              <p:nvPr/>
            </p:nvCxnSpPr>
            <p:spPr>
              <a:xfrm flipH="1" flipV="1">
                <a:off x="7881409" y="4338920"/>
                <a:ext cx="174566" cy="786714"/>
              </a:xfrm>
              <a:prstGeom prst="straightConnector1">
                <a:avLst/>
              </a:prstGeom>
              <a:ln w="57150">
                <a:solidFill>
                  <a:srgbClr val="00206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" name="Oval 11"/>
              <p:cNvSpPr/>
              <p:nvPr/>
            </p:nvSpPr>
            <p:spPr>
              <a:xfrm rot="20956107">
                <a:off x="7767274" y="4614810"/>
                <a:ext cx="414385" cy="379717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dirty="0" smtClean="0">
                    <a:solidFill>
                      <a:schemeClr val="bg1"/>
                    </a:solidFill>
                  </a:rPr>
                  <a:t>e</a:t>
                </a:r>
                <a:endParaRPr lang="en-US" sz="3200" dirty="0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13" name="Straight Arrow Connector 12"/>
              <p:cNvCxnSpPr/>
              <p:nvPr/>
            </p:nvCxnSpPr>
            <p:spPr>
              <a:xfrm flipV="1">
                <a:off x="8262551" y="3909527"/>
                <a:ext cx="9750" cy="1428592"/>
              </a:xfrm>
              <a:prstGeom prst="straightConnector1">
                <a:avLst/>
              </a:prstGeom>
              <a:ln w="762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" name="TextBox 13"/>
              <p:cNvSpPr txBox="1"/>
              <p:nvPr/>
            </p:nvSpPr>
            <p:spPr>
              <a:xfrm>
                <a:off x="8284887" y="4417819"/>
                <a:ext cx="407484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>
                    <a:solidFill>
                      <a:srgbClr val="FF0000"/>
                    </a:solidFill>
                  </a:rPr>
                  <a:t>B</a:t>
                </a:r>
                <a:endParaRPr lang="en-US" sz="3200" dirty="0">
                  <a:solidFill>
                    <a:srgbClr val="FF0000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727053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56603" y="431321"/>
            <a:ext cx="58460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Bug?.....  or Feature!        Feature? …… or Bug!</a:t>
            </a:r>
            <a:endParaRPr lang="en-US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908007" y="1032542"/>
            <a:ext cx="6241089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muon MDM </a:t>
            </a:r>
            <a:r>
              <a:rPr lang="en-US" sz="2400" dirty="0"/>
              <a:t> </a:t>
            </a:r>
            <a:r>
              <a:rPr lang="en-US" sz="2400" dirty="0" smtClean="0"/>
              <a:t> has sensitivity  to uncertainties in SM QCD predictions.  This is a </a:t>
            </a:r>
            <a:r>
              <a:rPr lang="en-US" sz="2400" b="1" dirty="0" smtClean="0"/>
              <a:t>bug</a:t>
            </a:r>
            <a:r>
              <a:rPr lang="en-US" sz="2400" dirty="0" smtClean="0"/>
              <a:t> vis-à-vis   electron MDM. </a:t>
            </a:r>
          </a:p>
          <a:p>
            <a:endParaRPr lang="en-US" sz="2400" dirty="0"/>
          </a:p>
          <a:p>
            <a:endParaRPr lang="en-US" sz="2400" dirty="0" smtClean="0"/>
          </a:p>
          <a:p>
            <a:r>
              <a:rPr lang="en-US" sz="2400" dirty="0" smtClean="0"/>
              <a:t>Well, maybe. </a:t>
            </a:r>
            <a:r>
              <a:rPr lang="en-US" sz="2400" dirty="0"/>
              <a:t>T</a:t>
            </a:r>
            <a:r>
              <a:rPr lang="en-US" sz="2400" dirty="0" smtClean="0"/>
              <a:t>he </a:t>
            </a:r>
            <a:r>
              <a:rPr lang="en-US" sz="2400" dirty="0" err="1" smtClean="0">
                <a:latin typeface="Symbol" panose="05050102010706020507" pitchFamily="18" charset="2"/>
              </a:rPr>
              <a:t>m</a:t>
            </a:r>
            <a:r>
              <a:rPr lang="en-US" sz="2400" dirty="0" err="1" smtClean="0"/>
              <a:t>MDM</a:t>
            </a:r>
            <a:r>
              <a:rPr lang="en-US" sz="2400" dirty="0" smtClean="0"/>
              <a:t>  is more troubled by  QCD corrections than </a:t>
            </a:r>
            <a:r>
              <a:rPr lang="en-US" sz="2400" dirty="0" err="1" smtClean="0"/>
              <a:t>eMDM</a:t>
            </a:r>
            <a:r>
              <a:rPr lang="en-US" sz="2400" dirty="0" smtClean="0"/>
              <a:t>, precisely because the muon measurement is more sensitive to corrections from heavy particles -- which after all is something we are looking for!  </a:t>
            </a:r>
          </a:p>
          <a:p>
            <a:r>
              <a:rPr lang="en-US" sz="2400" b="1" dirty="0" smtClean="0"/>
              <a:t>Feature! </a:t>
            </a:r>
            <a:r>
              <a:rPr lang="en-US" sz="2400" dirty="0" smtClean="0"/>
              <a:t>When </a:t>
            </a:r>
            <a:r>
              <a:rPr lang="en-US" sz="2400" dirty="0" err="1" smtClean="0"/>
              <a:t>eMDM</a:t>
            </a:r>
            <a:r>
              <a:rPr lang="en-US" sz="2400" dirty="0" smtClean="0"/>
              <a:t> absolute precision improves to where it is competitive with muon MDM,   e MDM too will have to worry about QCD corrections. </a:t>
            </a:r>
            <a:endParaRPr lang="en-US" sz="2400" dirty="0"/>
          </a:p>
        </p:txBody>
      </p:sp>
      <p:grpSp>
        <p:nvGrpSpPr>
          <p:cNvPr id="5" name="Group 4"/>
          <p:cNvGrpSpPr/>
          <p:nvPr/>
        </p:nvGrpSpPr>
        <p:grpSpPr>
          <a:xfrm>
            <a:off x="7232646" y="1019244"/>
            <a:ext cx="4824812" cy="3635315"/>
            <a:chOff x="686532" y="3222685"/>
            <a:chExt cx="4824812" cy="3635315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/>
            <a:srcRect l="16575" t="4316" r="7064" b="22671"/>
            <a:stretch/>
          </p:blipFill>
          <p:spPr>
            <a:xfrm>
              <a:off x="686532" y="3222685"/>
              <a:ext cx="4746105" cy="3635315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1141373" y="4579549"/>
              <a:ext cx="1603543" cy="1783217"/>
            </a:xfrm>
            <a:prstGeom prst="rect">
              <a:avLst/>
            </a:prstGeom>
            <a:solidFill>
              <a:srgbClr val="FFFFFF">
                <a:alpha val="78824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>
                <a:solidFill>
                  <a:schemeClr val="tx1"/>
                </a:solidFill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3885600" y="4650832"/>
              <a:ext cx="1403322" cy="1437292"/>
            </a:xfrm>
            <a:prstGeom prst="rect">
              <a:avLst/>
            </a:prstGeom>
            <a:solidFill>
              <a:srgbClr val="FFFFFF">
                <a:alpha val="78039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0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885600" y="4662392"/>
              <a:ext cx="1625744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dirty="0" smtClean="0"/>
                <a:t>SM: </a:t>
              </a:r>
            </a:p>
            <a:p>
              <a:r>
                <a:rPr lang="en-US" sz="2200" dirty="0" smtClean="0"/>
                <a:t>quarks?</a:t>
              </a:r>
            </a:p>
            <a:p>
              <a:r>
                <a:rPr lang="en-US" sz="2200" dirty="0" smtClean="0"/>
                <a:t>QCD </a:t>
              </a:r>
            </a:p>
            <a:p>
              <a:r>
                <a:rPr lang="en-US" sz="2200" dirty="0" smtClean="0"/>
                <a:t>background</a:t>
              </a:r>
              <a:endParaRPr lang="en-US" sz="2200" dirty="0"/>
            </a:p>
          </p:txBody>
        </p:sp>
        <p:grpSp>
          <p:nvGrpSpPr>
            <p:cNvPr id="10" name="Group 9"/>
            <p:cNvGrpSpPr/>
            <p:nvPr/>
          </p:nvGrpSpPr>
          <p:grpSpPr>
            <a:xfrm>
              <a:off x="1193208" y="4756861"/>
              <a:ext cx="1139552" cy="1428592"/>
              <a:chOff x="7552819" y="3909527"/>
              <a:chExt cx="1139552" cy="1428592"/>
            </a:xfrm>
          </p:grpSpPr>
          <p:cxnSp>
            <p:nvCxnSpPr>
              <p:cNvPr id="11" name="Straight Arrow Connector 10"/>
              <p:cNvCxnSpPr/>
              <p:nvPr/>
            </p:nvCxnSpPr>
            <p:spPr>
              <a:xfrm flipH="1" flipV="1">
                <a:off x="7735544" y="4115963"/>
                <a:ext cx="320431" cy="1009671"/>
              </a:xfrm>
              <a:prstGeom prst="straightConnector1">
                <a:avLst/>
              </a:prstGeom>
              <a:ln w="57150">
                <a:solidFill>
                  <a:srgbClr val="00206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" name="Oval 11"/>
              <p:cNvSpPr/>
              <p:nvPr/>
            </p:nvSpPr>
            <p:spPr>
              <a:xfrm rot="20956107">
                <a:off x="7552819" y="4404709"/>
                <a:ext cx="645312" cy="617353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dirty="0" smtClean="0">
                    <a:solidFill>
                      <a:schemeClr val="bg1"/>
                    </a:solidFill>
                    <a:latin typeface="Symbol" panose="05050102010706020507" pitchFamily="18" charset="2"/>
                  </a:rPr>
                  <a:t>m</a:t>
                </a:r>
                <a:endParaRPr lang="en-US" sz="3200" dirty="0">
                  <a:solidFill>
                    <a:schemeClr val="bg1"/>
                  </a:solidFill>
                  <a:latin typeface="Symbol" panose="05050102010706020507" pitchFamily="18" charset="2"/>
                </a:endParaRPr>
              </a:p>
            </p:txBody>
          </p:sp>
          <p:cxnSp>
            <p:nvCxnSpPr>
              <p:cNvPr id="13" name="Straight Arrow Connector 12"/>
              <p:cNvCxnSpPr/>
              <p:nvPr/>
            </p:nvCxnSpPr>
            <p:spPr>
              <a:xfrm flipV="1">
                <a:off x="8262551" y="3909527"/>
                <a:ext cx="9750" cy="1428592"/>
              </a:xfrm>
              <a:prstGeom prst="straightConnector1">
                <a:avLst/>
              </a:prstGeom>
              <a:ln w="762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" name="TextBox 13"/>
              <p:cNvSpPr txBox="1"/>
              <p:nvPr/>
            </p:nvSpPr>
            <p:spPr>
              <a:xfrm>
                <a:off x="8284887" y="4417819"/>
                <a:ext cx="407484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>
                    <a:solidFill>
                      <a:srgbClr val="FF0000"/>
                    </a:solidFill>
                  </a:rPr>
                  <a:t>B</a:t>
                </a:r>
                <a:endParaRPr lang="en-US" sz="3200" dirty="0">
                  <a:solidFill>
                    <a:srgbClr val="FF0000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72786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56603" y="431321"/>
            <a:ext cx="58460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Bug?.....  or Feature!        Feature? …… or Bug!</a:t>
            </a:r>
            <a:endParaRPr lang="en-US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1242204" y="1984075"/>
            <a:ext cx="5274637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electron </a:t>
            </a:r>
            <a:r>
              <a:rPr lang="en-US" sz="2400" dirty="0" err="1" smtClean="0"/>
              <a:t>eEDM</a:t>
            </a:r>
            <a:r>
              <a:rPr lang="en-US" sz="2400" dirty="0" smtClean="0"/>
              <a:t>  has basically no sensitivity at all to SM background.  This is a  </a:t>
            </a:r>
            <a:r>
              <a:rPr lang="en-US" sz="2400" b="1" dirty="0" smtClean="0"/>
              <a:t>feature!</a:t>
            </a:r>
          </a:p>
          <a:p>
            <a:endParaRPr lang="en-US" sz="2400" dirty="0"/>
          </a:p>
          <a:p>
            <a:endParaRPr lang="en-US" sz="2400" dirty="0" smtClean="0"/>
          </a:p>
          <a:p>
            <a:r>
              <a:rPr lang="en-US" sz="2400" dirty="0" smtClean="0"/>
              <a:t>Well, sort of.  The reason that </a:t>
            </a:r>
            <a:r>
              <a:rPr lang="en-US" sz="2400" dirty="0" err="1" smtClean="0"/>
              <a:t>eEDM</a:t>
            </a:r>
            <a:r>
              <a:rPr lang="en-US" sz="2400" dirty="0" smtClean="0"/>
              <a:t> doesn’t see any SM background is that </a:t>
            </a:r>
            <a:r>
              <a:rPr lang="en-US" sz="2400" dirty="0" err="1" smtClean="0"/>
              <a:t>eEDM</a:t>
            </a:r>
            <a:r>
              <a:rPr lang="en-US" sz="2400" dirty="0" smtClean="0"/>
              <a:t> can see only CP violating physics (which SM has very little of.)  EDMs in </a:t>
            </a:r>
          </a:p>
          <a:p>
            <a:r>
              <a:rPr lang="en-US" sz="2400" dirty="0" smtClean="0"/>
              <a:t>general are blind to CP-preserving new physics.  This is a</a:t>
            </a:r>
            <a:r>
              <a:rPr lang="en-US" sz="2400" b="1" dirty="0" smtClean="0"/>
              <a:t> bug!</a:t>
            </a:r>
            <a:endParaRPr lang="en-US" sz="2400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16575" t="4316" r="7064" b="22671"/>
          <a:stretch/>
        </p:blipFill>
        <p:spPr>
          <a:xfrm>
            <a:off x="7184806" y="994453"/>
            <a:ext cx="4746105" cy="363531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639647" y="2351317"/>
            <a:ext cx="1603543" cy="1783217"/>
          </a:xfrm>
          <a:prstGeom prst="rect">
            <a:avLst/>
          </a:prstGeom>
          <a:solidFill>
            <a:srgbClr val="FFFFFF">
              <a:alpha val="78824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421007" y="3123292"/>
            <a:ext cx="1252678" cy="776051"/>
          </a:xfrm>
          <a:prstGeom prst="rect">
            <a:avLst/>
          </a:prstGeom>
          <a:solidFill>
            <a:srgbClr val="FFFFFF">
              <a:alpha val="78039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/>
          </a:p>
        </p:txBody>
      </p:sp>
      <p:sp>
        <p:nvSpPr>
          <p:cNvPr id="9" name="TextBox 8"/>
          <p:cNvSpPr txBox="1"/>
          <p:nvPr/>
        </p:nvSpPr>
        <p:spPr>
          <a:xfrm>
            <a:off x="10383874" y="3083988"/>
            <a:ext cx="162574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/>
              <a:t>SM: </a:t>
            </a:r>
          </a:p>
          <a:p>
            <a:r>
              <a:rPr lang="en-US" sz="2200" dirty="0" err="1" smtClean="0"/>
              <a:t>eEDM</a:t>
            </a:r>
            <a:r>
              <a:rPr lang="en-US" sz="2200" dirty="0" smtClean="0"/>
              <a:t> = 0</a:t>
            </a:r>
            <a:endParaRPr lang="en-US" sz="2200" dirty="0"/>
          </a:p>
        </p:txBody>
      </p:sp>
      <p:grpSp>
        <p:nvGrpSpPr>
          <p:cNvPr id="10" name="Group 9"/>
          <p:cNvGrpSpPr/>
          <p:nvPr/>
        </p:nvGrpSpPr>
        <p:grpSpPr>
          <a:xfrm>
            <a:off x="7905937" y="2528629"/>
            <a:ext cx="925097" cy="1428592"/>
            <a:chOff x="7767274" y="3909527"/>
            <a:chExt cx="925097" cy="1428592"/>
          </a:xfrm>
        </p:grpSpPr>
        <p:cxnSp>
          <p:nvCxnSpPr>
            <p:cNvPr id="11" name="Straight Arrow Connector 10"/>
            <p:cNvCxnSpPr/>
            <p:nvPr/>
          </p:nvCxnSpPr>
          <p:spPr>
            <a:xfrm flipH="1" flipV="1">
              <a:off x="7881409" y="4338920"/>
              <a:ext cx="174566" cy="786714"/>
            </a:xfrm>
            <a:prstGeom prst="straightConnector1">
              <a:avLst/>
            </a:prstGeom>
            <a:ln w="57150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Oval 11"/>
            <p:cNvSpPr/>
            <p:nvPr/>
          </p:nvSpPr>
          <p:spPr>
            <a:xfrm rot="20956107">
              <a:off x="7767274" y="4614810"/>
              <a:ext cx="414385" cy="379717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schemeClr val="bg1"/>
                  </a:solidFill>
                </a:rPr>
                <a:t>e</a:t>
              </a:r>
              <a:endParaRPr lang="en-US" sz="3200" dirty="0">
                <a:solidFill>
                  <a:schemeClr val="bg1"/>
                </a:solidFill>
              </a:endParaRPr>
            </a:p>
          </p:txBody>
        </p:sp>
        <p:cxnSp>
          <p:nvCxnSpPr>
            <p:cNvPr id="13" name="Straight Arrow Connector 12"/>
            <p:cNvCxnSpPr/>
            <p:nvPr/>
          </p:nvCxnSpPr>
          <p:spPr>
            <a:xfrm flipV="1">
              <a:off x="8262551" y="3909527"/>
              <a:ext cx="9750" cy="1428592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/>
            <p:cNvSpPr txBox="1"/>
            <p:nvPr/>
          </p:nvSpPr>
          <p:spPr>
            <a:xfrm>
              <a:off x="8284887" y="4417819"/>
              <a:ext cx="40748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>
                  <a:solidFill>
                    <a:srgbClr val="FF0000"/>
                  </a:solidFill>
                </a:rPr>
                <a:t>E</a:t>
              </a:r>
              <a:endParaRPr lang="en-US" sz="3200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413954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56603" y="431321"/>
            <a:ext cx="58460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Bug?.....  or Feature!        Feature? …… or Bug!</a:t>
            </a:r>
            <a:endParaRPr lang="en-US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1242204" y="1984075"/>
            <a:ext cx="1024818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electron </a:t>
            </a:r>
            <a:r>
              <a:rPr lang="en-US" sz="3200" dirty="0" err="1" smtClean="0"/>
              <a:t>eEDM</a:t>
            </a:r>
            <a:r>
              <a:rPr lang="en-US" sz="3200" dirty="0" smtClean="0"/>
              <a:t>  can look deeper into  “Extra-Phat Exotic Particle Parameter Space” than can the LHC,  and much deeper than can the MDM experiments. This is a  </a:t>
            </a:r>
            <a:r>
              <a:rPr lang="en-US" sz="3200" b="1" dirty="0" smtClean="0"/>
              <a:t>feature!</a:t>
            </a:r>
          </a:p>
          <a:p>
            <a:endParaRPr lang="en-US" sz="2400" dirty="0"/>
          </a:p>
          <a:p>
            <a:endParaRPr lang="en-US" sz="2400" dirty="0" smtClean="0"/>
          </a:p>
          <a:p>
            <a:r>
              <a:rPr lang="en-US" sz="3600" dirty="0" smtClean="0"/>
              <a:t>Well, ok, actually, yeah.   That </a:t>
            </a:r>
            <a:r>
              <a:rPr lang="en-US" sz="3600" i="1" dirty="0" smtClean="0"/>
              <a:t>is</a:t>
            </a:r>
            <a:r>
              <a:rPr lang="en-US" sz="3600" dirty="0" smtClean="0"/>
              <a:t> pretty rad.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38374104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64445" y="471872"/>
            <a:ext cx="1131848" cy="34778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relative</a:t>
            </a:r>
          </a:p>
          <a:p>
            <a:r>
              <a:rPr lang="en-US" sz="2000" dirty="0" smtClean="0"/>
              <a:t>precision</a:t>
            </a:r>
          </a:p>
          <a:p>
            <a:r>
              <a:rPr lang="en-US" sz="2000" dirty="0" smtClean="0"/>
              <a:t>on lab</a:t>
            </a:r>
          </a:p>
          <a:p>
            <a:r>
              <a:rPr lang="en-US" sz="2000" dirty="0" smtClean="0"/>
              <a:t>limit</a:t>
            </a:r>
          </a:p>
          <a:p>
            <a:endParaRPr lang="en-US" sz="2000" dirty="0" smtClean="0"/>
          </a:p>
          <a:p>
            <a:r>
              <a:rPr lang="en-US" sz="2400" dirty="0" smtClean="0"/>
              <a:t>10</a:t>
            </a:r>
            <a:r>
              <a:rPr lang="en-US" sz="2400" baseline="30000" dirty="0" smtClean="0"/>
              <a:t>-13</a:t>
            </a:r>
            <a:endParaRPr lang="en-US" sz="2400" dirty="0" smtClean="0"/>
          </a:p>
          <a:p>
            <a:endParaRPr lang="en-US" sz="2400" dirty="0"/>
          </a:p>
          <a:p>
            <a:r>
              <a:rPr lang="en-US" sz="2400" dirty="0" smtClean="0"/>
              <a:t>10</a:t>
            </a:r>
            <a:r>
              <a:rPr lang="en-US" sz="2400" baseline="30000" dirty="0" smtClean="0"/>
              <a:t>-9</a:t>
            </a:r>
          </a:p>
          <a:p>
            <a:endParaRPr lang="en-US" sz="2400" dirty="0"/>
          </a:p>
          <a:p>
            <a:r>
              <a:rPr lang="en-US" sz="2400" dirty="0"/>
              <a:t> ~10</a:t>
            </a:r>
            <a:r>
              <a:rPr lang="en-US" sz="2400" baseline="30000" dirty="0"/>
              <a:t>0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2366252" y="711625"/>
            <a:ext cx="1406154" cy="32316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absolute</a:t>
            </a:r>
          </a:p>
          <a:p>
            <a:r>
              <a:rPr lang="en-US" sz="2000" dirty="0" smtClean="0"/>
              <a:t>precision </a:t>
            </a:r>
          </a:p>
          <a:p>
            <a:r>
              <a:rPr lang="en-US" sz="2000" dirty="0" smtClean="0"/>
              <a:t>[10</a:t>
            </a:r>
            <a:r>
              <a:rPr lang="en-US" sz="2000" baseline="30000" dirty="0" smtClean="0"/>
              <a:t>-30</a:t>
            </a:r>
            <a:r>
              <a:rPr lang="en-US" sz="2000" dirty="0" smtClean="0"/>
              <a:t> e-cm]</a:t>
            </a:r>
          </a:p>
          <a:p>
            <a:r>
              <a:rPr lang="en-US" sz="2400" dirty="0" smtClean="0"/>
              <a:t> </a:t>
            </a:r>
          </a:p>
          <a:p>
            <a:r>
              <a:rPr lang="en-US" sz="2400" dirty="0" smtClean="0"/>
              <a:t>2 x 10</a:t>
            </a:r>
            <a:r>
              <a:rPr lang="en-US" sz="2400" baseline="30000" dirty="0" smtClean="0"/>
              <a:t>6</a:t>
            </a:r>
            <a:endParaRPr lang="en-US" sz="2400" dirty="0" smtClean="0"/>
          </a:p>
          <a:p>
            <a:endParaRPr lang="en-US" sz="2400" dirty="0"/>
          </a:p>
          <a:p>
            <a:r>
              <a:rPr lang="en-US" sz="2400" dirty="0" smtClean="0"/>
              <a:t>5 </a:t>
            </a:r>
            <a:r>
              <a:rPr lang="en-US" sz="2400" dirty="0"/>
              <a:t>x </a:t>
            </a:r>
            <a:r>
              <a:rPr lang="en-US" sz="2400" dirty="0" smtClean="0"/>
              <a:t>10</a:t>
            </a:r>
            <a:r>
              <a:rPr lang="en-US" sz="2400" baseline="30000" dirty="0" smtClean="0"/>
              <a:t>7</a:t>
            </a:r>
            <a:endParaRPr lang="en-US" sz="2400" dirty="0"/>
          </a:p>
          <a:p>
            <a:endParaRPr lang="en-US" sz="2400" dirty="0"/>
          </a:p>
          <a:p>
            <a:r>
              <a:rPr lang="en-US" sz="2400" dirty="0" smtClean="0"/>
              <a:t>2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065354" y="564206"/>
            <a:ext cx="1627946" cy="3293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CP violation!</a:t>
            </a:r>
          </a:p>
          <a:p>
            <a:r>
              <a:rPr lang="en-US" sz="2000" dirty="0" smtClean="0">
                <a:solidFill>
                  <a:srgbClr val="FF0000"/>
                </a:solidFill>
              </a:rPr>
              <a:t>reduce mass</a:t>
            </a:r>
          </a:p>
          <a:p>
            <a:r>
              <a:rPr lang="en-US" sz="2000" dirty="0">
                <a:solidFill>
                  <a:srgbClr val="FF0000"/>
                </a:solidFill>
              </a:rPr>
              <a:t>s</a:t>
            </a:r>
            <a:r>
              <a:rPr lang="en-US" sz="2000" dirty="0" smtClean="0">
                <a:solidFill>
                  <a:srgbClr val="FF0000"/>
                </a:solidFill>
              </a:rPr>
              <a:t>ensitivity by</a:t>
            </a:r>
          </a:p>
          <a:p>
            <a:endParaRPr lang="en-US" sz="2800" dirty="0" smtClean="0">
              <a:solidFill>
                <a:srgbClr val="FF0000"/>
              </a:solidFill>
            </a:endParaRPr>
          </a:p>
          <a:p>
            <a:r>
              <a:rPr lang="en-US" sz="2400" dirty="0" smtClean="0">
                <a:solidFill>
                  <a:srgbClr val="FF0000"/>
                </a:solidFill>
              </a:rPr>
              <a:t>(cos </a:t>
            </a:r>
            <a:r>
              <a:rPr lang="en-US" sz="2400" dirty="0" err="1" smtClean="0">
                <a:solidFill>
                  <a:srgbClr val="FF0000"/>
                </a:solidFill>
                <a:latin typeface="Symbol" panose="05050102010706020507" pitchFamily="18" charset="2"/>
              </a:rPr>
              <a:t>a</a:t>
            </a:r>
            <a:r>
              <a:rPr lang="en-US" sz="2400" baseline="-25000" dirty="0" err="1" smtClean="0">
                <a:solidFill>
                  <a:srgbClr val="FF0000"/>
                </a:solidFill>
              </a:rPr>
              <a:t>cpv</a:t>
            </a:r>
            <a:r>
              <a:rPr lang="en-US" sz="2400" dirty="0" smtClean="0">
                <a:solidFill>
                  <a:srgbClr val="FF0000"/>
                </a:solidFill>
              </a:rPr>
              <a:t>)</a:t>
            </a:r>
            <a:r>
              <a:rPr lang="en-US" sz="2400" baseline="30000" dirty="0" smtClean="0">
                <a:solidFill>
                  <a:srgbClr val="FF0000"/>
                </a:solidFill>
              </a:rPr>
              <a:t>1/2</a:t>
            </a:r>
            <a:endParaRPr lang="en-US" sz="2400" dirty="0">
              <a:solidFill>
                <a:srgbClr val="FF0000"/>
              </a:solidFill>
            </a:endParaRPr>
          </a:p>
          <a:p>
            <a:r>
              <a:rPr lang="en-US" sz="2400" dirty="0" smtClean="0">
                <a:solidFill>
                  <a:srgbClr val="FF0000"/>
                </a:solidFill>
              </a:rPr>
              <a:t>   </a:t>
            </a:r>
          </a:p>
          <a:p>
            <a:r>
              <a:rPr lang="en-US" sz="2400" dirty="0">
                <a:solidFill>
                  <a:srgbClr val="FF0000"/>
                </a:solidFill>
              </a:rPr>
              <a:t>(cos </a:t>
            </a:r>
            <a:r>
              <a:rPr lang="en-US" sz="2400" dirty="0" err="1">
                <a:solidFill>
                  <a:srgbClr val="FF0000"/>
                </a:solidFill>
                <a:latin typeface="Symbol" panose="05050102010706020507" pitchFamily="18" charset="2"/>
              </a:rPr>
              <a:t>a</a:t>
            </a:r>
            <a:r>
              <a:rPr lang="en-US" sz="2400" baseline="-25000" dirty="0" err="1">
                <a:solidFill>
                  <a:srgbClr val="FF0000"/>
                </a:solidFill>
              </a:rPr>
              <a:t>cpv</a:t>
            </a:r>
            <a:r>
              <a:rPr lang="en-US" sz="2400" dirty="0">
                <a:solidFill>
                  <a:srgbClr val="FF0000"/>
                </a:solidFill>
              </a:rPr>
              <a:t>)</a:t>
            </a:r>
            <a:r>
              <a:rPr lang="en-US" sz="2400" baseline="30000" dirty="0">
                <a:solidFill>
                  <a:srgbClr val="FF0000"/>
                </a:solidFill>
              </a:rPr>
              <a:t>1/2</a:t>
            </a:r>
            <a:endParaRPr lang="en-US" sz="2400" dirty="0">
              <a:solidFill>
                <a:srgbClr val="FF0000"/>
              </a:solidFill>
            </a:endParaRPr>
          </a:p>
          <a:p>
            <a:endParaRPr lang="en-US" sz="2400" dirty="0" smtClean="0">
              <a:solidFill>
                <a:srgbClr val="FF0000"/>
              </a:solidFill>
            </a:endParaRPr>
          </a:p>
          <a:p>
            <a:r>
              <a:rPr lang="en-US" sz="2400" dirty="0" smtClean="0">
                <a:solidFill>
                  <a:srgbClr val="FF0000"/>
                </a:solidFill>
              </a:rPr>
              <a:t>(sin  </a:t>
            </a:r>
            <a:r>
              <a:rPr lang="en-US" sz="2400" dirty="0" err="1" smtClean="0">
                <a:solidFill>
                  <a:srgbClr val="FF0000"/>
                </a:solidFill>
                <a:latin typeface="Symbol" panose="05050102010706020507" pitchFamily="18" charset="2"/>
              </a:rPr>
              <a:t>a</a:t>
            </a:r>
            <a:r>
              <a:rPr lang="en-US" sz="2400" baseline="-25000" dirty="0" err="1" smtClean="0">
                <a:solidFill>
                  <a:srgbClr val="FF0000"/>
                </a:solidFill>
              </a:rPr>
              <a:t>cpv</a:t>
            </a:r>
            <a:r>
              <a:rPr lang="en-US" sz="2400" dirty="0" smtClean="0">
                <a:solidFill>
                  <a:srgbClr val="FF0000"/>
                </a:solidFill>
              </a:rPr>
              <a:t>)</a:t>
            </a:r>
            <a:r>
              <a:rPr lang="en-US" sz="2400" baseline="30000" dirty="0" smtClean="0">
                <a:solidFill>
                  <a:srgbClr val="FF0000"/>
                </a:solidFill>
              </a:rPr>
              <a:t>1/2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7808" y="1856867"/>
            <a:ext cx="1241365" cy="20005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srgbClr val="FF0000"/>
                </a:solidFill>
              </a:rPr>
              <a:t>eMDM</a:t>
            </a:r>
            <a:endParaRPr lang="en-US" sz="2400" dirty="0" smtClean="0">
              <a:solidFill>
                <a:srgbClr val="FF0000"/>
              </a:solidFill>
            </a:endParaRPr>
          </a:p>
          <a:p>
            <a:r>
              <a:rPr lang="en-US" sz="1600" dirty="0" smtClean="0">
                <a:solidFill>
                  <a:srgbClr val="FF0000"/>
                </a:solidFill>
              </a:rPr>
              <a:t>Northwester</a:t>
            </a:r>
            <a:endParaRPr lang="en-US" sz="1600" dirty="0">
              <a:solidFill>
                <a:srgbClr val="FF0000"/>
              </a:solidFill>
            </a:endParaRPr>
          </a:p>
          <a:p>
            <a:r>
              <a:rPr lang="en-US" sz="2400" dirty="0" err="1" smtClean="0">
                <a:solidFill>
                  <a:srgbClr val="FF0000"/>
                </a:solidFill>
                <a:latin typeface="Symbol" panose="05050102010706020507" pitchFamily="18" charset="2"/>
              </a:rPr>
              <a:t>m</a:t>
            </a:r>
            <a:r>
              <a:rPr lang="en-US" sz="2400" dirty="0" err="1" smtClean="0">
                <a:solidFill>
                  <a:srgbClr val="FF0000"/>
                </a:solidFill>
              </a:rPr>
              <a:t>MDM</a:t>
            </a:r>
            <a:endParaRPr lang="en-US" sz="2400" dirty="0" smtClean="0">
              <a:solidFill>
                <a:srgbClr val="FF0000"/>
              </a:solidFill>
            </a:endParaRPr>
          </a:p>
          <a:p>
            <a:r>
              <a:rPr lang="en-US" sz="1600" dirty="0" err="1" smtClean="0">
                <a:solidFill>
                  <a:srgbClr val="FF0000"/>
                </a:solidFill>
              </a:rPr>
              <a:t>fermilab</a:t>
            </a:r>
            <a:endParaRPr lang="en-US" sz="1600" dirty="0" smtClean="0">
              <a:solidFill>
                <a:srgbClr val="FF0000"/>
              </a:solidFill>
            </a:endParaRPr>
          </a:p>
          <a:p>
            <a:r>
              <a:rPr lang="en-US" sz="2400" dirty="0" err="1" smtClean="0">
                <a:solidFill>
                  <a:srgbClr val="FF0000"/>
                </a:solidFill>
              </a:rPr>
              <a:t>eEDM</a:t>
            </a:r>
            <a:endParaRPr lang="en-US" sz="2400" dirty="0" smtClean="0">
              <a:solidFill>
                <a:srgbClr val="FF0000"/>
              </a:solidFill>
            </a:endParaRPr>
          </a:p>
          <a:p>
            <a:r>
              <a:rPr lang="en-US" sz="1600" dirty="0" smtClean="0">
                <a:solidFill>
                  <a:srgbClr val="FF0000"/>
                </a:solidFill>
              </a:rPr>
              <a:t>JILA/ACME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709893" y="728853"/>
            <a:ext cx="1677062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D</a:t>
            </a:r>
            <a:r>
              <a:rPr lang="en-US" sz="2000" dirty="0" smtClean="0"/>
              <a:t>etectable</a:t>
            </a:r>
          </a:p>
          <a:p>
            <a:r>
              <a:rPr lang="en-US" sz="2000" dirty="0" smtClean="0"/>
              <a:t>M~(m</a:t>
            </a:r>
            <a:r>
              <a:rPr lang="en-US" sz="2000" baseline="-25000" dirty="0" smtClean="0"/>
              <a:t>l</a:t>
            </a:r>
            <a:r>
              <a:rPr lang="en-US" sz="2000" dirty="0" smtClean="0"/>
              <a:t>/</a:t>
            </a:r>
            <a:r>
              <a:rPr lang="en-US" sz="2000" dirty="0" err="1" smtClean="0">
                <a:latin typeface="Symbol" panose="05050102010706020507" pitchFamily="18" charset="2"/>
              </a:rPr>
              <a:t>d</a:t>
            </a:r>
            <a:r>
              <a:rPr lang="en-US" sz="2000" dirty="0" err="1" smtClean="0"/>
              <a:t>d</a:t>
            </a:r>
            <a:r>
              <a:rPr lang="en-US" sz="2000" dirty="0" smtClean="0"/>
              <a:t>)</a:t>
            </a:r>
            <a:r>
              <a:rPr lang="en-US" sz="2000" baseline="30000" dirty="0" smtClean="0"/>
              <a:t>1/2</a:t>
            </a:r>
            <a:r>
              <a:rPr lang="en-US" sz="2000" dirty="0" smtClean="0"/>
              <a:t>  </a:t>
            </a:r>
          </a:p>
          <a:p>
            <a:r>
              <a:rPr lang="en-US" sz="2000" dirty="0" smtClean="0"/>
              <a:t>(arb units)</a:t>
            </a:r>
          </a:p>
          <a:p>
            <a:endParaRPr lang="en-US" sz="2000" dirty="0" smtClean="0"/>
          </a:p>
          <a:p>
            <a:r>
              <a:rPr lang="en-US" sz="2400" dirty="0" smtClean="0"/>
              <a:t>1</a:t>
            </a:r>
          </a:p>
          <a:p>
            <a:endParaRPr lang="en-US" sz="2400" dirty="0"/>
          </a:p>
          <a:p>
            <a:r>
              <a:rPr lang="en-US" sz="2400" dirty="0" smtClean="0"/>
              <a:t>3</a:t>
            </a:r>
          </a:p>
          <a:p>
            <a:endParaRPr lang="en-US" sz="2400" dirty="0"/>
          </a:p>
          <a:p>
            <a:r>
              <a:rPr lang="en-US" sz="2400" dirty="0" smtClean="0"/>
              <a:t>1000</a:t>
            </a:r>
            <a:endParaRPr lang="en-US" sz="2400" dirty="0"/>
          </a:p>
        </p:txBody>
      </p:sp>
      <p:sp>
        <p:nvSpPr>
          <p:cNvPr id="26" name="TextBox 25"/>
          <p:cNvSpPr txBox="1"/>
          <p:nvPr/>
        </p:nvSpPr>
        <p:spPr>
          <a:xfrm>
            <a:off x="5317809" y="455878"/>
            <a:ext cx="1309974" cy="34778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“Typical”</a:t>
            </a:r>
          </a:p>
          <a:p>
            <a:r>
              <a:rPr lang="en-US" sz="2000" dirty="0" smtClean="0"/>
              <a:t>detectable</a:t>
            </a:r>
          </a:p>
          <a:p>
            <a:r>
              <a:rPr lang="en-US" sz="2000" dirty="0" smtClean="0"/>
              <a:t>phat BSM,</a:t>
            </a:r>
          </a:p>
          <a:p>
            <a:r>
              <a:rPr lang="en-US" sz="2000" dirty="0" smtClean="0"/>
              <a:t> one-loop*</a:t>
            </a:r>
          </a:p>
          <a:p>
            <a:endParaRPr lang="en-US" sz="2000" dirty="0" smtClean="0"/>
          </a:p>
          <a:p>
            <a:r>
              <a:rPr lang="en-US" sz="2400" dirty="0" smtClean="0"/>
              <a:t>0.04 </a:t>
            </a:r>
            <a:r>
              <a:rPr lang="en-US" sz="2400" dirty="0" err="1" smtClean="0"/>
              <a:t>TeV</a:t>
            </a:r>
            <a:endParaRPr lang="en-US" sz="2400" dirty="0" smtClean="0"/>
          </a:p>
          <a:p>
            <a:endParaRPr lang="en-US" sz="2400" dirty="0"/>
          </a:p>
          <a:p>
            <a:r>
              <a:rPr lang="en-US" sz="2400" dirty="0" smtClean="0"/>
              <a:t>0.12</a:t>
            </a:r>
          </a:p>
          <a:p>
            <a:endParaRPr lang="en-US" sz="2400" dirty="0"/>
          </a:p>
          <a:p>
            <a:r>
              <a:rPr lang="en-US" sz="2400" dirty="0" smtClean="0"/>
              <a:t>40     </a:t>
            </a:r>
            <a:r>
              <a:rPr lang="en-US" sz="2400" dirty="0" err="1" smtClean="0"/>
              <a:t>TeV</a:t>
            </a:r>
            <a:endParaRPr lang="en-US" sz="2400" dirty="0"/>
          </a:p>
        </p:txBody>
      </p:sp>
      <p:sp>
        <p:nvSpPr>
          <p:cNvPr id="27" name="TextBox 26"/>
          <p:cNvSpPr txBox="1"/>
          <p:nvPr/>
        </p:nvSpPr>
        <p:spPr>
          <a:xfrm>
            <a:off x="6897566" y="455878"/>
            <a:ext cx="2298937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Detectable</a:t>
            </a:r>
          </a:p>
          <a:p>
            <a:r>
              <a:rPr lang="en-US" sz="2000" dirty="0" smtClean="0"/>
              <a:t>for “weakest*” to strongest</a:t>
            </a:r>
          </a:p>
          <a:p>
            <a:r>
              <a:rPr lang="en-US" sz="2000" dirty="0" smtClean="0"/>
              <a:t>interactions</a:t>
            </a:r>
            <a:endParaRPr lang="en-US" sz="2000" dirty="0"/>
          </a:p>
          <a:p>
            <a:endParaRPr lang="en-US" sz="2000" dirty="0" smtClean="0"/>
          </a:p>
          <a:p>
            <a:r>
              <a:rPr lang="en-US" sz="2400" dirty="0" smtClean="0"/>
              <a:t>0.0004~0.4 </a:t>
            </a:r>
            <a:r>
              <a:rPr lang="en-US" sz="2400" dirty="0" err="1" smtClean="0"/>
              <a:t>TeV</a:t>
            </a:r>
            <a:endParaRPr lang="en-US" sz="2400" dirty="0" smtClean="0"/>
          </a:p>
          <a:p>
            <a:endParaRPr lang="en-US" sz="2400" dirty="0"/>
          </a:p>
          <a:p>
            <a:r>
              <a:rPr lang="en-US" sz="2400" dirty="0" smtClean="0"/>
              <a:t>0.001~1 </a:t>
            </a:r>
            <a:r>
              <a:rPr lang="en-US" sz="2400" dirty="0" err="1" smtClean="0"/>
              <a:t>TeV</a:t>
            </a:r>
            <a:endParaRPr lang="en-US" sz="2400" dirty="0" smtClean="0"/>
          </a:p>
          <a:p>
            <a:endParaRPr lang="en-US" sz="2400" dirty="0"/>
          </a:p>
          <a:p>
            <a:r>
              <a:rPr lang="en-US" sz="2400" dirty="0" smtClean="0"/>
              <a:t>0.4~400  </a:t>
            </a:r>
            <a:r>
              <a:rPr lang="en-US" sz="2400" dirty="0" err="1" smtClean="0"/>
              <a:t>TeV</a:t>
            </a:r>
            <a:endParaRPr lang="en-US" sz="2400" dirty="0"/>
          </a:p>
        </p:txBody>
      </p:sp>
      <p:sp>
        <p:nvSpPr>
          <p:cNvPr id="28" name="TextBox 27"/>
          <p:cNvSpPr txBox="1"/>
          <p:nvPr/>
        </p:nvSpPr>
        <p:spPr>
          <a:xfrm>
            <a:off x="1164445" y="-35332"/>
            <a:ext cx="96592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70C0"/>
                </a:solidFill>
              </a:rPr>
              <a:t>Summary of Recent Measurements of Lepton Dipole Moments;  Implications</a:t>
            </a:r>
            <a:endParaRPr lang="en-US" sz="2400" dirty="0">
              <a:solidFill>
                <a:srgbClr val="0070C0"/>
              </a:solidFill>
            </a:endParaRPr>
          </a:p>
        </p:txBody>
      </p:sp>
      <p:sp>
        <p:nvSpPr>
          <p:cNvPr id="143" name="TextBox 142"/>
          <p:cNvSpPr txBox="1"/>
          <p:nvPr/>
        </p:nvSpPr>
        <p:spPr>
          <a:xfrm>
            <a:off x="4907554" y="4114680"/>
            <a:ext cx="6703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LHC</a:t>
            </a:r>
          </a:p>
        </p:txBody>
      </p:sp>
      <p:sp>
        <p:nvSpPr>
          <p:cNvPr id="144" name="TextBox 143"/>
          <p:cNvSpPr txBox="1"/>
          <p:nvPr/>
        </p:nvSpPr>
        <p:spPr>
          <a:xfrm>
            <a:off x="6118867" y="4100234"/>
            <a:ext cx="20087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??? &lt;2 </a:t>
            </a:r>
            <a:r>
              <a:rPr lang="en-US" sz="2400" dirty="0" err="1" smtClean="0"/>
              <a:t>TeV</a:t>
            </a:r>
            <a:r>
              <a:rPr lang="en-US" sz="2400" dirty="0" smtClean="0"/>
              <a:t> ???</a:t>
            </a:r>
            <a:endParaRPr lang="en-US" sz="2400" dirty="0"/>
          </a:p>
        </p:txBody>
      </p:sp>
      <p:sp>
        <p:nvSpPr>
          <p:cNvPr id="145" name="TextBox 144"/>
          <p:cNvSpPr txBox="1"/>
          <p:nvPr/>
        </p:nvSpPr>
        <p:spPr>
          <a:xfrm>
            <a:off x="9065354" y="4096218"/>
            <a:ext cx="163115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sz="2400" dirty="0">
                <a:solidFill>
                  <a:srgbClr val="FF0000"/>
                </a:solidFill>
              </a:rPr>
              <a:t>For LHC, </a:t>
            </a:r>
            <a:endParaRPr lang="en-US" sz="2400" dirty="0" smtClean="0">
              <a:solidFill>
                <a:srgbClr val="FF0000"/>
              </a:solidFill>
            </a:endParaRPr>
          </a:p>
          <a:p>
            <a:pPr lvl="0"/>
            <a:r>
              <a:rPr lang="en-US" sz="2400" dirty="0" err="1" smtClean="0">
                <a:solidFill>
                  <a:srgbClr val="FF0000"/>
                </a:solidFill>
                <a:latin typeface="Symbol" panose="05050102010706020507" pitchFamily="18" charset="2"/>
              </a:rPr>
              <a:t>a</a:t>
            </a:r>
            <a:r>
              <a:rPr lang="en-US" sz="2400" baseline="-25000" dirty="0" err="1" smtClean="0">
                <a:solidFill>
                  <a:srgbClr val="FF0000"/>
                </a:solidFill>
              </a:rPr>
              <a:t>cpv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endParaRPr lang="en-US" sz="2400" dirty="0">
              <a:solidFill>
                <a:srgbClr val="FF0000"/>
              </a:solidFill>
            </a:endParaRPr>
          </a:p>
          <a:p>
            <a:pPr lvl="0"/>
            <a:r>
              <a:rPr lang="en-US" sz="2400" dirty="0">
                <a:solidFill>
                  <a:srgbClr val="FF0000"/>
                </a:solidFill>
              </a:rPr>
              <a:t>not a factor</a:t>
            </a:r>
            <a:endParaRPr lang="en-US" sz="2400" dirty="0">
              <a:solidFill>
                <a:prstClr val="black"/>
              </a:solidFill>
            </a:endParaRPr>
          </a:p>
          <a:p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0799408" y="744229"/>
            <a:ext cx="1539076" cy="53860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SM</a:t>
            </a:r>
          </a:p>
          <a:p>
            <a:r>
              <a:rPr lang="en-US" sz="2000" dirty="0" smtClean="0"/>
              <a:t>Background</a:t>
            </a:r>
          </a:p>
          <a:p>
            <a:r>
              <a:rPr lang="en-US" sz="2000" dirty="0" smtClean="0"/>
              <a:t>issues</a:t>
            </a:r>
          </a:p>
          <a:p>
            <a:endParaRPr lang="en-US" sz="2000" dirty="0"/>
          </a:p>
          <a:p>
            <a:r>
              <a:rPr lang="en-US" sz="2000" dirty="0" smtClean="0"/>
              <a:t>   </a:t>
            </a:r>
            <a:r>
              <a:rPr lang="en-US" sz="2400" dirty="0" smtClean="0">
                <a:latin typeface="Symbol" panose="05050102010706020507" pitchFamily="18" charset="2"/>
              </a:rPr>
              <a:t>a </a:t>
            </a:r>
            <a:r>
              <a:rPr lang="en-US" sz="2400" dirty="0" smtClean="0"/>
              <a:t>= ?</a:t>
            </a:r>
          </a:p>
          <a:p>
            <a:endParaRPr lang="en-US" sz="2400" dirty="0"/>
          </a:p>
          <a:p>
            <a:r>
              <a:rPr lang="en-US" sz="2400" dirty="0" smtClean="0"/>
              <a:t>QCD terms</a:t>
            </a:r>
          </a:p>
          <a:p>
            <a:endParaRPr lang="en-US" sz="2400" dirty="0"/>
          </a:p>
          <a:p>
            <a:r>
              <a:rPr lang="en-US" sz="2400" dirty="0" smtClean="0"/>
              <a:t>none</a:t>
            </a:r>
          </a:p>
          <a:p>
            <a:endParaRPr lang="en-US" sz="2400" dirty="0"/>
          </a:p>
          <a:p>
            <a:r>
              <a:rPr lang="en-US" sz="2400" b="1" i="1" dirty="0" smtClean="0">
                <a:solidFill>
                  <a:srgbClr val="7030A0"/>
                </a:solidFill>
              </a:rPr>
              <a:t>SO</a:t>
            </a:r>
          </a:p>
          <a:p>
            <a:r>
              <a:rPr lang="en-US" sz="2400" b="1" i="1" dirty="0" smtClean="0">
                <a:solidFill>
                  <a:srgbClr val="7030A0"/>
                </a:solidFill>
              </a:rPr>
              <a:t>MANY</a:t>
            </a:r>
          </a:p>
          <a:p>
            <a:r>
              <a:rPr lang="en-US" sz="2400" b="1" i="1" dirty="0" smtClean="0">
                <a:solidFill>
                  <a:srgbClr val="7030A0"/>
                </a:solidFill>
              </a:rPr>
              <a:t>ISSUES!</a:t>
            </a:r>
          </a:p>
          <a:p>
            <a:endParaRPr lang="en-US" sz="2400" dirty="0"/>
          </a:p>
          <a:p>
            <a:endParaRPr lang="en-US" sz="2400" dirty="0" smtClean="0"/>
          </a:p>
        </p:txBody>
      </p:sp>
      <p:cxnSp>
        <p:nvCxnSpPr>
          <p:cNvPr id="7" name="Straight Connector 6"/>
          <p:cNvCxnSpPr/>
          <p:nvPr/>
        </p:nvCxnSpPr>
        <p:spPr>
          <a:xfrm flipH="1">
            <a:off x="2315514" y="717652"/>
            <a:ext cx="13619" cy="3257775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3692865" y="732030"/>
            <a:ext cx="13619" cy="3257775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5242742" y="608382"/>
            <a:ext cx="13619" cy="3257775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6671851" y="640010"/>
            <a:ext cx="13619" cy="3257775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>
            <a:off x="8963599" y="602627"/>
            <a:ext cx="13619" cy="3257775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H="1">
            <a:off x="10743724" y="599750"/>
            <a:ext cx="24913" cy="4558846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H="1">
            <a:off x="328079" y="1914534"/>
            <a:ext cx="11834333" cy="2543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H="1">
            <a:off x="205267" y="2507262"/>
            <a:ext cx="11834333" cy="2543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H="1">
            <a:off x="76901" y="3119595"/>
            <a:ext cx="11834333" cy="2543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H="1">
            <a:off x="328078" y="3996795"/>
            <a:ext cx="11834333" cy="2543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153783" y="4096218"/>
            <a:ext cx="6703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LHC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67141" y="5727574"/>
            <a:ext cx="1089426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/>
              <a:t>eEDM</a:t>
            </a:r>
            <a:r>
              <a:rPr lang="en-US" sz="2800" dirty="0" smtClean="0"/>
              <a:t>  already has sensitivity to masses much heavier than LHC limit.</a:t>
            </a:r>
          </a:p>
          <a:p>
            <a:r>
              <a:rPr lang="en-US" sz="2800" dirty="0" smtClean="0"/>
              <a:t>Another factor of 10 is sensitivity is another factor of three in mass reach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821593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ChangeArrowheads="1"/>
          </p:cNvSpPr>
          <p:nvPr/>
        </p:nvSpPr>
        <p:spPr bwMode="auto">
          <a:xfrm>
            <a:off x="2502626" y="290496"/>
            <a:ext cx="7782740" cy="4884758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0184" name="Line 8"/>
          <p:cNvSpPr>
            <a:spLocks noChangeShapeType="1"/>
          </p:cNvSpPr>
          <p:nvPr/>
        </p:nvSpPr>
        <p:spPr bwMode="auto">
          <a:xfrm>
            <a:off x="2564674" y="3974843"/>
            <a:ext cx="7720692" cy="4102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20" name="Line 14"/>
          <p:cNvSpPr>
            <a:spLocks noChangeShapeType="1"/>
          </p:cNvSpPr>
          <p:nvPr/>
        </p:nvSpPr>
        <p:spPr bwMode="auto">
          <a:xfrm flipH="1" flipV="1">
            <a:off x="7776752" y="354017"/>
            <a:ext cx="28442" cy="480262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186" name="Text Box 15"/>
          <p:cNvSpPr txBox="1">
            <a:spLocks noChangeArrowheads="1"/>
          </p:cNvSpPr>
          <p:nvPr/>
        </p:nvSpPr>
        <p:spPr bwMode="auto">
          <a:xfrm>
            <a:off x="2427651" y="5281110"/>
            <a:ext cx="87075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dirty="0"/>
              <a:t>1965</a:t>
            </a:r>
          </a:p>
        </p:txBody>
      </p:sp>
      <p:sp>
        <p:nvSpPr>
          <p:cNvPr id="50187" name="Text Box 16"/>
          <p:cNvSpPr txBox="1">
            <a:spLocks noChangeArrowheads="1"/>
          </p:cNvSpPr>
          <p:nvPr/>
        </p:nvSpPr>
        <p:spPr bwMode="auto">
          <a:xfrm>
            <a:off x="3699647" y="5281110"/>
            <a:ext cx="87075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/>
              <a:t>1975</a:t>
            </a:r>
          </a:p>
        </p:txBody>
      </p:sp>
      <p:sp>
        <p:nvSpPr>
          <p:cNvPr id="50188" name="Text Box 17"/>
          <p:cNvSpPr txBox="1">
            <a:spLocks noChangeArrowheads="1"/>
          </p:cNvSpPr>
          <p:nvPr/>
        </p:nvSpPr>
        <p:spPr bwMode="auto">
          <a:xfrm>
            <a:off x="4971643" y="5281110"/>
            <a:ext cx="87075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/>
              <a:t>1985</a:t>
            </a:r>
          </a:p>
        </p:txBody>
      </p:sp>
      <p:sp>
        <p:nvSpPr>
          <p:cNvPr id="50189" name="Text Box 18"/>
          <p:cNvSpPr txBox="1">
            <a:spLocks noChangeArrowheads="1"/>
          </p:cNvSpPr>
          <p:nvPr/>
        </p:nvSpPr>
        <p:spPr bwMode="auto">
          <a:xfrm>
            <a:off x="6243638" y="5281110"/>
            <a:ext cx="87075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/>
              <a:t>1995</a:t>
            </a:r>
          </a:p>
        </p:txBody>
      </p:sp>
      <p:sp>
        <p:nvSpPr>
          <p:cNvPr id="50190" name="Text Box 19"/>
          <p:cNvSpPr txBox="1">
            <a:spLocks noChangeArrowheads="1"/>
          </p:cNvSpPr>
          <p:nvPr/>
        </p:nvSpPr>
        <p:spPr bwMode="auto">
          <a:xfrm>
            <a:off x="7515634" y="5281110"/>
            <a:ext cx="87075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dirty="0"/>
              <a:t>2005</a:t>
            </a:r>
          </a:p>
        </p:txBody>
      </p:sp>
      <p:sp>
        <p:nvSpPr>
          <p:cNvPr id="50191" name="Text Box 20"/>
          <p:cNvSpPr txBox="1">
            <a:spLocks noChangeArrowheads="1"/>
          </p:cNvSpPr>
          <p:nvPr/>
        </p:nvSpPr>
        <p:spPr bwMode="auto">
          <a:xfrm>
            <a:off x="1587275" y="3781487"/>
            <a:ext cx="82426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dirty="0"/>
              <a:t>10</a:t>
            </a:r>
            <a:r>
              <a:rPr lang="en-US" altLang="en-US" baseline="30000" dirty="0"/>
              <a:t>-28</a:t>
            </a:r>
          </a:p>
        </p:txBody>
      </p:sp>
      <p:sp>
        <p:nvSpPr>
          <p:cNvPr id="50192" name="Text Box 21"/>
          <p:cNvSpPr txBox="1">
            <a:spLocks noChangeArrowheads="1"/>
          </p:cNvSpPr>
          <p:nvPr/>
        </p:nvSpPr>
        <p:spPr bwMode="auto">
          <a:xfrm>
            <a:off x="1587275" y="4361338"/>
            <a:ext cx="82426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dirty="0"/>
              <a:t>10</a:t>
            </a:r>
            <a:r>
              <a:rPr lang="en-US" altLang="en-US" baseline="30000" dirty="0"/>
              <a:t>-29</a:t>
            </a:r>
          </a:p>
        </p:txBody>
      </p:sp>
      <p:sp>
        <p:nvSpPr>
          <p:cNvPr id="50193" name="Text Box 22"/>
          <p:cNvSpPr txBox="1">
            <a:spLocks noChangeArrowheads="1"/>
          </p:cNvSpPr>
          <p:nvPr/>
        </p:nvSpPr>
        <p:spPr bwMode="auto">
          <a:xfrm>
            <a:off x="1587275" y="2542306"/>
            <a:ext cx="82426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dirty="0"/>
              <a:t>10</a:t>
            </a:r>
            <a:r>
              <a:rPr lang="en-US" altLang="en-US" baseline="30000" dirty="0"/>
              <a:t>-26</a:t>
            </a:r>
          </a:p>
        </p:txBody>
      </p:sp>
      <p:sp>
        <p:nvSpPr>
          <p:cNvPr id="50194" name="Text Box 23"/>
          <p:cNvSpPr txBox="1">
            <a:spLocks noChangeArrowheads="1"/>
          </p:cNvSpPr>
          <p:nvPr/>
        </p:nvSpPr>
        <p:spPr bwMode="auto">
          <a:xfrm>
            <a:off x="1587275" y="3185822"/>
            <a:ext cx="82426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dirty="0"/>
              <a:t>10</a:t>
            </a:r>
            <a:r>
              <a:rPr lang="en-US" altLang="en-US" baseline="30000" dirty="0"/>
              <a:t>-27</a:t>
            </a:r>
          </a:p>
        </p:txBody>
      </p:sp>
      <p:sp>
        <p:nvSpPr>
          <p:cNvPr id="50195" name="Text Box 24"/>
          <p:cNvSpPr txBox="1">
            <a:spLocks noChangeArrowheads="1"/>
          </p:cNvSpPr>
          <p:nvPr/>
        </p:nvSpPr>
        <p:spPr bwMode="auto">
          <a:xfrm>
            <a:off x="1587275" y="1279881"/>
            <a:ext cx="82426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dirty="0"/>
              <a:t>10</a:t>
            </a:r>
            <a:r>
              <a:rPr lang="en-US" altLang="en-US" baseline="30000" dirty="0"/>
              <a:t>-24</a:t>
            </a:r>
          </a:p>
        </p:txBody>
      </p:sp>
      <p:sp>
        <p:nvSpPr>
          <p:cNvPr id="50196" name="Text Box 25"/>
          <p:cNvSpPr txBox="1">
            <a:spLocks noChangeArrowheads="1"/>
          </p:cNvSpPr>
          <p:nvPr/>
        </p:nvSpPr>
        <p:spPr bwMode="auto">
          <a:xfrm>
            <a:off x="1587275" y="1886388"/>
            <a:ext cx="82426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dirty="0"/>
              <a:t>10</a:t>
            </a:r>
            <a:r>
              <a:rPr lang="en-US" altLang="en-US" baseline="30000" dirty="0"/>
              <a:t>-25</a:t>
            </a:r>
          </a:p>
        </p:txBody>
      </p:sp>
      <p:sp>
        <p:nvSpPr>
          <p:cNvPr id="50198" name="Text Box 27"/>
          <p:cNvSpPr txBox="1">
            <a:spLocks noChangeArrowheads="1"/>
          </p:cNvSpPr>
          <p:nvPr/>
        </p:nvSpPr>
        <p:spPr bwMode="auto">
          <a:xfrm>
            <a:off x="1634049" y="-164396"/>
            <a:ext cx="1082348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000" dirty="0"/>
              <a:t>Limit on</a:t>
            </a:r>
          </a:p>
          <a:p>
            <a:pPr eaLnBrk="1" hangingPunct="1"/>
            <a:r>
              <a:rPr lang="en-US" altLang="en-US" sz="2000" dirty="0" err="1"/>
              <a:t>eEDM</a:t>
            </a:r>
            <a:endParaRPr lang="en-US" altLang="en-US" sz="2000" dirty="0"/>
          </a:p>
          <a:p>
            <a:pPr eaLnBrk="1" hangingPunct="1"/>
            <a:r>
              <a:rPr lang="en-US" altLang="en-US" sz="2000" dirty="0"/>
              <a:t>(e-cm)</a:t>
            </a:r>
          </a:p>
        </p:txBody>
      </p:sp>
      <p:sp>
        <p:nvSpPr>
          <p:cNvPr id="50199" name="Oval 28"/>
          <p:cNvSpPr>
            <a:spLocks noChangeArrowheads="1"/>
          </p:cNvSpPr>
          <p:nvPr/>
        </p:nvSpPr>
        <p:spPr bwMode="auto">
          <a:xfrm>
            <a:off x="3061064" y="1306868"/>
            <a:ext cx="124097" cy="127046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0200" name="Oval 29"/>
          <p:cNvSpPr>
            <a:spLocks noChangeArrowheads="1"/>
          </p:cNvSpPr>
          <p:nvPr/>
        </p:nvSpPr>
        <p:spPr bwMode="auto">
          <a:xfrm>
            <a:off x="5791201" y="2005623"/>
            <a:ext cx="124097" cy="127046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0201" name="Oval 30"/>
          <p:cNvSpPr>
            <a:spLocks noChangeArrowheads="1"/>
          </p:cNvSpPr>
          <p:nvPr/>
        </p:nvSpPr>
        <p:spPr bwMode="auto">
          <a:xfrm>
            <a:off x="7342415" y="3149041"/>
            <a:ext cx="124097" cy="127046"/>
          </a:xfrm>
          <a:prstGeom prst="ellipse">
            <a:avLst/>
          </a:prstGeom>
          <a:solidFill>
            <a:srgbClr val="6699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0202" name="Oval 31"/>
          <p:cNvSpPr>
            <a:spLocks noChangeArrowheads="1"/>
          </p:cNvSpPr>
          <p:nvPr/>
        </p:nvSpPr>
        <p:spPr bwMode="auto">
          <a:xfrm>
            <a:off x="6349638" y="2958471"/>
            <a:ext cx="124097" cy="127046"/>
          </a:xfrm>
          <a:prstGeom prst="ellipse">
            <a:avLst/>
          </a:prstGeom>
          <a:solidFill>
            <a:srgbClr val="6699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0203" name="Oval 32"/>
          <p:cNvSpPr>
            <a:spLocks noChangeArrowheads="1"/>
          </p:cNvSpPr>
          <p:nvPr/>
        </p:nvSpPr>
        <p:spPr bwMode="auto">
          <a:xfrm>
            <a:off x="3371307" y="1306868"/>
            <a:ext cx="124097" cy="127046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0204" name="Oval 33"/>
          <p:cNvSpPr>
            <a:spLocks noChangeArrowheads="1"/>
          </p:cNvSpPr>
          <p:nvPr/>
        </p:nvSpPr>
        <p:spPr bwMode="auto">
          <a:xfrm>
            <a:off x="5543007" y="1370391"/>
            <a:ext cx="124097" cy="127046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0205" name="Oval 34"/>
          <p:cNvSpPr>
            <a:spLocks noChangeArrowheads="1"/>
          </p:cNvSpPr>
          <p:nvPr/>
        </p:nvSpPr>
        <p:spPr bwMode="auto">
          <a:xfrm>
            <a:off x="5915298" y="2704379"/>
            <a:ext cx="124097" cy="127046"/>
          </a:xfrm>
          <a:prstGeom prst="ellipse">
            <a:avLst/>
          </a:prstGeom>
          <a:solidFill>
            <a:srgbClr val="6699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0206" name="Oval 35"/>
          <p:cNvSpPr>
            <a:spLocks noChangeArrowheads="1"/>
          </p:cNvSpPr>
          <p:nvPr/>
        </p:nvSpPr>
        <p:spPr bwMode="auto">
          <a:xfrm>
            <a:off x="2812870" y="671636"/>
            <a:ext cx="124097" cy="127046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0212" name="Oval 41"/>
          <p:cNvSpPr>
            <a:spLocks noChangeArrowheads="1"/>
          </p:cNvSpPr>
          <p:nvPr/>
        </p:nvSpPr>
        <p:spPr bwMode="auto">
          <a:xfrm>
            <a:off x="7714707" y="1560961"/>
            <a:ext cx="124097" cy="127046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0213" name="Oval 42"/>
          <p:cNvSpPr>
            <a:spLocks noChangeArrowheads="1"/>
          </p:cNvSpPr>
          <p:nvPr/>
        </p:nvSpPr>
        <p:spPr bwMode="auto">
          <a:xfrm>
            <a:off x="7867243" y="2958471"/>
            <a:ext cx="124097" cy="127046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grpSp>
        <p:nvGrpSpPr>
          <p:cNvPr id="4" name="Group 3"/>
          <p:cNvGrpSpPr/>
          <p:nvPr/>
        </p:nvGrpSpPr>
        <p:grpSpPr>
          <a:xfrm>
            <a:off x="2750820" y="262103"/>
            <a:ext cx="7565756" cy="4876800"/>
            <a:chOff x="1226820" y="609600"/>
            <a:chExt cx="7534547" cy="4218303"/>
          </a:xfrm>
        </p:grpSpPr>
        <p:sp>
          <p:nvSpPr>
            <p:cNvPr id="50216" name="Line 10"/>
            <p:cNvSpPr>
              <a:spLocks noChangeShapeType="1"/>
            </p:cNvSpPr>
            <p:nvPr/>
          </p:nvSpPr>
          <p:spPr bwMode="auto">
            <a:xfrm flipV="1">
              <a:off x="1226820" y="635371"/>
              <a:ext cx="0" cy="41925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217" name="Line 11"/>
            <p:cNvSpPr>
              <a:spLocks noChangeShapeType="1"/>
            </p:cNvSpPr>
            <p:nvPr/>
          </p:nvSpPr>
          <p:spPr bwMode="auto">
            <a:xfrm flipV="1">
              <a:off x="2483304" y="635371"/>
              <a:ext cx="0" cy="41925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218" name="Line 12"/>
            <p:cNvSpPr>
              <a:spLocks noChangeShapeType="1"/>
            </p:cNvSpPr>
            <p:nvPr/>
          </p:nvSpPr>
          <p:spPr bwMode="auto">
            <a:xfrm flipV="1">
              <a:off x="4996271" y="635371"/>
              <a:ext cx="0" cy="41925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219" name="Line 13"/>
            <p:cNvSpPr>
              <a:spLocks noChangeShapeType="1"/>
            </p:cNvSpPr>
            <p:nvPr/>
          </p:nvSpPr>
          <p:spPr bwMode="auto">
            <a:xfrm flipV="1">
              <a:off x="3739787" y="635371"/>
              <a:ext cx="0" cy="41925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" name="Line 12"/>
            <p:cNvSpPr>
              <a:spLocks noChangeShapeType="1"/>
            </p:cNvSpPr>
            <p:nvPr/>
          </p:nvSpPr>
          <p:spPr bwMode="auto">
            <a:xfrm flipV="1">
              <a:off x="7543800" y="635371"/>
              <a:ext cx="0" cy="41925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" name="Line 14"/>
            <p:cNvSpPr>
              <a:spLocks noChangeShapeType="1"/>
            </p:cNvSpPr>
            <p:nvPr/>
          </p:nvSpPr>
          <p:spPr bwMode="auto">
            <a:xfrm flipV="1">
              <a:off x="8761367" y="609600"/>
              <a:ext cx="0" cy="41925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2564674" y="882674"/>
            <a:ext cx="7720693" cy="4279320"/>
            <a:chOff x="1040674" y="1207080"/>
            <a:chExt cx="6541226" cy="4279320"/>
          </a:xfrm>
        </p:grpSpPr>
        <p:sp>
          <p:nvSpPr>
            <p:cNvPr id="50179" name="Line 3"/>
            <p:cNvSpPr>
              <a:spLocks noChangeShapeType="1"/>
            </p:cNvSpPr>
            <p:nvPr/>
          </p:nvSpPr>
          <p:spPr bwMode="auto">
            <a:xfrm>
              <a:off x="1040674" y="1207080"/>
              <a:ext cx="65151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180" name="Line 4"/>
            <p:cNvSpPr>
              <a:spLocks noChangeShapeType="1"/>
            </p:cNvSpPr>
            <p:nvPr/>
          </p:nvSpPr>
          <p:spPr bwMode="auto">
            <a:xfrm>
              <a:off x="1040674" y="1815845"/>
              <a:ext cx="65151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181" name="Line 5"/>
            <p:cNvSpPr>
              <a:spLocks noChangeShapeType="1"/>
            </p:cNvSpPr>
            <p:nvPr/>
          </p:nvSpPr>
          <p:spPr bwMode="auto">
            <a:xfrm>
              <a:off x="1040674" y="2425933"/>
              <a:ext cx="65151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182" name="Line 6"/>
            <p:cNvSpPr>
              <a:spLocks noChangeShapeType="1"/>
            </p:cNvSpPr>
            <p:nvPr/>
          </p:nvSpPr>
          <p:spPr bwMode="auto">
            <a:xfrm>
              <a:off x="1040674" y="3036020"/>
              <a:ext cx="65151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183" name="Line 7"/>
            <p:cNvSpPr>
              <a:spLocks noChangeShapeType="1"/>
            </p:cNvSpPr>
            <p:nvPr/>
          </p:nvSpPr>
          <p:spPr bwMode="auto">
            <a:xfrm>
              <a:off x="1040674" y="3646108"/>
              <a:ext cx="65151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" name="Line 7"/>
            <p:cNvSpPr>
              <a:spLocks noChangeShapeType="1"/>
            </p:cNvSpPr>
            <p:nvPr/>
          </p:nvSpPr>
          <p:spPr bwMode="auto">
            <a:xfrm>
              <a:off x="1066800" y="4876313"/>
              <a:ext cx="65151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" name="Line 8"/>
            <p:cNvSpPr>
              <a:spLocks noChangeShapeType="1"/>
            </p:cNvSpPr>
            <p:nvPr/>
          </p:nvSpPr>
          <p:spPr bwMode="auto">
            <a:xfrm>
              <a:off x="1066800" y="5486400"/>
              <a:ext cx="65151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4" name="Text Box 19"/>
          <p:cNvSpPr txBox="1">
            <a:spLocks noChangeArrowheads="1"/>
          </p:cNvSpPr>
          <p:nvPr/>
        </p:nvSpPr>
        <p:spPr bwMode="auto">
          <a:xfrm>
            <a:off x="8610601" y="5276784"/>
            <a:ext cx="87075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dirty="0"/>
              <a:t>2015</a:t>
            </a:r>
          </a:p>
        </p:txBody>
      </p:sp>
      <p:sp>
        <p:nvSpPr>
          <p:cNvPr id="55" name="Text Box 19"/>
          <p:cNvSpPr txBox="1">
            <a:spLocks noChangeArrowheads="1"/>
          </p:cNvSpPr>
          <p:nvPr/>
        </p:nvSpPr>
        <p:spPr bwMode="auto">
          <a:xfrm>
            <a:off x="9873450" y="5276784"/>
            <a:ext cx="87075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dirty="0"/>
              <a:t>2025</a:t>
            </a:r>
          </a:p>
        </p:txBody>
      </p:sp>
      <p:sp>
        <p:nvSpPr>
          <p:cNvPr id="56" name="Text Box 21"/>
          <p:cNvSpPr txBox="1">
            <a:spLocks noChangeArrowheads="1"/>
          </p:cNvSpPr>
          <p:nvPr/>
        </p:nvSpPr>
        <p:spPr bwMode="auto">
          <a:xfrm>
            <a:off x="1587275" y="4925805"/>
            <a:ext cx="82426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dirty="0"/>
              <a:t>10</a:t>
            </a:r>
            <a:r>
              <a:rPr lang="en-US" altLang="en-US" baseline="30000" dirty="0"/>
              <a:t>-30</a:t>
            </a:r>
          </a:p>
        </p:txBody>
      </p:sp>
      <p:sp>
        <p:nvSpPr>
          <p:cNvPr id="57" name="Oval 42"/>
          <p:cNvSpPr>
            <a:spLocks noChangeArrowheads="1"/>
          </p:cNvSpPr>
          <p:nvPr/>
        </p:nvSpPr>
        <p:spPr bwMode="auto">
          <a:xfrm>
            <a:off x="8404337" y="3264797"/>
            <a:ext cx="124097" cy="127046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8" name="Oval 42"/>
          <p:cNvSpPr>
            <a:spLocks noChangeArrowheads="1"/>
          </p:cNvSpPr>
          <p:nvPr/>
        </p:nvSpPr>
        <p:spPr bwMode="auto">
          <a:xfrm>
            <a:off x="8907821" y="3985848"/>
            <a:ext cx="124097" cy="127046"/>
          </a:xfrm>
          <a:prstGeom prst="ellipse">
            <a:avLst/>
          </a:prstGeom>
          <a:solidFill>
            <a:srgbClr val="00956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9" name="Oval 42"/>
          <p:cNvSpPr>
            <a:spLocks noChangeArrowheads="1"/>
          </p:cNvSpPr>
          <p:nvPr/>
        </p:nvSpPr>
        <p:spPr bwMode="auto">
          <a:xfrm>
            <a:off x="9213956" y="3909648"/>
            <a:ext cx="124097" cy="127046"/>
          </a:xfrm>
          <a:prstGeom prst="ellipse">
            <a:avLst/>
          </a:prstGeom>
          <a:solidFill>
            <a:srgbClr val="7030A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0" name="Oval 42"/>
          <p:cNvSpPr>
            <a:spLocks noChangeArrowheads="1"/>
          </p:cNvSpPr>
          <p:nvPr/>
        </p:nvSpPr>
        <p:spPr bwMode="auto">
          <a:xfrm>
            <a:off x="9067801" y="3528648"/>
            <a:ext cx="124097" cy="127046"/>
          </a:xfrm>
          <a:prstGeom prst="ellipse">
            <a:avLst/>
          </a:prstGeom>
          <a:solidFill>
            <a:srgbClr val="7030A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" name="TextBox 4"/>
          <p:cNvSpPr txBox="1"/>
          <p:nvPr/>
        </p:nvSpPr>
        <p:spPr>
          <a:xfrm>
            <a:off x="7913711" y="2718030"/>
            <a:ext cx="9140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Imperial</a:t>
            </a:r>
          </a:p>
          <a:p>
            <a:r>
              <a:rPr lang="en-US" sz="1600" dirty="0">
                <a:solidFill>
                  <a:srgbClr val="FF0000"/>
                </a:solidFill>
              </a:rPr>
              <a:t>College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8016516" y="3756984"/>
            <a:ext cx="6865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8000"/>
                </a:solidFill>
              </a:rPr>
              <a:t>ACME</a:t>
            </a:r>
            <a:endParaRPr lang="en-US" sz="1600" dirty="0">
              <a:solidFill>
                <a:srgbClr val="008000"/>
              </a:solidFill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9110236" y="3571094"/>
            <a:ext cx="11304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7030A0"/>
                </a:solidFill>
              </a:rPr>
              <a:t>JILA-NIST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6466268" y="2751751"/>
            <a:ext cx="9813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70C0"/>
                </a:solidFill>
              </a:rPr>
              <a:t>Berkeley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5453475" y="1562668"/>
            <a:ext cx="9492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8000"/>
                </a:solidFill>
              </a:rPr>
              <a:t>Amherst</a:t>
            </a:r>
          </a:p>
        </p:txBody>
      </p:sp>
      <p:sp>
        <p:nvSpPr>
          <p:cNvPr id="61" name="Oval 42"/>
          <p:cNvSpPr>
            <a:spLocks noChangeArrowheads="1"/>
          </p:cNvSpPr>
          <p:nvPr/>
        </p:nvSpPr>
        <p:spPr bwMode="auto">
          <a:xfrm>
            <a:off x="9372601" y="4443048"/>
            <a:ext cx="124097" cy="127046"/>
          </a:xfrm>
          <a:prstGeom prst="ellipse">
            <a:avLst/>
          </a:prstGeom>
          <a:solidFill>
            <a:srgbClr val="00956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3" name="Oval 42"/>
          <p:cNvSpPr>
            <a:spLocks noChangeArrowheads="1"/>
          </p:cNvSpPr>
          <p:nvPr/>
        </p:nvSpPr>
        <p:spPr bwMode="auto">
          <a:xfrm>
            <a:off x="9749353" y="4679177"/>
            <a:ext cx="124097" cy="127046"/>
          </a:xfrm>
          <a:prstGeom prst="ellipse">
            <a:avLst/>
          </a:prstGeom>
          <a:solidFill>
            <a:srgbClr val="7030A0"/>
          </a:solidFill>
          <a:ln w="28575">
            <a:noFill/>
            <a:round/>
            <a:headEnd/>
            <a:tailEnd/>
          </a:ln>
          <a:effectLst/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7" name="Oval 42"/>
          <p:cNvSpPr>
            <a:spLocks noChangeArrowheads="1"/>
          </p:cNvSpPr>
          <p:nvPr/>
        </p:nvSpPr>
        <p:spPr bwMode="auto">
          <a:xfrm>
            <a:off x="10871706" y="5148373"/>
            <a:ext cx="124097" cy="127046"/>
          </a:xfrm>
          <a:prstGeom prst="ellipse">
            <a:avLst/>
          </a:prstGeom>
          <a:noFill/>
          <a:ln w="28575">
            <a:solidFill>
              <a:srgbClr val="7030A0"/>
            </a:solidFill>
            <a:round/>
            <a:headEnd/>
            <a:tailEnd/>
          </a:ln>
          <a:effectLst/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8" name="Oval 42"/>
          <p:cNvSpPr>
            <a:spLocks noChangeArrowheads="1"/>
          </p:cNvSpPr>
          <p:nvPr/>
        </p:nvSpPr>
        <p:spPr bwMode="auto">
          <a:xfrm>
            <a:off x="10414506" y="5148373"/>
            <a:ext cx="124097" cy="127046"/>
          </a:xfrm>
          <a:prstGeom prst="ellipse">
            <a:avLst/>
          </a:prstGeom>
          <a:noFill/>
          <a:ln w="28575">
            <a:solidFill>
              <a:srgbClr val="008000"/>
            </a:solidFill>
            <a:round/>
            <a:headEnd/>
            <a:tailEnd/>
          </a:ln>
          <a:effectLst/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" name="TextBox 1"/>
          <p:cNvSpPr txBox="1"/>
          <p:nvPr/>
        </p:nvSpPr>
        <p:spPr>
          <a:xfrm>
            <a:off x="10499622" y="4957368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00956F"/>
                </a:solidFill>
              </a:rPr>
              <a:t>?</a:t>
            </a:r>
            <a:r>
              <a:rPr lang="en-US" sz="1800" dirty="0" smtClean="0">
                <a:solidFill>
                  <a:srgbClr val="7030A0"/>
                </a:solidFill>
              </a:rPr>
              <a:t>?</a:t>
            </a:r>
            <a:endParaRPr lang="en-US" sz="1800" dirty="0">
              <a:solidFill>
                <a:srgbClr val="7030A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680193" y="5887017"/>
            <a:ext cx="79976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Imagine if LHC upgraded from 14 </a:t>
            </a:r>
            <a:r>
              <a:rPr lang="en-US" sz="2400" dirty="0" err="1" smtClean="0"/>
              <a:t>TeV</a:t>
            </a:r>
            <a:r>
              <a:rPr lang="en-US" sz="2400" dirty="0" smtClean="0"/>
              <a:t> to 42 </a:t>
            </a:r>
            <a:r>
              <a:rPr lang="en-US" sz="2400" dirty="0" err="1" smtClean="0"/>
              <a:t>TeV</a:t>
            </a:r>
            <a:r>
              <a:rPr lang="en-US" sz="2400" dirty="0" smtClean="0"/>
              <a:t>!    A big deal.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3863105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35"/>
          <p:cNvGraphicFramePr>
            <a:graphicFrameLocks noChangeAspect="1"/>
          </p:cNvGraphicFramePr>
          <p:nvPr/>
        </p:nvGraphicFramePr>
        <p:xfrm>
          <a:off x="7734751" y="-40726"/>
          <a:ext cx="990600" cy="681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51" name="Equation" r:id="rId3" imgW="406224" imgH="279279" progId="Equation.3">
                  <p:embed/>
                </p:oleObj>
              </mc:Choice>
              <mc:Fallback>
                <p:oleObj name="Equation" r:id="rId3" imgW="406224" imgH="279279" progId="Equation.3">
                  <p:embed/>
                  <p:pic>
                    <p:nvPicPr>
                      <p:cNvPr id="2" name="Object 3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34751" y="-40726"/>
                        <a:ext cx="990600" cy="6810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 Box 36"/>
          <p:cNvSpPr txBox="1">
            <a:spLocks noChangeArrowheads="1"/>
          </p:cNvSpPr>
          <p:nvPr/>
        </p:nvSpPr>
        <p:spPr bwMode="auto">
          <a:xfrm>
            <a:off x="6368671" y="-4064"/>
            <a:ext cx="136608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dirty="0" smtClean="0">
                <a:latin typeface="Comic Sans MS" pitchFamily="66" charset="0"/>
              </a:rPr>
              <a:t>(Field) </a:t>
            </a:r>
            <a:r>
              <a:rPr lang="en-US" sz="2800" dirty="0">
                <a:latin typeface="Symbol" pitchFamily="18" charset="2"/>
              </a:rPr>
              <a:t>t</a:t>
            </a:r>
          </a:p>
        </p:txBody>
      </p:sp>
      <p:sp>
        <p:nvSpPr>
          <p:cNvPr id="4" name="Text Box 37"/>
          <p:cNvSpPr txBox="1">
            <a:spLocks noChangeArrowheads="1"/>
          </p:cNvSpPr>
          <p:nvPr/>
        </p:nvSpPr>
        <p:spPr bwMode="auto">
          <a:xfrm>
            <a:off x="2375135" y="0"/>
            <a:ext cx="400943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dirty="0">
                <a:latin typeface="Comic Sans MS" pitchFamily="66" charset="0"/>
              </a:rPr>
              <a:t>Combined </a:t>
            </a:r>
            <a:r>
              <a:rPr lang="en-US" dirty="0" smtClean="0">
                <a:latin typeface="Comic Sans MS" pitchFamily="66" charset="0"/>
              </a:rPr>
              <a:t>Figure-of-merit</a:t>
            </a:r>
            <a:r>
              <a:rPr lang="en-US" dirty="0">
                <a:latin typeface="Comic Sans MS" pitchFamily="66" charset="0"/>
              </a:rPr>
              <a:t>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31320" y="1537458"/>
            <a:ext cx="1622880" cy="52629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Experiment</a:t>
            </a:r>
          </a:p>
          <a:p>
            <a:endParaRPr lang="en-US" sz="2400" dirty="0" smtClean="0"/>
          </a:p>
          <a:p>
            <a:r>
              <a:rPr lang="en-US" sz="2400" dirty="0" err="1" smtClean="0"/>
              <a:t>eMDM</a:t>
            </a:r>
            <a:endParaRPr lang="en-US" sz="2400" dirty="0" smtClean="0"/>
          </a:p>
          <a:p>
            <a:r>
              <a:rPr lang="en-US" sz="2400" dirty="0" smtClean="0"/>
              <a:t>“</a:t>
            </a:r>
            <a:r>
              <a:rPr lang="en-US" sz="2400" dirty="0" err="1" smtClean="0"/>
              <a:t>g</a:t>
            </a:r>
            <a:r>
              <a:rPr lang="en-US" sz="2400" baseline="-25000" dirty="0" err="1" smtClean="0"/>
              <a:t>e</a:t>
            </a:r>
            <a:r>
              <a:rPr lang="en-US" sz="2400" dirty="0" smtClean="0"/>
              <a:t> – 2”</a:t>
            </a:r>
          </a:p>
          <a:p>
            <a:endParaRPr lang="en-US" sz="2400" dirty="0" smtClean="0"/>
          </a:p>
          <a:p>
            <a:r>
              <a:rPr lang="en-US" sz="2400" dirty="0" err="1" smtClean="0">
                <a:latin typeface="Symbol" panose="05050102010706020507" pitchFamily="18" charset="2"/>
              </a:rPr>
              <a:t>m</a:t>
            </a:r>
            <a:r>
              <a:rPr lang="en-US" sz="2400" dirty="0" err="1" smtClean="0"/>
              <a:t>MDM</a:t>
            </a:r>
            <a:endParaRPr lang="en-US" sz="2400" dirty="0" smtClean="0"/>
          </a:p>
          <a:p>
            <a:r>
              <a:rPr lang="en-US" sz="2400" dirty="0" smtClean="0"/>
              <a:t>“g</a:t>
            </a:r>
            <a:r>
              <a:rPr lang="en-US" sz="2400" baseline="-25000" dirty="0" smtClean="0">
                <a:latin typeface="Symbol" panose="05050102010706020507" pitchFamily="18" charset="2"/>
              </a:rPr>
              <a:t>m</a:t>
            </a:r>
            <a:r>
              <a:rPr lang="en-US" sz="2400" dirty="0" smtClean="0"/>
              <a:t>-2”</a:t>
            </a:r>
          </a:p>
          <a:p>
            <a:endParaRPr lang="en-US" sz="2400" dirty="0" smtClean="0"/>
          </a:p>
          <a:p>
            <a:r>
              <a:rPr lang="en-US" sz="2400" dirty="0" smtClean="0"/>
              <a:t>JILA </a:t>
            </a:r>
          </a:p>
          <a:p>
            <a:r>
              <a:rPr lang="en-US" sz="2400" dirty="0" err="1" smtClean="0"/>
              <a:t>eEDM</a:t>
            </a:r>
            <a:endParaRPr lang="en-US" sz="2400" dirty="0" smtClean="0"/>
          </a:p>
          <a:p>
            <a:endParaRPr lang="en-US" sz="2400" dirty="0"/>
          </a:p>
          <a:p>
            <a:r>
              <a:rPr lang="en-US" sz="2400" dirty="0" smtClean="0"/>
              <a:t>ACME</a:t>
            </a:r>
          </a:p>
          <a:p>
            <a:r>
              <a:rPr lang="en-US" sz="2400" dirty="0" err="1" smtClean="0"/>
              <a:t>eEDM</a:t>
            </a:r>
            <a:endParaRPr lang="en-US" sz="2400" dirty="0"/>
          </a:p>
          <a:p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2250958" y="1225689"/>
            <a:ext cx="1504899" cy="56323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Field</a:t>
            </a:r>
          </a:p>
          <a:p>
            <a:r>
              <a:rPr lang="en-US" sz="2400" dirty="0" smtClean="0"/>
              <a:t>Strength</a:t>
            </a:r>
          </a:p>
          <a:p>
            <a:r>
              <a:rPr lang="en-US" sz="2400" dirty="0" smtClean="0"/>
              <a:t>[10</a:t>
            </a:r>
            <a:r>
              <a:rPr lang="en-US" sz="2400" baseline="30000" dirty="0" smtClean="0"/>
              <a:t>7</a:t>
            </a:r>
            <a:r>
              <a:rPr lang="en-US" sz="2400" dirty="0" smtClean="0"/>
              <a:t> V/cm]</a:t>
            </a:r>
          </a:p>
          <a:p>
            <a:endParaRPr lang="en-US" sz="2400" dirty="0"/>
          </a:p>
          <a:p>
            <a:r>
              <a:rPr lang="en-US" sz="2400" dirty="0" smtClean="0"/>
              <a:t>  ~2</a:t>
            </a:r>
          </a:p>
          <a:p>
            <a:endParaRPr lang="en-US" sz="2400" dirty="0"/>
          </a:p>
          <a:p>
            <a:r>
              <a:rPr lang="en-US" sz="2400" dirty="0" smtClean="0"/>
              <a:t>~2</a:t>
            </a:r>
          </a:p>
          <a:p>
            <a:endParaRPr lang="en-US" sz="2400" dirty="0"/>
          </a:p>
          <a:p>
            <a:endParaRPr lang="en-US" sz="2400" dirty="0" smtClean="0"/>
          </a:p>
          <a:p>
            <a:r>
              <a:rPr lang="en-US" sz="2400" dirty="0" smtClean="0"/>
              <a:t>2000</a:t>
            </a:r>
          </a:p>
          <a:p>
            <a:endParaRPr lang="en-US" sz="2400" dirty="0"/>
          </a:p>
          <a:p>
            <a:endParaRPr lang="en-US" sz="2400" dirty="0" smtClean="0"/>
          </a:p>
          <a:p>
            <a:r>
              <a:rPr lang="en-US" sz="2400" dirty="0"/>
              <a:t>7</a:t>
            </a:r>
            <a:r>
              <a:rPr lang="en-US" sz="2400" dirty="0" smtClean="0"/>
              <a:t>000</a:t>
            </a:r>
          </a:p>
          <a:p>
            <a:endParaRPr lang="en-US" sz="2400" dirty="0" smtClean="0"/>
          </a:p>
          <a:p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3858039" y="1225689"/>
            <a:ext cx="1492524" cy="56938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coherence</a:t>
            </a:r>
          </a:p>
          <a:p>
            <a:r>
              <a:rPr lang="en-US" sz="2400" dirty="0" smtClean="0"/>
              <a:t>time </a:t>
            </a:r>
            <a:r>
              <a:rPr lang="en-US" sz="2800" dirty="0" smtClean="0">
                <a:latin typeface="Symbol" panose="05050102010706020507" pitchFamily="18" charset="2"/>
              </a:rPr>
              <a:t>t</a:t>
            </a:r>
          </a:p>
          <a:p>
            <a:r>
              <a:rPr lang="en-US" sz="2400" dirty="0" smtClean="0"/>
              <a:t>[</a:t>
            </a:r>
            <a:r>
              <a:rPr lang="en-US" sz="2400" dirty="0" err="1" smtClean="0"/>
              <a:t>ms</a:t>
            </a:r>
            <a:r>
              <a:rPr lang="en-US" sz="2400" dirty="0" smtClean="0"/>
              <a:t>]</a:t>
            </a:r>
          </a:p>
          <a:p>
            <a:endParaRPr lang="en-US" sz="2400" dirty="0" smtClean="0"/>
          </a:p>
          <a:p>
            <a:r>
              <a:rPr lang="en-US" sz="2400" dirty="0" smtClean="0"/>
              <a:t>5000</a:t>
            </a:r>
            <a:endParaRPr lang="en-US" sz="2400" dirty="0"/>
          </a:p>
          <a:p>
            <a:r>
              <a:rPr lang="en-US" sz="2400" dirty="0" smtClean="0"/>
              <a:t>  </a:t>
            </a:r>
          </a:p>
          <a:p>
            <a:r>
              <a:rPr lang="en-US" sz="2400" dirty="0" smtClean="0"/>
              <a:t>0.2</a:t>
            </a:r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 smtClean="0"/>
              <a:t>3000</a:t>
            </a:r>
          </a:p>
          <a:p>
            <a:endParaRPr lang="en-US" sz="2400" dirty="0"/>
          </a:p>
          <a:p>
            <a:endParaRPr lang="en-US" sz="2400" dirty="0" smtClean="0"/>
          </a:p>
          <a:p>
            <a:r>
              <a:rPr lang="en-US" sz="2400" dirty="0" smtClean="0"/>
              <a:t>3</a:t>
            </a:r>
          </a:p>
          <a:p>
            <a:endParaRPr lang="en-US" sz="2400" dirty="0" smtClean="0"/>
          </a:p>
          <a:p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2038060" y="519156"/>
            <a:ext cx="15758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recall 1T </a:t>
            </a:r>
          </a:p>
          <a:p>
            <a:r>
              <a:rPr lang="en-US" sz="2000" dirty="0" smtClean="0"/>
              <a:t>= 3x10</a:t>
            </a:r>
            <a:r>
              <a:rPr lang="en-US" sz="2000" baseline="30000" dirty="0" smtClean="0"/>
              <a:t>6  </a:t>
            </a:r>
            <a:r>
              <a:rPr lang="en-US" sz="2000" dirty="0" smtClean="0"/>
              <a:t>V/cm</a:t>
            </a:r>
            <a:endParaRPr lang="en-US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5559187" y="1168126"/>
            <a:ext cx="3165547" cy="575542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400" dirty="0" smtClean="0"/>
              <a:t>count </a:t>
            </a:r>
          </a:p>
          <a:p>
            <a:r>
              <a:rPr lang="en-US" sz="2400" dirty="0" smtClean="0"/>
              <a:t>rate</a:t>
            </a:r>
          </a:p>
          <a:p>
            <a:r>
              <a:rPr lang="en-US" sz="2400" dirty="0" smtClean="0"/>
              <a:t>[s</a:t>
            </a:r>
            <a:r>
              <a:rPr lang="en-US" sz="2400" baseline="30000" dirty="0" smtClean="0"/>
              <a:t>-1</a:t>
            </a:r>
            <a:r>
              <a:rPr lang="en-US" sz="2400" dirty="0" smtClean="0"/>
              <a:t>]</a:t>
            </a:r>
          </a:p>
          <a:p>
            <a:endParaRPr lang="en-US" sz="2400" dirty="0" smtClean="0"/>
          </a:p>
          <a:p>
            <a:r>
              <a:rPr lang="en-US" sz="3200" dirty="0" smtClean="0">
                <a:solidFill>
                  <a:srgbClr val="FF0000"/>
                </a:solidFill>
              </a:rPr>
              <a:t>1</a:t>
            </a:r>
            <a:r>
              <a:rPr lang="en-US" sz="2400" dirty="0" smtClean="0"/>
              <a:t>/</a:t>
            </a:r>
            <a:r>
              <a:rPr lang="en-US" sz="2400" dirty="0" smtClean="0">
                <a:latin typeface="Symbol" panose="05050102010706020507" pitchFamily="18" charset="2"/>
              </a:rPr>
              <a:t>t</a:t>
            </a:r>
            <a:r>
              <a:rPr lang="en-US" sz="2400" dirty="0" smtClean="0"/>
              <a:t>  * duty cycle =  0.02</a:t>
            </a:r>
            <a:endParaRPr lang="en-US" sz="2400" dirty="0"/>
          </a:p>
          <a:p>
            <a:r>
              <a:rPr lang="en-US" sz="2400" dirty="0" smtClean="0"/>
              <a:t>  </a:t>
            </a:r>
          </a:p>
          <a:p>
            <a:r>
              <a:rPr lang="en-US" sz="2400" dirty="0" smtClean="0"/>
              <a:t>1000  ?</a:t>
            </a:r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 smtClean="0">
                <a:solidFill>
                  <a:srgbClr val="FF0000"/>
                </a:solidFill>
              </a:rPr>
              <a:t>200</a:t>
            </a:r>
            <a:r>
              <a:rPr lang="en-US" sz="2400" dirty="0" smtClean="0"/>
              <a:t> /  </a:t>
            </a:r>
            <a:r>
              <a:rPr lang="en-US" sz="2400" dirty="0" smtClean="0">
                <a:latin typeface="Symbol" panose="05050102010706020507" pitchFamily="18" charset="2"/>
              </a:rPr>
              <a:t>t</a:t>
            </a:r>
            <a:r>
              <a:rPr lang="en-US" sz="2400" dirty="0" smtClean="0"/>
              <a:t>  =  60</a:t>
            </a:r>
          </a:p>
          <a:p>
            <a:endParaRPr lang="en-US" sz="2400" dirty="0"/>
          </a:p>
          <a:p>
            <a:endParaRPr lang="en-US" sz="2400" dirty="0" smtClean="0"/>
          </a:p>
          <a:p>
            <a:r>
              <a:rPr lang="en-US" sz="2400" dirty="0" smtClean="0"/>
              <a:t>  many * 10</a:t>
            </a:r>
            <a:r>
              <a:rPr lang="en-US" sz="2400" baseline="30000" dirty="0" smtClean="0"/>
              <a:t>6</a:t>
            </a:r>
            <a:endParaRPr lang="en-US" sz="2400" dirty="0" smtClean="0"/>
          </a:p>
          <a:p>
            <a:endParaRPr lang="en-US" sz="2400" dirty="0" smtClean="0"/>
          </a:p>
          <a:p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9089740" y="1350187"/>
            <a:ext cx="3102260" cy="5016758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400" dirty="0" smtClean="0"/>
              <a:t>one-sigma accuracy on </a:t>
            </a:r>
          </a:p>
          <a:p>
            <a:r>
              <a:rPr lang="en-US" sz="2400" dirty="0" smtClean="0"/>
              <a:t>dipole moment,</a:t>
            </a:r>
          </a:p>
          <a:p>
            <a:r>
              <a:rPr lang="en-US" sz="2400" dirty="0" smtClean="0"/>
              <a:t>[10 </a:t>
            </a:r>
            <a:r>
              <a:rPr lang="en-US" sz="2400" baseline="30000" dirty="0" smtClean="0"/>
              <a:t>-30</a:t>
            </a:r>
            <a:r>
              <a:rPr lang="en-US" sz="2400" dirty="0" smtClean="0"/>
              <a:t>  e-cm ]</a:t>
            </a:r>
          </a:p>
          <a:p>
            <a:endParaRPr lang="en-US" sz="2400" dirty="0" smtClean="0"/>
          </a:p>
          <a:p>
            <a:r>
              <a:rPr lang="en-US" sz="2400" dirty="0" smtClean="0"/>
              <a:t>2 x 10</a:t>
            </a:r>
            <a:r>
              <a:rPr lang="en-US" sz="2400" baseline="30000" dirty="0" smtClean="0"/>
              <a:t>-24</a:t>
            </a:r>
            <a:endParaRPr lang="en-US" sz="2400" dirty="0" smtClean="0"/>
          </a:p>
          <a:p>
            <a:endParaRPr lang="en-US" sz="2400" dirty="0"/>
          </a:p>
          <a:p>
            <a:r>
              <a:rPr lang="en-US" sz="2400" dirty="0" smtClean="0"/>
              <a:t>5x10</a:t>
            </a:r>
            <a:r>
              <a:rPr lang="en-US" sz="2400" baseline="30000" dirty="0" smtClean="0"/>
              <a:t>-23</a:t>
            </a:r>
            <a:endParaRPr lang="en-US" sz="2400" dirty="0"/>
          </a:p>
          <a:p>
            <a:endParaRPr lang="en-US" sz="2400" dirty="0" smtClean="0"/>
          </a:p>
          <a:p>
            <a:r>
              <a:rPr lang="en-US" sz="2400" dirty="0" smtClean="0"/>
              <a:t>  </a:t>
            </a:r>
          </a:p>
          <a:p>
            <a:r>
              <a:rPr lang="en-US" sz="2400" dirty="0" smtClean="0"/>
              <a:t>2x 10</a:t>
            </a:r>
            <a:r>
              <a:rPr lang="en-US" sz="2400" baseline="30000" dirty="0" smtClean="0"/>
              <a:t>-30</a:t>
            </a:r>
          </a:p>
          <a:p>
            <a:endParaRPr lang="en-US" sz="2400" baseline="30000" dirty="0"/>
          </a:p>
          <a:p>
            <a:endParaRPr lang="en-US" sz="2400" baseline="30000" dirty="0" smtClean="0"/>
          </a:p>
          <a:p>
            <a:r>
              <a:rPr lang="en-US" sz="2400" dirty="0" smtClean="0"/>
              <a:t>4x10</a:t>
            </a:r>
            <a:r>
              <a:rPr lang="en-US" sz="2400" baseline="30000" dirty="0" smtClean="0"/>
              <a:t>-30</a:t>
            </a:r>
            <a:endParaRPr lang="en-US" sz="2400" dirty="0" smtClean="0"/>
          </a:p>
          <a:p>
            <a:endParaRPr lang="en-US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8945290" y="673044"/>
            <a:ext cx="28449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recall 1  </a:t>
            </a:r>
            <a:r>
              <a:rPr lang="en-US" sz="2000" dirty="0" err="1" smtClean="0">
                <a:latin typeface="Symbol" panose="05050102010706020507" pitchFamily="18" charset="2"/>
              </a:rPr>
              <a:t>m</a:t>
            </a:r>
            <a:r>
              <a:rPr lang="en-US" sz="2000" baseline="-25000" dirty="0" err="1"/>
              <a:t>B</a:t>
            </a:r>
            <a:r>
              <a:rPr lang="en-US" sz="2000" dirty="0" smtClean="0"/>
              <a:t> = 2x10</a:t>
            </a:r>
            <a:r>
              <a:rPr lang="en-US" sz="2000" baseline="30000" dirty="0" smtClean="0"/>
              <a:t>11</a:t>
            </a:r>
            <a:r>
              <a:rPr lang="en-US" sz="2000" dirty="0" smtClean="0"/>
              <a:t> e-cm </a:t>
            </a:r>
          </a:p>
        </p:txBody>
      </p:sp>
      <p:cxnSp>
        <p:nvCxnSpPr>
          <p:cNvPr id="14" name="Straight Connector 13"/>
          <p:cNvCxnSpPr/>
          <p:nvPr/>
        </p:nvCxnSpPr>
        <p:spPr>
          <a:xfrm flipV="1">
            <a:off x="-603849" y="3243532"/>
            <a:ext cx="13077645" cy="652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-468702" y="4362089"/>
            <a:ext cx="13077645" cy="652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-350808" y="5308118"/>
            <a:ext cx="13077645" cy="652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 flipV="1">
            <a:off x="2038060" y="1428824"/>
            <a:ext cx="22672" cy="54907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 flipV="1">
            <a:off x="3684477" y="1367269"/>
            <a:ext cx="22672" cy="54907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 flipV="1">
            <a:off x="5354012" y="1191834"/>
            <a:ext cx="22672" cy="54907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 flipV="1">
            <a:off x="8873229" y="1413874"/>
            <a:ext cx="22672" cy="54907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l 12"/>
          <p:cNvSpPr/>
          <p:nvPr/>
        </p:nvSpPr>
        <p:spPr>
          <a:xfrm>
            <a:off x="3684477" y="2586895"/>
            <a:ext cx="1457768" cy="759678"/>
          </a:xfrm>
          <a:prstGeom prst="ellipse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3672756" y="4403969"/>
            <a:ext cx="1457768" cy="759678"/>
          </a:xfrm>
          <a:prstGeom prst="ellipse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2043253" y="4376616"/>
            <a:ext cx="1457768" cy="759678"/>
          </a:xfrm>
          <a:prstGeom prst="ellipse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2008085" y="5482491"/>
            <a:ext cx="1457768" cy="759678"/>
          </a:xfrm>
          <a:prstGeom prst="ellipse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5489839" y="5494215"/>
            <a:ext cx="2091083" cy="759678"/>
          </a:xfrm>
          <a:prstGeom prst="ellipse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5324748" y="3308756"/>
            <a:ext cx="1457768" cy="759678"/>
          </a:xfrm>
          <a:prstGeom prst="ellipse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4324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53049" y="844062"/>
            <a:ext cx="916627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Long coherence:   the future!    For sensitivity, sure,  but also for systematics!</a:t>
            </a:r>
          </a:p>
          <a:p>
            <a:endParaRPr lang="en-US" sz="2400" dirty="0"/>
          </a:p>
          <a:p>
            <a:r>
              <a:rPr lang="en-US" sz="2400" dirty="0" smtClean="0"/>
              <a:t>At  JILA   </a:t>
            </a:r>
            <a:r>
              <a:rPr lang="en-US" sz="2400" dirty="0" err="1" smtClean="0"/>
              <a:t>HfF</a:t>
            </a:r>
            <a:r>
              <a:rPr lang="en-US" sz="2400" dirty="0" smtClean="0"/>
              <a:t>+   </a:t>
            </a:r>
            <a:r>
              <a:rPr lang="en-US" sz="2400" dirty="0" smtClean="0">
                <a:sym typeface="Wingdings" panose="05000000000000000000" pitchFamily="2" charset="2"/>
              </a:rPr>
              <a:t>  </a:t>
            </a:r>
            <a:r>
              <a:rPr lang="en-US" sz="2400" dirty="0" err="1" smtClean="0">
                <a:sym typeface="Wingdings" panose="05000000000000000000" pitchFamily="2" charset="2"/>
              </a:rPr>
              <a:t>ThF</a:t>
            </a:r>
            <a:r>
              <a:rPr lang="en-US" sz="2400" dirty="0" smtClean="0">
                <a:sym typeface="Wingdings" panose="05000000000000000000" pitchFamily="2" charset="2"/>
              </a:rPr>
              <a:t>+    (no spontaneous emission)</a:t>
            </a:r>
            <a:r>
              <a:rPr lang="en-US" sz="2400" dirty="0" smtClean="0"/>
              <a:t>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6239674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7D971E7-2D3F-4389-8F64-69F6BE6494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3913"/>
            <a:ext cx="12192000" cy="551017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" y="4744528"/>
            <a:ext cx="12550952" cy="21134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We think this is the longest quantum coherence ever seen in a molecule.</a:t>
            </a:r>
          </a:p>
          <a:p>
            <a:pPr algn="ctr"/>
            <a:r>
              <a:rPr lang="en-US" sz="2400" dirty="0" smtClean="0"/>
              <a:t>But we also think we are entitled to about another factor of 2.5. We are </a:t>
            </a:r>
            <a:r>
              <a:rPr lang="en-US" sz="2400" dirty="0"/>
              <a:t>s</a:t>
            </a:r>
            <a:r>
              <a:rPr lang="en-US" sz="2400" dirty="0" smtClean="0"/>
              <a:t>hooting for 20 s.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7967645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5874</TotalTime>
  <Words>7967</Words>
  <Application>Microsoft Office PowerPoint</Application>
  <PresentationFormat>Widescreen</PresentationFormat>
  <Paragraphs>2777</Paragraphs>
  <Slides>123</Slides>
  <Notes>10</Notes>
  <HiddenSlides>50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123</vt:i4>
      </vt:variant>
    </vt:vector>
  </HeadingPairs>
  <TitlesOfParts>
    <vt:vector size="133" baseType="lpstr">
      <vt:lpstr>Arial</vt:lpstr>
      <vt:lpstr>Calibri</vt:lpstr>
      <vt:lpstr>Calibri Light</vt:lpstr>
      <vt:lpstr>Cambria Math</vt:lpstr>
      <vt:lpstr>Comic Sans MS</vt:lpstr>
      <vt:lpstr>Symbol</vt:lpstr>
      <vt:lpstr>Times New Roman</vt:lpstr>
      <vt:lpstr>Wingdings</vt:lpstr>
      <vt:lpstr>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Molecular Alignment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Rotating Electric Field</vt:lpstr>
      <vt:lpstr>PowerPoint Presentation</vt:lpstr>
      <vt:lpstr>PowerPoint Presentation</vt:lpstr>
      <vt:lpstr>Rotating Fields</vt:lpstr>
      <vt:lpstr>Rotating Fields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Ion Trap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Statistical Result</vt:lpstr>
      <vt:lpstr>PowerPoint Presentation</vt:lpstr>
      <vt:lpstr>Generation II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JILA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JILA</dc:creator>
  <cp:lastModifiedBy>JILA</cp:lastModifiedBy>
  <cp:revision>89</cp:revision>
  <dcterms:created xsi:type="dcterms:W3CDTF">2024-05-14T02:40:07Z</dcterms:created>
  <dcterms:modified xsi:type="dcterms:W3CDTF">2025-01-14T13:35:29Z</dcterms:modified>
</cp:coreProperties>
</file>