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956" r:id="rId2"/>
    <p:sldId id="1989" r:id="rId3"/>
    <p:sldId id="1958" r:id="rId4"/>
    <p:sldId id="1994" r:id="rId5"/>
    <p:sldId id="1962" r:id="rId6"/>
    <p:sldId id="1959" r:id="rId7"/>
    <p:sldId id="1998" r:id="rId8"/>
    <p:sldId id="1990" r:id="rId9"/>
    <p:sldId id="1967" r:id="rId10"/>
    <p:sldId id="1968" r:id="rId11"/>
    <p:sldId id="1969" r:id="rId12"/>
    <p:sldId id="1987" r:id="rId13"/>
    <p:sldId id="1971" r:id="rId14"/>
    <p:sldId id="280" r:id="rId15"/>
    <p:sldId id="1973" r:id="rId16"/>
    <p:sldId id="1974" r:id="rId17"/>
    <p:sldId id="1975" r:id="rId18"/>
    <p:sldId id="1997" r:id="rId19"/>
    <p:sldId id="1979" r:id="rId20"/>
    <p:sldId id="2000" r:id="rId21"/>
    <p:sldId id="2001" r:id="rId22"/>
    <p:sldId id="2002" r:id="rId23"/>
    <p:sldId id="2003" r:id="rId24"/>
    <p:sldId id="2011" r:id="rId25"/>
    <p:sldId id="2013" r:id="rId26"/>
    <p:sldId id="2010" r:id="rId27"/>
    <p:sldId id="2012" r:id="rId28"/>
    <p:sldId id="2015" r:id="rId29"/>
    <p:sldId id="1983" r:id="rId30"/>
    <p:sldId id="2008" r:id="rId31"/>
    <p:sldId id="1995" r:id="rId32"/>
    <p:sldId id="1996" r:id="rId33"/>
    <p:sldId id="1976" r:id="rId34"/>
    <p:sldId id="2004" r:id="rId35"/>
    <p:sldId id="2005" r:id="rId36"/>
    <p:sldId id="2014" r:id="rId37"/>
    <p:sldId id="1966" r:id="rId38"/>
    <p:sldId id="1972" r:id="rId39"/>
    <p:sldId id="2006" r:id="rId40"/>
    <p:sldId id="2009" r:id="rId41"/>
    <p:sldId id="2007" r:id="rId42"/>
    <p:sldId id="2016" r:id="rId43"/>
    <p:sldId id="1980" r:id="rId44"/>
    <p:sldId id="1981" r:id="rId45"/>
    <p:sldId id="1988" r:id="rId46"/>
    <p:sldId id="1977" r:id="rId47"/>
    <p:sldId id="1861" r:id="rId48"/>
    <p:sldId id="1955" r:id="rId49"/>
    <p:sldId id="1940" r:id="rId50"/>
    <p:sldId id="1771" r:id="rId51"/>
    <p:sldId id="1769" r:id="rId52"/>
    <p:sldId id="1779" r:id="rId53"/>
    <p:sldId id="1877" r:id="rId54"/>
    <p:sldId id="1878" r:id="rId55"/>
    <p:sldId id="1946" r:id="rId56"/>
    <p:sldId id="1763" r:id="rId57"/>
    <p:sldId id="1839" r:id="rId58"/>
    <p:sldId id="1692" r:id="rId5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309F7"/>
    <a:srgbClr val="00FFFF"/>
    <a:srgbClr val="FFCC66"/>
    <a:srgbClr val="7A007A"/>
    <a:srgbClr val="0099CC"/>
    <a:srgbClr val="63C55B"/>
    <a:srgbClr val="58D14F"/>
    <a:srgbClr val="78FD4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208EB-1FB3-4398-9CE2-BC115A4FBC9B}" v="56" dt="2023-10-20T17:48:12.875"/>
    <p1510:client id="{BE2B0022-7D3E-471B-906A-C550799A9592}" v="100" dt="2023-10-20T17:04:45.539"/>
    <p1510:client id="{D54A1A65-4257-469B-8636-468AD0F664F8}" v="37" dt="2023-10-20T17:10:16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79601" autoAdjust="0"/>
  </p:normalViewPr>
  <p:slideViewPr>
    <p:cSldViewPr snapToGrid="0">
      <p:cViewPr>
        <p:scale>
          <a:sx n="78" d="100"/>
          <a:sy n="78" d="100"/>
        </p:scale>
        <p:origin x="1074" y="6"/>
      </p:cViewPr>
      <p:guideLst>
        <p:guide orient="horz" pos="207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 eaLnBrk="0" hangingPunct="0">
              <a:defRPr sz="1300"/>
            </a:lvl1pPr>
          </a:lstStyle>
          <a:p>
            <a:r>
              <a:rPr lang="en-US"/>
              <a:t>Randy Hulet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 algn="r" eaLnBrk="0" hangingPunct="0">
              <a:defRPr sz="13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 eaLnBrk="0" hangingPunct="0">
              <a:defRPr sz="1300"/>
            </a:lvl1pPr>
          </a:lstStyle>
          <a:p>
            <a:r>
              <a:rPr lang="en-US"/>
              <a:t>Quantum Gases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 algn="r" eaLnBrk="0" hangingPunct="0">
              <a:defRPr sz="1300"/>
            </a:lvl1pPr>
          </a:lstStyle>
          <a:p>
            <a:fld id="{62A74DB9-3918-4D81-B8FE-195269F08F2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/>
          <a:lstStyle>
            <a:lvl1pPr algn="r" eaLnBrk="0" hangingPunct="0">
              <a:defRPr sz="13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 eaLnBrk="0" hangingPunct="0">
              <a:defRPr sz="13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/>
          <a:lstStyle>
            <a:lvl1pPr algn="r" eaLnBrk="0" hangingPunct="0">
              <a:defRPr sz="1300"/>
            </a:lvl1pPr>
          </a:lstStyle>
          <a:p>
            <a:fld id="{813C2DBC-ACB9-41B9-A099-E968524D3621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A2C594F-FD4D-41BE-83C4-A217B291FD69}" type="slidenum">
              <a:rPr lang="en-US"/>
              <a:t>1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1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10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7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11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12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71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13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feel</a:t>
            </a:r>
            <a:r>
              <a:rPr lang="en-US" baseline="0" dirty="0"/>
              <a:t> incredibly lucky to work in ultracold atomic physics…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97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3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9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Based on the previous calculation I did when we started the experiment, both the natural and BBR lifetime at this quantum number should be &gt;140us as shown in this plot. This leads to a combined expected lifetime of ~70-80us.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7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9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9EDAF9B-11D3-484F-9C61-A95CB482BD8B}" type="slidenum">
              <a:rPr lang="en-US"/>
              <a:t>2</a:t>
            </a:fld>
            <a:endParaRPr lang="en-US"/>
          </a:p>
        </p:txBody>
      </p:sp>
      <p:sp>
        <p:nvSpPr>
          <p:cNvPr id="11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8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62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67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4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28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2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29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82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9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9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 the slides I sent about the 6-level results, for each particular experiment (e.g. 'edge-to-bulk leakage' in this case), my description of the settings span a few pages as I could not fit them into one. For this particular data, the mm-wave exposure time is 2.4us. </a:t>
            </a:r>
            <a:br>
              <a:rPr lang="en-US"/>
            </a:br>
            <a:br>
              <a:rPr lang="en-US"/>
            </a:br>
            <a:r>
              <a:rPr lang="en-US"/>
              <a:t>In summary, both the 'edge-to-bulk' and 'bulk-to-edge' spectra were taken with 2.4us exposure time. </a:t>
            </a:r>
            <a:br>
              <a:rPr lang="en-US"/>
            </a:br>
            <a:br>
              <a:rPr lang="en-US"/>
            </a:br>
            <a:r>
              <a:rPr lang="en-US"/>
              <a:t>The 'edge-to-edge' spectrum, however, was taken with 20us exposure time as the edge-to-edge transfer takes longer to build up. </a:t>
            </a:r>
            <a:br>
              <a:rPr lang="en-US"/>
            </a:br>
            <a:br>
              <a:rPr lang="en-US"/>
            </a:br>
            <a:r>
              <a:rPr lang="en-US"/>
              <a:t>Thanks </a:t>
            </a:r>
            <a:br>
              <a:rPr lang="en-US"/>
            </a:br>
            <a:r>
              <a:rPr lang="en-US"/>
              <a:t>Yi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6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37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62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on the previous calculation I did when we started the experiment, both the natural and BBR lifetime at this quantum number should be &gt;140us as shown in this plot. This leads to a combined expected lifetime of ~70-80us.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C2DBC-ACB9-41B9-A099-E968524D36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1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potential, typically a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offer, diagnostics, 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fields. Rydberg states – 1</a:t>
            </a:r>
            <a:r>
              <a:rPr kumimoji="1" lang="en-US" sz="1200" b="0" i="0" u="none" strike="noStrike" kern="1200" baseline="30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st</a:t>
            </a:r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mentioned in Ozawa Nat Rev Phys, inspired by Sundar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6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41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94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9EDAF9B-11D3-484F-9C61-A95CB482BD8B}" type="slidenum">
              <a:rPr lang="en-US"/>
              <a:t>45</a:t>
            </a:fld>
            <a:endParaRPr lang="en-US"/>
          </a:p>
        </p:txBody>
      </p:sp>
      <p:sp>
        <p:nvSpPr>
          <p:cNvPr id="110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5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47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01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48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76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49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29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2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potential, typically a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offer, diagnostics, 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fields. Rydberg states – 1</a:t>
            </a:r>
            <a:r>
              <a:rPr kumimoji="1" lang="en-US" sz="1200" b="0" i="0" u="none" strike="noStrike" kern="1200" baseline="30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st</a:t>
            </a:r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 mentioned in Ozawa Nat Rev Phys, inspired by Sundar et 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50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5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9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feel</a:t>
            </a:r>
            <a:r>
              <a:rPr lang="en-US" baseline="0"/>
              <a:t> incredibly lucky to work in </a:t>
            </a:r>
            <a:r>
              <a:rPr lang="en-US" baseline="0" err="1"/>
              <a:t>ultracold</a:t>
            </a:r>
            <a:r>
              <a:rPr lang="en-US" baseline="0"/>
              <a:t> atomic physics…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8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4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283F88D-2E92-4E47-AE05-1173F5C5BD66}" type="slidenum">
              <a:rPr lang="en-US"/>
              <a:t>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A synthetic dimension is a degree of freedom can be engineered to match the Hamiltonian of a particle or particles moving in a real-space potential. I will focus on discrete degrees of freedom, mimicking lattice potentials. Such synthetic dimensions are powerful tools for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quantum simulation because of the control they offer and the ability to create configurations</a:t>
            </a:r>
          </a:p>
          <a:p>
            <a:r>
              <a:rPr kumimoji="1" lang="en-US"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difficult to access in real space. Chiral edge states, synthetic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/>
          <p:nvPr/>
        </p:nvGrpSpPr>
        <p:grpSpPr bwMode="auto">
          <a:xfrm>
            <a:off x="-1035050" y="1552577"/>
            <a:ext cx="10179050" cy="5305425"/>
            <a:chOff x="-652" y="978"/>
            <a:chExt cx="6412" cy="3342"/>
          </a:xfrm>
        </p:grpSpPr>
        <p:sp>
          <p:nvSpPr>
            <p:cNvPr id="59395" name="Freeform 3"/>
            <p:cNvSpPr/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59396" name="Arc 4"/>
            <p:cNvSpPr/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</p:grpSp>
      <p:sp>
        <p:nvSpPr>
          <p:cNvPr id="5939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40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4003BC-41C8-4866-919D-3F8D89C03D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6659D-E96D-4BD0-B730-6956F8DE26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76722-5B34-40A4-BB4F-2CEC64647D4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16B42-D9AD-4B00-BD72-234759F255D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A20B9A-EF07-448C-9CDA-13E2BE605D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365B952-B24E-4737-AA85-1E7701B481D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62F495-CD57-4546-8BC3-4DB72947D7E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67B6D4-41FF-471B-8D6D-71F3407F3D6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D3811EC-8107-40E5-AFD3-118D7F1A25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8DCA57-E430-4E0D-8232-72E1F75225A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2579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8475" y="62769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AA7963E-044E-406F-AD6D-3A0BDFDF6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0F6E1-1ADF-4ED1-9128-299167A8D1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87D99-2DAC-41A4-A1A1-86B25509C0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15873-728C-4989-B289-79A17A4119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0F097-229C-43A1-B1EE-E0027C1AAF6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D9A6B-CC11-4179-B328-3ACEC3BB180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A7A4D-160A-4AC0-B19B-2700322043E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D8A2F-0EF9-4EC2-9F41-3C2ECBB60B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064FF-F5B7-4E33-81F6-27695B80756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75000"/>
              </a:schemeClr>
            </a:gs>
            <a:gs pos="100000">
              <a:schemeClr val="bg1">
                <a:lumMod val="5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/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58371" name="Freeform 3"/>
            <p:cNvSpPr/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</a:ln>
            <a:effectLst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58372" name="Arc 4"/>
            <p:cNvSpPr/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3200"/>
            </a:p>
          </p:txBody>
        </p:sp>
      </p:grp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257925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8475" y="6276975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r">
              <a:defRPr sz="1400"/>
            </a:lvl1pPr>
          </a:lstStyle>
          <a:p>
            <a:fld id="{33C79062-E52B-4943-BFBD-7530619CE371}" type="slidenum">
              <a:rPr lang="en-US"/>
              <a:t>‹#›</a:t>
            </a:fld>
            <a:endParaRPr lang="en-US"/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6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01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4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6.pn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7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19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78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35.emf"/><Relationship Id="rId4" Type="http://schemas.openxmlformats.org/officeDocument/2006/relationships/image" Target="../media/image11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6.jpeg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3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137.png"/><Relationship Id="rId9" Type="http://schemas.openxmlformats.org/officeDocument/2006/relationships/image" Target="../media/image14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0.png"/><Relationship Id="rId7" Type="http://schemas.openxmlformats.org/officeDocument/2006/relationships/image" Target="../media/image15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5.emf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3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55.pn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pn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emf"/><Relationship Id="rId9" Type="http://schemas.openxmlformats.org/officeDocument/2006/relationships/image" Target="../media/image1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vert="horz" wrap="square" lIns="92075" tIns="46038" rIns="92075" bIns="46038" numCol="1" anchor="t" anchorCtr="0" compatLnSpc="1"/>
          <a:lstStyle/>
          <a:p>
            <a:pPr>
              <a:lnSpc>
                <a:spcPct val="180000"/>
              </a:lnSpc>
            </a:pPr>
            <a:endParaRPr lang="en-US" b="1"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02810" y="1485097"/>
            <a:ext cx="3448555" cy="1771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Thomas C. Killian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F. Barry Dunning 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Kaden R. A. Hazzard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Soumya Kanungo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Yi Lu, </a:t>
            </a:r>
            <a:r>
              <a:rPr lang="en-US" sz="2000" dirty="0" err="1">
                <a:latin typeface="+mj-lt"/>
              </a:rPr>
              <a:t>Chuanyu</a:t>
            </a:r>
            <a:r>
              <a:rPr lang="en-US" sz="2000" dirty="0">
                <a:latin typeface="+mj-lt"/>
              </a:rPr>
              <a:t> Wang</a:t>
            </a:r>
          </a:p>
          <a:p>
            <a:pPr>
              <a:spcBef>
                <a:spcPct val="20000"/>
              </a:spcBef>
            </a:pPr>
            <a:r>
              <a:rPr lang="en-US" sz="2000" dirty="0" err="1">
                <a:latin typeface="+mj-lt"/>
              </a:rPr>
              <a:t>Shuhei</a:t>
            </a:r>
            <a:r>
              <a:rPr lang="en-US" sz="2000" dirty="0">
                <a:latin typeface="+mj-lt"/>
              </a:rPr>
              <a:t> Yoshida and 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latin typeface="+mj-lt"/>
              </a:rPr>
              <a:t>Joachim </a:t>
            </a:r>
            <a:r>
              <a:rPr lang="en-US" sz="2000" dirty="0" err="1">
                <a:latin typeface="+mj-lt"/>
              </a:rPr>
              <a:t>Burgdörfer</a:t>
            </a:r>
            <a:endParaRPr lang="en-US" sz="2000" dirty="0">
              <a:latin typeface="+mj-lt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Rice University and Rice Center for Quantum Materials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endParaRPr lang="en-US" sz="1400" dirty="0">
              <a:latin typeface="+mj-lt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endParaRPr lang="en-US" sz="1400" dirty="0">
              <a:latin typeface="+mj-lt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endParaRPr lang="en-US" sz="1400" dirty="0">
              <a:latin typeface="+mj-lt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endParaRPr lang="en-US" sz="1400" dirty="0">
              <a:latin typeface="+mj-lt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en-US" sz="1400" dirty="0">
                <a:latin typeface="+mj-lt"/>
              </a:rPr>
              <a:t>Boston 2025</a:t>
            </a:r>
            <a:endParaRPr lang="en-US" sz="2000" dirty="0">
              <a:latin typeface="+mj-lt"/>
            </a:endParaRPr>
          </a:p>
          <a:p>
            <a:pPr algn="ctr">
              <a:lnSpc>
                <a:spcPct val="85000"/>
              </a:lnSpc>
            </a:pPr>
            <a:endParaRPr lang="en-US" sz="2000" dirty="0"/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endParaRPr lang="en-US" sz="2000" dirty="0"/>
          </a:p>
          <a:p>
            <a:pPr algn="ctr">
              <a:spcBef>
                <a:spcPct val="20000"/>
              </a:spcBef>
            </a:pPr>
            <a:endParaRPr kumimoji="1" lang="en-US" altLang="en-US" sz="2400" dirty="0"/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kumimoji="1" lang="en-US" altLang="en-US" sz="2800" dirty="0"/>
          </a:p>
        </p:txBody>
      </p:sp>
      <p:pic>
        <p:nvPicPr>
          <p:cNvPr id="4107" name="Picture 11" descr="Killian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38613" y="2711356"/>
            <a:ext cx="1763713" cy="1655763"/>
          </a:xfrm>
          <a:prstGeom prst="rect">
            <a:avLst/>
          </a:prstGeom>
          <a:noFill/>
        </p:spPr>
      </p:pic>
      <p:pic>
        <p:nvPicPr>
          <p:cNvPr id="4108" name="Picture 12" descr="ricelogocar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93863" y="5221255"/>
            <a:ext cx="1693863" cy="165735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-3967118" y="4482774"/>
            <a:ext cx="3712191" cy="694049"/>
            <a:chOff x="3207224" y="2579427"/>
            <a:chExt cx="5718412" cy="2866030"/>
          </a:xfrm>
        </p:grpSpPr>
        <p:sp>
          <p:nvSpPr>
            <p:cNvPr id="9" name="Rectangle 8"/>
            <p:cNvSpPr/>
            <p:nvPr/>
          </p:nvSpPr>
          <p:spPr bwMode="auto">
            <a:xfrm>
              <a:off x="3207224" y="2579427"/>
              <a:ext cx="5718412" cy="286603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pic>
          <p:nvPicPr>
            <p:cNvPr id="662529" name="Picture 1" descr="C:\Documents and Settings\Tom\My Documents\ADMINISTRATIVE\PUBLICRELATIONS\NEUTRALATOMS\Appearance of BEC 88 3D V2.jpg"/>
            <p:cNvPicPr>
              <a:picLocks noChangeAspect="1" noChangeArrowheads="1"/>
            </p:cNvPicPr>
            <p:nvPr/>
          </p:nvPicPr>
          <p:blipFill>
            <a:blip r:embed="rId5" cstate="print"/>
            <a:srcRect l="54418" r="15373" b="16124"/>
            <a:stretch>
              <a:fillRect/>
            </a:stretch>
          </p:blipFill>
          <p:spPr bwMode="auto">
            <a:xfrm>
              <a:off x="5431809" y="2594638"/>
              <a:ext cx="3452884" cy="2796228"/>
            </a:xfrm>
            <a:prstGeom prst="rect">
              <a:avLst/>
            </a:prstGeom>
            <a:noFill/>
          </p:spPr>
        </p:pic>
        <p:pic>
          <p:nvPicPr>
            <p:cNvPr id="8" name="Picture 1" descr="C:\Documents and Settings\Tom\My Documents\ADMINISTRATIVE\PUBLICRELATIONS\NEUTRALATOMS\Appearance of BEC 88 3D V2.jpg"/>
            <p:cNvPicPr>
              <a:picLocks noChangeAspect="1" noChangeArrowheads="1"/>
            </p:cNvPicPr>
            <p:nvPr/>
          </p:nvPicPr>
          <p:blipFill>
            <a:blip r:embed="rId5" cstate="print"/>
            <a:srcRect l="19413" t="17079" r="60049" b="12507"/>
            <a:stretch>
              <a:fillRect/>
            </a:stretch>
          </p:blipFill>
          <p:spPr bwMode="auto">
            <a:xfrm>
              <a:off x="3220873" y="2947918"/>
              <a:ext cx="2347415" cy="2347413"/>
            </a:xfrm>
            <a:prstGeom prst="rect">
              <a:avLst/>
            </a:prstGeom>
            <a:noFill/>
          </p:spPr>
        </p:pic>
      </p:grp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30773" y="247650"/>
            <a:ext cx="9082454" cy="1143000"/>
          </a:xfrm>
        </p:spPr>
        <p:txBody>
          <a:bodyPr/>
          <a:lstStyle/>
          <a:p>
            <a:r>
              <a:rPr lang="en-US">
                <a:effectLst/>
              </a:rPr>
              <a:t>Rydberg Atom Synthetic Dimensions</a:t>
            </a:r>
            <a:endParaRPr lang="en-US" altLang="en-US" sz="3600" b="1"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79725-A142-4D1C-97A1-92E5E97064B9}"/>
              </a:ext>
            </a:extLst>
          </p:cNvPr>
          <p:cNvGrpSpPr/>
          <p:nvPr/>
        </p:nvGrpSpPr>
        <p:grpSpPr>
          <a:xfrm>
            <a:off x="3651365" y="1714507"/>
            <a:ext cx="5492635" cy="5143493"/>
            <a:chOff x="3651365" y="1714507"/>
            <a:chExt cx="5492635" cy="51434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2073013-984D-4C14-99C0-27DEBF15C504}"/>
                </a:ext>
              </a:extLst>
            </p:cNvPr>
            <p:cNvSpPr/>
            <p:nvPr/>
          </p:nvSpPr>
          <p:spPr bwMode="auto">
            <a:xfrm>
              <a:off x="3651365" y="1714507"/>
              <a:ext cx="5492635" cy="514349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9542DB-5D28-4C47-A589-2BCAEAE92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" b="22277"/>
            <a:stretch/>
          </p:blipFill>
          <p:spPr>
            <a:xfrm>
              <a:off x="3651365" y="1714507"/>
              <a:ext cx="5492635" cy="5143493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81B0DB4C-6716-497C-B3FE-61F93330B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" y="6150835"/>
            <a:ext cx="656528" cy="6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360916AE-2C04-4CB9-A6E7-D111CFDE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8" y="6190447"/>
            <a:ext cx="664153" cy="6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icelogocard2">
            <a:extLst>
              <a:ext uri="{FF2B5EF4-FFF2-40B4-BE49-F238E27FC236}">
                <a16:creationId xmlns:a16="http://schemas.microsoft.com/office/drawing/2014/main" id="{69B23A47-03E6-43DC-875A-E10A7178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6367" y="4856238"/>
            <a:ext cx="1018811" cy="996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50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C370C799-E8CA-47A1-8B79-942C0800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3" y="1483406"/>
            <a:ext cx="1589405" cy="38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BBBC54B0-3ECA-4350-B41E-4B643911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02" y="2390314"/>
            <a:ext cx="1634096" cy="40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FE59F87-A0AF-4951-8A6F-91D71C959534}"/>
              </a:ext>
            </a:extLst>
          </p:cNvPr>
          <p:cNvSpPr/>
          <p:nvPr/>
        </p:nvSpPr>
        <p:spPr>
          <a:xfrm rot="16200000">
            <a:off x="8447894" y="4235355"/>
            <a:ext cx="206236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SSH Eigenstates in Trivial Configuration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46B15B4-B4B1-4ACD-A0DC-7B1E4485D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265" y="1477724"/>
            <a:ext cx="2940703" cy="736626"/>
          </a:xfrm>
          <a:prstGeom prst="rect">
            <a:avLst/>
          </a:prstGeom>
        </p:spPr>
      </p:pic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4791094-78F4-4B19-9A5D-98F7FE6A25C0}"/>
              </a:ext>
            </a:extLst>
          </p:cNvPr>
          <p:cNvSpPr txBox="1">
            <a:spLocks/>
          </p:cNvSpPr>
          <p:nvPr/>
        </p:nvSpPr>
        <p:spPr bwMode="auto">
          <a:xfrm>
            <a:off x="882227" y="5308806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/>
              <a:t>84</a:t>
            </a:r>
            <a:r>
              <a:rPr lang="en-US" sz="2800" kern="0"/>
              <a:t>Sr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F89481-0EBA-406F-A6A1-5247CA86A3A8}"/>
              </a:ext>
            </a:extLst>
          </p:cNvPr>
          <p:cNvSpPr txBox="1">
            <a:spLocks/>
          </p:cNvSpPr>
          <p:nvPr/>
        </p:nvSpPr>
        <p:spPr bwMode="auto">
          <a:xfrm>
            <a:off x="1699385" y="4764944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 err="1">
                <a:solidFill>
                  <a:schemeClr val="bg2"/>
                </a:solidFill>
              </a:rPr>
              <a:t>i</a:t>
            </a:r>
            <a:r>
              <a:rPr lang="en-US" sz="2800" kern="0" baseline="30000">
                <a:solidFill>
                  <a:schemeClr val="bg2"/>
                </a:solidFill>
              </a:rPr>
              <a:t>=1</a:t>
            </a:r>
            <a:endParaRPr lang="en-US" sz="2800" kern="0">
              <a:solidFill>
                <a:schemeClr val="bg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301209-E3A5-440C-83A0-C85EFE437ED0}"/>
              </a:ext>
            </a:extLst>
          </p:cNvPr>
          <p:cNvSpPr txBox="1">
            <a:spLocks/>
          </p:cNvSpPr>
          <p:nvPr/>
        </p:nvSpPr>
        <p:spPr bwMode="auto">
          <a:xfrm>
            <a:off x="447599" y="1570276"/>
            <a:ext cx="869255" cy="2585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 err="1">
                <a:solidFill>
                  <a:schemeClr val="bg2"/>
                </a:solidFill>
              </a:rPr>
              <a:t>i</a:t>
            </a:r>
            <a:r>
              <a:rPr lang="en-US" sz="2800" kern="0" baseline="30000">
                <a:solidFill>
                  <a:schemeClr val="bg2"/>
                </a:solidFill>
              </a:rPr>
              <a:t>=6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0D370C-4F4A-494C-8DC7-93BA6BB933CD}"/>
              </a:ext>
            </a:extLst>
          </p:cNvPr>
          <p:cNvSpPr/>
          <p:nvPr/>
        </p:nvSpPr>
        <p:spPr>
          <a:xfrm>
            <a:off x="680032" y="2973486"/>
            <a:ext cx="42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i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71269-5203-41BC-B9A2-D8DD229D358A}"/>
              </a:ext>
            </a:extLst>
          </p:cNvPr>
          <p:cNvSpPr/>
          <p:nvPr/>
        </p:nvSpPr>
        <p:spPr>
          <a:xfrm>
            <a:off x="632912" y="2320113"/>
            <a:ext cx="71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i="1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5235F1-62DA-4D25-8E5C-3A13FBE0A006}"/>
              </a:ext>
            </a:extLst>
          </p:cNvPr>
          <p:cNvSpPr/>
          <p:nvPr/>
        </p:nvSpPr>
        <p:spPr>
          <a:xfrm>
            <a:off x="3447398" y="246281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20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 = 10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A9EF82-3695-4E6A-8C8E-A89C56A82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394" y="3825946"/>
            <a:ext cx="2830056" cy="16576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10B7EA-EE99-40E3-B161-AA4901175793}"/>
              </a:ext>
            </a:extLst>
          </p:cNvPr>
          <p:cNvSpPr/>
          <p:nvPr/>
        </p:nvSpPr>
        <p:spPr>
          <a:xfrm>
            <a:off x="10675477" y="5724505"/>
            <a:ext cx="10922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0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3" name="Right Arrow 15">
            <a:extLst>
              <a:ext uri="{FF2B5EF4-FFF2-40B4-BE49-F238E27FC236}">
                <a16:creationId xmlns:a16="http://schemas.microsoft.com/office/drawing/2014/main" id="{794DD484-69C4-4ECC-91D1-2F4161C63919}"/>
              </a:ext>
            </a:extLst>
          </p:cNvPr>
          <p:cNvSpPr/>
          <p:nvPr/>
        </p:nvSpPr>
        <p:spPr>
          <a:xfrm>
            <a:off x="10579778" y="5526762"/>
            <a:ext cx="1590715" cy="18707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DDC5E-DB19-4EF8-B3F2-8BBBBD6F9DE1}"/>
              </a:ext>
            </a:extLst>
          </p:cNvPr>
          <p:cNvSpPr/>
          <p:nvPr/>
        </p:nvSpPr>
        <p:spPr>
          <a:xfrm>
            <a:off x="5608988" y="3492774"/>
            <a:ext cx="214077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Band Structure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41C356-AD57-484C-A190-33E71EFCF404}"/>
              </a:ext>
            </a:extLst>
          </p:cNvPr>
          <p:cNvSpPr/>
          <p:nvPr/>
        </p:nvSpPr>
        <p:spPr>
          <a:xfrm>
            <a:off x="11863828" y="4843892"/>
            <a:ext cx="437496" cy="310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701927-EE11-46E9-B558-111CCE953A5D}"/>
              </a:ext>
            </a:extLst>
          </p:cNvPr>
          <p:cNvSpPr/>
          <p:nvPr/>
        </p:nvSpPr>
        <p:spPr>
          <a:xfrm>
            <a:off x="4928590" y="2462810"/>
            <a:ext cx="2453988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Eigenstate</a:t>
            </a:r>
          </a:p>
          <a:p>
            <a:r>
              <a:rPr lang="el-GR" sz="2000">
                <a:solidFill>
                  <a:srgbClr val="000000"/>
                </a:solidFill>
                <a:latin typeface="Calibri" panose="020F0502020204030204" pitchFamily="34" charset="0"/>
              </a:rPr>
              <a:t>{|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 β </a:t>
            </a:r>
            <a:r>
              <a:rPr lang="el-GR" sz="200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} decomposition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966A9-E25E-4EEA-AEA0-1CAFF473D07D}"/>
              </a:ext>
            </a:extLst>
          </p:cNvPr>
          <p:cNvSpPr/>
          <p:nvPr/>
        </p:nvSpPr>
        <p:spPr>
          <a:xfrm>
            <a:off x="9583277" y="4443782"/>
            <a:ext cx="24811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40E75-988B-41AD-8A88-A45573272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002" b="14894"/>
          <a:stretch/>
        </p:blipFill>
        <p:spPr>
          <a:xfrm>
            <a:off x="5608988" y="3892884"/>
            <a:ext cx="2652785" cy="12664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219970-7C01-4AD4-A3DF-1E012872B8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617" b="-27026"/>
          <a:stretch/>
        </p:blipFill>
        <p:spPr>
          <a:xfrm>
            <a:off x="5608988" y="5149437"/>
            <a:ext cx="2652785" cy="12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3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408"/>
            <a:ext cx="9144000" cy="1143000"/>
          </a:xfrm>
        </p:spPr>
        <p:txBody>
          <a:bodyPr/>
          <a:lstStyle/>
          <a:p>
            <a:r>
              <a:rPr lang="en-US" altLang="en-US" sz="4000" b="1"/>
              <a:t>Experimental Details</a:t>
            </a:r>
          </a:p>
        </p:txBody>
      </p:sp>
      <p:sp>
        <p:nvSpPr>
          <p:cNvPr id="22" name="Shape 91"/>
          <p:cNvSpPr txBox="1"/>
          <p:nvPr/>
        </p:nvSpPr>
        <p:spPr bwMode="auto">
          <a:xfrm>
            <a:off x="273051" y="921478"/>
            <a:ext cx="5623982" cy="4251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1064 nm optical dipole trap </a:t>
            </a:r>
            <a:endParaRPr lang="en-US" sz="1800" kern="0" baseline="3000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84</a:t>
            </a:r>
            <a:r>
              <a:rPr lang="en-US" sz="1800" kern="0">
                <a:solidFill>
                  <a:srgbClr val="F8F8F8"/>
                </a:solidFill>
              </a:rPr>
              <a:t>Sr thermal Bose gas </a:t>
            </a:r>
            <a:r>
              <a:rPr lang="en-US" sz="1800" kern="0">
                <a:solidFill>
                  <a:srgbClr val="F8F8F8"/>
                </a:solidFill>
                <a:sym typeface="Symbol" panose="05050102010706020507" pitchFamily="18" charset="2"/>
              </a:rPr>
              <a:t></a:t>
            </a:r>
            <a:r>
              <a:rPr lang="en-US" sz="1800" kern="0">
                <a:solidFill>
                  <a:srgbClr val="F8F8F8"/>
                </a:solidFill>
              </a:rPr>
              <a:t>10</a:t>
            </a:r>
            <a:r>
              <a:rPr lang="en-US" sz="1800" kern="0" baseline="32000">
                <a:solidFill>
                  <a:srgbClr val="F8F8F8"/>
                </a:solidFill>
              </a:rPr>
              <a:t>12 </a:t>
            </a:r>
            <a:r>
              <a:rPr lang="en-US" sz="1800" kern="0">
                <a:solidFill>
                  <a:srgbClr val="F8F8F8"/>
                </a:solidFill>
              </a:rPr>
              <a:t>cm</a:t>
            </a:r>
            <a:r>
              <a:rPr lang="en-US" sz="1800" kern="0" baseline="32000">
                <a:solidFill>
                  <a:srgbClr val="F8F8F8"/>
                </a:solidFill>
              </a:rPr>
              <a:t>-3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Weak, pulsed (5 </a:t>
            </a:r>
            <a:r>
              <a:rPr lang="en-US" sz="1800" kern="0" err="1">
                <a:solidFill>
                  <a:srgbClr val="F8F8F8"/>
                </a:solidFill>
                <a:latin typeface="Symbol" panose="05050102010706020507" pitchFamily="18" charset="2"/>
              </a:rPr>
              <a:t>m</a:t>
            </a:r>
            <a:r>
              <a:rPr lang="en-US" sz="1800" kern="0" err="1">
                <a:solidFill>
                  <a:srgbClr val="F8F8F8"/>
                </a:solidFill>
              </a:rPr>
              <a:t>s</a:t>
            </a:r>
            <a:r>
              <a:rPr lang="en-US" sz="1800" kern="0">
                <a:solidFill>
                  <a:srgbClr val="F8F8F8"/>
                </a:solidFill>
              </a:rPr>
              <a:t>) two-photon excitation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One or zero Rydberg excitations per pulse for single particle dynamics in synthetic space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400" kern="0">
              <a:solidFill>
                <a:srgbClr val="F8F8F8"/>
              </a:solidFill>
            </a:endParaRPr>
          </a:p>
        </p:txBody>
      </p:sp>
      <p:pic>
        <p:nvPicPr>
          <p:cNvPr id="24" name="Picture 23" descr="QDGAS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2" t="38575" r="75763" b="8985"/>
          <a:stretch>
            <a:fillRect/>
          </a:stretch>
        </p:blipFill>
        <p:spPr>
          <a:xfrm>
            <a:off x="9582151" y="3682677"/>
            <a:ext cx="1438274" cy="17963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625774" y="1132842"/>
            <a:ext cx="4134823" cy="5167103"/>
            <a:chOff x="4625772" y="1132840"/>
            <a:chExt cx="4134823" cy="5167103"/>
          </a:xfrm>
        </p:grpSpPr>
        <p:sp>
          <p:nvSpPr>
            <p:cNvPr id="29" name="Shape 92"/>
            <p:cNvSpPr/>
            <p:nvPr/>
          </p:nvSpPr>
          <p:spPr>
            <a:xfrm>
              <a:off x="4725012" y="6291501"/>
              <a:ext cx="1952933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0" name="Shape 93"/>
            <p:cNvSpPr/>
            <p:nvPr/>
          </p:nvSpPr>
          <p:spPr>
            <a:xfrm flipV="1">
              <a:off x="6093691" y="4696921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1" name="Shape 94"/>
            <p:cNvSpPr/>
            <p:nvPr/>
          </p:nvSpPr>
          <p:spPr>
            <a:xfrm>
              <a:off x="6093691" y="5042362"/>
              <a:ext cx="1952932" cy="0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2" name="Shape 95"/>
            <p:cNvSpPr/>
            <p:nvPr/>
          </p:nvSpPr>
          <p:spPr>
            <a:xfrm flipV="1">
              <a:off x="6093691" y="4199081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3" name="Shape 96"/>
            <p:cNvSpPr/>
            <p:nvPr/>
          </p:nvSpPr>
          <p:spPr>
            <a:xfrm flipV="1">
              <a:off x="4625772" y="1376497"/>
              <a:ext cx="1952933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4" name="Shape 97"/>
            <p:cNvSpPr/>
            <p:nvPr/>
          </p:nvSpPr>
          <p:spPr>
            <a:xfrm flipV="1">
              <a:off x="6093691" y="4547908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5" name="Shape 98"/>
            <p:cNvSpPr/>
            <p:nvPr/>
          </p:nvSpPr>
          <p:spPr>
            <a:xfrm flipV="1">
              <a:off x="5683827" y="4547908"/>
              <a:ext cx="1335051" cy="1747646"/>
            </a:xfrm>
            <a:prstGeom prst="line">
              <a:avLst/>
            </a:prstGeom>
            <a:ln w="63500">
              <a:solidFill>
                <a:srgbClr val="FF2600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6" name="Shape 99"/>
            <p:cNvSpPr/>
            <p:nvPr/>
          </p:nvSpPr>
          <p:spPr>
            <a:xfrm flipH="1" flipV="1">
              <a:off x="5602235" y="1376494"/>
              <a:ext cx="1416642" cy="3171413"/>
            </a:xfrm>
            <a:prstGeom prst="line">
              <a:avLst/>
            </a:prstGeom>
            <a:ln w="63500">
              <a:solidFill>
                <a:srgbClr val="942192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7" name="Shape 100"/>
            <p:cNvSpPr/>
            <p:nvPr/>
          </p:nvSpPr>
          <p:spPr>
            <a:xfrm>
              <a:off x="6448271" y="5812630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1</a:t>
              </a:r>
              <a:r>
                <a:rPr sz="2500">
                  <a:solidFill>
                    <a:srgbClr val="FFFFFF"/>
                  </a:solidFill>
                </a:rPr>
                <a:t>S</a:t>
              </a:r>
              <a:r>
                <a:rPr sz="2500" baseline="-600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8" name="Shape 101"/>
            <p:cNvSpPr/>
            <p:nvPr/>
          </p:nvSpPr>
          <p:spPr>
            <a:xfrm>
              <a:off x="8257252" y="479870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9" name="Shape 102"/>
            <p:cNvSpPr/>
            <p:nvPr/>
          </p:nvSpPr>
          <p:spPr>
            <a:xfrm>
              <a:off x="8257252" y="445326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0" name="Shape 103"/>
            <p:cNvSpPr/>
            <p:nvPr/>
          </p:nvSpPr>
          <p:spPr>
            <a:xfrm>
              <a:off x="8257252" y="395542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41" name="Shape 104"/>
            <p:cNvSpPr/>
            <p:nvPr/>
          </p:nvSpPr>
          <p:spPr>
            <a:xfrm>
              <a:off x="6767207" y="1132840"/>
              <a:ext cx="1128514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5sns </a:t>
              </a: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S</a:t>
              </a:r>
              <a:r>
                <a:rPr sz="2500" baseline="-6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2" name="Shape 105"/>
            <p:cNvSpPr/>
            <p:nvPr/>
          </p:nvSpPr>
          <p:spPr>
            <a:xfrm>
              <a:off x="5293196" y="2962200"/>
              <a:ext cx="1058156" cy="471924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400">
                  <a:solidFill>
                    <a:srgbClr val="990099"/>
                  </a:solidFill>
                </a:rPr>
                <a:t>320</a:t>
              </a:r>
              <a:r>
                <a:rPr sz="2400">
                  <a:solidFill>
                    <a:srgbClr val="990099"/>
                  </a:solidFill>
                </a:rPr>
                <a:t> nm</a:t>
              </a:r>
            </a:p>
          </p:txBody>
        </p:sp>
        <p:sp>
          <p:nvSpPr>
            <p:cNvPr id="43" name="Shape 105"/>
            <p:cNvSpPr/>
            <p:nvPr/>
          </p:nvSpPr>
          <p:spPr>
            <a:xfrm>
              <a:off x="5104938" y="4971374"/>
              <a:ext cx="1132930" cy="841256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2600"/>
                  </a:solidFill>
                </a:rPr>
                <a:t>689 nm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2600"/>
                  </a:solidFill>
                </a:rPr>
                <a:t>7.5 kHz</a:t>
              </a:r>
            </a:p>
          </p:txBody>
        </p:sp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id="{45D7D39D-EBDF-47A1-B68A-10AB4BAC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0" y="3741479"/>
            <a:ext cx="4701282" cy="17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50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408"/>
            <a:ext cx="9144000" cy="1143000"/>
          </a:xfrm>
        </p:spPr>
        <p:txBody>
          <a:bodyPr/>
          <a:lstStyle/>
          <a:p>
            <a:r>
              <a:rPr lang="en-US" altLang="en-US" sz="4000" b="1"/>
              <a:t>Experimental Details</a:t>
            </a:r>
          </a:p>
        </p:txBody>
      </p:sp>
      <p:sp>
        <p:nvSpPr>
          <p:cNvPr id="22" name="Shape 91"/>
          <p:cNvSpPr txBox="1"/>
          <p:nvPr/>
        </p:nvSpPr>
        <p:spPr bwMode="auto">
          <a:xfrm>
            <a:off x="273051" y="921478"/>
            <a:ext cx="5623982" cy="4251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1064 nm optical dipole trap </a:t>
            </a:r>
            <a:endParaRPr lang="en-US" sz="1800" kern="0" baseline="3000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84</a:t>
            </a:r>
            <a:r>
              <a:rPr lang="en-US" sz="1800" kern="0">
                <a:solidFill>
                  <a:srgbClr val="F8F8F8"/>
                </a:solidFill>
              </a:rPr>
              <a:t>Sr thermal Bose gas </a:t>
            </a:r>
            <a:r>
              <a:rPr lang="en-US" sz="1800" kern="0">
                <a:solidFill>
                  <a:srgbClr val="F8F8F8"/>
                </a:solidFill>
                <a:sym typeface="Symbol" panose="05050102010706020507" pitchFamily="18" charset="2"/>
              </a:rPr>
              <a:t></a:t>
            </a:r>
            <a:r>
              <a:rPr lang="en-US" sz="1800" kern="0">
                <a:solidFill>
                  <a:srgbClr val="F8F8F8"/>
                </a:solidFill>
              </a:rPr>
              <a:t>10</a:t>
            </a:r>
            <a:r>
              <a:rPr lang="en-US" sz="1800" kern="0" baseline="32000">
                <a:solidFill>
                  <a:srgbClr val="F8F8F8"/>
                </a:solidFill>
              </a:rPr>
              <a:t>12 </a:t>
            </a:r>
            <a:r>
              <a:rPr lang="en-US" sz="1800" kern="0">
                <a:solidFill>
                  <a:srgbClr val="F8F8F8"/>
                </a:solidFill>
              </a:rPr>
              <a:t>cm</a:t>
            </a:r>
            <a:r>
              <a:rPr lang="en-US" sz="1800" kern="0" baseline="32000">
                <a:solidFill>
                  <a:srgbClr val="F8F8F8"/>
                </a:solidFill>
              </a:rPr>
              <a:t>-3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Weak, pulsed (5 </a:t>
            </a:r>
            <a:r>
              <a:rPr lang="en-US" sz="1800" kern="0" err="1">
                <a:solidFill>
                  <a:srgbClr val="F8F8F8"/>
                </a:solidFill>
                <a:latin typeface="Symbol" panose="05050102010706020507" pitchFamily="18" charset="2"/>
              </a:rPr>
              <a:t>m</a:t>
            </a:r>
            <a:r>
              <a:rPr lang="en-US" sz="1800" kern="0" err="1">
                <a:solidFill>
                  <a:srgbClr val="F8F8F8"/>
                </a:solidFill>
              </a:rPr>
              <a:t>s</a:t>
            </a:r>
            <a:r>
              <a:rPr lang="en-US" sz="1800" kern="0">
                <a:solidFill>
                  <a:srgbClr val="F8F8F8"/>
                </a:solidFill>
              </a:rPr>
              <a:t>) two-photon excitation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One or zero Rydberg excitations per pulse for single particle dynamics in synthetic space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4G field lifts degeneracy of 5sns </a:t>
            </a:r>
            <a:r>
              <a:rPr lang="en-US" sz="1800" kern="0" baseline="30000">
                <a:solidFill>
                  <a:srgbClr val="F8F8F8"/>
                </a:solidFill>
              </a:rPr>
              <a:t>3</a:t>
            </a:r>
            <a:r>
              <a:rPr lang="en-US" sz="1800" kern="0">
                <a:solidFill>
                  <a:srgbClr val="F8F8F8"/>
                </a:solidFill>
              </a:rPr>
              <a:t>S</a:t>
            </a:r>
            <a:r>
              <a:rPr lang="en-US" sz="1800" kern="0" baseline="-25000">
                <a:solidFill>
                  <a:srgbClr val="F8F8F8"/>
                </a:solidFill>
              </a:rPr>
              <a:t>1 </a:t>
            </a:r>
            <a:r>
              <a:rPr lang="en-US" sz="1800" kern="0">
                <a:solidFill>
                  <a:srgbClr val="F8F8F8"/>
                </a:solidFill>
              </a:rPr>
              <a:t>states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Band structure: microwaves applied during the excitation for band 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Dynamics: microwaves applied after the excitation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400" kern="0">
              <a:solidFill>
                <a:srgbClr val="F8F8F8"/>
              </a:solidFill>
            </a:endParaRPr>
          </a:p>
        </p:txBody>
      </p:sp>
      <p:pic>
        <p:nvPicPr>
          <p:cNvPr id="24" name="Picture 23" descr="QDGAS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2" t="38575" r="75763" b="8985"/>
          <a:stretch>
            <a:fillRect/>
          </a:stretch>
        </p:blipFill>
        <p:spPr>
          <a:xfrm>
            <a:off x="9582151" y="3682677"/>
            <a:ext cx="1438274" cy="1796346"/>
          </a:xfrm>
          <a:prstGeom prst="rect">
            <a:avLst/>
          </a:prstGeom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45D7D39D-EBDF-47A1-B68A-10AB4BAC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8" y="4884193"/>
            <a:ext cx="4701282" cy="17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9D87DD-06E7-4471-8321-3EEC3316A6FB}"/>
              </a:ext>
            </a:extLst>
          </p:cNvPr>
          <p:cNvSpPr/>
          <p:nvPr/>
        </p:nvSpPr>
        <p:spPr>
          <a:xfrm>
            <a:off x="6201694" y="5513733"/>
            <a:ext cx="2654071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=2J up to 4 MHz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B2BF77C-61BF-462C-AF7C-E657FD88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96" y="1514889"/>
            <a:ext cx="1838369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D7C956-7588-4AAF-8EB5-BF5272BE4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256" y="2753140"/>
            <a:ext cx="242030" cy="242030"/>
          </a:xfrm>
          <a:prstGeom prst="rect">
            <a:avLst/>
          </a:prstGeom>
        </p:spPr>
      </p:pic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8DFF05EB-D793-48D7-B14E-65D332AD6A7F}"/>
              </a:ext>
            </a:extLst>
          </p:cNvPr>
          <p:cNvSpPr/>
          <p:nvPr/>
        </p:nvSpPr>
        <p:spPr bwMode="auto">
          <a:xfrm>
            <a:off x="6836392" y="1722007"/>
            <a:ext cx="140981" cy="418289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B34F7E1-7BAF-4758-8180-33A4A929337B}"/>
              </a:ext>
            </a:extLst>
          </p:cNvPr>
          <p:cNvSpPr/>
          <p:nvPr/>
        </p:nvSpPr>
        <p:spPr>
          <a:xfrm>
            <a:off x="6017288" y="1815224"/>
            <a:ext cx="801823" cy="30777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~20GHz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8DD953-1802-4011-A7DE-3E94E8E005A9}"/>
              </a:ext>
            </a:extLst>
          </p:cNvPr>
          <p:cNvGrpSpPr/>
          <p:nvPr/>
        </p:nvGrpSpPr>
        <p:grpSpPr>
          <a:xfrm>
            <a:off x="7420321" y="1771152"/>
            <a:ext cx="242030" cy="1963975"/>
            <a:chOff x="1580735" y="1742175"/>
            <a:chExt cx="226936" cy="216267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AF78E7E-3E19-4C56-A8C0-412F3740049F}"/>
                </a:ext>
              </a:extLst>
            </p:cNvPr>
            <p:cNvGrpSpPr/>
            <p:nvPr/>
          </p:nvGrpSpPr>
          <p:grpSpPr>
            <a:xfrm>
              <a:off x="1590835" y="2193304"/>
              <a:ext cx="216836" cy="1711547"/>
              <a:chOff x="2376148" y="2097230"/>
              <a:chExt cx="216836" cy="199161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8B4236B-E5A1-488B-8F5D-B171040A9F33}"/>
                  </a:ext>
                </a:extLst>
              </p:cNvPr>
              <p:cNvSpPr/>
              <p:nvPr/>
            </p:nvSpPr>
            <p:spPr>
              <a:xfrm>
                <a:off x="2376148" y="2097230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EE63371-D663-48CF-82A2-DD40D76B0FBB}"/>
                  </a:ext>
                </a:extLst>
              </p:cNvPr>
              <p:cNvSpPr/>
              <p:nvPr/>
            </p:nvSpPr>
            <p:spPr>
              <a:xfrm>
                <a:off x="2376148" y="2624144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B0992B4-55EF-4466-9C6B-096B4C78E440}"/>
                  </a:ext>
                </a:extLst>
              </p:cNvPr>
              <p:cNvSpPr/>
              <p:nvPr/>
            </p:nvSpPr>
            <p:spPr>
              <a:xfrm>
                <a:off x="2389402" y="3203787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87960FB-08EC-4ABA-9375-B985DE822DCD}"/>
                  </a:ext>
                </a:extLst>
              </p:cNvPr>
              <p:cNvSpPr/>
              <p:nvPr/>
            </p:nvSpPr>
            <p:spPr>
              <a:xfrm>
                <a:off x="2389402" y="3730701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008E16B-9239-4728-9CE0-E142ECE1A5B1}"/>
                </a:ext>
              </a:extLst>
            </p:cNvPr>
            <p:cNvSpPr/>
            <p:nvPr/>
          </p:nvSpPr>
          <p:spPr>
            <a:xfrm>
              <a:off x="1580735" y="1742175"/>
              <a:ext cx="20358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0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64203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83654"/>
            <a:ext cx="9144000" cy="1143000"/>
          </a:xfrm>
        </p:spPr>
        <p:txBody>
          <a:bodyPr/>
          <a:lstStyle/>
          <a:p>
            <a:r>
              <a:rPr lang="en-US" altLang="en-US" sz="4000" b="1"/>
              <a:t>Selective Field Ionization and Charged Particle Diagnostics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648679" y="1979024"/>
            <a:ext cx="4702631" cy="3697659"/>
            <a:chOff x="4171025" y="1266227"/>
            <a:chExt cx="4972975" cy="3986908"/>
          </a:xfrm>
        </p:grpSpPr>
        <p:pic>
          <p:nvPicPr>
            <p:cNvPr id="29399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025" y="1266227"/>
              <a:ext cx="4972975" cy="3986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2" t="13176" r="12322" b="62234"/>
            <a:stretch>
              <a:fillRect/>
            </a:stretch>
          </p:blipFill>
          <p:spPr bwMode="auto">
            <a:xfrm>
              <a:off x="5175314" y="1772029"/>
              <a:ext cx="1348035" cy="98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0A32C7EA-24AE-4F64-8170-019227B5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5" y="1795523"/>
            <a:ext cx="4107102" cy="15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87BEC8-210D-465E-A27A-F5ED455E595E}"/>
                  </a:ext>
                </a:extLst>
              </p:cNvPr>
              <p:cNvSpPr/>
              <p:nvPr/>
            </p:nvSpPr>
            <p:spPr>
              <a:xfrm>
                <a:off x="6431015" y="5136834"/>
                <a:ext cx="25292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>
                    <a:solidFill>
                      <a:srgbClr val="FFFFFF"/>
                    </a:solidFill>
                  </a:rPr>
                  <a:t>Ionization field decreases as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87BEC8-210D-465E-A27A-F5ED455E5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15" y="5136834"/>
                <a:ext cx="2529236" cy="707886"/>
              </a:xfrm>
              <a:prstGeom prst="rect">
                <a:avLst/>
              </a:prstGeom>
              <a:blipFill>
                <a:blip r:embed="rId5"/>
                <a:stretch>
                  <a:fillRect l="-2651" t="-22414" b="-10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911660" y="1184060"/>
            <a:ext cx="172354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5s38s </a:t>
            </a:r>
            <a:r>
              <a:rPr lang="en-US" baseline="30000" dirty="0">
                <a:solidFill>
                  <a:schemeClr val="bg2"/>
                </a:solidFill>
              </a:rPr>
              <a:t>3</a:t>
            </a: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US" baseline="-25000" dirty="0">
                <a:solidFill>
                  <a:schemeClr val="bg2"/>
                </a:solidFill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B3E0D5-4839-4D37-B46D-E96114758B66}"/>
              </a:ext>
            </a:extLst>
          </p:cNvPr>
          <p:cNvGrpSpPr/>
          <p:nvPr/>
        </p:nvGrpSpPr>
        <p:grpSpPr>
          <a:xfrm>
            <a:off x="196757" y="3576865"/>
            <a:ext cx="6061071" cy="3237767"/>
            <a:chOff x="2694973" y="3429000"/>
            <a:chExt cx="6061071" cy="3237767"/>
          </a:xfrm>
        </p:grpSpPr>
        <p:pic>
          <p:nvPicPr>
            <p:cNvPr id="21" name="Picture 20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2CDD203A-6DB7-40A2-A676-48C523994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973" y="3429000"/>
              <a:ext cx="6061071" cy="323776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770A3F-E168-4AEC-B07D-67E0919370D8}"/>
                </a:ext>
              </a:extLst>
            </p:cNvPr>
            <p:cNvSpPr txBox="1"/>
            <p:nvPr/>
          </p:nvSpPr>
          <p:spPr>
            <a:xfrm>
              <a:off x="4265665" y="3987269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63s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BF24E1-9CE4-4ADA-8130-47C60CE63139}"/>
                </a:ext>
              </a:extLst>
            </p:cNvPr>
            <p:cNvSpPr txBox="1"/>
            <p:nvPr/>
          </p:nvSpPr>
          <p:spPr>
            <a:xfrm>
              <a:off x="4498341" y="3540138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62s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E8179B-CAA2-4DC3-9147-42CA66DC5A17}"/>
                </a:ext>
              </a:extLst>
            </p:cNvPr>
            <p:cNvSpPr txBox="1"/>
            <p:nvPr/>
          </p:nvSpPr>
          <p:spPr>
            <a:xfrm>
              <a:off x="5559604" y="4195192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60s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6BED48-113F-4DFC-9FDD-ACC37CAC01B6}"/>
                </a:ext>
              </a:extLst>
            </p:cNvPr>
            <p:cNvSpPr txBox="1"/>
            <p:nvPr/>
          </p:nvSpPr>
          <p:spPr>
            <a:xfrm>
              <a:off x="5303852" y="3629085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61s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5DA13B-7E3F-404C-9E8B-3848EB016CD3}"/>
                </a:ext>
              </a:extLst>
            </p:cNvPr>
            <p:cNvSpPr txBox="1"/>
            <p:nvPr/>
          </p:nvSpPr>
          <p:spPr>
            <a:xfrm>
              <a:off x="6076800" y="5112080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59s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FF97CB-87CD-4380-923D-2713178DA614}"/>
              </a:ext>
            </a:extLst>
          </p:cNvPr>
          <p:cNvGrpSpPr/>
          <p:nvPr/>
        </p:nvGrpSpPr>
        <p:grpSpPr>
          <a:xfrm>
            <a:off x="5034373" y="1517444"/>
            <a:ext cx="3981292" cy="2770632"/>
            <a:chOff x="189735" y="3705644"/>
            <a:chExt cx="3981292" cy="2770632"/>
          </a:xfrm>
        </p:grpSpPr>
        <p:grpSp>
          <p:nvGrpSpPr>
            <p:cNvPr id="6" name="Group 5"/>
            <p:cNvGrpSpPr/>
            <p:nvPr/>
          </p:nvGrpSpPr>
          <p:grpSpPr>
            <a:xfrm>
              <a:off x="189735" y="3705644"/>
              <a:ext cx="3981292" cy="2770632"/>
              <a:chOff x="-5648" y="4050481"/>
              <a:chExt cx="3981292" cy="277063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-5648" y="4050481"/>
                <a:ext cx="3981292" cy="2770632"/>
                <a:chOff x="3853120" y="2962656"/>
                <a:chExt cx="5065932" cy="3345179"/>
              </a:xfrm>
            </p:grpSpPr>
            <p:pic>
              <p:nvPicPr>
                <p:cNvPr id="293990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3120" y="2962656"/>
                  <a:ext cx="5065932" cy="3345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Rectangle 2"/>
                <p:cNvSpPr/>
                <p:nvPr/>
              </p:nvSpPr>
              <p:spPr bwMode="auto">
                <a:xfrm>
                  <a:off x="6967728" y="3337560"/>
                  <a:ext cx="672084" cy="283464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" name="Arc 1"/>
                <p:cNvSpPr/>
                <p:nvPr/>
              </p:nvSpPr>
              <p:spPr bwMode="auto">
                <a:xfrm flipH="1">
                  <a:off x="6995160" y="3355848"/>
                  <a:ext cx="1344168" cy="566928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/>
                <a:lstStyle/>
                <a:p>
                  <a:endParaRPr lang="en-US"/>
                </a:p>
              </p:txBody>
            </p:sp>
          </p:grp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52" t="46495" r="52008" b="42025"/>
              <a:stretch>
                <a:fillRect/>
              </a:stretch>
            </p:blipFill>
            <p:spPr bwMode="auto">
              <a:xfrm flipH="1">
                <a:off x="1381539" y="5339961"/>
                <a:ext cx="288235" cy="318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25" t="54793" r="19222" b="41523"/>
              <a:stretch>
                <a:fillRect/>
              </a:stretch>
            </p:blipFill>
            <p:spPr bwMode="auto">
              <a:xfrm flipH="1">
                <a:off x="139148" y="5565913"/>
                <a:ext cx="1371599" cy="102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139148" y="5339961"/>
                <a:ext cx="1242391" cy="9583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DCA282-61DA-4C34-BC07-BAADB6AAE4C9}"/>
                </a:ext>
              </a:extLst>
            </p:cNvPr>
            <p:cNvSpPr/>
            <p:nvPr/>
          </p:nvSpPr>
          <p:spPr bwMode="auto">
            <a:xfrm>
              <a:off x="189735" y="6076793"/>
              <a:ext cx="3981292" cy="132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ACD835-DB0F-4C3D-A597-6F472D55AC76}"/>
                </a:ext>
              </a:extLst>
            </p:cNvPr>
            <p:cNvSpPr/>
            <p:nvPr/>
          </p:nvSpPr>
          <p:spPr bwMode="auto">
            <a:xfrm>
              <a:off x="2117476" y="4833806"/>
              <a:ext cx="701837" cy="18074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9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1893CA-F578-4C33-80F9-57F3E75D8510}"/>
              </a:ext>
            </a:extLst>
          </p:cNvPr>
          <p:cNvSpPr/>
          <p:nvPr/>
        </p:nvSpPr>
        <p:spPr bwMode="auto">
          <a:xfrm>
            <a:off x="5198973" y="6749143"/>
            <a:ext cx="2720608" cy="1032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476250"/>
            <a:ext cx="8806543" cy="1143000"/>
          </a:xfrm>
        </p:spPr>
        <p:txBody>
          <a:bodyPr/>
          <a:lstStyle/>
          <a:p>
            <a:r>
              <a:rPr lang="en-US"/>
              <a:t>Probe of Synthetic Space Band Structure: Optical Excitation into Rydberg Manifold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17" y="2419350"/>
            <a:ext cx="4651811" cy="718566"/>
          </a:xfrm>
        </p:spPr>
        <p:txBody>
          <a:bodyPr/>
          <a:lstStyle/>
          <a:p>
            <a:r>
              <a:rPr lang="en-US" sz="2000"/>
              <a:t>Laser tuned near Rydberg state 3 (58s)</a:t>
            </a:r>
          </a:p>
          <a:p>
            <a:r>
              <a:rPr lang="en-US" sz="2000"/>
              <a:t>Detuning from state 3 sets band energy being probed</a:t>
            </a:r>
          </a:p>
          <a:p>
            <a:r>
              <a:rPr lang="en-US" sz="2000"/>
              <a:t>Signal intensity measures overlap of the dressed eigenstates with bare state 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F8A79E0-32DC-9355-B2FC-D03A61E4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6" y="2419350"/>
            <a:ext cx="1838369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3671D8E-F75D-D080-5A31-16DF4CD0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4" y="2419350"/>
            <a:ext cx="14191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22ACC-C0A9-0F0D-29AC-A5BD4FE021AB}"/>
              </a:ext>
            </a:extLst>
          </p:cNvPr>
          <p:cNvSpPr/>
          <p:nvPr/>
        </p:nvSpPr>
        <p:spPr>
          <a:xfrm>
            <a:off x="3390900" y="2419350"/>
            <a:ext cx="190500" cy="3467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B7CBFDA-3166-CFEF-979C-B163E77B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73" y="4174282"/>
            <a:ext cx="2720608" cy="25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7ED5F-6C0E-9E31-524D-580CC905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36" y="3657601"/>
            <a:ext cx="242030" cy="242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209EE-EBB6-4D68-84F7-F876C5422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086" y="6610351"/>
            <a:ext cx="242030" cy="242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81690-A828-4872-AA1F-4E7BB09D5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0998" y="2071687"/>
            <a:ext cx="4076700" cy="30194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5B6E71-B269-43EE-971C-184ABC1AD071}"/>
              </a:ext>
            </a:extLst>
          </p:cNvPr>
          <p:cNvGrpSpPr/>
          <p:nvPr/>
        </p:nvGrpSpPr>
        <p:grpSpPr>
          <a:xfrm>
            <a:off x="1530077" y="2643809"/>
            <a:ext cx="242030" cy="1963975"/>
            <a:chOff x="1580735" y="1742175"/>
            <a:chExt cx="226936" cy="21626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421676-86EF-4750-A8B9-2AEC96152E80}"/>
                </a:ext>
              </a:extLst>
            </p:cNvPr>
            <p:cNvGrpSpPr/>
            <p:nvPr/>
          </p:nvGrpSpPr>
          <p:grpSpPr>
            <a:xfrm>
              <a:off x="1590835" y="2193304"/>
              <a:ext cx="216836" cy="1711547"/>
              <a:chOff x="2376148" y="2097230"/>
              <a:chExt cx="216836" cy="199161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21717B-852D-42CD-835B-BBE329789BB0}"/>
                  </a:ext>
                </a:extLst>
              </p:cNvPr>
              <p:cNvSpPr/>
              <p:nvPr/>
            </p:nvSpPr>
            <p:spPr>
              <a:xfrm>
                <a:off x="2376148" y="2097230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077A34-4D82-44D2-8DED-530156C8AE3A}"/>
                  </a:ext>
                </a:extLst>
              </p:cNvPr>
              <p:cNvSpPr/>
              <p:nvPr/>
            </p:nvSpPr>
            <p:spPr>
              <a:xfrm>
                <a:off x="2376148" y="2624144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AA1FE4-E187-41C3-B031-64753C149B5D}"/>
                  </a:ext>
                </a:extLst>
              </p:cNvPr>
              <p:cNvSpPr/>
              <p:nvPr/>
            </p:nvSpPr>
            <p:spPr>
              <a:xfrm>
                <a:off x="2389402" y="3203787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EBE8A8E-A12A-4635-B0FE-CD40CD198C8F}"/>
                  </a:ext>
                </a:extLst>
              </p:cNvPr>
              <p:cNvSpPr/>
              <p:nvPr/>
            </p:nvSpPr>
            <p:spPr>
              <a:xfrm>
                <a:off x="2389402" y="3730701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CC3A2-AA71-40A5-B3FA-1816F3443D32}"/>
                </a:ext>
              </a:extLst>
            </p:cNvPr>
            <p:cNvSpPr/>
            <p:nvPr/>
          </p:nvSpPr>
          <p:spPr>
            <a:xfrm>
              <a:off x="1580735" y="1742175"/>
              <a:ext cx="20358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0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0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90FFB5-3846-91D3-6C06-ADC90D626517}"/>
              </a:ext>
            </a:extLst>
          </p:cNvPr>
          <p:cNvSpPr/>
          <p:nvPr/>
        </p:nvSpPr>
        <p:spPr>
          <a:xfrm>
            <a:off x="495300" y="3581400"/>
            <a:ext cx="2009819" cy="342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044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1AFB17-98B5-4F28-827E-7B5B01B67906}"/>
              </a:ext>
            </a:extLst>
          </p:cNvPr>
          <p:cNvSpPr/>
          <p:nvPr/>
        </p:nvSpPr>
        <p:spPr bwMode="auto">
          <a:xfrm>
            <a:off x="5065622" y="6730092"/>
            <a:ext cx="2777331" cy="1279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4BC4F6D-68DD-45E3-BA86-773A4E72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6" y="2428875"/>
            <a:ext cx="1869518" cy="34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1DA8E39-179C-43DB-89B5-30244BE5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2" y="4154927"/>
            <a:ext cx="2787997" cy="26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476250"/>
            <a:ext cx="8806543" cy="1143000"/>
          </a:xfrm>
        </p:spPr>
        <p:txBody>
          <a:bodyPr/>
          <a:lstStyle/>
          <a:p>
            <a:r>
              <a:rPr lang="en-US"/>
              <a:t>Probe: Optical Excitation into the Rydberg Manifold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17" y="2419350"/>
            <a:ext cx="4651811" cy="718566"/>
          </a:xfrm>
        </p:spPr>
        <p:txBody>
          <a:bodyPr/>
          <a:lstStyle/>
          <a:p>
            <a:r>
              <a:rPr lang="en-US" sz="2000"/>
              <a:t>Laser tuned near Rydberg state 1 (57s)</a:t>
            </a:r>
          </a:p>
          <a:p>
            <a:r>
              <a:rPr lang="en-US" sz="2000"/>
              <a:t>Detuning from state 1 sets band energy being probed</a:t>
            </a:r>
          </a:p>
          <a:p>
            <a:r>
              <a:rPr lang="en-US" sz="2000"/>
              <a:t>Signal intensity measures overlap of the dressed eigenstates with bare state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0FFB5-3846-91D3-6C06-ADC90D626517}"/>
              </a:ext>
            </a:extLst>
          </p:cNvPr>
          <p:cNvSpPr/>
          <p:nvPr/>
        </p:nvSpPr>
        <p:spPr>
          <a:xfrm>
            <a:off x="545046" y="4523248"/>
            <a:ext cx="2009819" cy="342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3671D8E-F75D-D080-5A31-16DF4CD0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4" y="2419350"/>
            <a:ext cx="14191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22ACC-C0A9-0F0D-29AC-A5BD4FE021AB}"/>
              </a:ext>
            </a:extLst>
          </p:cNvPr>
          <p:cNvSpPr/>
          <p:nvPr/>
        </p:nvSpPr>
        <p:spPr>
          <a:xfrm>
            <a:off x="3067627" y="2419350"/>
            <a:ext cx="261803" cy="3467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7ED5F-6C0E-9E31-524D-580CC905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07" y="4626430"/>
            <a:ext cx="242030" cy="242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25F7EB-F789-40DB-9218-70066298B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261" y="6638926"/>
            <a:ext cx="242030" cy="2420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141029-0024-4C8A-BC11-47468C3E238D}"/>
              </a:ext>
            </a:extLst>
          </p:cNvPr>
          <p:cNvGrpSpPr/>
          <p:nvPr/>
        </p:nvGrpSpPr>
        <p:grpSpPr>
          <a:xfrm>
            <a:off x="1530077" y="2643809"/>
            <a:ext cx="242030" cy="1963975"/>
            <a:chOff x="1580735" y="1742175"/>
            <a:chExt cx="226936" cy="21626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D023DD-8F69-4FDC-9030-1D8D180CC9E1}"/>
                </a:ext>
              </a:extLst>
            </p:cNvPr>
            <p:cNvGrpSpPr/>
            <p:nvPr/>
          </p:nvGrpSpPr>
          <p:grpSpPr>
            <a:xfrm>
              <a:off x="1590835" y="2193304"/>
              <a:ext cx="216836" cy="1711547"/>
              <a:chOff x="2376148" y="2097230"/>
              <a:chExt cx="216836" cy="199161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090B056-936D-4B80-9751-AD283FA48862}"/>
                  </a:ext>
                </a:extLst>
              </p:cNvPr>
              <p:cNvSpPr/>
              <p:nvPr/>
            </p:nvSpPr>
            <p:spPr>
              <a:xfrm>
                <a:off x="2376148" y="2097230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E356FC-0FBB-4705-B19D-0B836B9BC257}"/>
                  </a:ext>
                </a:extLst>
              </p:cNvPr>
              <p:cNvSpPr/>
              <p:nvPr/>
            </p:nvSpPr>
            <p:spPr>
              <a:xfrm>
                <a:off x="2376148" y="2624144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923EAB3-F838-42A4-B0E4-BE635ACABBCF}"/>
                  </a:ext>
                </a:extLst>
              </p:cNvPr>
              <p:cNvSpPr/>
              <p:nvPr/>
            </p:nvSpPr>
            <p:spPr>
              <a:xfrm>
                <a:off x="2389402" y="3203787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006AF60-F931-43AC-BF9B-BFC1241A81F7}"/>
                  </a:ext>
                </a:extLst>
              </p:cNvPr>
              <p:cNvSpPr/>
              <p:nvPr/>
            </p:nvSpPr>
            <p:spPr>
              <a:xfrm>
                <a:off x="2389402" y="3730701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A362E4-2692-4785-B7B3-60EB2C37D1CA}"/>
                </a:ext>
              </a:extLst>
            </p:cNvPr>
            <p:cNvSpPr/>
            <p:nvPr/>
          </p:nvSpPr>
          <p:spPr>
            <a:xfrm>
              <a:off x="1580735" y="1742175"/>
              <a:ext cx="20358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0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9216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260455"/>
            <a:ext cx="8806543" cy="1143000"/>
          </a:xfrm>
        </p:spPr>
        <p:txBody>
          <a:bodyPr/>
          <a:lstStyle/>
          <a:p>
            <a:r>
              <a:rPr lang="en-US"/>
              <a:t>Band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85494"/>
            <a:ext cx="4651811" cy="718566"/>
          </a:xfrm>
        </p:spPr>
        <p:txBody>
          <a:bodyPr/>
          <a:lstStyle/>
          <a:p>
            <a:r>
              <a:rPr lang="en-US" sz="2000" dirty="0"/>
              <a:t>Combining the spectra at 1, 3 and 5.</a:t>
            </a:r>
          </a:p>
          <a:p>
            <a:r>
              <a:rPr lang="en-US" sz="2000" dirty="0"/>
              <a:t>Bulk and edge states are apparent</a:t>
            </a:r>
          </a:p>
          <a:p>
            <a:r>
              <a:rPr lang="en-US" sz="2000" dirty="0"/>
              <a:t>Fine structure not resolve</a:t>
            </a:r>
          </a:p>
          <a:p>
            <a:endParaRPr lang="en-US" sz="2000" dirty="0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5717EB2-1E5A-4BC4-8EA1-F93CFB477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79760" y="3086100"/>
            <a:ext cx="3845411" cy="174307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76171F-FFA9-4F25-8260-D83E1D2294FE}"/>
              </a:ext>
            </a:extLst>
          </p:cNvPr>
          <p:cNvSpPr/>
          <p:nvPr/>
        </p:nvSpPr>
        <p:spPr>
          <a:xfrm>
            <a:off x="5532805" y="4893317"/>
            <a:ext cx="103491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4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4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" name="Right Arrow 5">
            <a:extLst>
              <a:ext uri="{FF2B5EF4-FFF2-40B4-BE49-F238E27FC236}">
                <a16:creationId xmlns:a16="http://schemas.microsoft.com/office/drawing/2014/main" id="{534407D6-099A-4596-9E01-64BCE98605C4}"/>
              </a:ext>
            </a:extLst>
          </p:cNvPr>
          <p:cNvSpPr/>
          <p:nvPr/>
        </p:nvSpPr>
        <p:spPr>
          <a:xfrm>
            <a:off x="6642571" y="4983841"/>
            <a:ext cx="1193036" cy="14030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02026-1E4C-4D1C-8071-2A3C8EED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5" y="1618312"/>
            <a:ext cx="3730323" cy="1973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8AFA7-84A7-4D6F-81D4-2759BB628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72" y="4624258"/>
            <a:ext cx="3688006" cy="19732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3E31DE-D4D8-483B-B772-559CFC1ADC38}"/>
              </a:ext>
            </a:extLst>
          </p:cNvPr>
          <p:cNvSpPr/>
          <p:nvPr/>
        </p:nvSpPr>
        <p:spPr>
          <a:xfrm>
            <a:off x="953734" y="3933304"/>
            <a:ext cx="198329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Increase J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4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4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" name="Right Arrow 9">
            <a:extLst>
              <a:ext uri="{FF2B5EF4-FFF2-40B4-BE49-F238E27FC236}">
                <a16:creationId xmlns:a16="http://schemas.microsoft.com/office/drawing/2014/main" id="{340BE355-0934-4BAF-BC44-0050AEFD9EB0}"/>
              </a:ext>
            </a:extLst>
          </p:cNvPr>
          <p:cNvSpPr/>
          <p:nvPr/>
        </p:nvSpPr>
        <p:spPr>
          <a:xfrm rot="5400000">
            <a:off x="2794339" y="4019788"/>
            <a:ext cx="461667" cy="17628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1932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State Decomposition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588" y="4766201"/>
            <a:ext cx="4724412" cy="718566"/>
          </a:xfrm>
        </p:spPr>
        <p:txBody>
          <a:bodyPr/>
          <a:lstStyle/>
          <a:p>
            <a:r>
              <a:rPr lang="en-US" sz="2000"/>
              <a:t>State with energy=0 is localized on edge (</a:t>
            </a:r>
            <a:r>
              <a:rPr lang="en-US" sz="2000" err="1"/>
              <a:t>i</a:t>
            </a:r>
            <a:r>
              <a:rPr lang="en-US" sz="2000"/>
              <a:t>=1, 57s)</a:t>
            </a:r>
          </a:p>
          <a:p>
            <a:r>
              <a:rPr lang="en-US" sz="2000"/>
              <a:t>Localization increases with </a:t>
            </a:r>
            <a:r>
              <a:rPr lang="en-US" sz="2000" i="1">
                <a:latin typeface="Calibri" panose="020F0502020204030204" pitchFamily="34" charset="0"/>
              </a:rPr>
              <a:t>J</a:t>
            </a:r>
            <a:r>
              <a:rPr lang="en-US" sz="2000" i="1" baseline="-25000">
                <a:latin typeface="Calibri" panose="020F0502020204030204" pitchFamily="34" charset="0"/>
              </a:rPr>
              <a:t>s </a:t>
            </a:r>
            <a:r>
              <a:rPr lang="en-US" sz="2000" i="1">
                <a:latin typeface="Calibri" panose="020F0502020204030204" pitchFamily="34" charset="0"/>
              </a:rPr>
              <a:t>/ </a:t>
            </a:r>
            <a:r>
              <a:rPr lang="en-US" sz="2000" i="1" err="1">
                <a:latin typeface="Calibri" panose="020F0502020204030204" pitchFamily="34" charset="0"/>
              </a:rPr>
              <a:t>J</a:t>
            </a:r>
            <a:r>
              <a:rPr lang="en-US" sz="2000" i="1" baseline="-25000" err="1">
                <a:latin typeface="Calibri" panose="020F0502020204030204" pitchFamily="34" charset="0"/>
              </a:rPr>
              <a:t>w</a:t>
            </a:r>
            <a:r>
              <a:rPr lang="en-US" sz="2000" i="1" baseline="-25000">
                <a:latin typeface="Calibri" panose="020F0502020204030204" pitchFamily="34" charset="0"/>
              </a:rPr>
              <a:t> </a:t>
            </a:r>
            <a:endParaRPr lang="en-US" sz="2000"/>
          </a:p>
          <a:p>
            <a:r>
              <a:rPr lang="en-US" sz="2000"/>
              <a:t>Peak strengths follow expectation of direct diagonalization</a:t>
            </a:r>
          </a:p>
          <a:p>
            <a:endParaRPr lang="en-US" sz="20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02026-1E4C-4D1C-8071-2A3C8EED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0" y="1618311"/>
            <a:ext cx="3730323" cy="1973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68AFA7-84A7-4D6F-81D4-2759BB628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9" y="4624257"/>
            <a:ext cx="3688006" cy="19732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3E31DE-D4D8-483B-B772-559CFC1ADC38}"/>
              </a:ext>
            </a:extLst>
          </p:cNvPr>
          <p:cNvSpPr/>
          <p:nvPr/>
        </p:nvSpPr>
        <p:spPr>
          <a:xfrm>
            <a:off x="571029" y="3933303"/>
            <a:ext cx="198329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Increase J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4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4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" name="Right Arrow 9">
            <a:extLst>
              <a:ext uri="{FF2B5EF4-FFF2-40B4-BE49-F238E27FC236}">
                <a16:creationId xmlns:a16="http://schemas.microsoft.com/office/drawing/2014/main" id="{340BE355-0934-4BAF-BC44-0050AEFD9EB0}"/>
              </a:ext>
            </a:extLst>
          </p:cNvPr>
          <p:cNvSpPr/>
          <p:nvPr/>
        </p:nvSpPr>
        <p:spPr>
          <a:xfrm rot="5400000">
            <a:off x="2411634" y="4019787"/>
            <a:ext cx="461667" cy="17628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F53F2B-D169-44E0-893F-386C9CE4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627" y="1822168"/>
            <a:ext cx="4398474" cy="197328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D7C5E9A-7037-4186-A173-221C3371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22" y="1373233"/>
            <a:ext cx="1350690" cy="3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079431-4E49-4652-B370-7F75FA28A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910" y="1332815"/>
            <a:ext cx="1859249" cy="32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SSH Model with Pure </a:t>
            </a:r>
            <a:r>
              <a:rPr lang="en-US" baseline="30000"/>
              <a:t>3</a:t>
            </a:r>
            <a:r>
              <a:rPr lang="en-US"/>
              <a:t>S</a:t>
            </a:r>
            <a:r>
              <a:rPr lang="en-US" baseline="-25000"/>
              <a:t>1</a:t>
            </a:r>
            <a:r>
              <a:rPr lang="en-US"/>
              <a:t> State Ladder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633" y="1453532"/>
            <a:ext cx="5316090" cy="718566"/>
          </a:xfrm>
        </p:spPr>
        <p:txBody>
          <a:bodyPr/>
          <a:lstStyle/>
          <a:p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-</a:t>
            </a:r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 two-photon transitions</a:t>
            </a:r>
          </a:p>
          <a:p>
            <a:pPr lvl="1"/>
            <a:r>
              <a:rPr lang="en-US" sz="1800" dirty="0"/>
              <a:t>Resolved state decomposition with SFI</a:t>
            </a:r>
          </a:p>
          <a:p>
            <a:pPr lvl="1"/>
            <a:r>
              <a:rPr lang="en-US" sz="1800" dirty="0"/>
              <a:t>Improved coherence times</a:t>
            </a:r>
          </a:p>
          <a:p>
            <a:pPr lvl="1"/>
            <a:r>
              <a:rPr lang="en-US" sz="1800" dirty="0"/>
              <a:t>Lose localized interactions in synthetic space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A7B4A5-C8CC-4815-9458-6D86DAF3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4" y="1024305"/>
            <a:ext cx="1987468" cy="50906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6" name="Picture 35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D1020EF8-A64C-476C-B810-40760BF50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99" y="2821102"/>
            <a:ext cx="4972802" cy="37296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388A2E-7C27-41B2-A389-8D582CC182DD}"/>
              </a:ext>
            </a:extLst>
          </p:cNvPr>
          <p:cNvGrpSpPr/>
          <p:nvPr/>
        </p:nvGrpSpPr>
        <p:grpSpPr>
          <a:xfrm>
            <a:off x="2825295" y="3067019"/>
            <a:ext cx="6061071" cy="3237767"/>
            <a:chOff x="2694973" y="3429000"/>
            <a:chExt cx="6061071" cy="3237767"/>
          </a:xfrm>
        </p:grpSpPr>
        <p:pic>
          <p:nvPicPr>
            <p:cNvPr id="37" name="Picture 36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69699888-61BB-45F0-A566-732239EF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973" y="3429000"/>
              <a:ext cx="6061071" cy="323776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8547A-0365-428E-86C3-ACB5EBEC7E8A}"/>
                </a:ext>
              </a:extLst>
            </p:cNvPr>
            <p:cNvSpPr txBox="1"/>
            <p:nvPr/>
          </p:nvSpPr>
          <p:spPr>
            <a:xfrm>
              <a:off x="4265665" y="3987269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63s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743264-7759-43B4-A268-9848DB3B0C8D}"/>
                </a:ext>
              </a:extLst>
            </p:cNvPr>
            <p:cNvSpPr txBox="1"/>
            <p:nvPr/>
          </p:nvSpPr>
          <p:spPr>
            <a:xfrm>
              <a:off x="4498341" y="3540138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62s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AA2976-F34E-4F72-A031-6F9380463FBB}"/>
                </a:ext>
              </a:extLst>
            </p:cNvPr>
            <p:cNvSpPr txBox="1"/>
            <p:nvPr/>
          </p:nvSpPr>
          <p:spPr>
            <a:xfrm>
              <a:off x="5559604" y="4195192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60s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B52453-3A91-4A2F-AB5E-FF2C0632A46D}"/>
                </a:ext>
              </a:extLst>
            </p:cNvPr>
            <p:cNvSpPr txBox="1"/>
            <p:nvPr/>
          </p:nvSpPr>
          <p:spPr>
            <a:xfrm>
              <a:off x="5303852" y="3629085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61s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5DF92F-729B-4A0B-B5C0-8E0600D4808D}"/>
                </a:ext>
              </a:extLst>
            </p:cNvPr>
            <p:cNvSpPr txBox="1"/>
            <p:nvPr/>
          </p:nvSpPr>
          <p:spPr>
            <a:xfrm>
              <a:off x="6076800" y="5112080"/>
              <a:ext cx="61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59s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8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A31B93-B185-4EC8-A61A-470D691F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665" y="1418932"/>
            <a:ext cx="2035083" cy="3144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Dynamics in Synthetic Dimension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FB7E9FD-E101-47A4-8C0F-5DE48D059A10}"/>
              </a:ext>
            </a:extLst>
          </p:cNvPr>
          <p:cNvSpPr txBox="1">
            <a:spLocks/>
          </p:cNvSpPr>
          <p:nvPr/>
        </p:nvSpPr>
        <p:spPr>
          <a:xfrm>
            <a:off x="149852" y="5994155"/>
            <a:ext cx="2169839" cy="61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Create localized particle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A3E12-208E-427F-9A15-CA765835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2" y="1400215"/>
            <a:ext cx="2035083" cy="318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7D5C0-AF21-4C1F-BB3A-5A787E26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70" y="1400215"/>
            <a:ext cx="2285431" cy="3181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F5547-E0F6-43A8-B41E-3E52D3B6F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20" y="4649088"/>
            <a:ext cx="1676545" cy="13168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59F11-EF7E-4DEE-8E4A-1001C2150A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28"/>
          <a:stretch/>
        </p:blipFill>
        <p:spPr>
          <a:xfrm>
            <a:off x="2284087" y="4572426"/>
            <a:ext cx="1777772" cy="138391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B36EDC43-5D72-44E3-9625-C64A3F939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498" y="2616304"/>
            <a:ext cx="67062" cy="8535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A20516E-6526-4756-9D19-396F0C357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426" y="2616306"/>
            <a:ext cx="67062" cy="85351"/>
          </a:xfrm>
          <a:prstGeom prst="rect">
            <a:avLst/>
          </a:prstGeom>
        </p:spPr>
      </p:pic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02FB7D2D-87C4-478C-AA6E-F0555306FE7E}"/>
              </a:ext>
            </a:extLst>
          </p:cNvPr>
          <p:cNvSpPr txBox="1">
            <a:spLocks/>
          </p:cNvSpPr>
          <p:nvPr/>
        </p:nvSpPr>
        <p:spPr>
          <a:xfrm>
            <a:off x="2217425" y="5994154"/>
            <a:ext cx="1877192" cy="729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Apply desired Hamiltonian for evolution time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994C5302-A90D-4FCF-92AF-CDB2F2365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262" y="2614698"/>
            <a:ext cx="67062" cy="85351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DB560B2-CA84-42F4-B8EB-107CFE044AB2}"/>
              </a:ext>
            </a:extLst>
          </p:cNvPr>
          <p:cNvGrpSpPr/>
          <p:nvPr/>
        </p:nvGrpSpPr>
        <p:grpSpPr>
          <a:xfrm>
            <a:off x="9453667" y="2074949"/>
            <a:ext cx="2982938" cy="1222407"/>
            <a:chOff x="6483794" y="1857676"/>
            <a:chExt cx="4820401" cy="16240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5B1297-65BE-41A1-A06C-45CC60549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1862" b="49624"/>
            <a:stretch/>
          </p:blipFill>
          <p:spPr>
            <a:xfrm>
              <a:off x="6483794" y="1857676"/>
              <a:ext cx="4812595" cy="11430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BDF1B14-8887-42A7-85CB-005DC6758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3415"/>
            <a:stretch/>
          </p:blipFill>
          <p:spPr>
            <a:xfrm>
              <a:off x="6491600" y="2989527"/>
              <a:ext cx="4812595" cy="492210"/>
            </a:xfrm>
            <a:prstGeom prst="rect">
              <a:avLst/>
            </a:prstGeom>
          </p:spPr>
        </p:pic>
      </p:grp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E4FAE35B-D597-4D95-8881-C1E876BE622C}"/>
              </a:ext>
            </a:extLst>
          </p:cNvPr>
          <p:cNvSpPr txBox="1">
            <a:spLocks/>
          </p:cNvSpPr>
          <p:nvPr/>
        </p:nvSpPr>
        <p:spPr>
          <a:xfrm>
            <a:off x="6162456" y="4285538"/>
            <a:ext cx="2812815" cy="729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SFI provides decomposition (site occupancy)</a:t>
            </a:r>
          </a:p>
          <a:p>
            <a:r>
              <a:rPr lang="en-US" sz="1800" dirty="0"/>
              <a:t>Bulk vs edge state trajectories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6BF8AB94-3371-4D0D-9E2C-9BFCFE89A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048" y="2266587"/>
            <a:ext cx="67062" cy="85351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9D2F334-D89E-4ED3-BA70-93EDA034B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049" y="2892225"/>
            <a:ext cx="67062" cy="8535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F24100DB-CAC6-4B2E-B156-4B8C6955C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031" y="2045203"/>
            <a:ext cx="67062" cy="8535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8D2A2628-3418-4384-B7A3-3CB3993DD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4989" y="4611081"/>
            <a:ext cx="1676545" cy="13168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8A3006AF-DE35-4305-9D7B-A6A9D13D7098}"/>
              </a:ext>
            </a:extLst>
          </p:cNvPr>
          <p:cNvSpPr txBox="1">
            <a:spLocks/>
          </p:cNvSpPr>
          <p:nvPr/>
        </p:nvSpPr>
        <p:spPr>
          <a:xfrm>
            <a:off x="4409934" y="6116732"/>
            <a:ext cx="1877192" cy="729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Freeze wave packet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3C86D-70B3-4B35-9216-6855D2BFD3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456" y="2341791"/>
            <a:ext cx="2884004" cy="15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9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11151" y="1216025"/>
            <a:ext cx="8521698" cy="2942032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 sz="2800" dirty="0">
                <a:latin typeface="+mj-lt"/>
              </a:rPr>
              <a:t>Rydberg Atom Synthetic Dimensions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 sz="2800" dirty="0">
                <a:latin typeface="+mj-lt"/>
              </a:rPr>
              <a:t>Realizing the </a:t>
            </a:r>
            <a:r>
              <a:rPr lang="en-US" altLang="en-US" sz="2800" dirty="0" err="1">
                <a:latin typeface="+mj-lt"/>
              </a:rPr>
              <a:t>Su</a:t>
            </a:r>
            <a:r>
              <a:rPr lang="en-US" altLang="en-US" sz="2800" dirty="0">
                <a:latin typeface="+mj-lt"/>
              </a:rPr>
              <a:t>-Schrieffer-</a:t>
            </a:r>
            <a:r>
              <a:rPr lang="en-US" altLang="en-US" sz="2800" dirty="0" err="1">
                <a:latin typeface="+mj-lt"/>
              </a:rPr>
              <a:t>Heeger</a:t>
            </a:r>
            <a:r>
              <a:rPr lang="en-US" altLang="en-US" sz="2800" dirty="0">
                <a:latin typeface="+mj-lt"/>
              </a:rPr>
              <a:t> (SSH) single-particle Hamiltonian 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altLang="en-US" sz="2400" dirty="0">
                <a:latin typeface="+mj-lt"/>
              </a:rPr>
              <a:t>Measuring the band structure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altLang="en-US" sz="2400" dirty="0">
                <a:latin typeface="+mj-lt"/>
              </a:rPr>
              <a:t>Topological edge states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altLang="en-US" sz="2400" dirty="0">
                <a:latin typeface="+mj-lt"/>
              </a:rPr>
              <a:t>Extended coherence times and state-selective detection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altLang="en-US" sz="2400" dirty="0">
                <a:latin typeface="+mj-lt"/>
              </a:rPr>
              <a:t>Wave-packet dynamics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altLang="en-US" sz="2400" dirty="0">
                <a:latin typeface="+mj-lt"/>
              </a:rPr>
              <a:t>Measurement of the chiral displacement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 sz="2800" dirty="0">
                <a:latin typeface="+mj-lt"/>
              </a:rPr>
              <a:t>Future Directions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endParaRPr lang="en-US" altLang="en-US" sz="1600" dirty="0"/>
          </a:p>
          <a:p>
            <a:pPr>
              <a:spcAft>
                <a:spcPts val="600"/>
              </a:spcAft>
              <a:buClr>
                <a:srgbClr val="66FF33"/>
              </a:buClr>
            </a:pPr>
            <a:endParaRPr lang="en-US" altLang="en-US" dirty="0">
              <a:latin typeface="+mj-lt"/>
            </a:endParaRPr>
          </a:p>
          <a:p>
            <a:pPr marL="0" indent="0">
              <a:spcAft>
                <a:spcPts val="600"/>
              </a:spcAft>
              <a:buClr>
                <a:srgbClr val="66FF33"/>
              </a:buClr>
              <a:buNone/>
            </a:pPr>
            <a:endParaRPr lang="en-US" altLang="en-US" dirty="0">
              <a:latin typeface="+mj-lt"/>
            </a:endParaRPr>
          </a:p>
          <a:p>
            <a:pPr>
              <a:buClr>
                <a:srgbClr val="66FF33"/>
              </a:buClr>
            </a:pPr>
            <a:endParaRPr lang="en-US" altLang="en-US" sz="1600" dirty="0"/>
          </a:p>
          <a:p>
            <a:pPr lvl="1">
              <a:buClr>
                <a:srgbClr val="66FF33"/>
              </a:buClr>
            </a:pPr>
            <a:endParaRPr lang="en-US" altLang="en-US" sz="2400" dirty="0"/>
          </a:p>
          <a:p>
            <a:pPr lvl="1">
              <a:buClr>
                <a:srgbClr val="66FF33"/>
              </a:buClr>
            </a:pPr>
            <a:endParaRPr lang="en-US" altLang="en-US" sz="2400" dirty="0"/>
          </a:p>
          <a:p>
            <a:pPr lvl="1">
              <a:buClr>
                <a:srgbClr val="66FF33"/>
              </a:buClr>
            </a:pPr>
            <a:endParaRPr lang="en-US" altLang="en-US" sz="2400" dirty="0"/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22300" y="73025"/>
            <a:ext cx="7772400" cy="1143000"/>
          </a:xfrm>
        </p:spPr>
        <p:txBody>
          <a:bodyPr/>
          <a:lstStyle/>
          <a:p>
            <a:r>
              <a:rPr lang="en-US" altLang="en-US" sz="4800" b="1" dirty="0">
                <a:effectLst/>
              </a:rPr>
              <a:t>Outline</a:t>
            </a:r>
            <a:endParaRPr lang="en-US" alt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455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Dynamics: Oscillations in the Bulk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7" y="1224378"/>
            <a:ext cx="1979501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Optically exciting 59s </a:t>
            </a:r>
            <a:r>
              <a:rPr lang="en-US" sz="1800" baseline="30000"/>
              <a:t>3</a:t>
            </a:r>
            <a:r>
              <a:rPr lang="en-US" sz="1800"/>
              <a:t>S</a:t>
            </a:r>
            <a:r>
              <a:rPr lang="en-US" sz="1800" baseline="-25000"/>
              <a:t>1</a:t>
            </a:r>
            <a:r>
              <a:rPr lang="en-US" sz="1800"/>
              <a:t> in the </a:t>
            </a:r>
            <a:r>
              <a:rPr lang="en-US" sz="1800" b="1" u="sng"/>
              <a:t>bulk</a:t>
            </a: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488176AA-49CE-4D91-B547-04FE6C37F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95" y="1119719"/>
            <a:ext cx="4007363" cy="52897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E8AA2A-664F-4592-BFEE-D2D94B10ED05}"/>
              </a:ext>
            </a:extLst>
          </p:cNvPr>
          <p:cNvSpPr/>
          <p:nvPr/>
        </p:nvSpPr>
        <p:spPr>
          <a:xfrm rot="16200000">
            <a:off x="3636521" y="3110637"/>
            <a:ext cx="2178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Fractional Population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9D4014-E256-4ABE-9638-D5ADA915D383}"/>
              </a:ext>
            </a:extLst>
          </p:cNvPr>
          <p:cNvSpPr/>
          <p:nvPr/>
        </p:nvSpPr>
        <p:spPr>
          <a:xfrm>
            <a:off x="5537297" y="6409439"/>
            <a:ext cx="2950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mm-wave exposure Time [</a:t>
            </a:r>
            <a:r>
              <a:rPr lang="el-GR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1D0A4-164C-47EF-995D-7DE7C90ECCE2}"/>
              </a:ext>
            </a:extLst>
          </p:cNvPr>
          <p:cNvGrpSpPr/>
          <p:nvPr/>
        </p:nvGrpSpPr>
        <p:grpSpPr>
          <a:xfrm>
            <a:off x="2333892" y="1302052"/>
            <a:ext cx="2011778" cy="4870773"/>
            <a:chOff x="2333892" y="1302052"/>
            <a:chExt cx="2011778" cy="48707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54EB24-FC6B-456C-83CD-A5FEA7AC2E00}"/>
                </a:ext>
              </a:extLst>
            </p:cNvPr>
            <p:cNvSpPr/>
            <p:nvPr/>
          </p:nvSpPr>
          <p:spPr bwMode="auto">
            <a:xfrm>
              <a:off x="2333892" y="1302052"/>
              <a:ext cx="1916832" cy="487077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C5C081-988B-4433-A14D-B17242FC52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12894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F10BFB9-1CBE-49B7-8922-BF60C45C71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994850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613BD1-B765-4BCF-AA20-FD934A7F3E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2860756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0512558-3285-4872-A3F5-6B463D63E5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3706045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F9BC429-C6EB-42E4-A9D3-4E73420B51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5024" y="4551334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E05BA8A-BFD1-4F5C-9ABD-F22EE9C29E38}"/>
                </a:ext>
              </a:extLst>
            </p:cNvPr>
            <p:cNvCxnSpPr>
              <a:cxnSpLocks/>
            </p:cNvCxnSpPr>
            <p:nvPr/>
          </p:nvCxnSpPr>
          <p:spPr>
            <a:xfrm>
              <a:off x="2955026" y="3381099"/>
              <a:ext cx="0" cy="116886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2AA5522-C05B-4F70-807B-241AFAAA09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937839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261D57D-DC83-435A-9D0D-ED276B15E5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090608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E792697-2B74-4CF4-9EFE-9D6E9EAF1E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4639670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9C42EA-84C9-4248-8CBB-578674DE0BE0}"/>
                </a:ext>
              </a:extLst>
            </p:cNvPr>
            <p:cNvSpPr txBox="1"/>
            <p:nvPr/>
          </p:nvSpPr>
          <p:spPr>
            <a:xfrm>
              <a:off x="3475371" y="1393724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63s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3636421-6B04-4D87-874D-9E57F7EE296C}"/>
                </a:ext>
              </a:extLst>
            </p:cNvPr>
            <p:cNvSpPr txBox="1"/>
            <p:nvPr/>
          </p:nvSpPr>
          <p:spPr>
            <a:xfrm>
              <a:off x="3475371" y="2250269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62s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B6F407-9B9F-4D3F-BAB5-392B0732C915}"/>
                </a:ext>
              </a:extLst>
            </p:cNvPr>
            <p:cNvSpPr txBox="1"/>
            <p:nvPr/>
          </p:nvSpPr>
          <p:spPr>
            <a:xfrm>
              <a:off x="3472452" y="3074305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61s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555CB0F-21C3-47B0-839D-9B10BF53E0BD}"/>
                </a:ext>
              </a:extLst>
            </p:cNvPr>
            <p:cNvSpPr txBox="1"/>
            <p:nvPr/>
          </p:nvSpPr>
          <p:spPr>
            <a:xfrm>
              <a:off x="3472452" y="3946011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60s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A47EA26-3FF8-4919-9456-2D70A24A735F}"/>
                </a:ext>
              </a:extLst>
            </p:cNvPr>
            <p:cNvSpPr txBox="1"/>
            <p:nvPr/>
          </p:nvSpPr>
          <p:spPr>
            <a:xfrm>
              <a:off x="3472451" y="4776137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59s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8E62655-A738-4CF7-8CD4-E55FC8691EBC}"/>
                </a:ext>
              </a:extLst>
            </p:cNvPr>
            <p:cNvSpPr/>
            <p:nvPr/>
          </p:nvSpPr>
          <p:spPr>
            <a:xfrm>
              <a:off x="2349216" y="4978085"/>
              <a:ext cx="1208697" cy="174541"/>
            </a:xfrm>
            <a:prstGeom prst="ellipse">
              <a:avLst/>
            </a:prstGeom>
            <a:noFill/>
            <a:ln w="2540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EE4BDCD-E2EB-4BEB-888B-78FB038D19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42812" y="5510523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BDBDA85-0F14-49CE-BD4F-4D7192E43E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49186" y="541892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08E9CE0-7067-4525-8986-3C74EB5B0DBB}"/>
                </a:ext>
              </a:extLst>
            </p:cNvPr>
            <p:cNvSpPr txBox="1"/>
            <p:nvPr/>
          </p:nvSpPr>
          <p:spPr>
            <a:xfrm>
              <a:off x="3472449" y="5683704"/>
              <a:ext cx="873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58s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4847327-CAF4-4FA7-AE3C-96A23AA9D7F7}"/>
              </a:ext>
            </a:extLst>
          </p:cNvPr>
          <p:cNvCxnSpPr>
            <a:cxnSpLocks/>
          </p:cNvCxnSpPr>
          <p:nvPr/>
        </p:nvCxnSpPr>
        <p:spPr>
          <a:xfrm flipV="1">
            <a:off x="959453" y="5152626"/>
            <a:ext cx="1269885" cy="127616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637011F-23B0-4628-866A-FCCE2374C005}"/>
              </a:ext>
            </a:extLst>
          </p:cNvPr>
          <p:cNvSpPr txBox="1"/>
          <p:nvPr/>
        </p:nvSpPr>
        <p:spPr>
          <a:xfrm rot="18719169">
            <a:off x="767278" y="5362692"/>
            <a:ext cx="96982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/>
              <a:t>320nm</a:t>
            </a:r>
            <a:endParaRPr lang="en-US" sz="2400" b="1"/>
          </a:p>
        </p:txBody>
      </p:sp>
      <p:sp>
        <p:nvSpPr>
          <p:cNvPr id="87" name="Arrow: Curved Right 86">
            <a:extLst>
              <a:ext uri="{FF2B5EF4-FFF2-40B4-BE49-F238E27FC236}">
                <a16:creationId xmlns:a16="http://schemas.microsoft.com/office/drawing/2014/main" id="{5B45E3F3-3B83-4F42-9D4A-594FB5869DCE}"/>
              </a:ext>
            </a:extLst>
          </p:cNvPr>
          <p:cNvSpPr/>
          <p:nvPr/>
        </p:nvSpPr>
        <p:spPr>
          <a:xfrm rot="10800000">
            <a:off x="3405609" y="2538966"/>
            <a:ext cx="194051" cy="786474"/>
          </a:xfrm>
          <a:prstGeom prst="curvedRightArrow">
            <a:avLst>
              <a:gd name="adj1" fmla="val 43120"/>
              <a:gd name="adj2" fmla="val 75301"/>
              <a:gd name="adj3" fmla="val 2857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Arrow: Curved Right 87">
            <a:extLst>
              <a:ext uri="{FF2B5EF4-FFF2-40B4-BE49-F238E27FC236}">
                <a16:creationId xmlns:a16="http://schemas.microsoft.com/office/drawing/2014/main" id="{DB590228-D777-43E8-9499-B1C5790815F9}"/>
              </a:ext>
            </a:extLst>
          </p:cNvPr>
          <p:cNvSpPr/>
          <p:nvPr/>
        </p:nvSpPr>
        <p:spPr>
          <a:xfrm>
            <a:off x="3091010" y="2587661"/>
            <a:ext cx="194051" cy="786474"/>
          </a:xfrm>
          <a:prstGeom prst="curvedRightArrow">
            <a:avLst>
              <a:gd name="adj1" fmla="val 34938"/>
              <a:gd name="adj2" fmla="val 75301"/>
              <a:gd name="adj3" fmla="val 2857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Arrow: Curved Right 88">
            <a:extLst>
              <a:ext uri="{FF2B5EF4-FFF2-40B4-BE49-F238E27FC236}">
                <a16:creationId xmlns:a16="http://schemas.microsoft.com/office/drawing/2014/main" id="{18656CE2-F4EF-4AF2-824A-E006B5C47211}"/>
              </a:ext>
            </a:extLst>
          </p:cNvPr>
          <p:cNvSpPr/>
          <p:nvPr/>
        </p:nvSpPr>
        <p:spPr>
          <a:xfrm rot="10800000">
            <a:off x="3405609" y="3417525"/>
            <a:ext cx="194051" cy="786474"/>
          </a:xfrm>
          <a:prstGeom prst="curvedRightArrow">
            <a:avLst>
              <a:gd name="adj1" fmla="val 43120"/>
              <a:gd name="adj2" fmla="val 75301"/>
              <a:gd name="adj3" fmla="val 2857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Arrow: Curved Right 89">
            <a:extLst>
              <a:ext uri="{FF2B5EF4-FFF2-40B4-BE49-F238E27FC236}">
                <a16:creationId xmlns:a16="http://schemas.microsoft.com/office/drawing/2014/main" id="{BFE73518-6085-4CE1-9872-9B108B5E4D07}"/>
              </a:ext>
            </a:extLst>
          </p:cNvPr>
          <p:cNvSpPr/>
          <p:nvPr/>
        </p:nvSpPr>
        <p:spPr>
          <a:xfrm>
            <a:off x="3091010" y="3466220"/>
            <a:ext cx="194051" cy="786474"/>
          </a:xfrm>
          <a:prstGeom prst="curvedRightArrow">
            <a:avLst>
              <a:gd name="adj1" fmla="val 34938"/>
              <a:gd name="adj2" fmla="val 75301"/>
              <a:gd name="adj3" fmla="val 2857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72960E-F8F9-4EEA-95ED-06C5CA4C69F2}"/>
              </a:ext>
            </a:extLst>
          </p:cNvPr>
          <p:cNvSpPr txBox="1"/>
          <p:nvPr/>
        </p:nvSpPr>
        <p:spPr>
          <a:xfrm>
            <a:off x="3103216" y="2669266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err="1">
                <a:solidFill>
                  <a:schemeClr val="bg1"/>
                </a:solidFill>
                <a:latin typeface="+mj-lt"/>
              </a:rPr>
              <a:t>s</a:t>
            </a:r>
            <a:endParaRPr lang="en-US" sz="240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1784EF9-6166-4E59-A03F-186BE32A4AB5}"/>
              </a:ext>
            </a:extLst>
          </p:cNvPr>
          <p:cNvSpPr txBox="1"/>
          <p:nvPr/>
        </p:nvSpPr>
        <p:spPr>
          <a:xfrm>
            <a:off x="3103216" y="35396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solidFill>
                  <a:srgbClr val="92D050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err="1">
                <a:solidFill>
                  <a:srgbClr val="92D050"/>
                </a:solidFill>
                <a:latin typeface="+mj-lt"/>
              </a:rPr>
              <a:t>w</a:t>
            </a:r>
            <a:endParaRPr lang="en-US" sz="2400">
              <a:solidFill>
                <a:srgbClr val="92D050"/>
              </a:solidFill>
              <a:latin typeface="Symbol" panose="05050102010706020507" pitchFamily="18" charset="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D8C152B-643D-4745-85AB-A4512F42AEBF}"/>
              </a:ext>
            </a:extLst>
          </p:cNvPr>
          <p:cNvSpPr txBox="1"/>
          <p:nvPr/>
        </p:nvSpPr>
        <p:spPr>
          <a:xfrm>
            <a:off x="5127834" y="4389273"/>
            <a:ext cx="522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dirty="0" err="1">
                <a:solidFill>
                  <a:schemeClr val="bg1"/>
                </a:solidFill>
                <a:latin typeface="+mj-lt"/>
              </a:rPr>
              <a:t>s</a:t>
            </a:r>
            <a:endParaRPr lang="en-US" sz="24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4731F5-42D9-4E1F-B5BA-FDECAB746759}"/>
              </a:ext>
            </a:extLst>
          </p:cNvPr>
          <p:cNvSpPr txBox="1"/>
          <p:nvPr/>
        </p:nvSpPr>
        <p:spPr>
          <a:xfrm>
            <a:off x="5645084" y="3810762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92D050"/>
                </a:solidFill>
                <a:latin typeface="Symbol" panose="05050102010706020507" pitchFamily="18" charset="2"/>
              </a:rPr>
              <a:t>W</a:t>
            </a:r>
            <a:r>
              <a:rPr lang="en-US" sz="2400" baseline="-25000" dirty="0" err="1">
                <a:solidFill>
                  <a:srgbClr val="92D050"/>
                </a:solidFill>
                <a:latin typeface="+mj-lt"/>
              </a:rPr>
              <a:t>w</a:t>
            </a:r>
            <a:endParaRPr lang="en-US" sz="2400" dirty="0">
              <a:solidFill>
                <a:srgbClr val="92D050"/>
              </a:solidFill>
              <a:latin typeface="Symbol" panose="05050102010706020507" pitchFamily="18" charset="2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7A23D33-39CC-4ABB-92B0-C257AF0431B1}"/>
              </a:ext>
            </a:extLst>
          </p:cNvPr>
          <p:cNvCxnSpPr>
            <a:cxnSpLocks/>
          </p:cNvCxnSpPr>
          <p:nvPr/>
        </p:nvCxnSpPr>
        <p:spPr bwMode="auto">
          <a:xfrm>
            <a:off x="5226117" y="4850938"/>
            <a:ext cx="2614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triangle" w="lg" len="lg"/>
            <a:tailEnd type="triangle" w="lg" len="lg"/>
          </a:ln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634FA9DE-C888-4C66-95A9-75355D1DE504}"/>
              </a:ext>
            </a:extLst>
          </p:cNvPr>
          <p:cNvCxnSpPr>
            <a:cxnSpLocks/>
          </p:cNvCxnSpPr>
          <p:nvPr/>
        </p:nvCxnSpPr>
        <p:spPr bwMode="auto">
          <a:xfrm>
            <a:off x="5226117" y="3895997"/>
            <a:ext cx="17502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miter lim="800000"/>
            <a:headEnd type="triangl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45731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Dynamics: Oscillations in the Bulk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9" y="1224378"/>
            <a:ext cx="2263032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Optically exciting 59s </a:t>
            </a:r>
            <a:r>
              <a:rPr lang="en-US" sz="1800" baseline="30000"/>
              <a:t>3</a:t>
            </a:r>
            <a:r>
              <a:rPr lang="en-US" sz="1800"/>
              <a:t>S</a:t>
            </a:r>
            <a:r>
              <a:rPr lang="en-US" sz="1800" baseline="-25000"/>
              <a:t>1</a:t>
            </a:r>
            <a:r>
              <a:rPr lang="en-US" sz="1800"/>
              <a:t> in the </a:t>
            </a:r>
            <a:r>
              <a:rPr lang="en-US" sz="1800" b="1" u="sng"/>
              <a:t>bulk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Calculation assumes exact 800kHz/160kHz strong/weak Rabi frequency and resonant condition for all transitions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1D0A4-164C-47EF-995D-7DE7C90ECCE2}"/>
              </a:ext>
            </a:extLst>
          </p:cNvPr>
          <p:cNvGrpSpPr/>
          <p:nvPr/>
        </p:nvGrpSpPr>
        <p:grpSpPr>
          <a:xfrm>
            <a:off x="2333892" y="1302052"/>
            <a:ext cx="2011778" cy="4870773"/>
            <a:chOff x="2333892" y="1302052"/>
            <a:chExt cx="2011778" cy="48707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54EB24-FC6B-456C-83CD-A5FEA7AC2E00}"/>
                </a:ext>
              </a:extLst>
            </p:cNvPr>
            <p:cNvSpPr/>
            <p:nvPr/>
          </p:nvSpPr>
          <p:spPr bwMode="auto">
            <a:xfrm>
              <a:off x="2333892" y="1302052"/>
              <a:ext cx="1916832" cy="487077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4C5C081-988B-4433-A14D-B17242FC52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12894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F10BFB9-1CBE-49B7-8922-BF60C45C71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994850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D613BD1-B765-4BCF-AA20-FD934A7F3E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2860756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0512558-3285-4872-A3F5-6B463D63E5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3706045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F9BC429-C6EB-42E4-A9D3-4E73420B51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5024" y="4551334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E05BA8A-BFD1-4F5C-9ABD-F22EE9C29E38}"/>
                </a:ext>
              </a:extLst>
            </p:cNvPr>
            <p:cNvCxnSpPr>
              <a:cxnSpLocks/>
            </p:cNvCxnSpPr>
            <p:nvPr/>
          </p:nvCxnSpPr>
          <p:spPr>
            <a:xfrm>
              <a:off x="2955026" y="3381099"/>
              <a:ext cx="0" cy="116886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2AA5522-C05B-4F70-807B-241AFAAA09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937839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261D57D-DC83-435A-9D0D-ED276B15E5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090608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E792697-2B74-4CF4-9EFE-9D6E9EAF1E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4639670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9C42EA-84C9-4248-8CBB-578674DE0BE0}"/>
                </a:ext>
              </a:extLst>
            </p:cNvPr>
            <p:cNvSpPr txBox="1"/>
            <p:nvPr/>
          </p:nvSpPr>
          <p:spPr>
            <a:xfrm>
              <a:off x="3475371" y="1393724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63s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3636421-6B04-4D87-874D-9E57F7EE296C}"/>
                </a:ext>
              </a:extLst>
            </p:cNvPr>
            <p:cNvSpPr txBox="1"/>
            <p:nvPr/>
          </p:nvSpPr>
          <p:spPr>
            <a:xfrm>
              <a:off x="3475371" y="2250269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62s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EB6F407-9B9F-4D3F-BAB5-392B0732C915}"/>
                </a:ext>
              </a:extLst>
            </p:cNvPr>
            <p:cNvSpPr txBox="1"/>
            <p:nvPr/>
          </p:nvSpPr>
          <p:spPr>
            <a:xfrm>
              <a:off x="3472452" y="3074305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61s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555CB0F-21C3-47B0-839D-9B10BF53E0BD}"/>
                </a:ext>
              </a:extLst>
            </p:cNvPr>
            <p:cNvSpPr txBox="1"/>
            <p:nvPr/>
          </p:nvSpPr>
          <p:spPr>
            <a:xfrm>
              <a:off x="3472452" y="3946011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60s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A47EA26-3FF8-4919-9456-2D70A24A735F}"/>
                </a:ext>
              </a:extLst>
            </p:cNvPr>
            <p:cNvSpPr txBox="1"/>
            <p:nvPr/>
          </p:nvSpPr>
          <p:spPr>
            <a:xfrm>
              <a:off x="3472451" y="4776137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59s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8E62655-A738-4CF7-8CD4-E55FC8691EBC}"/>
                </a:ext>
              </a:extLst>
            </p:cNvPr>
            <p:cNvSpPr/>
            <p:nvPr/>
          </p:nvSpPr>
          <p:spPr>
            <a:xfrm>
              <a:off x="2349216" y="4978085"/>
              <a:ext cx="1208697" cy="174541"/>
            </a:xfrm>
            <a:prstGeom prst="ellipse">
              <a:avLst/>
            </a:prstGeom>
            <a:noFill/>
            <a:ln w="2540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EE4BDCD-E2EB-4BEB-888B-78FB038D19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42812" y="5510523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BDBDA85-0F14-49CE-BD4F-4D7192E43E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49186" y="541892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08E9CE0-7067-4525-8986-3C74EB5B0DBB}"/>
                </a:ext>
              </a:extLst>
            </p:cNvPr>
            <p:cNvSpPr txBox="1"/>
            <p:nvPr/>
          </p:nvSpPr>
          <p:spPr>
            <a:xfrm>
              <a:off x="3472449" y="5683704"/>
              <a:ext cx="873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58s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E84240-AC0F-48C1-864E-F5588B4B9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187" y="1222229"/>
            <a:ext cx="4723701" cy="542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47FA35-A736-448B-BBEA-66E023977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35" y="759004"/>
            <a:ext cx="4358299" cy="5752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962"/>
            <a:ext cx="6855730" cy="1143000"/>
          </a:xfrm>
        </p:spPr>
        <p:txBody>
          <a:bodyPr/>
          <a:lstStyle/>
          <a:p>
            <a:r>
              <a:rPr lang="en-US"/>
              <a:t>Coherence and Atom Loss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29" y="1222229"/>
            <a:ext cx="1972892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/>
              <a:t>Long exposure-time scan suggest a coherence time of ~40μs</a:t>
            </a:r>
          </a:p>
          <a:p>
            <a:pPr>
              <a:spcBef>
                <a:spcPts val="500"/>
              </a:spcBef>
            </a:pPr>
            <a:r>
              <a:rPr lang="en-US" sz="2000"/>
              <a:t>Protection of the edge state is more robust than the coherence</a:t>
            </a:r>
          </a:p>
          <a:p>
            <a:pPr>
              <a:spcBef>
                <a:spcPts val="500"/>
              </a:spcBef>
            </a:pPr>
            <a:r>
              <a:rPr lang="en-US" sz="2000"/>
              <a:t>Blackbody plus natural decay gives ~75μs lifetime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2000"/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A3F1F7-EF57-46E0-80EB-B8C1428A6D95}"/>
              </a:ext>
            </a:extLst>
          </p:cNvPr>
          <p:cNvGrpSpPr/>
          <p:nvPr/>
        </p:nvGrpSpPr>
        <p:grpSpPr>
          <a:xfrm>
            <a:off x="9928074" y="3945552"/>
            <a:ext cx="8519250" cy="2416888"/>
            <a:chOff x="433137" y="4421959"/>
            <a:chExt cx="8519250" cy="241688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9D4014-E256-4ABE-9638-D5ADA915D383}"/>
                </a:ext>
              </a:extLst>
            </p:cNvPr>
            <p:cNvSpPr/>
            <p:nvPr/>
          </p:nvSpPr>
          <p:spPr>
            <a:xfrm>
              <a:off x="3292308" y="6469515"/>
              <a:ext cx="295074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mm-wave exposure Time [</a:t>
              </a:r>
              <a:r>
                <a:rPr lang="el-GR" sz="180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sz="180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80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]</a:t>
              </a:r>
            </a:p>
          </p:txBody>
        </p:sp>
        <p:pic>
          <p:nvPicPr>
            <p:cNvPr id="32" name="Picture 31" descr="A picture containing line, plot, screenshot, font&#10;&#10;Description automatically generated">
              <a:extLst>
                <a:ext uri="{FF2B5EF4-FFF2-40B4-BE49-F238E27FC236}">
                  <a16:creationId xmlns:a16="http://schemas.microsoft.com/office/drawing/2014/main" id="{00E57AAA-1140-4F2E-B6FD-0A04F20C6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3"/>
            <a:stretch/>
          </p:blipFill>
          <p:spPr>
            <a:xfrm>
              <a:off x="433137" y="4421959"/>
              <a:ext cx="8519250" cy="208385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3F9BAE-1FB7-490F-A2F6-DDA4F609787D}"/>
                </a:ext>
              </a:extLst>
            </p:cNvPr>
            <p:cNvSpPr/>
            <p:nvPr/>
          </p:nvSpPr>
          <p:spPr>
            <a:xfrm rot="16200000">
              <a:off x="123508" y="5262914"/>
              <a:ext cx="1212768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62S Fraction</a:t>
              </a:r>
            </a:p>
          </p:txBody>
        </p:sp>
      </p:grpSp>
      <p:pic>
        <p:nvPicPr>
          <p:cNvPr id="29" name="Picture 28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EA4A7A80-2467-4FA8-AC94-02AD500EC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53" y="1253664"/>
            <a:ext cx="2544293" cy="2613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E8AA2A-664F-4592-BFEE-D2D94B10ED05}"/>
              </a:ext>
            </a:extLst>
          </p:cNvPr>
          <p:cNvSpPr/>
          <p:nvPr/>
        </p:nvSpPr>
        <p:spPr>
          <a:xfrm rot="16200000">
            <a:off x="3810379" y="3091455"/>
            <a:ext cx="1076253" cy="2344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Fractional Population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2254D7-F4DC-45CA-A644-479D43BC7A96}"/>
              </a:ext>
            </a:extLst>
          </p:cNvPr>
          <p:cNvSpPr/>
          <p:nvPr/>
        </p:nvSpPr>
        <p:spPr>
          <a:xfrm>
            <a:off x="5380229" y="6499923"/>
            <a:ext cx="29510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mm-wave Exposure Time [</a:t>
            </a:r>
            <a:r>
              <a:rPr lang="el-GR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7B2EB-0563-4816-9EAC-93B6E0711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9936" y="106727"/>
            <a:ext cx="1255838" cy="25638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4E5898-C34A-412F-8F4C-43D3CA0BAE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51" y="851993"/>
            <a:ext cx="2544293" cy="3178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D8768D-9C78-4EBB-B32E-8E63BB0DE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09" y="4194414"/>
            <a:ext cx="6666667" cy="50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0F297-186C-49C7-9CB0-EC81FE3DB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886" y="1031191"/>
            <a:ext cx="2151419" cy="520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833EFA-0265-4BEA-9A26-741E584A1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95" y="3945552"/>
            <a:ext cx="3903205" cy="29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Edge-to-Edge Tunneling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9" y="1224378"/>
            <a:ext cx="2504722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 dirty="0"/>
              <a:t>Optically exciting 58s </a:t>
            </a:r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 on the </a:t>
            </a:r>
            <a:r>
              <a:rPr lang="en-US" sz="1800" b="1" u="sng" dirty="0"/>
              <a:t>edge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b="1" u="sng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BF4A3-60C5-41A7-BED6-3E9E986E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468" y="1447699"/>
            <a:ext cx="1838793" cy="455606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0A316-07C9-40FC-B8B5-CAD9B4911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208" y="1127188"/>
            <a:ext cx="4540063" cy="5331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A01CF0-92E9-479D-92FA-0392517CA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502" y="2795294"/>
            <a:ext cx="3552249" cy="35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4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003"/>
            <a:ext cx="9144000" cy="1143000"/>
          </a:xfrm>
        </p:spPr>
        <p:txBody>
          <a:bodyPr/>
          <a:lstStyle/>
          <a:p>
            <a:r>
              <a:rPr lang="en-US" dirty="0"/>
              <a:t>Edge States Splitting: Tunneling Rate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3C71BE6-B296-3126-D9EB-CE6311983EF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790998" y="1502430"/>
                <a:ext cx="4955743" cy="22263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500"/>
                  </a:spcBef>
                </a:pPr>
                <a:r>
                  <a:rPr lang="en-US" sz="1800" kern="0" dirty="0"/>
                  <a:t>Optically exciting 58s </a:t>
                </a:r>
                <a:r>
                  <a:rPr lang="en-US" sz="1800" kern="0" baseline="30000" dirty="0"/>
                  <a:t>3</a:t>
                </a:r>
                <a:r>
                  <a:rPr lang="en-US" sz="1800" kern="0" dirty="0"/>
                  <a:t>S</a:t>
                </a:r>
                <a:r>
                  <a:rPr lang="en-US" sz="1800" kern="0" baseline="-25000" dirty="0"/>
                  <a:t>1</a:t>
                </a:r>
                <a:r>
                  <a:rPr lang="en-US" sz="1800" kern="0" dirty="0"/>
                  <a:t> (or 60s </a:t>
                </a:r>
                <a:r>
                  <a:rPr lang="en-US" sz="1200" kern="0" baseline="30000" dirty="0"/>
                  <a:t>3</a:t>
                </a:r>
                <a:r>
                  <a:rPr lang="en-US" sz="1800" kern="0" dirty="0"/>
                  <a:t>S</a:t>
                </a:r>
                <a:r>
                  <a:rPr lang="en-US" sz="1200" kern="0" baseline="-25000" dirty="0"/>
                  <a:t>1</a:t>
                </a:r>
                <a:r>
                  <a:rPr lang="en-US" sz="1800" kern="0" dirty="0"/>
                  <a:t> for 4-level ladder) on the </a:t>
                </a:r>
                <a:r>
                  <a:rPr lang="en-US" sz="1800" b="1" u="sng" kern="0" dirty="0"/>
                  <a:t>edge</a:t>
                </a:r>
                <a:r>
                  <a:rPr lang="en-US" sz="1800" kern="0" dirty="0"/>
                  <a:t>.</a:t>
                </a:r>
                <a:endParaRPr lang="en-US" sz="1800" b="1" u="sng" kern="0" dirty="0">
                  <a:cs typeface="Times New Roman"/>
                </a:endParaRPr>
              </a:p>
              <a:p>
                <a:pPr>
                  <a:spcBef>
                    <a:spcPts val="500"/>
                  </a:spcBef>
                  <a:buClr>
                    <a:srgbClr val="3366FF"/>
                  </a:buClr>
                </a:pPr>
                <a:r>
                  <a:rPr lang="en-US" sz="1800" kern="0" dirty="0">
                    <a:cs typeface="Times New Roman"/>
                  </a:rPr>
                  <a:t>Edge-to-edge tunneling rate </a:t>
                </a:r>
              </a:p>
              <a:p>
                <a:pPr lvl="1">
                  <a:spcBef>
                    <a:spcPts val="500"/>
                  </a:spcBef>
                  <a:buClr>
                    <a:srgbClr val="3366FF"/>
                  </a:buClr>
                </a:pPr>
                <a:r>
                  <a:rPr lang="en-US" sz="1800" kern="0" dirty="0">
                    <a:cs typeface="Times New Roman"/>
                  </a:rPr>
                  <a:t>resolves energy splitting between edge states</a:t>
                </a:r>
              </a:p>
              <a:p>
                <a:pPr lvl="1">
                  <a:spcBef>
                    <a:spcPts val="500"/>
                  </a:spcBef>
                  <a:buClr>
                    <a:srgbClr val="3366FF"/>
                  </a:buClr>
                </a:pPr>
                <a:r>
                  <a:rPr lang="en-US" sz="1800" kern="0" dirty="0">
                    <a:cs typeface="Times New Roman"/>
                  </a:rPr>
                  <a:t>varies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0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kern="0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 kern="0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kern="0" smtClean="0">
                                        <a:latin typeface="Cambria Math" panose="02040503050406030204" pitchFamily="18" charset="0"/>
                                        <a:cs typeface="Times New Roman"/>
                                        <a:sym typeface="Symbol" panose="05050102010706020507" pitchFamily="18" charset="2"/>
                                      </a:rPr>
                                      <m:t></m:t>
                                    </m:r>
                                  </m:e>
                                  <m:sub>
                                    <m:r>
                                      <a:rPr lang="en-US" sz="1800" b="0" i="1" kern="0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𝑤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 kern="0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kern="0" smtClean="0">
                                        <a:latin typeface="Cambria Math" panose="02040503050406030204" pitchFamily="18" charset="0"/>
                                        <a:cs typeface="Times New Roman"/>
                                        <a:sym typeface="Symbol" panose="05050102010706020507" pitchFamily="18" charset="2"/>
                                      </a:rPr>
                                      <m:t></m:t>
                                    </m:r>
                                  </m:e>
                                  <m:sub>
                                    <m:r>
                                      <a:rPr lang="en-US" sz="1800" b="0" i="1" kern="0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 kern="0" smtClean="0">
                            <a:latin typeface="Cambria Math" panose="02040503050406030204" pitchFamily="18" charset="0"/>
                            <a:cs typeface="Times New Roman"/>
                          </a:rPr>
                          <m:t>𝑁</m:t>
                        </m:r>
                      </m:sup>
                    </m:sSup>
                  </m:oMath>
                </a14:m>
                <a:endParaRPr lang="en-US" sz="1800" kern="0" dirty="0">
                  <a:cs typeface="Times New Roman"/>
                </a:endParaRPr>
              </a:p>
              <a:p>
                <a:pPr>
                  <a:buNone/>
                </a:pPr>
                <a:endParaRPr lang="en-US" sz="2000" kern="0" dirty="0">
                  <a:cs typeface="Times New Roman"/>
                </a:endParaRPr>
              </a:p>
              <a:p>
                <a:pPr>
                  <a:buNone/>
                </a:pPr>
                <a:endParaRPr lang="en-US" sz="2000" kern="0" dirty="0">
                  <a:cs typeface="Times New Roman"/>
                </a:endParaRPr>
              </a:p>
              <a:p>
                <a:pPr>
                  <a:buNone/>
                </a:pPr>
                <a:endParaRPr lang="en-US" sz="2000" kern="0" dirty="0">
                  <a:cs typeface="Times New Roman"/>
                </a:endParaRPr>
              </a:p>
              <a:p>
                <a:pPr marL="0" indent="0">
                  <a:buClr>
                    <a:srgbClr val="3366FF"/>
                  </a:buClr>
                  <a:buFont typeface="Wingdings" panose="05000000000000000000" pitchFamily="2" charset="2"/>
                  <a:buNone/>
                </a:pPr>
                <a:endParaRPr lang="en-US" sz="2000" kern="0" dirty="0">
                  <a:cs typeface="Times New Roman"/>
                </a:endParaRPr>
              </a:p>
              <a:p>
                <a:pPr marL="457200" lvl="1" indent="0">
                  <a:buClr>
                    <a:srgbClr val="FFFFFF"/>
                  </a:buClr>
                  <a:buFontTx/>
                  <a:buNone/>
                </a:pPr>
                <a:endParaRPr lang="en-US" sz="1600" kern="0" dirty="0">
                  <a:cs typeface="Times New Roman"/>
                </a:endParaRPr>
              </a:p>
              <a:p>
                <a:pPr marL="457200" lvl="1" indent="0">
                  <a:buClr>
                    <a:srgbClr val="FFFFFF"/>
                  </a:buClr>
                  <a:buFontTx/>
                  <a:buNone/>
                </a:pPr>
                <a:endParaRPr lang="en-US" sz="1600" kern="0" dirty="0">
                  <a:cs typeface="Times New Roman"/>
                </a:endParaRPr>
              </a:p>
              <a:p>
                <a:pPr>
                  <a:buClr>
                    <a:srgbClr val="3366FF"/>
                  </a:buClr>
                  <a:buNone/>
                </a:pPr>
                <a:endParaRPr lang="en-US" sz="2000" kern="0" dirty="0">
                  <a:cs typeface="Times New Roman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3C71BE6-B296-3126-D9EB-CE6311983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0998" y="1502430"/>
                <a:ext cx="4955743" cy="2226336"/>
              </a:xfrm>
              <a:prstGeom prst="rect">
                <a:avLst/>
              </a:prstGeom>
              <a:blipFill>
                <a:blip r:embed="rId3"/>
                <a:stretch>
                  <a:fillRect l="-246" t="-1366" r="-615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F29ED29-2D51-7F78-1657-770E00671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98" y="3668534"/>
            <a:ext cx="1322363" cy="3016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05E0C-73DF-5E9B-C74F-41BCCE795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66" y="1366003"/>
            <a:ext cx="3074717" cy="2302531"/>
          </a:xfrm>
          <a:prstGeom prst="rect">
            <a:avLst/>
          </a:prstGeom>
        </p:spPr>
      </p:pic>
      <p:pic>
        <p:nvPicPr>
          <p:cNvPr id="13" name="Picture 1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E0651E61-F80F-5710-27E5-0B2B53B9B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65" y="3821124"/>
            <a:ext cx="3077020" cy="22400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A02E49-E8C5-69F2-BC6C-90A334D2E09B}"/>
              </a:ext>
            </a:extLst>
          </p:cNvPr>
          <p:cNvSpPr txBox="1"/>
          <p:nvPr/>
        </p:nvSpPr>
        <p:spPr>
          <a:xfrm>
            <a:off x="979420" y="1210548"/>
            <a:ext cx="741814" cy="2422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6D2084-9FA2-C1B2-8507-A413BF0B4E3D}"/>
              </a:ext>
            </a:extLst>
          </p:cNvPr>
          <p:cNvSpPr/>
          <p:nvPr/>
        </p:nvSpPr>
        <p:spPr>
          <a:xfrm>
            <a:off x="252546" y="997138"/>
            <a:ext cx="102299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4-level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 </a:t>
            </a:r>
            <a:endParaRPr lang="en-US" sz="18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C894C-AD52-3B66-4074-53F110D9FE4B}"/>
              </a:ext>
            </a:extLst>
          </p:cNvPr>
          <p:cNvSpPr/>
          <p:nvPr/>
        </p:nvSpPr>
        <p:spPr>
          <a:xfrm>
            <a:off x="252545" y="6061215"/>
            <a:ext cx="102299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6-level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 </a:t>
            </a:r>
            <a:endParaRPr lang="en-US" sz="18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/>
              <a:cs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C1D753-059D-4460-84BB-0968C8C8ADE5}"/>
              </a:ext>
            </a:extLst>
          </p:cNvPr>
          <p:cNvCxnSpPr>
            <a:cxnSpLocks/>
          </p:cNvCxnSpPr>
          <p:nvPr/>
        </p:nvCxnSpPr>
        <p:spPr bwMode="auto">
          <a:xfrm>
            <a:off x="3093181" y="3094892"/>
            <a:ext cx="1239668" cy="18462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077E6C-0468-6DD2-4200-AD4C4B02AF30}"/>
              </a:ext>
            </a:extLst>
          </p:cNvPr>
          <p:cNvCxnSpPr>
            <a:cxnSpLocks/>
          </p:cNvCxnSpPr>
          <p:nvPr/>
        </p:nvCxnSpPr>
        <p:spPr bwMode="auto">
          <a:xfrm flipV="1">
            <a:off x="2833831" y="5093759"/>
            <a:ext cx="1499018" cy="830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E7B28B-640D-49E5-82B0-59E08841E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580" y="3865194"/>
            <a:ext cx="3702300" cy="26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 dirty="0"/>
              <a:t>Edge Localization and Bipartite Lattice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8" y="1799413"/>
            <a:ext cx="2726219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 dirty="0"/>
              <a:t>Optically exciting 58s </a:t>
            </a:r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 on the </a:t>
            </a:r>
            <a:r>
              <a:rPr lang="en-US" sz="1800" b="1" u="sng" dirty="0"/>
              <a:t>edge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 dirty="0"/>
              <a:t>Short time oscillations between 58s and 60s 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localization of edge state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bipartite lattice structure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b="1" u="sng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0A316-07C9-40FC-B8B5-CAD9B4911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950" y="1572016"/>
            <a:ext cx="4142325" cy="48640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64E8B3-6412-424D-9902-06AAB8D59687}"/>
              </a:ext>
            </a:extLst>
          </p:cNvPr>
          <p:cNvGrpSpPr/>
          <p:nvPr/>
        </p:nvGrpSpPr>
        <p:grpSpPr>
          <a:xfrm>
            <a:off x="6267871" y="3766676"/>
            <a:ext cx="2876129" cy="1519308"/>
            <a:chOff x="6438506" y="1372029"/>
            <a:chExt cx="2611394" cy="12388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A01CF0-92E9-479D-92FA-0392517C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27" t="84044"/>
            <a:stretch/>
          </p:blipFill>
          <p:spPr>
            <a:xfrm>
              <a:off x="6438506" y="2139981"/>
              <a:ext cx="2611394" cy="470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5657E0-5DAC-4A22-A2C3-BF315853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927" t="30301" b="41125"/>
            <a:stretch/>
          </p:blipFill>
          <p:spPr>
            <a:xfrm>
              <a:off x="6438506" y="1372029"/>
              <a:ext cx="2611393" cy="843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7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246"/>
            <a:ext cx="9144000" cy="1143000"/>
          </a:xfrm>
        </p:spPr>
        <p:txBody>
          <a:bodyPr/>
          <a:lstStyle/>
          <a:p>
            <a:r>
              <a:rPr lang="en-US" dirty="0"/>
              <a:t>Chiral Displacement: Bulk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280575-0CFF-E54A-854C-6CDBDD3FA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2094" y="1222229"/>
                <a:ext cx="4800606" cy="2079771"/>
              </a:xfrm>
            </p:spPr>
            <p:txBody>
              <a:bodyPr/>
              <a:lstStyle/>
              <a:p>
                <a:r>
                  <a:rPr lang="en-US" sz="1800" dirty="0"/>
                  <a:t>Chiral displacement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sz="1600" dirty="0"/>
                  <a:t> : chiral operator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1600" dirty="0"/>
                  <a:t> : unit cell operator</a:t>
                </a:r>
              </a:p>
              <a:p>
                <a:r>
                  <a:rPr lang="en-US" sz="1800" dirty="0"/>
                  <a:t>Bulk observable with winding number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Ⱳ</m:t>
                    </m:r>
                  </m:oMath>
                </a14:m>
                <a:r>
                  <a:rPr lang="en-US" sz="1800" dirty="0"/>
                  <a:t> encoded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1600" dirty="0"/>
                  <a:t> averages to </a:t>
                </a: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Ⱳ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600" dirty="0"/>
                  <a:t> at long time </a:t>
                </a:r>
                <a:r>
                  <a:rPr lang="en-US" sz="1600" baseline="30000" dirty="0"/>
                  <a:t>[1]</a:t>
                </a:r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Ⱳ</m:t>
                    </m:r>
                  </m:oMath>
                </a14:m>
                <a:r>
                  <a:rPr lang="en-US" sz="1600" dirty="0"/>
                  <a:t>=1 in SSH non-trivial phase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Ⱳ</m:t>
                    </m:r>
                  </m:oMath>
                </a14:m>
                <a:r>
                  <a:rPr lang="en-US" sz="1600" dirty="0"/>
                  <a:t>=0 in SSH trivial phase</a:t>
                </a:r>
              </a:p>
              <a:p>
                <a:pPr lvl="1"/>
                <a:endParaRPr lang="en-US" sz="1600" dirty="0"/>
              </a:p>
              <a:p>
                <a:pPr lvl="1"/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280575-0CFF-E54A-854C-6CDBDD3FA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2094" y="1222229"/>
                <a:ext cx="4800606" cy="2079771"/>
              </a:xfrm>
              <a:blipFill>
                <a:blip r:embed="rId3"/>
                <a:stretch>
                  <a:fillRect l="-254" t="-1170" b="-23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9B69C51-A6D4-1C49-07F1-4021D254144D}"/>
              </a:ext>
            </a:extLst>
          </p:cNvPr>
          <p:cNvSpPr txBox="1"/>
          <p:nvPr/>
        </p:nvSpPr>
        <p:spPr>
          <a:xfrm>
            <a:off x="0" y="6525755"/>
            <a:ext cx="3530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200" dirty="0"/>
              <a:t>[1] Maria Maffei et al 2018 New J. Phys. 20 013023</a:t>
            </a:r>
            <a:endParaRPr lang="zh-CN" alt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DD5A2E-0FF6-A098-8794-6EF13B7D5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263" y="3508986"/>
            <a:ext cx="3530600" cy="2520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08703D-FC5E-73D9-68A3-048902EA3CF4}"/>
              </a:ext>
            </a:extLst>
          </p:cNvPr>
          <p:cNvSpPr txBox="1"/>
          <p:nvPr/>
        </p:nvSpPr>
        <p:spPr>
          <a:xfrm>
            <a:off x="10174623" y="6029820"/>
            <a:ext cx="3086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effectLst/>
                <a:latin typeface="+mn-ea"/>
              </a:rPr>
              <a:t>Xie, D. </a:t>
            </a:r>
            <a:r>
              <a:rPr lang="en-US" altLang="zh-CN" sz="1200" b="0" i="1" dirty="0">
                <a:effectLst/>
                <a:latin typeface="+mn-ea"/>
              </a:rPr>
              <a:t>et al. </a:t>
            </a:r>
            <a:r>
              <a:rPr lang="en-US" altLang="zh-CN" sz="1200" b="0" i="0" dirty="0">
                <a:effectLst/>
                <a:latin typeface="+mn-ea"/>
              </a:rPr>
              <a:t> </a:t>
            </a:r>
            <a:r>
              <a:rPr lang="en-US" altLang="zh-CN" sz="1200" b="0" i="1" dirty="0" err="1">
                <a:effectLst/>
                <a:latin typeface="+mn-ea"/>
              </a:rPr>
              <a:t>npj</a:t>
            </a:r>
            <a:r>
              <a:rPr lang="en-US" altLang="zh-CN" sz="1200" b="0" i="1" dirty="0">
                <a:effectLst/>
                <a:latin typeface="+mn-ea"/>
              </a:rPr>
              <a:t> Quantum Inf</a:t>
            </a:r>
            <a:r>
              <a:rPr lang="en-US" altLang="zh-CN" sz="1200" b="0" i="0" dirty="0">
                <a:effectLst/>
                <a:latin typeface="+mn-ea"/>
              </a:rPr>
              <a:t> </a:t>
            </a:r>
            <a:r>
              <a:rPr lang="en-US" altLang="zh-CN" sz="1200" b="1" i="0" dirty="0">
                <a:effectLst/>
                <a:latin typeface="+mn-ea"/>
              </a:rPr>
              <a:t>5</a:t>
            </a:r>
            <a:r>
              <a:rPr lang="en-US" altLang="zh-CN" sz="1200" b="0" i="0" dirty="0">
                <a:effectLst/>
                <a:latin typeface="+mn-ea"/>
              </a:rPr>
              <a:t>, 55 (2019)</a:t>
            </a:r>
            <a:endParaRPr lang="zh-CN" altLang="en-US" sz="1200" dirty="0">
              <a:latin typeface="+mn-ea"/>
            </a:endParaRPr>
          </a:p>
        </p:txBody>
      </p:sp>
      <p:pic>
        <p:nvPicPr>
          <p:cNvPr id="5" name="Picture 4" descr="A diagram of cell division&#10;&#10;Description automatically generated">
            <a:extLst>
              <a:ext uri="{FF2B5EF4-FFF2-40B4-BE49-F238E27FC236}">
                <a16:creationId xmlns:a16="http://schemas.microsoft.com/office/drawing/2014/main" id="{9411E1D4-D4F3-58DF-5318-7C0037F7B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3" y="1321382"/>
            <a:ext cx="3236791" cy="421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25CAB-71D2-4FAA-A2CD-4799BFF26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560" y="3240854"/>
            <a:ext cx="4321601" cy="2514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03938-2A14-48CA-BF6E-8C5AF5581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494" y="5393800"/>
            <a:ext cx="1389035" cy="4486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0BA140-861E-4263-9B7C-C3C1A22C0524}"/>
              </a:ext>
            </a:extLst>
          </p:cNvPr>
          <p:cNvSpPr/>
          <p:nvPr/>
        </p:nvSpPr>
        <p:spPr>
          <a:xfrm>
            <a:off x="9627263" y="639495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https://phyx.readthedocs.io/en/latest/TI/Lecture%20notes/1.html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CAF98A-EEE7-4740-A2BA-D901EFD57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8635" y="5842470"/>
            <a:ext cx="1576755" cy="448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FDF29F7-0285-42A5-A28C-39C514B2D3DC}"/>
                  </a:ext>
                </a:extLst>
              </p:cNvPr>
              <p:cNvSpPr/>
              <p:nvPr/>
            </p:nvSpPr>
            <p:spPr>
              <a:xfrm>
                <a:off x="7556330" y="5994104"/>
                <a:ext cx="169844" cy="1538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000" i="1" kern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Ⱳ</m:t>
                      </m:r>
                    </m:oMath>
                  </m:oMathPara>
                </a14:m>
                <a:endParaRPr lang="en-US" sz="10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FDF29F7-0285-42A5-A28C-39C514B2D3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30" y="5994104"/>
                <a:ext cx="169844" cy="153888"/>
              </a:xfrm>
              <a:prstGeom prst="rect">
                <a:avLst/>
              </a:prstGeom>
              <a:blipFill>
                <a:blip r:embed="rId9"/>
                <a:stretch>
                  <a:fillRect l="-14815" r="-1851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E7FB2E8-B8D6-4010-8CBC-877671012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2" r="41116"/>
          <a:stretch/>
        </p:blipFill>
        <p:spPr>
          <a:xfrm>
            <a:off x="4073370" y="3928216"/>
            <a:ext cx="3394475" cy="25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7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D0442-694A-4540-BB89-759FC731641F}"/>
              </a:ext>
            </a:extLst>
          </p:cNvPr>
          <p:cNvSpPr/>
          <p:nvPr/>
        </p:nvSpPr>
        <p:spPr bwMode="auto">
          <a:xfrm>
            <a:off x="704210" y="1432874"/>
            <a:ext cx="3975930" cy="232842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29"/>
            <a:ext cx="9144000" cy="1143000"/>
          </a:xfrm>
        </p:spPr>
        <p:txBody>
          <a:bodyPr/>
          <a:lstStyle/>
          <a:p>
            <a:r>
              <a:rPr lang="en-US"/>
              <a:t>Chiral Displacement</a:t>
            </a:r>
          </a:p>
        </p:txBody>
      </p:sp>
      <p:pic>
        <p:nvPicPr>
          <p:cNvPr id="12" name="Picture 11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6213C7CC-FD62-8BCF-60FE-301C2B966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4"/>
          <a:stretch/>
        </p:blipFill>
        <p:spPr>
          <a:xfrm>
            <a:off x="777791" y="1578085"/>
            <a:ext cx="3813450" cy="20904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8D7683-C245-4C68-A495-09899B8A0BDF}"/>
              </a:ext>
            </a:extLst>
          </p:cNvPr>
          <p:cNvSpPr/>
          <p:nvPr/>
        </p:nvSpPr>
        <p:spPr>
          <a:xfrm>
            <a:off x="-2104942" y="5553653"/>
            <a:ext cx="102299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4-level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 </a:t>
            </a:r>
            <a:endParaRPr lang="en-US" sz="20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DD5DF-D75B-2766-FD71-4C5EF21DE7C0}"/>
              </a:ext>
            </a:extLst>
          </p:cNvPr>
          <p:cNvSpPr/>
          <p:nvPr/>
        </p:nvSpPr>
        <p:spPr>
          <a:xfrm>
            <a:off x="1436736" y="1138798"/>
            <a:ext cx="102299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6-level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 </a:t>
            </a:r>
            <a:endParaRPr lang="en-US" sz="20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A2926B8-F14E-16B7-1F92-D4B08516CC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084" y="3971940"/>
                <a:ext cx="4484978" cy="3073433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ts val="500"/>
                  </a:spcBef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800" dirty="0"/>
                  <a:t> measured with the bulk oscillations</a:t>
                </a:r>
              </a:p>
              <a:p>
                <a:pPr>
                  <a:lnSpc>
                    <a:spcPct val="100000"/>
                  </a:lnSpc>
                  <a:spcBef>
                    <a:spcPts val="500"/>
                  </a:spcBef>
                </a:pPr>
                <a:endParaRPr lang="en-US" sz="1800" b="1" u="sng" dirty="0"/>
              </a:p>
              <a:p>
                <a:pPr>
                  <a:lnSpc>
                    <a:spcPct val="100000"/>
                  </a:lnSpc>
                  <a:spcBef>
                    <a:spcPts val="500"/>
                  </a:spcBef>
                </a:pPr>
                <a:endParaRPr lang="en-US" sz="1800" b="1" u="sng" dirty="0"/>
              </a:p>
              <a:p>
                <a:pPr marL="0" indent="0">
                  <a:lnSpc>
                    <a:spcPct val="100000"/>
                  </a:lnSpc>
                  <a:spcBef>
                    <a:spcPts val="500"/>
                  </a:spcBef>
                  <a:buNone/>
                </a:pPr>
                <a:endParaRPr lang="en-US" sz="1800" b="1" u="sng" dirty="0"/>
              </a:p>
              <a:p>
                <a:pPr>
                  <a:spcBef>
                    <a:spcPts val="500"/>
                  </a:spcBef>
                </a:pPr>
                <a:r>
                  <a:rPr lang="en-US" sz="1800" dirty="0"/>
                  <a:t>Cumulative average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1800" dirty="0"/>
                  <a:t> converges quickly to near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Ⱳ</m:t>
                        </m:r>
                      </m:num>
                      <m:den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=−0.5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pPr marL="457200" lvl="1" indent="0">
                  <a:buNone/>
                </a:pPr>
                <a:endParaRPr lang="en-US" sz="16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5A2926B8-F14E-16B7-1F92-D4B08516CC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084" y="3971940"/>
                <a:ext cx="4484978" cy="3073433"/>
              </a:xfrm>
              <a:blipFill>
                <a:blip r:embed="rId4"/>
                <a:stretch>
                  <a:fillRect l="-272" t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11F6BD-EFC4-7FF3-1F1D-BF4307D668AA}"/>
                  </a:ext>
                </a:extLst>
              </p:cNvPr>
              <p:cNvSpPr txBox="1"/>
              <p:nvPr/>
            </p:nvSpPr>
            <p:spPr>
              <a:xfrm>
                <a:off x="-520031" y="4444269"/>
                <a:ext cx="5519781" cy="9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acc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̂"/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CN" sz="1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800" b="0" i="0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    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58</m:t>
                              </m:r>
                            </m:sub>
                          </m:s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59</m:t>
                              </m:r>
                            </m:sub>
                          </m:s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1800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altLang="zh-CN" sz="1800" b="0" dirty="0"/>
                  <a:t>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61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−3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62</m:t>
                            </m:r>
                          </m:sub>
                        </m:s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63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11F6BD-EFC4-7FF3-1F1D-BF4307D66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0031" y="4444269"/>
                <a:ext cx="5519781" cy="989310"/>
              </a:xfrm>
              <a:prstGeom prst="rect">
                <a:avLst/>
              </a:prstGeom>
              <a:blipFill>
                <a:blip r:embed="rId5"/>
                <a:stretch>
                  <a:fillRect t="-32716" r="-8619" b="-69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0646480F-ABD7-447F-80A5-B854F04A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23374" r="88263" b="29930"/>
          <a:stretch/>
        </p:blipFill>
        <p:spPr>
          <a:xfrm>
            <a:off x="777791" y="1578085"/>
            <a:ext cx="403128" cy="2090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360BA7-239D-47B3-A2F2-0FE712FC6617}"/>
              </a:ext>
            </a:extLst>
          </p:cNvPr>
          <p:cNvGrpSpPr/>
          <p:nvPr/>
        </p:nvGrpSpPr>
        <p:grpSpPr>
          <a:xfrm>
            <a:off x="6090495" y="1645427"/>
            <a:ext cx="2010066" cy="3638747"/>
            <a:chOff x="2333892" y="1302052"/>
            <a:chExt cx="2011778" cy="48707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90604-469A-42A8-92F6-1ADD2A8EC302}"/>
                </a:ext>
              </a:extLst>
            </p:cNvPr>
            <p:cNvSpPr/>
            <p:nvPr/>
          </p:nvSpPr>
          <p:spPr bwMode="auto">
            <a:xfrm>
              <a:off x="2333892" y="1302052"/>
              <a:ext cx="1916832" cy="487077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21B11FD-8C16-4001-9B7D-08E350E88C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12894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D6A955-9A8F-47E9-80C3-FB6EE0D792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1994850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EBF757-42D5-4515-ADF4-2296725B6D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2860756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CA7970-FAFF-4F1C-852F-BB5B9C7A22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2106" y="3706045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02A9A5-9F6D-45FC-957D-177E6E0FE9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55024" y="4551334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42ED4F9-C909-4CF0-989A-7E26C00667A2}"/>
                </a:ext>
              </a:extLst>
            </p:cNvPr>
            <p:cNvCxnSpPr>
              <a:cxnSpLocks/>
            </p:cNvCxnSpPr>
            <p:nvPr/>
          </p:nvCxnSpPr>
          <p:spPr>
            <a:xfrm>
              <a:off x="2955026" y="3381099"/>
              <a:ext cx="0" cy="116886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35A254F-AA50-4D82-9B93-6D24F588B0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937839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FC4EF23-8598-4685-89B0-8307CE2E4B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2090608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458D08B-E131-432F-A78C-6A54B86D69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32381" y="4639670"/>
              <a:ext cx="84529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9FA66B-D409-42E4-A457-0EEE5971E427}"/>
                </a:ext>
              </a:extLst>
            </p:cNvPr>
            <p:cNvSpPr txBox="1"/>
            <p:nvPr/>
          </p:nvSpPr>
          <p:spPr>
            <a:xfrm>
              <a:off x="3475371" y="1393724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63s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450EFA-6640-45C7-B7BA-0A1D6C675ABB}"/>
                </a:ext>
              </a:extLst>
            </p:cNvPr>
            <p:cNvSpPr txBox="1"/>
            <p:nvPr/>
          </p:nvSpPr>
          <p:spPr>
            <a:xfrm>
              <a:off x="3475371" y="2250269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62s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FA36FD-606D-4FA1-82F3-C8C1C0F2A91D}"/>
                </a:ext>
              </a:extLst>
            </p:cNvPr>
            <p:cNvSpPr txBox="1"/>
            <p:nvPr/>
          </p:nvSpPr>
          <p:spPr>
            <a:xfrm>
              <a:off x="3472452" y="3074305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61s 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B9B53D-0301-4589-A53D-099FE8D14B7A}"/>
                </a:ext>
              </a:extLst>
            </p:cNvPr>
            <p:cNvSpPr txBox="1"/>
            <p:nvPr/>
          </p:nvSpPr>
          <p:spPr>
            <a:xfrm>
              <a:off x="3472452" y="3946011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60s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CBE5EC-A548-49F4-AE4C-3ED9EB8AD9FB}"/>
                </a:ext>
              </a:extLst>
            </p:cNvPr>
            <p:cNvSpPr txBox="1"/>
            <p:nvPr/>
          </p:nvSpPr>
          <p:spPr>
            <a:xfrm>
              <a:off x="3472451" y="4776137"/>
              <a:ext cx="7935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59s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58CF46-DDCF-43A2-B30D-FAD2D73A3723}"/>
                </a:ext>
              </a:extLst>
            </p:cNvPr>
            <p:cNvSpPr/>
            <p:nvPr/>
          </p:nvSpPr>
          <p:spPr>
            <a:xfrm>
              <a:off x="2349216" y="4978085"/>
              <a:ext cx="1208697" cy="174541"/>
            </a:xfrm>
            <a:prstGeom prst="ellipse">
              <a:avLst/>
            </a:prstGeom>
            <a:noFill/>
            <a:ln w="2540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D8F2FD8-680A-4466-9629-DA3CA504ED7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42812" y="5510523"/>
              <a:ext cx="84529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03FE08D-52A0-4313-B37F-1455179CF7C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949186" y="5418923"/>
              <a:ext cx="0" cy="10406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73D1B5-8E73-48DD-A052-A2317BB47AC2}"/>
                </a:ext>
              </a:extLst>
            </p:cNvPr>
            <p:cNvSpPr txBox="1"/>
            <p:nvPr/>
          </p:nvSpPr>
          <p:spPr>
            <a:xfrm>
              <a:off x="3472449" y="5683704"/>
              <a:ext cx="873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58s </a:t>
              </a:r>
              <a:r>
                <a:rPr kumimoji="0" lang="en-US" sz="1600" b="0" i="0" u="none" strike="noStrike" kern="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3</a:t>
              </a:r>
              <a:r>
                <a:rPr kumimoji="0" lang="en-US" sz="16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S</a:t>
              </a:r>
              <a:r>
                <a:rPr kumimoji="0" lang="en-US" sz="16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50B6E2-C884-41EA-9AB3-CAB0E3B9CEFB}"/>
              </a:ext>
            </a:extLst>
          </p:cNvPr>
          <p:cNvGrpSpPr/>
          <p:nvPr/>
        </p:nvGrpSpPr>
        <p:grpSpPr>
          <a:xfrm>
            <a:off x="4266993" y="5838007"/>
            <a:ext cx="4748478" cy="868269"/>
            <a:chOff x="2700877" y="5683510"/>
            <a:chExt cx="6381750" cy="11709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CF3818-6611-4C01-8D29-4F3DEC95D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7571"/>
            <a:stretch/>
          </p:blipFill>
          <p:spPr>
            <a:xfrm>
              <a:off x="2700877" y="5970584"/>
              <a:ext cx="6381750" cy="8839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426A311-E43C-4FD0-ADB8-FC7984D8F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56" b="77986"/>
            <a:stretch/>
          </p:blipFill>
          <p:spPr>
            <a:xfrm>
              <a:off x="2700877" y="5683510"/>
              <a:ext cx="6381750" cy="341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677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DC73B48-EDE1-43A3-AF47-3BA60DD36B54}"/>
              </a:ext>
            </a:extLst>
          </p:cNvPr>
          <p:cNvGrpSpPr/>
          <p:nvPr/>
        </p:nvGrpSpPr>
        <p:grpSpPr>
          <a:xfrm>
            <a:off x="4572000" y="1573456"/>
            <a:ext cx="4572000" cy="5246759"/>
            <a:chOff x="4572000" y="1573456"/>
            <a:chExt cx="4572000" cy="5246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E14381-5455-488A-B5F6-14B8B68BF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573456"/>
              <a:ext cx="4572000" cy="5286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2E7011-77E1-4730-ACCF-4B9C55422896}"/>
                </a:ext>
              </a:extLst>
            </p:cNvPr>
            <p:cNvSpPr/>
            <p:nvPr/>
          </p:nvSpPr>
          <p:spPr>
            <a:xfrm>
              <a:off x="5763846" y="2093820"/>
              <a:ext cx="2188308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https://arxiv.org/abs/2306.00883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619A4E-C80A-4AE7-A39E-F206A6A5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300" y="2362515"/>
              <a:ext cx="4343400" cy="44577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E40C63-2C3F-4366-A59C-69EF0BF06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604" y="4199129"/>
            <a:ext cx="2671096" cy="2658871"/>
          </a:xfrm>
          <a:prstGeom prst="rect">
            <a:avLst/>
          </a:prstGeom>
        </p:spPr>
      </p:pic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70065"/>
            <a:ext cx="9281786" cy="1143000"/>
          </a:xfrm>
        </p:spPr>
        <p:txBody>
          <a:bodyPr/>
          <a:lstStyle/>
          <a:p>
            <a:r>
              <a:rPr lang="en-US" altLang="en-US" sz="4000" b="1" dirty="0"/>
              <a:t>Interactions in Rydberg Synthetic Dimensions with Optical Tweezers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4BF3C-5685-4BF0-B1F6-941F11BE0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488" y="2306435"/>
            <a:ext cx="4101762" cy="445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2F8F8-ADE0-473E-A38C-E8035B762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95" y="1689761"/>
            <a:ext cx="3029975" cy="125588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18E366-94EF-460E-9DE6-36B671D89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896" y="3299804"/>
            <a:ext cx="1400175" cy="2800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BB908D-B2AE-4782-BA40-F412BEDC949A}"/>
              </a:ext>
            </a:extLst>
          </p:cNvPr>
          <p:cNvSpPr txBox="1"/>
          <p:nvPr/>
        </p:nvSpPr>
        <p:spPr>
          <a:xfrm>
            <a:off x="554536" y="6441714"/>
            <a:ext cx="2686897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Sundar et al. Scientific reports 8, 3422 (2018).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FA107-F052-48ED-ADCA-0E4F06B4F7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9132"/>
          <a:stretch/>
        </p:blipFill>
        <p:spPr>
          <a:xfrm>
            <a:off x="3499233" y="1335786"/>
            <a:ext cx="4902848" cy="31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74738" y="4196233"/>
            <a:ext cx="2157411" cy="815063"/>
          </a:xfrm>
        </p:spPr>
        <p:txBody>
          <a:bodyPr vert="horz" wrap="square" lIns="0" tIns="0" rIns="0" bIns="0" numCol="1" anchor="ctr" anchorCtr="0" compatLnSpc="1"/>
          <a:lstStyle/>
          <a:p>
            <a:r>
              <a:rPr lang="en-US" altLang="en-US" sz="3200" b="1"/>
              <a:t>Thanks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067" y="4911285"/>
            <a:ext cx="5496448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F. Barry Dunning, Kaden Hazzard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Soumya Kanungo, Yi Lu, </a:t>
            </a:r>
            <a:r>
              <a:rPr lang="en-US" sz="2000" dirty="0" err="1"/>
              <a:t>Chuanyu</a:t>
            </a:r>
            <a:r>
              <a:rPr lang="en-US" sz="2000" dirty="0"/>
              <a:t> Wang, Joe Whalen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Shuhei</a:t>
            </a:r>
            <a:r>
              <a:rPr lang="en-US" sz="2000" dirty="0"/>
              <a:t> Yoshida and Joachim </a:t>
            </a:r>
            <a:r>
              <a:rPr lang="en-US" sz="2000" dirty="0" err="1"/>
              <a:t>Burgdörfer</a:t>
            </a:r>
            <a:r>
              <a:rPr lang="en-US" sz="2000" dirty="0"/>
              <a:t>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1" y="-49695"/>
            <a:ext cx="87534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kern="0"/>
              <a:t>Conclusions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38" y="768808"/>
            <a:ext cx="8082673" cy="3913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Rydberg synthetic dimensions: a new platform for quantum simulation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Single-particle realization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SSH model and topological edge states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Band Structure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Dynamics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Explore coherence and robustness of edge state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Bulk-edge correspondence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Next: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Larger spaces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Multi-particle systems</a:t>
            </a:r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endParaRPr lang="en-US" sz="1600" dirty="0"/>
          </a:p>
        </p:txBody>
      </p:sp>
      <p:pic>
        <p:nvPicPr>
          <p:cNvPr id="19" name="Picture 18" descr="nsf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9711" y="4248446"/>
            <a:ext cx="1516565" cy="152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FOSR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8359" y="4248447"/>
            <a:ext cx="1490508" cy="1525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2" b="7098"/>
          <a:stretch>
            <a:fillRect/>
          </a:stretch>
        </p:blipFill>
        <p:spPr>
          <a:xfrm>
            <a:off x="9470808" y="2454524"/>
            <a:ext cx="1687960" cy="172479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622581" y="2308058"/>
            <a:ext cx="2957460" cy="1269856"/>
            <a:chOff x="9364980" y="2376314"/>
            <a:chExt cx="2957460" cy="1269856"/>
          </a:xfrm>
        </p:grpSpPr>
        <p:sp>
          <p:nvSpPr>
            <p:cNvPr id="5" name="Rectangle 4"/>
            <p:cNvSpPr/>
            <p:nvPr/>
          </p:nvSpPr>
          <p:spPr bwMode="auto">
            <a:xfrm>
              <a:off x="9364980" y="2376314"/>
              <a:ext cx="2957460" cy="126985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2" t="3605" r="7120" b="3216"/>
            <a:stretch/>
          </p:blipFill>
          <p:spPr>
            <a:xfrm>
              <a:off x="9875520" y="2387744"/>
              <a:ext cx="2439300" cy="10336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1861" b="55245"/>
            <a:stretch/>
          </p:blipFill>
          <p:spPr>
            <a:xfrm>
              <a:off x="9392514" y="2383934"/>
              <a:ext cx="483006" cy="105359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t="82986" r="-854" b="2701"/>
            <a:stretch>
              <a:fillRect/>
            </a:stretch>
          </p:blipFill>
          <p:spPr>
            <a:xfrm>
              <a:off x="9646920" y="3340204"/>
              <a:ext cx="2626248" cy="28094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9023" y="2780675"/>
            <a:ext cx="1924508" cy="18036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518100" y="858998"/>
            <a:ext cx="2612383" cy="1070000"/>
            <a:chOff x="6546816" y="999495"/>
            <a:chExt cx="2612383" cy="10700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45"/>
            <a:stretch>
              <a:fillRect/>
            </a:stretch>
          </p:blipFill>
          <p:spPr>
            <a:xfrm>
              <a:off x="6546816" y="999495"/>
              <a:ext cx="2612383" cy="8738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t="82986" r="-854" b="2701"/>
            <a:stretch>
              <a:fillRect/>
            </a:stretch>
          </p:blipFill>
          <p:spPr>
            <a:xfrm>
              <a:off x="6546816" y="1790035"/>
              <a:ext cx="2612383" cy="279460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023" y="4780717"/>
            <a:ext cx="1997075" cy="15280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9339543">
            <a:off x="9421449" y="948648"/>
            <a:ext cx="2574534" cy="984885"/>
          </a:xfrm>
          <a:prstGeom prst="rect">
            <a:avLst/>
          </a:prstGeom>
          <a:solidFill>
            <a:srgbClr val="FFCC66"/>
          </a:solidFill>
        </p:spPr>
        <p:txBody>
          <a:bodyPr wrap="square" lIns="0" tIns="0" rIns="0" bIns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>
                <a:ln/>
                <a:solidFill>
                  <a:srgbClr val="FF0000"/>
                </a:solidFill>
              </a:rPr>
              <a:t>Post-doc positions open</a:t>
            </a:r>
          </a:p>
        </p:txBody>
      </p:sp>
      <p:pic>
        <p:nvPicPr>
          <p:cNvPr id="24" name="Picture 2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808EA3B-F03F-4A42-B0F7-CA8DF5E49D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08" y="6395837"/>
            <a:ext cx="925273" cy="924325"/>
          </a:xfrm>
          <a:prstGeom prst="rect">
            <a:avLst/>
          </a:prstGeom>
        </p:spPr>
      </p:pic>
      <p:pic>
        <p:nvPicPr>
          <p:cNvPr id="30" name="Picture 2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A9FB2D0-6B75-44B8-846C-D289FAFA7A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925" y="6395835"/>
            <a:ext cx="925273" cy="926384"/>
          </a:xfrm>
          <a:prstGeom prst="rect">
            <a:avLst/>
          </a:prstGeom>
        </p:spPr>
      </p:pic>
      <p:pic>
        <p:nvPicPr>
          <p:cNvPr id="3128322" name="Picture 2" descr="https://ultracold.rice.edu/assets/people/chuanyu-wang-resized.png">
            <a:extLst>
              <a:ext uri="{FF2B5EF4-FFF2-40B4-BE49-F238E27FC236}">
                <a16:creationId xmlns:a16="http://schemas.microsoft.com/office/drawing/2014/main" id="{4FB2A21B-0B59-498A-8C2C-4C34A1864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"/>
          <a:stretch/>
        </p:blipFill>
        <p:spPr bwMode="auto">
          <a:xfrm>
            <a:off x="11168303" y="6395836"/>
            <a:ext cx="877072" cy="9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9740090-DBBF-4243-8E7A-01F609B46E16}"/>
              </a:ext>
            </a:extLst>
          </p:cNvPr>
          <p:cNvGrpSpPr/>
          <p:nvPr/>
        </p:nvGrpSpPr>
        <p:grpSpPr>
          <a:xfrm>
            <a:off x="6310013" y="1428085"/>
            <a:ext cx="2428875" cy="2362935"/>
            <a:chOff x="6715125" y="4695089"/>
            <a:chExt cx="2428875" cy="236293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CB4B0E-3905-49E5-A326-10664C0D0CC8}"/>
                </a:ext>
              </a:extLst>
            </p:cNvPr>
            <p:cNvSpPr/>
            <p:nvPr/>
          </p:nvSpPr>
          <p:spPr bwMode="auto">
            <a:xfrm>
              <a:off x="6715125" y="4695089"/>
              <a:ext cx="2428875" cy="2162911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640E84-2934-4081-930C-300F522D8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" t="1" r="1" b="19254"/>
            <a:stretch/>
          </p:blipFill>
          <p:spPr>
            <a:xfrm>
              <a:off x="6715125" y="4695089"/>
              <a:ext cx="2428875" cy="2362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602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Synthetic Dimensions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0B6109-A3C0-481E-8AF0-3DF54B37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9" y="925870"/>
            <a:ext cx="8628002" cy="2693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A411C7-51CD-4BD4-8FD6-F115F9983F4D}"/>
              </a:ext>
            </a:extLst>
          </p:cNvPr>
          <p:cNvSpPr/>
          <p:nvPr/>
        </p:nvSpPr>
        <p:spPr>
          <a:xfrm>
            <a:off x="1143000" y="6412342"/>
            <a:ext cx="6858000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-apple-system"/>
              </a:rPr>
              <a:t>Ozawa, T., Price, H.M. Topological quantum matter in synthetic dimensions. </a:t>
            </a:r>
            <a:r>
              <a:rPr lang="en-US" sz="1200" i="1">
                <a:solidFill>
                  <a:srgbClr val="222222"/>
                </a:solidFill>
                <a:latin typeface="-apple-system"/>
              </a:rPr>
              <a:t>Nat Rev Phys</a:t>
            </a:r>
            <a:r>
              <a:rPr lang="en-US" sz="1200" b="1">
                <a:solidFill>
                  <a:srgbClr val="222222"/>
                </a:solidFill>
                <a:latin typeface="-apple-system"/>
              </a:rPr>
              <a:t>1, </a:t>
            </a:r>
            <a:r>
              <a:rPr lang="en-US" sz="1200">
                <a:solidFill>
                  <a:srgbClr val="222222"/>
                </a:solidFill>
                <a:latin typeface="-apple-system"/>
              </a:rPr>
              <a:t>349–357 (2019)</a:t>
            </a:r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C26DED-A359-4F18-B093-E3A675A3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630" y="4306682"/>
            <a:ext cx="2857682" cy="2105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D97811-C4C1-44CD-90E4-1B5C1529EFAE}"/>
              </a:ext>
            </a:extLst>
          </p:cNvPr>
          <p:cNvGrpSpPr/>
          <p:nvPr/>
        </p:nvGrpSpPr>
        <p:grpSpPr>
          <a:xfrm>
            <a:off x="433844" y="3879498"/>
            <a:ext cx="3305816" cy="1927449"/>
            <a:chOff x="257999" y="3729183"/>
            <a:chExt cx="3305816" cy="19274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0A4966-E5F6-43B7-AEF0-9C201E6DE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999" y="3729183"/>
              <a:ext cx="3305816" cy="19274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CCA02-08EA-4D9B-9C89-32C859DCBC54}"/>
                </a:ext>
              </a:extLst>
            </p:cNvPr>
            <p:cNvSpPr txBox="1"/>
            <p:nvPr/>
          </p:nvSpPr>
          <p:spPr>
            <a:xfrm>
              <a:off x="257999" y="5398688"/>
              <a:ext cx="2247731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</a:rPr>
                <a:t>Mancini et al. Science 349, 1510 (2015)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41BD1D-7793-4D52-878E-429EE63FE239}"/>
              </a:ext>
            </a:extLst>
          </p:cNvPr>
          <p:cNvGrpSpPr/>
          <p:nvPr/>
        </p:nvGrpSpPr>
        <p:grpSpPr>
          <a:xfrm>
            <a:off x="3844930" y="3879498"/>
            <a:ext cx="1911101" cy="1915726"/>
            <a:chOff x="3720521" y="3729183"/>
            <a:chExt cx="1911101" cy="19157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9E1219-2CAE-4021-B59F-842E68A62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521" y="3729183"/>
              <a:ext cx="1911100" cy="16799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49C792-0809-4212-9718-2BAE19AB80E6}"/>
                </a:ext>
              </a:extLst>
            </p:cNvPr>
            <p:cNvSpPr txBox="1"/>
            <p:nvPr/>
          </p:nvSpPr>
          <p:spPr>
            <a:xfrm>
              <a:off x="3720521" y="5398688"/>
              <a:ext cx="1911101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err="1">
                  <a:solidFill>
                    <a:schemeClr val="bg2"/>
                  </a:solidFill>
                </a:rPr>
                <a:t>Gadway</a:t>
              </a:r>
              <a:r>
                <a:rPr lang="en-US" sz="1000">
                  <a:solidFill>
                    <a:schemeClr val="bg2"/>
                  </a:solidFill>
                </a:rPr>
                <a:t>, PRA </a:t>
              </a:r>
              <a:r>
                <a:rPr lang="en-US" sz="1000" b="1">
                  <a:solidFill>
                    <a:schemeClr val="bg2"/>
                  </a:solidFill>
                </a:rPr>
                <a:t>92</a:t>
              </a:r>
              <a:r>
                <a:rPr lang="en-US" sz="1000">
                  <a:solidFill>
                    <a:schemeClr val="bg2"/>
                  </a:solidFill>
                </a:rPr>
                <a:t>, 043606 (2015)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43AAF2-869E-4A83-AF7F-A4B24EB0DB74}"/>
              </a:ext>
            </a:extLst>
          </p:cNvPr>
          <p:cNvGrpSpPr/>
          <p:nvPr/>
        </p:nvGrpSpPr>
        <p:grpSpPr>
          <a:xfrm>
            <a:off x="5861301" y="3879498"/>
            <a:ext cx="2857685" cy="1910113"/>
            <a:chOff x="5591672" y="3729183"/>
            <a:chExt cx="2857685" cy="19101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C6ADB0-D2E2-462A-989B-9C04775A0850}"/>
                </a:ext>
              </a:extLst>
            </p:cNvPr>
            <p:cNvSpPr/>
            <p:nvPr/>
          </p:nvSpPr>
          <p:spPr bwMode="auto">
            <a:xfrm>
              <a:off x="5591672" y="3729184"/>
              <a:ext cx="2857685" cy="1910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B80D44-2690-49AC-A44B-C22403FCA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245"/>
            <a:stretch/>
          </p:blipFill>
          <p:spPr>
            <a:xfrm>
              <a:off x="5591675" y="3729183"/>
              <a:ext cx="2857682" cy="167999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1F40B-3407-4EE6-9C32-FD7EFDD687B9}"/>
                </a:ext>
              </a:extLst>
            </p:cNvPr>
            <p:cNvSpPr txBox="1"/>
            <p:nvPr/>
          </p:nvSpPr>
          <p:spPr>
            <a:xfrm>
              <a:off x="5591673" y="5393074"/>
              <a:ext cx="2686897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</a:rPr>
                <a:t>Sundar et al. Scientific reports 8, 3422 (2018).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65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993D-311D-49C9-ABCF-CD752B34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99FBC-1992-44E0-8973-CCACFB324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5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Challenges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ABB815-1502-45DE-8329-6BD5E9CA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85685"/>
            <a:ext cx="2091297" cy="39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CE359F-F1C4-420A-AE34-21F6F847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3" y="2957741"/>
            <a:ext cx="322707" cy="32270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910" y="950542"/>
            <a:ext cx="4724412" cy="3071958"/>
          </a:xfrm>
        </p:spPr>
        <p:txBody>
          <a:bodyPr/>
          <a:lstStyle/>
          <a:p>
            <a:r>
              <a:rPr lang="en-US" sz="1800" dirty="0"/>
              <a:t>General</a:t>
            </a:r>
          </a:p>
          <a:p>
            <a:pPr lvl="1"/>
            <a:r>
              <a:rPr lang="en-US" sz="1800" dirty="0"/>
              <a:t>AC Stark shifts</a:t>
            </a:r>
          </a:p>
          <a:p>
            <a:pPr lvl="1"/>
            <a:r>
              <a:rPr lang="en-US" sz="1800" dirty="0"/>
              <a:t>Hardware complexity with increasing number of states/lattice sites</a:t>
            </a:r>
          </a:p>
          <a:p>
            <a:pPr lvl="1"/>
            <a:r>
              <a:rPr lang="en-US" sz="1800" dirty="0"/>
              <a:t>Decoherence</a:t>
            </a:r>
          </a:p>
          <a:p>
            <a:pPr lvl="2"/>
            <a:r>
              <a:rPr lang="en-US" sz="1800" dirty="0"/>
              <a:t>80 us lifetime at n=60</a:t>
            </a:r>
          </a:p>
          <a:p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-</a:t>
            </a:r>
            <a:r>
              <a:rPr lang="en-US" sz="1800" baseline="30000" dirty="0"/>
              <a:t>1</a:t>
            </a:r>
            <a:r>
              <a:rPr lang="en-US" sz="1800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realization</a:t>
            </a:r>
          </a:p>
          <a:p>
            <a:pPr lvl="1"/>
            <a:r>
              <a:rPr lang="en-US" sz="1800" dirty="0"/>
              <a:t>Decoherence variation with </a:t>
            </a:r>
          </a:p>
          <a:p>
            <a:pPr marL="457200" lvl="1" indent="0">
              <a:buNone/>
            </a:pPr>
            <a:r>
              <a:rPr lang="en-US" sz="1800" dirty="0"/>
              <a:t>state and microwave power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ED114B-5AD6-44A2-8A1F-E1D003A689E5}"/>
              </a:ext>
            </a:extLst>
          </p:cNvPr>
          <p:cNvGrpSpPr/>
          <p:nvPr/>
        </p:nvGrpSpPr>
        <p:grpSpPr>
          <a:xfrm>
            <a:off x="5991289" y="2300535"/>
            <a:ext cx="3019361" cy="3663753"/>
            <a:chOff x="5991289" y="2300535"/>
            <a:chExt cx="3019361" cy="366375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38A38E-E10F-4FED-AC56-C19A8846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1564" y="2300535"/>
              <a:ext cx="2789086" cy="147538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E9BA40-1BDC-4082-AF50-EB23B8EE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3204" y="4488902"/>
              <a:ext cx="2757446" cy="147538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6E0E25-24F2-494E-9F59-FEB44E969ECA}"/>
                </a:ext>
              </a:extLst>
            </p:cNvPr>
            <p:cNvSpPr/>
            <p:nvPr/>
          </p:nvSpPr>
          <p:spPr>
            <a:xfrm>
              <a:off x="5991289" y="3841259"/>
              <a:ext cx="218663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Calibri" panose="020F0502020204030204" pitchFamily="34" charset="0"/>
                </a:rPr>
                <a:t>Increase J</a:t>
              </a:r>
              <a:r>
                <a:rPr lang="en-US" sz="2400" i="1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s </a:t>
              </a:r>
              <a:r>
                <a:rPr lang="en-US" sz="2400" i="1">
                  <a:solidFill>
                    <a:srgbClr val="000000"/>
                  </a:solidFill>
                  <a:latin typeface="Calibri" panose="020F0502020204030204" pitchFamily="34" charset="0"/>
                </a:rPr>
                <a:t>/ </a:t>
              </a:r>
              <a:r>
                <a:rPr lang="en-US" sz="24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r>
                <a:rPr lang="en-US" sz="2400" i="1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Right Arrow 9">
              <a:extLst>
                <a:ext uri="{FF2B5EF4-FFF2-40B4-BE49-F238E27FC236}">
                  <a16:creationId xmlns:a16="http://schemas.microsoft.com/office/drawing/2014/main" id="{00EA0409-6E99-48F2-B907-EA11543D3FDB}"/>
                </a:ext>
              </a:extLst>
            </p:cNvPr>
            <p:cNvSpPr/>
            <p:nvPr/>
          </p:nvSpPr>
          <p:spPr>
            <a:xfrm rot="5400000">
              <a:off x="7890167" y="4074205"/>
              <a:ext cx="715779" cy="131802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1" name="Picture 10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7DE87B23-7F4F-4D98-9A7E-7BAB6E9457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66" y="650729"/>
            <a:ext cx="2757446" cy="2068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F10A5-AAEB-4CE8-98CF-9840DA14C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06" y="2535062"/>
            <a:ext cx="6666667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Challenges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ABB815-1502-45DE-8329-6BD5E9CA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85685"/>
            <a:ext cx="2091297" cy="39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CE359F-F1C4-420A-AE34-21F6F847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3" y="2957741"/>
            <a:ext cx="322707" cy="32270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910" y="950542"/>
            <a:ext cx="4724412" cy="718566"/>
          </a:xfrm>
        </p:spPr>
        <p:txBody>
          <a:bodyPr/>
          <a:lstStyle/>
          <a:p>
            <a:r>
              <a:rPr lang="en-US" sz="1800" dirty="0"/>
              <a:t>General</a:t>
            </a:r>
          </a:p>
          <a:p>
            <a:pPr lvl="1"/>
            <a:r>
              <a:rPr lang="en-US" sz="1800" dirty="0"/>
              <a:t>AC Stark shifts</a:t>
            </a:r>
          </a:p>
          <a:p>
            <a:pPr lvl="1"/>
            <a:r>
              <a:rPr lang="en-US" sz="1800" dirty="0"/>
              <a:t>Hardware complexity with increasing number of states/lattice sites</a:t>
            </a:r>
          </a:p>
          <a:p>
            <a:pPr lvl="1"/>
            <a:r>
              <a:rPr lang="en-US" sz="1800" dirty="0"/>
              <a:t>Decoherence</a:t>
            </a:r>
          </a:p>
          <a:p>
            <a:pPr lvl="2"/>
            <a:r>
              <a:rPr lang="en-US" sz="1800" dirty="0"/>
              <a:t>80 us lifetime at n=60</a:t>
            </a:r>
          </a:p>
          <a:p>
            <a:r>
              <a:rPr lang="en-US" sz="1800" baseline="30000" dirty="0"/>
              <a:t>3</a:t>
            </a:r>
            <a:r>
              <a:rPr lang="en-US" sz="1800" dirty="0"/>
              <a:t>S</a:t>
            </a:r>
            <a:r>
              <a:rPr lang="en-US" sz="1800" baseline="-25000" dirty="0"/>
              <a:t>1</a:t>
            </a:r>
            <a:r>
              <a:rPr lang="en-US" sz="1800" dirty="0"/>
              <a:t>-</a:t>
            </a:r>
            <a:r>
              <a:rPr lang="en-US" sz="1800" baseline="30000" dirty="0"/>
              <a:t>1</a:t>
            </a:r>
            <a:r>
              <a:rPr lang="en-US" sz="1800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realization</a:t>
            </a:r>
          </a:p>
          <a:p>
            <a:pPr lvl="1"/>
            <a:r>
              <a:rPr lang="en-US" sz="1800" dirty="0"/>
              <a:t>Decoherence variation with </a:t>
            </a:r>
          </a:p>
          <a:p>
            <a:pPr marL="457200" lvl="1" indent="0">
              <a:buNone/>
            </a:pPr>
            <a:r>
              <a:rPr lang="en-US" sz="1800" dirty="0"/>
              <a:t>state and microwave power</a:t>
            </a:r>
          </a:p>
          <a:p>
            <a:pPr lvl="1"/>
            <a:r>
              <a:rPr lang="en-US" sz="1800" dirty="0"/>
              <a:t>Unresolved state decomposition with SFI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6E3B87-772C-4712-BAF7-2588E36A69CA}"/>
              </a:ext>
            </a:extLst>
          </p:cNvPr>
          <p:cNvGrpSpPr/>
          <p:nvPr/>
        </p:nvGrpSpPr>
        <p:grpSpPr>
          <a:xfrm>
            <a:off x="4319738" y="4450311"/>
            <a:ext cx="4655533" cy="2067720"/>
            <a:chOff x="6483794" y="1857676"/>
            <a:chExt cx="4820401" cy="16240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0DB6C2-DE8C-48F4-83A5-EB188FE0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62" b="49624"/>
            <a:stretch/>
          </p:blipFill>
          <p:spPr>
            <a:xfrm>
              <a:off x="6483794" y="1857676"/>
              <a:ext cx="4812595" cy="1143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AC61F7-164D-4459-ABE0-7CBC6D201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415"/>
            <a:stretch/>
          </p:blipFill>
          <p:spPr>
            <a:xfrm>
              <a:off x="6491600" y="2989527"/>
              <a:ext cx="4812595" cy="492210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E64A24FA-C680-4161-BD7B-1DE43645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82" y="4506663"/>
            <a:ext cx="2821732" cy="1958614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10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Trivial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679" y="6007970"/>
            <a:ext cx="3380392" cy="512572"/>
          </a:xfrm>
        </p:spPr>
        <p:txBody>
          <a:bodyPr/>
          <a:lstStyle/>
          <a:p>
            <a:r>
              <a:rPr lang="en-US" sz="2000"/>
              <a:t>No edge states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F53F2B-D169-44E0-893F-386C9CE4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627" y="1822168"/>
            <a:ext cx="4398474" cy="1973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1E5457-11CE-4270-ACC3-D3F2D639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211" y="1602505"/>
            <a:ext cx="4877014" cy="24804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EE8260-275F-4A6F-8B24-FB59544EDB69}"/>
              </a:ext>
            </a:extLst>
          </p:cNvPr>
          <p:cNvGrpSpPr/>
          <p:nvPr/>
        </p:nvGrpSpPr>
        <p:grpSpPr>
          <a:xfrm>
            <a:off x="4887325" y="4238226"/>
            <a:ext cx="2652785" cy="2532984"/>
            <a:chOff x="5608988" y="3882945"/>
            <a:chExt cx="2652785" cy="25329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BF6BB6-E2ED-4EA4-8810-295C1CCE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002" b="14894"/>
            <a:stretch/>
          </p:blipFill>
          <p:spPr>
            <a:xfrm>
              <a:off x="5608988" y="3882945"/>
              <a:ext cx="2652785" cy="12664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604A85-7F71-408C-AE62-6ED973668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617" b="-27026"/>
            <a:stretch/>
          </p:blipFill>
          <p:spPr>
            <a:xfrm>
              <a:off x="5608988" y="5149437"/>
              <a:ext cx="2652785" cy="1266492"/>
            </a:xfrm>
            <a:prstGeom prst="rect">
              <a:avLst/>
            </a:prstGeom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5F2154C8-0469-4BF4-9DC7-A5C423F5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1" y="1750359"/>
            <a:ext cx="2454207" cy="465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6D4426-1621-4FEB-9849-6850BB2C52AD}"/>
              </a:ext>
            </a:extLst>
          </p:cNvPr>
          <p:cNvGrpSpPr/>
          <p:nvPr/>
        </p:nvGrpSpPr>
        <p:grpSpPr>
          <a:xfrm>
            <a:off x="2366209" y="2097230"/>
            <a:ext cx="258514" cy="2648704"/>
            <a:chOff x="2376148" y="2097230"/>
            <a:chExt cx="258514" cy="26487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30930C-256B-4A5D-8C6A-DFC5769EBEA9}"/>
                </a:ext>
              </a:extLst>
            </p:cNvPr>
            <p:cNvSpPr/>
            <p:nvPr/>
          </p:nvSpPr>
          <p:spPr>
            <a:xfrm>
              <a:off x="2376148" y="2097230"/>
              <a:ext cx="1779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F7B74B-08D0-457A-8BE5-F022135A8A19}"/>
                </a:ext>
              </a:extLst>
            </p:cNvPr>
            <p:cNvSpPr/>
            <p:nvPr/>
          </p:nvSpPr>
          <p:spPr>
            <a:xfrm>
              <a:off x="2376148" y="2624145"/>
              <a:ext cx="2452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4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FD8416-7E9C-4027-A7B2-589992641FA0}"/>
                </a:ext>
              </a:extLst>
            </p:cNvPr>
            <p:cNvSpPr/>
            <p:nvPr/>
          </p:nvSpPr>
          <p:spPr>
            <a:xfrm>
              <a:off x="2389402" y="3203786"/>
              <a:ext cx="1779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D86E29-61D6-482C-9788-0774A94691B6}"/>
                </a:ext>
              </a:extLst>
            </p:cNvPr>
            <p:cNvSpPr/>
            <p:nvPr/>
          </p:nvSpPr>
          <p:spPr>
            <a:xfrm>
              <a:off x="2389402" y="3730701"/>
              <a:ext cx="2452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9E05E7-F169-4FEE-B757-7402C6E688E8}"/>
                </a:ext>
              </a:extLst>
            </p:cNvPr>
            <p:cNvSpPr/>
            <p:nvPr/>
          </p:nvSpPr>
          <p:spPr>
            <a:xfrm>
              <a:off x="2389402" y="4376602"/>
              <a:ext cx="1779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endParaRPr lang="en-US" sz="2400"/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420BB009-EA6D-424C-B534-25477EAD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5" y="2752780"/>
            <a:ext cx="1054162" cy="26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85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FF728D-7CFE-460F-99F2-064F22165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0" y="2622174"/>
            <a:ext cx="6175898" cy="3705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29"/>
            <a:ext cx="9144000" cy="1143000"/>
          </a:xfrm>
        </p:spPr>
        <p:txBody>
          <a:bodyPr/>
          <a:lstStyle/>
          <a:p>
            <a:r>
              <a:rPr lang="en-US" sz="4000"/>
              <a:t>Edge-to-Edge Tunneling: Resonance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8" y="1224378"/>
            <a:ext cx="3305593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Optically exciting 58s </a:t>
            </a:r>
            <a:r>
              <a:rPr lang="en-US" sz="1800" baseline="30000"/>
              <a:t>3</a:t>
            </a:r>
            <a:r>
              <a:rPr lang="en-US" sz="1800"/>
              <a:t>S</a:t>
            </a:r>
            <a:r>
              <a:rPr lang="en-US" sz="1800" baseline="-25000"/>
              <a:t>1</a:t>
            </a:r>
            <a:r>
              <a:rPr lang="en-US" sz="1800"/>
              <a:t> 0n the </a:t>
            </a:r>
            <a:r>
              <a:rPr lang="en-US" sz="1800" b="1" u="sng"/>
              <a:t>edge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Tunneling is very sensitive to edge-to-edge resonance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b="1" u="sng"/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BEECF-481D-4024-A61C-BA3A280B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047" y="1107593"/>
            <a:ext cx="2389724" cy="310255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BF4A3-60C5-41A7-BED6-3E9E986EB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499" y="1107593"/>
            <a:ext cx="1222548" cy="30291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F34C5D-ACE0-44AC-809F-08C714189E2A}"/>
              </a:ext>
            </a:extLst>
          </p:cNvPr>
          <p:cNvSpPr/>
          <p:nvPr/>
        </p:nvSpPr>
        <p:spPr>
          <a:xfrm rot="16200000">
            <a:off x="-621377" y="3672269"/>
            <a:ext cx="2178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Fractional Population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A878B1-2D8A-480A-9D2E-254D46EC5FAE}"/>
              </a:ext>
            </a:extLst>
          </p:cNvPr>
          <p:cNvSpPr/>
          <p:nvPr/>
        </p:nvSpPr>
        <p:spPr>
          <a:xfrm>
            <a:off x="2725802" y="6310159"/>
            <a:ext cx="21786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Edge Detuning [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MHz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6D77F-F33D-48B2-A767-E7F32F360279}"/>
              </a:ext>
            </a:extLst>
          </p:cNvPr>
          <p:cNvSpPr/>
          <p:nvPr/>
        </p:nvSpPr>
        <p:spPr>
          <a:xfrm>
            <a:off x="7309924" y="4736266"/>
            <a:ext cx="16375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20 </a:t>
            </a:r>
            <a:r>
              <a:rPr lang="en-US" sz="180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80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mm-wave exposure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21C2BBD-EBC4-4DFC-A28A-9F48B4DCB50E}"/>
              </a:ext>
            </a:extLst>
          </p:cNvPr>
          <p:cNvSpPr/>
          <p:nvPr/>
        </p:nvSpPr>
        <p:spPr bwMode="auto">
          <a:xfrm rot="10800000">
            <a:off x="7210865" y="4136755"/>
            <a:ext cx="198119" cy="64633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6D7938-395A-4126-8173-FC75FB47477A}"/>
              </a:ext>
            </a:extLst>
          </p:cNvPr>
          <p:cNvSpPr/>
          <p:nvPr/>
        </p:nvSpPr>
        <p:spPr bwMode="auto">
          <a:xfrm>
            <a:off x="7199141" y="1154485"/>
            <a:ext cx="198120" cy="28782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91ACF4A-C4A0-40D6-8315-F367F1186690}"/>
              </a:ext>
            </a:extLst>
          </p:cNvPr>
          <p:cNvSpPr/>
          <p:nvPr/>
        </p:nvSpPr>
        <p:spPr bwMode="auto">
          <a:xfrm rot="5400000">
            <a:off x="7061419" y="4862758"/>
            <a:ext cx="212751" cy="28425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28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B8BB44-FA20-453E-AB87-2A06C5E1C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84" y="1107593"/>
            <a:ext cx="2433587" cy="30833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29"/>
            <a:ext cx="9144000" cy="1143000"/>
          </a:xfrm>
        </p:spPr>
        <p:txBody>
          <a:bodyPr/>
          <a:lstStyle/>
          <a:p>
            <a:r>
              <a:rPr lang="en-US"/>
              <a:t>Breaking Chiral Symmetry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8" y="1224378"/>
            <a:ext cx="4449852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Optically exciting 58s </a:t>
            </a:r>
            <a:r>
              <a:rPr lang="en-US" sz="1800" baseline="30000"/>
              <a:t>3</a:t>
            </a:r>
            <a:r>
              <a:rPr lang="en-US" sz="1800"/>
              <a:t>S</a:t>
            </a:r>
            <a:r>
              <a:rPr lang="en-US" sz="1800" baseline="-25000"/>
              <a:t>1</a:t>
            </a:r>
            <a:r>
              <a:rPr lang="en-US" sz="1800"/>
              <a:t> on the </a:t>
            </a:r>
            <a:r>
              <a:rPr lang="en-US" sz="1800" b="1" u="sng"/>
              <a:t>edge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Larger detuning breaks the chiral symmetry and destroys the protection of the edge state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/>
              <a:t>Faster time scale an broader resonance than edge-to-edge tunneling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 b="1" u="sng"/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BF4A3-60C5-41A7-BED6-3E9E986EB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499" y="1119625"/>
            <a:ext cx="1222548" cy="30291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A878B1-2D8A-480A-9D2E-254D46EC5FAE}"/>
              </a:ext>
            </a:extLst>
          </p:cNvPr>
          <p:cNvSpPr/>
          <p:nvPr/>
        </p:nvSpPr>
        <p:spPr>
          <a:xfrm>
            <a:off x="-2178674" y="5911575"/>
            <a:ext cx="21786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Edge Detuning [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MHz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6D77F-F33D-48B2-A767-E7F32F360279}"/>
              </a:ext>
            </a:extLst>
          </p:cNvPr>
          <p:cNvSpPr/>
          <p:nvPr/>
        </p:nvSpPr>
        <p:spPr>
          <a:xfrm>
            <a:off x="3561765" y="3450723"/>
            <a:ext cx="16375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2.4 </a:t>
            </a:r>
            <a:r>
              <a:rPr lang="en-US" sz="180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80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mm-wave exposure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6D7938-395A-4126-8173-FC75FB47477A}"/>
              </a:ext>
            </a:extLst>
          </p:cNvPr>
          <p:cNvSpPr/>
          <p:nvPr/>
        </p:nvSpPr>
        <p:spPr bwMode="auto">
          <a:xfrm>
            <a:off x="6919729" y="1195079"/>
            <a:ext cx="99060" cy="28782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91ACF4A-C4A0-40D6-8315-F367F1186690}"/>
              </a:ext>
            </a:extLst>
          </p:cNvPr>
          <p:cNvSpPr/>
          <p:nvPr/>
        </p:nvSpPr>
        <p:spPr bwMode="auto">
          <a:xfrm>
            <a:off x="3349014" y="3812796"/>
            <a:ext cx="212751" cy="28425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E9F30-A378-43AA-9DE4-8E3A33EEA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6365"/>
            <a:ext cx="9144000" cy="236465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83067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229"/>
            <a:ext cx="9144000" cy="1143000"/>
          </a:xfrm>
        </p:spPr>
        <p:txBody>
          <a:bodyPr/>
          <a:lstStyle/>
          <a:p>
            <a:r>
              <a:rPr lang="en-US" dirty="0"/>
              <a:t>Topologically Trivial/Non-trivial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7844A-0CA2-4973-811C-4289AD38F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1586845"/>
            <a:ext cx="8753475" cy="37147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733676-4A0C-4217-BC3F-0154C31C8F1A}"/>
              </a:ext>
            </a:extLst>
          </p:cNvPr>
          <p:cNvGrpSpPr/>
          <p:nvPr/>
        </p:nvGrpSpPr>
        <p:grpSpPr>
          <a:xfrm>
            <a:off x="4163309" y="5631051"/>
            <a:ext cx="4895850" cy="1147720"/>
            <a:chOff x="4248150" y="5359512"/>
            <a:chExt cx="4895850" cy="11477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AEFB9E-A9FD-4FFF-807B-ED719A6B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150" y="5359512"/>
              <a:ext cx="4895850" cy="9334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3E8CA0-F322-4A41-A583-C97B75AD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8150" y="6288517"/>
              <a:ext cx="4895850" cy="218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806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99"/>
            <a:ext cx="9144000" cy="1143000"/>
          </a:xfrm>
        </p:spPr>
        <p:txBody>
          <a:bodyPr/>
          <a:lstStyle/>
          <a:p>
            <a:r>
              <a:rPr lang="en-US" altLang="en-US" sz="4000" b="1"/>
              <a:t>Concrete Example: </a:t>
            </a:r>
            <a:r>
              <a:rPr lang="en-US" altLang="en-US" sz="4000" b="1" err="1"/>
              <a:t>Su</a:t>
            </a:r>
            <a:r>
              <a:rPr lang="en-US" altLang="en-US" sz="4000" b="1"/>
              <a:t>-Schrieffer-</a:t>
            </a:r>
            <a:r>
              <a:rPr lang="en-US" altLang="en-US" sz="4000" b="1" err="1"/>
              <a:t>Heeger</a:t>
            </a:r>
            <a:r>
              <a:rPr lang="en-US" altLang="en-US" sz="4000" b="1"/>
              <a:t> (SSH) Hamiltonian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332B6DE4-9484-4CBF-8423-D1E44E4D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003" y="2468324"/>
            <a:ext cx="6337300" cy="9144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46B15B4-B4B1-4ACD-A0DC-7B1E4485D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265" y="1477724"/>
            <a:ext cx="2940703" cy="736626"/>
          </a:xfrm>
          <a:prstGeom prst="rect">
            <a:avLst/>
          </a:prstGeom>
        </p:spPr>
      </p:pic>
      <p:pic>
        <p:nvPicPr>
          <p:cNvPr id="93" name="Picture 8">
            <a:extLst>
              <a:ext uri="{FF2B5EF4-FFF2-40B4-BE49-F238E27FC236}">
                <a16:creationId xmlns:a16="http://schemas.microsoft.com/office/drawing/2014/main" id="{9992685D-D14A-4075-9788-7E6209CF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" y="1477724"/>
            <a:ext cx="16343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4791094-78F4-4B19-9A5D-98F7FE6A25C0}"/>
              </a:ext>
            </a:extLst>
          </p:cNvPr>
          <p:cNvSpPr txBox="1">
            <a:spLocks/>
          </p:cNvSpPr>
          <p:nvPr/>
        </p:nvSpPr>
        <p:spPr bwMode="auto">
          <a:xfrm>
            <a:off x="882227" y="5308806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/>
              <a:t>84</a:t>
            </a:r>
            <a:r>
              <a:rPr lang="en-US" sz="2800" kern="0"/>
              <a:t>Sr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F89481-0EBA-406F-A6A1-5247CA86A3A8}"/>
              </a:ext>
            </a:extLst>
          </p:cNvPr>
          <p:cNvSpPr txBox="1">
            <a:spLocks/>
          </p:cNvSpPr>
          <p:nvPr/>
        </p:nvSpPr>
        <p:spPr bwMode="auto">
          <a:xfrm>
            <a:off x="1699385" y="4764944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 err="1">
                <a:solidFill>
                  <a:schemeClr val="bg2"/>
                </a:solidFill>
              </a:rPr>
              <a:t>i</a:t>
            </a:r>
            <a:r>
              <a:rPr lang="en-US" sz="2800" kern="0" baseline="30000">
                <a:solidFill>
                  <a:schemeClr val="bg2"/>
                </a:solidFill>
              </a:rPr>
              <a:t>=1</a:t>
            </a:r>
            <a:endParaRPr lang="en-US" sz="2800" kern="0">
              <a:solidFill>
                <a:schemeClr val="bg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301209-E3A5-440C-83A0-C85EFE437ED0}"/>
              </a:ext>
            </a:extLst>
          </p:cNvPr>
          <p:cNvSpPr txBox="1">
            <a:spLocks/>
          </p:cNvSpPr>
          <p:nvPr/>
        </p:nvSpPr>
        <p:spPr bwMode="auto">
          <a:xfrm>
            <a:off x="447599" y="1570276"/>
            <a:ext cx="869255" cy="2585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 err="1">
                <a:solidFill>
                  <a:schemeClr val="bg2"/>
                </a:solidFill>
              </a:rPr>
              <a:t>i</a:t>
            </a:r>
            <a:r>
              <a:rPr lang="en-US" sz="2800" kern="0" baseline="30000">
                <a:solidFill>
                  <a:schemeClr val="bg2"/>
                </a:solidFill>
              </a:rPr>
              <a:t>=6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2E6B20CB-16DE-4CA5-B61F-70D797866D94}"/>
              </a:ext>
            </a:extLst>
          </p:cNvPr>
          <p:cNvSpPr/>
          <p:nvPr/>
        </p:nvSpPr>
        <p:spPr bwMode="auto">
          <a:xfrm>
            <a:off x="7663543" y="2514009"/>
            <a:ext cx="871903" cy="82901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48023C-56FA-4CA1-BD1A-77F35294E8B8}"/>
              </a:ext>
            </a:extLst>
          </p:cNvPr>
          <p:cNvSpPr/>
          <p:nvPr/>
        </p:nvSpPr>
        <p:spPr>
          <a:xfrm>
            <a:off x="6755331" y="4411001"/>
            <a:ext cx="1378568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Eigenstates</a:t>
            </a:r>
          </a:p>
          <a:p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{|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β </a:t>
            </a:r>
            <a:r>
              <a:rPr lang="el-GR" sz="2000" dirty="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}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0D370C-4F4A-494C-8DC7-93BA6BB933CD}"/>
              </a:ext>
            </a:extLst>
          </p:cNvPr>
          <p:cNvSpPr/>
          <p:nvPr/>
        </p:nvSpPr>
        <p:spPr>
          <a:xfrm>
            <a:off x="668382" y="2306992"/>
            <a:ext cx="42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71269-5203-41BC-B9A2-D8DD229D358A}"/>
              </a:ext>
            </a:extLst>
          </p:cNvPr>
          <p:cNvSpPr/>
          <p:nvPr/>
        </p:nvSpPr>
        <p:spPr>
          <a:xfrm>
            <a:off x="630008" y="2995319"/>
            <a:ext cx="71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5CAAF4-0BC9-4CB4-A7A0-29AE50B2AC2E}"/>
                  </a:ext>
                </a:extLst>
              </p:cNvPr>
              <p:cNvSpPr txBox="1"/>
              <p:nvPr/>
            </p:nvSpPr>
            <p:spPr>
              <a:xfrm>
                <a:off x="3229567" y="3820340"/>
                <a:ext cx="3331361" cy="1899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5CAAF4-0BC9-4CB4-A7A0-29AE50B2A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567" y="3820340"/>
                <a:ext cx="3331361" cy="18995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028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CDC81454-BE3A-4532-B9B6-728D586A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0" y="2442971"/>
            <a:ext cx="1838859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0F2B06A-2176-4D57-A317-48B4314F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19" y="4206703"/>
            <a:ext cx="2672442" cy="253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476250"/>
            <a:ext cx="8806543" cy="1143000"/>
          </a:xfrm>
        </p:spPr>
        <p:txBody>
          <a:bodyPr/>
          <a:lstStyle/>
          <a:p>
            <a:r>
              <a:rPr lang="en-US"/>
              <a:t>Probe: Optical Excitation into the Rydberg Manifold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43A1B-A02E-CA5E-66D7-D1638D929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17" y="2419350"/>
            <a:ext cx="4651811" cy="718566"/>
          </a:xfrm>
        </p:spPr>
        <p:txBody>
          <a:bodyPr/>
          <a:lstStyle/>
          <a:p>
            <a:r>
              <a:rPr lang="en-US" sz="2000"/>
              <a:t>Laser tuned near Rydberg state 5 (59s)</a:t>
            </a:r>
          </a:p>
          <a:p>
            <a:r>
              <a:rPr lang="en-US" sz="2000"/>
              <a:t>Detuning from state 5 sets band energy being probed</a:t>
            </a:r>
          </a:p>
          <a:p>
            <a:r>
              <a:rPr lang="en-US" sz="2000"/>
              <a:t>Signal intensity measures overlap of the dressed eigenstates with bare state 5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3671D8E-F75D-D080-5A31-16DF4CD0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4" y="2419350"/>
            <a:ext cx="14191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22ACC-C0A9-0F0D-29AC-A5BD4FE021AB}"/>
              </a:ext>
            </a:extLst>
          </p:cNvPr>
          <p:cNvSpPr/>
          <p:nvPr/>
        </p:nvSpPr>
        <p:spPr>
          <a:xfrm>
            <a:off x="3697355" y="2419350"/>
            <a:ext cx="190500" cy="34671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7ED5F-6C0E-9E31-524D-580CC905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65" y="2895886"/>
            <a:ext cx="242030" cy="2420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E24764-6A79-43E9-9E69-478E12D3C1A0}"/>
              </a:ext>
            </a:extLst>
          </p:cNvPr>
          <p:cNvSpPr/>
          <p:nvPr/>
        </p:nvSpPr>
        <p:spPr bwMode="auto">
          <a:xfrm>
            <a:off x="5151348" y="6730092"/>
            <a:ext cx="2672442" cy="12790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5D2DF-E120-4CAD-9C16-E151013A1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461" y="6591301"/>
            <a:ext cx="242030" cy="2420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A6A8EB-69ED-48C2-AA61-A54F6E216BE5}"/>
              </a:ext>
            </a:extLst>
          </p:cNvPr>
          <p:cNvGrpSpPr/>
          <p:nvPr/>
        </p:nvGrpSpPr>
        <p:grpSpPr>
          <a:xfrm>
            <a:off x="1530077" y="2643809"/>
            <a:ext cx="242030" cy="1963975"/>
            <a:chOff x="1580735" y="1742175"/>
            <a:chExt cx="226936" cy="21626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65713C2-4E7A-4E7D-90EE-0E6115ED1E86}"/>
                </a:ext>
              </a:extLst>
            </p:cNvPr>
            <p:cNvGrpSpPr/>
            <p:nvPr/>
          </p:nvGrpSpPr>
          <p:grpSpPr>
            <a:xfrm>
              <a:off x="1590835" y="2193304"/>
              <a:ext cx="216836" cy="1711547"/>
              <a:chOff x="2376148" y="2097230"/>
              <a:chExt cx="216836" cy="199161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809E2C-D9F1-4944-B443-7CF3CCD26D2B}"/>
                  </a:ext>
                </a:extLst>
              </p:cNvPr>
              <p:cNvSpPr/>
              <p:nvPr/>
            </p:nvSpPr>
            <p:spPr>
              <a:xfrm>
                <a:off x="2376148" y="2097230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0A193F-CFC5-4950-9436-A6E77043BF5B}"/>
                  </a:ext>
                </a:extLst>
              </p:cNvPr>
              <p:cNvSpPr/>
              <p:nvPr/>
            </p:nvSpPr>
            <p:spPr>
              <a:xfrm>
                <a:off x="2376148" y="2624144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66E3ABB-E033-40FF-98F6-E98E0BF65803}"/>
                  </a:ext>
                </a:extLst>
              </p:cNvPr>
              <p:cNvSpPr/>
              <p:nvPr/>
            </p:nvSpPr>
            <p:spPr>
              <a:xfrm>
                <a:off x="2389402" y="3203787"/>
                <a:ext cx="149080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0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A48BF43-79C0-454D-8F02-A7484215A27B}"/>
                  </a:ext>
                </a:extLst>
              </p:cNvPr>
              <p:cNvSpPr/>
              <p:nvPr/>
            </p:nvSpPr>
            <p:spPr>
              <a:xfrm>
                <a:off x="2389402" y="3730701"/>
                <a:ext cx="203582" cy="35813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0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00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2FD3F1-1191-458A-90FF-D9A98CF5811D}"/>
                </a:ext>
              </a:extLst>
            </p:cNvPr>
            <p:cNvSpPr/>
            <p:nvPr/>
          </p:nvSpPr>
          <p:spPr>
            <a:xfrm>
              <a:off x="1580735" y="1742175"/>
              <a:ext cx="20358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0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0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90FFB5-3846-91D3-6C06-ADC90D626517}"/>
              </a:ext>
            </a:extLst>
          </p:cNvPr>
          <p:cNvSpPr/>
          <p:nvPr/>
        </p:nvSpPr>
        <p:spPr>
          <a:xfrm>
            <a:off x="485979" y="2786676"/>
            <a:ext cx="2009819" cy="342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84027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79229"/>
            <a:ext cx="8806543" cy="1143000"/>
          </a:xfrm>
        </p:spPr>
        <p:txBody>
          <a:bodyPr/>
          <a:lstStyle/>
          <a:p>
            <a:r>
              <a:rPr lang="en-US"/>
              <a:t>Protection of the Edge State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66" y="1840369"/>
            <a:ext cx="2133971" cy="7185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000"/>
              <a:t>Protection of the edge state is more robust than the coherence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1F83-661E-41CF-8DE6-AC61CD01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07" y="1653242"/>
            <a:ext cx="1546997" cy="38327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9" name="Picture 28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EA4A7A80-2467-4FA8-AC94-02AD500EC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553" y="1253664"/>
            <a:ext cx="2544293" cy="26132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E8AA2A-664F-4592-BFEE-D2D94B10ED05}"/>
              </a:ext>
            </a:extLst>
          </p:cNvPr>
          <p:cNvSpPr/>
          <p:nvPr/>
        </p:nvSpPr>
        <p:spPr>
          <a:xfrm rot="16200000">
            <a:off x="8723120" y="2239268"/>
            <a:ext cx="1076253" cy="2344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Fractional Population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2254D7-F4DC-45CA-A644-479D43BC7A96}"/>
              </a:ext>
            </a:extLst>
          </p:cNvPr>
          <p:cNvSpPr/>
          <p:nvPr/>
        </p:nvSpPr>
        <p:spPr>
          <a:xfrm>
            <a:off x="9826978" y="3857945"/>
            <a:ext cx="1873441" cy="1824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mm-wave exposure Time [</a:t>
            </a:r>
            <a:r>
              <a:rPr lang="el-GR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AD5FF-A1B9-42AA-A0CB-671E16BDD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60" y="1253664"/>
            <a:ext cx="3985293" cy="4978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17F0AD-F84B-4599-9285-736A8F161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140" y="1501195"/>
            <a:ext cx="2133971" cy="435659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B59AEA-35C3-4BD3-82C8-E9F2E9D5623E}"/>
              </a:ext>
            </a:extLst>
          </p:cNvPr>
          <p:cNvSpPr/>
          <p:nvPr/>
        </p:nvSpPr>
        <p:spPr>
          <a:xfrm rot="16200000">
            <a:off x="3636521" y="3110637"/>
            <a:ext cx="21785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Fractional Population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6D53E-4056-4EA9-847E-CA22C769BD55}"/>
              </a:ext>
            </a:extLst>
          </p:cNvPr>
          <p:cNvSpPr/>
          <p:nvPr/>
        </p:nvSpPr>
        <p:spPr>
          <a:xfrm>
            <a:off x="5537297" y="6232623"/>
            <a:ext cx="2950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mm-wave exposure Time [</a:t>
            </a:r>
            <a:r>
              <a:rPr lang="el-GR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3167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 dirty="0"/>
              <a:t>Synthetic Dimensions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0B6109-A3C0-481E-8AF0-3DF54B37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9" y="925870"/>
            <a:ext cx="8628002" cy="26935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A411C7-51CD-4BD4-8FD6-F115F9983F4D}"/>
              </a:ext>
            </a:extLst>
          </p:cNvPr>
          <p:cNvSpPr/>
          <p:nvPr/>
        </p:nvSpPr>
        <p:spPr>
          <a:xfrm>
            <a:off x="1143000" y="6412342"/>
            <a:ext cx="6858000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-apple-system"/>
              </a:rPr>
              <a:t>Ozawa, T., Price, H.M. Topological quantum matter in synthetic dimensions. </a:t>
            </a:r>
            <a:r>
              <a:rPr lang="en-US" sz="1200" i="1">
                <a:solidFill>
                  <a:srgbClr val="222222"/>
                </a:solidFill>
                <a:latin typeface="-apple-system"/>
              </a:rPr>
              <a:t>Nat Rev Phys</a:t>
            </a:r>
            <a:r>
              <a:rPr lang="en-US" sz="1200" b="1">
                <a:solidFill>
                  <a:srgbClr val="222222"/>
                </a:solidFill>
                <a:latin typeface="-apple-system"/>
              </a:rPr>
              <a:t>1, </a:t>
            </a:r>
            <a:r>
              <a:rPr lang="en-US" sz="1200">
                <a:solidFill>
                  <a:srgbClr val="222222"/>
                </a:solidFill>
                <a:latin typeface="-apple-system"/>
              </a:rPr>
              <a:t>349–357 (2019)</a:t>
            </a:r>
            <a:endParaRPr lang="en-US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C26DED-A359-4F18-B093-E3A675A3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630" y="4306682"/>
            <a:ext cx="2857682" cy="21056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12E1B2-24EF-4A06-A840-A219ECD728EF}"/>
              </a:ext>
            </a:extLst>
          </p:cNvPr>
          <p:cNvSpPr txBox="1"/>
          <p:nvPr/>
        </p:nvSpPr>
        <p:spPr>
          <a:xfrm>
            <a:off x="257999" y="3529688"/>
            <a:ext cx="862800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ue Haas Grotesk Text Pro"/>
              </a:rPr>
              <a:t>  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ue Haas Grotesk Text Pro"/>
              </a:rPr>
              <a:t>Atoms	               Rydberg atomic states	    Microwaves/millimeter-waves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3DEFB8-5A8C-4037-A823-456B408F9B38}"/>
              </a:ext>
            </a:extLst>
          </p:cNvPr>
          <p:cNvGrpSpPr/>
          <p:nvPr/>
        </p:nvGrpSpPr>
        <p:grpSpPr>
          <a:xfrm>
            <a:off x="666323" y="3901669"/>
            <a:ext cx="4895850" cy="1147720"/>
            <a:chOff x="4248150" y="5359512"/>
            <a:chExt cx="4895850" cy="11477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192366-7CAB-417F-97AF-8D2126CE2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8150" y="5359512"/>
              <a:ext cx="4895850" cy="93345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FEB717-39D3-4303-9AC5-C07342F8A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8150" y="6288517"/>
              <a:ext cx="4895850" cy="21871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69A2C8-746E-4F80-B20D-075606848E4B}"/>
              </a:ext>
            </a:extLst>
          </p:cNvPr>
          <p:cNvGrpSpPr/>
          <p:nvPr/>
        </p:nvGrpSpPr>
        <p:grpSpPr>
          <a:xfrm>
            <a:off x="6400464" y="3935902"/>
            <a:ext cx="1600536" cy="1527701"/>
            <a:chOff x="6715125" y="4695089"/>
            <a:chExt cx="2428875" cy="236293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B3A01A-DF5A-4651-92CE-335680F60730}"/>
                </a:ext>
              </a:extLst>
            </p:cNvPr>
            <p:cNvSpPr/>
            <p:nvPr/>
          </p:nvSpPr>
          <p:spPr bwMode="auto">
            <a:xfrm>
              <a:off x="6715125" y="4695089"/>
              <a:ext cx="2428875" cy="2162911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7661FA-A062-45B7-8D6B-6E87BFF36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t="1" r="1" b="19254"/>
            <a:stretch/>
          </p:blipFill>
          <p:spPr>
            <a:xfrm>
              <a:off x="6715125" y="4695089"/>
              <a:ext cx="2428875" cy="236293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E52FB8-7695-4AD9-AD5C-F5140ED8159C}"/>
              </a:ext>
            </a:extLst>
          </p:cNvPr>
          <p:cNvGrpSpPr/>
          <p:nvPr/>
        </p:nvGrpSpPr>
        <p:grpSpPr>
          <a:xfrm>
            <a:off x="20617" y="5104424"/>
            <a:ext cx="4160063" cy="1143000"/>
            <a:chOff x="162596" y="5200363"/>
            <a:chExt cx="4366033" cy="1172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53BA20-95E3-4CFF-8B97-D87F6D84E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2663" b="30858"/>
            <a:stretch/>
          </p:blipFill>
          <p:spPr>
            <a:xfrm>
              <a:off x="162597" y="5200363"/>
              <a:ext cx="4366032" cy="5794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E5C7AE-9A7D-4F3C-AFEF-26948D74F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398" t="84390"/>
            <a:stretch/>
          </p:blipFill>
          <p:spPr>
            <a:xfrm>
              <a:off x="162596" y="6000981"/>
              <a:ext cx="4366032" cy="3722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178385-7042-4A78-A8FD-840B99B3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596" y="5755143"/>
              <a:ext cx="4366032" cy="27699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76A3BE-7D63-428E-9794-2B1C8216D63F}"/>
              </a:ext>
            </a:extLst>
          </p:cNvPr>
          <p:cNvGrpSpPr/>
          <p:nvPr/>
        </p:nvGrpSpPr>
        <p:grpSpPr>
          <a:xfrm>
            <a:off x="4180680" y="5555989"/>
            <a:ext cx="4942703" cy="678288"/>
            <a:chOff x="4349578" y="646792"/>
            <a:chExt cx="4942703" cy="678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23F184-18BF-47C5-BA16-7F1493A84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901" t="57348" r="9406" b="22072"/>
            <a:stretch/>
          </p:blipFill>
          <p:spPr>
            <a:xfrm>
              <a:off x="4349578" y="861666"/>
              <a:ext cx="4942703" cy="2458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17B077B-2229-4B2E-A3E8-F994F8E22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901" t="6657" r="9406" b="75355"/>
            <a:stretch/>
          </p:blipFill>
          <p:spPr>
            <a:xfrm>
              <a:off x="4349578" y="646792"/>
              <a:ext cx="4942703" cy="2148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4D48FA-17D0-4F5A-9FFF-67162CB9E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901" t="79420" r="9406" b="-1"/>
            <a:stretch/>
          </p:blipFill>
          <p:spPr>
            <a:xfrm>
              <a:off x="4349578" y="1079242"/>
              <a:ext cx="4942703" cy="245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768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FCB3-95FC-4C03-95B2-35D3DA3E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89E9D-2B02-4C61-98BF-2E834CBE1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73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70065"/>
            <a:ext cx="9281786" cy="1143000"/>
          </a:xfrm>
        </p:spPr>
        <p:txBody>
          <a:bodyPr/>
          <a:lstStyle/>
          <a:p>
            <a:r>
              <a:rPr lang="en-US" altLang="en-US" sz="4000" b="1"/>
              <a:t>Plaquettes and interactions with optical tweezers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E14381-5455-488A-B5F6-14B8B68B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779" y="1374367"/>
            <a:ext cx="6110777" cy="7065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2E7011-77E1-4730-ACCF-4B9C55422896}"/>
              </a:ext>
            </a:extLst>
          </p:cNvPr>
          <p:cNvSpPr/>
          <p:nvPr/>
        </p:nvSpPr>
        <p:spPr>
          <a:xfrm>
            <a:off x="3572840" y="2093089"/>
            <a:ext cx="2188308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2"/>
                </a:solidFill>
              </a:rPr>
              <a:t>https://arxiv.org/abs/2306.00883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19A4E-C80A-4AE7-A39E-F206A6A5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54" y="2306435"/>
            <a:ext cx="4343400" cy="445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4BF3C-5685-4BF0-B1F6-941F11BE0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68" y="2306435"/>
            <a:ext cx="410176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71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 dirty="0"/>
              <a:t>AC Stark Shifts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38E25-C3BD-491E-A282-862BD176A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85CD7-8CD1-4FD0-AB36-6D935D8A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7" y="2224374"/>
            <a:ext cx="8218184" cy="26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1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Effects of Perturbations on the Edge States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8A3006AF-DE35-4305-9D7B-A6A9D13D7098}"/>
              </a:ext>
            </a:extLst>
          </p:cNvPr>
          <p:cNvSpPr txBox="1">
            <a:spLocks/>
          </p:cNvSpPr>
          <p:nvPr/>
        </p:nvSpPr>
        <p:spPr>
          <a:xfrm>
            <a:off x="2798236" y="3743420"/>
            <a:ext cx="6418207" cy="391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Introducing on-site potential by varying detuning of microwave field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7C0504-728E-4526-95CF-9F78B72A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549" y="1388252"/>
            <a:ext cx="1919732" cy="1198440"/>
          </a:xfrm>
        </p:spPr>
        <p:txBody>
          <a:bodyPr>
            <a:noAutofit/>
          </a:bodyPr>
          <a:lstStyle/>
          <a:p>
            <a:r>
              <a:rPr lang="en-US" sz="1600"/>
              <a:t>Tunneling amplitude variations</a:t>
            </a:r>
          </a:p>
          <a:p>
            <a:r>
              <a:rPr lang="en-US" sz="1600"/>
              <a:t>No effect on edge state energy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ABB815-1502-45DE-8329-6BD5E9CA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6" y="1456944"/>
            <a:ext cx="2091297" cy="39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C8A0ECD-4711-4EB1-8552-0771F3B73071}"/>
              </a:ext>
            </a:extLst>
          </p:cNvPr>
          <p:cNvSpPr/>
          <p:nvPr/>
        </p:nvSpPr>
        <p:spPr>
          <a:xfrm>
            <a:off x="1164270" y="3454908"/>
            <a:ext cx="774700" cy="8011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7CE359F-F1C4-420A-AE34-21F6F847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3" y="2957741"/>
            <a:ext cx="322707" cy="322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BE9F83-3DF1-4C74-9332-F1AE1789AEB0}"/>
              </a:ext>
            </a:extLst>
          </p:cNvPr>
          <p:cNvGrpSpPr/>
          <p:nvPr/>
        </p:nvGrpSpPr>
        <p:grpSpPr>
          <a:xfrm>
            <a:off x="2798236" y="1481924"/>
            <a:ext cx="2312902" cy="1842262"/>
            <a:chOff x="2982999" y="2295524"/>
            <a:chExt cx="2312902" cy="18422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2383F5-2479-4DC8-8E01-6CDA134E6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781" r="58522"/>
            <a:stretch/>
          </p:blipFill>
          <p:spPr>
            <a:xfrm>
              <a:off x="3086297" y="2297905"/>
              <a:ext cx="2091297" cy="18398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6937EE5-31E1-44AA-88DF-7158924A0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88" t="3521" r="21639" b="87327"/>
            <a:stretch/>
          </p:blipFill>
          <p:spPr>
            <a:xfrm>
              <a:off x="2982999" y="2295524"/>
              <a:ext cx="2312902" cy="197611"/>
            </a:xfrm>
            <a:prstGeom prst="rect">
              <a:avLst/>
            </a:prstGeom>
          </p:spPr>
        </p:pic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B6F1F514-55F0-4E5A-9133-BA7F09EFC833}"/>
              </a:ext>
            </a:extLst>
          </p:cNvPr>
          <p:cNvSpPr/>
          <p:nvPr/>
        </p:nvSpPr>
        <p:spPr>
          <a:xfrm>
            <a:off x="3943675" y="2560223"/>
            <a:ext cx="552450" cy="5715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ED4158-0674-47E4-83EB-BF6D697A0F2F}"/>
              </a:ext>
            </a:extLst>
          </p:cNvPr>
          <p:cNvGrpSpPr/>
          <p:nvPr/>
        </p:nvGrpSpPr>
        <p:grpSpPr>
          <a:xfrm>
            <a:off x="4348402" y="4904012"/>
            <a:ext cx="3317873" cy="1764173"/>
            <a:chOff x="6037923" y="4808077"/>
            <a:chExt cx="3317873" cy="176417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ADC80BE-BB9D-4C94-A9D7-327589B95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686" r="45013"/>
            <a:stretch/>
          </p:blipFill>
          <p:spPr>
            <a:xfrm>
              <a:off x="6311902" y="4933950"/>
              <a:ext cx="2765423" cy="16383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2520D9C-E410-46C0-A0E8-CDB7FFF4F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49" r="11478" b="87131"/>
            <a:stretch/>
          </p:blipFill>
          <p:spPr>
            <a:xfrm>
              <a:off x="6037923" y="4808077"/>
              <a:ext cx="3317873" cy="250069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5B0577-1CF8-42A7-BF7B-19CD1C0F1CF3}"/>
              </a:ext>
            </a:extLst>
          </p:cNvPr>
          <p:cNvCxnSpPr>
            <a:cxnSpLocks/>
          </p:cNvCxnSpPr>
          <p:nvPr/>
        </p:nvCxnSpPr>
        <p:spPr>
          <a:xfrm>
            <a:off x="4234373" y="2959226"/>
            <a:ext cx="208934" cy="7443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E82179-15F1-4254-A0AB-2A1B73D71201}"/>
              </a:ext>
            </a:extLst>
          </p:cNvPr>
          <p:cNvGrpSpPr/>
          <p:nvPr/>
        </p:nvGrpSpPr>
        <p:grpSpPr>
          <a:xfrm>
            <a:off x="6586939" y="1432746"/>
            <a:ext cx="2312902" cy="1847702"/>
            <a:chOff x="6586939" y="1432746"/>
            <a:chExt cx="2312902" cy="18477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8A6702-59B8-4459-9E1A-03925A02F45F}"/>
                </a:ext>
              </a:extLst>
            </p:cNvPr>
            <p:cNvGrpSpPr/>
            <p:nvPr/>
          </p:nvGrpSpPr>
          <p:grpSpPr>
            <a:xfrm>
              <a:off x="6646810" y="1440567"/>
              <a:ext cx="2194595" cy="1839881"/>
              <a:chOff x="7484594" y="1435449"/>
              <a:chExt cx="2194595" cy="183988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DC2B4B7-DF99-4E24-A4D0-22EF49F2D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4781" r="58522"/>
              <a:stretch/>
            </p:blipFill>
            <p:spPr>
              <a:xfrm>
                <a:off x="7484594" y="1435449"/>
                <a:ext cx="2091297" cy="183988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E4B84DE-CA59-4168-A5E2-AF4CA0DA10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349" t="16099" r="422" b="190"/>
              <a:stretch/>
            </p:blipFill>
            <p:spPr>
              <a:xfrm>
                <a:off x="8155038" y="1456944"/>
                <a:ext cx="1524151" cy="1807328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2047FE4-623C-4ABD-8E9A-4DBE35DF2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488" t="3521" r="21639" b="87327"/>
            <a:stretch/>
          </p:blipFill>
          <p:spPr>
            <a:xfrm>
              <a:off x="6586939" y="1432746"/>
              <a:ext cx="2312902" cy="197611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66389EDE-D460-4046-943F-538CFB907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144" y="4117782"/>
            <a:ext cx="4764542" cy="6874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AC0CB3-6865-4BDF-AB3C-47CE579577F2}"/>
              </a:ext>
            </a:extLst>
          </p:cNvPr>
          <p:cNvGrpSpPr/>
          <p:nvPr/>
        </p:nvGrpSpPr>
        <p:grpSpPr>
          <a:xfrm>
            <a:off x="1570796" y="1742175"/>
            <a:ext cx="268614" cy="2172295"/>
            <a:chOff x="1580735" y="1742175"/>
            <a:chExt cx="268614" cy="217229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E36BEA-673D-44CB-9DA6-C89E3B1BACB7}"/>
                </a:ext>
              </a:extLst>
            </p:cNvPr>
            <p:cNvGrpSpPr/>
            <p:nvPr/>
          </p:nvGrpSpPr>
          <p:grpSpPr>
            <a:xfrm>
              <a:off x="1590835" y="2193304"/>
              <a:ext cx="258514" cy="1721166"/>
              <a:chOff x="2376148" y="2097230"/>
              <a:chExt cx="258514" cy="20028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CF87E67-E954-46FE-AA9F-990B91E46021}"/>
                  </a:ext>
                </a:extLst>
              </p:cNvPr>
              <p:cNvSpPr/>
              <p:nvPr/>
            </p:nvSpPr>
            <p:spPr>
              <a:xfrm>
                <a:off x="2376148" y="2097230"/>
                <a:ext cx="17793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4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E649F29-E110-427A-A9D4-5BFC0CDBF1B8}"/>
                  </a:ext>
                </a:extLst>
              </p:cNvPr>
              <p:cNvSpPr/>
              <p:nvPr/>
            </p:nvSpPr>
            <p:spPr>
              <a:xfrm>
                <a:off x="2376148" y="2624145"/>
                <a:ext cx="24526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4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4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F7E003B-58E7-4768-86B6-DFE4626FC47B}"/>
                  </a:ext>
                </a:extLst>
              </p:cNvPr>
              <p:cNvSpPr/>
              <p:nvPr/>
            </p:nvSpPr>
            <p:spPr>
              <a:xfrm>
                <a:off x="2389402" y="3203786"/>
                <a:ext cx="17793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400" i="1" baseline="-25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</a:t>
                </a:r>
                <a:endParaRPr lang="en-US" sz="24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35A4FDC-7605-4C81-A9FE-4267E50F1C77}"/>
                  </a:ext>
                </a:extLst>
              </p:cNvPr>
              <p:cNvSpPr/>
              <p:nvPr/>
            </p:nvSpPr>
            <p:spPr>
              <a:xfrm>
                <a:off x="2389402" y="3730701"/>
                <a:ext cx="24526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i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</a:t>
                </a:r>
                <a:r>
                  <a:rPr lang="en-US" sz="2400" i="1" baseline="-2500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</a:t>
                </a:r>
                <a:endParaRPr lang="en-US" sz="2400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1A033B-50BF-468B-A24A-C4E4BA3EC764}"/>
                </a:ext>
              </a:extLst>
            </p:cNvPr>
            <p:cNvSpPr/>
            <p:nvPr/>
          </p:nvSpPr>
          <p:spPr>
            <a:xfrm>
              <a:off x="1580735" y="1742175"/>
              <a:ext cx="24526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sz="2400" i="1" baseline="-2500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687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22" grpId="0" build="p"/>
      <p:bldP spid="26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Challenges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ABB815-1502-45DE-8329-6BD5E9CA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6" y="1456944"/>
            <a:ext cx="2091297" cy="39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CE359F-F1C4-420A-AE34-21F6F847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3" y="2957741"/>
            <a:ext cx="322707" cy="32270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1A3AA47-5DAC-4185-83AB-A885AC390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388" y="1222229"/>
            <a:ext cx="4724412" cy="718566"/>
          </a:xfrm>
        </p:spPr>
        <p:txBody>
          <a:bodyPr/>
          <a:lstStyle/>
          <a:p>
            <a:r>
              <a:rPr lang="en-US" sz="2000"/>
              <a:t>AC Stark shifts</a:t>
            </a:r>
          </a:p>
          <a:p>
            <a:r>
              <a:rPr lang="en-US" sz="2000"/>
              <a:t>Hardware complexity with increasing number of states/lattice sites</a:t>
            </a:r>
          </a:p>
          <a:p>
            <a:r>
              <a:rPr lang="en-US" sz="2000"/>
              <a:t>Decoherence</a:t>
            </a:r>
          </a:p>
          <a:p>
            <a:pPr lvl="1"/>
            <a:r>
              <a:rPr lang="en-US" sz="1600"/>
              <a:t>40 us lifetime at n=60</a:t>
            </a:r>
          </a:p>
          <a:p>
            <a:pPr lvl="1"/>
            <a:r>
              <a:rPr lang="en-US" sz="1600"/>
              <a:t>Variation with state and </a:t>
            </a:r>
          </a:p>
          <a:p>
            <a:pPr marL="457200" lvl="1" indent="0">
              <a:buNone/>
            </a:pPr>
            <a:r>
              <a:rPr lang="en-US" sz="1600"/>
              <a:t>      microwave power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Switching to singlet Rydberg levels</a:t>
            </a:r>
          </a:p>
          <a:p>
            <a:pPr lvl="1"/>
            <a:r>
              <a:rPr lang="en-US" sz="1600"/>
              <a:t>Lower state density</a:t>
            </a:r>
          </a:p>
          <a:p>
            <a:pPr marL="457200" lvl="1" indent="0">
              <a:buNone/>
            </a:pPr>
            <a:endParaRPr lang="en-US" sz="1600"/>
          </a:p>
          <a:p>
            <a:pPr marL="457200" lvl="1" indent="0">
              <a:buNone/>
            </a:pPr>
            <a:endParaRPr lang="en-US" sz="1600"/>
          </a:p>
          <a:p>
            <a:endParaRPr lang="en-US" sz="20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38A38E-E10F-4FED-AC56-C19A8846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564" y="2370360"/>
            <a:ext cx="2789086" cy="1475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E9BA40-1BDC-4082-AF50-EB23B8EE0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204" y="4497996"/>
            <a:ext cx="2757446" cy="147538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76E0E25-24F2-494E-9F59-FEB44E969ECA}"/>
              </a:ext>
            </a:extLst>
          </p:cNvPr>
          <p:cNvSpPr/>
          <p:nvPr/>
        </p:nvSpPr>
        <p:spPr>
          <a:xfrm>
            <a:off x="6453589" y="3947374"/>
            <a:ext cx="218663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Increase J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4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4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4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5" name="Right Arrow 9">
            <a:extLst>
              <a:ext uri="{FF2B5EF4-FFF2-40B4-BE49-F238E27FC236}">
                <a16:creationId xmlns:a16="http://schemas.microsoft.com/office/drawing/2014/main" id="{00EA0409-6E99-48F2-B907-EA11543D3FDB}"/>
              </a:ext>
            </a:extLst>
          </p:cNvPr>
          <p:cNvSpPr/>
          <p:nvPr/>
        </p:nvSpPr>
        <p:spPr>
          <a:xfrm rot="5400000">
            <a:off x="8418130" y="4074205"/>
            <a:ext cx="715779" cy="13180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31782-C8D6-4560-BA00-C5AA69924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219" y="3845746"/>
            <a:ext cx="1940093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2302" y="1216025"/>
            <a:ext cx="8203646" cy="2942032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>
                <a:latin typeface="+mj-lt"/>
              </a:rPr>
              <a:t>Rydberg Atom Synthetic Dimensions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>
                <a:latin typeface="+mj-lt"/>
              </a:rPr>
              <a:t>Realizing the </a:t>
            </a:r>
            <a:r>
              <a:rPr lang="en-US" altLang="en-US" err="1">
                <a:latin typeface="+mj-lt"/>
              </a:rPr>
              <a:t>Su</a:t>
            </a:r>
            <a:r>
              <a:rPr lang="en-US" altLang="en-US">
                <a:latin typeface="+mj-lt"/>
              </a:rPr>
              <a:t>-Schrieffer-</a:t>
            </a:r>
            <a:r>
              <a:rPr lang="en-US" altLang="en-US" err="1">
                <a:latin typeface="+mj-lt"/>
              </a:rPr>
              <a:t>Heeger</a:t>
            </a:r>
            <a:r>
              <a:rPr lang="en-US" altLang="en-US">
                <a:latin typeface="+mj-lt"/>
              </a:rPr>
              <a:t> (SSH) Hamiltonian and topological edge states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>
                <a:latin typeface="+mj-lt"/>
              </a:rPr>
              <a:t>Future directions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>
                <a:latin typeface="+mj-lt"/>
              </a:rPr>
              <a:t>Measuring three-body spatial correlations Ultralong-range Rydberg molecules (ULRRMs)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sz="1600"/>
              <a:t>Builds off of work with H. </a:t>
            </a:r>
            <a:r>
              <a:rPr lang="en-US" sz="1600" err="1"/>
              <a:t>Sadeghpour</a:t>
            </a:r>
            <a:r>
              <a:rPr lang="en-US" sz="1600"/>
              <a:t>, and R. Schmidt</a:t>
            </a:r>
          </a:p>
          <a:p>
            <a:pPr>
              <a:spcAft>
                <a:spcPts val="600"/>
              </a:spcAft>
              <a:buClr>
                <a:srgbClr val="66FF33"/>
              </a:buClr>
            </a:pPr>
            <a:r>
              <a:rPr lang="en-US" altLang="en-US"/>
              <a:t>ULRRMs in strongly interacting gases</a:t>
            </a:r>
          </a:p>
          <a:p>
            <a:pPr lvl="1">
              <a:spcAft>
                <a:spcPts val="600"/>
              </a:spcAft>
              <a:buClr>
                <a:srgbClr val="66FF33"/>
              </a:buClr>
            </a:pPr>
            <a:r>
              <a:rPr lang="en-US" sz="1600"/>
              <a:t>S. Yoshida, J. </a:t>
            </a:r>
            <a:r>
              <a:rPr lang="en-US" sz="1600" err="1"/>
              <a:t>Burgdorfer</a:t>
            </a:r>
            <a:r>
              <a:rPr lang="en-US" sz="1600"/>
              <a:t>, </a:t>
            </a:r>
            <a:r>
              <a:rPr lang="en-US" sz="1400"/>
              <a:t>Vienna University of Technology</a:t>
            </a:r>
            <a:endParaRPr lang="en-US" altLang="en-US"/>
          </a:p>
          <a:p>
            <a:pPr lvl="1">
              <a:spcAft>
                <a:spcPts val="600"/>
              </a:spcAft>
              <a:buClr>
                <a:srgbClr val="66FF33"/>
              </a:buClr>
            </a:pPr>
            <a:endParaRPr lang="en-US" altLang="en-US" sz="1600"/>
          </a:p>
          <a:p>
            <a:pPr>
              <a:spcAft>
                <a:spcPts val="600"/>
              </a:spcAft>
              <a:buClr>
                <a:srgbClr val="66FF33"/>
              </a:buClr>
            </a:pPr>
            <a:endParaRPr lang="en-US" altLang="en-US">
              <a:latin typeface="+mj-lt"/>
            </a:endParaRPr>
          </a:p>
          <a:p>
            <a:pPr marL="0" indent="0">
              <a:spcAft>
                <a:spcPts val="600"/>
              </a:spcAft>
              <a:buClr>
                <a:srgbClr val="66FF33"/>
              </a:buClr>
              <a:buNone/>
            </a:pPr>
            <a:endParaRPr lang="en-US" altLang="en-US">
              <a:latin typeface="+mj-lt"/>
            </a:endParaRPr>
          </a:p>
          <a:p>
            <a:pPr>
              <a:buClr>
                <a:srgbClr val="66FF33"/>
              </a:buClr>
            </a:pPr>
            <a:endParaRPr lang="en-US" altLang="en-US" sz="1600"/>
          </a:p>
          <a:p>
            <a:pPr lvl="1">
              <a:buClr>
                <a:srgbClr val="66FF33"/>
              </a:buClr>
            </a:pPr>
            <a:endParaRPr lang="en-US" altLang="en-US" sz="2400"/>
          </a:p>
          <a:p>
            <a:pPr lvl="1">
              <a:buClr>
                <a:srgbClr val="66FF33"/>
              </a:buClr>
            </a:pPr>
            <a:endParaRPr lang="en-US" altLang="en-US" sz="2400"/>
          </a:p>
          <a:p>
            <a:pPr lvl="1">
              <a:buClr>
                <a:srgbClr val="66FF33"/>
              </a:buClr>
            </a:pPr>
            <a:endParaRPr lang="en-US" altLang="en-US" sz="2400"/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22300" y="73025"/>
            <a:ext cx="7772400" cy="1143000"/>
          </a:xfrm>
        </p:spPr>
        <p:txBody>
          <a:bodyPr/>
          <a:lstStyle/>
          <a:p>
            <a:r>
              <a:rPr lang="en-US" altLang="en-US" sz="4800" b="1">
                <a:effectLst/>
              </a:rPr>
              <a:t>Outline</a:t>
            </a:r>
            <a:endParaRPr lang="en-US" altLang="en-US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9761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6E22-CEFF-9C8A-277E-2E2C7BD8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189815"/>
            <a:ext cx="8806543" cy="1143000"/>
          </a:xfrm>
        </p:spPr>
        <p:txBody>
          <a:bodyPr/>
          <a:lstStyle/>
          <a:p>
            <a:r>
              <a:rPr lang="en-US"/>
              <a:t>Selective Field Ionization:</a:t>
            </a:r>
            <a:br>
              <a:rPr lang="en-US"/>
            </a:br>
            <a:r>
              <a:rPr lang="en-US"/>
              <a:t>Unresolved State Decomposition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CF46222-E21A-4C19-8D24-73CBA79E2B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" y="2115156"/>
            <a:ext cx="2821732" cy="19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5B1297-65BE-41A1-A06C-45CC6054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85" y="2115156"/>
            <a:ext cx="4812595" cy="2967767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D47E787-E0FF-4B24-BFAF-BEB26256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1" y="4270045"/>
            <a:ext cx="2461846" cy="232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FB7E9FD-E101-47A4-8C0F-5DE48D059A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27818" y="5380522"/>
                <a:ext cx="4617728" cy="9499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Ionization field decreases as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With Sr quantum defects – two site resolution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FB7E9FD-E101-47A4-8C0F-5DE48D05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18" y="5380522"/>
                <a:ext cx="4617728" cy="949940"/>
              </a:xfrm>
              <a:prstGeom prst="rect">
                <a:avLst/>
              </a:prstGeom>
              <a:blipFill>
                <a:blip r:embed="rId5"/>
                <a:stretch>
                  <a:fillRect l="-660" t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826D6215-DE63-460A-B7FC-975CD099CF1D}"/>
              </a:ext>
            </a:extLst>
          </p:cNvPr>
          <p:cNvSpPr/>
          <p:nvPr/>
        </p:nvSpPr>
        <p:spPr bwMode="auto">
          <a:xfrm rot="3394639">
            <a:off x="3335281" y="2556913"/>
            <a:ext cx="184518" cy="27108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3910D47-A5AE-4EE6-8271-F08B88F8DFF7}"/>
              </a:ext>
            </a:extLst>
          </p:cNvPr>
          <p:cNvSpPr/>
          <p:nvPr/>
        </p:nvSpPr>
        <p:spPr bwMode="auto">
          <a:xfrm rot="3394639">
            <a:off x="3011112" y="3459359"/>
            <a:ext cx="208750" cy="32207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32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408"/>
            <a:ext cx="9144000" cy="1143000"/>
          </a:xfrm>
        </p:spPr>
        <p:txBody>
          <a:bodyPr/>
          <a:lstStyle/>
          <a:p>
            <a:r>
              <a:rPr lang="en-US" altLang="en-US" sz="4000" b="1"/>
              <a:t>Electron-Atom Interaction and </a:t>
            </a:r>
            <a:r>
              <a:rPr lang="en-US" altLang="en-US" sz="4000" b="1" err="1"/>
              <a:t>Ultralong</a:t>
            </a:r>
            <a:r>
              <a:rPr lang="en-US" altLang="en-US" sz="4000" b="1"/>
              <a:t>-Range Rydberg Molecules</a:t>
            </a:r>
          </a:p>
        </p:txBody>
      </p:sp>
      <p:sp>
        <p:nvSpPr>
          <p:cNvPr id="7" name="Shape 85"/>
          <p:cNvSpPr txBox="1"/>
          <p:nvPr/>
        </p:nvSpPr>
        <p:spPr bwMode="auto">
          <a:xfrm>
            <a:off x="187960" y="4484097"/>
            <a:ext cx="8768080" cy="24026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rgbClr val="F8F8F8"/>
                </a:solidFill>
              </a:rPr>
              <a:t>Greene, Dickinson, and </a:t>
            </a:r>
            <a:r>
              <a:rPr lang="en-US" sz="2000" kern="0" err="1">
                <a:solidFill>
                  <a:srgbClr val="F8F8F8"/>
                </a:solidFill>
              </a:rPr>
              <a:t>Sadeghpour</a:t>
            </a:r>
            <a:r>
              <a:rPr lang="en-US" sz="2000" kern="0">
                <a:solidFill>
                  <a:srgbClr val="F8F8F8"/>
                </a:solidFill>
              </a:rPr>
              <a:t>, Phys. Rev. Lett. 85, 2458 (2000)</a:t>
            </a:r>
          </a:p>
          <a:p>
            <a:pPr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rgbClr val="F8F8F8"/>
                </a:solidFill>
              </a:rPr>
              <a:t>Electron probability density in Rydberg atom forms potential wells that can bind ground state atoms</a:t>
            </a:r>
          </a:p>
          <a:p>
            <a:pPr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rgbClr val="F8F8F8"/>
                </a:solidFill>
              </a:rPr>
              <a:t>Binding energies of MHz  for any element with A</a:t>
            </a:r>
            <a:r>
              <a:rPr lang="en-US" sz="2000" kern="0" baseline="-25000">
                <a:solidFill>
                  <a:srgbClr val="F8F8F8"/>
                </a:solidFill>
              </a:rPr>
              <a:t>s</a:t>
            </a:r>
            <a:r>
              <a:rPr lang="en-US" sz="2000" kern="0">
                <a:solidFill>
                  <a:srgbClr val="F8F8F8"/>
                </a:solidFill>
              </a:rPr>
              <a:t>&lt;0</a:t>
            </a:r>
          </a:p>
          <a:p>
            <a:pPr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rgbClr val="F8F8F8"/>
                </a:solidFill>
              </a:rPr>
              <a:t>Molecules could be observed with </a:t>
            </a:r>
            <a:r>
              <a:rPr lang="en-US" sz="2000" kern="0" err="1">
                <a:solidFill>
                  <a:srgbClr val="F8F8F8"/>
                </a:solidFill>
              </a:rPr>
              <a:t>ultracold</a:t>
            </a:r>
            <a:r>
              <a:rPr lang="en-US" sz="2000" kern="0">
                <a:solidFill>
                  <a:srgbClr val="F8F8F8"/>
                </a:solidFill>
              </a:rPr>
              <a:t> atoms</a:t>
            </a:r>
          </a:p>
        </p:txBody>
      </p:sp>
      <p:pic>
        <p:nvPicPr>
          <p:cNvPr id="8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44139" y="1339259"/>
            <a:ext cx="4312340" cy="26907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770366" y="2804785"/>
            <a:ext cx="4656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r>
              <a:rPr lang="en-US" sz="2000" kern="0" err="1">
                <a:solidFill>
                  <a:schemeClr val="tx1">
                    <a:lumMod val="95000"/>
                  </a:schemeClr>
                </a:solidFill>
                <a:latin typeface="Symbol" panose="05050102010706020507" pitchFamily="18" charset="2"/>
              </a:rPr>
              <a:t>Y</a:t>
            </a:r>
            <a:r>
              <a:rPr lang="en-US" sz="2000" kern="0" baseline="-25000" err="1">
                <a:solidFill>
                  <a:schemeClr val="tx1">
                    <a:lumMod val="95000"/>
                  </a:schemeClr>
                </a:solidFill>
              </a:rPr>
              <a:t>ns</a:t>
            </a:r>
            <a:r>
              <a:rPr lang="en-US" sz="2000" kern="0">
                <a:solidFill>
                  <a:schemeClr val="tx1">
                    <a:lumMod val="95000"/>
                  </a:schemeClr>
                </a:solidFill>
              </a:rPr>
              <a:t>(R): Rydberg electron wave function</a:t>
            </a:r>
          </a:p>
        </p:txBody>
      </p:sp>
      <p:sp>
        <p:nvSpPr>
          <p:cNvPr id="10" name="Shape 87"/>
          <p:cNvSpPr/>
          <p:nvPr/>
        </p:nvSpPr>
        <p:spPr>
          <a:xfrm>
            <a:off x="352858" y="3781928"/>
            <a:ext cx="5164022" cy="28725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1800">
                <a:solidFill>
                  <a:srgbClr val="000000"/>
                </a:solidFill>
              </a:defRPr>
            </a:pPr>
            <a:r>
              <a:rPr sz="1200" err="1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Bendkowsky</a:t>
            </a:r>
            <a:r>
              <a:rPr sz="1200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sz="1200" i="1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et al. Nature</a:t>
            </a:r>
            <a:r>
              <a:rPr sz="1200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sz="1200" b="1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458</a:t>
            </a:r>
            <a:r>
              <a:rPr sz="1200">
                <a:solidFill>
                  <a:schemeClr val="bg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1005-1008 (2009)</a:t>
            </a:r>
            <a:endParaRPr lang="en-US" sz="1200">
              <a:solidFill>
                <a:schemeClr val="bg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13026" y="1337342"/>
            <a:ext cx="5398722" cy="1071319"/>
            <a:chOff x="4497556" y="1502566"/>
            <a:chExt cx="5398722" cy="1071319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6552939" y="2344316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497556" y="1502566"/>
                  <a:ext cx="5398722" cy="1071319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𝑎𝑡𝑜𝑚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en-US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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556" y="1502566"/>
                  <a:ext cx="5398722" cy="10713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/>
          <p:cNvSpPr/>
          <p:nvPr/>
        </p:nvSpPr>
        <p:spPr>
          <a:xfrm>
            <a:off x="4770368" y="3282901"/>
            <a:ext cx="4231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chemeClr val="tx1">
                    <a:lumMod val="95000"/>
                  </a:schemeClr>
                </a:solidFill>
              </a:rPr>
              <a:t>A</a:t>
            </a:r>
            <a:r>
              <a:rPr lang="en-US" sz="1800" kern="0" baseline="-2500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US" sz="1800" kern="0">
                <a:solidFill>
                  <a:schemeClr val="tx1">
                    <a:lumMod val="95000"/>
                  </a:schemeClr>
                </a:solidFill>
              </a:rPr>
              <a:t>: e-atom s-wave</a:t>
            </a:r>
            <a:r>
              <a:rPr lang="en-US" sz="180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altLang="en-US" sz="1800">
                <a:solidFill>
                  <a:schemeClr val="tx1">
                    <a:lumMod val="95000"/>
                  </a:schemeClr>
                </a:solidFill>
              </a:rPr>
              <a:t>scattering lengths </a:t>
            </a:r>
          </a:p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chemeClr val="tx1">
                    <a:lumMod val="95000"/>
                  </a:schemeClr>
                </a:solidFill>
              </a:rPr>
              <a:t>m</a:t>
            </a:r>
            <a:r>
              <a:rPr lang="en-US" sz="1800" kern="0" baseline="-25000">
                <a:solidFill>
                  <a:schemeClr val="tx1">
                    <a:lumMod val="95000"/>
                  </a:schemeClr>
                </a:solidFill>
              </a:rPr>
              <a:t>e</a:t>
            </a:r>
            <a:r>
              <a:rPr lang="en-US" sz="1800" kern="0">
                <a:solidFill>
                  <a:schemeClr val="tx1">
                    <a:lumMod val="95000"/>
                  </a:schemeClr>
                </a:solidFill>
              </a:rPr>
              <a:t>: electron mass</a:t>
            </a:r>
          </a:p>
        </p:txBody>
      </p:sp>
    </p:spTree>
    <p:extLst>
      <p:ext uri="{BB962C8B-B14F-4D97-AF65-F5344CB8AC3E}">
        <p14:creationId xmlns:p14="http://schemas.microsoft.com/office/powerpoint/2010/main" val="3589288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61603"/>
            <a:ext cx="9144000" cy="1143000"/>
          </a:xfrm>
        </p:spPr>
        <p:txBody>
          <a:bodyPr/>
          <a:lstStyle/>
          <a:p>
            <a:r>
              <a:rPr lang="en-US" altLang="en-US" sz="4000" b="1"/>
              <a:t>ULRRM in 84-Sr BEC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01225" y="2293651"/>
            <a:ext cx="15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62" y="966290"/>
            <a:ext cx="8282000" cy="56072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712873" y="1727597"/>
            <a:ext cx="1274096" cy="6050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r>
              <a:rPr lang="en-US" sz="2000">
                <a:solidFill>
                  <a:schemeClr val="bg2"/>
                </a:solidFill>
              </a:rPr>
              <a:t>75% </a:t>
            </a:r>
            <a:r>
              <a:rPr lang="en-US" sz="2000" err="1">
                <a:solidFill>
                  <a:schemeClr val="bg2"/>
                </a:solidFill>
              </a:rPr>
              <a:t>Sr</a:t>
            </a:r>
            <a:r>
              <a:rPr lang="en-US" sz="2000">
                <a:solidFill>
                  <a:schemeClr val="bg2"/>
                </a:solidFill>
              </a:rPr>
              <a:t> BEC</a:t>
            </a:r>
          </a:p>
          <a:p>
            <a:r>
              <a:rPr lang="en-US" sz="2000" err="1">
                <a:solidFill>
                  <a:schemeClr val="bg2"/>
                </a:solidFill>
                <a:latin typeface="Symbol" panose="05050102010706020507" pitchFamily="18" charset="2"/>
              </a:rPr>
              <a:t>r</a:t>
            </a:r>
            <a:r>
              <a:rPr lang="en-US" sz="2000" baseline="-25000" err="1">
                <a:solidFill>
                  <a:schemeClr val="bg2"/>
                </a:solidFill>
              </a:rPr>
              <a:t>max</a:t>
            </a:r>
            <a:r>
              <a:rPr lang="en-US" sz="2000">
                <a:solidFill>
                  <a:schemeClr val="bg2"/>
                </a:solidFill>
              </a:rPr>
              <a:t>=3x10</a:t>
            </a:r>
            <a:r>
              <a:rPr lang="en-US" sz="2000" baseline="30000">
                <a:solidFill>
                  <a:schemeClr val="bg2"/>
                </a:solidFill>
              </a:rPr>
              <a:t>14</a:t>
            </a:r>
            <a:r>
              <a:rPr lang="en-US" sz="2000">
                <a:solidFill>
                  <a:schemeClr val="bg2"/>
                </a:solidFill>
              </a:rPr>
              <a:t> cm</a:t>
            </a:r>
            <a:r>
              <a:rPr lang="en-US" sz="2000" baseline="30000">
                <a:solidFill>
                  <a:schemeClr val="bg2"/>
                </a:solidFill>
              </a:rPr>
              <a:t>-3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079" y="1056660"/>
            <a:ext cx="3650338" cy="2865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0021" y="1246262"/>
            <a:ext cx="12634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5s38s</a:t>
            </a:r>
            <a:r>
              <a:rPr lang="en-US" sz="2400" baseline="30000">
                <a:solidFill>
                  <a:schemeClr val="bg2"/>
                </a:solidFill>
              </a:rPr>
              <a:t>3</a:t>
            </a:r>
            <a:r>
              <a:rPr lang="en-US" sz="2400">
                <a:solidFill>
                  <a:schemeClr val="bg2"/>
                </a:solidFill>
              </a:rPr>
              <a:t>S</a:t>
            </a:r>
            <a:r>
              <a:rPr lang="en-US" sz="2400" baseline="-250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6034257" y="1174582"/>
            <a:ext cx="1439971" cy="6050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 fontScale="92500" lnSpcReduction="20000"/>
          </a:bodyPr>
          <a:lstStyle/>
          <a:p>
            <a:r>
              <a:rPr lang="en-US" sz="2000">
                <a:solidFill>
                  <a:schemeClr val="bg2"/>
                </a:solidFill>
              </a:rPr>
              <a:t>bare atomic excitation</a:t>
            </a:r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7325139" y="1477094"/>
            <a:ext cx="298174" cy="230833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4758762" y="1707927"/>
            <a:ext cx="984518" cy="1165597"/>
            <a:chOff x="4758762" y="1707925"/>
            <a:chExt cx="984518" cy="116559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023294" y="2489730"/>
              <a:ext cx="719986" cy="38379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 lnSpcReduction="10000"/>
            </a:bodyPr>
            <a:lstStyle/>
            <a:p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0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023294" y="2215387"/>
              <a:ext cx="719986" cy="3837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 lnSpcReduction="10000"/>
            </a:bodyPr>
            <a:lstStyle/>
            <a:p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1</a:t>
              </a:r>
            </a:p>
          </p:txBody>
        </p:sp>
        <p:cxnSp>
          <p:nvCxnSpPr>
            <p:cNvPr id="6" name="Straight Arrow Connector 5"/>
            <p:cNvCxnSpPr>
              <a:stCxn id="28" idx="1"/>
            </p:cNvCxnSpPr>
            <p:nvPr/>
          </p:nvCxnSpPr>
          <p:spPr bwMode="auto">
            <a:xfrm flipH="1">
              <a:off x="4773230" y="2681626"/>
              <a:ext cx="250064" cy="79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5023294" y="2002004"/>
              <a:ext cx="719986" cy="3837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 lnSpcReduction="10000"/>
            </a:bodyPr>
            <a:lstStyle/>
            <a:p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023294" y="1707925"/>
              <a:ext cx="719986" cy="38379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 lnSpcReduction="10000"/>
            </a:bodyPr>
            <a:lstStyle/>
            <a:p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3</a:t>
              </a:r>
            </a:p>
          </p:txBody>
        </p:sp>
        <p:cxnSp>
          <p:nvCxnSpPr>
            <p:cNvPr id="38" name="Straight Arrow Connector 37"/>
            <p:cNvCxnSpPr>
              <a:stCxn id="30" idx="1"/>
            </p:cNvCxnSpPr>
            <p:nvPr/>
          </p:nvCxnSpPr>
          <p:spPr bwMode="auto">
            <a:xfrm flipH="1" flipV="1">
              <a:off x="4758762" y="2313684"/>
              <a:ext cx="264532" cy="9359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4773230" y="2224127"/>
              <a:ext cx="250064" cy="79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>
              <a:off x="4778524" y="1941044"/>
              <a:ext cx="310722" cy="2060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44" name="Rectangle 43"/>
          <p:cNvSpPr/>
          <p:nvPr/>
        </p:nvSpPr>
        <p:spPr bwMode="auto">
          <a:xfrm>
            <a:off x="9595538" y="3029833"/>
            <a:ext cx="719986" cy="3837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r>
              <a:rPr lang="en-US" sz="2000">
                <a:solidFill>
                  <a:schemeClr val="bg2"/>
                </a:solidFill>
                <a:latin typeface="Symbol" panose="05050102010706020507" pitchFamily="18" charset="2"/>
              </a:rPr>
              <a:t>n</a:t>
            </a:r>
            <a:r>
              <a:rPr lang="en-US" sz="2000">
                <a:solidFill>
                  <a:schemeClr val="bg2"/>
                </a:solidFill>
              </a:rPr>
              <a:t>=0</a:t>
            </a:r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595538" y="2755490"/>
            <a:ext cx="719986" cy="3837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r>
              <a:rPr lang="en-US" sz="2000">
                <a:solidFill>
                  <a:schemeClr val="bg2"/>
                </a:solidFill>
                <a:latin typeface="Symbol" panose="05050102010706020507" pitchFamily="18" charset="2"/>
              </a:rPr>
              <a:t>n</a:t>
            </a:r>
            <a:r>
              <a:rPr lang="en-US" sz="2000">
                <a:solidFill>
                  <a:schemeClr val="bg2"/>
                </a:solidFill>
              </a:rPr>
              <a:t>=1</a:t>
            </a:r>
            <a:endParaRPr lang="en-US" sz="2000" baseline="30000">
              <a:solidFill>
                <a:schemeClr val="bg2"/>
              </a:solidFill>
            </a:endParaRPr>
          </a:p>
        </p:txBody>
      </p:sp>
      <p:cxnSp>
        <p:nvCxnSpPr>
          <p:cNvPr id="46" name="Straight Arrow Connector 45"/>
          <p:cNvCxnSpPr>
            <a:stCxn id="44" idx="1"/>
          </p:cNvCxnSpPr>
          <p:nvPr/>
        </p:nvCxnSpPr>
        <p:spPr bwMode="auto">
          <a:xfrm flipH="1">
            <a:off x="9345474" y="3221729"/>
            <a:ext cx="250064" cy="79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 bwMode="auto">
          <a:xfrm>
            <a:off x="9595538" y="2542107"/>
            <a:ext cx="719986" cy="3837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r>
              <a:rPr lang="en-US" sz="2000">
                <a:solidFill>
                  <a:schemeClr val="bg2"/>
                </a:solidFill>
                <a:latin typeface="Symbol" panose="05050102010706020507" pitchFamily="18" charset="2"/>
              </a:rPr>
              <a:t>n</a:t>
            </a:r>
            <a:r>
              <a:rPr lang="en-US" sz="2000">
                <a:solidFill>
                  <a:schemeClr val="bg2"/>
                </a:solidFill>
              </a:rPr>
              <a:t>=2</a:t>
            </a:r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9595538" y="2248028"/>
            <a:ext cx="719986" cy="3837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r>
              <a:rPr lang="en-US" sz="2000">
                <a:solidFill>
                  <a:schemeClr val="bg2"/>
                </a:solidFill>
                <a:latin typeface="Symbol" panose="05050102010706020507" pitchFamily="18" charset="2"/>
              </a:rPr>
              <a:t>n</a:t>
            </a:r>
            <a:r>
              <a:rPr lang="en-US" sz="2000">
                <a:solidFill>
                  <a:schemeClr val="bg2"/>
                </a:solidFill>
              </a:rPr>
              <a:t>=3</a:t>
            </a:r>
            <a:endParaRPr lang="en-US" sz="2000" baseline="30000">
              <a:solidFill>
                <a:schemeClr val="bg2"/>
              </a:solidFill>
            </a:endParaRPr>
          </a:p>
        </p:txBody>
      </p:sp>
      <p:cxnSp>
        <p:nvCxnSpPr>
          <p:cNvPr id="49" name="Straight Arrow Connector 48"/>
          <p:cNvCxnSpPr>
            <a:stCxn id="45" idx="1"/>
          </p:cNvCxnSpPr>
          <p:nvPr/>
        </p:nvCxnSpPr>
        <p:spPr bwMode="auto">
          <a:xfrm flipH="1" flipV="1">
            <a:off x="9331006" y="2853787"/>
            <a:ext cx="264532" cy="93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9345474" y="2764230"/>
            <a:ext cx="250064" cy="79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>
            <a:off x="9350768" y="2481147"/>
            <a:ext cx="310722" cy="2060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grpSp>
        <p:nvGrpSpPr>
          <p:cNvPr id="60" name="Group 59"/>
          <p:cNvGrpSpPr/>
          <p:nvPr/>
        </p:nvGrpSpPr>
        <p:grpSpPr>
          <a:xfrm>
            <a:off x="5612610" y="3833192"/>
            <a:ext cx="3062357" cy="1855253"/>
            <a:chOff x="5612608" y="3833190"/>
            <a:chExt cx="3062357" cy="1855253"/>
          </a:xfrm>
        </p:grpSpPr>
        <p:sp>
          <p:nvSpPr>
            <p:cNvPr id="43" name="Rectangle 42"/>
            <p:cNvSpPr/>
            <p:nvPr/>
          </p:nvSpPr>
          <p:spPr bwMode="auto">
            <a:xfrm>
              <a:off x="5612608" y="3833190"/>
              <a:ext cx="1284582" cy="60502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 fontScale="92500" lnSpcReduction="20000"/>
            </a:bodyPr>
            <a:lstStyle/>
            <a:p>
              <a:r>
                <a:rPr lang="en-US" sz="2000">
                  <a:solidFill>
                    <a:schemeClr val="bg2"/>
                  </a:solidFill>
                </a:rPr>
                <a:t>Rydberg + atom in </a:t>
              </a:r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0</a:t>
              </a:r>
            </a:p>
            <a:p>
              <a:endParaRPr lang="en-US" sz="2000" baseline="30000">
                <a:solidFill>
                  <a:schemeClr val="bg2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239409" y="4435481"/>
              <a:ext cx="1439971" cy="60502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/>
            </a:bodyPr>
            <a:lstStyle/>
            <a:p>
              <a:r>
                <a:rPr lang="en-US" sz="2000">
                  <a:solidFill>
                    <a:schemeClr val="bg2"/>
                  </a:solidFill>
                </a:rPr>
                <a:t>Rydberg+</a:t>
              </a:r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1</a:t>
              </a:r>
            </a:p>
            <a:p>
              <a:endParaRPr lang="en-US" sz="2000" baseline="30000">
                <a:solidFill>
                  <a:schemeClr val="bg2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234994" y="4788391"/>
              <a:ext cx="1439971" cy="60502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rmAutofit/>
            </a:bodyPr>
            <a:lstStyle/>
            <a:p>
              <a:r>
                <a:rPr lang="en-US" sz="2000">
                  <a:solidFill>
                    <a:schemeClr val="bg2"/>
                  </a:solidFill>
                </a:rPr>
                <a:t>Rydberg+</a:t>
              </a:r>
              <a:r>
                <a:rPr lang="en-US" sz="2000">
                  <a:solidFill>
                    <a:schemeClr val="bg2"/>
                  </a:solidFill>
                  <a:latin typeface="Symbol" panose="05050102010706020507" pitchFamily="18" charset="2"/>
                </a:rPr>
                <a:t>n</a:t>
              </a:r>
              <a:r>
                <a:rPr lang="en-US" sz="2000" baseline="-25000">
                  <a:solidFill>
                    <a:schemeClr val="bg2"/>
                  </a:solidFill>
                </a:rPr>
                <a:t>2</a:t>
              </a:r>
            </a:p>
            <a:p>
              <a:endParaRPr lang="en-US" sz="2000" baseline="30000">
                <a:solidFill>
                  <a:schemeClr val="bg2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6239409" y="4384217"/>
              <a:ext cx="0" cy="7066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7021597" y="4828007"/>
              <a:ext cx="6220" cy="5654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flipH="1">
              <a:off x="7304612" y="5133687"/>
              <a:ext cx="96727" cy="5547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73" name="Rectangle 72"/>
          <p:cNvSpPr/>
          <p:nvPr/>
        </p:nvSpPr>
        <p:spPr bwMode="auto">
          <a:xfrm>
            <a:off x="5792559" y="4879611"/>
            <a:ext cx="483392" cy="414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r>
              <a:rPr lang="en-US" sz="2000">
                <a:solidFill>
                  <a:schemeClr val="bg2"/>
                </a:solidFill>
                <a:latin typeface="+mn-lt"/>
              </a:rPr>
              <a:t>D</a:t>
            </a:r>
            <a:r>
              <a:rPr lang="en-US" sz="2000" baseline="-25000">
                <a:solidFill>
                  <a:schemeClr val="bg2"/>
                </a:solidFill>
              </a:rPr>
              <a:t>0</a:t>
            </a:r>
          </a:p>
          <a:p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6613205" y="5179283"/>
            <a:ext cx="483392" cy="414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r>
              <a:rPr lang="en-US" sz="2000">
                <a:solidFill>
                  <a:schemeClr val="bg2"/>
                </a:solidFill>
                <a:latin typeface="+mn-lt"/>
              </a:rPr>
              <a:t>D</a:t>
            </a:r>
            <a:r>
              <a:rPr lang="en-US" sz="2000" baseline="-25000">
                <a:solidFill>
                  <a:schemeClr val="bg2"/>
                </a:solidFill>
              </a:rPr>
              <a:t>1</a:t>
            </a:r>
          </a:p>
          <a:p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7021597" y="5452690"/>
            <a:ext cx="483392" cy="414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r>
              <a:rPr lang="en-US" sz="2000">
                <a:solidFill>
                  <a:schemeClr val="bg2"/>
                </a:solidFill>
                <a:latin typeface="+mn-lt"/>
              </a:rPr>
              <a:t>D</a:t>
            </a:r>
            <a:r>
              <a:rPr lang="en-US" sz="2000" baseline="-25000">
                <a:solidFill>
                  <a:schemeClr val="bg2"/>
                </a:solidFill>
              </a:rPr>
              <a:t>2</a:t>
            </a:r>
          </a:p>
          <a:p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159643" y="6041258"/>
            <a:ext cx="483392" cy="414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r>
              <a:rPr lang="en-US" sz="2000">
                <a:solidFill>
                  <a:schemeClr val="bg2"/>
                </a:solidFill>
                <a:latin typeface="+mn-lt"/>
              </a:rPr>
              <a:t>D</a:t>
            </a:r>
            <a:r>
              <a:rPr lang="en-US" sz="2000" baseline="-25000">
                <a:solidFill>
                  <a:schemeClr val="bg2"/>
                </a:solidFill>
              </a:rPr>
              <a:t>3</a:t>
            </a:r>
          </a:p>
          <a:p>
            <a:endParaRPr lang="en-US" sz="2000" baseline="30000">
              <a:solidFill>
                <a:schemeClr val="bg2"/>
              </a:solidFill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7304891" y="5539737"/>
            <a:ext cx="483392" cy="4149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r>
              <a:rPr lang="en-US" sz="2000">
                <a:solidFill>
                  <a:schemeClr val="bg2"/>
                </a:solidFill>
                <a:latin typeface="+mn-lt"/>
              </a:rPr>
              <a:t>D</a:t>
            </a:r>
            <a:r>
              <a:rPr lang="en-US" sz="2000" baseline="-25000">
                <a:solidFill>
                  <a:schemeClr val="bg2"/>
                </a:solidFill>
              </a:rPr>
              <a:t>4</a:t>
            </a:r>
          </a:p>
          <a:p>
            <a:endParaRPr lang="en-US" sz="2000" baseline="30000">
              <a:solidFill>
                <a:schemeClr val="bg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34495" y="4826203"/>
            <a:ext cx="2670812" cy="1834448"/>
            <a:chOff x="4434495" y="4826203"/>
            <a:chExt cx="2670812" cy="1834448"/>
          </a:xfrm>
        </p:grpSpPr>
        <p:sp>
          <p:nvSpPr>
            <p:cNvPr id="66" name="Rectangle 65"/>
            <p:cNvSpPr/>
            <p:nvPr/>
          </p:nvSpPr>
          <p:spPr bwMode="auto">
            <a:xfrm>
              <a:off x="4524659" y="4826203"/>
              <a:ext cx="1289221" cy="78996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r>
                <a:rPr lang="en-US" sz="1600">
                  <a:solidFill>
                    <a:schemeClr val="bg2"/>
                  </a:solidFill>
                  <a:latin typeface="+mn-lt"/>
                </a:rPr>
                <a:t>trimers:</a:t>
              </a:r>
            </a:p>
            <a:p>
              <a:r>
                <a:rPr lang="en-US" sz="1600">
                  <a:solidFill>
                    <a:schemeClr val="bg2"/>
                  </a:solidFill>
                  <a:latin typeface="+mn-lt"/>
                </a:rPr>
                <a:t>Ryd+2 atoms</a:t>
              </a:r>
              <a:endParaRPr lang="en-US" sz="1600" baseline="-25000">
                <a:solidFill>
                  <a:schemeClr val="bg2"/>
                </a:solidFill>
              </a:endParaRPr>
            </a:p>
            <a:p>
              <a:endParaRPr lang="en-US" sz="2000" baseline="30000">
                <a:solidFill>
                  <a:schemeClr val="bg2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434495" y="5411065"/>
              <a:ext cx="2670812" cy="1249586"/>
              <a:chOff x="-1692565" y="5129929"/>
              <a:chExt cx="2670812" cy="1249586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378172" y="5374111"/>
                <a:ext cx="600075" cy="40011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22</a:t>
                </a:r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129327" y="5774221"/>
                <a:ext cx="600075" cy="605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12</a:t>
                </a:r>
              </a:p>
              <a:p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7710" y="5129929"/>
                <a:ext cx="600075" cy="605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11</a:t>
                </a:r>
              </a:p>
              <a:p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-1692565" y="5203214"/>
                <a:ext cx="600075" cy="605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00</a:t>
                </a:r>
              </a:p>
              <a:p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-1014262" y="5171481"/>
                <a:ext cx="600075" cy="605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01</a:t>
                </a:r>
              </a:p>
              <a:p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-592486" y="5258599"/>
                <a:ext cx="600075" cy="60529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+mn-lt"/>
                  </a:rPr>
                  <a:t>Tr</a:t>
                </a:r>
                <a:r>
                  <a:rPr lang="en-US" sz="2000" baseline="-25000">
                    <a:solidFill>
                      <a:schemeClr val="bg2"/>
                    </a:solidFill>
                  </a:rPr>
                  <a:t>02</a:t>
                </a:r>
              </a:p>
              <a:p>
                <a:endParaRPr lang="en-US" sz="2000" baseline="30000">
                  <a:solidFill>
                    <a:schemeClr val="bg2"/>
                  </a:solidFill>
                </a:endParaRPr>
              </a:p>
            </p:txBody>
          </p:sp>
        </p:grp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5"/>
          <a:srcRect l="3666" t="42570" r="52284" b="-1"/>
          <a:stretch>
            <a:fillRect/>
          </a:stretch>
        </p:blipFill>
        <p:spPr>
          <a:xfrm>
            <a:off x="1085779" y="4029742"/>
            <a:ext cx="3270039" cy="258509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2951729" y="1170810"/>
            <a:ext cx="2694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r>
              <a:rPr lang="it-IT" sz="1400" kern="0">
                <a:solidFill>
                  <a:schemeClr val="bg2"/>
                </a:solidFill>
              </a:rPr>
              <a:t>Strontium Rydberg-background atom potential</a:t>
            </a:r>
          </a:p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endParaRPr lang="it-IT" sz="1800" kern="0">
              <a:solidFill>
                <a:srgbClr val="F8F8F8"/>
              </a:solidFill>
            </a:endParaRPr>
          </a:p>
          <a:p>
            <a:pPr>
              <a:buClr>
                <a:srgbClr val="F8F8F8"/>
              </a:buClr>
              <a:buSzPct val="115000"/>
              <a:defRPr sz="1800">
                <a:solidFill>
                  <a:srgbClr val="000000"/>
                </a:solidFill>
              </a:defRPr>
            </a:pPr>
            <a:endParaRPr lang="it-IT" sz="1800" kern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6" grpId="0"/>
      <p:bldP spid="78" grpId="0"/>
      <p:bldP spid="56" grpId="0"/>
      <p:bldP spid="6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408"/>
            <a:ext cx="9144000" cy="1143000"/>
          </a:xfrm>
        </p:spPr>
        <p:txBody>
          <a:bodyPr/>
          <a:lstStyle/>
          <a:p>
            <a:r>
              <a:rPr lang="en-US" altLang="en-US" sz="4000" b="1"/>
              <a:t>Rydberg Molecules of </a:t>
            </a:r>
            <a:r>
              <a:rPr lang="en-US" altLang="en-US" sz="4000" b="1" err="1"/>
              <a:t>Sr</a:t>
            </a:r>
            <a:endParaRPr lang="en-US" altLang="en-US" sz="4000" b="1"/>
          </a:p>
        </p:txBody>
      </p:sp>
      <p:sp>
        <p:nvSpPr>
          <p:cNvPr id="22" name="Shape 91"/>
          <p:cNvSpPr txBox="1"/>
          <p:nvPr/>
        </p:nvSpPr>
        <p:spPr bwMode="auto">
          <a:xfrm>
            <a:off x="273051" y="921478"/>
            <a:ext cx="5264507" cy="42519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1064 nm optical dipole trap </a:t>
            </a:r>
            <a:endParaRPr lang="en-US" sz="1800" kern="0" baseline="3000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84</a:t>
            </a:r>
            <a:r>
              <a:rPr lang="en-US" sz="1800" kern="0">
                <a:solidFill>
                  <a:srgbClr val="F8F8F8"/>
                </a:solidFill>
              </a:rPr>
              <a:t>Sr thermal Bose gas and BEC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  <a:sym typeface="Symbol" panose="05050102010706020507" pitchFamily="18" charset="2"/>
              </a:rPr>
              <a:t></a:t>
            </a:r>
            <a:r>
              <a:rPr lang="en-US" sz="1800" kern="0">
                <a:solidFill>
                  <a:srgbClr val="F8F8F8"/>
                </a:solidFill>
              </a:rPr>
              <a:t>3x10</a:t>
            </a:r>
            <a:r>
              <a:rPr lang="en-US" sz="1800" kern="0" baseline="32000">
                <a:solidFill>
                  <a:srgbClr val="F8F8F8"/>
                </a:solidFill>
              </a:rPr>
              <a:t>14 </a:t>
            </a:r>
            <a:r>
              <a:rPr lang="en-US" sz="1800" kern="0">
                <a:solidFill>
                  <a:srgbClr val="F8F8F8"/>
                </a:solidFill>
              </a:rPr>
              <a:t>cm</a:t>
            </a:r>
            <a:r>
              <a:rPr lang="en-US" sz="1800" kern="0" baseline="32000">
                <a:solidFill>
                  <a:srgbClr val="F8F8F8"/>
                </a:solidFill>
              </a:rPr>
              <a:t>-3</a:t>
            </a:r>
            <a:r>
              <a:rPr lang="en-US" sz="1800" kern="0">
                <a:solidFill>
                  <a:srgbClr val="F8F8F8"/>
                </a:solidFill>
              </a:rPr>
              <a:t>, 80 nm inter-particle spacing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86</a:t>
            </a:r>
            <a:r>
              <a:rPr lang="en-US" sz="1800" kern="0">
                <a:solidFill>
                  <a:srgbClr val="F8F8F8"/>
                </a:solidFill>
              </a:rPr>
              <a:t>Sr thermal Bose gas 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  <a:sym typeface="Symbol" panose="05050102010706020507" pitchFamily="18" charset="2"/>
              </a:rPr>
              <a:t>1</a:t>
            </a:r>
            <a:r>
              <a:rPr lang="en-US" sz="1800" kern="0">
                <a:solidFill>
                  <a:srgbClr val="F8F8F8"/>
                </a:solidFill>
              </a:rPr>
              <a:t>x10</a:t>
            </a:r>
            <a:r>
              <a:rPr lang="en-US" sz="1800" kern="0" baseline="32000">
                <a:solidFill>
                  <a:srgbClr val="F8F8F8"/>
                </a:solidFill>
              </a:rPr>
              <a:t>13 </a:t>
            </a:r>
            <a:r>
              <a:rPr lang="en-US" sz="1800" kern="0">
                <a:solidFill>
                  <a:srgbClr val="F8F8F8"/>
                </a:solidFill>
              </a:rPr>
              <a:t>cm</a:t>
            </a:r>
            <a:r>
              <a:rPr lang="en-US" sz="1800" kern="0" baseline="32000">
                <a:solidFill>
                  <a:srgbClr val="F8F8F8"/>
                </a:solidFill>
              </a:rPr>
              <a:t>-3</a:t>
            </a: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87</a:t>
            </a:r>
            <a:r>
              <a:rPr lang="en-US" sz="1800" kern="0">
                <a:solidFill>
                  <a:srgbClr val="F8F8F8"/>
                </a:solidFill>
              </a:rPr>
              <a:t>Sr thermal Fermi gas with I=9/2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  <a:sym typeface="Symbol" panose="05050102010706020507" pitchFamily="18" charset="2"/>
              </a:rPr>
              <a:t>1</a:t>
            </a:r>
            <a:r>
              <a:rPr lang="en-US" sz="1800" kern="0">
                <a:solidFill>
                  <a:srgbClr val="F8F8F8"/>
                </a:solidFill>
              </a:rPr>
              <a:t>x10</a:t>
            </a:r>
            <a:r>
              <a:rPr lang="en-US" sz="1800" kern="0" baseline="32000">
                <a:solidFill>
                  <a:srgbClr val="F8F8F8"/>
                </a:solidFill>
              </a:rPr>
              <a:t>13 </a:t>
            </a:r>
            <a:r>
              <a:rPr lang="en-US" sz="1800" kern="0">
                <a:solidFill>
                  <a:srgbClr val="F8F8F8"/>
                </a:solidFill>
              </a:rPr>
              <a:t>cm</a:t>
            </a:r>
            <a:r>
              <a:rPr lang="en-US" sz="1800" kern="0" baseline="32000">
                <a:solidFill>
                  <a:srgbClr val="F8F8F8"/>
                </a:solidFill>
              </a:rPr>
              <a:t>-3</a:t>
            </a:r>
            <a:endParaRPr lang="en-US" sz="1800" kern="0">
              <a:solidFill>
                <a:srgbClr val="F8F8F8"/>
              </a:solidFill>
            </a:endParaRP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Simple structure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No hyperfine or fine structure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 baseline="30000">
                <a:solidFill>
                  <a:srgbClr val="F8F8F8"/>
                </a:solidFill>
              </a:rPr>
              <a:t>1</a:t>
            </a:r>
            <a:r>
              <a:rPr lang="en-US" sz="1800" kern="0">
                <a:solidFill>
                  <a:srgbClr val="F8F8F8"/>
                </a:solidFill>
              </a:rPr>
              <a:t>S</a:t>
            </a:r>
            <a:r>
              <a:rPr lang="en-US" sz="1800" kern="0" baseline="-25000">
                <a:solidFill>
                  <a:srgbClr val="F8F8F8"/>
                </a:solidFill>
              </a:rPr>
              <a:t>0</a:t>
            </a:r>
            <a:r>
              <a:rPr lang="en-US" sz="1800" kern="0">
                <a:solidFill>
                  <a:srgbClr val="F8F8F8"/>
                </a:solidFill>
              </a:rPr>
              <a:t> ground-state </a:t>
            </a:r>
            <a:r>
              <a:rPr lang="en-US" sz="1800" kern="0" err="1">
                <a:solidFill>
                  <a:srgbClr val="F8F8F8"/>
                </a:solidFill>
              </a:rPr>
              <a:t>perturber</a:t>
            </a:r>
            <a:endParaRPr lang="en-US" sz="1800" kern="0">
              <a:solidFill>
                <a:srgbClr val="F8F8F8"/>
              </a:solidFill>
            </a:endParaRP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800" kern="0">
                <a:solidFill>
                  <a:srgbClr val="F8F8F8"/>
                </a:solidFill>
              </a:rPr>
              <a:t>No p-wave resonance for electron-atom scattering</a:t>
            </a:r>
          </a:p>
          <a:p>
            <a:pPr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400" kern="0">
              <a:solidFill>
                <a:srgbClr val="F8F8F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71282" y="5048136"/>
            <a:ext cx="27161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chemeClr val="bg2"/>
                </a:solidFill>
              </a:rPr>
              <a:t>n=36, r</a:t>
            </a:r>
            <a:r>
              <a:rPr lang="en-US" sz="2000" kern="0" baseline="-25000">
                <a:solidFill>
                  <a:schemeClr val="bg2"/>
                </a:solidFill>
              </a:rPr>
              <a:t>ryd</a:t>
            </a:r>
            <a:r>
              <a:rPr lang="en-US" sz="2000" kern="0">
                <a:solidFill>
                  <a:schemeClr val="bg2"/>
                </a:solidFill>
              </a:rPr>
              <a:t>~130 nm</a:t>
            </a:r>
          </a:p>
          <a:p>
            <a:pPr lvl="1">
              <a:spcBef>
                <a:spcPts val="1200"/>
              </a:spcBef>
              <a:buClr>
                <a:srgbClr val="F8F8F8"/>
              </a:buClr>
              <a:buSzPct val="115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kern="0">
                <a:solidFill>
                  <a:schemeClr val="bg2"/>
                </a:solidFill>
              </a:rPr>
              <a:t>n=72, r</a:t>
            </a:r>
            <a:r>
              <a:rPr lang="en-US" sz="2000" kern="0" baseline="-25000">
                <a:solidFill>
                  <a:schemeClr val="bg2"/>
                </a:solidFill>
              </a:rPr>
              <a:t>ryd</a:t>
            </a:r>
            <a:r>
              <a:rPr lang="en-US" sz="2000" kern="0">
                <a:solidFill>
                  <a:schemeClr val="bg2"/>
                </a:solidFill>
              </a:rPr>
              <a:t>~550 nm</a:t>
            </a:r>
          </a:p>
        </p:txBody>
      </p:sp>
      <p:pic>
        <p:nvPicPr>
          <p:cNvPr id="24" name="Picture 23" descr="QDGAS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82" t="38575" r="75763" b="8985"/>
          <a:stretch>
            <a:fillRect/>
          </a:stretch>
        </p:blipFill>
        <p:spPr>
          <a:xfrm>
            <a:off x="9582151" y="3682677"/>
            <a:ext cx="1438274" cy="17963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625774" y="1132842"/>
            <a:ext cx="4134823" cy="5167103"/>
            <a:chOff x="4625772" y="1132840"/>
            <a:chExt cx="4134823" cy="5167103"/>
          </a:xfrm>
        </p:grpSpPr>
        <p:sp>
          <p:nvSpPr>
            <p:cNvPr id="29" name="Shape 92"/>
            <p:cNvSpPr/>
            <p:nvPr/>
          </p:nvSpPr>
          <p:spPr>
            <a:xfrm>
              <a:off x="4725012" y="6291501"/>
              <a:ext cx="1952933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0" name="Shape 93"/>
            <p:cNvSpPr/>
            <p:nvPr/>
          </p:nvSpPr>
          <p:spPr>
            <a:xfrm flipV="1">
              <a:off x="6093691" y="4696921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1" name="Shape 94"/>
            <p:cNvSpPr/>
            <p:nvPr/>
          </p:nvSpPr>
          <p:spPr>
            <a:xfrm>
              <a:off x="6093691" y="5042362"/>
              <a:ext cx="1952932" cy="0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2" name="Shape 95"/>
            <p:cNvSpPr/>
            <p:nvPr/>
          </p:nvSpPr>
          <p:spPr>
            <a:xfrm flipV="1">
              <a:off x="6093691" y="4199081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3" name="Shape 96"/>
            <p:cNvSpPr/>
            <p:nvPr/>
          </p:nvSpPr>
          <p:spPr>
            <a:xfrm flipV="1">
              <a:off x="4625772" y="1376497"/>
              <a:ext cx="1952933" cy="1"/>
            </a:xfrm>
            <a:prstGeom prst="line">
              <a:avLst/>
            </a:prstGeom>
            <a:ln w="63500">
              <a:solidFill>
                <a:srgbClr val="F8F8F8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4" name="Shape 97"/>
            <p:cNvSpPr/>
            <p:nvPr/>
          </p:nvSpPr>
          <p:spPr>
            <a:xfrm flipV="1">
              <a:off x="6093691" y="4547908"/>
              <a:ext cx="1952932" cy="1"/>
            </a:xfrm>
            <a:prstGeom prst="line">
              <a:avLst/>
            </a:prstGeom>
            <a:ln w="63500">
              <a:solidFill>
                <a:srgbClr val="F8F8F8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5" name="Shape 98"/>
            <p:cNvSpPr/>
            <p:nvPr/>
          </p:nvSpPr>
          <p:spPr>
            <a:xfrm flipV="1">
              <a:off x="5683827" y="4547908"/>
              <a:ext cx="1335051" cy="1747646"/>
            </a:xfrm>
            <a:prstGeom prst="line">
              <a:avLst/>
            </a:prstGeom>
            <a:ln w="63500">
              <a:solidFill>
                <a:srgbClr val="FF2600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6" name="Shape 99"/>
            <p:cNvSpPr/>
            <p:nvPr/>
          </p:nvSpPr>
          <p:spPr>
            <a:xfrm flipH="1" flipV="1">
              <a:off x="5602235" y="1376494"/>
              <a:ext cx="1416642" cy="3171413"/>
            </a:xfrm>
            <a:prstGeom prst="line">
              <a:avLst/>
            </a:prstGeom>
            <a:ln w="63500">
              <a:solidFill>
                <a:srgbClr val="942192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73737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7" name="Shape 100"/>
            <p:cNvSpPr/>
            <p:nvPr/>
          </p:nvSpPr>
          <p:spPr>
            <a:xfrm>
              <a:off x="6448271" y="5812630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1</a:t>
              </a:r>
              <a:r>
                <a:rPr sz="2500">
                  <a:solidFill>
                    <a:srgbClr val="FFFFFF"/>
                  </a:solidFill>
                </a:rPr>
                <a:t>S</a:t>
              </a:r>
              <a:r>
                <a:rPr sz="2500" baseline="-600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8" name="Shape 101"/>
            <p:cNvSpPr/>
            <p:nvPr/>
          </p:nvSpPr>
          <p:spPr>
            <a:xfrm>
              <a:off x="8257252" y="479870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9" name="Shape 102"/>
            <p:cNvSpPr/>
            <p:nvPr/>
          </p:nvSpPr>
          <p:spPr>
            <a:xfrm>
              <a:off x="8257252" y="445326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0" name="Shape 103"/>
            <p:cNvSpPr/>
            <p:nvPr/>
          </p:nvSpPr>
          <p:spPr>
            <a:xfrm>
              <a:off x="8257252" y="3955425"/>
              <a:ext cx="503343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P</a:t>
              </a:r>
              <a:r>
                <a:rPr sz="2500" baseline="-600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41" name="Shape 104"/>
            <p:cNvSpPr/>
            <p:nvPr/>
          </p:nvSpPr>
          <p:spPr>
            <a:xfrm>
              <a:off x="6767207" y="1132840"/>
              <a:ext cx="1128514" cy="48731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5sns </a:t>
              </a:r>
              <a:r>
                <a:rPr sz="2700" baseline="32000">
                  <a:solidFill>
                    <a:srgbClr val="FFFFFF"/>
                  </a:solidFill>
                </a:rPr>
                <a:t>3</a:t>
              </a:r>
              <a:r>
                <a:rPr sz="2500">
                  <a:solidFill>
                    <a:srgbClr val="FFFFFF"/>
                  </a:solidFill>
                </a:rPr>
                <a:t>S</a:t>
              </a:r>
              <a:r>
                <a:rPr sz="2500" baseline="-600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2" name="Shape 105"/>
            <p:cNvSpPr/>
            <p:nvPr/>
          </p:nvSpPr>
          <p:spPr>
            <a:xfrm>
              <a:off x="5293196" y="2962200"/>
              <a:ext cx="1058156" cy="471924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wrap="square"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400">
                  <a:solidFill>
                    <a:srgbClr val="990099"/>
                  </a:solidFill>
                </a:rPr>
                <a:t>320</a:t>
              </a:r>
              <a:r>
                <a:rPr sz="2400">
                  <a:solidFill>
                    <a:srgbClr val="990099"/>
                  </a:solidFill>
                </a:rPr>
                <a:t> nm</a:t>
              </a:r>
            </a:p>
          </p:txBody>
        </p:sp>
        <p:sp>
          <p:nvSpPr>
            <p:cNvPr id="43" name="Shape 105"/>
            <p:cNvSpPr/>
            <p:nvPr/>
          </p:nvSpPr>
          <p:spPr>
            <a:xfrm>
              <a:off x="4737652" y="5241707"/>
              <a:ext cx="1132930" cy="841256"/>
            </a:xfrm>
            <a:prstGeom prst="rect">
              <a:avLst/>
            </a:prstGeom>
            <a:ln w="12700">
              <a:miter lim="400000"/>
            </a:ln>
          </p:spPr>
          <p:txBody>
            <a:bodyPr lIns="50800" tIns="50800" rIns="50800" bIns="50800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2600"/>
                  </a:solidFill>
                </a:rPr>
                <a:t>689 nm</a:t>
              </a: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2600"/>
                  </a:solidFill>
                </a:rPr>
                <a:t>7.5 kHz</a:t>
              </a:r>
            </a:p>
          </p:txBody>
        </p:sp>
        <p:pic>
          <p:nvPicPr>
            <p:cNvPr id="44" name="pasted-image.pd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310556" y="1610485"/>
              <a:ext cx="1029030" cy="696263"/>
            </a:xfrm>
            <a:prstGeom prst="rect">
              <a:avLst/>
            </a:prstGeom>
            <a:ln w="25400">
              <a:miter lim="400000"/>
              <a:headEnd/>
              <a:tailEnd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7563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Rydberg Atom Synthetic Dimensions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A5AEF9-6A07-496D-ADC1-D99FF80838B2}"/>
              </a:ext>
            </a:extLst>
          </p:cNvPr>
          <p:cNvGrpSpPr/>
          <p:nvPr/>
        </p:nvGrpSpPr>
        <p:grpSpPr>
          <a:xfrm>
            <a:off x="438754" y="1251275"/>
            <a:ext cx="2022665" cy="4490582"/>
            <a:chOff x="2023051" y="762001"/>
            <a:chExt cx="2022665" cy="4490582"/>
          </a:xfrm>
        </p:grpSpPr>
        <p:sp>
          <p:nvSpPr>
            <p:cNvPr id="90" name="Rounded Rectangle 72">
              <a:extLst>
                <a:ext uri="{FF2B5EF4-FFF2-40B4-BE49-F238E27FC236}">
                  <a16:creationId xmlns:a16="http://schemas.microsoft.com/office/drawing/2014/main" id="{96C210EE-231B-4ADB-8BA8-16E9B99689B6}"/>
                </a:ext>
              </a:extLst>
            </p:cNvPr>
            <p:cNvSpPr/>
            <p:nvPr/>
          </p:nvSpPr>
          <p:spPr>
            <a:xfrm>
              <a:off x="2023051" y="762001"/>
              <a:ext cx="1934995" cy="4490582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4BB5991-E0E1-4B84-87AC-E4D201D55A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0115" y="948271"/>
              <a:ext cx="13485" cy="417890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B398F50-C228-41A0-AFE7-49CA341991C2}"/>
                </a:ext>
              </a:extLst>
            </p:cNvPr>
            <p:cNvSpPr txBox="1"/>
            <p:nvPr/>
          </p:nvSpPr>
          <p:spPr>
            <a:xfrm rot="16200000">
              <a:off x="1533302" y="2899201"/>
              <a:ext cx="1348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Term Energy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BBF8F-1F97-43EB-BC73-6825C0AF3150}"/>
                </a:ext>
              </a:extLst>
            </p:cNvPr>
            <p:cNvGrpSpPr/>
            <p:nvPr/>
          </p:nvGrpSpPr>
          <p:grpSpPr>
            <a:xfrm>
              <a:off x="2517158" y="1087817"/>
              <a:ext cx="1528558" cy="3609774"/>
              <a:chOff x="2517158" y="1087817"/>
              <a:chExt cx="1528558" cy="3609774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3C123AAE-A95A-45BA-B466-93E93B18947F}"/>
                  </a:ext>
                </a:extLst>
              </p:cNvPr>
              <p:cNvCxnSpPr/>
              <p:nvPr/>
            </p:nvCxnSpPr>
            <p:spPr>
              <a:xfrm>
                <a:off x="2612783" y="1339653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9BA5E84-998E-41AD-84F1-22BA141198FB}"/>
                  </a:ext>
                </a:extLst>
              </p:cNvPr>
              <p:cNvCxnSpPr/>
              <p:nvPr/>
            </p:nvCxnSpPr>
            <p:spPr>
              <a:xfrm>
                <a:off x="2612783" y="1916729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F1DF8642-F85B-4C33-8FFC-589B0A489159}"/>
                  </a:ext>
                </a:extLst>
              </p:cNvPr>
              <p:cNvCxnSpPr/>
              <p:nvPr/>
            </p:nvCxnSpPr>
            <p:spPr>
              <a:xfrm>
                <a:off x="2612783" y="1605418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26814D5-A396-48A2-B49A-78BCB0ADBE3D}"/>
                  </a:ext>
                </a:extLst>
              </p:cNvPr>
              <p:cNvCxnSpPr/>
              <p:nvPr/>
            </p:nvCxnSpPr>
            <p:spPr>
              <a:xfrm>
                <a:off x="2612783" y="2730040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FA4220A-B63A-4C6B-BC27-71B7CC2AE897}"/>
                  </a:ext>
                </a:extLst>
              </p:cNvPr>
              <p:cNvCxnSpPr/>
              <p:nvPr/>
            </p:nvCxnSpPr>
            <p:spPr>
              <a:xfrm>
                <a:off x="2612783" y="2293400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882D4FF-AFDD-451E-8753-E9E72BBB4A56}"/>
                  </a:ext>
                </a:extLst>
              </p:cNvPr>
              <p:cNvCxnSpPr/>
              <p:nvPr/>
            </p:nvCxnSpPr>
            <p:spPr>
              <a:xfrm>
                <a:off x="2612783" y="3787397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E4E9DBD-942F-4211-9A77-550A1BAFBCC9}"/>
                  </a:ext>
                </a:extLst>
              </p:cNvPr>
              <p:cNvCxnSpPr/>
              <p:nvPr/>
            </p:nvCxnSpPr>
            <p:spPr>
              <a:xfrm>
                <a:off x="2612783" y="3228285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B2857C1-01F8-4E6C-9C60-83CE737EDD9A}"/>
                  </a:ext>
                </a:extLst>
              </p:cNvPr>
              <p:cNvCxnSpPr/>
              <p:nvPr/>
            </p:nvCxnSpPr>
            <p:spPr>
              <a:xfrm>
                <a:off x="2612783" y="4377692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A3AB197-3F0C-4679-8B11-CD5181DA3E6A}"/>
                  </a:ext>
                </a:extLst>
              </p:cNvPr>
              <p:cNvGrpSpPr/>
              <p:nvPr/>
            </p:nvGrpSpPr>
            <p:grpSpPr>
              <a:xfrm flipV="1">
                <a:off x="3198132" y="1439972"/>
                <a:ext cx="546652" cy="3227330"/>
                <a:chOff x="1651726" y="1507880"/>
                <a:chExt cx="546652" cy="3037141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CE3180FD-C6D4-4FCD-9457-D39D236C7C34}"/>
                    </a:ext>
                  </a:extLst>
                </p:cNvPr>
                <p:cNvCxnSpPr/>
                <p:nvPr/>
              </p:nvCxnSpPr>
              <p:spPr>
                <a:xfrm>
                  <a:off x="1651726" y="4545021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7446280D-D346-441C-835D-F621E3C2E70E}"/>
                    </a:ext>
                  </a:extLst>
                </p:cNvPr>
                <p:cNvCxnSpPr/>
                <p:nvPr/>
              </p:nvCxnSpPr>
              <p:spPr>
                <a:xfrm>
                  <a:off x="1651726" y="3967945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C1E44C8B-7415-4790-987A-7CEAF0A86CB2}"/>
                    </a:ext>
                  </a:extLst>
                </p:cNvPr>
                <p:cNvCxnSpPr/>
                <p:nvPr/>
              </p:nvCxnSpPr>
              <p:spPr>
                <a:xfrm>
                  <a:off x="1651726" y="4279256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B8A103D-A85A-4127-B8B9-60C2C5F4DAC9}"/>
                    </a:ext>
                  </a:extLst>
                </p:cNvPr>
                <p:cNvCxnSpPr/>
                <p:nvPr/>
              </p:nvCxnSpPr>
              <p:spPr>
                <a:xfrm>
                  <a:off x="1651726" y="3154634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9FD5B8BB-FD37-4B5D-84A3-C14549FF1818}"/>
                    </a:ext>
                  </a:extLst>
                </p:cNvPr>
                <p:cNvCxnSpPr/>
                <p:nvPr/>
              </p:nvCxnSpPr>
              <p:spPr>
                <a:xfrm>
                  <a:off x="1651726" y="3591274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8963773A-993A-44C3-BE88-DD5E287E65D8}"/>
                    </a:ext>
                  </a:extLst>
                </p:cNvPr>
                <p:cNvCxnSpPr/>
                <p:nvPr/>
              </p:nvCxnSpPr>
              <p:spPr>
                <a:xfrm>
                  <a:off x="1651726" y="2098175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D65B6FA-837D-41A4-A157-A724D2284E0B}"/>
                    </a:ext>
                  </a:extLst>
                </p:cNvPr>
                <p:cNvCxnSpPr/>
                <p:nvPr/>
              </p:nvCxnSpPr>
              <p:spPr>
                <a:xfrm>
                  <a:off x="1651726" y="2656389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A7BAB24F-4CA3-4152-93BC-4B9DBEF9155B}"/>
                    </a:ext>
                  </a:extLst>
                </p:cNvPr>
                <p:cNvCxnSpPr/>
                <p:nvPr/>
              </p:nvCxnSpPr>
              <p:spPr>
                <a:xfrm>
                  <a:off x="1651726" y="1507880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16530A76-F5E3-4089-9F19-1FBDCE6253F7}"/>
                  </a:ext>
                </a:extLst>
              </p:cNvPr>
              <p:cNvGrpSpPr/>
              <p:nvPr/>
            </p:nvGrpSpPr>
            <p:grpSpPr>
              <a:xfrm>
                <a:off x="3469212" y="1191642"/>
                <a:ext cx="576504" cy="3505949"/>
                <a:chOff x="6537011" y="673556"/>
                <a:chExt cx="576504" cy="3505949"/>
              </a:xfrm>
            </p:grpSpPr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B8DA3C55-D01E-4EC1-858D-C2129453BF64}"/>
                    </a:ext>
                  </a:extLst>
                </p:cNvPr>
                <p:cNvSpPr txBox="1"/>
                <p:nvPr/>
              </p:nvSpPr>
              <p:spPr>
                <a:xfrm>
                  <a:off x="6537011" y="3902506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55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3A863AD-2D37-4753-9F71-5A5616C62934}"/>
                    </a:ext>
                  </a:extLst>
                </p:cNvPr>
                <p:cNvSpPr txBox="1"/>
                <p:nvPr/>
              </p:nvSpPr>
              <p:spPr>
                <a:xfrm>
                  <a:off x="6537011" y="327081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56</a:t>
                  </a:r>
                </a:p>
              </p:txBody>
            </p:sp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50735986-7F89-4261-8884-AEACCC6C1DA8}"/>
                    </a:ext>
                  </a:extLst>
                </p:cNvPr>
                <p:cNvSpPr txBox="1"/>
                <p:nvPr/>
              </p:nvSpPr>
              <p:spPr>
                <a:xfrm>
                  <a:off x="6537011" y="2665862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57</a:t>
                  </a: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6BF9B50-1826-4EF0-B436-6F0BDF5B7993}"/>
                    </a:ext>
                  </a:extLst>
                </p:cNvPr>
                <p:cNvSpPr txBox="1"/>
                <p:nvPr/>
              </p:nvSpPr>
              <p:spPr>
                <a:xfrm>
                  <a:off x="6537011" y="2151763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58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174F3B62-CC08-4E63-9ED3-9C98ED5DFF2A}"/>
                    </a:ext>
                  </a:extLst>
                </p:cNvPr>
                <p:cNvSpPr txBox="1"/>
                <p:nvPr/>
              </p:nvSpPr>
              <p:spPr>
                <a:xfrm>
                  <a:off x="6537011" y="1676709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59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7A9AA5F0-723C-4357-82BE-F6E6A962B8A6}"/>
                    </a:ext>
                  </a:extLst>
                </p:cNvPr>
                <p:cNvSpPr txBox="1"/>
                <p:nvPr/>
              </p:nvSpPr>
              <p:spPr>
                <a:xfrm>
                  <a:off x="6537011" y="1305855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60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41CFFE-9707-4772-93DD-E2CA758295CB}"/>
                    </a:ext>
                  </a:extLst>
                </p:cNvPr>
                <p:cNvSpPr txBox="1"/>
                <p:nvPr/>
              </p:nvSpPr>
              <p:spPr>
                <a:xfrm>
                  <a:off x="6537011" y="934524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61</a:t>
                  </a: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F156613A-5863-40D6-BC92-FE9CE89DF888}"/>
                    </a:ext>
                  </a:extLst>
                </p:cNvPr>
                <p:cNvSpPr txBox="1"/>
                <p:nvPr/>
              </p:nvSpPr>
              <p:spPr>
                <a:xfrm>
                  <a:off x="6537011" y="673556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62</a:t>
                  </a:r>
                </a:p>
              </p:txBody>
            </p: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DC4DFCC1-CE83-4CB2-AC92-6EAF16B4883C}"/>
                  </a:ext>
                </a:extLst>
              </p:cNvPr>
              <p:cNvSpPr txBox="1"/>
              <p:nvPr/>
            </p:nvSpPr>
            <p:spPr>
              <a:xfrm>
                <a:off x="2889960" y="3390946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B47A208-29FB-4FAE-9918-D20192137E21}"/>
                  </a:ext>
                </a:extLst>
              </p:cNvPr>
              <p:cNvSpPr txBox="1"/>
              <p:nvPr/>
            </p:nvSpPr>
            <p:spPr>
              <a:xfrm>
                <a:off x="2841637" y="3798813"/>
                <a:ext cx="362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15855BAC-6986-42E4-B4C4-F900954FE4FF}"/>
                  </a:ext>
                </a:extLst>
              </p:cNvPr>
              <p:cNvCxnSpPr/>
              <p:nvPr/>
            </p:nvCxnSpPr>
            <p:spPr>
              <a:xfrm flipV="1">
                <a:off x="3004627" y="2066224"/>
                <a:ext cx="354979" cy="22454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122" name="Left-Right Arrow 137">
                <a:extLst>
                  <a:ext uri="{FF2B5EF4-FFF2-40B4-BE49-F238E27FC236}">
                    <a16:creationId xmlns:a16="http://schemas.microsoft.com/office/drawing/2014/main" id="{42BF20EB-E791-4645-B04C-BD064BA7F340}"/>
                  </a:ext>
                </a:extLst>
              </p:cNvPr>
              <p:cNvSpPr/>
              <p:nvPr/>
            </p:nvSpPr>
            <p:spPr>
              <a:xfrm rot="1583237" flipV="1">
                <a:off x="2960794" y="2773344"/>
                <a:ext cx="418254" cy="93946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Left-Right Arrow 138">
                <a:extLst>
                  <a:ext uri="{FF2B5EF4-FFF2-40B4-BE49-F238E27FC236}">
                    <a16:creationId xmlns:a16="http://schemas.microsoft.com/office/drawing/2014/main" id="{966A6124-41DA-400A-B942-ACFD6D8A7F75}"/>
                  </a:ext>
                </a:extLst>
              </p:cNvPr>
              <p:cNvSpPr/>
              <p:nvPr/>
            </p:nvSpPr>
            <p:spPr>
              <a:xfrm rot="1860770" flipV="1">
                <a:off x="2969792" y="3305785"/>
                <a:ext cx="440400" cy="90077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Left-Right Arrow 139">
                <a:extLst>
                  <a:ext uri="{FF2B5EF4-FFF2-40B4-BE49-F238E27FC236}">
                    <a16:creationId xmlns:a16="http://schemas.microsoft.com/office/drawing/2014/main" id="{D10FFD7B-9A9C-4FE0-BBD2-29A16FA64D7C}"/>
                  </a:ext>
                </a:extLst>
              </p:cNvPr>
              <p:cNvSpPr/>
              <p:nvPr/>
            </p:nvSpPr>
            <p:spPr>
              <a:xfrm rot="1860770" flipV="1">
                <a:off x="2935691" y="3877320"/>
                <a:ext cx="400477" cy="96580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0640E655-8E1B-4251-8B60-8188D10788B9}"/>
                  </a:ext>
                </a:extLst>
              </p:cNvPr>
              <p:cNvCxnSpPr/>
              <p:nvPr/>
            </p:nvCxnSpPr>
            <p:spPr>
              <a:xfrm flipV="1">
                <a:off x="2953982" y="2455527"/>
                <a:ext cx="399783" cy="28240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6AB8611E-AD4C-43D7-9E57-CA7089802D40}"/>
                  </a:ext>
                </a:extLst>
              </p:cNvPr>
              <p:cNvCxnSpPr>
                <a:endCxn id="122" idx="7"/>
              </p:cNvCxnSpPr>
              <p:nvPr/>
            </p:nvCxnSpPr>
            <p:spPr>
              <a:xfrm flipV="1">
                <a:off x="2985016" y="2913261"/>
                <a:ext cx="372243" cy="32876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3ACC96C5-E190-49B6-9A56-8A718BF0AB23}"/>
                  </a:ext>
                </a:extLst>
              </p:cNvPr>
              <p:cNvCxnSpPr/>
              <p:nvPr/>
            </p:nvCxnSpPr>
            <p:spPr>
              <a:xfrm flipV="1">
                <a:off x="2939434" y="3445436"/>
                <a:ext cx="425308" cy="38885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2C92FB60-4A69-4267-AE3E-AB89AE4FBE5B}"/>
                  </a:ext>
                </a:extLst>
              </p:cNvPr>
              <p:cNvCxnSpPr/>
              <p:nvPr/>
            </p:nvCxnSpPr>
            <p:spPr>
              <a:xfrm flipV="1">
                <a:off x="2939434" y="4040770"/>
                <a:ext cx="395378" cy="34376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64EC83C2-E641-46B0-A0A0-3B53AAF77D33}"/>
                  </a:ext>
                </a:extLst>
              </p:cNvPr>
              <p:cNvGrpSpPr/>
              <p:nvPr/>
            </p:nvGrpSpPr>
            <p:grpSpPr>
              <a:xfrm>
                <a:off x="2517158" y="1087817"/>
                <a:ext cx="576504" cy="3327931"/>
                <a:chOff x="5002101" y="538823"/>
                <a:chExt cx="576504" cy="3327931"/>
              </a:xfrm>
            </p:grpSpPr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484CB45-C064-43A4-ADAB-3DBA746AE535}"/>
                    </a:ext>
                  </a:extLst>
                </p:cNvPr>
                <p:cNvSpPr txBox="1"/>
                <p:nvPr/>
              </p:nvSpPr>
              <p:spPr>
                <a:xfrm>
                  <a:off x="5002101" y="3589755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56</a:t>
                  </a: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DEE741DB-878F-4810-B306-322F9D455DE9}"/>
                    </a:ext>
                  </a:extLst>
                </p:cNvPr>
                <p:cNvSpPr txBox="1"/>
                <p:nvPr/>
              </p:nvSpPr>
              <p:spPr>
                <a:xfrm>
                  <a:off x="5002101" y="3008122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57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313446D-1D33-4C46-8DF7-51F88D20E451}"/>
                    </a:ext>
                  </a:extLst>
                </p:cNvPr>
                <p:cNvSpPr txBox="1"/>
                <p:nvPr/>
              </p:nvSpPr>
              <p:spPr>
                <a:xfrm>
                  <a:off x="5002101" y="245586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58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47D6C5CC-83D2-4DA8-95C8-55A2C4EEF9B8}"/>
                    </a:ext>
                  </a:extLst>
                </p:cNvPr>
                <p:cNvSpPr txBox="1"/>
                <p:nvPr/>
              </p:nvSpPr>
              <p:spPr>
                <a:xfrm>
                  <a:off x="5002101" y="1957616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59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615C8541-B70C-4402-B456-C45397A3BA0B}"/>
                    </a:ext>
                  </a:extLst>
                </p:cNvPr>
                <p:cNvSpPr txBox="1"/>
                <p:nvPr/>
              </p:nvSpPr>
              <p:spPr>
                <a:xfrm>
                  <a:off x="5002101" y="150405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60</a:t>
                  </a: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E749FE06-46CC-45C1-A196-77133ECE897E}"/>
                    </a:ext>
                  </a:extLst>
                </p:cNvPr>
                <p:cNvSpPr txBox="1"/>
                <p:nvPr/>
              </p:nvSpPr>
              <p:spPr>
                <a:xfrm>
                  <a:off x="5002101" y="1117402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61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AC5E0D9D-154A-4C61-848F-A39F9F1E429F}"/>
                    </a:ext>
                  </a:extLst>
                </p:cNvPr>
                <p:cNvSpPr txBox="1"/>
                <p:nvPr/>
              </p:nvSpPr>
              <p:spPr>
                <a:xfrm>
                  <a:off x="5002101" y="837847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62</a:t>
                  </a: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603E8AB8-D958-4186-A6CE-4C7D71732170}"/>
                    </a:ext>
                  </a:extLst>
                </p:cNvPr>
                <p:cNvSpPr txBox="1"/>
                <p:nvPr/>
              </p:nvSpPr>
              <p:spPr>
                <a:xfrm>
                  <a:off x="5002101" y="538823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63</a:t>
                  </a:r>
                </a:p>
              </p:txBody>
            </p:sp>
          </p:grpSp>
          <p:sp>
            <p:nvSpPr>
              <p:cNvPr id="130" name="Left-Right Arrow 145">
                <a:extLst>
                  <a:ext uri="{FF2B5EF4-FFF2-40B4-BE49-F238E27FC236}">
                    <a16:creationId xmlns:a16="http://schemas.microsoft.com/office/drawing/2014/main" id="{20AF70C8-D544-44AC-8C39-AEA34693EF8D}"/>
                  </a:ext>
                </a:extLst>
              </p:cNvPr>
              <p:cNvSpPr/>
              <p:nvPr/>
            </p:nvSpPr>
            <p:spPr>
              <a:xfrm rot="1419251" flipV="1">
                <a:off x="3006897" y="2328912"/>
                <a:ext cx="366016" cy="87959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FD9E7-1E83-45A0-8519-4AFB65E738C5}"/>
                </a:ext>
              </a:extLst>
            </p:cNvPr>
            <p:cNvSpPr txBox="1"/>
            <p:nvPr/>
          </p:nvSpPr>
          <p:spPr>
            <a:xfrm>
              <a:off x="2612859" y="4715933"/>
              <a:ext cx="139833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ns 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0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    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np 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C889F2-A0FA-4788-AAE6-188BA9365944}"/>
              </a:ext>
            </a:extLst>
          </p:cNvPr>
          <p:cNvGrpSpPr/>
          <p:nvPr/>
        </p:nvGrpSpPr>
        <p:grpSpPr>
          <a:xfrm>
            <a:off x="5011101" y="1273183"/>
            <a:ext cx="3019113" cy="1999700"/>
            <a:chOff x="5047796" y="1429300"/>
            <a:chExt cx="3019113" cy="1999700"/>
          </a:xfrm>
        </p:grpSpPr>
        <p:sp>
          <p:nvSpPr>
            <p:cNvPr id="222" name="Rounded Rectangle 2">
              <a:extLst>
                <a:ext uri="{FF2B5EF4-FFF2-40B4-BE49-F238E27FC236}">
                  <a16:creationId xmlns:a16="http://schemas.microsoft.com/office/drawing/2014/main" id="{5E321BC2-F44B-49AB-9E8F-F03E301860D6}"/>
                </a:ext>
              </a:extLst>
            </p:cNvPr>
            <p:cNvSpPr/>
            <p:nvPr/>
          </p:nvSpPr>
          <p:spPr>
            <a:xfrm>
              <a:off x="5047796" y="1429300"/>
              <a:ext cx="3019113" cy="1999700"/>
            </a:xfrm>
            <a:prstGeom prst="roundRect">
              <a:avLst/>
            </a:prstGeom>
            <a:solidFill>
              <a:schemeClr val="tx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CBA2B586-B2DC-41E0-BDA8-FADF52E99A52}"/>
                </a:ext>
              </a:extLst>
            </p:cNvPr>
            <p:cNvGrpSpPr/>
            <p:nvPr/>
          </p:nvGrpSpPr>
          <p:grpSpPr>
            <a:xfrm>
              <a:off x="5135466" y="1579665"/>
              <a:ext cx="2836575" cy="1470221"/>
              <a:chOff x="6367145" y="961368"/>
              <a:chExt cx="2836575" cy="1125686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44298900-A555-4F2F-95B8-E33C560DCD8B}"/>
                  </a:ext>
                </a:extLst>
              </p:cNvPr>
              <p:cNvGrpSpPr/>
              <p:nvPr/>
            </p:nvGrpSpPr>
            <p:grpSpPr>
              <a:xfrm>
                <a:off x="6367145" y="1227092"/>
                <a:ext cx="2836575" cy="859962"/>
                <a:chOff x="6024245" y="1079328"/>
                <a:chExt cx="2836575" cy="859962"/>
              </a:xfrm>
            </p:grpSpPr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B9697F47-A1FA-41F3-A87F-3E3569018245}"/>
                    </a:ext>
                  </a:extLst>
                </p:cNvPr>
                <p:cNvGrpSpPr/>
                <p:nvPr/>
              </p:nvGrpSpPr>
              <p:grpSpPr>
                <a:xfrm>
                  <a:off x="6024245" y="1079328"/>
                  <a:ext cx="2836575" cy="859962"/>
                  <a:chOff x="6024245" y="1079328"/>
                  <a:chExt cx="2836575" cy="859962"/>
                </a:xfrm>
              </p:grpSpPr>
              <p:pic>
                <p:nvPicPr>
                  <p:cNvPr id="246" name="Picture 2">
                    <a:extLst>
                      <a:ext uri="{FF2B5EF4-FFF2-40B4-BE49-F238E27FC236}">
                        <a16:creationId xmlns:a16="http://schemas.microsoft.com/office/drawing/2014/main" id="{E3DE2FDE-E90B-4AA1-B717-2D1B67C0B10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928" r="921" b="34159"/>
                  <a:stretch/>
                </p:blipFill>
                <p:spPr bwMode="auto">
                  <a:xfrm>
                    <a:off x="6334971" y="1095375"/>
                    <a:ext cx="1108514" cy="6994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0537163C-D5E4-48B0-972F-159CE72AEB17}"/>
                      </a:ext>
                    </a:extLst>
                  </p:cNvPr>
                  <p:cNvGrpSpPr/>
                  <p:nvPr/>
                </p:nvGrpSpPr>
                <p:grpSpPr>
                  <a:xfrm>
                    <a:off x="6024245" y="1079328"/>
                    <a:ext cx="315824" cy="859962"/>
                    <a:chOff x="6024245" y="1096473"/>
                    <a:chExt cx="315824" cy="699590"/>
                  </a:xfrm>
                </p:grpSpPr>
                <p:pic>
                  <p:nvPicPr>
                    <p:cNvPr id="252" name="Picture 2">
                      <a:extLst>
                        <a:ext uri="{FF2B5EF4-FFF2-40B4-BE49-F238E27FC236}">
                          <a16:creationId xmlns:a16="http://schemas.microsoft.com/office/drawing/2014/main" id="{7CAEBDD3-CB42-488E-823A-B8B8D4BBC05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4950" t="31928" r="898" b="34159"/>
                    <a:stretch/>
                  </p:blipFill>
                  <p:spPr bwMode="auto">
                    <a:xfrm>
                      <a:off x="6181732" y="1096595"/>
                      <a:ext cx="158337" cy="6994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53" name="Picture 2">
                      <a:extLst>
                        <a:ext uri="{FF2B5EF4-FFF2-40B4-BE49-F238E27FC236}">
                          <a16:creationId xmlns:a16="http://schemas.microsoft.com/office/drawing/2014/main" id="{CEFC6B36-1528-40C2-A169-5BAE9455F6E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4950" t="31928" r="898" b="34159"/>
                    <a:stretch/>
                  </p:blipFill>
                  <p:spPr bwMode="auto">
                    <a:xfrm flipH="1">
                      <a:off x="6024245" y="1096473"/>
                      <a:ext cx="158337" cy="6994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248" name="Picture 2">
                    <a:extLst>
                      <a:ext uri="{FF2B5EF4-FFF2-40B4-BE49-F238E27FC236}">
                        <a16:creationId xmlns:a16="http://schemas.microsoft.com/office/drawing/2014/main" id="{CE058227-EC04-4856-814D-A1914C8975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928" r="921" b="34159"/>
                  <a:stretch/>
                </p:blipFill>
                <p:spPr bwMode="auto">
                  <a:xfrm flipH="1">
                    <a:off x="7443485" y="1095545"/>
                    <a:ext cx="1108514" cy="6994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9E2E9C03-57E7-4AE2-AAEB-6F4BD4F79F5C}"/>
                      </a:ext>
                    </a:extLst>
                  </p:cNvPr>
                  <p:cNvGrpSpPr/>
                  <p:nvPr/>
                </p:nvGrpSpPr>
                <p:grpSpPr>
                  <a:xfrm>
                    <a:off x="8544996" y="1079328"/>
                    <a:ext cx="315824" cy="859962"/>
                    <a:chOff x="6024245" y="1096473"/>
                    <a:chExt cx="315824" cy="699590"/>
                  </a:xfrm>
                </p:grpSpPr>
                <p:pic>
                  <p:nvPicPr>
                    <p:cNvPr id="250" name="Picture 2">
                      <a:extLst>
                        <a:ext uri="{FF2B5EF4-FFF2-40B4-BE49-F238E27FC236}">
                          <a16:creationId xmlns:a16="http://schemas.microsoft.com/office/drawing/2014/main" id="{837C1695-2976-4140-AC91-0FD12B316A0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4950" t="31928" r="898" b="34159"/>
                    <a:stretch/>
                  </p:blipFill>
                  <p:spPr bwMode="auto">
                    <a:xfrm>
                      <a:off x="6181732" y="1096595"/>
                      <a:ext cx="158337" cy="6994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51" name="Picture 2">
                      <a:extLst>
                        <a:ext uri="{FF2B5EF4-FFF2-40B4-BE49-F238E27FC236}">
                          <a16:creationId xmlns:a16="http://schemas.microsoft.com/office/drawing/2014/main" id="{38717695-7E3E-42D1-8959-2D5BAC18D83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4950" t="31928" r="898" b="34159"/>
                    <a:stretch/>
                  </p:blipFill>
                  <p:spPr bwMode="auto">
                    <a:xfrm flipH="1">
                      <a:off x="6024245" y="1096473"/>
                      <a:ext cx="158337" cy="6994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</p:pic>
              </p:grpSp>
            </p:grp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317C424B-5744-4B67-9B69-C11AEB81FF8C}"/>
                    </a:ext>
                  </a:extLst>
                </p:cNvPr>
                <p:cNvCxnSpPr/>
                <p:nvPr/>
              </p:nvCxnSpPr>
              <p:spPr>
                <a:xfrm>
                  <a:off x="6118860" y="1643014"/>
                  <a:ext cx="12573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E18E5837-31C5-44AB-A996-5755FCCC846B}"/>
                    </a:ext>
                  </a:extLst>
                </p:cNvPr>
                <p:cNvCxnSpPr/>
                <p:nvPr/>
              </p:nvCxnSpPr>
              <p:spPr>
                <a:xfrm flipV="1">
                  <a:off x="6454140" y="1643014"/>
                  <a:ext cx="99060" cy="90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BD4148CB-6BF5-4589-9DBC-B10E47CB40F7}"/>
                    </a:ext>
                  </a:extLst>
                </p:cNvPr>
                <p:cNvCxnSpPr/>
                <p:nvPr/>
              </p:nvCxnSpPr>
              <p:spPr>
                <a:xfrm flipV="1">
                  <a:off x="6676796" y="1642111"/>
                  <a:ext cx="99060" cy="90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6D97EA7A-6675-4C20-AD00-18329BC85B07}"/>
                    </a:ext>
                  </a:extLst>
                </p:cNvPr>
                <p:cNvCxnSpPr/>
                <p:nvPr/>
              </p:nvCxnSpPr>
              <p:spPr>
                <a:xfrm flipV="1">
                  <a:off x="7006590" y="1643838"/>
                  <a:ext cx="99060" cy="90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CA63B251-8F45-4511-8C24-F90B40D27939}"/>
                    </a:ext>
                  </a:extLst>
                </p:cNvPr>
                <p:cNvCxnSpPr/>
                <p:nvPr/>
              </p:nvCxnSpPr>
              <p:spPr>
                <a:xfrm flipV="1">
                  <a:off x="7229246" y="1644840"/>
                  <a:ext cx="99060" cy="90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871A72CB-8463-49D6-B99C-365C74921DC0}"/>
                    </a:ext>
                  </a:extLst>
                </p:cNvPr>
                <p:cNvGrpSpPr/>
                <p:nvPr/>
              </p:nvGrpSpPr>
              <p:grpSpPr>
                <a:xfrm flipH="1">
                  <a:off x="7557556" y="1642111"/>
                  <a:ext cx="1209446" cy="3633"/>
                  <a:chOff x="6271260" y="1794511"/>
                  <a:chExt cx="1209446" cy="3633"/>
                </a:xfrm>
              </p:grpSpPr>
              <p:cxnSp>
                <p:nvCxnSpPr>
                  <p:cNvPr id="241" name="Straight Connector 240">
                    <a:extLst>
                      <a:ext uri="{FF2B5EF4-FFF2-40B4-BE49-F238E27FC236}">
                        <a16:creationId xmlns:a16="http://schemas.microsoft.com/office/drawing/2014/main" id="{CD158F41-C399-4DC5-B794-84D4E7448565}"/>
                      </a:ext>
                    </a:extLst>
                  </p:cNvPr>
                  <p:cNvCxnSpPr/>
                  <p:nvPr/>
                </p:nvCxnSpPr>
                <p:spPr>
                  <a:xfrm>
                    <a:off x="6271260" y="1795414"/>
                    <a:ext cx="125730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42" name="Straight Connector 241">
                    <a:extLst>
                      <a:ext uri="{FF2B5EF4-FFF2-40B4-BE49-F238E27FC236}">
                        <a16:creationId xmlns:a16="http://schemas.microsoft.com/office/drawing/2014/main" id="{A1E0702A-C5DB-46B0-B034-AFACA56EE6E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06540" y="1795414"/>
                    <a:ext cx="99060" cy="90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43" name="Straight Connector 242">
                    <a:extLst>
                      <a:ext uri="{FF2B5EF4-FFF2-40B4-BE49-F238E27FC236}">
                        <a16:creationId xmlns:a16="http://schemas.microsoft.com/office/drawing/2014/main" id="{182212C3-7228-4D21-94DC-4B0044D0551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29196" y="1794511"/>
                    <a:ext cx="99060" cy="90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44" name="Straight Connector 243">
                    <a:extLst>
                      <a:ext uri="{FF2B5EF4-FFF2-40B4-BE49-F238E27FC236}">
                        <a16:creationId xmlns:a16="http://schemas.microsoft.com/office/drawing/2014/main" id="{4BF0D09B-3860-44BB-A6A7-08DC9C60DC6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158990" y="1796238"/>
                    <a:ext cx="99060" cy="90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1F041DA8-BA76-449D-B943-89FF89CB98D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381646" y="1797240"/>
                    <a:ext cx="99060" cy="90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2229BB82-02DA-4E30-8FC7-736F37FC58AE}"/>
                  </a:ext>
                </a:extLst>
              </p:cNvPr>
              <p:cNvGrpSpPr/>
              <p:nvPr/>
            </p:nvGrpSpPr>
            <p:grpSpPr>
              <a:xfrm>
                <a:off x="7307585" y="1065143"/>
                <a:ext cx="661455" cy="296729"/>
                <a:chOff x="7337246" y="1065143"/>
                <a:chExt cx="583431" cy="296729"/>
              </a:xfrm>
            </p:grpSpPr>
            <p:sp>
              <p:nvSpPr>
                <p:cNvPr id="232" name="Curved Down Arrow 16">
                  <a:extLst>
                    <a:ext uri="{FF2B5EF4-FFF2-40B4-BE49-F238E27FC236}">
                      <a16:creationId xmlns:a16="http://schemas.microsoft.com/office/drawing/2014/main" id="{8B06438C-A9C9-4FFE-8DBF-C48586D7D99E}"/>
                    </a:ext>
                  </a:extLst>
                </p:cNvPr>
                <p:cNvSpPr/>
                <p:nvPr/>
              </p:nvSpPr>
              <p:spPr>
                <a:xfrm flipH="1">
                  <a:off x="7337246" y="1065143"/>
                  <a:ext cx="323697" cy="287816"/>
                </a:xfrm>
                <a:prstGeom prst="curvedDownArrow">
                  <a:avLst/>
                </a:prstGeom>
                <a:solidFill>
                  <a:srgbClr val="5FE848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Curved Down Arrow 103">
                  <a:extLst>
                    <a:ext uri="{FF2B5EF4-FFF2-40B4-BE49-F238E27FC236}">
                      <a16:creationId xmlns:a16="http://schemas.microsoft.com/office/drawing/2014/main" id="{DD97AE3E-5F4F-45D0-9192-FB92408E52A5}"/>
                    </a:ext>
                  </a:extLst>
                </p:cNvPr>
                <p:cNvSpPr/>
                <p:nvPr/>
              </p:nvSpPr>
              <p:spPr>
                <a:xfrm>
                  <a:off x="7590883" y="1074056"/>
                  <a:ext cx="329794" cy="287816"/>
                </a:xfrm>
                <a:prstGeom prst="curvedDownArrow">
                  <a:avLst/>
                </a:prstGeom>
                <a:solidFill>
                  <a:srgbClr val="5FE848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B7F8D365-355A-4A39-BE5D-578F3103849B}"/>
                  </a:ext>
                </a:extLst>
              </p:cNvPr>
              <p:cNvSpPr txBox="1"/>
              <p:nvPr/>
            </p:nvSpPr>
            <p:spPr>
              <a:xfrm>
                <a:off x="7030593" y="961368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endParaRP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C067F8BC-9CB0-4746-898D-2B9F8B32D0D8}"/>
                  </a:ext>
                </a:extLst>
              </p:cNvPr>
              <p:cNvSpPr txBox="1"/>
              <p:nvPr/>
            </p:nvSpPr>
            <p:spPr>
              <a:xfrm>
                <a:off x="7880068" y="961368"/>
                <a:ext cx="3308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485453D8-52F5-4A29-A4E7-776BA50E6216}"/>
                  </a:ext>
                </a:extLst>
              </p:cNvPr>
              <p:cNvSpPr/>
              <p:nvPr/>
            </p:nvSpPr>
            <p:spPr>
              <a:xfrm>
                <a:off x="7595142" y="1759384"/>
                <a:ext cx="55338" cy="66386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4D090A6E-9A30-4788-8D4D-C44B1B5A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454" y="3444614"/>
            <a:ext cx="6642025" cy="2978764"/>
          </a:xfrm>
        </p:spPr>
        <p:txBody>
          <a:bodyPr>
            <a:noAutofit/>
          </a:bodyPr>
          <a:lstStyle/>
          <a:p>
            <a:r>
              <a:rPr lang="en-US" sz="2000" dirty="0"/>
              <a:t>Atom in a Rydberg state corresponds to a particle in a specific site of a synthetic lattice site</a:t>
            </a:r>
          </a:p>
          <a:p>
            <a:r>
              <a:rPr lang="en-US" sz="2000" dirty="0"/>
              <a:t>Tunneling created by near-resonant microwave fields: rate set by intensities and transition matrix elements</a:t>
            </a:r>
          </a:p>
          <a:p>
            <a:r>
              <a:rPr lang="en-US" sz="2000" dirty="0"/>
              <a:t>Synthetic space configuration (dimension, topology) set by coupling pattern</a:t>
            </a:r>
          </a:p>
          <a:p>
            <a:r>
              <a:rPr lang="en-US" sz="2000" dirty="0"/>
              <a:t>On-resonance microwaves create degenerate lattice states; chemical potential set by detuning 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1BBD469-3700-4187-BBAF-057206146EB2}"/>
              </a:ext>
            </a:extLst>
          </p:cNvPr>
          <p:cNvGrpSpPr/>
          <p:nvPr/>
        </p:nvGrpSpPr>
        <p:grpSpPr>
          <a:xfrm>
            <a:off x="-2742695" y="1199323"/>
            <a:ext cx="2022665" cy="4490582"/>
            <a:chOff x="2023051" y="762001"/>
            <a:chExt cx="2022665" cy="4490582"/>
          </a:xfrm>
        </p:grpSpPr>
        <p:sp>
          <p:nvSpPr>
            <p:cNvPr id="89" name="Rounded Rectangle 72">
              <a:extLst>
                <a:ext uri="{FF2B5EF4-FFF2-40B4-BE49-F238E27FC236}">
                  <a16:creationId xmlns:a16="http://schemas.microsoft.com/office/drawing/2014/main" id="{45811386-D55A-4D6E-AA23-9F4D420760E7}"/>
                </a:ext>
              </a:extLst>
            </p:cNvPr>
            <p:cNvSpPr/>
            <p:nvPr/>
          </p:nvSpPr>
          <p:spPr>
            <a:xfrm>
              <a:off x="2023051" y="762001"/>
              <a:ext cx="1934995" cy="4490582"/>
            </a:xfrm>
            <a:prstGeom prst="roundRect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EFA92CB9-1836-493E-A9EA-DEFB4F97DE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0115" y="948271"/>
              <a:ext cx="13485" cy="417890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FED5A54-8BD0-4465-A4FE-D0E3BF0CC2B0}"/>
                </a:ext>
              </a:extLst>
            </p:cNvPr>
            <p:cNvSpPr txBox="1"/>
            <p:nvPr/>
          </p:nvSpPr>
          <p:spPr>
            <a:xfrm rot="16200000">
              <a:off x="1533302" y="2899201"/>
              <a:ext cx="1348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Term Energy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7649D34-DA84-465B-9032-B3305639807F}"/>
                </a:ext>
              </a:extLst>
            </p:cNvPr>
            <p:cNvGrpSpPr/>
            <p:nvPr/>
          </p:nvGrpSpPr>
          <p:grpSpPr>
            <a:xfrm>
              <a:off x="2517158" y="1087817"/>
              <a:ext cx="1528558" cy="3609774"/>
              <a:chOff x="2517158" y="1087817"/>
              <a:chExt cx="1528558" cy="3609774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F6044AB-7DE3-42C2-9AE0-6BF874DD6E1C}"/>
                  </a:ext>
                </a:extLst>
              </p:cNvPr>
              <p:cNvCxnSpPr/>
              <p:nvPr/>
            </p:nvCxnSpPr>
            <p:spPr>
              <a:xfrm>
                <a:off x="2612783" y="1339653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6C90F6D-CEA8-4D71-A48D-6782D2576219}"/>
                  </a:ext>
                </a:extLst>
              </p:cNvPr>
              <p:cNvCxnSpPr/>
              <p:nvPr/>
            </p:nvCxnSpPr>
            <p:spPr>
              <a:xfrm>
                <a:off x="2612783" y="1916729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771F3ED-054E-43DC-ABAE-D38B4B6FB6C4}"/>
                  </a:ext>
                </a:extLst>
              </p:cNvPr>
              <p:cNvCxnSpPr/>
              <p:nvPr/>
            </p:nvCxnSpPr>
            <p:spPr>
              <a:xfrm>
                <a:off x="2612783" y="1605418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C6859B1-303F-4ED8-AD2B-1A7FFD7D3024}"/>
                  </a:ext>
                </a:extLst>
              </p:cNvPr>
              <p:cNvCxnSpPr/>
              <p:nvPr/>
            </p:nvCxnSpPr>
            <p:spPr>
              <a:xfrm>
                <a:off x="2612783" y="2730040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DB44ADA-E11E-45B1-8A0A-CA778B1AF894}"/>
                  </a:ext>
                </a:extLst>
              </p:cNvPr>
              <p:cNvCxnSpPr/>
              <p:nvPr/>
            </p:nvCxnSpPr>
            <p:spPr>
              <a:xfrm>
                <a:off x="2612783" y="2293400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F13B52A-DEE1-4605-B451-7462A0B14B14}"/>
                  </a:ext>
                </a:extLst>
              </p:cNvPr>
              <p:cNvCxnSpPr/>
              <p:nvPr/>
            </p:nvCxnSpPr>
            <p:spPr>
              <a:xfrm>
                <a:off x="2612783" y="3787397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8D6358B-BBF3-400D-8DE1-95CDD1C31231}"/>
                  </a:ext>
                </a:extLst>
              </p:cNvPr>
              <p:cNvCxnSpPr/>
              <p:nvPr/>
            </p:nvCxnSpPr>
            <p:spPr>
              <a:xfrm>
                <a:off x="2612783" y="3228285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2BBF40C-43BE-44DF-A7BE-5AF3690FE897}"/>
                  </a:ext>
                </a:extLst>
              </p:cNvPr>
              <p:cNvCxnSpPr/>
              <p:nvPr/>
            </p:nvCxnSpPr>
            <p:spPr>
              <a:xfrm>
                <a:off x="2612783" y="4377692"/>
                <a:ext cx="54665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7F6E94F-76DD-42A4-9444-34A4B15C5383}"/>
                  </a:ext>
                </a:extLst>
              </p:cNvPr>
              <p:cNvGrpSpPr/>
              <p:nvPr/>
            </p:nvGrpSpPr>
            <p:grpSpPr>
              <a:xfrm flipV="1">
                <a:off x="3198132" y="1439972"/>
                <a:ext cx="546652" cy="3227330"/>
                <a:chOff x="1651726" y="1507880"/>
                <a:chExt cx="546652" cy="3037141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D5B4F73D-07F1-439C-9A4A-75D90614568E}"/>
                    </a:ext>
                  </a:extLst>
                </p:cNvPr>
                <p:cNvCxnSpPr/>
                <p:nvPr/>
              </p:nvCxnSpPr>
              <p:spPr>
                <a:xfrm>
                  <a:off x="1651726" y="4545021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CA955556-94CA-4DF2-81C2-05CF3BAF6A56}"/>
                    </a:ext>
                  </a:extLst>
                </p:cNvPr>
                <p:cNvCxnSpPr/>
                <p:nvPr/>
              </p:nvCxnSpPr>
              <p:spPr>
                <a:xfrm>
                  <a:off x="1651726" y="3967945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F345B50C-2868-4728-95B0-22340C78EC8E}"/>
                    </a:ext>
                  </a:extLst>
                </p:cNvPr>
                <p:cNvCxnSpPr/>
                <p:nvPr/>
              </p:nvCxnSpPr>
              <p:spPr>
                <a:xfrm>
                  <a:off x="1651726" y="4279256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F8E3C518-E284-4967-9693-B313D3798081}"/>
                    </a:ext>
                  </a:extLst>
                </p:cNvPr>
                <p:cNvCxnSpPr/>
                <p:nvPr/>
              </p:nvCxnSpPr>
              <p:spPr>
                <a:xfrm>
                  <a:off x="1651726" y="3154634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B941A61F-68D4-4446-8BE6-66A691C1235C}"/>
                    </a:ext>
                  </a:extLst>
                </p:cNvPr>
                <p:cNvCxnSpPr/>
                <p:nvPr/>
              </p:nvCxnSpPr>
              <p:spPr>
                <a:xfrm>
                  <a:off x="1651726" y="3591274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B62217F0-FC7E-426A-BC12-F4AEEF687CA7}"/>
                    </a:ext>
                  </a:extLst>
                </p:cNvPr>
                <p:cNvCxnSpPr/>
                <p:nvPr/>
              </p:nvCxnSpPr>
              <p:spPr>
                <a:xfrm>
                  <a:off x="1651726" y="2098175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1A9D5B34-15A8-4C4A-9A35-C1EA58544675}"/>
                    </a:ext>
                  </a:extLst>
                </p:cNvPr>
                <p:cNvCxnSpPr/>
                <p:nvPr/>
              </p:nvCxnSpPr>
              <p:spPr>
                <a:xfrm>
                  <a:off x="1651726" y="2656389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012913AF-E239-4ECA-A913-D06D1FAC1778}"/>
                    </a:ext>
                  </a:extLst>
                </p:cNvPr>
                <p:cNvCxnSpPr/>
                <p:nvPr/>
              </p:nvCxnSpPr>
              <p:spPr>
                <a:xfrm>
                  <a:off x="1651726" y="1507880"/>
                  <a:ext cx="54665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BB2DBE47-608D-408C-A7D4-3F8A89C57D2A}"/>
                  </a:ext>
                </a:extLst>
              </p:cNvPr>
              <p:cNvGrpSpPr/>
              <p:nvPr/>
            </p:nvGrpSpPr>
            <p:grpSpPr>
              <a:xfrm>
                <a:off x="3469212" y="1191642"/>
                <a:ext cx="576504" cy="3505949"/>
                <a:chOff x="6537011" y="673556"/>
                <a:chExt cx="576504" cy="3505949"/>
              </a:xfrm>
            </p:grpSpPr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639A9969-611C-49A9-A370-C7D155FEBE0C}"/>
                    </a:ext>
                  </a:extLst>
                </p:cNvPr>
                <p:cNvSpPr txBox="1"/>
                <p:nvPr/>
              </p:nvSpPr>
              <p:spPr>
                <a:xfrm>
                  <a:off x="6537011" y="3902506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55</a:t>
                  </a: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3C7ADA45-E666-4CC1-A769-DC54ED5A5BC5}"/>
                    </a:ext>
                  </a:extLst>
                </p:cNvPr>
                <p:cNvSpPr txBox="1"/>
                <p:nvPr/>
              </p:nvSpPr>
              <p:spPr>
                <a:xfrm>
                  <a:off x="6537011" y="327081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56</a:t>
                  </a: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FCC77AF9-8FD6-4F7A-AD3A-7EFBEDE9BB6C}"/>
                    </a:ext>
                  </a:extLst>
                </p:cNvPr>
                <p:cNvSpPr txBox="1"/>
                <p:nvPr/>
              </p:nvSpPr>
              <p:spPr>
                <a:xfrm>
                  <a:off x="6537011" y="2665862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57</a:t>
                  </a: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3F9821D8-5C67-4FBC-8976-32FAB392245E}"/>
                    </a:ext>
                  </a:extLst>
                </p:cNvPr>
                <p:cNvSpPr txBox="1"/>
                <p:nvPr/>
              </p:nvSpPr>
              <p:spPr>
                <a:xfrm>
                  <a:off x="6537011" y="2151763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58</a:t>
                  </a:r>
                </a:p>
              </p:txBody>
            </p: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A6969B61-84D9-4B34-A02F-BBC615ED7A65}"/>
                    </a:ext>
                  </a:extLst>
                </p:cNvPr>
                <p:cNvSpPr txBox="1"/>
                <p:nvPr/>
              </p:nvSpPr>
              <p:spPr>
                <a:xfrm>
                  <a:off x="6537011" y="1676709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59</a:t>
                  </a: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C84AE54-B43A-4AF4-9576-67DDB6299B3F}"/>
                    </a:ext>
                  </a:extLst>
                </p:cNvPr>
                <p:cNvSpPr txBox="1"/>
                <p:nvPr/>
              </p:nvSpPr>
              <p:spPr>
                <a:xfrm>
                  <a:off x="6537011" y="1305855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60</a:t>
                  </a: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6E19DCCF-4E45-4AB1-A804-1FD21B26BBDC}"/>
                    </a:ext>
                  </a:extLst>
                </p:cNvPr>
                <p:cNvSpPr txBox="1"/>
                <p:nvPr/>
              </p:nvSpPr>
              <p:spPr>
                <a:xfrm>
                  <a:off x="6537011" y="934524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61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6CD17A4A-A91F-426E-B261-4A59F61F4258}"/>
                    </a:ext>
                  </a:extLst>
                </p:cNvPr>
                <p:cNvSpPr txBox="1"/>
                <p:nvPr/>
              </p:nvSpPr>
              <p:spPr>
                <a:xfrm>
                  <a:off x="6537011" y="673556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62</a:t>
                  </a:r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A680CCA9-3377-42DF-B5A5-8E93A7E4BDB6}"/>
                  </a:ext>
                </a:extLst>
              </p:cNvPr>
              <p:cNvSpPr txBox="1"/>
              <p:nvPr/>
            </p:nvSpPr>
            <p:spPr>
              <a:xfrm>
                <a:off x="2889960" y="3390946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’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16D1BD1-77CA-4B68-B3C3-BEA9B12958E9}"/>
                  </a:ext>
                </a:extLst>
              </p:cNvPr>
              <p:cNvSpPr txBox="1"/>
              <p:nvPr/>
            </p:nvSpPr>
            <p:spPr>
              <a:xfrm>
                <a:off x="2841637" y="3798813"/>
                <a:ext cx="362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W</a:t>
                </a:r>
              </a:p>
            </p:txBody>
          </p:sp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id="{6B16FCE5-65C2-456C-9A85-837BBA6BA513}"/>
                  </a:ext>
                </a:extLst>
              </p:cNvPr>
              <p:cNvCxnSpPr/>
              <p:nvPr/>
            </p:nvCxnSpPr>
            <p:spPr>
              <a:xfrm flipV="1">
                <a:off x="3004627" y="2066224"/>
                <a:ext cx="354979" cy="22454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158" name="Left-Right Arrow 137">
                <a:extLst>
                  <a:ext uri="{FF2B5EF4-FFF2-40B4-BE49-F238E27FC236}">
                    <a16:creationId xmlns:a16="http://schemas.microsoft.com/office/drawing/2014/main" id="{53B7E916-9FDB-4624-BDE8-E4D53712214A}"/>
                  </a:ext>
                </a:extLst>
              </p:cNvPr>
              <p:cNvSpPr/>
              <p:nvPr/>
            </p:nvSpPr>
            <p:spPr>
              <a:xfrm rot="1583237" flipV="1">
                <a:off x="2960794" y="2773344"/>
                <a:ext cx="418254" cy="93946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Left-Right Arrow 138">
                <a:extLst>
                  <a:ext uri="{FF2B5EF4-FFF2-40B4-BE49-F238E27FC236}">
                    <a16:creationId xmlns:a16="http://schemas.microsoft.com/office/drawing/2014/main" id="{96784AE0-3FDC-4AA9-A1F3-2139A4F99C72}"/>
                  </a:ext>
                </a:extLst>
              </p:cNvPr>
              <p:cNvSpPr/>
              <p:nvPr/>
            </p:nvSpPr>
            <p:spPr>
              <a:xfrm rot="1860770" flipV="1">
                <a:off x="2969792" y="3305785"/>
                <a:ext cx="440400" cy="90077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Left-Right Arrow 139">
                <a:extLst>
                  <a:ext uri="{FF2B5EF4-FFF2-40B4-BE49-F238E27FC236}">
                    <a16:creationId xmlns:a16="http://schemas.microsoft.com/office/drawing/2014/main" id="{3C0A95A0-B1A0-4D1E-9190-5D6EA4C18C83}"/>
                  </a:ext>
                </a:extLst>
              </p:cNvPr>
              <p:cNvSpPr/>
              <p:nvPr/>
            </p:nvSpPr>
            <p:spPr>
              <a:xfrm rot="1860770" flipV="1">
                <a:off x="2935691" y="3877320"/>
                <a:ext cx="400477" cy="96580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93D4C7E0-CCB4-47F7-A0D2-206F4A6AED68}"/>
                  </a:ext>
                </a:extLst>
              </p:cNvPr>
              <p:cNvCxnSpPr/>
              <p:nvPr/>
            </p:nvCxnSpPr>
            <p:spPr>
              <a:xfrm flipV="1">
                <a:off x="2953982" y="2455527"/>
                <a:ext cx="399783" cy="28240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697B1BAA-1B06-4FB4-9DA9-972FF5E4E09D}"/>
                  </a:ext>
                </a:extLst>
              </p:cNvPr>
              <p:cNvCxnSpPr>
                <a:endCxn id="158" idx="7"/>
              </p:cNvCxnSpPr>
              <p:nvPr/>
            </p:nvCxnSpPr>
            <p:spPr>
              <a:xfrm flipV="1">
                <a:off x="2985016" y="2913261"/>
                <a:ext cx="372243" cy="32876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CCEFC40A-8C5C-4603-972F-7CFFAB35F32F}"/>
                  </a:ext>
                </a:extLst>
              </p:cNvPr>
              <p:cNvCxnSpPr/>
              <p:nvPr/>
            </p:nvCxnSpPr>
            <p:spPr>
              <a:xfrm flipV="1">
                <a:off x="2939434" y="3445436"/>
                <a:ext cx="425308" cy="38885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1331AF0A-ABF5-416E-AB1C-768DDC6A0490}"/>
                  </a:ext>
                </a:extLst>
              </p:cNvPr>
              <p:cNvCxnSpPr/>
              <p:nvPr/>
            </p:nvCxnSpPr>
            <p:spPr>
              <a:xfrm flipV="1">
                <a:off x="2939434" y="4040770"/>
                <a:ext cx="395378" cy="34376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FE848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F0ADC0F8-B194-4744-9CFB-F3DFDB1A72FA}"/>
                  </a:ext>
                </a:extLst>
              </p:cNvPr>
              <p:cNvGrpSpPr/>
              <p:nvPr/>
            </p:nvGrpSpPr>
            <p:grpSpPr>
              <a:xfrm>
                <a:off x="2517158" y="1087817"/>
                <a:ext cx="576504" cy="3327931"/>
                <a:chOff x="5002101" y="538823"/>
                <a:chExt cx="576504" cy="3327931"/>
              </a:xfrm>
            </p:grpSpPr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1158B97D-25C7-4E2C-9410-86A31094D965}"/>
                    </a:ext>
                  </a:extLst>
                </p:cNvPr>
                <p:cNvSpPr txBox="1"/>
                <p:nvPr/>
              </p:nvSpPr>
              <p:spPr>
                <a:xfrm>
                  <a:off x="5002101" y="3589755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56</a:t>
                  </a: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A882B7B1-4700-4F3D-B3F3-4E5C4D8203F1}"/>
                    </a:ext>
                  </a:extLst>
                </p:cNvPr>
                <p:cNvSpPr txBox="1"/>
                <p:nvPr/>
              </p:nvSpPr>
              <p:spPr>
                <a:xfrm>
                  <a:off x="5002101" y="3008122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57</a:t>
                  </a:r>
                </a:p>
              </p:txBody>
            </p: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81D88CD5-7C1E-43DC-A815-09337CA04169}"/>
                    </a:ext>
                  </a:extLst>
                </p:cNvPr>
                <p:cNvSpPr txBox="1"/>
                <p:nvPr/>
              </p:nvSpPr>
              <p:spPr>
                <a:xfrm>
                  <a:off x="5002101" y="245586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58</a:t>
                  </a: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041CE8B5-158F-4AC2-AB3F-84E1FDB639EB}"/>
                    </a:ext>
                  </a:extLst>
                </p:cNvPr>
                <p:cNvSpPr txBox="1"/>
                <p:nvPr/>
              </p:nvSpPr>
              <p:spPr>
                <a:xfrm>
                  <a:off x="5002101" y="1957616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59</a:t>
                  </a:r>
                </a:p>
              </p:txBody>
            </p: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5B1897DE-D296-409D-8BC7-F0649BC1613D}"/>
                    </a:ext>
                  </a:extLst>
                </p:cNvPr>
                <p:cNvSpPr txBox="1"/>
                <p:nvPr/>
              </p:nvSpPr>
              <p:spPr>
                <a:xfrm>
                  <a:off x="5002101" y="1504051"/>
                  <a:ext cx="5765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60</a:t>
                  </a:r>
                </a:p>
              </p:txBody>
            </p:sp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FE757F32-F342-4B28-B209-766614B4A921}"/>
                    </a:ext>
                  </a:extLst>
                </p:cNvPr>
                <p:cNvSpPr txBox="1"/>
                <p:nvPr/>
              </p:nvSpPr>
              <p:spPr>
                <a:xfrm>
                  <a:off x="5002101" y="1117402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61</a:t>
                  </a: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611DA920-4571-4A34-9AE3-B63090E07918}"/>
                    </a:ext>
                  </a:extLst>
                </p:cNvPr>
                <p:cNvSpPr txBox="1"/>
                <p:nvPr/>
              </p:nvSpPr>
              <p:spPr>
                <a:xfrm>
                  <a:off x="5002101" y="837847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62</a:t>
                  </a: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49F8745-74E7-45F9-87B9-3AC8A6CA0815}"/>
                    </a:ext>
                  </a:extLst>
                </p:cNvPr>
                <p:cNvSpPr txBox="1"/>
                <p:nvPr/>
              </p:nvSpPr>
              <p:spPr>
                <a:xfrm>
                  <a:off x="5002101" y="538823"/>
                  <a:ext cx="57650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63</a:t>
                  </a:r>
                </a:p>
              </p:txBody>
            </p:sp>
          </p:grpSp>
          <p:sp>
            <p:nvSpPr>
              <p:cNvPr id="166" name="Left-Right Arrow 145">
                <a:extLst>
                  <a:ext uri="{FF2B5EF4-FFF2-40B4-BE49-F238E27FC236}">
                    <a16:creationId xmlns:a16="http://schemas.microsoft.com/office/drawing/2014/main" id="{A2B9B36C-3E87-4C93-8AB0-4632153191C2}"/>
                  </a:ext>
                </a:extLst>
              </p:cNvPr>
              <p:cNvSpPr/>
              <p:nvPr/>
            </p:nvSpPr>
            <p:spPr>
              <a:xfrm rot="1419251" flipV="1">
                <a:off x="3006897" y="2328912"/>
                <a:ext cx="366016" cy="87959"/>
              </a:xfrm>
              <a:prstGeom prst="leftRightArrow">
                <a:avLst/>
              </a:prstGeom>
              <a:solidFill>
                <a:srgbClr val="5FE848"/>
              </a:solidFill>
              <a:ln w="12700" cap="flat" cmpd="sng" algn="ctr">
                <a:solidFill>
                  <a:srgbClr val="5FE84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9B971F7-7268-4F1D-ADBD-C5123BD015A6}"/>
                </a:ext>
              </a:extLst>
            </p:cNvPr>
            <p:cNvSpPr txBox="1"/>
            <p:nvPr/>
          </p:nvSpPr>
          <p:spPr>
            <a:xfrm>
              <a:off x="2505851" y="4715933"/>
              <a:ext cx="139833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5sns 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0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    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5snp 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</a:t>
              </a:r>
              <a:r>
                <a:rPr kumimoji="0" lang="en-US" sz="14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156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31580"/>
            <a:ext cx="9144000" cy="1143000"/>
          </a:xfrm>
        </p:spPr>
        <p:txBody>
          <a:bodyPr/>
          <a:lstStyle/>
          <a:p>
            <a:r>
              <a:rPr lang="en-US" altLang="en-US" sz="4000" b="1"/>
              <a:t>Probing Spatial Correlations with </a:t>
            </a:r>
            <a:r>
              <a:rPr lang="en-US" altLang="en-US" sz="4000" b="1" err="1"/>
              <a:t>Ultralong</a:t>
            </a:r>
            <a:r>
              <a:rPr lang="en-US" altLang="en-US" sz="4000" b="1"/>
              <a:t>-Range Rydberg Molecules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2259" y="2105247"/>
            <a:ext cx="4825253" cy="30226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302" y="5688451"/>
            <a:ext cx="8063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Excitation to a molecular state requires the presence in the initial gas of atoms with correct separation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15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-4592699" y="3532676"/>
            <a:ext cx="4312340" cy="26907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9"/>
          <a:stretch>
            <a:fillRect/>
          </a:stretch>
        </p:blipFill>
        <p:spPr>
          <a:xfrm>
            <a:off x="1413298" y="1579911"/>
            <a:ext cx="6229055" cy="390553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31580"/>
            <a:ext cx="9144000" cy="1143000"/>
          </a:xfrm>
        </p:spPr>
        <p:txBody>
          <a:bodyPr/>
          <a:lstStyle/>
          <a:p>
            <a:r>
              <a:rPr lang="en-US" altLang="en-US" sz="4000" b="1"/>
              <a:t>Most Deeply Bound Dimer: Mapping the Pair Correlation Function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9476" y="1439795"/>
            <a:ext cx="90645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Deepest-bound Rydberg-dimer state localized at </a:t>
            </a:r>
            <a:r>
              <a:rPr lang="en-US" sz="2000"/>
              <a:t>R</a:t>
            </a:r>
            <a:r>
              <a:rPr lang="en-US" sz="2000" baseline="-25000"/>
              <a:t>n</a:t>
            </a:r>
            <a:r>
              <a:rPr lang="en-US" sz="2000"/>
              <a:t>~1.8n</a:t>
            </a:r>
            <a:r>
              <a:rPr lang="en-US" sz="2000" baseline="30000"/>
              <a:t>2</a:t>
            </a:r>
            <a:r>
              <a:rPr lang="en-US" sz="2000"/>
              <a:t>a</a:t>
            </a:r>
            <a:r>
              <a:rPr lang="en-US" sz="2000" baseline="-25000"/>
              <a:t>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Excitation rate to this state proportional to probability of finding two particles with correct separation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grpSp>
        <p:nvGrpSpPr>
          <p:cNvPr id="13" name="Group 12"/>
          <p:cNvGrpSpPr/>
          <p:nvPr/>
        </p:nvGrpSpPr>
        <p:grpSpPr>
          <a:xfrm>
            <a:off x="5073807" y="3679902"/>
            <a:ext cx="3782745" cy="2990168"/>
            <a:chOff x="4930949" y="2647594"/>
            <a:chExt cx="4050501" cy="32923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949" y="2647594"/>
              <a:ext cx="4050501" cy="329235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81668" y="4307991"/>
              <a:ext cx="1094035" cy="643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>
                  <a:solidFill>
                    <a:schemeClr val="bg2"/>
                  </a:solidFill>
                </a:rPr>
                <a:t>Pauli blocking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7196872" y="3942444"/>
              <a:ext cx="1729648" cy="127280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sp>
          <p:nvSpPr>
            <p:cNvPr id="5" name="Right Arrow 4"/>
            <p:cNvSpPr/>
            <p:nvPr/>
          </p:nvSpPr>
          <p:spPr bwMode="auto">
            <a:xfrm>
              <a:off x="5199321" y="3186579"/>
              <a:ext cx="1997551" cy="143045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6871" y="3078212"/>
              <a:ext cx="527300" cy="508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</a:rPr>
                <a:t>R</a:t>
              </a:r>
              <a:r>
                <a:rPr lang="en-US" sz="2400" baseline="-25000">
                  <a:solidFill>
                    <a:schemeClr val="bg2"/>
                  </a:solidFill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125" y="2685334"/>
                <a:ext cx="8196539" cy="1209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〈"/>
                            <m:endChr m:val="〉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†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</m:d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200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†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acc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acc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1" i="1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latin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†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/>
              </a:p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>
                    <a:latin typeface="+mj-lt"/>
                  </a:rPr>
                  <a:t>pair-correlation function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5" y="2685334"/>
                <a:ext cx="8196539" cy="1209627"/>
              </a:xfrm>
              <a:prstGeom prst="rect">
                <a:avLst/>
              </a:prstGeom>
              <a:blipFill>
                <a:blip r:embed="rId4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-379451" y="4070998"/>
            <a:ext cx="50767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Powerful probe: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Vary R</a:t>
            </a:r>
            <a:r>
              <a:rPr lang="en-US" sz="2000" baseline="-25000"/>
              <a:t>n</a:t>
            </a:r>
            <a:endParaRPr lang="en-US" sz="2000"/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select isotopes (mixtures), internal states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 situ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excellent time resolution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807" y="3689577"/>
            <a:ext cx="3949685" cy="30542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637872" y="3027092"/>
            <a:ext cx="469397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0099CC"/>
                </a:solidFill>
              </a:rPr>
              <a:t>tetrar</a:t>
            </a:r>
            <a:endParaRPr lang="en-US" sz="2000" b="1">
              <a:solidFill>
                <a:srgbClr val="0099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268984" y="4447450"/>
            <a:ext cx="364825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A007A"/>
                </a:solidFill>
              </a:rPr>
              <a:t>trimer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165661" y="4132890"/>
            <a:ext cx="660894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5s38s</a:t>
            </a:r>
            <a:r>
              <a:rPr lang="en-US" baseline="30000">
                <a:solidFill>
                  <a:schemeClr val="bg2"/>
                </a:solidFill>
              </a:rPr>
              <a:t>3</a:t>
            </a:r>
            <a:r>
              <a:rPr lang="en-US">
                <a:solidFill>
                  <a:schemeClr val="bg2"/>
                </a:solidFill>
              </a:rPr>
              <a:t>S</a:t>
            </a:r>
            <a:r>
              <a:rPr lang="en-US" baseline="-25000">
                <a:solidFill>
                  <a:schemeClr val="bg2"/>
                </a:solidFill>
              </a:rPr>
              <a:t>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7448" y="3985102"/>
            <a:ext cx="4345983" cy="2751923"/>
            <a:chOff x="305137" y="3700702"/>
            <a:chExt cx="4521288" cy="29743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8" t="3605" r="7120" b="3216"/>
            <a:stretch>
              <a:fillRect/>
            </a:stretch>
          </p:blipFill>
          <p:spPr>
            <a:xfrm>
              <a:off x="649616" y="3700702"/>
              <a:ext cx="4176809" cy="29743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" t="3605" r="86736" b="3215"/>
            <a:stretch>
              <a:fillRect/>
            </a:stretch>
          </p:blipFill>
          <p:spPr>
            <a:xfrm>
              <a:off x="305137" y="3700702"/>
              <a:ext cx="384564" cy="297439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320912" y="5348678"/>
              <a:ext cx="963278" cy="43245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dimer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75389" y="5811833"/>
              <a:ext cx="958306" cy="43245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C000"/>
                  </a:solidFill>
                </a:rPr>
                <a:t>atomic</a:t>
              </a: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200400" y="4042755"/>
              <a:ext cx="652470" cy="14106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57190" y="5891105"/>
            <a:ext cx="1792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1400">
                <a:solidFill>
                  <a:schemeClr val="bg2"/>
                </a:solidFill>
                <a:latin typeface="+mj-lt"/>
              </a:rPr>
              <a:t>collisional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DD92D48-B441-45B8-8EB1-97812850D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6" y="996597"/>
            <a:ext cx="3876602" cy="3876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38" y="2673512"/>
            <a:ext cx="4677348" cy="3485775"/>
          </a:xfrm>
          <a:prstGeom prst="rect">
            <a:avLst/>
          </a:prstGeom>
        </p:spPr>
      </p:pic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31580"/>
            <a:ext cx="9144000" cy="1143000"/>
          </a:xfrm>
        </p:spPr>
        <p:txBody>
          <a:bodyPr/>
          <a:lstStyle/>
          <a:p>
            <a:r>
              <a:rPr lang="en-US" altLang="en-US" sz="4000" b="1"/>
              <a:t>Thermal Bosons vs. Fermions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52126" y="1088334"/>
            <a:ext cx="2606040" cy="2428740"/>
            <a:chOff x="4714079" y="1452059"/>
            <a:chExt cx="3264310" cy="2446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079" y="1452059"/>
              <a:ext cx="3264310" cy="24468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9696" y="2579697"/>
              <a:ext cx="988200" cy="42184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638" y="-196682"/>
            <a:ext cx="4887075" cy="3739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1648" y="1891654"/>
            <a:ext cx="91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2"/>
                </a:solidFill>
              </a:rPr>
              <a:t>84</a:t>
            </a:r>
            <a:r>
              <a:rPr lang="en-US" sz="2400">
                <a:solidFill>
                  <a:schemeClr val="bg2"/>
                </a:solidFill>
              </a:rPr>
              <a:t>Sr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268" y="3313583"/>
            <a:ext cx="91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2"/>
                </a:solidFill>
              </a:rPr>
              <a:t>87</a:t>
            </a:r>
            <a:r>
              <a:rPr lang="en-US" sz="2400">
                <a:solidFill>
                  <a:schemeClr val="bg2"/>
                </a:solidFill>
              </a:rPr>
              <a:t>Sr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3915" y="5592623"/>
            <a:ext cx="7353002" cy="1214038"/>
            <a:chOff x="1790999" y="5505539"/>
            <a:chExt cx="7353002" cy="12140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t="27002" b="45192"/>
            <a:stretch/>
          </p:blipFill>
          <p:spPr>
            <a:xfrm>
              <a:off x="1790999" y="5978769"/>
              <a:ext cx="7353001" cy="7408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b="81798"/>
            <a:stretch/>
          </p:blipFill>
          <p:spPr>
            <a:xfrm>
              <a:off x="1791000" y="5505539"/>
              <a:ext cx="7353001" cy="48495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6F71B7-F145-4ADE-A5AD-37ACC3BD9E83}"/>
              </a:ext>
            </a:extLst>
          </p:cNvPr>
          <p:cNvGrpSpPr/>
          <p:nvPr/>
        </p:nvGrpSpPr>
        <p:grpSpPr>
          <a:xfrm>
            <a:off x="1522095" y="4735513"/>
            <a:ext cx="6461928" cy="2082353"/>
            <a:chOff x="1966194" y="4867790"/>
            <a:chExt cx="7242575" cy="267073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F033B88-1238-4B49-8761-63A5C948C5D6}"/>
                </a:ext>
              </a:extLst>
            </p:cNvPr>
            <p:cNvGrpSpPr/>
            <p:nvPr/>
          </p:nvGrpSpPr>
          <p:grpSpPr>
            <a:xfrm>
              <a:off x="1966194" y="4867790"/>
              <a:ext cx="7242575" cy="2670734"/>
              <a:chOff x="3650757" y="1963645"/>
              <a:chExt cx="7242575" cy="26707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2566398-2715-4C6A-BF4A-65B007488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372" r="4981"/>
              <a:stretch/>
            </p:blipFill>
            <p:spPr>
              <a:xfrm>
                <a:off x="3650757" y="1963645"/>
                <a:ext cx="7242575" cy="2670734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F8C553-81C7-4A32-B66B-34B590595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99" r="89527"/>
              <a:stretch/>
            </p:blipFill>
            <p:spPr>
              <a:xfrm>
                <a:off x="3660106" y="2157463"/>
                <a:ext cx="816313" cy="2460257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D4A2EE-9D2F-4DA9-91E9-F2FF718A2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06" t="5366" r="-166" b="3433"/>
            <a:stretch/>
          </p:blipFill>
          <p:spPr>
            <a:xfrm>
              <a:off x="8503919" y="4973028"/>
              <a:ext cx="698413" cy="2460257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D69BDD7-D013-4837-A0D2-C3B449237892}"/>
              </a:ext>
            </a:extLst>
          </p:cNvPr>
          <p:cNvSpPr/>
          <p:nvPr/>
        </p:nvSpPr>
        <p:spPr>
          <a:xfrm>
            <a:off x="5596053" y="3522656"/>
            <a:ext cx="3446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Unpolarized fermions in </a:t>
            </a:r>
            <a:r>
              <a:rPr lang="en-US" sz="1800" baseline="30000"/>
              <a:t>87</a:t>
            </a:r>
            <a:r>
              <a:rPr lang="en-US" sz="1800"/>
              <a:t>Sr – 10 ground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Nearly classical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Provides normalization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31580"/>
            <a:ext cx="9144000" cy="1143000"/>
          </a:xfrm>
        </p:spPr>
        <p:txBody>
          <a:bodyPr/>
          <a:lstStyle/>
          <a:p>
            <a:r>
              <a:rPr lang="en-US" altLang="en-US" sz="4000" b="1"/>
              <a:t>Most Deeply Bound Trimer: Angle-averaged Three-body Correlations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476" y="1439795"/>
            <a:ext cx="90645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Deepest-bound Rydberg-trimer state localized at </a:t>
            </a:r>
            <a:r>
              <a:rPr lang="en-US" sz="2000"/>
              <a:t>R</a:t>
            </a:r>
            <a:r>
              <a:rPr lang="en-US" sz="2000" baseline="-25000"/>
              <a:t>n</a:t>
            </a:r>
            <a:r>
              <a:rPr lang="en-US" sz="2000"/>
              <a:t>~2n</a:t>
            </a:r>
            <a:r>
              <a:rPr lang="en-US" sz="2000" baseline="30000"/>
              <a:t>2</a:t>
            </a:r>
            <a:r>
              <a:rPr lang="en-US" sz="2000"/>
              <a:t>a</a:t>
            </a:r>
            <a:r>
              <a:rPr lang="en-US" sz="2000" baseline="-25000"/>
              <a:t>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j-lt"/>
              </a:rPr>
              <a:t>Excitation rate to this state proportional to probability of finding three particles with correct separation from central atom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5285" y="2773822"/>
                <a:ext cx="9047877" cy="16360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(3)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nor/>
                                          </m:rPr>
                                          <a:rPr lang="en-US" sz="2400">
                                            <a:latin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nor/>
                                          </m:rPr>
                                          <a:rPr lang="en-US" sz="2400">
                                            <a:latin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𝟏𝟐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nor/>
                                          </m:rPr>
                                          <a:rPr lang="en-US" sz="2400">
                                            <a:latin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𝟏𝟑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𝟏𝟑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𝟏𝟐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〈"/>
                                        <m:endChr m:val="〉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>
                                                <a:latin typeface="Cambria Math" panose="02040503050406030204" pitchFamily="18" charset="0"/>
                                              </a:rPr>
                                              <m:t>Ψ</m:t>
                                            </m:r>
                                          </m:e>
                                          <m:sup>
                                            <m:r>
                                              <m:rPr>
                                                <m:nor/>
                                              </m:rPr>
                                              <a:rPr lang="en-US" sz="2400">
                                                <a:latin typeface="Calibri" panose="020F0502020204030204" pitchFamily="34" charset="0"/>
                                                <a:cs typeface="Calibri" panose="020F0502020204030204" pitchFamily="34" charset="0"/>
                                              </a:rPr>
                                              <m:t>†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Ψ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1" i="1">
                                                    <a:latin typeface="Cambria Math" panose="02040503050406030204" pitchFamily="18" charset="0"/>
                                                  </a:rPr>
                                                  <m:t>𝒓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sub>
                    </m:sSub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85" y="2773822"/>
                <a:ext cx="9047877" cy="16360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1056745" y="4286862"/>
            <a:ext cx="3987191" cy="2504163"/>
            <a:chOff x="673295" y="4286860"/>
            <a:chExt cx="3987191" cy="2504163"/>
          </a:xfrm>
        </p:grpSpPr>
        <p:grpSp>
          <p:nvGrpSpPr>
            <p:cNvPr id="6" name="Group 5"/>
            <p:cNvGrpSpPr/>
            <p:nvPr/>
          </p:nvGrpSpPr>
          <p:grpSpPr>
            <a:xfrm>
              <a:off x="673295" y="4286860"/>
              <a:ext cx="3987191" cy="2504163"/>
              <a:chOff x="305137" y="3700702"/>
              <a:chExt cx="4521288" cy="297439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8" t="3605" r="7120" b="3216"/>
              <a:stretch>
                <a:fillRect/>
              </a:stretch>
            </p:blipFill>
            <p:spPr>
              <a:xfrm>
                <a:off x="649616" y="3700702"/>
                <a:ext cx="4176809" cy="297439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" t="3605" r="86736" b="3215"/>
              <a:stretch>
                <a:fillRect/>
              </a:stretch>
            </p:blipFill>
            <p:spPr>
              <a:xfrm>
                <a:off x="305137" y="3700702"/>
                <a:ext cx="384564" cy="297439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521598" y="5313643"/>
                <a:ext cx="780813" cy="36557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>
                    <a:solidFill>
                      <a:srgbClr val="FF0000"/>
                    </a:solidFill>
                  </a:rPr>
                  <a:t>dimer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43898" y="3860324"/>
                <a:ext cx="892306" cy="36557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>
                    <a:solidFill>
                      <a:srgbClr val="FFC000"/>
                    </a:solidFill>
                  </a:rPr>
                  <a:t>atomic</a:t>
                </a:r>
              </a:p>
            </p:txBody>
          </p:sp>
          <p:sp>
            <p:nvSpPr>
              <p:cNvPr id="2" name="Oval 1"/>
              <p:cNvSpPr/>
              <p:nvPr/>
            </p:nvSpPr>
            <p:spPr bwMode="auto">
              <a:xfrm>
                <a:off x="2153548" y="4512089"/>
                <a:ext cx="652470" cy="141069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B309F7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248372" y="6203165"/>
              <a:ext cx="740142" cy="30578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>
                  <a:solidFill>
                    <a:srgbClr val="B309F7"/>
                  </a:solidFill>
                </a:rPr>
                <a:t>trimer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37" y="4501214"/>
            <a:ext cx="2113285" cy="20715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44409" y="4395970"/>
            <a:ext cx="10472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5s38s</a:t>
            </a:r>
            <a:r>
              <a:rPr lang="en-US" sz="1800" baseline="30000">
                <a:solidFill>
                  <a:schemeClr val="bg2"/>
                </a:solidFill>
              </a:rPr>
              <a:t>3</a:t>
            </a:r>
            <a:r>
              <a:rPr lang="en-US" sz="1800">
                <a:solidFill>
                  <a:schemeClr val="bg2"/>
                </a:solidFill>
              </a:rPr>
              <a:t>S</a:t>
            </a:r>
            <a:r>
              <a:rPr lang="en-US" sz="1800" baseline="-250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6210528" y="5575982"/>
            <a:ext cx="137651" cy="13765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 bwMode="auto">
          <a:xfrm>
            <a:off x="6834877" y="4969974"/>
            <a:ext cx="137651" cy="13765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5866400" y="4758520"/>
            <a:ext cx="137651" cy="137651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090" y="5406680"/>
            <a:ext cx="46958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3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092"/>
            <a:ext cx="9144000" cy="1143000"/>
          </a:xfrm>
        </p:spPr>
        <p:txBody>
          <a:bodyPr/>
          <a:lstStyle/>
          <a:p>
            <a:r>
              <a:rPr lang="en-US" altLang="en-US" sz="3600" b="1"/>
              <a:t>Angle-averaged Three-body Correlations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2403" y="1566965"/>
            <a:ext cx="3987191" cy="2504163"/>
            <a:chOff x="673295" y="4286860"/>
            <a:chExt cx="3987191" cy="2504163"/>
          </a:xfrm>
        </p:grpSpPr>
        <p:grpSp>
          <p:nvGrpSpPr>
            <p:cNvPr id="6" name="Group 5"/>
            <p:cNvGrpSpPr/>
            <p:nvPr/>
          </p:nvGrpSpPr>
          <p:grpSpPr>
            <a:xfrm>
              <a:off x="673295" y="4286860"/>
              <a:ext cx="3987191" cy="2504163"/>
              <a:chOff x="305137" y="3700702"/>
              <a:chExt cx="4521288" cy="297439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8" t="3605" r="7120" b="3216"/>
              <a:stretch>
                <a:fillRect/>
              </a:stretch>
            </p:blipFill>
            <p:spPr>
              <a:xfrm>
                <a:off x="649616" y="3700702"/>
                <a:ext cx="4176809" cy="297439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" t="3605" r="86736" b="3215"/>
              <a:stretch>
                <a:fillRect/>
              </a:stretch>
            </p:blipFill>
            <p:spPr>
              <a:xfrm>
                <a:off x="305137" y="3700702"/>
                <a:ext cx="384564" cy="297439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521598" y="5313643"/>
                <a:ext cx="780813" cy="36557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>
                    <a:solidFill>
                      <a:srgbClr val="FF0000"/>
                    </a:solidFill>
                  </a:rPr>
                  <a:t>dimer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43898" y="3860324"/>
                <a:ext cx="892306" cy="36557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>
                    <a:solidFill>
                      <a:srgbClr val="FFC000"/>
                    </a:solidFill>
                  </a:rPr>
                  <a:t>atomic</a:t>
                </a: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153548" y="4512089"/>
                <a:ext cx="652470" cy="141069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B309F7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48372" y="6203165"/>
              <a:ext cx="740142" cy="30578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>
                  <a:solidFill>
                    <a:srgbClr val="B309F7"/>
                  </a:solidFill>
                </a:rPr>
                <a:t>trimer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554B0C-1A08-4877-91DA-B3F2D989C4B9}"/>
              </a:ext>
            </a:extLst>
          </p:cNvPr>
          <p:cNvGrpSpPr/>
          <p:nvPr/>
        </p:nvGrpSpPr>
        <p:grpSpPr>
          <a:xfrm>
            <a:off x="4647130" y="1474341"/>
            <a:ext cx="4234467" cy="5183196"/>
            <a:chOff x="575337" y="943094"/>
            <a:chExt cx="2544245" cy="36518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F07987-D9D1-46A9-97B8-E65678210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051"/>
            <a:stretch/>
          </p:blipFill>
          <p:spPr>
            <a:xfrm>
              <a:off x="575337" y="943094"/>
              <a:ext cx="2544245" cy="36518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68B3A9-A3A6-4DC2-AD38-8D0C51FCD5A5}"/>
                </a:ext>
              </a:extLst>
            </p:cNvPr>
            <p:cNvSpPr txBox="1"/>
            <p:nvPr/>
          </p:nvSpPr>
          <p:spPr>
            <a:xfrm>
              <a:off x="1048268" y="2672887"/>
              <a:ext cx="91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>
                  <a:solidFill>
                    <a:schemeClr val="bg2"/>
                  </a:solidFill>
                </a:rPr>
                <a:t>84</a:t>
              </a:r>
              <a:r>
                <a:rPr lang="en-US" sz="2400">
                  <a:solidFill>
                    <a:schemeClr val="bg2"/>
                  </a:solidFill>
                </a:rPr>
                <a:t>Sr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8C045E-CB32-41E4-BC48-4C6DA14DAF3C}"/>
                </a:ext>
              </a:extLst>
            </p:cNvPr>
            <p:cNvSpPr txBox="1"/>
            <p:nvPr/>
          </p:nvSpPr>
          <p:spPr>
            <a:xfrm>
              <a:off x="1048268" y="3599053"/>
              <a:ext cx="91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>
                  <a:solidFill>
                    <a:schemeClr val="bg2"/>
                  </a:solidFill>
                </a:rPr>
                <a:t>87</a:t>
              </a:r>
              <a:r>
                <a:rPr lang="en-US" sz="2400">
                  <a:solidFill>
                    <a:schemeClr val="bg2"/>
                  </a:solidFill>
                </a:rPr>
                <a:t>Sr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E27603C-FA61-4886-9EBE-0D0789097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91" t="34113" r="2887" b="37457"/>
          <a:stretch/>
        </p:blipFill>
        <p:spPr>
          <a:xfrm>
            <a:off x="6438520" y="2006045"/>
            <a:ext cx="2443077" cy="125021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00D324-9ED4-45BE-B8C6-835F6092C6EB}"/>
              </a:ext>
            </a:extLst>
          </p:cNvPr>
          <p:cNvSpPr/>
          <p:nvPr/>
        </p:nvSpPr>
        <p:spPr>
          <a:xfrm>
            <a:off x="566189" y="4350859"/>
            <a:ext cx="3446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Ratio of signal to that of unpolarized fermions in </a:t>
            </a:r>
            <a:r>
              <a:rPr lang="en-US" sz="1800" baseline="30000"/>
              <a:t>87</a:t>
            </a:r>
            <a:r>
              <a:rPr lang="en-US" sz="1800"/>
              <a:t>Sr – 10 ground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Also normalized for density and laser intensity</a:t>
            </a:r>
          </a:p>
        </p:txBody>
      </p:sp>
    </p:spTree>
    <p:extLst>
      <p:ext uri="{BB962C8B-B14F-4D97-AF65-F5344CB8AC3E}">
        <p14:creationId xmlns:p14="http://schemas.microsoft.com/office/powerpoint/2010/main" val="1497255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38912" y="47437"/>
            <a:ext cx="9036996" cy="1033400"/>
          </a:xfrm>
        </p:spPr>
        <p:txBody>
          <a:bodyPr>
            <a:normAutofit fontScale="90000"/>
          </a:bodyPr>
          <a:lstStyle/>
          <a:p>
            <a:r>
              <a:rPr lang="en-US" altLang="en-US" sz="4000" b="1">
                <a:effectLst/>
              </a:rPr>
              <a:t>ULRRM Dimer Spectra:</a:t>
            </a:r>
            <a:br>
              <a:rPr lang="en-US" altLang="en-US" sz="4000" b="1">
                <a:effectLst/>
              </a:rPr>
            </a:br>
            <a:r>
              <a:rPr lang="en-US" altLang="en-US" sz="4000" b="1" baseline="30000">
                <a:effectLst/>
              </a:rPr>
              <a:t>86</a:t>
            </a:r>
            <a:r>
              <a:rPr lang="en-US" altLang="en-US" sz="4000" b="1">
                <a:effectLst/>
              </a:rPr>
              <a:t>Sr –Effects of interaction in initial gas</a:t>
            </a:r>
          </a:p>
        </p:txBody>
      </p:sp>
      <p:pic>
        <p:nvPicPr>
          <p:cNvPr id="4" name="Picture 3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FF88580E-7D6C-431D-B81A-EF5A04507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26" b="60982"/>
          <a:stretch/>
        </p:blipFill>
        <p:spPr>
          <a:xfrm>
            <a:off x="528120" y="1632360"/>
            <a:ext cx="3616500" cy="1406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28D553-38F3-42B6-B8CB-E477AA1080F8}"/>
              </a:ext>
            </a:extLst>
          </p:cNvPr>
          <p:cNvSpPr txBox="1"/>
          <p:nvPr/>
        </p:nvSpPr>
        <p:spPr>
          <a:xfrm>
            <a:off x="436231" y="1211926"/>
            <a:ext cx="1836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>
                <a:latin typeface="+mj-lt"/>
              </a:rPr>
              <a:t>84</a:t>
            </a:r>
            <a:r>
              <a:rPr lang="en-US" sz="2000">
                <a:latin typeface="+mj-lt"/>
              </a:rPr>
              <a:t>Sr </a:t>
            </a:r>
            <a:r>
              <a:rPr lang="en-US" sz="2000">
                <a:latin typeface="Symbol" panose="05050102010706020507" pitchFamily="18" charset="2"/>
              </a:rPr>
              <a:t>n</a:t>
            </a:r>
            <a:r>
              <a:rPr lang="en-US" sz="2000">
                <a:latin typeface="+mj-lt"/>
                <a:ea typeface="Cambria Math" panose="02040503050406030204" pitchFamily="18" charset="0"/>
              </a:rPr>
              <a:t>=0 dimer</a:t>
            </a:r>
            <a:endParaRPr lang="en-US" sz="200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434348-F057-45AE-A69B-9469CF8DC63F}"/>
              </a:ext>
            </a:extLst>
          </p:cNvPr>
          <p:cNvSpPr txBox="1"/>
          <p:nvPr/>
        </p:nvSpPr>
        <p:spPr>
          <a:xfrm>
            <a:off x="4870926" y="1211926"/>
            <a:ext cx="1836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>
                <a:latin typeface="+mj-lt"/>
              </a:rPr>
              <a:t>86</a:t>
            </a:r>
            <a:r>
              <a:rPr lang="en-US" sz="2000">
                <a:latin typeface="+mj-lt"/>
              </a:rPr>
              <a:t>Sr </a:t>
            </a:r>
            <a:r>
              <a:rPr lang="en-US" sz="2000">
                <a:latin typeface="Symbol" panose="05050102010706020507" pitchFamily="18" charset="2"/>
              </a:rPr>
              <a:t>n</a:t>
            </a:r>
            <a:r>
              <a:rPr lang="en-US" sz="2000">
                <a:ea typeface="Cambria Math" panose="02040503050406030204" pitchFamily="18" charset="0"/>
              </a:rPr>
              <a:t>=0</a:t>
            </a:r>
            <a:r>
              <a:rPr lang="en-US" sz="2000">
                <a:latin typeface="+mj-lt"/>
                <a:ea typeface="Cambria Math" panose="02040503050406030204" pitchFamily="18" charset="0"/>
              </a:rPr>
              <a:t> dimer</a:t>
            </a:r>
            <a:endParaRPr lang="en-US" sz="2000">
              <a:latin typeface="+mj-lt"/>
            </a:endParaRPr>
          </a:p>
        </p:txBody>
      </p:sp>
      <p:pic>
        <p:nvPicPr>
          <p:cNvPr id="7" name="Picture 6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4EDBF44E-4BCA-4038-A055-B12D557CA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2" r="59826"/>
          <a:stretch/>
        </p:blipFill>
        <p:spPr>
          <a:xfrm>
            <a:off x="5006983" y="1573968"/>
            <a:ext cx="3616500" cy="1410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784B-080D-4412-BCC4-BB8B450D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58" y="3051182"/>
            <a:ext cx="3375953" cy="2232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637B5-8B64-48D3-9B9F-648FC54DB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116"/>
          <a:stretch/>
        </p:blipFill>
        <p:spPr>
          <a:xfrm>
            <a:off x="648395" y="3051182"/>
            <a:ext cx="3375953" cy="22328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4E75A3-135F-4B20-BAE2-E4791F074EBD}"/>
              </a:ext>
            </a:extLst>
          </p:cNvPr>
          <p:cNvSpPr txBox="1"/>
          <p:nvPr/>
        </p:nvSpPr>
        <p:spPr>
          <a:xfrm>
            <a:off x="6196473" y="5544388"/>
            <a:ext cx="1851949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err="1">
                <a:solidFill>
                  <a:schemeClr val="bg2"/>
                </a:solidFill>
              </a:rPr>
              <a:t>Sr</a:t>
            </a:r>
            <a:r>
              <a:rPr lang="en-US" sz="2000">
                <a:solidFill>
                  <a:schemeClr val="bg2"/>
                </a:solidFill>
              </a:rPr>
              <a:t> scattering lengths (a</a:t>
            </a:r>
            <a:r>
              <a:rPr lang="en-US" sz="2000" baseline="-25000">
                <a:solidFill>
                  <a:schemeClr val="bg2"/>
                </a:solidFill>
              </a:rPr>
              <a:t>0</a:t>
            </a:r>
            <a:r>
              <a:rPr lang="en-US" sz="2000">
                <a:solidFill>
                  <a:schemeClr val="bg2"/>
                </a:solidFill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BC450-9ADD-4340-930F-209BC1E48E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76625" y="5514978"/>
            <a:ext cx="2520950" cy="777876"/>
            <a:chOff x="2190" y="3474"/>
            <a:chExt cx="1588" cy="49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A46BD698-073F-472E-9BFC-8595C55BA7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90" y="3474"/>
              <a:ext cx="1582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F03A559F-027C-48DF-82D8-C1963EE4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474"/>
              <a:ext cx="1582" cy="16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5D5BD47-BF3A-4A24-A5FE-84F919171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633"/>
              <a:ext cx="532" cy="16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3E576DBA-239B-4165-AFCD-79DC4CE3A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633"/>
              <a:ext cx="532" cy="165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8E51CE9A-537C-485B-99BB-196382E5B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3633"/>
              <a:ext cx="532" cy="165"/>
            </a:xfrm>
            <a:prstGeom prst="rect">
              <a:avLst/>
            </a:prstGeom>
            <a:solidFill>
              <a:srgbClr val="C6E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D8DEBBF0-0A0B-4987-8CB6-318F69F26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792"/>
              <a:ext cx="532" cy="16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54C1258C-DE9C-4C2B-9DA6-C1A2DB2D8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792"/>
              <a:ext cx="532" cy="1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1BDB61CE-17E7-4190-9369-C43703106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3792"/>
              <a:ext cx="532" cy="165"/>
            </a:xfrm>
            <a:prstGeom prst="rect">
              <a:avLst/>
            </a:prstGeom>
            <a:solidFill>
              <a:srgbClr val="A9D0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6F4D5081-4F1C-4823-9558-4A231F02B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487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Calibri" panose="020F0502020204030204" pitchFamily="34" charset="0"/>
                </a:rPr>
                <a:t>86</a:t>
              </a:r>
              <a:endParaRPr lang="en-US" altLang="en-US" sz="180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66DAD2B9-BCB5-4D45-9276-849B7C423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3487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Calibri" panose="020F0502020204030204" pitchFamily="34" charset="0"/>
                </a:rPr>
                <a:t>84</a:t>
              </a:r>
              <a:endParaRPr lang="en-US" altLang="en-US" sz="180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4B9C90A5-607C-4E29-A083-302DE321B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6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Calibri" panose="020F0502020204030204" pitchFamily="34" charset="0"/>
                </a:rPr>
                <a:t>86</a:t>
              </a:r>
              <a:endParaRPr lang="en-US" altLang="en-US" sz="1800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17C4005D-694C-44A3-A7F6-80AEAB00F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" y="3646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Calibri" panose="020F0502020204030204" pitchFamily="34" charset="0"/>
                </a:rPr>
                <a:t>811</a:t>
              </a:r>
              <a:endParaRPr lang="en-US" altLang="en-US" sz="1800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AD2816F4-C885-4869-AF4C-FE5BE08A4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3646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Calibri" panose="020F0502020204030204" pitchFamily="34" charset="0"/>
                </a:rPr>
                <a:t>32</a:t>
              </a:r>
              <a:endParaRPr lang="en-US" altLang="en-US" sz="1800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E9A4A98D-AB25-4DAB-9D38-8630F1B42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805"/>
              <a:ext cx="12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Calibri" panose="020F0502020204030204" pitchFamily="34" charset="0"/>
                </a:rPr>
                <a:t>84</a:t>
              </a:r>
              <a:endParaRPr lang="en-US" altLang="en-US" sz="1800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30AD8EAD-7BC9-4263-9FEC-3D325B71A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" y="3805"/>
              <a:ext cx="3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Calibri" panose="020F0502020204030204" pitchFamily="34" charset="0"/>
                </a:rPr>
                <a:t>-</a:t>
              </a:r>
              <a:endParaRPr lang="en-US" altLang="en-US" sz="1800"/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09F31C94-CAB5-4B96-9796-4D86FE838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7" y="3805"/>
              <a:ext cx="18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Calibri" panose="020F0502020204030204" pitchFamily="34" charset="0"/>
                </a:rPr>
                <a:t>123</a:t>
              </a:r>
              <a:endParaRPr lang="en-US" altLang="en-US" sz="1800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8B83F05C-0CB9-457A-9A06-2462CBCBD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474"/>
              <a:ext cx="7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1FC069F3-AD19-481E-9967-EA665EBF8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74"/>
              <a:ext cx="7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0036A037-49A8-42DE-9FFA-CDEEDA8A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3474"/>
              <a:ext cx="7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D7D3D0DF-5403-42CA-8F6B-FFCCCCFA21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3474"/>
              <a:ext cx="1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FDB112F1-32C9-4CB5-B2B3-1AED20A6C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474"/>
              <a:ext cx="157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D81966E6-EC9B-4FC6-BA05-1F68CB945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3474"/>
              <a:ext cx="7" cy="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6">
              <a:extLst>
                <a:ext uri="{FF2B5EF4-FFF2-40B4-BE49-F238E27FC236}">
                  <a16:creationId xmlns:a16="http://schemas.microsoft.com/office/drawing/2014/main" id="{3333FCC0-E8D4-4C26-ABA5-E8D4D8AF9A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3633"/>
              <a:ext cx="1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7495CAA-8F7D-4701-A365-BD4C9C479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633"/>
              <a:ext cx="15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EBE88561-4040-4052-8C32-B168D220D4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3792"/>
              <a:ext cx="1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58C4E597-0D08-400A-8D33-1DA074756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792"/>
              <a:ext cx="157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A1C29533-7F4E-4847-9DE5-4F0FB3341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474"/>
              <a:ext cx="0" cy="4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1">
              <a:extLst>
                <a:ext uri="{FF2B5EF4-FFF2-40B4-BE49-F238E27FC236}">
                  <a16:creationId xmlns:a16="http://schemas.microsoft.com/office/drawing/2014/main" id="{AF951F27-F0B3-423E-BACE-057CFC930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474"/>
              <a:ext cx="7" cy="48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6D4E75A3-7F1D-4278-9581-3593B53D3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3481"/>
              <a:ext cx="0" cy="4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0F788AF4-99B1-4471-BCA5-EFB15F0D8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481"/>
              <a:ext cx="7" cy="4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4">
              <a:extLst>
                <a:ext uri="{FF2B5EF4-FFF2-40B4-BE49-F238E27FC236}">
                  <a16:creationId xmlns:a16="http://schemas.microsoft.com/office/drawing/2014/main" id="{482BADF5-374C-450F-B35F-034D96728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3481"/>
              <a:ext cx="0" cy="4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5">
              <a:extLst>
                <a:ext uri="{FF2B5EF4-FFF2-40B4-BE49-F238E27FC236}">
                  <a16:creationId xmlns:a16="http://schemas.microsoft.com/office/drawing/2014/main" id="{27ECA72D-6D0F-4891-87B5-B401A480C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3481"/>
              <a:ext cx="7" cy="4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D0F23EF9-4FDE-4A2F-AAFA-05E62894C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" y="3950"/>
              <a:ext cx="15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AC987297-2825-4072-A223-BF291F867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950"/>
              <a:ext cx="157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4674FA41-265A-4DEF-837B-5362AECE0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5" y="3481"/>
              <a:ext cx="0" cy="4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49BFD9A3-E588-4E4D-8F9B-E0C6170A6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3481"/>
              <a:ext cx="7" cy="47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0">
              <a:extLst>
                <a:ext uri="{FF2B5EF4-FFF2-40B4-BE49-F238E27FC236}">
                  <a16:creationId xmlns:a16="http://schemas.microsoft.com/office/drawing/2014/main" id="{9DE7FEB6-830D-4BF8-8E93-8F81BDC85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0" y="395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9E35E3EC-C9DC-423D-9BEF-6A0A8BD55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" y="3957"/>
              <a:ext cx="7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0CD6CF22-3727-4C44-AB28-678106BB9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395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3">
              <a:extLst>
                <a:ext uri="{FF2B5EF4-FFF2-40B4-BE49-F238E27FC236}">
                  <a16:creationId xmlns:a16="http://schemas.microsoft.com/office/drawing/2014/main" id="{40E18ADF-41D6-465C-AD01-6A4FFA1E9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957"/>
              <a:ext cx="7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7DE08BBD-741D-4ECE-9C3F-B7D781C72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395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D7FB8B11-942B-4F79-B486-F9009551C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3957"/>
              <a:ext cx="7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6">
              <a:extLst>
                <a:ext uri="{FF2B5EF4-FFF2-40B4-BE49-F238E27FC236}">
                  <a16:creationId xmlns:a16="http://schemas.microsoft.com/office/drawing/2014/main" id="{A9E38DA3-2C4B-4892-AD2B-A698530BB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5" y="3957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A81AA041-E374-4666-ADB7-F227C9D66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3957"/>
              <a:ext cx="7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8">
              <a:extLst>
                <a:ext uri="{FF2B5EF4-FFF2-40B4-BE49-F238E27FC236}">
                  <a16:creationId xmlns:a16="http://schemas.microsoft.com/office/drawing/2014/main" id="{10F585F0-C0B0-4250-9B35-0CB848A01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2" y="3474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9">
              <a:extLst>
                <a:ext uri="{FF2B5EF4-FFF2-40B4-BE49-F238E27FC236}">
                  <a16:creationId xmlns:a16="http://schemas.microsoft.com/office/drawing/2014/main" id="{48F34F67-97F7-4491-9635-332BD7D20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3474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0">
              <a:extLst>
                <a:ext uri="{FF2B5EF4-FFF2-40B4-BE49-F238E27FC236}">
                  <a16:creationId xmlns:a16="http://schemas.microsoft.com/office/drawing/2014/main" id="{5E914563-EF45-4721-9DC4-CD9D9F659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2" y="3633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1">
              <a:extLst>
                <a:ext uri="{FF2B5EF4-FFF2-40B4-BE49-F238E27FC236}">
                  <a16:creationId xmlns:a16="http://schemas.microsoft.com/office/drawing/2014/main" id="{C0F46B6D-8721-4F35-939D-A0DBDE7C9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3633"/>
              <a:ext cx="6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2">
              <a:extLst>
                <a:ext uri="{FF2B5EF4-FFF2-40B4-BE49-F238E27FC236}">
                  <a16:creationId xmlns:a16="http://schemas.microsoft.com/office/drawing/2014/main" id="{909F743F-4DE3-475A-AB9E-9C513A879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2" y="3792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3">
              <a:extLst>
                <a:ext uri="{FF2B5EF4-FFF2-40B4-BE49-F238E27FC236}">
                  <a16:creationId xmlns:a16="http://schemas.microsoft.com/office/drawing/2014/main" id="{F6DCB053-3D07-41EE-9D7A-52A7778B2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3792"/>
              <a:ext cx="6" cy="6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4">
              <a:extLst>
                <a:ext uri="{FF2B5EF4-FFF2-40B4-BE49-F238E27FC236}">
                  <a16:creationId xmlns:a16="http://schemas.microsoft.com/office/drawing/2014/main" id="{582C234A-4787-4A0A-A0DC-7B52E97D9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2" y="3950"/>
              <a:ext cx="1" cy="1"/>
            </a:xfrm>
            <a:prstGeom prst="line">
              <a:avLst/>
            </a:prstGeom>
            <a:noFill/>
            <a:ln w="0">
              <a:solidFill>
                <a:srgbClr val="D4D4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5">
              <a:extLst>
                <a:ext uri="{FF2B5EF4-FFF2-40B4-BE49-F238E27FC236}">
                  <a16:creationId xmlns:a16="http://schemas.microsoft.com/office/drawing/2014/main" id="{3284AB2A-5F36-40AB-A453-A305BD2B0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3950"/>
              <a:ext cx="6" cy="7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96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-1" y="34778"/>
            <a:ext cx="9144000" cy="1143000"/>
          </a:xfrm>
        </p:spPr>
        <p:txBody>
          <a:bodyPr/>
          <a:lstStyle/>
          <a:p>
            <a:r>
              <a:rPr lang="en-US" altLang="en-US" sz="3200" b="1"/>
              <a:t>New Probe of Non-local Spatial Correlations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01225" y="2293651"/>
            <a:ext cx="15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4127" y="4794913"/>
            <a:ext cx="1558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/>
              <a:t>quantum statistics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8107" y="4421951"/>
            <a:ext cx="2866020" cy="2379359"/>
            <a:chOff x="4714079" y="1452059"/>
            <a:chExt cx="3264310" cy="24468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079" y="1452059"/>
              <a:ext cx="3264310" cy="24468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696" y="2579697"/>
              <a:ext cx="988200" cy="42184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39" y="994567"/>
            <a:ext cx="4275270" cy="3306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883" y="994569"/>
            <a:ext cx="4284542" cy="26838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78606" y="3588030"/>
            <a:ext cx="3493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/>
              <a:t>scattering wave functions, non-equilibrium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1290" y="4421952"/>
            <a:ext cx="2842696" cy="20669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42850" y="4384749"/>
            <a:ext cx="167953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/>
              <a:t>many-body states</a:t>
            </a:r>
          </a:p>
          <a:p>
            <a:pPr>
              <a:spcAft>
                <a:spcPts val="1200"/>
              </a:spcAft>
            </a:pPr>
            <a:r>
              <a:rPr lang="en-US" sz="2400"/>
              <a:t>e.g. 1D gases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59060" y="6462755"/>
            <a:ext cx="4405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/>
              <a:t>Kinoshita et al. Science 305, 1125 (2004)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-208" r="23600" b="10307"/>
          <a:stretch/>
        </p:blipFill>
        <p:spPr>
          <a:xfrm>
            <a:off x="-3835549" y="4188214"/>
            <a:ext cx="3696647" cy="284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0745" y="4505473"/>
            <a:ext cx="4368502" cy="2274693"/>
            <a:chOff x="2280745" y="4621081"/>
            <a:chExt cx="4368502" cy="2274693"/>
          </a:xfrm>
        </p:grpSpPr>
        <p:sp>
          <p:nvSpPr>
            <p:cNvPr id="118" name="Rounded Rectangle 117"/>
            <p:cNvSpPr/>
            <p:nvPr/>
          </p:nvSpPr>
          <p:spPr bwMode="auto">
            <a:xfrm>
              <a:off x="2280745" y="4621081"/>
              <a:ext cx="4368502" cy="227469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/>
            <a:lstStyle/>
            <a:p>
              <a:pPr algn="ctr"/>
              <a:r>
                <a:rPr lang="en-US" sz="2000" b="1" err="1">
                  <a:solidFill>
                    <a:schemeClr val="bg2"/>
                  </a:solidFill>
                </a:rPr>
                <a:t>ultracold</a:t>
              </a:r>
              <a:r>
                <a:rPr lang="en-US" sz="2000" b="1">
                  <a:solidFill>
                    <a:schemeClr val="bg2"/>
                  </a:solidFill>
                </a:rPr>
                <a:t> Rydberg gases</a:t>
              </a:r>
            </a:p>
          </p:txBody>
        </p:sp>
        <p:pic>
          <p:nvPicPr>
            <p:cNvPr id="2779138" name="Picture 2" descr="http://ej.iop.org/images/0953-4075/45/1/015001/Full/jpb402467fig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22" y="4843910"/>
              <a:ext cx="1856165" cy="1459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91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268" y="5717191"/>
              <a:ext cx="2339816" cy="73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28820" y="100998"/>
            <a:ext cx="8148515" cy="1143000"/>
          </a:xfrm>
        </p:spPr>
        <p:txBody>
          <a:bodyPr/>
          <a:lstStyle/>
          <a:p>
            <a:r>
              <a:rPr lang="en-US" altLang="en-US" sz="4000" b="1" err="1"/>
              <a:t>Ultracold</a:t>
            </a:r>
            <a:r>
              <a:rPr lang="en-US" altLang="en-US" sz="4000" b="1"/>
              <a:t> Atoms and Plasmas at Rice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6239" y="1223995"/>
            <a:ext cx="3640034" cy="3226676"/>
            <a:chOff x="515007" y="1839310"/>
            <a:chExt cx="3640034" cy="3226676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515007" y="1839310"/>
              <a:ext cx="3626069" cy="322667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/>
            <a:lstStyle/>
            <a:p>
              <a:pPr algn="ctr"/>
              <a:r>
                <a:rPr lang="en-US" sz="2000" b="1" err="1">
                  <a:solidFill>
                    <a:schemeClr val="bg2"/>
                  </a:solidFill>
                </a:rPr>
                <a:t>ultracold</a:t>
              </a:r>
              <a:r>
                <a:rPr lang="en-US" sz="2000" b="1">
                  <a:solidFill>
                    <a:schemeClr val="bg2"/>
                  </a:solidFill>
                </a:rPr>
                <a:t> neutral plasmas</a:t>
              </a:r>
            </a:p>
          </p:txBody>
        </p:sp>
        <p:grpSp>
          <p:nvGrpSpPr>
            <p:cNvPr id="26" name="Group 8"/>
            <p:cNvGrpSpPr/>
            <p:nvPr/>
          </p:nvGrpSpPr>
          <p:grpSpPr>
            <a:xfrm>
              <a:off x="2137599" y="2203531"/>
              <a:ext cx="2017442" cy="2287634"/>
              <a:chOff x="3833227" y="1375313"/>
              <a:chExt cx="4340905" cy="5077935"/>
            </a:xfrm>
          </p:grpSpPr>
          <p:pic>
            <p:nvPicPr>
              <p:cNvPr id="27" name="Picture 26" descr="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3227" y="1375313"/>
                <a:ext cx="4032031" cy="5077935"/>
              </a:xfrm>
              <a:prstGeom prst="rect">
                <a:avLst/>
              </a:prstGeom>
            </p:spPr>
          </p:pic>
          <p:sp>
            <p:nvSpPr>
              <p:cNvPr id="28" name="Text Box 45"/>
              <p:cNvSpPr txBox="1">
                <a:spLocks noChangeArrowheads="1"/>
              </p:cNvSpPr>
              <p:nvPr/>
            </p:nvSpPr>
            <p:spPr bwMode="auto">
              <a:xfrm>
                <a:off x="6591090" y="2325663"/>
                <a:ext cx="1583042" cy="10247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latin typeface="Arial" panose="020B0604020202020204"/>
                    <a:cs typeface="Arial" panose="020B0604020202020204"/>
                  </a:rPr>
                  <a:t>Imaging beam</a:t>
                </a:r>
              </a:p>
            </p:txBody>
          </p:sp>
          <p:cxnSp>
            <p:nvCxnSpPr>
              <p:cNvPr id="29" name="Straight Arrow Connector 28"/>
              <p:cNvCxnSpPr>
                <a:stCxn id="28" idx="1"/>
              </p:cNvCxnSpPr>
              <p:nvPr/>
            </p:nvCxnSpPr>
            <p:spPr bwMode="auto">
              <a:xfrm>
                <a:off x="6591090" y="2838050"/>
                <a:ext cx="0" cy="82945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0" name="Text Box 45"/>
              <p:cNvSpPr txBox="1">
                <a:spLocks noChangeArrowheads="1"/>
              </p:cNvSpPr>
              <p:nvPr/>
            </p:nvSpPr>
            <p:spPr bwMode="auto">
              <a:xfrm>
                <a:off x="6419556" y="1383408"/>
                <a:ext cx="1754576" cy="10247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latin typeface="Arial" panose="020B0604020202020204"/>
                    <a:cs typeface="Arial" panose="020B0604020202020204"/>
                  </a:rPr>
                  <a:t>Ionizing beam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rot="10800000" flipV="1">
                <a:off x="5964229" y="2066305"/>
                <a:ext cx="475991" cy="43733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37" name="Group 3"/>
            <p:cNvGrpSpPr/>
            <p:nvPr/>
          </p:nvGrpSpPr>
          <p:grpSpPr bwMode="auto">
            <a:xfrm>
              <a:off x="1032167" y="2613336"/>
              <a:ext cx="943778" cy="52620"/>
              <a:chOff x="2736" y="357"/>
              <a:chExt cx="2640" cy="240"/>
            </a:xfrm>
          </p:grpSpPr>
          <p:sp>
            <p:nvSpPr>
              <p:cNvPr id="38" name="Line 4" descr="Wide upward diagonal"/>
              <p:cNvSpPr>
                <a:spLocks noChangeShapeType="1"/>
              </p:cNvSpPr>
              <p:nvPr/>
            </p:nvSpPr>
            <p:spPr bwMode="auto">
              <a:xfrm>
                <a:off x="2736" y="597"/>
                <a:ext cx="2640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" descr="Wide upward diagonal"/>
              <p:cNvSpPr>
                <a:spLocks noChangeArrowheads="1"/>
              </p:cNvSpPr>
              <p:nvPr/>
            </p:nvSpPr>
            <p:spPr bwMode="auto">
              <a:xfrm>
                <a:off x="2736" y="357"/>
                <a:ext cx="2640" cy="240"/>
              </a:xfrm>
              <a:prstGeom prst="rect">
                <a:avLst/>
              </a:prstGeom>
              <a:pattFill prst="wdUpDiag">
                <a:fgClr>
                  <a:schemeClr val="bg2"/>
                </a:fgClr>
                <a:bgClr>
                  <a:srgbClr val="FFFFFF"/>
                </a:bgClr>
              </a:pattFill>
              <a:ln w="9525">
                <a:solidFill>
                  <a:schemeClr val="bg2"/>
                </a:solidFill>
                <a:miter lim="800000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1541975" y="4055036"/>
              <a:ext cx="409217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8"/>
            <p:cNvSpPr>
              <a:spLocks noChangeShapeType="1"/>
            </p:cNvSpPr>
            <p:nvPr/>
          </p:nvSpPr>
          <p:spPr bwMode="auto">
            <a:xfrm>
              <a:off x="806088" y="3400205"/>
              <a:ext cx="797893" cy="641676"/>
            </a:xfrm>
            <a:prstGeom prst="lin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  <a:round/>
              <a:head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0"/>
            <p:cNvSpPr>
              <a:spLocks noChangeShapeType="1"/>
            </p:cNvSpPr>
            <p:nvPr/>
          </p:nvSpPr>
          <p:spPr bwMode="auto">
            <a:xfrm>
              <a:off x="1032167" y="2683496"/>
              <a:ext cx="9437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1"/>
            <p:cNvSpPr>
              <a:spLocks noChangeShapeType="1"/>
            </p:cNvSpPr>
            <p:nvPr/>
          </p:nvSpPr>
          <p:spPr bwMode="auto">
            <a:xfrm>
              <a:off x="1032167" y="2718577"/>
              <a:ext cx="94377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12"/>
            <p:cNvSpPr>
              <a:spLocks noChangeShapeType="1"/>
            </p:cNvSpPr>
            <p:nvPr/>
          </p:nvSpPr>
          <p:spPr bwMode="auto">
            <a:xfrm>
              <a:off x="1032167" y="2771197"/>
              <a:ext cx="94377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13"/>
            <p:cNvSpPr>
              <a:spLocks noChangeShapeType="1"/>
            </p:cNvSpPr>
            <p:nvPr/>
          </p:nvSpPr>
          <p:spPr bwMode="auto">
            <a:xfrm>
              <a:off x="1032167" y="2841358"/>
              <a:ext cx="94377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4"/>
            <p:cNvSpPr>
              <a:spLocks noChangeShapeType="1"/>
            </p:cNvSpPr>
            <p:nvPr/>
          </p:nvSpPr>
          <p:spPr bwMode="auto">
            <a:xfrm flipV="1">
              <a:off x="832948" y="2657186"/>
              <a:ext cx="555628" cy="7011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18"/>
            <p:cNvSpPr>
              <a:spLocks noChangeArrowheads="1"/>
            </p:cNvSpPr>
            <p:nvPr/>
          </p:nvSpPr>
          <p:spPr bwMode="auto">
            <a:xfrm>
              <a:off x="957228" y="3109263"/>
              <a:ext cx="561372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 sz="2400" baseline="30000">
                  <a:solidFill>
                    <a:schemeClr val="bg2"/>
                  </a:solidFill>
                  <a:latin typeface="Times" pitchFamily="18" charset="0"/>
                </a:rPr>
                <a:t>1</a:t>
              </a:r>
              <a:r>
                <a:rPr lang="en-US" altLang="en-US" sz="2400">
                  <a:solidFill>
                    <a:schemeClr val="bg2"/>
                  </a:solidFill>
                  <a:latin typeface="Times" pitchFamily="18" charset="0"/>
                </a:rPr>
                <a:t>P</a:t>
              </a:r>
              <a:r>
                <a:rPr lang="en-US" altLang="en-US" sz="2400" baseline="-25000">
                  <a:solidFill>
                    <a:schemeClr val="bg2"/>
                  </a:solidFill>
                  <a:latin typeface="Times" pitchFamily="18" charset="0"/>
                </a:rPr>
                <a:t>1</a:t>
              </a:r>
            </a:p>
          </p:txBody>
        </p:sp>
        <p:sp>
          <p:nvSpPr>
            <p:cNvPr id="66" name="Rectangle 19"/>
            <p:cNvSpPr>
              <a:spLocks noChangeArrowheads="1"/>
            </p:cNvSpPr>
            <p:nvPr/>
          </p:nvSpPr>
          <p:spPr bwMode="auto">
            <a:xfrm>
              <a:off x="1504056" y="3588397"/>
              <a:ext cx="561372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en-US" sz="2400" baseline="30000">
                  <a:solidFill>
                    <a:schemeClr val="bg2"/>
                  </a:solidFill>
                  <a:latin typeface="Times" pitchFamily="18" charset="0"/>
                </a:rPr>
                <a:t>1</a:t>
              </a:r>
              <a:r>
                <a:rPr lang="en-US" altLang="en-US" sz="2400">
                  <a:solidFill>
                    <a:schemeClr val="bg2"/>
                  </a:solidFill>
                  <a:latin typeface="Times" pitchFamily="18" charset="0"/>
                </a:rPr>
                <a:t>S</a:t>
              </a:r>
              <a:r>
                <a:rPr lang="en-US" altLang="en-US" sz="2400" baseline="-25000">
                  <a:solidFill>
                    <a:schemeClr val="bg2"/>
                  </a:solidFill>
                  <a:latin typeface="Times" pitchFamily="18" charset="0"/>
                </a:rPr>
                <a:t>0</a:t>
              </a:r>
            </a:p>
          </p:txBody>
        </p:sp>
        <p:sp>
          <p:nvSpPr>
            <p:cNvPr id="93" name="Line 9"/>
            <p:cNvSpPr>
              <a:spLocks noChangeShapeType="1"/>
            </p:cNvSpPr>
            <p:nvPr/>
          </p:nvSpPr>
          <p:spPr bwMode="auto">
            <a:xfrm>
              <a:off x="591210" y="3385101"/>
              <a:ext cx="409217" cy="0"/>
            </a:xfrm>
            <a:prstGeom prst="line">
              <a:avLst/>
            </a:prstGeom>
            <a:noFill/>
            <a:ln w="508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02455" y="1223995"/>
            <a:ext cx="3626069" cy="3226676"/>
            <a:chOff x="4829503" y="1228020"/>
            <a:chExt cx="3626069" cy="3226676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4829503" y="1228020"/>
              <a:ext cx="3626069" cy="322667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/>
            <a:lstStyle/>
            <a:p>
              <a:pPr algn="ctr"/>
              <a:r>
                <a:rPr lang="en-US" sz="2000" b="1">
                  <a:solidFill>
                    <a:schemeClr val="bg2"/>
                  </a:solidFill>
                </a:rPr>
                <a:t>quantum degenerate strontium</a:t>
              </a:r>
            </a:p>
          </p:txBody>
        </p:sp>
        <p:grpSp>
          <p:nvGrpSpPr>
            <p:cNvPr id="114" name="Group 10"/>
            <p:cNvGrpSpPr/>
            <p:nvPr/>
          </p:nvGrpSpPr>
          <p:grpSpPr>
            <a:xfrm>
              <a:off x="5243527" y="1599139"/>
              <a:ext cx="2811440" cy="1028995"/>
              <a:chOff x="3207224" y="2579427"/>
              <a:chExt cx="5718412" cy="2866030"/>
            </a:xfrm>
          </p:grpSpPr>
          <p:sp>
            <p:nvSpPr>
              <p:cNvPr id="115" name="Rectangle 114"/>
              <p:cNvSpPr/>
              <p:nvPr/>
            </p:nvSpPr>
            <p:spPr bwMode="auto">
              <a:xfrm>
                <a:off x="3207224" y="2579427"/>
                <a:ext cx="5718412" cy="286603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pic>
            <p:nvPicPr>
              <p:cNvPr id="116" name="Picture 1" descr="C:\Documents and Settings\Tom\My Documents\ADMINISTRATIVE\PUBLICRELATIONS\NEUTRALATOMS\Appearance of BEC 88 3D V2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4418" r="15373" b="16124"/>
              <a:stretch>
                <a:fillRect/>
              </a:stretch>
            </p:blipFill>
            <p:spPr bwMode="auto">
              <a:xfrm>
                <a:off x="5431809" y="2594638"/>
                <a:ext cx="3452884" cy="2796228"/>
              </a:xfrm>
              <a:prstGeom prst="rect">
                <a:avLst/>
              </a:prstGeom>
              <a:noFill/>
            </p:spPr>
          </p:pic>
          <p:pic>
            <p:nvPicPr>
              <p:cNvPr id="117" name="Picture 1" descr="C:\Documents and Settings\Tom\My Documents\ADMINISTRATIVE\PUBLICRELATIONS\NEUTRALATOMS\Appearance of BEC 88 3D V2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9413" t="17079" r="60049" b="12507"/>
              <a:stretch>
                <a:fillRect/>
              </a:stretch>
            </p:blipFill>
            <p:spPr bwMode="auto">
              <a:xfrm>
                <a:off x="3220873" y="2947918"/>
                <a:ext cx="2347415" cy="2347413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77914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0565" r="18342" b="13020"/>
          <a:stretch>
            <a:fillRect/>
          </a:stretch>
        </p:blipFill>
        <p:spPr bwMode="auto">
          <a:xfrm>
            <a:off x="2909011" y="4603443"/>
            <a:ext cx="1154330" cy="91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0882" name="Picture 2" descr="C:\Users\Tom\Desktop\2 Arm Kapitza-Dirac - 3D plo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r="20245"/>
          <a:stretch>
            <a:fillRect/>
          </a:stretch>
        </p:blipFill>
        <p:spPr bwMode="auto">
          <a:xfrm>
            <a:off x="6410581" y="2724780"/>
            <a:ext cx="1248409" cy="9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6649247" y="4495357"/>
            <a:ext cx="2049966" cy="7481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000"/>
              <a:t>James </a:t>
            </a:r>
            <a:r>
              <a:rPr lang="en-US" sz="2000" err="1"/>
              <a:t>Aman</a:t>
            </a:r>
            <a:endParaRPr lang="en-US" sz="2000"/>
          </a:p>
          <a:p>
            <a:pPr algn="ctr">
              <a:lnSpc>
                <a:spcPct val="85000"/>
              </a:lnSpc>
            </a:pPr>
            <a:r>
              <a:rPr lang="en-US" sz="2000"/>
              <a:t>Josh Hill</a:t>
            </a:r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endParaRPr lang="en-US" sz="2000"/>
          </a:p>
          <a:p>
            <a:pPr algn="ctr">
              <a:spcBef>
                <a:spcPct val="20000"/>
              </a:spcBef>
            </a:pPr>
            <a:endParaRPr kumimoji="1" lang="en-US" altLang="en-US" sz="2400"/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kumimoji="1" lang="en-US" altLang="en-US" sz="2800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-62599" y="4508429"/>
            <a:ext cx="2184815" cy="7481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000"/>
              <a:t>Grant Gorman</a:t>
            </a:r>
          </a:p>
          <a:p>
            <a:pPr algn="ctr">
              <a:lnSpc>
                <a:spcPct val="85000"/>
              </a:lnSpc>
            </a:pPr>
            <a:r>
              <a:rPr lang="en-US" sz="2000" err="1"/>
              <a:t>MacKenzie</a:t>
            </a:r>
            <a:r>
              <a:rPr lang="en-US" sz="2000"/>
              <a:t> Warrens</a:t>
            </a:r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endParaRPr lang="en-US" sz="2000"/>
          </a:p>
          <a:p>
            <a:pPr algn="ctr">
              <a:spcBef>
                <a:spcPct val="20000"/>
              </a:spcBef>
            </a:pPr>
            <a:endParaRPr kumimoji="1" lang="en-US" altLang="en-US" sz="2400"/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kumimoji="1" lang="en-US" altLang="en-US" sz="2800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649248" y="5642817"/>
            <a:ext cx="2279275" cy="7481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000"/>
              <a:t>Roger Ding</a:t>
            </a:r>
          </a:p>
          <a:p>
            <a:pPr algn="ctr">
              <a:lnSpc>
                <a:spcPct val="85000"/>
              </a:lnSpc>
            </a:pPr>
            <a:r>
              <a:rPr lang="en-US" sz="2000"/>
              <a:t>Joe Whalen</a:t>
            </a:r>
          </a:p>
          <a:p>
            <a:pPr algn="ctr">
              <a:lnSpc>
                <a:spcPct val="85000"/>
              </a:lnSpc>
            </a:pPr>
            <a:r>
              <a:rPr lang="en-US" sz="2000" err="1"/>
              <a:t>Soumya</a:t>
            </a:r>
            <a:r>
              <a:rPr lang="en-US" sz="2000"/>
              <a:t> </a:t>
            </a:r>
            <a:r>
              <a:rPr lang="en-US" sz="2000" err="1"/>
              <a:t>Kanungo</a:t>
            </a:r>
            <a:endParaRPr lang="en-US" sz="2000"/>
          </a:p>
          <a:p>
            <a:pPr algn="ctr">
              <a:lnSpc>
                <a:spcPct val="85000"/>
              </a:lnSpc>
            </a:pPr>
            <a:r>
              <a:rPr lang="en-US" sz="2000" err="1"/>
              <a:t>Haad</a:t>
            </a:r>
            <a:r>
              <a:rPr lang="en-US" sz="2000"/>
              <a:t> </a:t>
            </a:r>
            <a:r>
              <a:rPr lang="en-US" sz="2000" err="1"/>
              <a:t>Rathore</a:t>
            </a:r>
            <a:endParaRPr lang="en-US" sz="2000"/>
          </a:p>
          <a:p>
            <a:pPr algn="ctr">
              <a:lnSpc>
                <a:spcPct val="85000"/>
              </a:lnSpc>
            </a:pPr>
            <a:endParaRPr lang="en-US" sz="2000"/>
          </a:p>
          <a:p>
            <a:pPr algn="ctr">
              <a:lnSpc>
                <a:spcPct val="50000"/>
              </a:lnSpc>
              <a:spcBef>
                <a:spcPct val="20000"/>
              </a:spcBef>
            </a:pPr>
            <a:endParaRPr lang="en-US" sz="2000"/>
          </a:p>
          <a:p>
            <a:pPr algn="ctr">
              <a:spcBef>
                <a:spcPct val="20000"/>
              </a:spcBef>
            </a:pPr>
            <a:endParaRPr kumimoji="1" lang="en-US" altLang="en-US" sz="2400"/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endParaRPr kumimoji="1" lang="en-US" altLang="en-US" sz="280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80745" y="4495359"/>
            <a:ext cx="4368502" cy="2284807"/>
          </a:xfrm>
          <a:prstGeom prst="roundRect">
            <a:avLst/>
          </a:prstGeom>
          <a:noFill/>
          <a:ln w="50800" cap="flat" cmpd="sng" algn="ctr">
            <a:solidFill>
              <a:srgbClr val="99009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886008" y="2738486"/>
            <a:ext cx="1290646" cy="1496404"/>
            <a:chOff x="7231469" y="5050481"/>
            <a:chExt cx="3394105" cy="3684447"/>
          </a:xfrm>
        </p:grpSpPr>
        <p:grpSp>
          <p:nvGrpSpPr>
            <p:cNvPr id="12" name="Group 11"/>
            <p:cNvGrpSpPr/>
            <p:nvPr/>
          </p:nvGrpSpPr>
          <p:grpSpPr>
            <a:xfrm>
              <a:off x="7231469" y="5050481"/>
              <a:ext cx="3394105" cy="3684447"/>
              <a:chOff x="673398" y="614284"/>
              <a:chExt cx="4845659" cy="5366102"/>
            </a:xfrm>
          </p:grpSpPr>
          <p:pic>
            <p:nvPicPr>
              <p:cNvPr id="2779141" name="Picture 5" descr="http://c85c7a.medialib.glogster.com/media/d0/d0d045f1a9921270dadcc40f3596a66b96089bb3dddc6e51e492abff30ee6268/electron-shell-038-strontium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5" t="15762" r="10506" b="8258"/>
              <a:stretch>
                <a:fillRect/>
              </a:stretch>
            </p:blipFill>
            <p:spPr bwMode="auto">
              <a:xfrm>
                <a:off x="673398" y="914400"/>
                <a:ext cx="4845659" cy="5065986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23" name="Picture 5" descr="http://c85c7a.medialib.glogster.com/media/d0/d0d045f1a9921270dadcc40f3596a66b96089bb3dddc6e51e492abff30ee6268/electron-shell-038-strontium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89685"/>
              <a:stretch>
                <a:fillRect/>
              </a:stretch>
            </p:blipFill>
            <p:spPr bwMode="auto">
              <a:xfrm>
                <a:off x="673399" y="614284"/>
                <a:ext cx="4845658" cy="546730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  <p:sp>
          <p:nvSpPr>
            <p:cNvPr id="13" name="Oval 12"/>
            <p:cNvSpPr/>
            <p:nvPr/>
          </p:nvSpPr>
          <p:spPr bwMode="auto">
            <a:xfrm>
              <a:off x="8750192" y="5339297"/>
              <a:ext cx="351008" cy="3573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8738593" y="8308265"/>
              <a:ext cx="351008" cy="357323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/>
            <a:lstStyle/>
            <a:p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0324935" y="5305956"/>
              <a:ext cx="18918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59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31580"/>
            <a:ext cx="9144000" cy="1143000"/>
          </a:xfrm>
        </p:spPr>
        <p:txBody>
          <a:bodyPr/>
          <a:lstStyle/>
          <a:p>
            <a:r>
              <a:rPr lang="en-US" altLang="en-US" sz="4000" b="1" err="1"/>
              <a:t>Rydbergs</a:t>
            </a:r>
            <a:r>
              <a:rPr lang="en-US" altLang="en-US" sz="4000" b="1"/>
              <a:t> and </a:t>
            </a:r>
            <a:r>
              <a:rPr lang="en-US" altLang="en-US" sz="4000" b="1" err="1"/>
              <a:t>Polarons</a:t>
            </a:r>
            <a:r>
              <a:rPr lang="en-US" altLang="en-US" sz="4000" b="1"/>
              <a:t> Coming Full Circle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01225" y="2293651"/>
            <a:ext cx="15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?</a:t>
            </a:r>
          </a:p>
        </p:txBody>
      </p:sp>
      <p:pic>
        <p:nvPicPr>
          <p:cNvPr id="7" name="Picture 2" descr="http://publishing.cdlib.org/ucpressebooks/data/13030/rb/ft700007rb/figures/ft700007rb_0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457"/>
          <a:stretch>
            <a:fillRect/>
          </a:stretch>
        </p:blipFill>
        <p:spPr bwMode="auto">
          <a:xfrm>
            <a:off x="1465363" y="1419840"/>
            <a:ext cx="4384594" cy="461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830898"/>
            <a:ext cx="1368210" cy="57903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17740" y="2354527"/>
            <a:ext cx="1307428" cy="979583"/>
            <a:chOff x="1433790" y="2258918"/>
            <a:chExt cx="1307428" cy="979583"/>
          </a:xfrm>
        </p:grpSpPr>
        <p:pic>
          <p:nvPicPr>
            <p:cNvPr id="11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1" r="51057"/>
            <a:stretch>
              <a:fillRect/>
            </a:stretch>
          </p:blipFill>
          <p:spPr bwMode="auto">
            <a:xfrm>
              <a:off x="1433790" y="2259647"/>
              <a:ext cx="1278539" cy="978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977861" y="2553918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+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97240" y="2676827"/>
              <a:ext cx="243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-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15149" y="2968545"/>
              <a:ext cx="214313" cy="219076"/>
              <a:chOff x="2928864" y="2714322"/>
              <a:chExt cx="214313" cy="219076"/>
            </a:xfrm>
          </p:grpSpPr>
          <p:pic>
            <p:nvPicPr>
              <p:cNvPr id="121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2" name="Freeform 121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737619" y="2598583"/>
              <a:ext cx="214313" cy="219076"/>
              <a:chOff x="2928864" y="2714322"/>
              <a:chExt cx="214313" cy="219076"/>
            </a:xfrm>
          </p:grpSpPr>
          <p:pic>
            <p:nvPicPr>
              <p:cNvPr id="115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" name="Freeform 115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485826" y="2289327"/>
              <a:ext cx="214313" cy="219076"/>
              <a:chOff x="2928864" y="2714322"/>
              <a:chExt cx="214313" cy="219076"/>
            </a:xfrm>
          </p:grpSpPr>
          <p:pic>
            <p:nvPicPr>
              <p:cNvPr id="109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0" name="Freeform 109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262504" y="2642619"/>
              <a:ext cx="214313" cy="219076"/>
              <a:chOff x="2928864" y="2714322"/>
              <a:chExt cx="214313" cy="219076"/>
            </a:xfrm>
          </p:grpSpPr>
          <p:pic>
            <p:nvPicPr>
              <p:cNvPr id="100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Freeform 100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458176" y="3017684"/>
              <a:ext cx="214313" cy="219076"/>
              <a:chOff x="2928864" y="2714322"/>
              <a:chExt cx="214313" cy="219076"/>
            </a:xfrm>
          </p:grpSpPr>
          <p:pic>
            <p:nvPicPr>
              <p:cNvPr id="94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5" name="Freeform 94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16146" y="3033011"/>
              <a:ext cx="182762" cy="174232"/>
              <a:chOff x="2928864" y="2714322"/>
              <a:chExt cx="214313" cy="219076"/>
            </a:xfrm>
          </p:grpSpPr>
          <p:pic>
            <p:nvPicPr>
              <p:cNvPr id="88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reeform 88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150762" y="2473249"/>
              <a:ext cx="132195" cy="137877"/>
              <a:chOff x="2928864" y="2714322"/>
              <a:chExt cx="214313" cy="219076"/>
            </a:xfrm>
          </p:grpSpPr>
          <p:pic>
            <p:nvPicPr>
              <p:cNvPr id="82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Freeform 82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723372" y="2848024"/>
              <a:ext cx="132195" cy="137877"/>
              <a:chOff x="2928864" y="2714322"/>
              <a:chExt cx="214313" cy="219076"/>
            </a:xfrm>
          </p:grpSpPr>
          <p:pic>
            <p:nvPicPr>
              <p:cNvPr id="76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reeform 76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541430" y="2289327"/>
              <a:ext cx="132195" cy="137877"/>
              <a:chOff x="2928864" y="2714322"/>
              <a:chExt cx="214313" cy="219076"/>
            </a:xfrm>
          </p:grpSpPr>
          <p:pic>
            <p:nvPicPr>
              <p:cNvPr id="70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Freeform 70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761350" y="2268538"/>
              <a:ext cx="132195" cy="137877"/>
              <a:chOff x="2928864" y="2714322"/>
              <a:chExt cx="214313" cy="219076"/>
            </a:xfrm>
          </p:grpSpPr>
          <p:pic>
            <p:nvPicPr>
              <p:cNvPr id="64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Freeform 64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pic>
          <p:nvPicPr>
            <p:cNvPr id="24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202" r="73887" b="57257"/>
            <a:stretch>
              <a:fillRect/>
            </a:stretch>
          </p:blipFill>
          <p:spPr bwMode="auto">
            <a:xfrm>
              <a:off x="2062759" y="2282627"/>
              <a:ext cx="63859" cy="6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202" r="73887" b="57257"/>
            <a:stretch>
              <a:fillRect/>
            </a:stretch>
          </p:blipFill>
          <p:spPr bwMode="auto">
            <a:xfrm>
              <a:off x="2529746" y="2671687"/>
              <a:ext cx="63859" cy="6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202" r="73887" b="57257"/>
            <a:stretch>
              <a:fillRect/>
            </a:stretch>
          </p:blipFill>
          <p:spPr bwMode="auto">
            <a:xfrm>
              <a:off x="2184394" y="2848516"/>
              <a:ext cx="63859" cy="6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202" r="73887" b="57257"/>
            <a:stretch>
              <a:fillRect/>
            </a:stretch>
          </p:blipFill>
          <p:spPr bwMode="auto">
            <a:xfrm>
              <a:off x="1461757" y="2505533"/>
              <a:ext cx="63859" cy="6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A peculiar quantum object.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202" r="73887" b="57257"/>
            <a:stretch>
              <a:fillRect/>
            </a:stretch>
          </p:blipFill>
          <p:spPr bwMode="auto">
            <a:xfrm>
              <a:off x="1803321" y="3123293"/>
              <a:ext cx="63859" cy="6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2330154" y="2852253"/>
              <a:ext cx="119988" cy="123849"/>
              <a:chOff x="2928864" y="2714322"/>
              <a:chExt cx="214313" cy="219076"/>
            </a:xfrm>
          </p:grpSpPr>
          <p:pic>
            <p:nvPicPr>
              <p:cNvPr id="58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Freeform 58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29105" y="2763291"/>
              <a:ext cx="119988" cy="123849"/>
              <a:chOff x="2928864" y="2714322"/>
              <a:chExt cx="214313" cy="219076"/>
            </a:xfrm>
          </p:grpSpPr>
          <p:pic>
            <p:nvPicPr>
              <p:cNvPr id="52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Freeform 52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783050" y="2477780"/>
              <a:ext cx="119988" cy="123849"/>
              <a:chOff x="2928864" y="2714322"/>
              <a:chExt cx="214313" cy="219076"/>
            </a:xfrm>
          </p:grpSpPr>
          <p:pic>
            <p:nvPicPr>
              <p:cNvPr id="46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Freeform 46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206345" y="2258918"/>
              <a:ext cx="119988" cy="123849"/>
              <a:chOff x="2928864" y="2714322"/>
              <a:chExt cx="214313" cy="219076"/>
            </a:xfrm>
          </p:grpSpPr>
          <p:pic>
            <p:nvPicPr>
              <p:cNvPr id="40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Freeform 40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15160" y="2523341"/>
              <a:ext cx="132195" cy="137877"/>
              <a:chOff x="2928864" y="2714322"/>
              <a:chExt cx="214313" cy="219076"/>
            </a:xfrm>
          </p:grpSpPr>
          <p:pic>
            <p:nvPicPr>
              <p:cNvPr id="34" name="Picture 4" descr="A peculiar quantum object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9" t="23202" r="73887" b="57257"/>
              <a:stretch>
                <a:fillRect/>
              </a:stretch>
            </p:blipFill>
            <p:spPr bwMode="auto">
              <a:xfrm>
                <a:off x="2928864" y="2714322"/>
                <a:ext cx="214313" cy="219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Freeform 34"/>
              <p:cNvSpPr/>
              <p:nvPr/>
            </p:nvSpPr>
            <p:spPr bwMode="auto">
              <a:xfrm>
                <a:off x="3090849" y="2721769"/>
                <a:ext cx="38787" cy="17494"/>
              </a:xfrm>
              <a:custGeom>
                <a:avLst/>
                <a:gdLst>
                  <a:gd name="connsiteX0" fmla="*/ 11920 w 38787"/>
                  <a:gd name="connsiteY0" fmla="*/ 7144 h 17494"/>
                  <a:gd name="connsiteX1" fmla="*/ 23826 w 38787"/>
                  <a:gd name="connsiteY1" fmla="*/ 14287 h 17494"/>
                  <a:gd name="connsiteX2" fmla="*/ 30970 w 38787"/>
                  <a:gd name="connsiteY2" fmla="*/ 16669 h 17494"/>
                  <a:gd name="connsiteX3" fmla="*/ 19064 w 38787"/>
                  <a:gd name="connsiteY3" fmla="*/ 0 h 17494"/>
                  <a:gd name="connsiteX4" fmla="*/ 28589 w 38787"/>
                  <a:gd name="connsiteY4" fmla="*/ 4762 h 17494"/>
                  <a:gd name="connsiteX5" fmla="*/ 38114 w 38787"/>
                  <a:gd name="connsiteY5" fmla="*/ 7144 h 17494"/>
                  <a:gd name="connsiteX6" fmla="*/ 23826 w 38787"/>
                  <a:gd name="connsiteY6" fmla="*/ 4762 h 17494"/>
                  <a:gd name="connsiteX7" fmla="*/ 16682 w 38787"/>
                  <a:gd name="connsiteY7" fmla="*/ 7144 h 17494"/>
                  <a:gd name="connsiteX8" fmla="*/ 9539 w 38787"/>
                  <a:gd name="connsiteY8" fmla="*/ 4762 h 17494"/>
                  <a:gd name="connsiteX9" fmla="*/ 11920 w 38787"/>
                  <a:gd name="connsiteY9" fmla="*/ 7144 h 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87" h="17494">
                    <a:moveTo>
                      <a:pt x="11920" y="7144"/>
                    </a:moveTo>
                    <a:cubicBezTo>
                      <a:pt x="14301" y="8732"/>
                      <a:pt x="19686" y="12217"/>
                      <a:pt x="23826" y="14287"/>
                    </a:cubicBezTo>
                    <a:cubicBezTo>
                      <a:pt x="26071" y="15410"/>
                      <a:pt x="30478" y="19130"/>
                      <a:pt x="30970" y="16669"/>
                    </a:cubicBezTo>
                    <a:cubicBezTo>
                      <a:pt x="33748" y="2778"/>
                      <a:pt x="26803" y="2580"/>
                      <a:pt x="19064" y="0"/>
                    </a:cubicBezTo>
                    <a:cubicBezTo>
                      <a:pt x="-13373" y="4054"/>
                      <a:pt x="-535" y="1121"/>
                      <a:pt x="28589" y="4762"/>
                    </a:cubicBezTo>
                    <a:cubicBezTo>
                      <a:pt x="31836" y="5168"/>
                      <a:pt x="41387" y="7144"/>
                      <a:pt x="38114" y="7144"/>
                    </a:cubicBezTo>
                    <a:cubicBezTo>
                      <a:pt x="33286" y="7144"/>
                      <a:pt x="28589" y="5556"/>
                      <a:pt x="23826" y="4762"/>
                    </a:cubicBezTo>
                    <a:cubicBezTo>
                      <a:pt x="21445" y="5556"/>
                      <a:pt x="19192" y="7144"/>
                      <a:pt x="16682" y="7144"/>
                    </a:cubicBezTo>
                    <a:cubicBezTo>
                      <a:pt x="14172" y="7144"/>
                      <a:pt x="7029" y="4762"/>
                      <a:pt x="9539" y="4762"/>
                    </a:cubicBezTo>
                    <a:cubicBezTo>
                      <a:pt x="19834" y="4762"/>
                      <a:pt x="9539" y="5556"/>
                      <a:pt x="11920" y="7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>
                <a:off x="2936051" y="2745569"/>
                <a:ext cx="4990" cy="16903"/>
              </a:xfrm>
              <a:custGeom>
                <a:avLst/>
                <a:gdLst>
                  <a:gd name="connsiteX0" fmla="*/ 30 w 4990"/>
                  <a:gd name="connsiteY0" fmla="*/ 12 h 16903"/>
                  <a:gd name="connsiteX1" fmla="*/ 2412 w 4990"/>
                  <a:gd name="connsiteY1" fmla="*/ 11919 h 16903"/>
                  <a:gd name="connsiteX2" fmla="*/ 4793 w 4990"/>
                  <a:gd name="connsiteY2" fmla="*/ 4775 h 16903"/>
                  <a:gd name="connsiteX3" fmla="*/ 2412 w 4990"/>
                  <a:gd name="connsiteY3" fmla="*/ 14300 h 16903"/>
                  <a:gd name="connsiteX4" fmla="*/ 30 w 4990"/>
                  <a:gd name="connsiteY4" fmla="*/ 12 h 1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0" h="16903">
                    <a:moveTo>
                      <a:pt x="30" y="12"/>
                    </a:moveTo>
                    <a:cubicBezTo>
                      <a:pt x="30" y="-385"/>
                      <a:pt x="-450" y="9057"/>
                      <a:pt x="2412" y="11919"/>
                    </a:cubicBezTo>
                    <a:cubicBezTo>
                      <a:pt x="4187" y="13694"/>
                      <a:pt x="4793" y="2265"/>
                      <a:pt x="4793" y="4775"/>
                    </a:cubicBezTo>
                    <a:cubicBezTo>
                      <a:pt x="4793" y="8048"/>
                      <a:pt x="3206" y="11125"/>
                      <a:pt x="2412" y="14300"/>
                    </a:cubicBezTo>
                    <a:cubicBezTo>
                      <a:pt x="9375" y="24747"/>
                      <a:pt x="30" y="409"/>
                      <a:pt x="3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>
                <a:off x="2945482" y="2735582"/>
                <a:ext cx="22812" cy="21008"/>
              </a:xfrm>
              <a:custGeom>
                <a:avLst/>
                <a:gdLst>
                  <a:gd name="connsiteX0" fmla="*/ 124 w 22812"/>
                  <a:gd name="connsiteY0" fmla="*/ 19524 h 21008"/>
                  <a:gd name="connsiteX1" fmla="*/ 12031 w 22812"/>
                  <a:gd name="connsiteY1" fmla="*/ 14762 h 21008"/>
                  <a:gd name="connsiteX2" fmla="*/ 21556 w 22812"/>
                  <a:gd name="connsiteY2" fmla="*/ 474 h 21008"/>
                  <a:gd name="connsiteX3" fmla="*/ 7268 w 22812"/>
                  <a:gd name="connsiteY3" fmla="*/ 7618 h 21008"/>
                  <a:gd name="connsiteX4" fmla="*/ 2506 w 22812"/>
                  <a:gd name="connsiteY4" fmla="*/ 14762 h 21008"/>
                  <a:gd name="connsiteX5" fmla="*/ 124 w 22812"/>
                  <a:gd name="connsiteY5" fmla="*/ 19524 h 2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12" h="21008">
                    <a:moveTo>
                      <a:pt x="124" y="19524"/>
                    </a:moveTo>
                    <a:cubicBezTo>
                      <a:pt x="1711" y="19524"/>
                      <a:pt x="8836" y="17602"/>
                      <a:pt x="12031" y="14762"/>
                    </a:cubicBezTo>
                    <a:cubicBezTo>
                      <a:pt x="16309" y="10959"/>
                      <a:pt x="26319" y="-2701"/>
                      <a:pt x="21556" y="474"/>
                    </a:cubicBezTo>
                    <a:cubicBezTo>
                      <a:pt x="12324" y="6629"/>
                      <a:pt x="17127" y="4332"/>
                      <a:pt x="7268" y="7618"/>
                    </a:cubicBezTo>
                    <a:cubicBezTo>
                      <a:pt x="5681" y="9999"/>
                      <a:pt x="482" y="12738"/>
                      <a:pt x="2506" y="14762"/>
                    </a:cubicBezTo>
                    <a:cubicBezTo>
                      <a:pt x="12801" y="25057"/>
                      <a:pt x="-1463" y="19524"/>
                      <a:pt x="124" y="195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>
                <a:off x="3071798" y="2719355"/>
                <a:ext cx="19444" cy="10294"/>
              </a:xfrm>
              <a:custGeom>
                <a:avLst/>
                <a:gdLst>
                  <a:gd name="connsiteX0" fmla="*/ 15 w 19444"/>
                  <a:gd name="connsiteY0" fmla="*/ 33 h 10294"/>
                  <a:gd name="connsiteX1" fmla="*/ 11921 w 19444"/>
                  <a:gd name="connsiteY1" fmla="*/ 4795 h 10294"/>
                  <a:gd name="connsiteX2" fmla="*/ 19065 w 19444"/>
                  <a:gd name="connsiteY2" fmla="*/ 9558 h 10294"/>
                  <a:gd name="connsiteX3" fmla="*/ 9540 w 19444"/>
                  <a:gd name="connsiteY3" fmla="*/ 7176 h 10294"/>
                  <a:gd name="connsiteX4" fmla="*/ 15 w 19444"/>
                  <a:gd name="connsiteY4" fmla="*/ 33 h 1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44" h="10294">
                    <a:moveTo>
                      <a:pt x="15" y="33"/>
                    </a:moveTo>
                    <a:cubicBezTo>
                      <a:pt x="412" y="-364"/>
                      <a:pt x="8098" y="2883"/>
                      <a:pt x="11921" y="4795"/>
                    </a:cubicBezTo>
                    <a:cubicBezTo>
                      <a:pt x="14481" y="6075"/>
                      <a:pt x="21089" y="7534"/>
                      <a:pt x="19065" y="9558"/>
                    </a:cubicBezTo>
                    <a:cubicBezTo>
                      <a:pt x="16751" y="11872"/>
                      <a:pt x="12687" y="8075"/>
                      <a:pt x="9540" y="7176"/>
                    </a:cubicBezTo>
                    <a:cubicBezTo>
                      <a:pt x="7126" y="6486"/>
                      <a:pt x="-382" y="430"/>
                      <a:pt x="15" y="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 bwMode="auto">
              <a:xfrm>
                <a:off x="3124200" y="2717006"/>
                <a:ext cx="12420" cy="7144"/>
              </a:xfrm>
              <a:custGeom>
                <a:avLst/>
                <a:gdLst>
                  <a:gd name="connsiteX0" fmla="*/ 0 w 12420"/>
                  <a:gd name="connsiteY0" fmla="*/ 2382 h 7144"/>
                  <a:gd name="connsiteX1" fmla="*/ 11906 w 12420"/>
                  <a:gd name="connsiteY1" fmla="*/ 7144 h 7144"/>
                  <a:gd name="connsiteX2" fmla="*/ 4763 w 12420"/>
                  <a:gd name="connsiteY2" fmla="*/ 2382 h 7144"/>
                  <a:gd name="connsiteX3" fmla="*/ 11906 w 12420"/>
                  <a:gd name="connsiteY3" fmla="*/ 0 h 7144"/>
                  <a:gd name="connsiteX4" fmla="*/ 0 w 12420"/>
                  <a:gd name="connsiteY4" fmla="*/ 2382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0" h="7144">
                    <a:moveTo>
                      <a:pt x="0" y="2382"/>
                    </a:moveTo>
                    <a:cubicBezTo>
                      <a:pt x="0" y="3573"/>
                      <a:pt x="7632" y="7144"/>
                      <a:pt x="11906" y="7144"/>
                    </a:cubicBezTo>
                    <a:cubicBezTo>
                      <a:pt x="14768" y="7144"/>
                      <a:pt x="4763" y="5244"/>
                      <a:pt x="4763" y="2382"/>
                    </a:cubicBezTo>
                    <a:cubicBezTo>
                      <a:pt x="4763" y="-128"/>
                      <a:pt x="9525" y="794"/>
                      <a:pt x="11906" y="0"/>
                    </a:cubicBezTo>
                    <a:cubicBezTo>
                      <a:pt x="9170" y="8209"/>
                      <a:pt x="0" y="1191"/>
                      <a:pt x="0" y="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27" name="Picture 4" descr="https://upload.wikimedia.org/wikipedia/commons/thumb/0/0b/Landau.jpg/220px-Landa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72" y="1419840"/>
            <a:ext cx="1489013" cy="210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8" descr="https://photos.aip.org/system/files/styles/esva_full/private/esva-images/pekar_solomon_a1.jpg?itok=510hkNX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937" y="1442873"/>
            <a:ext cx="1575065" cy="21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042" name="Picture 2" descr="Figure cap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3753" y="4123330"/>
            <a:ext cx="3236843" cy="16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Rydberg Atom Synthetic Dimensions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C26DED-A359-4F18-B093-E3A675A3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630" y="4306682"/>
            <a:ext cx="2857682" cy="210566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E332072-F9BF-485C-B667-7DD35038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009" y="1092084"/>
            <a:ext cx="4753944" cy="4189476"/>
          </a:xfrm>
        </p:spPr>
        <p:txBody>
          <a:bodyPr>
            <a:noAutofit/>
          </a:bodyPr>
          <a:lstStyle/>
          <a:p>
            <a:r>
              <a:rPr lang="en-US" sz="2400" dirty="0"/>
              <a:t>Many States</a:t>
            </a:r>
          </a:p>
          <a:p>
            <a:r>
              <a:rPr lang="en-US" sz="2400" dirty="0"/>
              <a:t>Long lifetimes</a:t>
            </a:r>
          </a:p>
          <a:p>
            <a:r>
              <a:rPr lang="en-US" sz="2400" dirty="0"/>
              <a:t>Flexible state coupling </a:t>
            </a:r>
          </a:p>
          <a:p>
            <a:pPr lvl="1"/>
            <a:r>
              <a:rPr lang="en-US" sz="2000" dirty="0"/>
              <a:t>~1-100 GHz frequency difference, 1/n</a:t>
            </a:r>
            <a:r>
              <a:rPr lang="en-US" sz="2000" baseline="30000" dirty="0"/>
              <a:t>3 </a:t>
            </a:r>
            <a:r>
              <a:rPr lang="en-US" sz="2000" dirty="0"/>
              <a:t>scaling</a:t>
            </a:r>
          </a:p>
          <a:p>
            <a:pPr lvl="1"/>
            <a:r>
              <a:rPr lang="en-US" sz="2000" dirty="0"/>
              <a:t>Advanced commercial microwave components</a:t>
            </a:r>
          </a:p>
          <a:p>
            <a:pPr lvl="1"/>
            <a:r>
              <a:rPr lang="en-US" sz="2000" dirty="0"/>
              <a:t>Large electronic matrix element</a:t>
            </a:r>
          </a:p>
          <a:p>
            <a:pPr lvl="2"/>
            <a:r>
              <a:rPr lang="en-US" sz="2000" dirty="0"/>
              <a:t>~ 1-10 MHz Rabi frequency easily achievable.</a:t>
            </a:r>
          </a:p>
          <a:p>
            <a:r>
              <a:rPr lang="en-US" sz="2400" dirty="0"/>
              <a:t>Single(or few)-site detection capability with selective field ionization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A3BD5F4-FA56-44F0-B6F3-ABA0BACAB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953" y="1092084"/>
            <a:ext cx="1028966" cy="3252863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CBF63FB-5D4C-4FB3-B7B4-DCA74022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6"/>
          <a:stretch/>
        </p:blipFill>
        <p:spPr bwMode="auto">
          <a:xfrm>
            <a:off x="6376136" y="1091111"/>
            <a:ext cx="1786220" cy="327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8E701F-53C6-4D2E-8039-6DD123C2EC4C}"/>
              </a:ext>
            </a:extLst>
          </p:cNvPr>
          <p:cNvCxnSpPr>
            <a:cxnSpLocks/>
          </p:cNvCxnSpPr>
          <p:nvPr/>
        </p:nvCxnSpPr>
        <p:spPr bwMode="auto">
          <a:xfrm flipV="1">
            <a:off x="5800882" y="1091111"/>
            <a:ext cx="864940" cy="929979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A868C41-D083-420A-92E8-36B649D47E86}"/>
              </a:ext>
            </a:extLst>
          </p:cNvPr>
          <p:cNvCxnSpPr>
            <a:cxnSpLocks/>
          </p:cNvCxnSpPr>
          <p:nvPr/>
        </p:nvCxnSpPr>
        <p:spPr bwMode="auto">
          <a:xfrm>
            <a:off x="5800882" y="2427561"/>
            <a:ext cx="864940" cy="167520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8708700C-CEFC-4E28-B5B8-C6CF51BD0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4593">
            <a:off x="7506604" y="2737221"/>
            <a:ext cx="1301665" cy="8992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19E1D0-EB79-4827-A2F7-EB2718B9169E}"/>
              </a:ext>
            </a:extLst>
          </p:cNvPr>
          <p:cNvCxnSpPr>
            <a:cxnSpLocks/>
          </p:cNvCxnSpPr>
          <p:nvPr/>
        </p:nvCxnSpPr>
        <p:spPr>
          <a:xfrm flipV="1">
            <a:off x="7020340" y="2671763"/>
            <a:ext cx="342485" cy="253340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A Few Possibilities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4D090A6E-9A30-4788-8D4D-C44B1B5A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65" y="959377"/>
            <a:ext cx="3666036" cy="5489047"/>
          </a:xfrm>
        </p:spPr>
        <p:txBody>
          <a:bodyPr>
            <a:noAutofit/>
          </a:bodyPr>
          <a:lstStyle/>
          <a:p>
            <a:r>
              <a:rPr lang="en-US" sz="2000"/>
              <a:t>Higher dimensions</a:t>
            </a:r>
          </a:p>
          <a:p>
            <a:r>
              <a:rPr lang="en-US" sz="2000"/>
              <a:t>Topologies not easily accessible in real space</a:t>
            </a:r>
          </a:p>
          <a:p>
            <a:r>
              <a:rPr lang="en-US" sz="2000"/>
              <a:t>Potential for  </a:t>
            </a:r>
            <a:r>
              <a:rPr lang="en-US" sz="2000" err="1"/>
              <a:t>Floquet</a:t>
            </a:r>
            <a:r>
              <a:rPr lang="en-US" sz="2000"/>
              <a:t> drives, synthetic fields, disorder, dissipation, and many-body interacting states</a:t>
            </a:r>
          </a:p>
          <a:p>
            <a:r>
              <a:rPr lang="en-US" sz="2000"/>
              <a:t>Localized many-body interacting systems when combined with optical tweezers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Particle dynamics</a:t>
            </a:r>
          </a:p>
          <a:p>
            <a:endParaRPr lang="en-US" sz="2000"/>
          </a:p>
          <a:p>
            <a:pPr marL="0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0FB8E-A5AA-4E03-80A4-269323157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254" y="965779"/>
            <a:ext cx="2728382" cy="2539820"/>
          </a:xfrm>
          <a:prstGeom prst="rect">
            <a:avLst/>
          </a:prstGeom>
        </p:spPr>
      </p:pic>
      <p:pic>
        <p:nvPicPr>
          <p:cNvPr id="156" name="Picture 2" descr="https://upload.wikimedia.org/wikipedia/commons/0/0b/Moebius_Surface_1.png">
            <a:extLst>
              <a:ext uri="{FF2B5EF4-FFF2-40B4-BE49-F238E27FC236}">
                <a16:creationId xmlns:a16="http://schemas.microsoft.com/office/drawing/2014/main" id="{26AB726F-2539-4663-A4A0-97E9809D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645" y="3887836"/>
            <a:ext cx="2010562" cy="13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BAB62-EDD5-4CF3-BFAB-6C7C3A2B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07" y="4605744"/>
            <a:ext cx="3029975" cy="125588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414A1C-29E2-4AA4-81BC-B6A888190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091" y="3990899"/>
            <a:ext cx="3180709" cy="25398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69D9CD-B150-4624-8D43-97D53F6616EA}"/>
              </a:ext>
            </a:extLst>
          </p:cNvPr>
          <p:cNvGrpSpPr/>
          <p:nvPr/>
        </p:nvGrpSpPr>
        <p:grpSpPr>
          <a:xfrm>
            <a:off x="6742026" y="974905"/>
            <a:ext cx="2354349" cy="4394911"/>
            <a:chOff x="6742026" y="974905"/>
            <a:chExt cx="2354349" cy="4394911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288D198-12B0-45F2-8259-8C35BBF4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2026" y="974905"/>
              <a:ext cx="2354349" cy="2615944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379" name="Picture 4" descr="Normal loops and Möbius strips ">
              <a:extLst>
                <a:ext uri="{FF2B5EF4-FFF2-40B4-BE49-F238E27FC236}">
                  <a16:creationId xmlns:a16="http://schemas.microsoft.com/office/drawing/2014/main" id="{DA718CBC-7BF0-42AE-BD82-CEBAE276A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25" b="15043"/>
            <a:stretch/>
          </p:blipFill>
          <p:spPr bwMode="auto">
            <a:xfrm>
              <a:off x="7123185" y="3822987"/>
              <a:ext cx="1672314" cy="1546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AC4EE5-332E-4D93-93F7-29E4E2D07864}"/>
              </a:ext>
            </a:extLst>
          </p:cNvPr>
          <p:cNvGrpSpPr/>
          <p:nvPr/>
        </p:nvGrpSpPr>
        <p:grpSpPr>
          <a:xfrm>
            <a:off x="6751650" y="964393"/>
            <a:ext cx="2354349" cy="4405423"/>
            <a:chOff x="6828650" y="964393"/>
            <a:chExt cx="2354349" cy="4405423"/>
          </a:xfrm>
        </p:grpSpPr>
        <p:pic>
          <p:nvPicPr>
            <p:cNvPr id="380" name="Picture 4" descr="Normal loops and Möbius strips ">
              <a:extLst>
                <a:ext uri="{FF2B5EF4-FFF2-40B4-BE49-F238E27FC236}">
                  <a16:creationId xmlns:a16="http://schemas.microsoft.com/office/drawing/2014/main" id="{329F6A61-0551-4011-98E3-951C88C997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5" t="-4484" r="-1745" b="19110"/>
            <a:stretch/>
          </p:blipFill>
          <p:spPr bwMode="auto">
            <a:xfrm>
              <a:off x="7209810" y="3720711"/>
              <a:ext cx="1704971" cy="164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3CACAC-F5DF-4375-A5D5-2D061CB58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8650" y="964393"/>
              <a:ext cx="2354349" cy="2615944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41712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6210EC-46CE-4A79-AF8B-EBC6AAC23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72"/>
          <a:stretch/>
        </p:blipFill>
        <p:spPr>
          <a:xfrm>
            <a:off x="3679634" y="5658507"/>
            <a:ext cx="5464366" cy="1199493"/>
          </a:xfrm>
          <a:prstGeom prst="rect">
            <a:avLst/>
          </a:prstGeom>
        </p:spPr>
      </p:pic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99"/>
            <a:ext cx="9144000" cy="1143000"/>
          </a:xfrm>
        </p:spPr>
        <p:txBody>
          <a:bodyPr/>
          <a:lstStyle/>
          <a:p>
            <a:r>
              <a:rPr lang="en-US" altLang="en-US" sz="4000" b="1"/>
              <a:t>Concrete Example: </a:t>
            </a:r>
            <a:r>
              <a:rPr lang="en-US" altLang="en-US" sz="4000" b="1" err="1"/>
              <a:t>Su</a:t>
            </a:r>
            <a:r>
              <a:rPr lang="en-US" altLang="en-US" sz="4000" b="1"/>
              <a:t>-Schrieffer-</a:t>
            </a:r>
            <a:r>
              <a:rPr lang="en-US" altLang="en-US" sz="4000" b="1" err="1"/>
              <a:t>Heeger</a:t>
            </a:r>
            <a:r>
              <a:rPr lang="en-US" altLang="en-US" sz="4000" b="1"/>
              <a:t> (SSH) Hamiltonian</a:t>
            </a:r>
          </a:p>
        </p:txBody>
      </p:sp>
      <p:sp>
        <p:nvSpPr>
          <p:cNvPr id="107" name="Content Placeholder 2">
            <a:extLst>
              <a:ext uri="{FF2B5EF4-FFF2-40B4-BE49-F238E27FC236}">
                <a16:creationId xmlns:a16="http://schemas.microsoft.com/office/drawing/2014/main" id="{4D090A6E-9A30-4788-8D4D-C44B1B5AC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325" y="3173226"/>
            <a:ext cx="6924675" cy="2476486"/>
          </a:xfrm>
        </p:spPr>
        <p:txBody>
          <a:bodyPr>
            <a:noAutofit/>
          </a:bodyPr>
          <a:lstStyle/>
          <a:p>
            <a:r>
              <a:rPr lang="en-US" sz="2000" dirty="0"/>
              <a:t>1D lattice (Finite)</a:t>
            </a:r>
          </a:p>
          <a:p>
            <a:r>
              <a:rPr lang="en-US" sz="2000" dirty="0"/>
              <a:t>N unit cells (2N sites with sublattices A and B)</a:t>
            </a:r>
          </a:p>
          <a:p>
            <a:r>
              <a:rPr lang="en-US" sz="2000" dirty="0"/>
              <a:t>Alternating strong and weak tunneling</a:t>
            </a:r>
          </a:p>
          <a:p>
            <a:r>
              <a:rPr lang="en-US" sz="2000" dirty="0"/>
              <a:t>No on-site potential</a:t>
            </a:r>
          </a:p>
          <a:p>
            <a:r>
              <a:rPr lang="en-US" sz="2000" dirty="0"/>
              <a:t>Simplest model with topological behavior</a:t>
            </a:r>
          </a:p>
          <a:p>
            <a:r>
              <a:rPr lang="en-US" sz="2000" dirty="0"/>
              <a:t>Chiral symmetry – all Hamiltonian terms are between sublattices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332B6DE4-9484-4CBF-8423-D1E44E4DA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003" y="2147701"/>
            <a:ext cx="6337300" cy="9144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46B15B4-B4B1-4ACD-A0DC-7B1E4485D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301" y="1299950"/>
            <a:ext cx="2940703" cy="736626"/>
          </a:xfrm>
          <a:prstGeom prst="rect">
            <a:avLst/>
          </a:prstGeom>
        </p:spPr>
      </p:pic>
      <p:pic>
        <p:nvPicPr>
          <p:cNvPr id="93" name="Picture 8">
            <a:extLst>
              <a:ext uri="{FF2B5EF4-FFF2-40B4-BE49-F238E27FC236}">
                <a16:creationId xmlns:a16="http://schemas.microsoft.com/office/drawing/2014/main" id="{9992685D-D14A-4075-9788-7E6209CF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" y="1477724"/>
            <a:ext cx="163431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4791094-78F4-4B19-9A5D-98F7FE6A25C0}"/>
              </a:ext>
            </a:extLst>
          </p:cNvPr>
          <p:cNvSpPr txBox="1">
            <a:spLocks/>
          </p:cNvSpPr>
          <p:nvPr/>
        </p:nvSpPr>
        <p:spPr bwMode="auto">
          <a:xfrm>
            <a:off x="882227" y="5308806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/>
              <a:t>84</a:t>
            </a:r>
            <a:r>
              <a:rPr lang="en-US" sz="2800" kern="0"/>
              <a:t>Sr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9A801DA-9E0E-40A7-867A-C81A9748FE60}"/>
              </a:ext>
            </a:extLst>
          </p:cNvPr>
          <p:cNvGrpSpPr/>
          <p:nvPr/>
        </p:nvGrpSpPr>
        <p:grpSpPr>
          <a:xfrm>
            <a:off x="4248150" y="5710280"/>
            <a:ext cx="4895850" cy="1147720"/>
            <a:chOff x="4248150" y="5359512"/>
            <a:chExt cx="4895850" cy="1147720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CAC1B36-AF5F-434E-AE49-79080A86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8150" y="5359512"/>
              <a:ext cx="4895850" cy="93345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CECAA35-3278-4A5E-9FCE-E0CC14D2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8150" y="6288517"/>
              <a:ext cx="4895850" cy="218715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840A2F-B1E7-4D57-B113-EE0143DA3FF1}"/>
              </a:ext>
            </a:extLst>
          </p:cNvPr>
          <p:cNvCxnSpPr/>
          <p:nvPr/>
        </p:nvCxnSpPr>
        <p:spPr bwMode="auto">
          <a:xfrm flipH="1">
            <a:off x="7966953" y="2147701"/>
            <a:ext cx="677350" cy="914400"/>
          </a:xfrm>
          <a:prstGeom prst="line">
            <a:avLst/>
          </a:prstGeom>
          <a:ln w="2222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6DE76DB-8D77-45E0-814B-E9F10B6BF0D5}"/>
              </a:ext>
            </a:extLst>
          </p:cNvPr>
          <p:cNvCxnSpPr>
            <a:cxnSpLocks/>
          </p:cNvCxnSpPr>
          <p:nvPr/>
        </p:nvCxnSpPr>
        <p:spPr bwMode="auto">
          <a:xfrm>
            <a:off x="7966953" y="2183653"/>
            <a:ext cx="677350" cy="914400"/>
          </a:xfrm>
          <a:prstGeom prst="line">
            <a:avLst/>
          </a:prstGeom>
          <a:ln w="2222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6E5E5-7260-48A1-929D-AA4FC29FBC6C}"/>
              </a:ext>
            </a:extLst>
          </p:cNvPr>
          <p:cNvGrpSpPr/>
          <p:nvPr/>
        </p:nvGrpSpPr>
        <p:grpSpPr>
          <a:xfrm>
            <a:off x="708752" y="2531214"/>
            <a:ext cx="858244" cy="1344632"/>
            <a:chOff x="708752" y="2531214"/>
            <a:chExt cx="858244" cy="134463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7BBB4EB-C651-4D47-90A5-BD91CA564B41}"/>
                </a:ext>
              </a:extLst>
            </p:cNvPr>
            <p:cNvSpPr/>
            <p:nvPr/>
          </p:nvSpPr>
          <p:spPr bwMode="auto">
            <a:xfrm rot="1529421">
              <a:off x="752163" y="2531214"/>
              <a:ext cx="757603" cy="1344632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C5BE5EC-9AA3-4F92-9466-E8C52CC636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52" y="3271084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A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4618C-40CB-42CE-BF7F-EE584B121B1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0046" y="2684395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B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825F51-3B60-4BA3-9F3F-E49609EFAFF5}"/>
              </a:ext>
            </a:extLst>
          </p:cNvPr>
          <p:cNvGrpSpPr/>
          <p:nvPr/>
        </p:nvGrpSpPr>
        <p:grpSpPr>
          <a:xfrm>
            <a:off x="652573" y="1146943"/>
            <a:ext cx="858244" cy="1344632"/>
            <a:chOff x="708752" y="2531214"/>
            <a:chExt cx="858244" cy="13446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FEE8AC-B413-442D-96F2-4562EF4A1E65}"/>
                </a:ext>
              </a:extLst>
            </p:cNvPr>
            <p:cNvSpPr/>
            <p:nvPr/>
          </p:nvSpPr>
          <p:spPr bwMode="auto">
            <a:xfrm rot="1529421">
              <a:off x="752163" y="2531214"/>
              <a:ext cx="757603" cy="1344632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2C1E0A39-CA6D-4186-BD9A-7A9139EED8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52" y="3271084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A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AB8910A8-7D5C-42A0-8ED3-BEA2E411A9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0046" y="2684395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B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C96B33-1831-4509-B485-6FC2BFCEF404}"/>
              </a:ext>
            </a:extLst>
          </p:cNvPr>
          <p:cNvGrpSpPr/>
          <p:nvPr/>
        </p:nvGrpSpPr>
        <p:grpSpPr>
          <a:xfrm>
            <a:off x="683421" y="3948810"/>
            <a:ext cx="858244" cy="1344632"/>
            <a:chOff x="708752" y="2531214"/>
            <a:chExt cx="858244" cy="134463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4BE4BD-4938-4E71-99D9-AD87B3C33DD5}"/>
                </a:ext>
              </a:extLst>
            </p:cNvPr>
            <p:cNvSpPr/>
            <p:nvPr/>
          </p:nvSpPr>
          <p:spPr bwMode="auto">
            <a:xfrm rot="1529421">
              <a:off x="752163" y="2531214"/>
              <a:ext cx="757603" cy="1344632"/>
            </a:xfrm>
            <a:prstGeom prst="ellips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CB46D16D-23D4-4E0E-A8D2-97B0C0F946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8752" y="3271084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A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F296C483-2272-4364-AABB-BEFC955EB1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0046" y="2684395"/>
              <a:ext cx="346950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>
                  <a:solidFill>
                    <a:schemeClr val="bg2"/>
                  </a:solidFill>
                </a:rPr>
                <a:t>B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6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84D76A-FDFF-4212-9310-8FBFF098F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918" r="26237"/>
          <a:stretch/>
        </p:blipFill>
        <p:spPr>
          <a:xfrm>
            <a:off x="4946098" y="5675635"/>
            <a:ext cx="3978564" cy="7555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FE59F87-A0AF-4951-8A6F-91D71C959534}"/>
              </a:ext>
            </a:extLst>
          </p:cNvPr>
          <p:cNvSpPr/>
          <p:nvPr/>
        </p:nvSpPr>
        <p:spPr>
          <a:xfrm rot="16200000">
            <a:off x="8447894" y="4235355"/>
            <a:ext cx="206236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50916"/>
            <a:ext cx="9144000" cy="1143000"/>
          </a:xfrm>
        </p:spPr>
        <p:txBody>
          <a:bodyPr/>
          <a:lstStyle/>
          <a:p>
            <a:r>
              <a:rPr lang="en-US" altLang="en-US" sz="4000" b="1"/>
              <a:t>SSH Eigenstates in Topological Configuration: Edge States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46B15B4-B4B1-4ACD-A0DC-7B1E4485D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784" y="1255545"/>
            <a:ext cx="2940703" cy="736626"/>
          </a:xfrm>
          <a:prstGeom prst="rect">
            <a:avLst/>
          </a:prstGeom>
        </p:spPr>
      </p:pic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94791094-78F4-4B19-9A5D-98F7FE6A25C0}"/>
              </a:ext>
            </a:extLst>
          </p:cNvPr>
          <p:cNvSpPr txBox="1">
            <a:spLocks/>
          </p:cNvSpPr>
          <p:nvPr/>
        </p:nvSpPr>
        <p:spPr bwMode="auto">
          <a:xfrm>
            <a:off x="882227" y="5308806"/>
            <a:ext cx="869255" cy="41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baseline="30000"/>
              <a:t>84</a:t>
            </a:r>
            <a:r>
              <a:rPr lang="en-US" sz="2800" kern="0"/>
              <a:t>Sr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488F23-9613-40BC-B7DF-EC10740115C4}"/>
              </a:ext>
            </a:extLst>
          </p:cNvPr>
          <p:cNvGrpSpPr/>
          <p:nvPr/>
        </p:nvGrpSpPr>
        <p:grpSpPr>
          <a:xfrm>
            <a:off x="447599" y="1477724"/>
            <a:ext cx="2121041" cy="3810000"/>
            <a:chOff x="447599" y="1477724"/>
            <a:chExt cx="2121041" cy="3810000"/>
          </a:xfrm>
        </p:grpSpPr>
        <p:pic>
          <p:nvPicPr>
            <p:cNvPr id="93" name="Picture 8">
              <a:extLst>
                <a:ext uri="{FF2B5EF4-FFF2-40B4-BE49-F238E27FC236}">
                  <a16:creationId xmlns:a16="http://schemas.microsoft.com/office/drawing/2014/main" id="{9992685D-D14A-4075-9788-7E6209CF2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97" y="1477724"/>
              <a:ext cx="1634316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AF89481-0EBA-406F-A6A1-5247CA86A3A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99385" y="4764944"/>
              <a:ext cx="869255" cy="41365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 err="1">
                  <a:solidFill>
                    <a:schemeClr val="bg2"/>
                  </a:solidFill>
                </a:rPr>
                <a:t>i</a:t>
              </a:r>
              <a:r>
                <a:rPr lang="en-US" sz="2800" kern="0" baseline="30000">
                  <a:solidFill>
                    <a:schemeClr val="bg2"/>
                  </a:solidFill>
                </a:rPr>
                <a:t>=1</a:t>
              </a:r>
              <a:endParaRPr lang="en-US" sz="2800" kern="0">
                <a:solidFill>
                  <a:schemeClr val="bg2"/>
                </a:solidFill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4C301209-E3A5-440C-83A0-C85EFE437E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7599" y="1570276"/>
              <a:ext cx="869255" cy="25852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kern="0" baseline="30000" err="1">
                  <a:solidFill>
                    <a:schemeClr val="bg2"/>
                  </a:solidFill>
                </a:rPr>
                <a:t>i</a:t>
              </a:r>
              <a:r>
                <a:rPr lang="en-US" sz="2800" kern="0" baseline="30000">
                  <a:solidFill>
                    <a:schemeClr val="bg2"/>
                  </a:solidFill>
                </a:rPr>
                <a:t>=6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0D370C-4F4A-494C-8DC7-93BA6BB933CD}"/>
                </a:ext>
              </a:extLst>
            </p:cNvPr>
            <p:cNvSpPr/>
            <p:nvPr/>
          </p:nvSpPr>
          <p:spPr>
            <a:xfrm>
              <a:off x="668382" y="2306992"/>
              <a:ext cx="4276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i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771269-5203-41BC-B9A2-D8DD229D358A}"/>
                </a:ext>
              </a:extLst>
            </p:cNvPr>
            <p:cNvSpPr/>
            <p:nvPr/>
          </p:nvSpPr>
          <p:spPr>
            <a:xfrm>
              <a:off x="630008" y="2995319"/>
              <a:ext cx="7129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J</a:t>
              </a:r>
              <a:r>
                <a:rPr lang="en-US" i="1" baseline="-2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w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D4161505-7651-4939-ACE3-C1D8AFBD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24" y="2274003"/>
            <a:ext cx="1628682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05235F1-62DA-4D25-8E5C-3A13FBE0A006}"/>
              </a:ext>
            </a:extLst>
          </p:cNvPr>
          <p:cNvSpPr/>
          <p:nvPr/>
        </p:nvSpPr>
        <p:spPr>
          <a:xfrm>
            <a:off x="3447398" y="225106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20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 = 10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A9EF82-3695-4E6A-8C8E-A89C56A82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394" y="3825946"/>
            <a:ext cx="2830056" cy="16576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10B7EA-EE99-40E3-B161-AA4901175793}"/>
              </a:ext>
            </a:extLst>
          </p:cNvPr>
          <p:cNvSpPr/>
          <p:nvPr/>
        </p:nvSpPr>
        <p:spPr>
          <a:xfrm>
            <a:off x="10675477" y="5724505"/>
            <a:ext cx="1092200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 </a:t>
            </a: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US" sz="2000" i="1" err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sz="2000" i="1" baseline="-2500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en-US" sz="2000" i="1" baseline="-25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3" name="Right Arrow 15">
            <a:extLst>
              <a:ext uri="{FF2B5EF4-FFF2-40B4-BE49-F238E27FC236}">
                <a16:creationId xmlns:a16="http://schemas.microsoft.com/office/drawing/2014/main" id="{794DD484-69C4-4ECC-91D1-2F4161C63919}"/>
              </a:ext>
            </a:extLst>
          </p:cNvPr>
          <p:cNvSpPr/>
          <p:nvPr/>
        </p:nvSpPr>
        <p:spPr>
          <a:xfrm>
            <a:off x="10579778" y="5526762"/>
            <a:ext cx="1590715" cy="18707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DDC5E-DB19-4EF8-B3F2-8BBBBD6F9DE1}"/>
              </a:ext>
            </a:extLst>
          </p:cNvPr>
          <p:cNvSpPr/>
          <p:nvPr/>
        </p:nvSpPr>
        <p:spPr>
          <a:xfrm>
            <a:off x="5608988" y="3069274"/>
            <a:ext cx="214077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Band Structure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41C356-AD57-484C-A190-33E71EFCF404}"/>
              </a:ext>
            </a:extLst>
          </p:cNvPr>
          <p:cNvSpPr/>
          <p:nvPr/>
        </p:nvSpPr>
        <p:spPr>
          <a:xfrm>
            <a:off x="11863828" y="4843892"/>
            <a:ext cx="437496" cy="310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701927-EE11-46E9-B558-111CCE953A5D}"/>
              </a:ext>
            </a:extLst>
          </p:cNvPr>
          <p:cNvSpPr/>
          <p:nvPr/>
        </p:nvSpPr>
        <p:spPr>
          <a:xfrm>
            <a:off x="4679939" y="2271639"/>
            <a:ext cx="2444363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Eigenstate</a:t>
            </a:r>
          </a:p>
          <a:p>
            <a:r>
              <a:rPr lang="el-GR" sz="2000">
                <a:solidFill>
                  <a:srgbClr val="000000"/>
                </a:solidFill>
                <a:latin typeface="Calibri" panose="020F0502020204030204" pitchFamily="34" charset="0"/>
              </a:rPr>
              <a:t>{|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 β </a:t>
            </a:r>
            <a:r>
              <a:rPr lang="el-GR" sz="2000">
                <a:solidFill>
                  <a:srgbClr val="000000"/>
                </a:solidFill>
                <a:latin typeface="Calibri" panose="020F0502020204030204" pitchFamily="34" charset="0"/>
              </a:rPr>
              <a:t>&gt;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</a:rPr>
              <a:t>} decomposition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966A9-E25E-4EEA-AEA0-1CAFF473D07D}"/>
              </a:ext>
            </a:extLst>
          </p:cNvPr>
          <p:cNvSpPr/>
          <p:nvPr/>
        </p:nvSpPr>
        <p:spPr>
          <a:xfrm>
            <a:off x="9583277" y="4443782"/>
            <a:ext cx="24811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endParaRPr lang="en-US" sz="2000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48EA80-F22E-42AF-A326-6755AF33393E}"/>
              </a:ext>
            </a:extLst>
          </p:cNvPr>
          <p:cNvGrpSpPr/>
          <p:nvPr/>
        </p:nvGrpSpPr>
        <p:grpSpPr>
          <a:xfrm>
            <a:off x="5608988" y="3469384"/>
            <a:ext cx="2652785" cy="2523045"/>
            <a:chOff x="5608988" y="3377012"/>
            <a:chExt cx="2333625" cy="21251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940E75-988B-41AD-8A88-A45573272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7896"/>
            <a:stretch/>
          </p:blipFill>
          <p:spPr>
            <a:xfrm>
              <a:off x="5608988" y="3377012"/>
              <a:ext cx="2333625" cy="106677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2219970-7C01-4AD4-A3DF-1E012872B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4617" b="-27026"/>
            <a:stretch/>
          </p:blipFill>
          <p:spPr>
            <a:xfrm>
              <a:off x="5608988" y="4435410"/>
              <a:ext cx="2333625" cy="106677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B769690-CBCF-4C98-8CD0-09ED799945A6}"/>
              </a:ext>
            </a:extLst>
          </p:cNvPr>
          <p:cNvSpPr/>
          <p:nvPr/>
        </p:nvSpPr>
        <p:spPr>
          <a:xfrm>
            <a:off x="4752999" y="5238713"/>
            <a:ext cx="4364762" cy="16312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Edge states with energy=0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Robust to perturbations preserving chiral symmetry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Signature of SSH Hamiltonian in topological configuration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0164E-1988-4B6D-8038-C7892AB621B5}"/>
              </a:ext>
            </a:extLst>
          </p:cNvPr>
          <p:cNvSpPr/>
          <p:nvPr/>
        </p:nvSpPr>
        <p:spPr bwMode="auto">
          <a:xfrm>
            <a:off x="2943292" y="3592448"/>
            <a:ext cx="2153688" cy="155433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BCB49C-9769-44B7-AFBC-CDC2278ECD47}"/>
              </a:ext>
            </a:extLst>
          </p:cNvPr>
          <p:cNvSpPr/>
          <p:nvPr/>
        </p:nvSpPr>
        <p:spPr bwMode="auto">
          <a:xfrm>
            <a:off x="6047458" y="3912318"/>
            <a:ext cx="2153688" cy="44643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8CC20E-5D79-47B3-B43E-9C2D6B9AA72D}"/>
              </a:ext>
            </a:extLst>
          </p:cNvPr>
          <p:cNvSpPr/>
          <p:nvPr/>
        </p:nvSpPr>
        <p:spPr>
          <a:xfrm>
            <a:off x="7898610" y="3493397"/>
            <a:ext cx="42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en-US" i="1" baseline="-2500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rrow: Up-Down 32">
            <a:extLst>
              <a:ext uri="{FF2B5EF4-FFF2-40B4-BE49-F238E27FC236}">
                <a16:creationId xmlns:a16="http://schemas.microsoft.com/office/drawing/2014/main" id="{A6E54DB9-2AF5-4F04-8032-3B0E61DF3322}"/>
              </a:ext>
            </a:extLst>
          </p:cNvPr>
          <p:cNvSpPr/>
          <p:nvPr/>
        </p:nvSpPr>
        <p:spPr bwMode="auto">
          <a:xfrm>
            <a:off x="7828119" y="3632128"/>
            <a:ext cx="140981" cy="418289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 animBg="1"/>
      <p:bldP spid="31" grpId="0" animBg="1"/>
    </p:bldLst>
  </p:timing>
</p:sld>
</file>

<file path=ppt/theme/theme1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1830</TotalTime>
  <Words>4066</Words>
  <Application>Microsoft Office PowerPoint</Application>
  <PresentationFormat>On-screen Show (4:3)</PresentationFormat>
  <Paragraphs>811</Paragraphs>
  <Slides>58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Yu Gothic UI Semibold</vt:lpstr>
      <vt:lpstr>-apple-system</vt:lpstr>
      <vt:lpstr>Arial</vt:lpstr>
      <vt:lpstr>Calibri</vt:lpstr>
      <vt:lpstr>Cambria Math</vt:lpstr>
      <vt:lpstr>Helvetica Neue</vt:lpstr>
      <vt:lpstr>Neue Haas Grotesk Text Pro</vt:lpstr>
      <vt:lpstr>Symbol</vt:lpstr>
      <vt:lpstr>Times</vt:lpstr>
      <vt:lpstr>Times New Roman</vt:lpstr>
      <vt:lpstr>Wingdings</vt:lpstr>
      <vt:lpstr>Soaring</vt:lpstr>
      <vt:lpstr>Rydberg Atom Synthetic Dimensions</vt:lpstr>
      <vt:lpstr>Outline</vt:lpstr>
      <vt:lpstr>Synthetic Dimensions</vt:lpstr>
      <vt:lpstr>Synthetic Dimensions</vt:lpstr>
      <vt:lpstr>Rydberg Atom Synthetic Dimensions</vt:lpstr>
      <vt:lpstr>Rydberg Atom Synthetic Dimensions</vt:lpstr>
      <vt:lpstr>A Few Possibilities</vt:lpstr>
      <vt:lpstr>Concrete Example: Su-Schrieffer-Heeger (SSH) Hamiltonian</vt:lpstr>
      <vt:lpstr>SSH Eigenstates in Topological Configuration: Edge States</vt:lpstr>
      <vt:lpstr>SSH Eigenstates in Trivial Configuration</vt:lpstr>
      <vt:lpstr>Experimental Details</vt:lpstr>
      <vt:lpstr>Experimental Details</vt:lpstr>
      <vt:lpstr>Selective Field Ionization and Charged Particle Diagnostics</vt:lpstr>
      <vt:lpstr>Probe of Synthetic Space Band Structure: Optical Excitation into Rydberg Manifold</vt:lpstr>
      <vt:lpstr>Probe: Optical Excitation into the Rydberg Manifold</vt:lpstr>
      <vt:lpstr>Band Structure</vt:lpstr>
      <vt:lpstr>State Decomposition</vt:lpstr>
      <vt:lpstr>SSH Model with Pure 3S1 State Ladder</vt:lpstr>
      <vt:lpstr>Dynamics in Synthetic Dimension</vt:lpstr>
      <vt:lpstr>Dynamics: Oscillations in the Bulk</vt:lpstr>
      <vt:lpstr>Dynamics: Oscillations in the Bulk</vt:lpstr>
      <vt:lpstr>Coherence and Atom Loss</vt:lpstr>
      <vt:lpstr>Edge-to-Edge Tunneling</vt:lpstr>
      <vt:lpstr>Edge States Splitting: Tunneling Rate </vt:lpstr>
      <vt:lpstr>Edge Localization and Bipartite Lattice </vt:lpstr>
      <vt:lpstr>Chiral Displacement: Bulk Measurement</vt:lpstr>
      <vt:lpstr>Chiral Displacement</vt:lpstr>
      <vt:lpstr>Interactions in Rydberg Synthetic Dimensions with Optical Tweezers</vt:lpstr>
      <vt:lpstr>Thanks</vt:lpstr>
      <vt:lpstr>PowerPoint Presentation</vt:lpstr>
      <vt:lpstr>Challenges</vt:lpstr>
      <vt:lpstr>Challenges</vt:lpstr>
      <vt:lpstr>Trivial Configuration</vt:lpstr>
      <vt:lpstr>Edge-to-Edge Tunneling: Resonance</vt:lpstr>
      <vt:lpstr>Breaking Chiral Symmetry</vt:lpstr>
      <vt:lpstr>Topologically Trivial/Non-trivial</vt:lpstr>
      <vt:lpstr>Concrete Example: Su-Schrieffer-Heeger (SSH) Hamiltonian</vt:lpstr>
      <vt:lpstr>Probe: Optical Excitation into the Rydberg Manifold</vt:lpstr>
      <vt:lpstr>Protection of the Edge State</vt:lpstr>
      <vt:lpstr>PowerPoint Presentation</vt:lpstr>
      <vt:lpstr>Plaquettes and interactions with optical tweezers</vt:lpstr>
      <vt:lpstr>AC Stark Shifts</vt:lpstr>
      <vt:lpstr>Effects of Perturbations on the Edge States</vt:lpstr>
      <vt:lpstr>Challenges</vt:lpstr>
      <vt:lpstr>Outline</vt:lpstr>
      <vt:lpstr>Selective Field Ionization: Unresolved State Decomposition</vt:lpstr>
      <vt:lpstr>Electron-Atom Interaction and Ultralong-Range Rydberg Molecules</vt:lpstr>
      <vt:lpstr>ULRRM in 84-Sr BEC</vt:lpstr>
      <vt:lpstr>Rydberg Molecules of Sr</vt:lpstr>
      <vt:lpstr>Probing Spatial Correlations with Ultralong-Range Rydberg Molecules</vt:lpstr>
      <vt:lpstr>Most Deeply Bound Dimer: Mapping the Pair Correlation Function</vt:lpstr>
      <vt:lpstr>Thermal Bosons vs. Fermions</vt:lpstr>
      <vt:lpstr>Most Deeply Bound Trimer: Angle-averaged Three-body Correlations</vt:lpstr>
      <vt:lpstr>Angle-averaged Three-body Correlations</vt:lpstr>
      <vt:lpstr>ULRRM Dimer Spectra: 86Sr –Effects of interaction in initial gas</vt:lpstr>
      <vt:lpstr>New Probe of Non-local Spatial Correlations</vt:lpstr>
      <vt:lpstr>Ultracold Atoms and Plasmas at Rice</vt:lpstr>
      <vt:lpstr>Rydbergs and Polarons Coming Full Circle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Ultracold Plasmas</dc:title>
  <dc:creator>Thomas C. Killian</dc:creator>
  <cp:lastModifiedBy>Thomas Killian</cp:lastModifiedBy>
  <cp:revision>71</cp:revision>
  <cp:lastPrinted>2016-09-30T13:21:00Z</cp:lastPrinted>
  <dcterms:created xsi:type="dcterms:W3CDTF">2000-04-20T13:13:00Z</dcterms:created>
  <dcterms:modified xsi:type="dcterms:W3CDTF">2025-01-12T04:04:59Z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