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9" r:id="rId3"/>
    <p:sldId id="308" r:id="rId4"/>
    <p:sldId id="291" r:id="rId5"/>
    <p:sldId id="292" r:id="rId6"/>
    <p:sldId id="293" r:id="rId7"/>
    <p:sldId id="311" r:id="rId8"/>
    <p:sldId id="314" r:id="rId9"/>
    <p:sldId id="315" r:id="rId10"/>
    <p:sldId id="316" r:id="rId11"/>
    <p:sldId id="317" r:id="rId12"/>
    <p:sldId id="318" r:id="rId13"/>
    <p:sldId id="319" r:id="rId14"/>
    <p:sldId id="321" r:id="rId15"/>
    <p:sldId id="330" r:id="rId16"/>
    <p:sldId id="295" r:id="rId17"/>
    <p:sldId id="312" r:id="rId18"/>
    <p:sldId id="340" r:id="rId19"/>
    <p:sldId id="322" r:id="rId20"/>
    <p:sldId id="328" r:id="rId21"/>
    <p:sldId id="323" r:id="rId22"/>
    <p:sldId id="327" r:id="rId23"/>
    <p:sldId id="339" r:id="rId24"/>
    <p:sldId id="333" r:id="rId25"/>
    <p:sldId id="334" r:id="rId26"/>
    <p:sldId id="335" r:id="rId27"/>
    <p:sldId id="336" r:id="rId28"/>
    <p:sldId id="337" r:id="rId29"/>
    <p:sldId id="338" r:id="rId30"/>
    <p:sldId id="331" r:id="rId31"/>
    <p:sldId id="303" r:id="rId32"/>
    <p:sldId id="313" r:id="rId33"/>
    <p:sldId id="32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78"/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99" autoAdjust="0"/>
  </p:normalViewPr>
  <p:slideViewPr>
    <p:cSldViewPr snapToGrid="0" snapToObjects="1">
      <p:cViewPr varScale="1">
        <p:scale>
          <a:sx n="79" d="100"/>
          <a:sy n="79" d="100"/>
        </p:scale>
        <p:origin x="11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4553A-0ECC-7644-BE22-C23E94DEB81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4696B-49F8-B74A-A9B3-F834841F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4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5DE7D-6706-9A45-A011-597C6AD9F9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FF824-4DA0-1341-A881-F0111755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732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3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>
          <a:xfrm>
            <a:off x="0" y="1829355"/>
            <a:ext cx="9144000" cy="787387"/>
          </a:xfrm>
          <a:prstGeom prst="rect">
            <a:avLst/>
          </a:prstGeom>
        </p:spPr>
        <p:txBody>
          <a:bodyPr vert="horz"/>
          <a:lstStyle>
            <a:lvl1pPr>
              <a:defRPr sz="36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 hasCustomPrompt="1"/>
          </p:nvPr>
        </p:nvSpPr>
        <p:spPr>
          <a:xfrm>
            <a:off x="0" y="2857500"/>
            <a:ext cx="9144000" cy="7446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14" hasCustomPrompt="1"/>
          </p:nvPr>
        </p:nvSpPr>
        <p:spPr>
          <a:xfrm>
            <a:off x="0" y="3602127"/>
            <a:ext cx="9144000" cy="7446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800" i="1">
                <a:solidFill>
                  <a:srgbClr val="FFC6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24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0" y="5080203"/>
            <a:ext cx="9144000" cy="7446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326003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208005" y="1029178"/>
            <a:ext cx="8727990" cy="4894075"/>
          </a:xfrm>
          <a:prstGeom prst="rect">
            <a:avLst/>
          </a:prstGeom>
        </p:spPr>
        <p:txBody>
          <a:bodyPr vert="horz"/>
          <a:lstStyle>
            <a:lvl1pPr>
              <a:defRPr sz="24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1"/>
            <a:r>
              <a:rPr lang="en-US" dirty="0"/>
              <a:t>Sub Bullet 1</a:t>
            </a:r>
          </a:p>
          <a:p>
            <a:pPr lvl="2"/>
            <a:r>
              <a:rPr lang="en-US" dirty="0"/>
              <a:t>Sub Bullet 2</a:t>
            </a:r>
          </a:p>
          <a:p>
            <a:pPr lvl="3"/>
            <a:r>
              <a:rPr lang="en-US" dirty="0"/>
              <a:t>Sub Bullet 3</a:t>
            </a:r>
          </a:p>
          <a:p>
            <a:pPr lvl="4"/>
            <a:r>
              <a:rPr lang="en-US" dirty="0"/>
              <a:t>Sub Bullet 4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115058" y="84779"/>
            <a:ext cx="9028942" cy="77512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2988" y="6400798"/>
            <a:ext cx="917428" cy="378477"/>
          </a:xfrm>
        </p:spPr>
        <p:txBody>
          <a:bodyPr/>
          <a:lstStyle>
            <a:lvl1pPr>
              <a:defRPr sz="1800"/>
            </a:lvl1pPr>
          </a:lstStyle>
          <a:p>
            <a:fld id="{97D94EF6-00CB-A74C-BD32-7BC8A847BB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DD035-1B98-B860-3A7E-98B40CA0E135}"/>
              </a:ext>
            </a:extLst>
          </p:cNvPr>
          <p:cNvSpPr txBox="1"/>
          <p:nvPr userDrawn="1"/>
        </p:nvSpPr>
        <p:spPr>
          <a:xfrm>
            <a:off x="154418" y="53816"/>
            <a:ext cx="883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Summer School - Quantum Materials for Energy Relevant Technologies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Arab-German Young Academy of Sciences and Humanities (AGYA) &amp; the Arab Open University Jordan (AOU)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904C1-F081-E424-D284-4CDB6390B480}"/>
              </a:ext>
            </a:extLst>
          </p:cNvPr>
          <p:cNvSpPr txBox="1"/>
          <p:nvPr userDrawn="1"/>
        </p:nvSpPr>
        <p:spPr>
          <a:xfrm>
            <a:off x="306818" y="206216"/>
            <a:ext cx="883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Summer School - Quantum Materials for Energy Relevant Technologies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Arab-German Young Academy of Sciences and Humanities (AGYA) &amp; the Arab Open University Jordan (AOU)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0EE03E0-2CD3-6656-F0AF-4F0F0A39AA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980191" y="6455094"/>
            <a:ext cx="6431078" cy="3651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 dirty="0"/>
              <a:t>G. Karapetrov - Quantum Information Science on the Intersections of Nuclear and AMO Physics</a:t>
            </a:r>
          </a:p>
        </p:txBody>
      </p:sp>
    </p:spTree>
    <p:extLst>
      <p:ext uri="{BB962C8B-B14F-4D97-AF65-F5344CB8AC3E}">
        <p14:creationId xmlns:p14="http://schemas.microsoft.com/office/powerpoint/2010/main" val="25387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208005" y="1335189"/>
            <a:ext cx="4368100" cy="4051300"/>
          </a:xfrm>
          <a:prstGeom prst="rect">
            <a:avLst/>
          </a:prstGeom>
        </p:spPr>
        <p:txBody>
          <a:bodyPr vert="horz"/>
          <a:lstStyle>
            <a:lvl1pPr>
              <a:defRPr sz="2400" b="1">
                <a:solidFill>
                  <a:srgbClr val="003478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1"/>
            <a:r>
              <a:rPr lang="en-US" dirty="0"/>
              <a:t>Sub Bullet 1</a:t>
            </a:r>
          </a:p>
          <a:p>
            <a:pPr lvl="2"/>
            <a:r>
              <a:rPr lang="en-US" dirty="0"/>
              <a:t>Sub Bullet 2</a:t>
            </a:r>
          </a:p>
          <a:p>
            <a:pPr lvl="3"/>
            <a:r>
              <a:rPr lang="en-US" dirty="0"/>
              <a:t>Sub Bullet 3</a:t>
            </a:r>
          </a:p>
          <a:p>
            <a:pPr lvl="4"/>
            <a:r>
              <a:rPr lang="en-US" dirty="0"/>
              <a:t>Sub Bullet 4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208005" y="60556"/>
            <a:ext cx="8890578" cy="775121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4652963" y="1335088"/>
            <a:ext cx="4283075" cy="40513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Insert Image Here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84265" y="6412910"/>
            <a:ext cx="1014318" cy="445089"/>
          </a:xfrm>
        </p:spPr>
        <p:txBody>
          <a:bodyPr/>
          <a:lstStyle>
            <a:lvl1pPr>
              <a:defRPr sz="1800"/>
            </a:lvl1pPr>
          </a:lstStyle>
          <a:p>
            <a:fld id="{97D94EF6-00CB-A74C-BD32-7BC8A847BB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A2BDD10-A802-5EF2-B963-F30B57CF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980191" y="6455094"/>
            <a:ext cx="6431078" cy="3651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 dirty="0"/>
              <a:t>G. Karapetrov - Quantum Information Science on the Intersections of Nuclear and AMO Physics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5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DD61-3BBC-40D5-8692-DFF82E4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4" y="51743"/>
            <a:ext cx="8907830" cy="101404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98942-CD26-4E4F-B56A-2A5F9F363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980191" y="6455094"/>
            <a:ext cx="6431078" cy="3651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 dirty="0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9CF93-C051-4502-9ED0-2E114B7187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91253"/>
            <a:ext cx="9144000" cy="568335"/>
          </a:xfrm>
          <a:prstGeom prst="rect">
            <a:avLst/>
          </a:prstGeom>
          <a:solidFill>
            <a:srgbClr val="0034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2546" y="6503757"/>
            <a:ext cx="790261" cy="238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97D94EF6-00CB-A74C-BD32-7BC8A847BB3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0" y="6291253"/>
            <a:ext cx="914400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BBDD680-CBC7-4158-B9D2-C47EACEF42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637" y="6429078"/>
            <a:ext cx="1923228" cy="365110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CD036FD-6941-B26E-D885-E8107CF8F240}"/>
              </a:ext>
            </a:extLst>
          </p:cNvPr>
          <p:cNvSpPr txBox="1">
            <a:spLocks/>
          </p:cNvSpPr>
          <p:nvPr userDrawn="1"/>
        </p:nvSpPr>
        <p:spPr>
          <a:xfrm>
            <a:off x="1980191" y="6376662"/>
            <a:ext cx="643107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237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347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51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5.jpeg"/><Relationship Id="rId7" Type="http://schemas.openxmlformats.org/officeDocument/2006/relationships/image" Target="../media/image5.jpeg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9.png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58.png"/><Relationship Id="rId10" Type="http://schemas.openxmlformats.org/officeDocument/2006/relationships/image" Target="../media/image56.wmf"/><Relationship Id="rId4" Type="http://schemas.openxmlformats.org/officeDocument/2006/relationships/image" Target="../media/image16.tiff"/><Relationship Id="rId9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66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11" Type="http://schemas.openxmlformats.org/officeDocument/2006/relationships/image" Target="../media/image16.tiff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sciencedirect.com/topics/engineering/magnetic-field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32.w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11" Type="http://schemas.openxmlformats.org/officeDocument/2006/relationships/image" Target="../media/image36.emf"/><Relationship Id="rId5" Type="http://schemas.openxmlformats.org/officeDocument/2006/relationships/image" Target="../media/image34.wmf"/><Relationship Id="rId10" Type="http://schemas.openxmlformats.org/officeDocument/2006/relationships/image" Target="../media/image31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51E11-BF22-CC29-FEAC-C326C44EB5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8" y="-91600"/>
            <a:ext cx="8938109" cy="6703581"/>
          </a:xfrm>
          <a:prstGeom prst="rect">
            <a:avLst/>
          </a:prstGeom>
          <a:effectLst>
            <a:softEdge rad="736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9817"/>
            <a:ext cx="9144000" cy="787387"/>
          </a:xfrm>
        </p:spPr>
        <p:txBody>
          <a:bodyPr/>
          <a:lstStyle/>
          <a:p>
            <a:r>
              <a:rPr lang="en-US" dirty="0"/>
              <a:t>Potential of 2D Dichalcogenides for</a:t>
            </a:r>
            <a:br>
              <a:rPr lang="en-US" dirty="0"/>
            </a:br>
            <a:r>
              <a:rPr lang="en-US" dirty="0"/>
              <a:t>Future Electronics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Goran Karapetrov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0" y="3260191"/>
            <a:ext cx="9144000" cy="744627"/>
          </a:xfrm>
        </p:spPr>
        <p:txBody>
          <a:bodyPr/>
          <a:lstStyle/>
          <a:p>
            <a:r>
              <a:rPr lang="en-US" sz="2000" dirty="0"/>
              <a:t>Department of Physics</a:t>
            </a:r>
          </a:p>
          <a:p>
            <a:r>
              <a:rPr lang="en-US" sz="2000" dirty="0"/>
              <a:t>Department of Materials Science and Engineering</a:t>
            </a:r>
          </a:p>
          <a:p>
            <a:r>
              <a:rPr lang="en-US" dirty="0"/>
              <a:t>Drexel University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78723" y="5661544"/>
            <a:ext cx="9144000" cy="400141"/>
          </a:xfrm>
        </p:spPr>
        <p:txBody>
          <a:bodyPr/>
          <a:lstStyle/>
          <a:p>
            <a:r>
              <a:rPr lang="en-US" sz="1800" i="1" dirty="0"/>
              <a:t>Boston, MA</a:t>
            </a:r>
            <a:br>
              <a:rPr lang="en-US" sz="1800" i="1" dirty="0"/>
            </a:br>
            <a:r>
              <a:rPr lang="en-US" sz="1800" i="1" dirty="0"/>
              <a:t>Jan 13-15,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383B5-77DE-5DF6-A649-21DACEE8ED1A}"/>
              </a:ext>
            </a:extLst>
          </p:cNvPr>
          <p:cNvSpPr txBox="1"/>
          <p:nvPr/>
        </p:nvSpPr>
        <p:spPr>
          <a:xfrm>
            <a:off x="336086" y="70564"/>
            <a:ext cx="862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750"/>
              </a:spcBef>
            </a:pPr>
            <a:r>
              <a:rPr lang="en-US" sz="1800" b="0" i="0" dirty="0">
                <a:solidFill>
                  <a:srgbClr val="F9F9F9"/>
                </a:solidFill>
                <a:effectLst/>
                <a:latin typeface="Roboto" panose="02000000000000000000" pitchFamily="2" charset="0"/>
              </a:rPr>
              <a:t>Quantum Information Science on the Intersections of Nuclear and AMO Physics</a:t>
            </a:r>
          </a:p>
        </p:txBody>
      </p:sp>
    </p:spTree>
    <p:extLst>
      <p:ext uri="{BB962C8B-B14F-4D97-AF65-F5344CB8AC3E}">
        <p14:creationId xmlns:p14="http://schemas.microsoft.com/office/powerpoint/2010/main" val="381525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75D6-7E0F-AD6F-23D7-9A83B503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Superconductivity Beyond          :</a:t>
            </a:r>
            <a:br>
              <a:rPr lang="en-US" dirty="0"/>
            </a:br>
            <a:r>
              <a:rPr lang="en-US" dirty="0"/>
              <a:t>										 </a:t>
            </a:r>
            <a:r>
              <a:rPr lang="en-US" i="1" dirty="0"/>
              <a:t>Overcoming Pauli Limit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7F8A12-94C3-3702-FCD9-3F1465B3CB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8382F-7624-C088-390C-D1A7AC373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7E3BF0B-B96A-7A8F-3A94-1C1B2F9C08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434154"/>
              </p:ext>
            </p:extLst>
          </p:nvPr>
        </p:nvGraphicFramePr>
        <p:xfrm>
          <a:off x="4834522" y="35327"/>
          <a:ext cx="867384" cy="588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355320" imgH="241200" progId="Equation.DSMT4">
                  <p:embed/>
                </p:oleObj>
              </mc:Choice>
              <mc:Fallback>
                <p:oleObj name="Equation" r:id="rId3" imgW="355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4522" y="35327"/>
                        <a:ext cx="867384" cy="588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67FBAC-0508-59BB-7D7F-503586E720DD}"/>
              </a:ext>
            </a:extLst>
          </p:cNvPr>
          <p:cNvSpPr txBox="1"/>
          <p:nvPr/>
        </p:nvSpPr>
        <p:spPr>
          <a:xfrm>
            <a:off x="330200" y="1743075"/>
            <a:ext cx="70519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FFLO superconductivity  (</a:t>
            </a:r>
            <a:r>
              <a:rPr lang="en-US" dirty="0" err="1"/>
              <a:t>Fulde</a:t>
            </a:r>
            <a:r>
              <a:rPr lang="en-US" dirty="0"/>
              <a:t>-Ferrel-Larkin-Ovchinnikov state)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Triplet superconductivity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Spin-orbit scattering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Spin-orbit coupling (</a:t>
            </a:r>
            <a:r>
              <a:rPr lang="en-US" dirty="0" err="1">
                <a:solidFill>
                  <a:srgbClr val="C00000"/>
                </a:solidFill>
              </a:rPr>
              <a:t>Ising</a:t>
            </a:r>
            <a:r>
              <a:rPr lang="en-US" dirty="0">
                <a:solidFill>
                  <a:srgbClr val="C00000"/>
                </a:solidFill>
              </a:rPr>
              <a:t> superconductivity)</a:t>
            </a:r>
          </a:p>
        </p:txBody>
      </p:sp>
      <p:sp>
        <p:nvSpPr>
          <p:cNvPr id="7" name="Oval 19">
            <a:extLst>
              <a:ext uri="{FF2B5EF4-FFF2-40B4-BE49-F238E27FC236}">
                <a16:creationId xmlns:a16="http://schemas.microsoft.com/office/drawing/2014/main" id="{3C285EA7-26E5-7C0E-EEC7-E0C3EF62A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744" y="2558488"/>
            <a:ext cx="1914525" cy="8413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0010" tIns="40005" rIns="80010" bIns="40005" anchor="ctr"/>
          <a:lstStyle/>
          <a:p>
            <a:pPr marL="0" marR="0" lvl="0" indent="0" algn="ctr" defTabSz="8001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8" name="Oval 20">
            <a:extLst>
              <a:ext uri="{FF2B5EF4-FFF2-40B4-BE49-F238E27FC236}">
                <a16:creationId xmlns:a16="http://schemas.microsoft.com/office/drawing/2014/main" id="{15994E25-E80E-FC94-027E-ADCA2EB84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907" y="2799788"/>
            <a:ext cx="307975" cy="323850"/>
          </a:xfrm>
          <a:prstGeom prst="ellipse">
            <a:avLst/>
          </a:prstGeom>
          <a:solidFill>
            <a:srgbClr val="00CC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Oval 21">
            <a:extLst>
              <a:ext uri="{FF2B5EF4-FFF2-40B4-BE49-F238E27FC236}">
                <a16:creationId xmlns:a16="http://schemas.microsoft.com/office/drawing/2014/main" id="{D01007E5-1085-0E10-3E76-587D0525C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219" y="2818838"/>
            <a:ext cx="306388" cy="323850"/>
          </a:xfrm>
          <a:prstGeom prst="ellipse">
            <a:avLst/>
          </a:prstGeom>
          <a:solidFill>
            <a:srgbClr val="00CC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" name="AutoShape 22">
            <a:extLst>
              <a:ext uri="{FF2B5EF4-FFF2-40B4-BE49-F238E27FC236}">
                <a16:creationId xmlns:a16="http://schemas.microsoft.com/office/drawing/2014/main" id="{2AA1FAF4-08DE-51A2-9F8D-BE9C8BB53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044" y="2429900"/>
            <a:ext cx="122238" cy="1036638"/>
          </a:xfrm>
          <a:prstGeom prst="upArrow">
            <a:avLst>
              <a:gd name="adj1" fmla="val 50000"/>
              <a:gd name="adj2" fmla="val 212012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" name="AutoShape 23">
            <a:extLst>
              <a:ext uri="{FF2B5EF4-FFF2-40B4-BE49-F238E27FC236}">
                <a16:creationId xmlns:a16="http://schemas.microsoft.com/office/drawing/2014/main" id="{97F9BFE8-0844-4FB7-BD1C-30B69ADC3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732" y="2429900"/>
            <a:ext cx="123825" cy="1073150"/>
          </a:xfrm>
          <a:prstGeom prst="downArrow">
            <a:avLst>
              <a:gd name="adj1" fmla="val 50000"/>
              <a:gd name="adj2" fmla="val 216667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49212AE1-FFE2-A714-451B-26DFA2CA8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594" y="3531625"/>
            <a:ext cx="1028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</a:t>
            </a:r>
            <a:r>
              <a:rPr lang="fr-FR" sz="21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=+1/2</a:t>
            </a:r>
          </a:p>
        </p:txBody>
      </p:sp>
      <p:sp>
        <p:nvSpPr>
          <p:cNvPr id="13" name="Text Box 25">
            <a:extLst>
              <a:ext uri="{FF2B5EF4-FFF2-40B4-BE49-F238E27FC236}">
                <a16:creationId xmlns:a16="http://schemas.microsoft.com/office/drawing/2014/main" id="{95CC3145-9DC3-2E12-F9FC-8FC117BD0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994" y="3531625"/>
            <a:ext cx="966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</a:t>
            </a:r>
            <a:r>
              <a:rPr lang="fr-FR" sz="21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=-1/2</a:t>
            </a:r>
          </a:p>
        </p:txBody>
      </p:sp>
    </p:spTree>
    <p:extLst>
      <p:ext uri="{BB962C8B-B14F-4D97-AF65-F5344CB8AC3E}">
        <p14:creationId xmlns:p14="http://schemas.microsoft.com/office/powerpoint/2010/main" val="149977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7C702-FE83-6361-3183-6E425A546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FFLO Superconductivity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9C1C1-E069-957A-2484-8B9625CA83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F0A68-6B65-34FE-57B5-DC85D39A03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87C65-D6D7-5342-3603-B6DDC5639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21" y="1789479"/>
            <a:ext cx="7763958" cy="3067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82DD0-528A-4E5E-E569-830C35F4B58E}"/>
              </a:ext>
            </a:extLst>
          </p:cNvPr>
          <p:cNvSpPr txBox="1"/>
          <p:nvPr/>
        </p:nvSpPr>
        <p:spPr>
          <a:xfrm>
            <a:off x="156099" y="992529"/>
            <a:ext cx="857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Non-zero momentum Cooper pairs giving rise to inhomogeneous superconductivity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23402-8890-E16F-E4A8-27FDBF2371EF}"/>
              </a:ext>
            </a:extLst>
          </p:cNvPr>
          <p:cNvSpPr txBox="1"/>
          <p:nvPr/>
        </p:nvSpPr>
        <p:spPr>
          <a:xfrm>
            <a:off x="6126827" y="6000635"/>
            <a:ext cx="3017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H.A. Radovan et al. Nature </a:t>
            </a:r>
            <a:r>
              <a:rPr lang="en-US" sz="1200" b="1" i="1" dirty="0">
                <a:solidFill>
                  <a:schemeClr val="bg2">
                    <a:lumMod val="10000"/>
                  </a:schemeClr>
                </a:solidFill>
              </a:rPr>
              <a:t>425</a:t>
            </a:r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 (2003) 51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1F08771-444E-EFAA-BE4F-1EF175D4B5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088896"/>
              </p:ext>
            </p:extLst>
          </p:nvPr>
        </p:nvGraphicFramePr>
        <p:xfrm>
          <a:off x="1803911" y="2006577"/>
          <a:ext cx="643074" cy="257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571320" imgH="228600" progId="Equation.DSMT4">
                  <p:embed/>
                </p:oleObj>
              </mc:Choice>
              <mc:Fallback>
                <p:oleObj name="Equation" r:id="rId4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03911" y="2006577"/>
                        <a:ext cx="643074" cy="257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88B9FAF-7B76-1244-2AB7-3C32B1048490}"/>
              </a:ext>
            </a:extLst>
          </p:cNvPr>
          <p:cNvSpPr txBox="1"/>
          <p:nvPr/>
        </p:nvSpPr>
        <p:spPr>
          <a:xfrm>
            <a:off x="547985" y="5155259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Requirement</a:t>
            </a:r>
            <a:r>
              <a:rPr lang="en-US" dirty="0"/>
              <a:t>: coherence length &lt;&lt; mean free path (clean limit)</a:t>
            </a:r>
          </a:p>
        </p:txBody>
      </p:sp>
    </p:spTree>
    <p:extLst>
      <p:ext uri="{BB962C8B-B14F-4D97-AF65-F5344CB8AC3E}">
        <p14:creationId xmlns:p14="http://schemas.microsoft.com/office/powerpoint/2010/main" val="3859448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5BB5-4913-D191-A1EC-FA2F4C05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Spin Triplet Superconductivity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2D5DD4-1A5C-82B3-1FC1-6129C02B99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87F4D-541A-F878-ED33-DF1A4C214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Oval 19">
            <a:extLst>
              <a:ext uri="{FF2B5EF4-FFF2-40B4-BE49-F238E27FC236}">
                <a16:creationId xmlns:a16="http://schemas.microsoft.com/office/drawing/2014/main" id="{D6F9A93F-447C-49CE-4890-DA9192239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160" y="815163"/>
            <a:ext cx="1914525" cy="8413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0010" tIns="40005" rIns="80010" bIns="40005" anchor="ctr"/>
          <a:lstStyle/>
          <a:p>
            <a:pPr marL="0" marR="0" lvl="0" indent="0" algn="ctr" defTabSz="8001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6" name="Oval 20">
            <a:extLst>
              <a:ext uri="{FF2B5EF4-FFF2-40B4-BE49-F238E27FC236}">
                <a16:creationId xmlns:a16="http://schemas.microsoft.com/office/drawing/2014/main" id="{13292E3F-9085-61AA-CDDE-8C2659F36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323" y="1056463"/>
            <a:ext cx="307975" cy="323850"/>
          </a:xfrm>
          <a:prstGeom prst="ellipse">
            <a:avLst/>
          </a:prstGeom>
          <a:solidFill>
            <a:srgbClr val="00CC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Oval 21">
            <a:extLst>
              <a:ext uri="{FF2B5EF4-FFF2-40B4-BE49-F238E27FC236}">
                <a16:creationId xmlns:a16="http://schemas.microsoft.com/office/drawing/2014/main" id="{EE8FF1A0-04FF-CB94-A553-A19F322C3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635" y="1075513"/>
            <a:ext cx="306388" cy="323850"/>
          </a:xfrm>
          <a:prstGeom prst="ellipse">
            <a:avLst/>
          </a:prstGeom>
          <a:solidFill>
            <a:srgbClr val="00CC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AutoShape 22">
            <a:extLst>
              <a:ext uri="{FF2B5EF4-FFF2-40B4-BE49-F238E27FC236}">
                <a16:creationId xmlns:a16="http://schemas.microsoft.com/office/drawing/2014/main" id="{359234ED-B328-478C-2E20-8DA0F14CA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460" y="686575"/>
            <a:ext cx="122238" cy="1036638"/>
          </a:xfrm>
          <a:prstGeom prst="upArrow">
            <a:avLst>
              <a:gd name="adj1" fmla="val 50000"/>
              <a:gd name="adj2" fmla="val 212012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AutoShape 23">
            <a:extLst>
              <a:ext uri="{FF2B5EF4-FFF2-40B4-BE49-F238E27FC236}">
                <a16:creationId xmlns:a16="http://schemas.microsoft.com/office/drawing/2014/main" id="{D848CE58-AF44-C9B9-1AC9-7A75123C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148" y="686575"/>
            <a:ext cx="123825" cy="1073150"/>
          </a:xfrm>
          <a:prstGeom prst="downArrow">
            <a:avLst>
              <a:gd name="adj1" fmla="val 50000"/>
              <a:gd name="adj2" fmla="val 216667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70F909DE-4947-E2E4-9CE6-455CFC93B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010" y="1788300"/>
            <a:ext cx="1028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</a:t>
            </a:r>
            <a:r>
              <a:rPr lang="fr-FR" sz="21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=+1/2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030B9C10-E000-DFD8-938E-A3FBCFAD2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410" y="1788300"/>
            <a:ext cx="966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</a:t>
            </a:r>
            <a:r>
              <a:rPr lang="fr-FR" sz="21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=-1/2</a:t>
            </a:r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id="{358C37C5-C4F1-A29D-B9B0-5D66F2336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965" y="815163"/>
            <a:ext cx="1914525" cy="8413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0010" tIns="40005" rIns="80010" bIns="40005" anchor="ctr"/>
          <a:lstStyle/>
          <a:p>
            <a:pPr marL="0" marR="0" lvl="0" indent="0" algn="ctr" defTabSz="8001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D7B72FAA-3779-CAC2-81A5-59283675B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3128" y="1056463"/>
            <a:ext cx="307975" cy="323850"/>
          </a:xfrm>
          <a:prstGeom prst="ellipse">
            <a:avLst/>
          </a:prstGeom>
          <a:solidFill>
            <a:srgbClr val="00CC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78A97CF1-18EB-6BC5-0271-860890145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440" y="1075513"/>
            <a:ext cx="306388" cy="323850"/>
          </a:xfrm>
          <a:prstGeom prst="ellipse">
            <a:avLst/>
          </a:prstGeom>
          <a:solidFill>
            <a:srgbClr val="00CC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AutoShape 22">
            <a:extLst>
              <a:ext uri="{FF2B5EF4-FFF2-40B4-BE49-F238E27FC236}">
                <a16:creationId xmlns:a16="http://schemas.microsoft.com/office/drawing/2014/main" id="{05A31A74-6F80-B4C9-0E1B-9B9C66C4A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265" y="686575"/>
            <a:ext cx="122238" cy="1036638"/>
          </a:xfrm>
          <a:prstGeom prst="upArrow">
            <a:avLst>
              <a:gd name="adj1" fmla="val 50000"/>
              <a:gd name="adj2" fmla="val 212012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AutoShape 23">
            <a:extLst>
              <a:ext uri="{FF2B5EF4-FFF2-40B4-BE49-F238E27FC236}">
                <a16:creationId xmlns:a16="http://schemas.microsoft.com/office/drawing/2014/main" id="{5DB8E610-F1F2-D8E1-E1F4-E3E38174B0C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78853" y="686575"/>
            <a:ext cx="123825" cy="1073150"/>
          </a:xfrm>
          <a:prstGeom prst="downArrow">
            <a:avLst>
              <a:gd name="adj1" fmla="val 50000"/>
              <a:gd name="adj2" fmla="val 216667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7" name="Text Box 24">
            <a:extLst>
              <a:ext uri="{FF2B5EF4-FFF2-40B4-BE49-F238E27FC236}">
                <a16:creationId xmlns:a16="http://schemas.microsoft.com/office/drawing/2014/main" id="{D34AB342-286C-B9B8-5667-1506740E1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815" y="1788300"/>
            <a:ext cx="1028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</a:t>
            </a:r>
            <a:r>
              <a:rPr lang="fr-FR" sz="21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=+1/2</a:t>
            </a: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B14E2CE3-E0BF-5386-E1D7-FC6E4218B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215" y="1788300"/>
            <a:ext cx="1040028" cy="40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100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</a:t>
            </a:r>
            <a:r>
              <a:rPr lang="fr-FR" sz="2100" baseline="-25000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fr-FR" sz="21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=+1/2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90480F6-D90C-8223-6589-2C658B950DC7}"/>
              </a:ext>
            </a:extLst>
          </p:cNvPr>
          <p:cNvSpPr/>
          <p:nvPr/>
        </p:nvSpPr>
        <p:spPr>
          <a:xfrm>
            <a:off x="3912394" y="943752"/>
            <a:ext cx="1181100" cy="4556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45B779-BF80-1C51-EAD1-C1DCB00FB09A}"/>
              </a:ext>
            </a:extLst>
          </p:cNvPr>
          <p:cNvSpPr txBox="1"/>
          <p:nvPr/>
        </p:nvSpPr>
        <p:spPr>
          <a:xfrm>
            <a:off x="965010" y="2439173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Singlet Cooper pair (s=0)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3B492B-1826-BE26-5AB6-2F83087B8D10}"/>
              </a:ext>
            </a:extLst>
          </p:cNvPr>
          <p:cNvSpPr txBox="1"/>
          <p:nvPr/>
        </p:nvSpPr>
        <p:spPr>
          <a:xfrm>
            <a:off x="5589630" y="2445722"/>
            <a:ext cx="268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Triplet Cooper pair (s=1)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DA21CE-9108-F19E-5005-7DA4F9C15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023" y="3144126"/>
            <a:ext cx="4018585" cy="30510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70468B-1F17-2224-80A2-4232DCD58653}"/>
              </a:ext>
            </a:extLst>
          </p:cNvPr>
          <p:cNvSpPr txBox="1"/>
          <p:nvPr/>
        </p:nvSpPr>
        <p:spPr>
          <a:xfrm>
            <a:off x="2476310" y="331982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2">
                    <a:lumMod val="10000"/>
                  </a:schemeClr>
                </a:solidFill>
              </a:rPr>
              <a:t>URhGe</a:t>
            </a:r>
            <a:endParaRPr lang="en-US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A2CAD1-CB63-0CD0-B9E1-38A4D8956AD0}"/>
              </a:ext>
            </a:extLst>
          </p:cNvPr>
          <p:cNvSpPr txBox="1"/>
          <p:nvPr/>
        </p:nvSpPr>
        <p:spPr>
          <a:xfrm>
            <a:off x="6126827" y="6000635"/>
            <a:ext cx="2444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Aoki et al. Nature </a:t>
            </a:r>
            <a:r>
              <a:rPr lang="en-US" sz="1200" b="1" i="1" dirty="0">
                <a:solidFill>
                  <a:schemeClr val="bg2">
                    <a:lumMod val="10000"/>
                  </a:schemeClr>
                </a:solidFill>
              </a:rPr>
              <a:t>413</a:t>
            </a:r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 (2001) 613</a:t>
            </a:r>
          </a:p>
        </p:txBody>
      </p:sp>
    </p:spTree>
    <p:extLst>
      <p:ext uri="{BB962C8B-B14F-4D97-AF65-F5344CB8AC3E}">
        <p14:creationId xmlns:p14="http://schemas.microsoft.com/office/powerpoint/2010/main" val="1791650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397D2-3C06-977D-D757-0AB1020D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Ising</a:t>
            </a:r>
            <a:r>
              <a:rPr lang="en-US" i="1" dirty="0"/>
              <a:t> Superconductivity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B5789-D5FD-8DAC-8FD1-02D82D60B4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E9C6E-F67E-AC52-E288-B3488C0DDD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64B39-34AB-CBDF-74F1-BD5506B203C1}"/>
              </a:ext>
            </a:extLst>
          </p:cNvPr>
          <p:cNvSpPr txBox="1"/>
          <p:nvPr/>
        </p:nvSpPr>
        <p:spPr>
          <a:xfrm>
            <a:off x="223600" y="1597068"/>
            <a:ext cx="57494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Intrinsic spin-orbit coupling induced Zeeman field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(locks the spins of Cooper pairs in opposite directions in opposite corners K, -K)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Effective Zeeman field prevents the alignment of the spins in the plane when in-plane magnetic field is applied (protects the superconducting state)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In-plane upper critical field overcomes Pauli limited: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466B699-2EF2-D107-3F88-22F5313AE7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581488"/>
              </p:ext>
            </p:extLst>
          </p:nvPr>
        </p:nvGraphicFramePr>
        <p:xfrm>
          <a:off x="1222365" y="4236091"/>
          <a:ext cx="4062215" cy="649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2628720" imgH="419040" progId="Equation.DSMT4">
                  <p:embed/>
                </p:oleObj>
              </mc:Choice>
              <mc:Fallback>
                <p:oleObj name="Equation" r:id="rId3" imgW="26287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2365" y="4236091"/>
                        <a:ext cx="4062215" cy="649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1D75928-23DA-D0FD-0219-BE2A31950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678" y="1218145"/>
            <a:ext cx="2899411" cy="372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46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19C9-8066-F198-636E-47AB50CE7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Necessary Ingredients for </a:t>
            </a:r>
            <a:r>
              <a:rPr lang="en-US" i="1" dirty="0" err="1"/>
              <a:t>Ising</a:t>
            </a:r>
            <a:r>
              <a:rPr lang="en-US" i="1" dirty="0"/>
              <a:t> Superconductivity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A174E-84E0-E89F-772D-C548542BA1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10BE0-A11D-EF90-1669-885564607D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CC83B0-B0A4-E3D7-2ECA-7BFB3E54983F}"/>
                  </a:ext>
                </a:extLst>
              </p:cNvPr>
              <p:cNvSpPr txBox="1"/>
              <p:nvPr/>
            </p:nvSpPr>
            <p:spPr>
              <a:xfrm>
                <a:off x="380161" y="698331"/>
                <a:ext cx="8341291" cy="2367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Upper critical field B</a:t>
                </a:r>
                <a:r>
                  <a:rPr lang="en-US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c2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enhancement is caused by spin-orbit coupling (SOC) </a:t>
                </a: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Spin-orbit coupling can be: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- Zeeman type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-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Rashba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type</a:t>
                </a: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Broken space inversion symmetry brings in effective crystalline field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acc>
                      <m:accPr>
                        <m:chr m:val="⃑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𝜀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endParaRPr lang="en-US" dirty="0">
                  <a:sym typeface="Symbol" panose="05050102010706020507" pitchFamily="18" charset="2"/>
                </a:endParaRPr>
              </a:p>
              <a:p>
                <a:r>
                  <a:rPr lang="en-US" dirty="0">
                    <a:sym typeface="Symbol" panose="05050102010706020507" pitchFamily="18" charset="2"/>
                  </a:rPr>
                  <a:t>	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(effective Zeeman field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acc>
                      <m:accPr>
                        <m:chr m:val="⃑"/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𝑘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acc>
                      <m:accPr>
                        <m:chr m:val="⃑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):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CC83B0-B0A4-E3D7-2ECA-7BFB3E549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61" y="698331"/>
                <a:ext cx="8341291" cy="2367636"/>
              </a:xfrm>
              <a:prstGeom prst="rect">
                <a:avLst/>
              </a:prstGeom>
              <a:blipFill>
                <a:blip r:embed="rId2"/>
                <a:stretch>
                  <a:fillRect l="-438" t="-1546" b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EDE3EA1-F12F-D436-7ACB-56DD2EDD6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" y="4237530"/>
            <a:ext cx="9144000" cy="2262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95375-FAD6-04C7-359F-71F49AE6F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93" y="2992843"/>
            <a:ext cx="6676373" cy="1439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2A21CD-8649-5826-CE7E-7D35664F598C}"/>
              </a:ext>
            </a:extLst>
          </p:cNvPr>
          <p:cNvSpPr txBox="1"/>
          <p:nvPr/>
        </p:nvSpPr>
        <p:spPr>
          <a:xfrm>
            <a:off x="6020676" y="6277634"/>
            <a:ext cx="2713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Yuan et al. Nature Phys </a:t>
            </a:r>
            <a:r>
              <a:rPr lang="en-US" sz="1200" b="1" i="1" dirty="0">
                <a:solidFill>
                  <a:schemeClr val="bg2">
                    <a:lumMod val="10000"/>
                  </a:schemeClr>
                </a:solidFill>
              </a:rPr>
              <a:t>9</a:t>
            </a:r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 (2013) 563</a:t>
            </a:r>
          </a:p>
        </p:txBody>
      </p:sp>
    </p:spTree>
    <p:extLst>
      <p:ext uri="{BB962C8B-B14F-4D97-AF65-F5344CB8AC3E}">
        <p14:creationId xmlns:p14="http://schemas.microsoft.com/office/powerpoint/2010/main" val="11378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EBBA924-3405-EB7E-5C8E-C38DD2693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304" y="4728100"/>
            <a:ext cx="3001227" cy="1286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FCBA37-3456-22D5-123B-34E010B4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4" y="51743"/>
            <a:ext cx="8907830" cy="681030"/>
          </a:xfrm>
        </p:spPr>
        <p:txBody>
          <a:bodyPr/>
          <a:lstStyle/>
          <a:p>
            <a:r>
              <a:rPr lang="en-US" i="1" dirty="0"/>
              <a:t>Materials Hosting </a:t>
            </a:r>
            <a:r>
              <a:rPr lang="en-US" i="1" dirty="0" err="1"/>
              <a:t>Ising</a:t>
            </a:r>
            <a:r>
              <a:rPr lang="en-US" i="1" dirty="0"/>
              <a:t> Superconductivity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3C2CDE-FD6F-0A14-21B4-70D785621A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A52A4-5800-408D-A6BB-7B10B67374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DB5C2-AE3F-DB3B-EA84-57D44CD352EB}"/>
              </a:ext>
            </a:extLst>
          </p:cNvPr>
          <p:cNvSpPr txBox="1"/>
          <p:nvPr/>
        </p:nvSpPr>
        <p:spPr>
          <a:xfrm>
            <a:off x="280258" y="681257"/>
            <a:ext cx="8760796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Monolayers (with large SOC and broken inversion symmetry)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Bulk quasi-2D crystals with alternating SOC/buffer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Bulk 2D crystals intercalated with molecules to decouple individual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Ising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: amorphous thin films (with large spin-orbit scattering i.e. </a:t>
            </a:r>
            <a:r>
              <a:rPr lang="en-US" i="1" u="sng" dirty="0">
                <a:latin typeface="Calibri" panose="020F0502020204030204" pitchFamily="34" charset="0"/>
                <a:cs typeface="Calibri" panose="020F0502020204030204" pitchFamily="34" charset="0"/>
              </a:rPr>
              <a:t>spin randomization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911DB-395D-42D0-9756-BF3C09988E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743" r="55647"/>
          <a:stretch/>
        </p:blipFill>
        <p:spPr>
          <a:xfrm>
            <a:off x="4065941" y="2892444"/>
            <a:ext cx="1488033" cy="1699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8179-239B-193C-A79D-8DE916C3F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121" y="3648763"/>
            <a:ext cx="1327201" cy="2038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FF7AC5C-7507-363A-8F7E-A34071BAD9C2}"/>
              </a:ext>
            </a:extLst>
          </p:cNvPr>
          <p:cNvGrpSpPr/>
          <p:nvPr/>
        </p:nvGrpSpPr>
        <p:grpSpPr>
          <a:xfrm>
            <a:off x="844980" y="1036316"/>
            <a:ext cx="3342802" cy="1258024"/>
            <a:chOff x="601249" y="1634647"/>
            <a:chExt cx="3342802" cy="12580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5A7D80-8804-596C-A8D2-F170E2F3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7650" y="1872091"/>
              <a:ext cx="2476401" cy="673286"/>
            </a:xfrm>
            <a:prstGeom prst="rect">
              <a:avLst/>
            </a:prstGeom>
          </p:spPr>
        </p:pic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B231338E-6070-55C2-E590-F54BA248A3C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1281945"/>
                </p:ext>
              </p:extLst>
            </p:nvPr>
          </p:nvGraphicFramePr>
          <p:xfrm>
            <a:off x="704457" y="1775269"/>
            <a:ext cx="763193" cy="1033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6" name="Equation" r:id="rId7" imgW="672840" imgH="914400" progId="Equation.DSMT4">
                    <p:embed/>
                  </p:oleObj>
                </mc:Choice>
                <mc:Fallback>
                  <p:oleObj name="Equation" r:id="rId7" imgW="672840" imgH="914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04457" y="1775269"/>
                          <a:ext cx="763193" cy="10332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38997CF-86AF-50C2-3A83-7DDEF28CC7C8}"/>
                </a:ext>
              </a:extLst>
            </p:cNvPr>
            <p:cNvSpPr/>
            <p:nvPr/>
          </p:nvSpPr>
          <p:spPr>
            <a:xfrm>
              <a:off x="601249" y="1634647"/>
              <a:ext cx="3342802" cy="1258024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76B386-761B-9416-87BF-72E6AE1C259A}"/>
              </a:ext>
            </a:extLst>
          </p:cNvPr>
          <p:cNvGrpSpPr/>
          <p:nvPr/>
        </p:nvGrpSpPr>
        <p:grpSpPr>
          <a:xfrm>
            <a:off x="4626939" y="1023147"/>
            <a:ext cx="3705607" cy="1367874"/>
            <a:chOff x="4486416" y="1537323"/>
            <a:chExt cx="3705607" cy="13678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5A6306-BDF6-9C7C-AEAA-27CB198A9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5205" y="1537323"/>
              <a:ext cx="3686818" cy="1367874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06BF11E-9D80-FA36-77C3-32BA0C301234}"/>
                </a:ext>
              </a:extLst>
            </p:cNvPr>
            <p:cNvSpPr/>
            <p:nvPr/>
          </p:nvSpPr>
          <p:spPr>
            <a:xfrm>
              <a:off x="4486416" y="1550492"/>
              <a:ext cx="3686818" cy="1315495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678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2D33-9DDD-01AB-A1D4-FA46656B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4" y="51743"/>
            <a:ext cx="8907830" cy="525460"/>
          </a:xfrm>
        </p:spPr>
        <p:txBody>
          <a:bodyPr/>
          <a:lstStyle/>
          <a:p>
            <a:r>
              <a:rPr lang="en-US" i="1" dirty="0"/>
              <a:t>Basic Properties of 2H-NbSe</a:t>
            </a:r>
            <a:r>
              <a:rPr lang="en-US" i="1" baseline="-25000" dirty="0"/>
              <a:t>2</a:t>
            </a:r>
            <a:endParaRPr lang="en-US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81C220-BAF4-1ADA-BD2D-C4F006752A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3CA9D-A703-E141-78F4-140E817F4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BA758-FAC4-C69F-3D91-4BE7AE53EE6B}"/>
              </a:ext>
            </a:extLst>
          </p:cNvPr>
          <p:cNvSpPr/>
          <p:nvPr/>
        </p:nvSpPr>
        <p:spPr>
          <a:xfrm>
            <a:off x="4223199" y="4236007"/>
            <a:ext cx="2252568" cy="1520267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</a:gra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A6F576-1070-C947-D4C4-4E385E6DBD6E}"/>
              </a:ext>
            </a:extLst>
          </p:cNvPr>
          <p:cNvGrpSpPr/>
          <p:nvPr/>
        </p:nvGrpSpPr>
        <p:grpSpPr>
          <a:xfrm>
            <a:off x="122545" y="700140"/>
            <a:ext cx="4499971" cy="3507439"/>
            <a:chOff x="254523" y="992370"/>
            <a:chExt cx="4499971" cy="350743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B36887-C772-9808-D46E-E6B19A931DBC}"/>
                </a:ext>
              </a:extLst>
            </p:cNvPr>
            <p:cNvGrpSpPr/>
            <p:nvPr/>
          </p:nvGrpSpPr>
          <p:grpSpPr>
            <a:xfrm>
              <a:off x="254523" y="992370"/>
              <a:ext cx="4499971" cy="3507439"/>
              <a:chOff x="254523" y="992370"/>
              <a:chExt cx="4499971" cy="350743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2695193-995F-7172-063B-442FB5CE7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2" t="10104" r="11869" b="2859"/>
              <a:stretch/>
            </p:blipFill>
            <p:spPr>
              <a:xfrm>
                <a:off x="254523" y="992370"/>
                <a:ext cx="4499971" cy="3507439"/>
              </a:xfrm>
              <a:prstGeom prst="rect">
                <a:avLst/>
              </a:prstGeom>
            </p:spPr>
          </p:pic>
          <p:pic>
            <p:nvPicPr>
              <p:cNvPr id="13" name="Picture 2" descr="G:\Drexel\Optical Microscope\TiSe2\P00015.tif">
                <a:extLst>
                  <a:ext uri="{FF2B5EF4-FFF2-40B4-BE49-F238E27FC236}">
                    <a16:creationId xmlns:a16="http://schemas.microsoft.com/office/drawing/2014/main" id="{320EFE36-040B-8CD3-433C-026FD41200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376" t="5063" r="2944" b="2532"/>
              <a:stretch>
                <a:fillRect/>
              </a:stretch>
            </p:blipFill>
            <p:spPr bwMode="auto">
              <a:xfrm>
                <a:off x="3497879" y="3228890"/>
                <a:ext cx="965617" cy="635045"/>
              </a:xfrm>
              <a:prstGeom prst="rect">
                <a:avLst/>
              </a:prstGeom>
              <a:noFill/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5D814-F0B7-36F2-8515-F9471267F5CE}"/>
                  </a:ext>
                </a:extLst>
              </p:cNvPr>
              <p:cNvSpPr txBox="1"/>
              <p:nvPr/>
            </p:nvSpPr>
            <p:spPr>
              <a:xfrm>
                <a:off x="1706252" y="1243376"/>
                <a:ext cx="1578365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</a:rPr>
                  <a:t>RRR ~ 100</a:t>
                </a:r>
              </a:p>
              <a:p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</a:rPr>
                  <a:t>T</a:t>
                </a:r>
                <a:r>
                  <a:rPr lang="en-US" sz="1400" baseline="-25000" dirty="0">
                    <a:solidFill>
                      <a:schemeClr val="bg2">
                        <a:lumMod val="10000"/>
                      </a:schemeClr>
                    </a:solidFill>
                  </a:rPr>
                  <a:t>c CDW</a:t>
                </a: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</a:rPr>
                  <a:t> = 33.5 K</a:t>
                </a:r>
              </a:p>
              <a:p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</a:rPr>
                  <a:t>T</a:t>
                </a:r>
                <a:r>
                  <a:rPr lang="en-US" sz="1400" baseline="-25000" dirty="0">
                    <a:solidFill>
                      <a:schemeClr val="bg2">
                        <a:lumMod val="10000"/>
                      </a:schemeClr>
                    </a:solidFill>
                  </a:rPr>
                  <a:t>c SC</a:t>
                </a: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</a:rPr>
                  <a:t> = 7.2 K</a:t>
                </a: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02FECAA-0C48-9368-027F-DAD667F4DCE2}"/>
                </a:ext>
              </a:extLst>
            </p:cNvPr>
            <p:cNvCxnSpPr/>
            <p:nvPr/>
          </p:nvCxnSpPr>
          <p:spPr>
            <a:xfrm>
              <a:off x="1401572" y="3002647"/>
              <a:ext cx="0" cy="63504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EC33434-D126-7553-752F-97EE768CF2C7}"/>
                </a:ext>
              </a:extLst>
            </p:cNvPr>
            <p:cNvCxnSpPr/>
            <p:nvPr/>
          </p:nvCxnSpPr>
          <p:spPr>
            <a:xfrm>
              <a:off x="2551641" y="2364513"/>
              <a:ext cx="0" cy="63504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27EA54-4B95-FF97-4F2E-2E2E1628252F}"/>
                </a:ext>
              </a:extLst>
            </p:cNvPr>
            <p:cNvSpPr txBox="1"/>
            <p:nvPr/>
          </p:nvSpPr>
          <p:spPr>
            <a:xfrm>
              <a:off x="2275764" y="2115328"/>
              <a:ext cx="5517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</a:rPr>
                <a:t>CDW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6BA009-CAA5-10D7-A1CC-6E90E4791FC0}"/>
                </a:ext>
              </a:extLst>
            </p:cNvPr>
            <p:cNvSpPr txBox="1"/>
            <p:nvPr/>
          </p:nvSpPr>
          <p:spPr>
            <a:xfrm>
              <a:off x="1127205" y="260758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</a:rPr>
                <a:t>SC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2F70E93A-FF6E-1BFC-379E-5AAF0551A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2333" r="46308"/>
          <a:stretch/>
        </p:blipFill>
        <p:spPr bwMode="auto">
          <a:xfrm>
            <a:off x="6690416" y="3632235"/>
            <a:ext cx="2024923" cy="25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29F330-4F88-AAEC-7854-661A26414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294" y="725864"/>
            <a:ext cx="3569322" cy="2525142"/>
          </a:xfrm>
          <a:prstGeom prst="rect">
            <a:avLst/>
          </a:prstGeom>
        </p:spPr>
      </p:pic>
      <p:pic>
        <p:nvPicPr>
          <p:cNvPr id="17" name="Picture 16" descr="T1203_11 Image 2">
            <a:extLst>
              <a:ext uri="{FF2B5EF4-FFF2-40B4-BE49-F238E27FC236}">
                <a16:creationId xmlns:a16="http://schemas.microsoft.com/office/drawing/2014/main" id="{EAE3ED6B-B4EC-CA99-E8CC-3CDA2C6DB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225" y="4260685"/>
            <a:ext cx="1868468" cy="1868468"/>
          </a:xfrm>
          <a:prstGeom prst="rect">
            <a:avLst/>
          </a:prstGeom>
          <a:noFill/>
        </p:spPr>
      </p:pic>
      <p:pic>
        <p:nvPicPr>
          <p:cNvPr id="18" name="Picture 17" descr="FFT_T1203_11 Image 2">
            <a:extLst>
              <a:ext uri="{FF2B5EF4-FFF2-40B4-BE49-F238E27FC236}">
                <a16:creationId xmlns:a16="http://schemas.microsoft.com/office/drawing/2014/main" id="{471B0F3A-3122-EDE7-8C4C-D79A0685CC7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7530" y="4271483"/>
            <a:ext cx="1853283" cy="18532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0E43783D-0B58-A995-02FC-DF86BB341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16" y="6087189"/>
            <a:ext cx="16898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17.2 nm x 17.2 nm T=4.2K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164B75-AD8D-080A-0B13-44AB3D9C4F0D}"/>
              </a:ext>
            </a:extLst>
          </p:cNvPr>
          <p:cNvGrpSpPr/>
          <p:nvPr/>
        </p:nvGrpSpPr>
        <p:grpSpPr>
          <a:xfrm>
            <a:off x="2375952" y="4454076"/>
            <a:ext cx="1374518" cy="1436909"/>
            <a:chOff x="2375952" y="4454076"/>
            <a:chExt cx="1374518" cy="143690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FBD2900-321B-E36A-E2B8-E7C0670B8ED6}"/>
                </a:ext>
              </a:extLst>
            </p:cNvPr>
            <p:cNvSpPr/>
            <p:nvPr/>
          </p:nvSpPr>
          <p:spPr>
            <a:xfrm>
              <a:off x="3664591" y="5045868"/>
              <a:ext cx="85879" cy="8572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34454F-F6BF-08B0-12B5-6C3E00EE7AE8}"/>
                </a:ext>
              </a:extLst>
            </p:cNvPr>
            <p:cNvSpPr/>
            <p:nvPr/>
          </p:nvSpPr>
          <p:spPr>
            <a:xfrm>
              <a:off x="3280022" y="4454076"/>
              <a:ext cx="85879" cy="8572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0202F7C-82C5-FFC5-B271-AE5796891B12}"/>
                </a:ext>
              </a:extLst>
            </p:cNvPr>
            <p:cNvSpPr/>
            <p:nvPr/>
          </p:nvSpPr>
          <p:spPr>
            <a:xfrm>
              <a:off x="3403771" y="5719533"/>
              <a:ext cx="85879" cy="8572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DB83894-18DD-FFAA-4234-8A780AE27C0F}"/>
                </a:ext>
              </a:extLst>
            </p:cNvPr>
            <p:cNvSpPr/>
            <p:nvPr/>
          </p:nvSpPr>
          <p:spPr>
            <a:xfrm>
              <a:off x="2763000" y="5805259"/>
              <a:ext cx="85879" cy="8572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C54D510-48AD-F45C-3EC7-BAD00B5CC47C}"/>
                </a:ext>
              </a:extLst>
            </p:cNvPr>
            <p:cNvSpPr/>
            <p:nvPr/>
          </p:nvSpPr>
          <p:spPr>
            <a:xfrm>
              <a:off x="2375952" y="5209261"/>
              <a:ext cx="85879" cy="8572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C6A9AB2-506E-E537-04E8-785EB9A93146}"/>
                </a:ext>
              </a:extLst>
            </p:cNvPr>
            <p:cNvSpPr/>
            <p:nvPr/>
          </p:nvSpPr>
          <p:spPr>
            <a:xfrm>
              <a:off x="2638238" y="4539798"/>
              <a:ext cx="85879" cy="8572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159C2A-B964-FE99-D67F-980788858E24}"/>
              </a:ext>
            </a:extLst>
          </p:cNvPr>
          <p:cNvGrpSpPr/>
          <p:nvPr/>
        </p:nvGrpSpPr>
        <p:grpSpPr>
          <a:xfrm>
            <a:off x="2810489" y="4904620"/>
            <a:ext cx="512472" cy="528074"/>
            <a:chOff x="2810489" y="4904620"/>
            <a:chExt cx="512472" cy="52807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8D2E616-041F-A66D-88AD-E6CCA1F5D563}"/>
                </a:ext>
              </a:extLst>
            </p:cNvPr>
            <p:cNvSpPr/>
            <p:nvPr/>
          </p:nvSpPr>
          <p:spPr>
            <a:xfrm>
              <a:off x="3109700" y="4904620"/>
              <a:ext cx="85879" cy="85726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2360975-60A2-3EB2-18FF-1AE9B6B2A436}"/>
                </a:ext>
              </a:extLst>
            </p:cNvPr>
            <p:cNvSpPr/>
            <p:nvPr/>
          </p:nvSpPr>
          <p:spPr>
            <a:xfrm>
              <a:off x="2887984" y="4922533"/>
              <a:ext cx="85879" cy="85726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E67F9FF-3FDD-5670-89F2-C35915076A19}"/>
                </a:ext>
              </a:extLst>
            </p:cNvPr>
            <p:cNvSpPr/>
            <p:nvPr/>
          </p:nvSpPr>
          <p:spPr>
            <a:xfrm>
              <a:off x="2810489" y="5152056"/>
              <a:ext cx="85879" cy="85726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FADAECB-1CA6-D5B2-235F-63DF4A09E6B2}"/>
                </a:ext>
              </a:extLst>
            </p:cNvPr>
            <p:cNvSpPr/>
            <p:nvPr/>
          </p:nvSpPr>
          <p:spPr>
            <a:xfrm>
              <a:off x="2930923" y="5346968"/>
              <a:ext cx="85879" cy="85726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F8FFC35-9CD7-DEF8-4B8E-B9B70F965F96}"/>
                </a:ext>
              </a:extLst>
            </p:cNvPr>
            <p:cNvSpPr/>
            <p:nvPr/>
          </p:nvSpPr>
          <p:spPr>
            <a:xfrm>
              <a:off x="3152639" y="5330298"/>
              <a:ext cx="85879" cy="85726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DD8820E-2BA5-4F2E-DF1B-FDD7A2E5E4BC}"/>
                </a:ext>
              </a:extLst>
            </p:cNvPr>
            <p:cNvSpPr/>
            <p:nvPr/>
          </p:nvSpPr>
          <p:spPr>
            <a:xfrm>
              <a:off x="3237082" y="5095911"/>
              <a:ext cx="85879" cy="85726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C8139AA-E828-C245-9222-D5348C906C41}"/>
              </a:ext>
            </a:extLst>
          </p:cNvPr>
          <p:cNvSpPr txBox="1"/>
          <p:nvPr/>
        </p:nvSpPr>
        <p:spPr>
          <a:xfrm>
            <a:off x="6619685" y="3258803"/>
            <a:ext cx="2250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H.N.S. Lee et al., JAP 40 (1969) 602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5BAF5F-142D-37FA-FA5B-4ED13CF0BE8E}"/>
              </a:ext>
            </a:extLst>
          </p:cNvPr>
          <p:cNvCxnSpPr>
            <a:cxnSpLocks/>
          </p:cNvCxnSpPr>
          <p:nvPr/>
        </p:nvCxnSpPr>
        <p:spPr>
          <a:xfrm flipV="1">
            <a:off x="5869858" y="1520611"/>
            <a:ext cx="1057518" cy="77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CCDA6CC-F862-09E1-A9DF-EC6B0406E624}"/>
              </a:ext>
            </a:extLst>
          </p:cNvPr>
          <p:cNvSpPr txBox="1"/>
          <p:nvPr/>
        </p:nvSpPr>
        <p:spPr>
          <a:xfrm>
            <a:off x="6152498" y="124361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p-type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D23738-C6CF-37E6-30B0-1BB2222C1317}"/>
              </a:ext>
            </a:extLst>
          </p:cNvPr>
          <p:cNvCxnSpPr>
            <a:cxnSpLocks/>
          </p:cNvCxnSpPr>
          <p:nvPr/>
        </p:nvCxnSpPr>
        <p:spPr>
          <a:xfrm flipH="1">
            <a:off x="5489551" y="1520611"/>
            <a:ext cx="232384" cy="10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4B6CF60-7CB5-9E78-FE62-18094105FDF5}"/>
              </a:ext>
            </a:extLst>
          </p:cNvPr>
          <p:cNvSpPr txBox="1"/>
          <p:nvPr/>
        </p:nvSpPr>
        <p:spPr>
          <a:xfrm>
            <a:off x="4871633" y="1330869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n-type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CFD2D1-9F73-4B94-E912-C8D5DB606B43}"/>
              </a:ext>
            </a:extLst>
          </p:cNvPr>
          <p:cNvSpPr txBox="1"/>
          <p:nvPr/>
        </p:nvSpPr>
        <p:spPr>
          <a:xfrm>
            <a:off x="2556104" y="6079854"/>
            <a:ext cx="2627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M. Iavarone et al., JPCM 22 (2009) 015501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D77A03-3896-BE08-6F22-0AD0C6EF3A52}"/>
              </a:ext>
            </a:extLst>
          </p:cNvPr>
          <p:cNvSpPr txBox="1"/>
          <p:nvPr/>
        </p:nvSpPr>
        <p:spPr>
          <a:xfrm>
            <a:off x="2426247" y="1996670"/>
            <a:ext cx="6527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5%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 R</a:t>
            </a: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7A313463-E8C1-4329-A027-904FAE452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88749" y="4676109"/>
          <a:ext cx="1558176" cy="561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9" imgW="1091880" imgH="393480" progId="Equation.DSMT4">
                  <p:embed/>
                </p:oleObj>
              </mc:Choice>
              <mc:Fallback>
                <p:oleObj name="Equation" r:id="rId9" imgW="1091880" imgH="393480" progId="Equation.DSMT4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686CBE3A-593C-495D-BED3-BB9EBF3851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88749" y="4676109"/>
                        <a:ext cx="1558176" cy="561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B6D1B91D-9E59-9B68-CBB6-F2ACB02904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2015" y="5346968"/>
          <a:ext cx="79692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11" imgW="558720" imgH="177480" progId="Equation.DSMT4">
                  <p:embed/>
                </p:oleObj>
              </mc:Choice>
              <mc:Fallback>
                <p:oleObj name="Equation" r:id="rId11" imgW="558720" imgH="17748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2B032054-B5C6-440C-BD26-D4BB54E197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22015" y="5346968"/>
                        <a:ext cx="796925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CC9ABD2F-0611-C9BC-6753-9CA4C270C1D7}"/>
              </a:ext>
            </a:extLst>
          </p:cNvPr>
          <p:cNvSpPr txBox="1"/>
          <p:nvPr/>
        </p:nvSpPr>
        <p:spPr>
          <a:xfrm>
            <a:off x="4197475" y="4316197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Incommensurate CDW</a:t>
            </a:r>
          </a:p>
        </p:txBody>
      </p:sp>
    </p:spTree>
    <p:extLst>
      <p:ext uri="{BB962C8B-B14F-4D97-AF65-F5344CB8AC3E}">
        <p14:creationId xmlns:p14="http://schemas.microsoft.com/office/powerpoint/2010/main" val="42240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  <p:bldP spid="39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91561-7899-BB8B-16EB-320D58E6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Electronic Structure of NbSe</a:t>
            </a:r>
            <a:r>
              <a:rPr lang="en-US" i="1" baseline="-25000" dirty="0"/>
              <a:t>2</a:t>
            </a:r>
            <a:r>
              <a:rPr lang="en-US" i="1" dirty="0"/>
              <a:t> Monolayers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EEEB0-8830-F789-C584-E73D2EE356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0D4CD-C6D7-4968-DD9F-4176D0399E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46691-CC03-ED8C-9645-38E7653E33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57"/>
          <a:stretch/>
        </p:blipFill>
        <p:spPr>
          <a:xfrm>
            <a:off x="0" y="1549400"/>
            <a:ext cx="9144000" cy="3873096"/>
          </a:xfrm>
          <a:prstGeom prst="snip1Rect">
            <a:avLst>
              <a:gd name="adj" fmla="val 4240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19B824-F73B-8641-F0E3-E1FBF93CEA7C}"/>
              </a:ext>
            </a:extLst>
          </p:cNvPr>
          <p:cNvSpPr txBox="1"/>
          <p:nvPr/>
        </p:nvSpPr>
        <p:spPr>
          <a:xfrm>
            <a:off x="1081538" y="5589440"/>
            <a:ext cx="71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absence of inversion symmetry + spin-orbit coupling = band splitting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9EE119-8889-C4F9-2FA6-50E02F2AA19E}"/>
              </a:ext>
            </a:extLst>
          </p:cNvPr>
          <p:cNvGrpSpPr/>
          <p:nvPr/>
        </p:nvGrpSpPr>
        <p:grpSpPr>
          <a:xfrm>
            <a:off x="383439" y="3721100"/>
            <a:ext cx="967180" cy="317500"/>
            <a:chOff x="6817920" y="1231900"/>
            <a:chExt cx="967180" cy="3175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D924EA-F65A-33C3-FFD2-6AAA0C13112C}"/>
                </a:ext>
              </a:extLst>
            </p:cNvPr>
            <p:cNvSpPr/>
            <p:nvPr/>
          </p:nvSpPr>
          <p:spPr>
            <a:xfrm>
              <a:off x="6817920" y="1231900"/>
              <a:ext cx="967180" cy="3175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EE84D8-94FF-BBCA-D5DF-2C3B04877395}"/>
                </a:ext>
              </a:extLst>
            </p:cNvPr>
            <p:cNvSpPr txBox="1"/>
            <p:nvPr/>
          </p:nvSpPr>
          <p:spPr>
            <a:xfrm>
              <a:off x="6927850" y="1246204"/>
              <a:ext cx="747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top view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FDA13D-78FC-9D7A-DE9C-3EF06483455D}"/>
              </a:ext>
            </a:extLst>
          </p:cNvPr>
          <p:cNvGrpSpPr/>
          <p:nvPr/>
        </p:nvGrpSpPr>
        <p:grpSpPr>
          <a:xfrm>
            <a:off x="7262469" y="4216400"/>
            <a:ext cx="967180" cy="317500"/>
            <a:chOff x="6817920" y="1231900"/>
            <a:chExt cx="967180" cy="3175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BA7FBE9-A84D-FED7-0CFC-E9602800E404}"/>
                </a:ext>
              </a:extLst>
            </p:cNvPr>
            <p:cNvSpPr/>
            <p:nvPr/>
          </p:nvSpPr>
          <p:spPr>
            <a:xfrm>
              <a:off x="6817920" y="1231900"/>
              <a:ext cx="967180" cy="3175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5A4CD0-D594-4B59-2C07-556DF2472339}"/>
                </a:ext>
              </a:extLst>
            </p:cNvPr>
            <p:cNvSpPr txBox="1"/>
            <p:nvPr/>
          </p:nvSpPr>
          <p:spPr>
            <a:xfrm>
              <a:off x="6927850" y="1246204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side view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36B41F9-E1AA-0A98-66D6-844798B195F2}"/>
              </a:ext>
            </a:extLst>
          </p:cNvPr>
          <p:cNvSpPr txBox="1"/>
          <p:nvPr/>
        </p:nvSpPr>
        <p:spPr>
          <a:xfrm>
            <a:off x="5743454" y="6015264"/>
            <a:ext cx="3400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D. Wickramaratne et al. PRX </a:t>
            </a:r>
            <a:r>
              <a:rPr lang="en-US" sz="1200" b="1" i="1" dirty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 (2020) 041003</a:t>
            </a:r>
          </a:p>
        </p:txBody>
      </p:sp>
    </p:spTree>
    <p:extLst>
      <p:ext uri="{BB962C8B-B14F-4D97-AF65-F5344CB8AC3E}">
        <p14:creationId xmlns:p14="http://schemas.microsoft.com/office/powerpoint/2010/main" val="3599438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E823-8D20-BC31-5A59-BCD60AAB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Ising</a:t>
            </a:r>
            <a:r>
              <a:rPr lang="en-US" sz="2400" dirty="0"/>
              <a:t> Superconductivity in Monolayers of Transition Metal Dichalcogenides (2H-NbSe</a:t>
            </a:r>
            <a:r>
              <a:rPr lang="en-US" sz="2400" baseline="-25000" dirty="0"/>
              <a:t>2</a:t>
            </a:r>
            <a:r>
              <a:rPr lang="en-US" sz="2400" dirty="0"/>
              <a:t>, 2H-MoS</a:t>
            </a:r>
            <a:r>
              <a:rPr lang="en-US" sz="2400" baseline="-25000" dirty="0"/>
              <a:t>2</a:t>
            </a:r>
            <a:r>
              <a:rPr lang="en-US" dirty="0"/>
              <a:t>…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5986FC-2475-EEA1-5A6B-D79580104A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115DF-4859-D801-F073-80B872A906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D8138-31B0-4513-A2EA-D4840E4DE6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642" t="4975"/>
          <a:stretch/>
        </p:blipFill>
        <p:spPr>
          <a:xfrm>
            <a:off x="6106546" y="2574659"/>
            <a:ext cx="2934508" cy="3421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51EDC-6F98-5187-0A6D-4ECED648F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33" y="1314757"/>
            <a:ext cx="5707610" cy="4681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3C1E69-E808-0DCD-C798-75C1A955243D}"/>
              </a:ext>
            </a:extLst>
          </p:cNvPr>
          <p:cNvSpPr txBox="1"/>
          <p:nvPr/>
        </p:nvSpPr>
        <p:spPr>
          <a:xfrm>
            <a:off x="3381910" y="6015264"/>
            <a:ext cx="2361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Xi et al. Nat Phys </a:t>
            </a:r>
            <a:r>
              <a:rPr lang="en-US" sz="1200" b="1" i="1" dirty="0">
                <a:solidFill>
                  <a:schemeClr val="bg2">
                    <a:lumMod val="10000"/>
                  </a:schemeClr>
                </a:solidFill>
              </a:rPr>
              <a:t>12</a:t>
            </a:r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 (2016) 139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12C0B8-31C5-23F5-A075-888518999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176" y="1114454"/>
            <a:ext cx="3098878" cy="7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2039D-ABC6-0770-2866-5C0BEE77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Ising</a:t>
            </a:r>
            <a:r>
              <a:rPr lang="en-US" i="1" dirty="0"/>
              <a:t> Superconductivity in Intrinsic Bulk Materials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85BD9-A61E-B32D-099E-1A191DA5EC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EBD8A-2B89-726B-D9C3-261B6330F2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003FB-D984-C4F3-DF81-E97078841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3" y="687977"/>
            <a:ext cx="2954686" cy="2890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0FB5F-3DB3-1CCB-9D45-571F4471D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315" y="799758"/>
            <a:ext cx="3157657" cy="4991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0A8482-10DF-AB98-2F62-2DCBB5AA6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316" y="983300"/>
            <a:ext cx="1783368" cy="304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7A317F-50A4-83EB-E2B2-EDE26A4928F2}"/>
              </a:ext>
            </a:extLst>
          </p:cNvPr>
          <p:cNvSpPr txBox="1"/>
          <p:nvPr/>
        </p:nvSpPr>
        <p:spPr>
          <a:xfrm>
            <a:off x="6126827" y="6000635"/>
            <a:ext cx="3023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P. </a:t>
            </a:r>
            <a:r>
              <a:rPr lang="en-US" sz="1200" i="1" dirty="0" err="1">
                <a:solidFill>
                  <a:schemeClr val="bg2">
                    <a:lumMod val="10000"/>
                  </a:schemeClr>
                </a:solidFill>
              </a:rPr>
              <a:t>Samuely</a:t>
            </a:r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 et al. PRB </a:t>
            </a:r>
            <a:r>
              <a:rPr lang="en-US" sz="1200" b="1" i="1" dirty="0">
                <a:solidFill>
                  <a:schemeClr val="bg2">
                    <a:lumMod val="10000"/>
                  </a:schemeClr>
                </a:solidFill>
              </a:rPr>
              <a:t>104</a:t>
            </a:r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 (2021) 224507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1E79DF-A983-66E2-39D3-81220E577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28" y="3829579"/>
            <a:ext cx="2334814" cy="2820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142CBD-98B7-4EB6-AB23-D044ED56B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657" y="4286276"/>
            <a:ext cx="1818286" cy="279237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4636B01-C21D-3F5E-3000-DDBC268860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63195"/>
              </p:ext>
            </p:extLst>
          </p:nvPr>
        </p:nvGraphicFramePr>
        <p:xfrm>
          <a:off x="2074038" y="4280780"/>
          <a:ext cx="723112" cy="304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8" imgW="482400" imgH="203040" progId="Equation.DSMT4">
                  <p:embed/>
                </p:oleObj>
              </mc:Choice>
              <mc:Fallback>
                <p:oleObj name="Equation" r:id="rId8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74038" y="4280780"/>
                        <a:ext cx="723112" cy="304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784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962344-988C-3949-4318-3E936510D6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8005" y="1185755"/>
            <a:ext cx="8727990" cy="3755764"/>
          </a:xfrm>
        </p:spPr>
        <p:txBody>
          <a:bodyPr/>
          <a:lstStyle/>
          <a:p>
            <a:r>
              <a:rPr lang="en-US" dirty="0"/>
              <a:t>Motivation for using </a:t>
            </a:r>
            <a:r>
              <a:rPr lang="en-US" dirty="0" err="1"/>
              <a:t>Ising</a:t>
            </a:r>
            <a:r>
              <a:rPr lang="en-US" dirty="0"/>
              <a:t> Superconductors in NP </a:t>
            </a:r>
          </a:p>
          <a:p>
            <a:endParaRPr lang="en-US" dirty="0"/>
          </a:p>
          <a:p>
            <a:r>
              <a:rPr lang="en-US" dirty="0" err="1"/>
              <a:t>Ising</a:t>
            </a:r>
            <a:r>
              <a:rPr lang="en-US" dirty="0"/>
              <a:t> Superconductivity in 2D Materials</a:t>
            </a:r>
          </a:p>
          <a:p>
            <a:endParaRPr lang="en-US" dirty="0"/>
          </a:p>
          <a:p>
            <a:r>
              <a:rPr lang="en-US" dirty="0"/>
              <a:t>Experimental Setup &amp; Results</a:t>
            </a:r>
          </a:p>
          <a:p>
            <a:endParaRPr lang="en-US" dirty="0"/>
          </a:p>
          <a:p>
            <a:r>
              <a:rPr lang="en-US" dirty="0"/>
              <a:t>Outlook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7EF0F-3EDF-EDD6-8EE0-355EA1907B3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i="1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3907D-2E87-DECB-735F-23179149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A2BA7-4C76-B344-5E9B-FC4B977E0F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G. Karapetrov - Quantum Information Science on the Intersections of Nuclear and AMO Physics</a:t>
            </a:r>
          </a:p>
        </p:txBody>
      </p:sp>
      <p:pic>
        <p:nvPicPr>
          <p:cNvPr id="6" name="Immagine 5" descr="Department-of-Energy Logo.png">
            <a:extLst>
              <a:ext uri="{FF2B5EF4-FFF2-40B4-BE49-F238E27FC236}">
                <a16:creationId xmlns:a16="http://schemas.microsoft.com/office/drawing/2014/main" id="{DCC9B274-A289-2C13-40FD-F5E296FE4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5" y="5696941"/>
            <a:ext cx="17097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E49D50-6971-3BDE-A2C8-EDC1D54F58AA}"/>
              </a:ext>
            </a:extLst>
          </p:cNvPr>
          <p:cNvSpPr txBox="1"/>
          <p:nvPr/>
        </p:nvSpPr>
        <p:spPr>
          <a:xfrm>
            <a:off x="2071413" y="5972092"/>
            <a:ext cx="303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Supported by DOE – NP DE-SC0023667 </a:t>
            </a:r>
          </a:p>
        </p:txBody>
      </p:sp>
    </p:spTree>
    <p:extLst>
      <p:ext uri="{BB962C8B-B14F-4D97-AF65-F5344CB8AC3E}">
        <p14:creationId xmlns:p14="http://schemas.microsoft.com/office/powerpoint/2010/main" val="3123193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E932-A0BE-D375-D9EE-F64D0EE7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Ising</a:t>
            </a:r>
            <a:r>
              <a:rPr lang="en-US" i="1" dirty="0"/>
              <a:t> Superconductivity in Intrinsic Bulk Materials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54A02-7EA6-F796-BF51-9E7C423D1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7B8B4-3998-7D9F-472E-CC1489CEB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6D0DE-2BC5-0A98-6D50-6AE38510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54" y="1314048"/>
            <a:ext cx="6266712" cy="3555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144084-419D-ADD3-0555-BC21E1A894F6}"/>
              </a:ext>
            </a:extLst>
          </p:cNvPr>
          <p:cNvSpPr txBox="1"/>
          <p:nvPr/>
        </p:nvSpPr>
        <p:spPr>
          <a:xfrm>
            <a:off x="5331803" y="6015264"/>
            <a:ext cx="387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R.T. Leriche al. </a:t>
            </a:r>
            <a:r>
              <a:rPr lang="nl-NL" sz="1200" i="1" dirty="0">
                <a:solidFill>
                  <a:schemeClr val="bg2">
                    <a:lumMod val="10000"/>
                  </a:schemeClr>
                </a:solidFill>
              </a:rPr>
              <a:t>Adv. Funct. Mater. </a:t>
            </a:r>
            <a:r>
              <a:rPr lang="nl-NL" sz="1200" b="1" i="1" dirty="0">
                <a:solidFill>
                  <a:schemeClr val="bg2">
                    <a:lumMod val="10000"/>
                  </a:schemeClr>
                </a:solidFill>
              </a:rPr>
              <a:t>31</a:t>
            </a:r>
            <a:r>
              <a:rPr lang="nl-NL" sz="1200" i="1" dirty="0">
                <a:solidFill>
                  <a:schemeClr val="bg2">
                    <a:lumMod val="10000"/>
                  </a:schemeClr>
                </a:solidFill>
              </a:rPr>
              <a:t> (2021) 2007706</a:t>
            </a:r>
            <a:endParaRPr lang="en-US" sz="12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E639F-3744-CFBC-3BFD-7EAA832F16E3}"/>
              </a:ext>
            </a:extLst>
          </p:cNvPr>
          <p:cNvSpPr txBox="1"/>
          <p:nvPr/>
        </p:nvSpPr>
        <p:spPr>
          <a:xfrm>
            <a:off x="977035" y="5293132"/>
            <a:ext cx="683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LaSe</a:t>
            </a:r>
            <a:r>
              <a:rPr lang="en-US" dirty="0"/>
              <a:t> buffer layers provide massive amount of e</a:t>
            </a:r>
            <a:r>
              <a:rPr lang="en-US" baseline="30000" dirty="0"/>
              <a:t>-</a:t>
            </a:r>
            <a:r>
              <a:rPr lang="en-US" dirty="0"/>
              <a:t> to NbSe</a:t>
            </a:r>
            <a:r>
              <a:rPr lang="en-US" baseline="-25000" dirty="0"/>
              <a:t>2</a:t>
            </a:r>
            <a:r>
              <a:rPr lang="en-US" dirty="0"/>
              <a:t> layers</a:t>
            </a:r>
          </a:p>
        </p:txBody>
      </p:sp>
    </p:spTree>
    <p:extLst>
      <p:ext uri="{BB962C8B-B14F-4D97-AF65-F5344CB8AC3E}">
        <p14:creationId xmlns:p14="http://schemas.microsoft.com/office/powerpoint/2010/main" val="2371144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C5B7-2AFC-797C-CD5B-A667C5C2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dirty="0" err="1"/>
              <a:t>Ising</a:t>
            </a:r>
            <a:r>
              <a:rPr lang="en-US" sz="2400" i="1" dirty="0"/>
              <a:t> Superconductivity in Artificially Structured Materials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E2A0B-36D3-A8EC-25B2-F2BBF888B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353CA-6C87-B552-654B-CC7521ADC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1C54D-5351-507F-46CD-7D83D53DD68F}"/>
              </a:ext>
            </a:extLst>
          </p:cNvPr>
          <p:cNvSpPr txBox="1"/>
          <p:nvPr/>
        </p:nvSpPr>
        <p:spPr>
          <a:xfrm>
            <a:off x="531869" y="671815"/>
            <a:ext cx="835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Decoupling the lattice unit layers to achieve:  (1) breaking of inversion symmetry</a:t>
            </a:r>
          </a:p>
          <a:p>
            <a:r>
              <a:rPr lang="en-US" dirty="0"/>
              <a:t>										(2) doping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22716-D4D8-4A9C-049B-735D5134CAF0}"/>
              </a:ext>
            </a:extLst>
          </p:cNvPr>
          <p:cNvSpPr txBox="1"/>
          <p:nvPr/>
        </p:nvSpPr>
        <p:spPr>
          <a:xfrm>
            <a:off x="531869" y="4131831"/>
            <a:ext cx="399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Decoupling of NbSe</a:t>
            </a:r>
            <a:r>
              <a:rPr lang="en-US" baseline="-25000" dirty="0"/>
              <a:t>2</a:t>
            </a:r>
            <a:r>
              <a:rPr lang="en-US" dirty="0"/>
              <a:t> monolayers through MBE growth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82477-4F75-1DF5-E349-10F6DF62B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463" y="1346209"/>
            <a:ext cx="3879669" cy="2472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13D859-1E61-B7FF-4931-4ED5FDDA9A82}"/>
              </a:ext>
            </a:extLst>
          </p:cNvPr>
          <p:cNvSpPr txBox="1"/>
          <p:nvPr/>
        </p:nvSpPr>
        <p:spPr>
          <a:xfrm>
            <a:off x="413136" y="1756673"/>
            <a:ext cx="432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Decoupling of NbSe</a:t>
            </a:r>
            <a:r>
              <a:rPr lang="en-US" baseline="-25000" dirty="0"/>
              <a:t>2</a:t>
            </a:r>
            <a:r>
              <a:rPr lang="en-US" dirty="0"/>
              <a:t> monolayers through intercalation</a:t>
            </a:r>
          </a:p>
        </p:txBody>
      </p:sp>
    </p:spTree>
    <p:extLst>
      <p:ext uri="{BB962C8B-B14F-4D97-AF65-F5344CB8AC3E}">
        <p14:creationId xmlns:p14="http://schemas.microsoft.com/office/powerpoint/2010/main" val="294607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0BD2F-61EF-5B4E-C1F0-8B850B748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D098E-56AD-AEF3-28A8-31F23A9AF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Ising</a:t>
            </a:r>
            <a:r>
              <a:rPr lang="en-US" i="1" dirty="0"/>
              <a:t> Superconductivity in Fabricated Materials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A0B03-4DD1-B393-4381-F98297518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2342-6481-282A-9CCF-5D9447A193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B1BBE2-B600-9A14-ABE1-5BACB2E9F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390" y="537083"/>
            <a:ext cx="2983512" cy="1901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DC7BA1-44D9-684E-7115-BF4A3E56F289}"/>
              </a:ext>
            </a:extLst>
          </p:cNvPr>
          <p:cNvSpPr txBox="1"/>
          <p:nvPr/>
        </p:nvSpPr>
        <p:spPr>
          <a:xfrm>
            <a:off x="133224" y="755187"/>
            <a:ext cx="432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Decoupling of NbSe</a:t>
            </a:r>
            <a:r>
              <a:rPr lang="en-US" baseline="-25000" dirty="0"/>
              <a:t>2</a:t>
            </a:r>
            <a:r>
              <a:rPr lang="en-US" dirty="0"/>
              <a:t> monolayers through intercalation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C67346-25C0-9E24-BCCC-94B7FEA82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841" y="2529989"/>
            <a:ext cx="6701246" cy="3477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88EBA6-E1AC-74ED-7501-CDA5F825466A}"/>
              </a:ext>
            </a:extLst>
          </p:cNvPr>
          <p:cNvSpPr txBox="1"/>
          <p:nvPr/>
        </p:nvSpPr>
        <p:spPr>
          <a:xfrm>
            <a:off x="6556686" y="6025865"/>
            <a:ext cx="27381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Zhang et al. Nat Phys. </a:t>
            </a:r>
            <a:r>
              <a:rPr lang="it-IT" sz="1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it-IT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(2022) 1425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633CA-F7AD-0D49-4708-4DD4C774C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208" y="3150324"/>
            <a:ext cx="2522055" cy="2472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D61AA2-2481-CCAE-3E27-0F2D5B99D0F7}"/>
              </a:ext>
            </a:extLst>
          </p:cNvPr>
          <p:cNvSpPr txBox="1"/>
          <p:nvPr/>
        </p:nvSpPr>
        <p:spPr>
          <a:xfrm>
            <a:off x="55677" y="6025865"/>
            <a:ext cx="31196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Yu et al. ACS Appl Mat Interf </a:t>
            </a:r>
            <a:r>
              <a:rPr lang="it-IT" sz="1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it-IT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(2024) 5904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7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7BBE3-12FA-82BD-C491-8E18E86F5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D0B4-804E-F2DA-5B6C-C3518881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dirty="0" err="1"/>
              <a:t>Ising</a:t>
            </a:r>
            <a:r>
              <a:rPr lang="en-US" sz="2400" i="1" dirty="0"/>
              <a:t> Superconductivity in Artificially Structured Materials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20BA9-F78C-0960-16FF-16E81F2EE7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6CCAA-AD78-8AE7-54F1-E227DFA742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E7897-AD8A-6B70-35FA-4C4A35AA34F7}"/>
              </a:ext>
            </a:extLst>
          </p:cNvPr>
          <p:cNvSpPr txBox="1"/>
          <p:nvPr/>
        </p:nvSpPr>
        <p:spPr>
          <a:xfrm>
            <a:off x="531869" y="671815"/>
            <a:ext cx="835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Decoupling the lattice unit layers to achieve:  (1) breaking of inversion symmetry</a:t>
            </a:r>
          </a:p>
          <a:p>
            <a:r>
              <a:rPr lang="en-US" dirty="0"/>
              <a:t>										(2) doping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643CD-C96F-49F3-3752-8B4F55E1C20E}"/>
              </a:ext>
            </a:extLst>
          </p:cNvPr>
          <p:cNvSpPr txBox="1"/>
          <p:nvPr/>
        </p:nvSpPr>
        <p:spPr>
          <a:xfrm>
            <a:off x="413136" y="3464342"/>
            <a:ext cx="399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Decoupling of NbSe</a:t>
            </a:r>
            <a:r>
              <a:rPr lang="en-US" baseline="-25000" dirty="0"/>
              <a:t>2</a:t>
            </a:r>
            <a:r>
              <a:rPr lang="en-US" dirty="0"/>
              <a:t> monolayers through MBE growth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6B979-2E18-DD32-A96C-BF27A010B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463" y="1346209"/>
            <a:ext cx="3879669" cy="2472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CBFB29-2BB4-5651-941F-E20FB8050D1A}"/>
              </a:ext>
            </a:extLst>
          </p:cNvPr>
          <p:cNvSpPr txBox="1"/>
          <p:nvPr/>
        </p:nvSpPr>
        <p:spPr>
          <a:xfrm>
            <a:off x="413136" y="1756673"/>
            <a:ext cx="432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Decoupling of NbSe</a:t>
            </a:r>
            <a:r>
              <a:rPr lang="en-US" baseline="-25000" dirty="0"/>
              <a:t>2</a:t>
            </a:r>
            <a:r>
              <a:rPr lang="en-US" dirty="0"/>
              <a:t> monolayers through intercalation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A55E91-A72A-01AE-221F-477EB17D5EA3}"/>
              </a:ext>
            </a:extLst>
          </p:cNvPr>
          <p:cNvGrpSpPr/>
          <p:nvPr/>
        </p:nvGrpSpPr>
        <p:grpSpPr>
          <a:xfrm>
            <a:off x="5961311" y="3954664"/>
            <a:ext cx="2924128" cy="2311572"/>
            <a:chOff x="6064841" y="4035614"/>
            <a:chExt cx="2820597" cy="21548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51068E-4441-ACC2-143B-D2DF1105A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7189" y="4063740"/>
              <a:ext cx="2778249" cy="212671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88A689-7337-9F00-E3A1-561708856F0F}"/>
                </a:ext>
              </a:extLst>
            </p:cNvPr>
            <p:cNvSpPr/>
            <p:nvPr/>
          </p:nvSpPr>
          <p:spPr>
            <a:xfrm>
              <a:off x="6064841" y="4035614"/>
              <a:ext cx="300625" cy="269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7C6619-027A-2F40-C7F0-759F9E90FCD6}"/>
              </a:ext>
            </a:extLst>
          </p:cNvPr>
          <p:cNvGrpSpPr/>
          <p:nvPr/>
        </p:nvGrpSpPr>
        <p:grpSpPr>
          <a:xfrm>
            <a:off x="2941772" y="3962094"/>
            <a:ext cx="3019538" cy="2311573"/>
            <a:chOff x="2941772" y="3962094"/>
            <a:chExt cx="3019538" cy="23115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13F568-11F6-6122-1C5B-4CD1A251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994"/>
            <a:stretch/>
          </p:blipFill>
          <p:spPr>
            <a:xfrm>
              <a:off x="2941772" y="3962094"/>
              <a:ext cx="3019538" cy="231157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F87FD9-6D68-881F-E8BA-B0B9C9BC8655}"/>
                </a:ext>
              </a:extLst>
            </p:cNvPr>
            <p:cNvSpPr/>
            <p:nvPr/>
          </p:nvSpPr>
          <p:spPr>
            <a:xfrm>
              <a:off x="2995808" y="3984882"/>
              <a:ext cx="300625" cy="269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EB2B23D-D889-3354-0AA7-43B5E469D830}"/>
              </a:ext>
            </a:extLst>
          </p:cNvPr>
          <p:cNvSpPr txBox="1"/>
          <p:nvPr/>
        </p:nvSpPr>
        <p:spPr>
          <a:xfrm>
            <a:off x="80775" y="5945167"/>
            <a:ext cx="24945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Xing et al. Nano Lett. </a:t>
            </a:r>
            <a:r>
              <a:rPr lang="it-IT" sz="1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it-IT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(2017) 6802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270FCC9-4EFE-8E34-B185-586A8A53DD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2098" y="4119536"/>
          <a:ext cx="722971" cy="255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6" imgW="647640" imgH="228600" progId="Equation.DSMT4">
                  <p:embed/>
                </p:oleObj>
              </mc:Choice>
              <mc:Fallback>
                <p:oleObj name="Equation" r:id="rId6" imgW="64764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F977EFE-D411-6033-3B44-1F34A1C91E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02098" y="4119536"/>
                        <a:ext cx="722971" cy="255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8317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45B40-2956-6588-BC83-898C595BF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12D0C-76A0-354F-27C7-30068E5B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dirty="0"/>
              <a:t>Electrochemical Intercalation of NbSe</a:t>
            </a:r>
            <a:r>
              <a:rPr lang="en-US" sz="2400" i="1" baseline="-25000" dirty="0"/>
              <a:t>2 </a:t>
            </a:r>
            <a:r>
              <a:rPr lang="en-US" sz="2400" i="1" dirty="0"/>
              <a:t>Single Crystal</a:t>
            </a:r>
            <a:endParaRPr lang="en-US" sz="2400" i="1" baseline="-25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7F7F7-E8C3-E42C-1FBD-D754EF2615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7209-1900-949B-ED5B-ECCC2E07D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3" name="Content Placeholder 5" descr="A diagram of a molecule&#10;&#10;Description automatically generated">
            <a:extLst>
              <a:ext uri="{FF2B5EF4-FFF2-40B4-BE49-F238E27FC236}">
                <a16:creationId xmlns:a16="http://schemas.microsoft.com/office/drawing/2014/main" id="{3D0D384D-0ED4-6A4D-CDDC-6FFE8B143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27" y="1537027"/>
            <a:ext cx="4973738" cy="26621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547B10-BE35-1ED2-1305-EE400152AD22}"/>
              </a:ext>
            </a:extLst>
          </p:cNvPr>
          <p:cNvSpPr txBox="1"/>
          <p:nvPr/>
        </p:nvSpPr>
        <p:spPr>
          <a:xfrm>
            <a:off x="550674" y="4236158"/>
            <a:ext cx="42479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NbSe</a:t>
            </a:r>
            <a:r>
              <a:rPr lang="en-US" baseline="-25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 intercalation with organic molecules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 descr="Diagram of a diagram of a cell&#10;&#10;Description automatically generated">
            <a:extLst>
              <a:ext uri="{FF2B5EF4-FFF2-40B4-BE49-F238E27FC236}">
                <a16:creationId xmlns:a16="http://schemas.microsoft.com/office/drawing/2014/main" id="{E5B83D0F-C276-0779-CDEF-6FD8A7DF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457" y="755187"/>
            <a:ext cx="3943350" cy="40957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88226C-0155-A66C-4EF2-F638F778EE8B}"/>
              </a:ext>
            </a:extLst>
          </p:cNvPr>
          <p:cNvSpPr txBox="1"/>
          <p:nvPr/>
        </p:nvSpPr>
        <p:spPr>
          <a:xfrm>
            <a:off x="5350396" y="5041899"/>
            <a:ext cx="39433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Current-Voltage graph of intercalating NbSe</a:t>
            </a:r>
            <a:r>
              <a:rPr lang="en-US" sz="1400" baseline="-250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 and diagram of intercalation process in the ionic liquid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C3002-3837-33CC-0304-B36F3FD21283}"/>
              </a:ext>
            </a:extLst>
          </p:cNvPr>
          <p:cNvSpPr txBox="1"/>
          <p:nvPr/>
        </p:nvSpPr>
        <p:spPr>
          <a:xfrm>
            <a:off x="6271206" y="6015264"/>
            <a:ext cx="285160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Zhang et al.  In: Nat Phys </a:t>
            </a:r>
            <a:r>
              <a:rPr lang="en-US" sz="1200" b="1" i="1" dirty="0">
                <a:solidFill>
                  <a:prstClr val="black"/>
                </a:solidFill>
                <a:latin typeface="Calibri" panose="020F0502020204030204"/>
              </a:rPr>
              <a:t>18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(2022) 1425</a:t>
            </a:r>
          </a:p>
        </p:txBody>
      </p:sp>
    </p:spTree>
    <p:extLst>
      <p:ext uri="{BB962C8B-B14F-4D97-AF65-F5344CB8AC3E}">
        <p14:creationId xmlns:p14="http://schemas.microsoft.com/office/powerpoint/2010/main" val="1321417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FEC-B960-AC6F-9B8C-A4D3DDF17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48"/>
            <a:ext cx="9355242" cy="1014048"/>
          </a:xfrm>
        </p:spPr>
        <p:txBody>
          <a:bodyPr/>
          <a:lstStyle/>
          <a:p>
            <a:r>
              <a:rPr lang="en-US" i="1" dirty="0">
                <a:latin typeface="+mn-lt"/>
                <a:ea typeface="Calibri Light"/>
                <a:cs typeface="Calibri Light"/>
              </a:rPr>
              <a:t>Electrochemical Intercalation of NbSe</a:t>
            </a:r>
            <a:r>
              <a:rPr lang="en-US" i="1" baseline="-25000" dirty="0">
                <a:latin typeface="+mn-lt"/>
                <a:ea typeface="Calibri Light"/>
                <a:cs typeface="Calibri Light"/>
              </a:rPr>
              <a:t>2</a:t>
            </a:r>
            <a:r>
              <a:rPr lang="en-US" i="1" dirty="0">
                <a:latin typeface="+mn-lt"/>
                <a:ea typeface="Calibri Light"/>
                <a:cs typeface="Calibri Light"/>
              </a:rPr>
              <a:t> with [C</a:t>
            </a:r>
            <a:r>
              <a:rPr lang="en-US" i="1" baseline="-25000" dirty="0">
                <a:latin typeface="+mn-lt"/>
                <a:ea typeface="Calibri Light"/>
                <a:cs typeface="Calibri Light"/>
              </a:rPr>
              <a:t>2</a:t>
            </a:r>
            <a:r>
              <a:rPr lang="en-US" i="1" dirty="0">
                <a:latin typeface="+mn-lt"/>
                <a:ea typeface="Calibri Light"/>
                <a:cs typeface="Calibri Light"/>
              </a:rPr>
              <a:t>MIm]</a:t>
            </a:r>
            <a:r>
              <a:rPr lang="en-US" i="1" baseline="30000" dirty="0">
                <a:latin typeface="+mn-lt"/>
                <a:ea typeface="Calibri Light"/>
                <a:cs typeface="Calibri Light"/>
              </a:rPr>
              <a:t>+</a:t>
            </a:r>
            <a:endParaRPr lang="en-US" i="1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F13F4-78BA-96BE-D12C-DD75E41E4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021D7-B432-590D-003B-AC937D895A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Content Placeholder 5" descr="A close up of a metal piece&#10;&#10;Description automatically generated">
            <a:extLst>
              <a:ext uri="{FF2B5EF4-FFF2-40B4-BE49-F238E27FC236}">
                <a16:creationId xmlns:a16="http://schemas.microsoft.com/office/drawing/2014/main" id="{983BAE6E-DF9D-8D6B-5BA7-045373C3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26" y="952834"/>
            <a:ext cx="3400234" cy="2831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405877-4534-AE37-A652-F259CE7036E6}"/>
              </a:ext>
            </a:extLst>
          </p:cNvPr>
          <p:cNvSpPr txBox="1"/>
          <p:nvPr/>
        </p:nvSpPr>
        <p:spPr>
          <a:xfrm>
            <a:off x="515143" y="4137846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NbSe</a:t>
            </a:r>
            <a:r>
              <a:rPr lang="en-US" baseline="-25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 single crystal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Pt electrode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Nail polish</a:t>
            </a:r>
          </a:p>
        </p:txBody>
      </p:sp>
      <p:pic>
        <p:nvPicPr>
          <p:cNvPr id="11" name="Picture 10" descr="A close up of a crystal&#10;&#10;Description automatically generated">
            <a:extLst>
              <a:ext uri="{FF2B5EF4-FFF2-40B4-BE49-F238E27FC236}">
                <a16:creationId xmlns:a16="http://schemas.microsoft.com/office/drawing/2014/main" id="{AD148D0F-896A-E6B2-34C0-10723A9466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25" t="2153" r="-1590" b="-2526"/>
          <a:stretch/>
        </p:blipFill>
        <p:spPr>
          <a:xfrm>
            <a:off x="4572000" y="960045"/>
            <a:ext cx="4321220" cy="2843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3DCA17-0AA5-E221-1E14-96D82AE7F527}"/>
              </a:ext>
            </a:extLst>
          </p:cNvPr>
          <p:cNvSpPr txBox="1"/>
          <p:nvPr/>
        </p:nvSpPr>
        <p:spPr>
          <a:xfrm>
            <a:off x="5308325" y="4214260"/>
            <a:ext cx="32203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Optical image of the single crystal after 1 hour intercalation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1780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87EB-B81C-C5F1-B316-A0547560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SNSPD Device Fabrication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3A845-4CC6-EB87-DDB9-340C9C052F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9CD1C-5742-5628-C700-8AC6C73546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FDFBD32-E8CD-FE19-4D46-57E65C952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15" y="899532"/>
            <a:ext cx="3049519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0786C-B8B7-C259-DF71-6027DFD57788}"/>
              </a:ext>
            </a:extLst>
          </p:cNvPr>
          <p:cNvSpPr txBox="1"/>
          <p:nvPr/>
        </p:nvSpPr>
        <p:spPr>
          <a:xfrm>
            <a:off x="413356" y="5144744"/>
            <a:ext cx="29972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Gold electrodes after lift-off</a:t>
            </a:r>
            <a:r>
              <a:rPr lang="en-US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​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erson wearing blue gloves holding a blue plastic object&#10;&#10;Description automatically generated">
            <a:extLst>
              <a:ext uri="{FF2B5EF4-FFF2-40B4-BE49-F238E27FC236}">
                <a16:creationId xmlns:a16="http://schemas.microsoft.com/office/drawing/2014/main" id="{0E4E02A0-A7EE-1ECD-16B0-8DE62AFEA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34" y="793741"/>
            <a:ext cx="3034040" cy="2163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D69053-5DED-4267-4A3D-971DBD95FC95}"/>
              </a:ext>
            </a:extLst>
          </p:cNvPr>
          <p:cNvSpPr txBox="1"/>
          <p:nvPr/>
        </p:nvSpPr>
        <p:spPr>
          <a:xfrm>
            <a:off x="4453397" y="3054865"/>
            <a:ext cx="39019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NbSe</a:t>
            </a:r>
            <a:r>
              <a:rPr lang="en-US" baseline="-25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flake transfer onto the substrate</a:t>
            </a:r>
          </a:p>
        </p:txBody>
      </p:sp>
      <p:pic>
        <p:nvPicPr>
          <p:cNvPr id="10" name="Picture 9" descr="A blue tape on a purple and yellow background&#10;&#10;Description automatically generated">
            <a:extLst>
              <a:ext uri="{FF2B5EF4-FFF2-40B4-BE49-F238E27FC236}">
                <a16:creationId xmlns:a16="http://schemas.microsoft.com/office/drawing/2014/main" id="{CF04D03A-D150-6F6D-054A-11E11404E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893" y="3524772"/>
            <a:ext cx="4089751" cy="27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28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A9AD-8121-3EC3-DB02-062D005EE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+mn-lt"/>
                <a:ea typeface="Calibri"/>
                <a:cs typeface="Calibri"/>
              </a:rPr>
              <a:t>Single-Photon Measurement Probe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E5669-7BBA-9B13-D5AF-63972E4BFE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07A3A-C095-0C84-D2AB-9E09A95795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209B74-FD4E-BE39-DF2D-DA601194C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728" y="660286"/>
            <a:ext cx="3095625" cy="4124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621265-7D5E-8711-0553-3F837769E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69" y="620245"/>
            <a:ext cx="2686068" cy="29188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15B0F1-8472-51CD-67B3-56DA6E5D6BF1}"/>
              </a:ext>
            </a:extLst>
          </p:cNvPr>
          <p:cNvSpPr txBox="1"/>
          <p:nvPr/>
        </p:nvSpPr>
        <p:spPr>
          <a:xfrm>
            <a:off x="6143557" y="488522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Probe coupled with PPMS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2" descr="A diagram of a machine&#10;&#10;Description automatically generated">
            <a:extLst>
              <a:ext uri="{FF2B5EF4-FFF2-40B4-BE49-F238E27FC236}">
                <a16:creationId xmlns:a16="http://schemas.microsoft.com/office/drawing/2014/main" id="{A40C8DD8-8E2D-247B-D6D5-77BC986CC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7" y="803951"/>
            <a:ext cx="3047784" cy="3556016"/>
          </a:xfrm>
          <a:prstGeom prst="rect">
            <a:avLst/>
          </a:prstGeom>
        </p:spPr>
      </p:pic>
      <p:pic>
        <p:nvPicPr>
          <p:cNvPr id="16" name="Picture 15" descr="A metal rod next to a ruler&#10;&#10;Description automatically generated">
            <a:extLst>
              <a:ext uri="{FF2B5EF4-FFF2-40B4-BE49-F238E27FC236}">
                <a16:creationId xmlns:a16="http://schemas.microsoft.com/office/drawing/2014/main" id="{189F6650-66DF-41F6-1BAE-CBF3462AE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191" y="5441210"/>
            <a:ext cx="5329825" cy="1167206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617C03F-34A2-A627-2250-B5222A54C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273" y="3546923"/>
            <a:ext cx="2480685" cy="20121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05A2720-CBD2-1662-8416-18A738D2A13E}"/>
              </a:ext>
            </a:extLst>
          </p:cNvPr>
          <p:cNvSpPr/>
          <p:nvPr/>
        </p:nvSpPr>
        <p:spPr>
          <a:xfrm>
            <a:off x="63647" y="803951"/>
            <a:ext cx="2930691" cy="3556016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FCE7B8-3DD5-4133-7423-BCA8D9226E65}"/>
              </a:ext>
            </a:extLst>
          </p:cNvPr>
          <p:cNvCxnSpPr>
            <a:cxnSpLocks/>
          </p:cNvCxnSpPr>
          <p:nvPr/>
        </p:nvCxnSpPr>
        <p:spPr>
          <a:xfrm flipH="1">
            <a:off x="2504941" y="4359967"/>
            <a:ext cx="489397" cy="15063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7B91B4-E8A5-631F-8DC3-1899F513B481}"/>
              </a:ext>
            </a:extLst>
          </p:cNvPr>
          <p:cNvCxnSpPr>
            <a:cxnSpLocks/>
          </p:cNvCxnSpPr>
          <p:nvPr/>
        </p:nvCxnSpPr>
        <p:spPr>
          <a:xfrm>
            <a:off x="63647" y="4359967"/>
            <a:ext cx="2003412" cy="15063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9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3D274-7827-2370-DE40-65CDA31F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+mn-lt"/>
                <a:ea typeface="Calibri"/>
                <a:cs typeface="Calibri"/>
              </a:rPr>
              <a:t>Experimental setup for single-photon detection</a:t>
            </a:r>
            <a:endParaRPr lang="en-US" i="1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43218-F250-265A-2177-0D2C4546E6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FD9E9-F0D3-6DF2-1822-064BCAD15B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Content Placeholder 5" descr="A diagram of a circuit&#10;&#10;Description automatically generated">
            <a:extLst>
              <a:ext uri="{FF2B5EF4-FFF2-40B4-BE49-F238E27FC236}">
                <a16:creationId xmlns:a16="http://schemas.microsoft.com/office/drawing/2014/main" id="{69D70255-3959-DA64-B26A-ED0E383FD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622" y="1065791"/>
            <a:ext cx="5831185" cy="4683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BDCA6D-BA70-263B-C375-88531CDB2F9C}"/>
              </a:ext>
            </a:extLst>
          </p:cNvPr>
          <p:cNvSpPr txBox="1"/>
          <p:nvPr/>
        </p:nvSpPr>
        <p:spPr>
          <a:xfrm>
            <a:off x="174789" y="1611542"/>
            <a:ext cx="445046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Experimental setup:</a:t>
            </a:r>
          </a:p>
          <a:p>
            <a:pPr defTabSz="914400"/>
            <a:endParaRPr lang="en-US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Bias circuit</a:t>
            </a:r>
          </a:p>
          <a:p>
            <a:pPr marL="800100" lvl="1" indent="-342900" defTabSz="914400">
              <a:buFont typeface="Courier New"/>
              <a:buChar char="o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Voltage supply w/ R</a:t>
            </a:r>
            <a:r>
              <a:rPr lang="en-US" baseline="-25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LOAD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)</a:t>
            </a:r>
          </a:p>
          <a:p>
            <a:pPr marL="800100" lvl="1" indent="-342900" defTabSz="914400">
              <a:buFont typeface="Courier New"/>
              <a:buChar char="o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Bias-T</a:t>
            </a:r>
          </a:p>
          <a:p>
            <a:pPr marL="342900" indent="-342900" defTabSz="91440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Optical setup</a:t>
            </a:r>
          </a:p>
          <a:p>
            <a:pPr marL="800100" lvl="1" indent="-342900" defTabSz="914400">
              <a:buFont typeface="Courier New"/>
              <a:buChar char="o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Repetition modulator</a:t>
            </a:r>
          </a:p>
          <a:p>
            <a:pPr marL="800100" lvl="1" indent="-342900" defTabSz="914400">
              <a:buFont typeface="Courier New"/>
              <a:buChar char="o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Laser</a:t>
            </a:r>
          </a:p>
          <a:p>
            <a:pPr marL="800100" lvl="1" indent="-342900" defTabSz="914400">
              <a:buFont typeface="Courier New"/>
              <a:buChar char="o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Optical attenuator</a:t>
            </a:r>
          </a:p>
          <a:p>
            <a:pPr marL="342900" indent="-342900" defTabSz="91440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Readout circuit</a:t>
            </a:r>
          </a:p>
          <a:p>
            <a:pPr marL="800100" lvl="1" indent="-342900" defTabSz="914400">
              <a:buFont typeface="Courier New"/>
              <a:buChar char="o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LNA</a:t>
            </a:r>
          </a:p>
          <a:p>
            <a:pPr marL="800100" lvl="1" indent="-342900" defTabSz="914400">
              <a:buFont typeface="Courier New"/>
              <a:buChar char="o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Oscilloscope/counter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A728AD-9881-EE2D-CDB4-448582C0747F}"/>
              </a:ext>
            </a:extLst>
          </p:cNvPr>
          <p:cNvSpPr txBox="1"/>
          <p:nvPr/>
        </p:nvSpPr>
        <p:spPr>
          <a:xfrm>
            <a:off x="4989827" y="5842145"/>
            <a:ext cx="32439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SNSPD bias and readout circuit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3837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A8DEA-A2DD-E4C8-DEDD-122E91432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Preliminary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86C715-1DC1-3CA6-B79B-BB7E21817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5DED9-8BB4-B119-D691-089A71D9BC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Content Placeholder 5" descr="A graph of a function&#10;&#10;Description automatically generated">
            <a:extLst>
              <a:ext uri="{FF2B5EF4-FFF2-40B4-BE49-F238E27FC236}">
                <a16:creationId xmlns:a16="http://schemas.microsoft.com/office/drawing/2014/main" id="{B84C58DF-F591-B733-A19D-7408C7B25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126" y="852492"/>
            <a:ext cx="5743184" cy="4396679"/>
          </a:xfrm>
          <a:prstGeom prst="rect">
            <a:avLst/>
          </a:prstGeom>
        </p:spPr>
      </p:pic>
      <p:pic>
        <p:nvPicPr>
          <p:cNvPr id="7" name="Picture 6" descr="A blue tape on a purple and yellow background&#10;&#10;Description automatically generated">
            <a:extLst>
              <a:ext uri="{FF2B5EF4-FFF2-40B4-BE49-F238E27FC236}">
                <a16:creationId xmlns:a16="http://schemas.microsoft.com/office/drawing/2014/main" id="{C0E2222D-D56F-E636-9482-6FCCD5618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789" y="2949879"/>
            <a:ext cx="2118350" cy="142049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4F2058A-8E08-4C26-4211-EA4DFF40E8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525760"/>
              </p:ext>
            </p:extLst>
          </p:nvPr>
        </p:nvGraphicFramePr>
        <p:xfrm>
          <a:off x="5172075" y="2085975"/>
          <a:ext cx="766763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5" imgW="469800" imgH="228600" progId="Equation.DSMT4">
                  <p:embed/>
                </p:oleObj>
              </mc:Choice>
              <mc:Fallback>
                <p:oleObj name="Equation" r:id="rId5" imgW="469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2075" y="2085975"/>
                        <a:ext cx="766763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51405ED-36B5-314D-F937-AC4D209F0368}"/>
              </a:ext>
            </a:extLst>
          </p:cNvPr>
          <p:cNvSpPr txBox="1"/>
          <p:nvPr/>
        </p:nvSpPr>
        <p:spPr>
          <a:xfrm>
            <a:off x="1249589" y="5820842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 – SNSPD patterning and single photon detection</a:t>
            </a:r>
          </a:p>
        </p:txBody>
      </p:sp>
    </p:spTree>
    <p:extLst>
      <p:ext uri="{BB962C8B-B14F-4D97-AF65-F5344CB8AC3E}">
        <p14:creationId xmlns:p14="http://schemas.microsoft.com/office/powerpoint/2010/main" val="376844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9722B-2BAD-966C-7B5A-50092E539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Our Research Group - Current Research Areas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6532F-4596-3C73-2E54-7CD5403BD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31833-8CAA-4DA1-5B22-DB63E77CB1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5B9239-F1A9-3FEB-FDF8-F41D16C3A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427289"/>
            <a:ext cx="1943100" cy="660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anose="02020603050405020304" pitchFamily="18" charset="0"/>
              <a:buChar char="•"/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anose="02020603050405020304" pitchFamily="18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anose="02020603050405020304" pitchFamily="18" charset="0"/>
              <a:buChar char="•"/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anose="02020603050405020304" pitchFamily="18" charset="0"/>
              <a:buChar char="•"/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anose="02020603050405020304" pitchFamily="18" charset="0"/>
              <a:buChar char="•"/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anose="02020603050405020304" pitchFamily="18" charset="0"/>
              <a:buChar char="•"/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anose="02020603050405020304" pitchFamily="18" charset="0"/>
              <a:buChar char="•"/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Comic Sans MS" panose="030F0702030302020204" pitchFamily="66" charset="0"/>
            </a:endParaRPr>
          </a:p>
        </p:txBody>
      </p:sp>
      <p:grpSp>
        <p:nvGrpSpPr>
          <p:cNvPr id="6" name="Group 48">
            <a:extLst>
              <a:ext uri="{FF2B5EF4-FFF2-40B4-BE49-F238E27FC236}">
                <a16:creationId xmlns:a16="http://schemas.microsoft.com/office/drawing/2014/main" id="{904AA793-F684-15F2-8C7D-310A695BCA50}"/>
              </a:ext>
            </a:extLst>
          </p:cNvPr>
          <p:cNvGrpSpPr>
            <a:grpSpLocks/>
          </p:cNvGrpSpPr>
          <p:nvPr/>
        </p:nvGrpSpPr>
        <p:grpSpPr bwMode="auto">
          <a:xfrm>
            <a:off x="4768915" y="1346879"/>
            <a:ext cx="1641475" cy="541337"/>
            <a:chOff x="4937125" y="918535"/>
            <a:chExt cx="1641475" cy="541965"/>
          </a:xfrm>
        </p:grpSpPr>
        <p:pic>
          <p:nvPicPr>
            <p:cNvPr id="7" name="Picture 9" descr="PySc2">
              <a:extLst>
                <a:ext uri="{FF2B5EF4-FFF2-40B4-BE49-F238E27FC236}">
                  <a16:creationId xmlns:a16="http://schemas.microsoft.com/office/drawing/2014/main" id="{5EA36269-C774-5BB9-EA6F-603D50299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125" y="918535"/>
              <a:ext cx="1641475" cy="54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E3827C70-3F91-1AB0-6C85-8BDFE14B46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7756" y="1109322"/>
              <a:ext cx="1118301" cy="152442"/>
              <a:chOff x="428" y="1110"/>
              <a:chExt cx="1663" cy="326"/>
            </a:xfrm>
          </p:grpSpPr>
          <p:sp>
            <p:nvSpPr>
              <p:cNvPr id="9" name="AutoShape 11">
                <a:extLst>
                  <a:ext uri="{FF2B5EF4-FFF2-40B4-BE49-F238E27FC236}">
                    <a16:creationId xmlns:a16="http://schemas.microsoft.com/office/drawing/2014/main" id="{DF85EC42-1658-933A-BBBC-8DC51617A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4" y="1222"/>
                <a:ext cx="57" cy="173"/>
              </a:xfrm>
              <a:prstGeom prst="upArrow">
                <a:avLst>
                  <a:gd name="adj1" fmla="val 50000"/>
                  <a:gd name="adj2" fmla="val 77232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" name="AutoShape 12">
                <a:extLst>
                  <a:ext uri="{FF2B5EF4-FFF2-40B4-BE49-F238E27FC236}">
                    <a16:creationId xmlns:a16="http://schemas.microsoft.com/office/drawing/2014/main" id="{2BE6862C-9FC6-9A3A-3E39-746B1828E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5" y="1164"/>
                <a:ext cx="54" cy="173"/>
              </a:xfrm>
              <a:prstGeom prst="upArrow">
                <a:avLst>
                  <a:gd name="adj1" fmla="val 50000"/>
                  <a:gd name="adj2" fmla="val 77232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" name="AutoShape 13">
                <a:extLst>
                  <a:ext uri="{FF2B5EF4-FFF2-40B4-BE49-F238E27FC236}">
                    <a16:creationId xmlns:a16="http://schemas.microsoft.com/office/drawing/2014/main" id="{ED7A0363-6EAE-F315-5142-6F4D02C90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1191"/>
                <a:ext cx="57" cy="173"/>
              </a:xfrm>
              <a:prstGeom prst="upArrow">
                <a:avLst>
                  <a:gd name="adj1" fmla="val 50000"/>
                  <a:gd name="adj2" fmla="val 77232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AutoShape 14">
                <a:extLst>
                  <a:ext uri="{FF2B5EF4-FFF2-40B4-BE49-F238E27FC236}">
                    <a16:creationId xmlns:a16="http://schemas.microsoft.com/office/drawing/2014/main" id="{319DE891-810C-C2A5-8B22-B3FAD9091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" y="1130"/>
                <a:ext cx="47" cy="167"/>
              </a:xfrm>
              <a:prstGeom prst="upArrow">
                <a:avLst>
                  <a:gd name="adj1" fmla="val 50000"/>
                  <a:gd name="adj2" fmla="val 89130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AutoShape 15">
                <a:extLst>
                  <a:ext uri="{FF2B5EF4-FFF2-40B4-BE49-F238E27FC236}">
                    <a16:creationId xmlns:a16="http://schemas.microsoft.com/office/drawing/2014/main" id="{FFBA1835-DD55-E9C2-F745-62ED44A5B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" y="1110"/>
                <a:ext cx="45" cy="163"/>
              </a:xfrm>
              <a:prstGeom prst="upArrow">
                <a:avLst>
                  <a:gd name="adj1" fmla="val 50000"/>
                  <a:gd name="adj2" fmla="val 88587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AutoShape 16">
                <a:extLst>
                  <a:ext uri="{FF2B5EF4-FFF2-40B4-BE49-F238E27FC236}">
                    <a16:creationId xmlns:a16="http://schemas.microsoft.com/office/drawing/2014/main" id="{59716D0A-0BAC-8B6E-FA0D-048582DA2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425" y="1242"/>
                <a:ext cx="40" cy="153"/>
              </a:xfrm>
              <a:prstGeom prst="upArrow">
                <a:avLst>
                  <a:gd name="adj1" fmla="val 50000"/>
                  <a:gd name="adj2" fmla="val 9437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AutoShape 17">
                <a:extLst>
                  <a:ext uri="{FF2B5EF4-FFF2-40B4-BE49-F238E27FC236}">
                    <a16:creationId xmlns:a16="http://schemas.microsoft.com/office/drawing/2014/main" id="{470A2AAA-02E2-5E68-BCA4-5B1B9DB7B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28" y="1154"/>
                <a:ext cx="40" cy="150"/>
              </a:xfrm>
              <a:prstGeom prst="upArrow">
                <a:avLst>
                  <a:gd name="adj1" fmla="val 50000"/>
                  <a:gd name="adj2" fmla="val 9437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AutoShape 18">
                <a:extLst>
                  <a:ext uri="{FF2B5EF4-FFF2-40B4-BE49-F238E27FC236}">
                    <a16:creationId xmlns:a16="http://schemas.microsoft.com/office/drawing/2014/main" id="{590A6D2C-A63C-6B29-CD49-9D558754F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077" y="1205"/>
                <a:ext cx="40" cy="153"/>
              </a:xfrm>
              <a:prstGeom prst="upArrow">
                <a:avLst>
                  <a:gd name="adj1" fmla="val 50000"/>
                  <a:gd name="adj2" fmla="val 9437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AutoShape 19">
                <a:extLst>
                  <a:ext uri="{FF2B5EF4-FFF2-40B4-BE49-F238E27FC236}">
                    <a16:creationId xmlns:a16="http://schemas.microsoft.com/office/drawing/2014/main" id="{0ACFF945-94A1-3D04-AC1E-274EAF4E5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747" y="1188"/>
                <a:ext cx="40" cy="153"/>
              </a:xfrm>
              <a:prstGeom prst="upArrow">
                <a:avLst>
                  <a:gd name="adj1" fmla="val 50000"/>
                  <a:gd name="adj2" fmla="val 9437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AutoShape 20">
                <a:extLst>
                  <a:ext uri="{FF2B5EF4-FFF2-40B4-BE49-F238E27FC236}">
                    <a16:creationId xmlns:a16="http://schemas.microsoft.com/office/drawing/2014/main" id="{AA726976-284B-4E14-ACB5-5E4338091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816" y="1287"/>
                <a:ext cx="40" cy="150"/>
              </a:xfrm>
              <a:prstGeom prst="upArrow">
                <a:avLst>
                  <a:gd name="adj1" fmla="val 50000"/>
                  <a:gd name="adj2" fmla="val 9437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9DE761B0-5988-B625-C32A-3D1B05E64AEB}"/>
              </a:ext>
            </a:extLst>
          </p:cNvPr>
          <p:cNvSpPr/>
          <p:nvPr/>
        </p:nvSpPr>
        <p:spPr bwMode="auto">
          <a:xfrm>
            <a:off x="2775197" y="1641157"/>
            <a:ext cx="3289300" cy="822325"/>
          </a:xfrm>
          <a:prstGeom prst="ellipse">
            <a:avLst/>
          </a:prstGeom>
          <a:solidFill>
            <a:schemeClr val="tx2">
              <a:lumMod val="20000"/>
              <a:lumOff val="8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282575" indent="-282575" algn="ctr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anose="05000000000000000000" pitchFamily="2" charset="2"/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Engineered Correlated Electron Systems</a:t>
            </a:r>
          </a:p>
        </p:txBody>
      </p:sp>
      <p:pic>
        <p:nvPicPr>
          <p:cNvPr id="21" name="Picture 20" descr="T1203_11 Image 2">
            <a:extLst>
              <a:ext uri="{FF2B5EF4-FFF2-40B4-BE49-F238E27FC236}">
                <a16:creationId xmlns:a16="http://schemas.microsoft.com/office/drawing/2014/main" id="{D038AB73-3F94-B068-EF59-F91958BE1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8146" y="2464754"/>
            <a:ext cx="1384300" cy="1384300"/>
          </a:xfrm>
          <a:prstGeom prst="rect">
            <a:avLst/>
          </a:prstGeom>
          <a:noFill/>
          <a:scene3d>
            <a:camera prst="orthographicFront">
              <a:rot lat="18880683" lon="21154096" rev="1360306"/>
            </a:camera>
            <a:lightRig rig="threePt" dir="t"/>
          </a:scene3d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75B795E-A87C-B752-0AE3-0F8DACD9272A}"/>
              </a:ext>
            </a:extLst>
          </p:cNvPr>
          <p:cNvSpPr/>
          <p:nvPr/>
        </p:nvSpPr>
        <p:spPr bwMode="auto">
          <a:xfrm>
            <a:off x="5132146" y="3404553"/>
            <a:ext cx="3200400" cy="909638"/>
          </a:xfrm>
          <a:prstGeom prst="ellipse">
            <a:avLst/>
          </a:prstGeom>
          <a:solidFill>
            <a:schemeClr val="accent6">
              <a:lumMod val="20000"/>
              <a:lumOff val="80000"/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282575" indent="-282575" algn="ctr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anose="05000000000000000000" pitchFamily="2" charset="2"/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Charge Density Wave Materials</a:t>
            </a:r>
          </a:p>
        </p:txBody>
      </p:sp>
      <p:pic>
        <p:nvPicPr>
          <p:cNvPr id="24" name="Picture 2" descr="http://cdn3.volusion.com/jogtr.cssyg/v/vspfiles/photos/Iron-Selenide-3.jpg">
            <a:extLst>
              <a:ext uri="{FF2B5EF4-FFF2-40B4-BE49-F238E27FC236}">
                <a16:creationId xmlns:a16="http://schemas.microsoft.com/office/drawing/2014/main" id="{877DDC88-CF7D-8921-1B40-94424E52E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2325689"/>
            <a:ext cx="1746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501D282-9BFB-EEB1-8C38-DB4B090B951A}"/>
              </a:ext>
            </a:extLst>
          </p:cNvPr>
          <p:cNvSpPr/>
          <p:nvPr/>
        </p:nvSpPr>
        <p:spPr bwMode="auto">
          <a:xfrm>
            <a:off x="698501" y="3341689"/>
            <a:ext cx="3200400" cy="1298575"/>
          </a:xfrm>
          <a:prstGeom prst="ellipse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282575" indent="-282575" algn="ctr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anose="05000000000000000000" pitchFamily="2" charset="2"/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Novel Superconducting Materials </a:t>
            </a:r>
          </a:p>
        </p:txBody>
      </p:sp>
      <p:pic>
        <p:nvPicPr>
          <p:cNvPr id="26" name="Picture 6" descr="http://archived.materials.drexel.edu/News/Logos/logo_nsf.jpg">
            <a:extLst>
              <a:ext uri="{FF2B5EF4-FFF2-40B4-BE49-F238E27FC236}">
                <a16:creationId xmlns:a16="http://schemas.microsoft.com/office/drawing/2014/main" id="{BF2CBC93-4A64-C271-678C-0941FA53A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387975"/>
            <a:ext cx="788988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5" descr="Department-of-Energy Logo.png">
            <a:extLst>
              <a:ext uri="{FF2B5EF4-FFF2-40B4-BE49-F238E27FC236}">
                <a16:creationId xmlns:a16="http://schemas.microsoft.com/office/drawing/2014/main" id="{17E371DC-0442-63E3-23EA-AFBCD6DED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939" y="5746750"/>
            <a:ext cx="17097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990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C74B-3E13-0EFF-1598-13BFAA65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Future Outlook - Potential </a:t>
            </a:r>
            <a:r>
              <a:rPr lang="en-US" i="1" dirty="0" err="1"/>
              <a:t>Ising</a:t>
            </a:r>
            <a:r>
              <a:rPr lang="en-US" i="1" dirty="0"/>
              <a:t> Superconductors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C705B-2F63-6412-6BD6-69143C5984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764C7-62E8-14B1-73A5-A262CE219F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A75882-442D-1CFB-7D59-A114D6560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6" y="751561"/>
            <a:ext cx="7116285" cy="53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4F01F-442D-3920-67ED-C525C1E2A10A}"/>
              </a:ext>
            </a:extLst>
          </p:cNvPr>
          <p:cNvSpPr txBox="1"/>
          <p:nvPr/>
        </p:nvSpPr>
        <p:spPr>
          <a:xfrm>
            <a:off x="6036257" y="5967938"/>
            <a:ext cx="300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Wang et al.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Acc. Mater. Res.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2 (2021) 526</a:t>
            </a:r>
            <a:endParaRPr lang="en-US" sz="12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28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87ED-765B-1285-8F5F-F5A6F6DD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4" y="51743"/>
            <a:ext cx="8907830" cy="617958"/>
          </a:xfrm>
        </p:spPr>
        <p:txBody>
          <a:bodyPr/>
          <a:lstStyle/>
          <a:p>
            <a:r>
              <a:rPr lang="en-US" i="1" dirty="0"/>
              <a:t>Conclusions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AD6916-0AF9-1BBF-94B7-811076FB27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G. Karapetrov - Quantum Information Science on the Intersections of Nuclear and AMO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C5A5C-A0A7-79CF-0985-F6FDC87BF4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A1473-4039-DF93-01B5-E64881440E06}"/>
              </a:ext>
            </a:extLst>
          </p:cNvPr>
          <p:cNvSpPr txBox="1"/>
          <p:nvPr/>
        </p:nvSpPr>
        <p:spPr>
          <a:xfrm>
            <a:off x="199623" y="711907"/>
            <a:ext cx="9440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opportunities (and challenges) in utilizing 2D materials in single photon/particle detection: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2E5C6-CCF1-FD0F-FC2B-2E5951645DA7}"/>
              </a:ext>
            </a:extLst>
          </p:cNvPr>
          <p:cNvSpPr txBox="1"/>
          <p:nvPr/>
        </p:nvSpPr>
        <p:spPr>
          <a:xfrm>
            <a:off x="289776" y="1567902"/>
            <a:ext cx="86224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magnetic field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light-matter interactions (excitonic)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Intrinsically planar – stacked structures for sensing devices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Potential challenges: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Synthesis on planar substrates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Stability (temperature/radiation)?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Immagine 5" descr="Department-of-Energy Logo.png">
            <a:extLst>
              <a:ext uri="{FF2B5EF4-FFF2-40B4-BE49-F238E27FC236}">
                <a16:creationId xmlns:a16="http://schemas.microsoft.com/office/drawing/2014/main" id="{921B2530-3E68-2524-E3A4-47197E356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99" y="5678588"/>
            <a:ext cx="17097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66D0FD-B019-310A-E6E8-700FA8910CDA}"/>
              </a:ext>
            </a:extLst>
          </p:cNvPr>
          <p:cNvSpPr txBox="1"/>
          <p:nvPr/>
        </p:nvSpPr>
        <p:spPr>
          <a:xfrm>
            <a:off x="3960253" y="5739469"/>
            <a:ext cx="384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Supported by DOE – NP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DE-SC0023667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991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7974E-368E-B9FE-8DEF-1B9EC767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52433-BED9-9D18-A11E-9F33C4720E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05DB5-858C-979A-22BA-671D866C07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AD8B-EF29-0ACA-D63C-6F50B73D3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Ising</a:t>
            </a:r>
            <a:r>
              <a:rPr lang="en-US" dirty="0"/>
              <a:t> with FFLO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92AF2-78B4-EDD5-9296-6A6C596640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1A5B5-461E-690F-5DA5-A3DE11345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66236-5FCC-F5B6-9D70-FAEB52AB3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610" y="937002"/>
            <a:ext cx="5706271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2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70BC-F7CC-991F-6570-9DFAFB29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4" y="51743"/>
            <a:ext cx="8907830" cy="497325"/>
          </a:xfrm>
        </p:spPr>
        <p:txBody>
          <a:bodyPr/>
          <a:lstStyle/>
          <a:p>
            <a:r>
              <a:rPr lang="en-US" i="1" dirty="0"/>
              <a:t>Growth of Single Crystal Dichalcogenides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729D7-A04D-5BE2-0769-9D313E5C35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A2AA4-4027-4955-F4F7-C915CDAFF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4BF2395-C5F0-105D-4C33-091D67989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27" y="776226"/>
            <a:ext cx="114005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2575" indent="-282575" algn="l" eaLnBrk="0" hangingPunct="0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n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TiSe</a:t>
            </a:r>
            <a:r>
              <a:rPr lang="en-US" sz="2000" baseline="-250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393549C-C9B8-4270-3B47-9744F7B05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368" y="768588"/>
            <a:ext cx="10583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2575" indent="-282575" algn="l" eaLnBrk="0" hangingPunct="0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n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TaS</a:t>
            </a:r>
            <a:r>
              <a:rPr lang="en-US" sz="2000" baseline="-250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75AF579-FF59-86C6-C362-0967520A2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088" y="764862"/>
            <a:ext cx="12506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2575" indent="-282575" algn="l" eaLnBrk="0" hangingPunct="0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n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NbSe</a:t>
            </a:r>
            <a:r>
              <a:rPr lang="en-US" sz="2000" baseline="-250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01C3E9-96D3-68D1-A02F-15AA02F8345E}"/>
              </a:ext>
            </a:extLst>
          </p:cNvPr>
          <p:cNvGrpSpPr>
            <a:grpSpLocks noChangeAspect="1"/>
          </p:cNvGrpSpPr>
          <p:nvPr/>
        </p:nvGrpSpPr>
        <p:grpSpPr>
          <a:xfrm>
            <a:off x="6514294" y="3584249"/>
            <a:ext cx="2147034" cy="1712294"/>
            <a:chOff x="34634474" y="5518828"/>
            <a:chExt cx="7580326" cy="6045430"/>
          </a:xfrm>
        </p:grpSpPr>
        <p:pic>
          <p:nvPicPr>
            <p:cNvPr id="9" name="Content Placeholder 5" descr="Pure.tif">
              <a:extLst>
                <a:ext uri="{FF2B5EF4-FFF2-40B4-BE49-F238E27FC236}">
                  <a16:creationId xmlns:a16="http://schemas.microsoft.com/office/drawing/2014/main" id="{48A17579-E28D-E25E-8573-32DDED850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" t="147" r="478" b="147"/>
            <a:stretch/>
          </p:blipFill>
          <p:spPr>
            <a:xfrm>
              <a:off x="34634474" y="5518828"/>
              <a:ext cx="7580326" cy="604543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FCE703B-F4A3-1D48-06D2-76B7809719E6}"/>
                </a:ext>
              </a:extLst>
            </p:cNvPr>
            <p:cNvGrpSpPr/>
            <p:nvPr/>
          </p:nvGrpSpPr>
          <p:grpSpPr>
            <a:xfrm>
              <a:off x="34634904" y="5526504"/>
              <a:ext cx="1789955" cy="1754512"/>
              <a:chOff x="23367248" y="16255477"/>
              <a:chExt cx="2850353" cy="2793912"/>
            </a:xfrm>
          </p:grpSpPr>
          <p:pic>
            <p:nvPicPr>
              <p:cNvPr id="11" name="Picture 10" descr="R27_002.jpg">
                <a:extLst>
                  <a:ext uri="{FF2B5EF4-FFF2-40B4-BE49-F238E27FC236}">
                    <a16:creationId xmlns:a16="http://schemas.microsoft.com/office/drawing/2014/main" id="{13294DD0-9E6F-EA98-9A85-B760E8771E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79" t="37128" r="42582" b="36348"/>
              <a:stretch/>
            </p:blipFill>
            <p:spPr>
              <a:xfrm>
                <a:off x="23367248" y="16255477"/>
                <a:ext cx="2850353" cy="2793912"/>
              </a:xfrm>
              <a:prstGeom prst="rect">
                <a:avLst/>
              </a:prstGeom>
              <a:ln w="19050" cmpd="sng">
                <a:solidFill>
                  <a:schemeClr val="tx1"/>
                </a:solidFill>
              </a:ln>
            </p:spPr>
          </p:pic>
          <p:pic>
            <p:nvPicPr>
              <p:cNvPr id="12" name="Picture 11" descr="R27_002.jpg">
                <a:extLst>
                  <a:ext uri="{FF2B5EF4-FFF2-40B4-BE49-F238E27FC236}">
                    <a16:creationId xmlns:a16="http://schemas.microsoft.com/office/drawing/2014/main" id="{EBACA3AE-4384-DCCE-1668-82027ED974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70" t="92238" r="633" b="878"/>
              <a:stretch/>
            </p:blipFill>
            <p:spPr>
              <a:xfrm>
                <a:off x="24651678" y="18288000"/>
                <a:ext cx="1532190" cy="725127"/>
              </a:xfrm>
              <a:prstGeom prst="rect">
                <a:avLst/>
              </a:prstGeom>
              <a:ln w="19050" cmpd="sng">
                <a:noFill/>
              </a:ln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A370CF-B3F9-90A9-4A25-89871485A766}"/>
              </a:ext>
            </a:extLst>
          </p:cNvPr>
          <p:cNvGrpSpPr/>
          <p:nvPr/>
        </p:nvGrpSpPr>
        <p:grpSpPr>
          <a:xfrm>
            <a:off x="176935" y="3584249"/>
            <a:ext cx="6432130" cy="2448834"/>
            <a:chOff x="305999" y="3956405"/>
            <a:chExt cx="6432130" cy="24488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F962C1-E005-8031-D748-FC7ADA022F30}"/>
                </a:ext>
              </a:extLst>
            </p:cNvPr>
            <p:cNvSpPr/>
            <p:nvPr/>
          </p:nvSpPr>
          <p:spPr bwMode="auto">
            <a:xfrm>
              <a:off x="503274" y="4020893"/>
              <a:ext cx="5776219" cy="22988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273DF3-3EF7-18D5-A136-06799D7AC0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5999" y="3956405"/>
              <a:ext cx="6432130" cy="2448834"/>
              <a:chOff x="301405" y="17021096"/>
              <a:chExt cx="14984823" cy="570500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9280C7D-C52B-004D-52FF-90191319A884}"/>
                  </a:ext>
                </a:extLst>
              </p:cNvPr>
              <p:cNvSpPr txBox="1"/>
              <p:nvPr/>
            </p:nvSpPr>
            <p:spPr>
              <a:xfrm>
                <a:off x="1483235" y="21874200"/>
                <a:ext cx="12621166" cy="796910"/>
              </a:xfrm>
              <a:prstGeom prst="rect">
                <a:avLst/>
              </a:prstGeom>
              <a:noFill/>
            </p:spPr>
            <p:txBody>
              <a:bodyPr wrap="square" lIns="125401" tIns="62700" rIns="125401" bIns="62700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2">
                        <a:lumMod val="10000"/>
                      </a:schemeClr>
                    </a:solidFill>
                  </a:rPr>
                  <a:t>2I</a:t>
                </a:r>
                <a:r>
                  <a:rPr lang="en-GB" sz="1400" baseline="-25000" dirty="0">
                    <a:solidFill>
                      <a:schemeClr val="bg2">
                        <a:lumMod val="10000"/>
                      </a:schemeClr>
                    </a:solidFill>
                  </a:rPr>
                  <a:t>2</a:t>
                </a:r>
                <a:r>
                  <a:rPr lang="en-GB" sz="1400" dirty="0">
                    <a:solidFill>
                      <a:schemeClr val="bg2">
                        <a:lumMod val="10000"/>
                      </a:schemeClr>
                    </a:solidFill>
                  </a:rPr>
                  <a:t>(g) + Ti(s) + 2Se(s) → TiI</a:t>
                </a:r>
                <a:r>
                  <a:rPr lang="en-GB" sz="1400" baseline="-25000" dirty="0">
                    <a:solidFill>
                      <a:schemeClr val="bg2">
                        <a:lumMod val="10000"/>
                      </a:schemeClr>
                    </a:solidFill>
                  </a:rPr>
                  <a:t>4</a:t>
                </a:r>
                <a:r>
                  <a:rPr lang="en-GB" sz="1400" dirty="0">
                    <a:solidFill>
                      <a:schemeClr val="bg2">
                        <a:lumMod val="10000"/>
                      </a:schemeClr>
                    </a:solidFill>
                  </a:rPr>
                  <a:t>(g) + Se</a:t>
                </a:r>
                <a:r>
                  <a:rPr lang="en-GB" sz="1400" baseline="-25000" dirty="0">
                    <a:solidFill>
                      <a:schemeClr val="bg2">
                        <a:lumMod val="10000"/>
                      </a:schemeClr>
                    </a:solidFill>
                  </a:rPr>
                  <a:t>2</a:t>
                </a:r>
                <a:r>
                  <a:rPr lang="en-GB" sz="1400" dirty="0">
                    <a:solidFill>
                      <a:schemeClr val="bg2">
                        <a:lumMod val="10000"/>
                      </a:schemeClr>
                    </a:solidFill>
                  </a:rPr>
                  <a:t>(g) → TiSe</a:t>
                </a:r>
                <a:r>
                  <a:rPr lang="en-GB" sz="1400" baseline="-25000" dirty="0">
                    <a:solidFill>
                      <a:schemeClr val="bg2">
                        <a:lumMod val="10000"/>
                      </a:schemeClr>
                    </a:solidFill>
                  </a:rPr>
                  <a:t>2</a:t>
                </a:r>
                <a:r>
                  <a:rPr lang="en-GB" sz="1400" dirty="0">
                    <a:solidFill>
                      <a:schemeClr val="bg2">
                        <a:lumMod val="10000"/>
                      </a:schemeClr>
                    </a:solidFill>
                  </a:rPr>
                  <a:t>(s) + 2I</a:t>
                </a:r>
                <a:r>
                  <a:rPr lang="en-GB" sz="1400" baseline="-25000" dirty="0">
                    <a:solidFill>
                      <a:schemeClr val="bg2">
                        <a:lumMod val="10000"/>
                      </a:schemeClr>
                    </a:solidFill>
                  </a:rPr>
                  <a:t>2</a:t>
                </a:r>
                <a:r>
                  <a:rPr lang="en-GB" sz="1400" dirty="0">
                    <a:solidFill>
                      <a:schemeClr val="bg2">
                        <a:lumMod val="10000"/>
                      </a:schemeClr>
                    </a:solidFill>
                  </a:rPr>
                  <a:t>(g)</a:t>
                </a:r>
              </a:p>
            </p:txBody>
          </p:sp>
          <p:pic>
            <p:nvPicPr>
              <p:cNvPr id="17" name="Picture 16" descr="furnace.pdf">
                <a:extLst>
                  <a:ext uri="{FF2B5EF4-FFF2-40B4-BE49-F238E27FC236}">
                    <a16:creationId xmlns:a16="http://schemas.microsoft.com/office/drawing/2014/main" id="{E7F23E80-4F67-129E-B261-06E8D7AFF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405" y="17021096"/>
                <a:ext cx="14984823" cy="5705006"/>
              </a:xfrm>
              <a:prstGeom prst="rect">
                <a:avLst/>
              </a:prstGeom>
            </p:spPr>
          </p:pic>
        </p:grpSp>
      </p:grpSp>
      <p:pic>
        <p:nvPicPr>
          <p:cNvPr id="18" name="Picture 17" descr="FR27-005.tiff">
            <a:extLst>
              <a:ext uri="{FF2B5EF4-FFF2-40B4-BE49-F238E27FC236}">
                <a16:creationId xmlns:a16="http://schemas.microsoft.com/office/drawing/2014/main" id="{DC03DE61-05CB-3C29-1AF8-C64F054229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04" y="4930552"/>
            <a:ext cx="1319664" cy="10789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D94B98-EE7A-ECCA-35F6-BE5B7EFE0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t="15400" r="15193" b="19173"/>
          <a:stretch/>
        </p:blipFill>
        <p:spPr>
          <a:xfrm>
            <a:off x="5977326" y="1277867"/>
            <a:ext cx="2946388" cy="2079224"/>
          </a:xfrm>
          <a:prstGeom prst="rect">
            <a:avLst/>
          </a:prstGeom>
        </p:spPr>
      </p:pic>
      <p:pic>
        <p:nvPicPr>
          <p:cNvPr id="20" name="Picture 2" descr="CDWAll">
            <a:extLst>
              <a:ext uri="{FF2B5EF4-FFF2-40B4-BE49-F238E27FC236}">
                <a16:creationId xmlns:a16="http://schemas.microsoft.com/office/drawing/2014/main" id="{19F73F33-865F-679A-BAAC-67C067FB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4" y="1204634"/>
            <a:ext cx="2074527" cy="231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06E729-72E7-D6D9-15AB-89FEE40DF0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0104" r="11869" b="2859"/>
          <a:stretch/>
        </p:blipFill>
        <p:spPr>
          <a:xfrm>
            <a:off x="2862751" y="1204634"/>
            <a:ext cx="2943327" cy="2294135"/>
          </a:xfrm>
          <a:prstGeom prst="rect">
            <a:avLst/>
          </a:prstGeom>
        </p:spPr>
      </p:pic>
      <p:pic>
        <p:nvPicPr>
          <p:cNvPr id="22" name="Picture 2" descr="G:\Drexel\Optical Microscope\TiSe2\P00015.tif">
            <a:extLst>
              <a:ext uri="{FF2B5EF4-FFF2-40B4-BE49-F238E27FC236}">
                <a16:creationId xmlns:a16="http://schemas.microsoft.com/office/drawing/2014/main" id="{7D4F2C6D-E7AE-37C7-B152-455EFA81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3376" t="5063" r="2944" b="2532"/>
          <a:stretch>
            <a:fillRect/>
          </a:stretch>
        </p:blipFill>
        <p:spPr bwMode="auto">
          <a:xfrm>
            <a:off x="4711761" y="2402893"/>
            <a:ext cx="965617" cy="635045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47B663-3786-E158-EA69-067270D3E14D}"/>
              </a:ext>
            </a:extLst>
          </p:cNvPr>
          <p:cNvSpPr txBox="1"/>
          <p:nvPr/>
        </p:nvSpPr>
        <p:spPr>
          <a:xfrm>
            <a:off x="312378" y="3608589"/>
            <a:ext cx="501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Thin film growth using chemical vapor transport</a:t>
            </a:r>
          </a:p>
        </p:txBody>
      </p:sp>
    </p:spTree>
    <p:extLst>
      <p:ext uri="{BB962C8B-B14F-4D97-AF65-F5344CB8AC3E}">
        <p14:creationId xmlns:p14="http://schemas.microsoft.com/office/powerpoint/2010/main" val="306007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5DE72-DB0D-D5FA-B730-60C2C9E2D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UHV Scanning Probe Microscopy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F2659-832F-BDDD-8D05-1842BFA033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FFACE-7A08-91F2-3190-BD2BC427E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4289F9D-F097-F6AB-7A87-1BF1C802F8AF}"/>
              </a:ext>
            </a:extLst>
          </p:cNvPr>
          <p:cNvSpPr txBox="1">
            <a:spLocks/>
          </p:cNvSpPr>
          <p:nvPr/>
        </p:nvSpPr>
        <p:spPr>
          <a:xfrm>
            <a:off x="8786813" y="6513513"/>
            <a:ext cx="357187" cy="3444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6E9A4D-177F-4F8E-A129-7B35FCC3239B}" type="slidenum">
              <a:rPr lang="en-US" smtClean="0">
                <a:solidFill>
                  <a:schemeClr val="bg2">
                    <a:lumMod val="10000"/>
                  </a:schemeClr>
                </a:solidFill>
              </a:rPr>
              <a:pPr/>
              <a:t>5</a:t>
            </a:fld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4675757-8B72-5C77-D22F-BC45B3CE8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2" y="4413442"/>
            <a:ext cx="4287007" cy="15081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2575" indent="-282575" algn="l" eaLnBrk="0" hangingPunct="0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n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UHV 10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-11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Torr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282575" indent="-282575" algn="l" eaLnBrk="0" hangingPunct="0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n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minimum temp. 30K</a:t>
            </a:r>
          </a:p>
          <a:p>
            <a:pPr marL="282575" indent="-282575" algn="l" eaLnBrk="0" hangingPunct="0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n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E-beam evaporators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282575" indent="-282575" algn="l" eaLnBrk="0" hangingPunct="0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n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LEED/Auger, e-beam heating,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etc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2A89D-A432-4FF0-A0BE-06531C34E8AF}"/>
              </a:ext>
            </a:extLst>
          </p:cNvPr>
          <p:cNvGrpSpPr/>
          <p:nvPr/>
        </p:nvGrpSpPr>
        <p:grpSpPr>
          <a:xfrm>
            <a:off x="6655289" y="670035"/>
            <a:ext cx="2261191" cy="3726532"/>
            <a:chOff x="6407888" y="1072530"/>
            <a:chExt cx="2261191" cy="37265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082925-A954-E122-E87B-5BC179631624}"/>
                </a:ext>
              </a:extLst>
            </p:cNvPr>
            <p:cNvSpPr/>
            <p:nvPr/>
          </p:nvSpPr>
          <p:spPr bwMode="auto">
            <a:xfrm>
              <a:off x="6407888" y="1072530"/>
              <a:ext cx="2261191" cy="37265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10" name="Picture 9" descr="MoS2_onHOPG_02012.pdf">
              <a:extLst>
                <a:ext uri="{FF2B5EF4-FFF2-40B4-BE49-F238E27FC236}">
                  <a16:creationId xmlns:a16="http://schemas.microsoft.com/office/drawing/2014/main" id="{5BB77F0B-E33C-8523-1989-CC0E43EFB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0845" y="1184868"/>
              <a:ext cx="1978664" cy="1700957"/>
            </a:xfrm>
            <a:prstGeom prst="rect">
              <a:avLst/>
            </a:prstGeom>
          </p:spPr>
        </p:pic>
        <p:pic>
          <p:nvPicPr>
            <p:cNvPr id="11" name="Picture 10" descr="MoS2_onHOPG_02012k.pdf">
              <a:extLst>
                <a:ext uri="{FF2B5EF4-FFF2-40B4-BE49-F238E27FC236}">
                  <a16:creationId xmlns:a16="http://schemas.microsoft.com/office/drawing/2014/main" id="{57560B5C-CE8A-92C5-9C1A-C847399E9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0845" y="2998162"/>
              <a:ext cx="1994018" cy="169433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4F363E9-9AFC-D0D0-9A72-81ECE888E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427" y="4571572"/>
            <a:ext cx="2465223" cy="1628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41A98A-F28D-23E8-AC8C-1353AFE36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202" y="5034259"/>
            <a:ext cx="1258898" cy="1512306"/>
          </a:xfrm>
          <a:prstGeom prst="rect">
            <a:avLst/>
          </a:prstGeom>
        </p:spPr>
      </p:pic>
      <p:pic>
        <p:nvPicPr>
          <p:cNvPr id="14" name="Picture 13" descr="A picture containing indoor, person, man, table&#10;&#10;Description automatically generated">
            <a:extLst>
              <a:ext uri="{FF2B5EF4-FFF2-40B4-BE49-F238E27FC236}">
                <a16:creationId xmlns:a16="http://schemas.microsoft.com/office/drawing/2014/main" id="{86490482-9296-B155-86C0-0C38D51146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0" y="875191"/>
            <a:ext cx="5673307" cy="32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0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6F61A-4C7E-8EC3-4759-F5D401B7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Ultrafast Dynamics: Ultrafast Electron Diffraction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1B955-BC00-A9B3-5953-540E9A6988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5601E-F296-E039-E8F3-3F2BA35536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3E504-D90E-5769-00D7-C1A311578A15}"/>
              </a:ext>
            </a:extLst>
          </p:cNvPr>
          <p:cNvSpPr/>
          <p:nvPr/>
        </p:nvSpPr>
        <p:spPr>
          <a:xfrm>
            <a:off x="590842" y="3126642"/>
            <a:ext cx="6175717" cy="214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R. </a:t>
            </a:r>
            <a:r>
              <a:rPr lang="en-US" sz="800" dirty="0" err="1">
                <a:solidFill>
                  <a:schemeClr val="bg2">
                    <a:lumMod val="10000"/>
                  </a:schemeClr>
                </a:solidFill>
              </a:rPr>
              <a:t>Ernstorfer</a:t>
            </a:r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, M. </a:t>
            </a:r>
            <a:r>
              <a:rPr lang="en-US" sz="800" dirty="0" err="1">
                <a:solidFill>
                  <a:schemeClr val="bg2">
                    <a:lumMod val="10000"/>
                  </a:schemeClr>
                </a:solidFill>
              </a:rPr>
              <a:t>Harb</a:t>
            </a:r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, C. T. </a:t>
            </a:r>
            <a:r>
              <a:rPr lang="en-US" sz="800" dirty="0" err="1">
                <a:solidFill>
                  <a:schemeClr val="bg2">
                    <a:lumMod val="10000"/>
                  </a:schemeClr>
                </a:solidFill>
              </a:rPr>
              <a:t>Hebeisen</a:t>
            </a:r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, G. </a:t>
            </a:r>
            <a:r>
              <a:rPr lang="en-US" sz="800" dirty="0" err="1">
                <a:solidFill>
                  <a:schemeClr val="bg2">
                    <a:lumMod val="10000"/>
                  </a:schemeClr>
                </a:solidFill>
              </a:rPr>
              <a:t>Sciaini</a:t>
            </a:r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, T. </a:t>
            </a:r>
            <a:r>
              <a:rPr lang="en-US" sz="800" dirty="0" err="1">
                <a:solidFill>
                  <a:schemeClr val="bg2">
                    <a:lumMod val="10000"/>
                  </a:schemeClr>
                </a:solidFill>
              </a:rPr>
              <a:t>Dartigalongue</a:t>
            </a:r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 and R. J. D. Miller, Science (2009)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9BBC4E-789E-8AC1-624B-E6C41A766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18" y="606787"/>
            <a:ext cx="4944411" cy="2561626"/>
          </a:xfrm>
          <a:prstGeom prst="rect">
            <a:avLst/>
          </a:prstGeom>
        </p:spPr>
      </p:pic>
      <p:pic>
        <p:nvPicPr>
          <p:cNvPr id="7" name="Content Placeholder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CE3445-E1EF-4A07-CC32-866A3FE18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6244" y="2761932"/>
            <a:ext cx="2795616" cy="395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413D5F-1410-0490-4491-2D008F5DB55C}"/>
              </a:ext>
            </a:extLst>
          </p:cNvPr>
          <p:cNvSpPr/>
          <p:nvPr/>
        </p:nvSpPr>
        <p:spPr>
          <a:xfrm>
            <a:off x="4806949" y="6106389"/>
            <a:ext cx="42418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L. P. René de Cotret, et al., Advanced Structural and Chemical Imaging </a:t>
            </a:r>
            <a:r>
              <a:rPr lang="en-US" sz="800" b="1" dirty="0">
                <a:solidFill>
                  <a:schemeClr val="bg2">
                    <a:lumMod val="10000"/>
                  </a:schemeClr>
                </a:solidFill>
              </a:rPr>
              <a:t>4</a:t>
            </a:r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 (1), 11 (2018)</a:t>
            </a:r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8" descr="A picture containing plane, airplane, sitting&#10;&#10;Description automatically generated">
            <a:extLst>
              <a:ext uri="{FF2B5EF4-FFF2-40B4-BE49-F238E27FC236}">
                <a16:creationId xmlns:a16="http://schemas.microsoft.com/office/drawing/2014/main" id="{C0CA92C1-3163-E499-4FE9-B4919F7C3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97" y="911493"/>
            <a:ext cx="1580685" cy="1213176"/>
          </a:xfrm>
          <a:prstGeom prst="rect">
            <a:avLst/>
          </a:prstGeom>
        </p:spPr>
      </p:pic>
      <p:pic>
        <p:nvPicPr>
          <p:cNvPr id="10" name="Content Placeholder 4" descr="A person on the machine&#10;&#10;Description automatically generated">
            <a:extLst>
              <a:ext uri="{FF2B5EF4-FFF2-40B4-BE49-F238E27FC236}">
                <a16:creationId xmlns:a16="http://schemas.microsoft.com/office/drawing/2014/main" id="{4B9832F2-AEEF-A236-E6AA-6743302FD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315" y="3465491"/>
            <a:ext cx="3407460" cy="255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F35493-15B6-401F-ECBD-EC5553EF6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819" y="2297380"/>
            <a:ext cx="1434640" cy="144631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7A838EA-4D29-C773-2169-073C8E6356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02242" y="3797903"/>
            <a:ext cx="4219575" cy="23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FDA80-FFD9-1D95-6982-7944A2E9D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Particle and Single Photon Detectors in </a:t>
            </a:r>
            <a:br>
              <a:rPr lang="en-US" i="1" dirty="0"/>
            </a:br>
            <a:r>
              <a:rPr lang="en-US" i="1" dirty="0"/>
              <a:t>											High Magnetic Fields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A0BA7-0ACD-5BAD-03F5-E9FAEEB833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86A8B-9624-CFA4-AD1C-72FFB3A6EC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EB2E69-18F7-8F6C-2ACF-001BBC049202}"/>
              </a:ext>
            </a:extLst>
          </p:cNvPr>
          <p:cNvSpPr txBox="1"/>
          <p:nvPr/>
        </p:nvSpPr>
        <p:spPr>
          <a:xfrm>
            <a:off x="1180595" y="5254602"/>
            <a:ext cx="67828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Precision measurements require large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  <a:hlinkClick r:id="rId2" tooltip="Learn more about magnetic fields from ScienceDirect's AI-generated Topic Pages"/>
              </a:rPr>
              <a:t>magnetic fields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. This demands field-resistance photon detectors for particle identification devices such as RICH detectors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ED44AA-2B75-0522-E818-3D352E39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459" y="1206337"/>
            <a:ext cx="6431079" cy="377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42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CF79-3D8F-9B41-4257-5A1D41ED8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Superconductivity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76F8C-024C-20DB-ED2F-7674728C6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A40E4-B68E-6CCE-80FB-AB65CF1E3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" name="Group 29">
            <a:extLst>
              <a:ext uri="{FF2B5EF4-FFF2-40B4-BE49-F238E27FC236}">
                <a16:creationId xmlns:a16="http://schemas.microsoft.com/office/drawing/2014/main" id="{CC95BC86-8301-F216-11C3-0ABC419466E7}"/>
              </a:ext>
            </a:extLst>
          </p:cNvPr>
          <p:cNvGrpSpPr>
            <a:grpSpLocks/>
          </p:cNvGrpSpPr>
          <p:nvPr/>
        </p:nvGrpSpPr>
        <p:grpSpPr bwMode="auto">
          <a:xfrm>
            <a:off x="93663" y="885825"/>
            <a:ext cx="5316537" cy="5162550"/>
            <a:chOff x="-1" y="558"/>
            <a:chExt cx="3349" cy="3252"/>
          </a:xfrm>
        </p:grpSpPr>
        <p:sp>
          <p:nvSpPr>
            <p:cNvPr id="6" name="Rectangle 28">
              <a:extLst>
                <a:ext uri="{FF2B5EF4-FFF2-40B4-BE49-F238E27FC236}">
                  <a16:creationId xmlns:a16="http://schemas.microsoft.com/office/drawing/2014/main" id="{0AA88AF1-BCF9-B183-A821-F113F89E1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58"/>
              <a:ext cx="3348" cy="32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chemeClr val="tx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123BE5-5873-43B7-FBAD-08CF79393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" y="648"/>
              <a:ext cx="2832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FECACCAE-5A93-E16D-0D70-FFC07C7FD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432" y="1810"/>
              <a:ext cx="1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  <a:latin typeface="Comic Sans MS" panose="030F0702030302020204" pitchFamily="66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Magnetic Field</a:t>
              </a: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BEB0C444-F81E-06DD-55DE-614B440BD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853"/>
              <a:ext cx="3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Comic Sans MS" panose="030F0702030302020204" pitchFamily="66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</a:t>
              </a:r>
              <a:r>
                <a:rPr lang="en-US" altLang="en-US" sz="1800" baseline="-25000">
                  <a:solidFill>
                    <a:schemeClr val="tx1"/>
                  </a:solidFill>
                  <a:latin typeface="Comic Sans MS" panose="030F0702030302020204" pitchFamily="66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c2</a:t>
              </a:r>
              <a:endParaRPr lang="en-US" altLang="en-US" sz="1800">
                <a:solidFill>
                  <a:schemeClr val="tx1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5BC381C2-356B-6FA8-3ED2-906D75752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" y="2741"/>
              <a:ext cx="3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Comic Sans MS" panose="030F0702030302020204" pitchFamily="66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</a:t>
              </a:r>
              <a:r>
                <a:rPr lang="en-US" altLang="en-US" sz="1800" baseline="-25000">
                  <a:solidFill>
                    <a:schemeClr val="tx1"/>
                  </a:solidFill>
                  <a:latin typeface="Comic Sans MS" panose="030F0702030302020204" pitchFamily="66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c1</a:t>
              </a:r>
              <a:endParaRPr lang="en-US" altLang="en-US" sz="1800">
                <a:solidFill>
                  <a:schemeClr val="tx1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86D347C5-16DA-71C3-5842-2CC803B36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3" y="3540"/>
              <a:ext cx="10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  <a:latin typeface="Comic Sans MS" panose="030F0702030302020204" pitchFamily="66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Temperature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91E14B77-2F5C-7AE4-75C8-589C67969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1" y="3501"/>
              <a:ext cx="2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Comic Sans MS" panose="030F0702030302020204" pitchFamily="66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</a:t>
              </a:r>
              <a:r>
                <a:rPr lang="en-US" altLang="en-US" sz="1800" baseline="-25000">
                  <a:solidFill>
                    <a:schemeClr val="tx1"/>
                  </a:solidFill>
                  <a:latin typeface="Comic Sans MS" panose="030F0702030302020204" pitchFamily="66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</a:t>
              </a:r>
              <a:endParaRPr lang="en-US" altLang="en-US" sz="1800">
                <a:solidFill>
                  <a:schemeClr val="tx1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87B985B7-6F89-7D1B-532F-AC55E8734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9" y="750"/>
              <a:ext cx="103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Comic Sans MS" panose="030F0702030302020204" pitchFamily="66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Normal State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EDD3BFE-AB15-6689-FDC8-61EC5011A7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" y="2957"/>
              <a:ext cx="1691" cy="487"/>
              <a:chOff x="318" y="2957"/>
              <a:chExt cx="1691" cy="487"/>
            </a:xfrm>
          </p:grpSpPr>
          <p:pic>
            <p:nvPicPr>
              <p:cNvPr id="22" name="Picture 14">
                <a:extLst>
                  <a:ext uri="{FF2B5EF4-FFF2-40B4-BE49-F238E27FC236}">
                    <a16:creationId xmlns:a16="http://schemas.microsoft.com/office/drawing/2014/main" id="{C62B5708-B4CD-E873-B955-E812B16AA8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" y="2957"/>
                <a:ext cx="593" cy="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5">
                <a:extLst>
                  <a:ext uri="{FF2B5EF4-FFF2-40B4-BE49-F238E27FC236}">
                    <a16:creationId xmlns:a16="http://schemas.microsoft.com/office/drawing/2014/main" id="{04BDAAC2-8F99-F330-9E09-BB5FABD850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" y="3045"/>
                <a:ext cx="115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tx1"/>
                    </a:solidFill>
                    <a:latin typeface="Comic Sans MS" panose="030F0702030302020204" pitchFamily="66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Meissner State</a:t>
                </a:r>
              </a:p>
            </p:txBody>
          </p:sp>
        </p:grp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F716E5B2-D375-A60C-C4DD-15C296AE1A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2742"/>
              <a:ext cx="1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Comic Sans MS" panose="030F0702030302020204" pitchFamily="66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Lower critical field</a:t>
              </a:r>
            </a:p>
          </p:txBody>
        </p:sp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A4D37FCC-4747-6850-F7A5-BBDE43D038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" y="862"/>
              <a:ext cx="1825" cy="1835"/>
              <a:chOff x="334" y="862"/>
              <a:chExt cx="1825" cy="1835"/>
            </a:xfrm>
          </p:grpSpPr>
          <p:grpSp>
            <p:nvGrpSpPr>
              <p:cNvPr id="18" name="Group 18">
                <a:extLst>
                  <a:ext uri="{FF2B5EF4-FFF2-40B4-BE49-F238E27FC236}">
                    <a16:creationId xmlns:a16="http://schemas.microsoft.com/office/drawing/2014/main" id="{F81F1FF4-A346-10B8-11E7-C70D0A6AED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0" y="1508"/>
                <a:ext cx="1719" cy="1189"/>
                <a:chOff x="440" y="1508"/>
                <a:chExt cx="1719" cy="1189"/>
              </a:xfrm>
            </p:grpSpPr>
            <p:sp>
              <p:nvSpPr>
                <p:cNvPr id="20" name="Text Box 19">
                  <a:extLst>
                    <a:ext uri="{FF2B5EF4-FFF2-40B4-BE49-F238E27FC236}">
                      <a16:creationId xmlns:a16="http://schemas.microsoft.com/office/drawing/2014/main" id="{F9A89986-17CD-92B1-3BF3-0D20E21E1E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2" y="1508"/>
                  <a:ext cx="1151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000" b="1" i="1">
                      <a:solidFill>
                        <a:srgbClr val="B8010C"/>
                      </a:solidFill>
                      <a:latin typeface="Comic Sans MS" panose="030F0702030302020204" pitchFamily="66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Vortex State</a:t>
                  </a:r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67317E7B-4537-F415-25C4-3087E19B4F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0" y="1864"/>
                  <a:ext cx="1719" cy="8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9" name="Text Box 21">
                <a:extLst>
                  <a:ext uri="{FF2B5EF4-FFF2-40B4-BE49-F238E27FC236}">
                    <a16:creationId xmlns:a16="http://schemas.microsoft.com/office/drawing/2014/main" id="{924EDA5A-CBED-AB5B-7F62-A589E8B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" y="862"/>
                <a:ext cx="126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Comic Sans MS" panose="030F0702030302020204" pitchFamily="66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Upper critical field</a:t>
                </a:r>
              </a:p>
            </p:txBody>
          </p:sp>
        </p:grpSp>
        <p:pic>
          <p:nvPicPr>
            <p:cNvPr id="17" name="Picture 22">
              <a:extLst>
                <a:ext uri="{FF2B5EF4-FFF2-40B4-BE49-F238E27FC236}">
                  <a16:creationId xmlns:a16="http://schemas.microsoft.com/office/drawing/2014/main" id="{D6A2FBA0-B12A-83F4-CE1C-9FEDBD4C2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" y="1250"/>
              <a:ext cx="433" cy="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72F45043-CA73-F10D-2386-BC200DA110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941217"/>
              </p:ext>
            </p:extLst>
          </p:nvPr>
        </p:nvGraphicFramePr>
        <p:xfrm>
          <a:off x="5849937" y="4255293"/>
          <a:ext cx="1512887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748975" imgH="393529" progId="Equation.DSMT4">
                  <p:embed/>
                </p:oleObj>
              </mc:Choice>
              <mc:Fallback>
                <p:oleObj name="Equation" r:id="rId7" imgW="748975" imgH="393529" progId="Equation.DSMT4">
                  <p:embed/>
                  <p:pic>
                    <p:nvPicPr>
                      <p:cNvPr id="10244" name="Object 23">
                        <a:extLst>
                          <a:ext uri="{FF2B5EF4-FFF2-40B4-BE49-F238E27FC236}">
                            <a16:creationId xmlns:a16="http://schemas.microsoft.com/office/drawing/2014/main" id="{CA123C2A-81F4-1E78-3963-4728C9EAB6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9937" y="4255293"/>
                        <a:ext cx="1512887" cy="800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A6011C97-888A-C357-6601-17DE377A9A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696169"/>
              </p:ext>
            </p:extLst>
          </p:nvPr>
        </p:nvGraphicFramePr>
        <p:xfrm>
          <a:off x="5862637" y="5163343"/>
          <a:ext cx="1584325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9" imgW="761669" imgH="418918" progId="Equation.DSMT4">
                  <p:embed/>
                </p:oleObj>
              </mc:Choice>
              <mc:Fallback>
                <p:oleObj name="Equation" r:id="rId9" imgW="761669" imgH="418918" progId="Equation.DSMT4">
                  <p:embed/>
                  <p:pic>
                    <p:nvPicPr>
                      <p:cNvPr id="10245" name="Object 24">
                        <a:extLst>
                          <a:ext uri="{FF2B5EF4-FFF2-40B4-BE49-F238E27FC236}">
                            <a16:creationId xmlns:a16="http://schemas.microsoft.com/office/drawing/2014/main" id="{F6038108-4FA2-BC54-DD1A-5AE6961186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2637" y="5163343"/>
                        <a:ext cx="1584325" cy="8747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9">
            <a:extLst>
              <a:ext uri="{FF2B5EF4-FFF2-40B4-BE49-F238E27FC236}">
                <a16:creationId xmlns:a16="http://schemas.microsoft.com/office/drawing/2014/main" id="{DD234550-0524-4C78-596D-0CDD4F69958C}"/>
              </a:ext>
            </a:extLst>
          </p:cNvPr>
          <p:cNvGrpSpPr>
            <a:grpSpLocks/>
          </p:cNvGrpSpPr>
          <p:nvPr/>
        </p:nvGrpSpPr>
        <p:grpSpPr bwMode="auto">
          <a:xfrm>
            <a:off x="5632450" y="803275"/>
            <a:ext cx="3149600" cy="2362200"/>
            <a:chOff x="2688" y="672"/>
            <a:chExt cx="2224" cy="1806"/>
          </a:xfrm>
        </p:grpSpPr>
        <p:grpSp>
          <p:nvGrpSpPr>
            <p:cNvPr id="29" name="Group 30">
              <a:extLst>
                <a:ext uri="{FF2B5EF4-FFF2-40B4-BE49-F238E27FC236}">
                  <a16:creationId xmlns:a16="http://schemas.microsoft.com/office/drawing/2014/main" id="{9A8AE28A-8331-39F6-C641-B5E79DD517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672"/>
              <a:ext cx="2224" cy="1806"/>
              <a:chOff x="1008" y="768"/>
              <a:chExt cx="2224" cy="1806"/>
            </a:xfrm>
          </p:grpSpPr>
          <p:pic>
            <p:nvPicPr>
              <p:cNvPr id="33" name="Picture 31">
                <a:extLst>
                  <a:ext uri="{FF2B5EF4-FFF2-40B4-BE49-F238E27FC236}">
                    <a16:creationId xmlns:a16="http://schemas.microsoft.com/office/drawing/2014/main" id="{102CC096-5274-435F-B485-EBC3F99AED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8" t="3009" r="3650" b="2489"/>
              <a:stretch>
                <a:fillRect/>
              </a:stretch>
            </p:blipFill>
            <p:spPr bwMode="auto">
              <a:xfrm>
                <a:off x="1008" y="768"/>
                <a:ext cx="2224" cy="1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 Box 32">
                <a:extLst>
                  <a:ext uri="{FF2B5EF4-FFF2-40B4-BE49-F238E27FC236}">
                    <a16:creationId xmlns:a16="http://schemas.microsoft.com/office/drawing/2014/main" id="{9E436EFE-F998-4181-B2B3-DE96C6D69A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0" y="2064"/>
                <a:ext cx="480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latin typeface="Symbol" panose="05050102010706020507" pitchFamily="18" charset="2"/>
                  </a:rPr>
                  <a:t>D</a:t>
                </a:r>
                <a:r>
                  <a:rPr lang="en-US" altLang="en-US" sz="1600" b="1"/>
                  <a:t>T</a:t>
                </a:r>
                <a:endParaRPr lang="ru-RU" altLang="en-US" sz="1600" b="1"/>
              </a:p>
            </p:txBody>
          </p:sp>
          <p:sp>
            <p:nvSpPr>
              <p:cNvPr id="35" name="Rectangle 33">
                <a:extLst>
                  <a:ext uri="{FF2B5EF4-FFF2-40B4-BE49-F238E27FC236}">
                    <a16:creationId xmlns:a16="http://schemas.microsoft.com/office/drawing/2014/main" id="{976657E5-98DB-E03E-A839-F1BD77CF5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440"/>
                <a:ext cx="379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latin typeface="Symbol" panose="05050102010706020507" pitchFamily="18" charset="2"/>
                  </a:rPr>
                  <a:t>D</a:t>
                </a:r>
                <a:r>
                  <a:rPr lang="en-US" altLang="en-US" b="1"/>
                  <a:t> R</a:t>
                </a:r>
                <a:endParaRPr lang="ru-RU" altLang="en-US" b="1"/>
              </a:p>
            </p:txBody>
          </p:sp>
        </p:grpSp>
        <p:grpSp>
          <p:nvGrpSpPr>
            <p:cNvPr id="30" name="Group 34">
              <a:extLst>
                <a:ext uri="{FF2B5EF4-FFF2-40B4-BE49-F238E27FC236}">
                  <a16:creationId xmlns:a16="http://schemas.microsoft.com/office/drawing/2014/main" id="{ABC0FD38-4A60-9925-FA90-1D5945C7F4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6" y="1296"/>
              <a:ext cx="1056" cy="1008"/>
              <a:chOff x="1296" y="1392"/>
              <a:chExt cx="1056" cy="1008"/>
            </a:xfrm>
          </p:grpSpPr>
          <p:sp>
            <p:nvSpPr>
              <p:cNvPr id="31" name="Line 35">
                <a:extLst>
                  <a:ext uri="{FF2B5EF4-FFF2-40B4-BE49-F238E27FC236}">
                    <a16:creationId xmlns:a16="http://schemas.microsoft.com/office/drawing/2014/main" id="{0CA19B0B-F989-9598-5D81-517F15CFFD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1392"/>
                <a:ext cx="0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6">
                <a:extLst>
                  <a:ext uri="{FF2B5EF4-FFF2-40B4-BE49-F238E27FC236}">
                    <a16:creationId xmlns:a16="http://schemas.microsoft.com/office/drawing/2014/main" id="{18DD5D50-8408-B71D-B279-3927780BB0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96" y="1392"/>
                <a:ext cx="1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" name="Text Box 37">
            <a:extLst>
              <a:ext uri="{FF2B5EF4-FFF2-40B4-BE49-F238E27FC236}">
                <a16:creationId xmlns:a16="http://schemas.microsoft.com/office/drawing/2014/main" id="{FE8B0DA0-D516-F38E-727F-D0B53455A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3148012"/>
            <a:ext cx="1719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1">
                <a:solidFill>
                  <a:srgbClr val="000066"/>
                </a:solidFill>
              </a:rPr>
              <a:t>SC transition </a:t>
            </a:r>
            <a:endParaRPr lang="ru-RU" altLang="en-US" sz="1600" b="1" i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54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6809E-ACE1-065F-1AC2-CBDD8A45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Singlet Superconductors in High Magnetic Fields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8F9B32-78A6-FE82-159A-A39EB8032C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/>
              <a:t>G. Karapetrov - Quantum Information Science on the Intersections of Nuclear and AMO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6C9E8-2C2E-69A1-F7C1-36D808B0D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94EF6-00CB-A74C-BD32-7BC8A847BB3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1C1D958-BA2C-908E-5F1A-BD9A03B0D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337" y="728664"/>
            <a:ext cx="757713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92113" indent="-392113" defTabSz="1044575" eaLnBrk="0" fontAlgn="base" hangingPunct="0">
              <a:spcBef>
                <a:spcPct val="10000"/>
              </a:spcBef>
              <a:spcAft>
                <a:spcPct val="10000"/>
              </a:spcAft>
              <a:buClr>
                <a:srgbClr val="FFFF00"/>
              </a:buClr>
              <a:buFont typeface="Times" pitchFamily="18" charset="0"/>
              <a:buNone/>
            </a:pPr>
            <a:endParaRPr lang="fr-FR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3A8C076-3CB8-F222-4BBB-488F91118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" y="711201"/>
            <a:ext cx="757713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92113" indent="-392113" defTabSz="1044575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Times" pitchFamily="18" charset="0"/>
              <a:buChar char="•"/>
            </a:pPr>
            <a:r>
              <a:rPr lang="fr-FR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Orbital </a:t>
            </a:r>
            <a:r>
              <a:rPr lang="fr-FR" sz="20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effect</a:t>
            </a:r>
            <a:r>
              <a:rPr lang="fr-FR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(Lorentz force)</a:t>
            </a:r>
            <a:br>
              <a:rPr lang="fr-FR" sz="20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br>
              <a:rPr lang="fr-FR" sz="20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br>
              <a:rPr lang="fr-FR" sz="2000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br>
              <a:rPr lang="fr-FR" sz="2000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br>
              <a:rPr lang="fr-FR" sz="2000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br>
              <a:rPr lang="fr-FR" sz="2000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br>
              <a:rPr lang="fr-FR" sz="2000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endParaRPr lang="fr-FR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92113" indent="-392113" defTabSz="1044575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Times" pitchFamily="18" charset="0"/>
              <a:buChar char="•"/>
            </a:pPr>
            <a:r>
              <a:rPr lang="fr-FR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Paramagnetic</a:t>
            </a:r>
            <a:r>
              <a:rPr lang="fr-FR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effect</a:t>
            </a:r>
            <a:r>
              <a:rPr lang="fr-FR" b="1" dirty="0">
                <a:solidFill>
                  <a:srgbClr val="FF0000"/>
                </a:solidFill>
                <a:latin typeface="Arial" charset="0"/>
                <a:cs typeface="Arial" charset="0"/>
              </a:rPr>
              <a:t> (singlet pair)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8C9DB3F4-6785-BBDC-A67C-4BA822383369}"/>
              </a:ext>
            </a:extLst>
          </p:cNvPr>
          <p:cNvGrpSpPr>
            <a:grpSpLocks/>
          </p:cNvGrpSpPr>
          <p:nvPr/>
        </p:nvGrpSpPr>
        <p:grpSpPr bwMode="auto">
          <a:xfrm>
            <a:off x="827787" y="1333501"/>
            <a:ext cx="3744912" cy="1497013"/>
            <a:chOff x="342" y="1670"/>
            <a:chExt cx="2359" cy="943"/>
          </a:xfrm>
        </p:grpSpPr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FCC4D15A-BD36-7314-7B61-80CFFD96A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" y="2038"/>
              <a:ext cx="194" cy="204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F0C5C18E-5656-B3F9-CF32-232746682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038"/>
              <a:ext cx="194" cy="204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0F0C7A12-BDE5-276A-6143-80D3B9670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" y="1711"/>
              <a:ext cx="233" cy="245"/>
            </a:xfrm>
            <a:prstGeom prst="flowChartSummingJunction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8B9E204A-8D22-06D7-59EE-F5B25CBAE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2" y="1670"/>
              <a:ext cx="249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010" tIns="40005" rIns="80010" bIns="40005">
              <a:spAutoFit/>
            </a:bodyPr>
            <a:lstStyle/>
            <a:p>
              <a:pPr marL="0" marR="0" lvl="0" indent="0" defTabSz="8001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B</a:t>
              </a: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2D03EF63-4316-53C8-35DD-D3350872E4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6" y="2119"/>
              <a:ext cx="661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0BC554EA-8E87-3369-F2CB-4B41F92EF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6" y="2119"/>
              <a:ext cx="0" cy="32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B53D0E62-2CAD-A71A-B4EA-BCF1A1EE2B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8" y="2323"/>
              <a:ext cx="278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010" tIns="40005" rIns="80010" bIns="40005">
              <a:spAutoFit/>
            </a:bodyPr>
            <a:lstStyle/>
            <a:p>
              <a:pPr marL="0" marR="0" lvl="0" indent="0" defTabSz="8001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5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-p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730568EE-1DF7-1EE0-A356-E62217A3F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" y="2130"/>
              <a:ext cx="388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0010" tIns="40005" rIns="80010" bIns="40005">
              <a:spAutoFit/>
            </a:bodyPr>
            <a:lstStyle/>
            <a:p>
              <a:pPr marL="0" marR="0" lvl="0" indent="0" defTabSz="8001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F</a:t>
              </a:r>
              <a:r>
                <a:rPr kumimoji="0" lang="fr-FR" sz="28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L</a:t>
              </a:r>
              <a:endParaRPr kumimoji="0" lang="fr-FR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4DD2CE0B-B4FE-7A39-830F-35CE8BE9A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" y="1670"/>
              <a:ext cx="1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010" tIns="40005" rIns="80010" bIns="40005">
              <a:spAutoFit/>
            </a:bodyPr>
            <a:lstStyle/>
            <a:p>
              <a:pPr marL="0" marR="0" lvl="0" indent="0" defTabSz="8001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p</a:t>
              </a: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D55307C9-F837-B688-281B-2E9B5B72C3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3" y="2119"/>
              <a:ext cx="661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F87D56D2-0CDD-7A6F-BD1F-54BF7CA77B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" y="1793"/>
              <a:ext cx="0" cy="32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" name="Text Box 17">
              <a:extLst>
                <a:ext uri="{FF2B5EF4-FFF2-40B4-BE49-F238E27FC236}">
                  <a16:creationId xmlns:a16="http://schemas.microsoft.com/office/drawing/2014/main" id="{00913152-5B7F-2825-5CE8-EA725E936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" y="2116"/>
              <a:ext cx="338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010" tIns="40005" rIns="80010" bIns="40005">
              <a:spAutoFit/>
            </a:bodyPr>
            <a:lstStyle/>
            <a:p>
              <a:pPr marL="0" marR="0" lvl="0" indent="0" defTabSz="8001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F</a:t>
              </a:r>
              <a:r>
                <a:rPr kumimoji="0" lang="fr-FR" sz="28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L</a:t>
              </a: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5D2EB1EB-D8C9-6402-245F-0448933F2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874"/>
              <a:ext cx="1205" cy="53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0010" tIns="40005" rIns="80010" bIns="40005" anchor="ctr"/>
            <a:lstStyle/>
            <a:p>
              <a:pPr marL="0" marR="0" lvl="0" indent="0" algn="ctr" defTabSz="8001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21" name="Oval 19">
            <a:extLst>
              <a:ext uri="{FF2B5EF4-FFF2-40B4-BE49-F238E27FC236}">
                <a16:creationId xmlns:a16="http://schemas.microsoft.com/office/drawing/2014/main" id="{255FCF8C-5B38-DE38-6935-9AA6CF743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024" y="3786189"/>
            <a:ext cx="1914525" cy="8413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0010" tIns="40005" rIns="80010" bIns="40005" anchor="ctr"/>
          <a:lstStyle/>
          <a:p>
            <a:pPr marL="0" marR="0" lvl="0" indent="0" algn="ctr" defTabSz="8001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283F5EA8-1C49-E295-9F2B-CF3B646BF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6187" y="4027489"/>
            <a:ext cx="307975" cy="323850"/>
          </a:xfrm>
          <a:prstGeom prst="ellipse">
            <a:avLst/>
          </a:prstGeom>
          <a:solidFill>
            <a:srgbClr val="00CC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Oval 21">
            <a:extLst>
              <a:ext uri="{FF2B5EF4-FFF2-40B4-BE49-F238E27FC236}">
                <a16:creationId xmlns:a16="http://schemas.microsoft.com/office/drawing/2014/main" id="{208951AE-D7E5-4ACC-45C5-B37AD148E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499" y="4046539"/>
            <a:ext cx="306388" cy="323850"/>
          </a:xfrm>
          <a:prstGeom prst="ellipse">
            <a:avLst/>
          </a:prstGeom>
          <a:solidFill>
            <a:srgbClr val="00CC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E11FFFB3-94F5-D843-6140-0F2460B27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007" y="3657601"/>
            <a:ext cx="122238" cy="1036638"/>
          </a:xfrm>
          <a:prstGeom prst="upArrow">
            <a:avLst>
              <a:gd name="adj1" fmla="val 50000"/>
              <a:gd name="adj2" fmla="val 212012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5" name="AutoShape 23">
            <a:extLst>
              <a:ext uri="{FF2B5EF4-FFF2-40B4-BE49-F238E27FC236}">
                <a16:creationId xmlns:a16="http://schemas.microsoft.com/office/drawing/2014/main" id="{33C9C663-69B7-0D6F-E624-FE3E7136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012" y="3657601"/>
            <a:ext cx="123825" cy="1073150"/>
          </a:xfrm>
          <a:prstGeom prst="downArrow">
            <a:avLst>
              <a:gd name="adj1" fmla="val 50000"/>
              <a:gd name="adj2" fmla="val 216667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id="{FC486B23-7963-1AEC-799F-FB2D23153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74" y="4759326"/>
            <a:ext cx="1028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</a:t>
            </a:r>
            <a:r>
              <a:rPr lang="fr-FR" sz="21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=+1/2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C1FB35BA-0361-CC7D-7B94-BA6C9A44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274" y="4759326"/>
            <a:ext cx="966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</a:t>
            </a:r>
            <a:r>
              <a:rPr lang="fr-FR" sz="21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fr-FR" sz="2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=-1/2</a:t>
            </a:r>
          </a:p>
        </p:txBody>
      </p:sp>
      <p:sp>
        <p:nvSpPr>
          <p:cNvPr id="28" name="Text Box 26">
            <a:extLst>
              <a:ext uri="{FF2B5EF4-FFF2-40B4-BE49-F238E27FC236}">
                <a16:creationId xmlns:a16="http://schemas.microsoft.com/office/drawing/2014/main" id="{DE6472D2-CC3F-438F-0BD6-75AAFB6C9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262" y="3979864"/>
            <a:ext cx="1978024" cy="511679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0010" tIns="40005" rIns="80010" bIns="40005">
            <a:spAutoFit/>
          </a:bodyPr>
          <a:lstStyle/>
          <a:p>
            <a:pPr marL="0" marR="0" lvl="0" indent="0" defTabSz="8001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μ</a:t>
            </a:r>
            <a:r>
              <a:rPr kumimoji="0" lang="fr-FR" sz="2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0" lang="fr-FR" sz="2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~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~T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B757BEE1-B089-D1FA-B346-15BC04508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249" y="4129089"/>
            <a:ext cx="158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30" name="Object 28">
            <a:extLst>
              <a:ext uri="{FF2B5EF4-FFF2-40B4-BE49-F238E27FC236}">
                <a16:creationId xmlns:a16="http://schemas.microsoft.com/office/drawing/2014/main" id="{718C4D41-4477-500B-029E-46C968018C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745109"/>
              </p:ext>
            </p:extLst>
          </p:nvPr>
        </p:nvGraphicFramePr>
        <p:xfrm>
          <a:off x="5702998" y="3805238"/>
          <a:ext cx="2282825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711000" imgH="253800" progId="Equation.3">
                  <p:embed/>
                </p:oleObj>
              </mc:Choice>
              <mc:Fallback>
                <p:oleObj name="Equation" r:id="rId3" imgW="711000" imgH="253800" progId="Equation.3">
                  <p:embed/>
                  <p:pic>
                    <p:nvPicPr>
                      <p:cNvPr id="60" name="Object 28">
                        <a:extLst>
                          <a:ext uri="{FF2B5EF4-FFF2-40B4-BE49-F238E27FC236}">
                            <a16:creationId xmlns:a16="http://schemas.microsoft.com/office/drawing/2014/main" id="{6D58E72E-83A8-4DC3-7E1D-FFDEBB3919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2998" y="3805238"/>
                        <a:ext cx="2282825" cy="855663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 w="9525">
                        <a:solidFill>
                          <a:srgbClr val="CC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0FC6E63A-8309-9BE8-E3A8-954A854170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715441"/>
              </p:ext>
            </p:extLst>
          </p:nvPr>
        </p:nvGraphicFramePr>
        <p:xfrm>
          <a:off x="5399694" y="1874097"/>
          <a:ext cx="1704235" cy="92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774360" imgH="419040" progId="Equation.DSMT4">
                  <p:embed/>
                </p:oleObj>
              </mc:Choice>
              <mc:Fallback>
                <p:oleObj name="Equation" r:id="rId5" imgW="774360" imgH="419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392C68F-5626-EC70-DA0D-FD55429DF8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9694" y="1874097"/>
                        <a:ext cx="1704235" cy="92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B27A875E-1FA4-0B2E-4630-645700AA52AD}"/>
              </a:ext>
            </a:extLst>
          </p:cNvPr>
          <p:cNvSpPr txBox="1"/>
          <p:nvPr/>
        </p:nvSpPr>
        <p:spPr>
          <a:xfrm>
            <a:off x="854757" y="2789239"/>
            <a:ext cx="762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Kinetic energy of the supercurrent exceeds the superconducting gap energy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1CC3A142-858A-B945-0351-5959D9BB83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596364"/>
              </p:ext>
            </p:extLst>
          </p:nvPr>
        </p:nvGraphicFramePr>
        <p:xfrm>
          <a:off x="5319713" y="787400"/>
          <a:ext cx="315912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1434960" imgH="393480" progId="Equation.DSMT4">
                  <p:embed/>
                </p:oleObj>
              </mc:Choice>
              <mc:Fallback>
                <p:oleObj name="Equation" r:id="rId7" imgW="1434960" imgH="393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4063305-50FB-C23B-EFD7-1F557CF69B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19713" y="787400"/>
                        <a:ext cx="3159125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42B97BCC-D228-3937-84E2-10793E3BD8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129779"/>
              </p:ext>
            </p:extLst>
          </p:nvPr>
        </p:nvGraphicFramePr>
        <p:xfrm>
          <a:off x="3351213" y="5033963"/>
          <a:ext cx="4802187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9" imgW="2184120" imgH="419040" progId="Equation.DSMT4">
                  <p:embed/>
                </p:oleObj>
              </mc:Choice>
              <mc:Fallback>
                <p:oleObj name="Equation" r:id="rId9" imgW="2184120" imgH="419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3EA28BA-A852-FFC6-A8F7-825FECD818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51213" y="5033963"/>
                        <a:ext cx="4802187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55392537-E63A-7D9A-55ED-54C14054D049}"/>
              </a:ext>
            </a:extLst>
          </p:cNvPr>
          <p:cNvSpPr txBox="1"/>
          <p:nvPr/>
        </p:nvSpPr>
        <p:spPr>
          <a:xfrm>
            <a:off x="918119" y="5878969"/>
            <a:ext cx="706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paramagnetism exceeds the condensation energy of Cooper pair</a:t>
            </a:r>
          </a:p>
        </p:txBody>
      </p:sp>
    </p:spTree>
    <p:extLst>
      <p:ext uri="{BB962C8B-B14F-4D97-AF65-F5344CB8AC3E}">
        <p14:creationId xmlns:p14="http://schemas.microsoft.com/office/powerpoint/2010/main" val="5266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32" grpId="0"/>
      <p:bldP spid="35" grpId="0"/>
    </p:bldLst>
  </p:timing>
</p:sld>
</file>

<file path=ppt/theme/theme1.xml><?xml version="1.0" encoding="utf-8"?>
<a:theme xmlns:a="http://schemas.openxmlformats.org/drawingml/2006/main" name="Custom Design">
  <a:themeElements>
    <a:clrScheme name="Drexel">
      <a:dk1>
        <a:srgbClr val="003478"/>
      </a:dk1>
      <a:lt1>
        <a:sysClr val="window" lastClr="FFFFFF"/>
      </a:lt1>
      <a:dk2>
        <a:srgbClr val="003478"/>
      </a:dk2>
      <a:lt2>
        <a:srgbClr val="EEECE1"/>
      </a:lt2>
      <a:accent1>
        <a:srgbClr val="FEBD0E"/>
      </a:accent1>
      <a:accent2>
        <a:srgbClr val="C72B14"/>
      </a:accent2>
      <a:accent3>
        <a:srgbClr val="A9B700"/>
      </a:accent3>
      <a:accent4>
        <a:srgbClr val="004C88"/>
      </a:accent4>
      <a:accent5>
        <a:srgbClr val="5899E0"/>
      </a:accent5>
      <a:accent6>
        <a:srgbClr val="FF7C00"/>
      </a:accent6>
      <a:hlink>
        <a:srgbClr val="5899E0"/>
      </a:hlink>
      <a:folHlink>
        <a:srgbClr val="5899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cture1.pptx" id="{57A3FE89-ADDB-47E6-B554-C91CCF06936E}" vid="{26E6812E-02BF-4902-9C2A-79C349309D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Drexel_Academic_COAS_template_modified</Template>
  <TotalTime>2684</TotalTime>
  <Words>1674</Words>
  <Application>Microsoft Office PowerPoint</Application>
  <PresentationFormat>On-screen Show (4:3)</PresentationFormat>
  <Paragraphs>283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Calibri</vt:lpstr>
      <vt:lpstr>Cambria Math</vt:lpstr>
      <vt:lpstr>Comic Sans MS</vt:lpstr>
      <vt:lpstr>Courier New</vt:lpstr>
      <vt:lpstr>ElsevierGulliver</vt:lpstr>
      <vt:lpstr>Roboto</vt:lpstr>
      <vt:lpstr>Symbol</vt:lpstr>
      <vt:lpstr>Times</vt:lpstr>
      <vt:lpstr>Times New Roman</vt:lpstr>
      <vt:lpstr>Wingdings</vt:lpstr>
      <vt:lpstr>Custom Design</vt:lpstr>
      <vt:lpstr>Equation</vt:lpstr>
      <vt:lpstr>Potential of 2D Dichalcogenides for Future Electronics</vt:lpstr>
      <vt:lpstr>PowerPoint Presentation</vt:lpstr>
      <vt:lpstr>Our Research Group - Current Research Areas </vt:lpstr>
      <vt:lpstr>Growth of Single Crystal Dichalcogenides</vt:lpstr>
      <vt:lpstr>UHV Scanning Probe Microscopy</vt:lpstr>
      <vt:lpstr>Ultrafast Dynamics: Ultrafast Electron Diffraction</vt:lpstr>
      <vt:lpstr>Particle and Single Photon Detectors in             High Magnetic Fields</vt:lpstr>
      <vt:lpstr>Superconductivity</vt:lpstr>
      <vt:lpstr>Singlet Superconductors in High Magnetic Fields</vt:lpstr>
      <vt:lpstr>Superconductivity Beyond          :            Overcoming Pauli Limit  </vt:lpstr>
      <vt:lpstr>FFLO Superconductivity</vt:lpstr>
      <vt:lpstr>Spin Triplet Superconductivity</vt:lpstr>
      <vt:lpstr>Ising Superconductivity</vt:lpstr>
      <vt:lpstr>Necessary Ingredients for Ising Superconductivity</vt:lpstr>
      <vt:lpstr>Materials Hosting Ising Superconductivity </vt:lpstr>
      <vt:lpstr>Basic Properties of 2H-NbSe2</vt:lpstr>
      <vt:lpstr>Electronic Structure of NbSe2 Monolayers</vt:lpstr>
      <vt:lpstr>Ising Superconductivity in Monolayers of Transition Metal Dichalcogenides (2H-NbSe2, 2H-MoS2…)</vt:lpstr>
      <vt:lpstr>Ising Superconductivity in Intrinsic Bulk Materials</vt:lpstr>
      <vt:lpstr>Ising Superconductivity in Intrinsic Bulk Materials</vt:lpstr>
      <vt:lpstr>Ising Superconductivity in Artificially Structured Materials</vt:lpstr>
      <vt:lpstr>Ising Superconductivity in Fabricated Materials</vt:lpstr>
      <vt:lpstr>Ising Superconductivity in Artificially Structured Materials</vt:lpstr>
      <vt:lpstr>Electrochemical Intercalation of NbSe2 Single Crystal</vt:lpstr>
      <vt:lpstr>Electrochemical Intercalation of NbSe2 with [C2MIm]+</vt:lpstr>
      <vt:lpstr>SNSPD Device Fabrication</vt:lpstr>
      <vt:lpstr>Single-Photon Measurement Probe </vt:lpstr>
      <vt:lpstr>Experimental setup for single-photon detection</vt:lpstr>
      <vt:lpstr>Preliminary Data</vt:lpstr>
      <vt:lpstr>Future Outlook - Potential Ising Superconductors</vt:lpstr>
      <vt:lpstr>Conclusions</vt:lpstr>
      <vt:lpstr>PowerPoint Presentation</vt:lpstr>
      <vt:lpstr>Ising with FFLO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karapetrov</dc:creator>
  <cp:keywords>COAS template</cp:keywords>
  <cp:lastModifiedBy>Benjamin A Juarez</cp:lastModifiedBy>
  <cp:revision>86</cp:revision>
  <dcterms:created xsi:type="dcterms:W3CDTF">2022-04-18T15:35:46Z</dcterms:created>
  <dcterms:modified xsi:type="dcterms:W3CDTF">2025-01-13T17:36:54Z</dcterms:modified>
</cp:coreProperties>
</file>