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5205" r:id="rId1"/>
    <p:sldMasterId id="2147485229" r:id="rId2"/>
    <p:sldMasterId id="2147485262" r:id="rId3"/>
    <p:sldMasterId id="2147485274" r:id="rId4"/>
    <p:sldMasterId id="2147485313" r:id="rId5"/>
    <p:sldMasterId id="2147485325" r:id="rId6"/>
    <p:sldMasterId id="2147485340" r:id="rId7"/>
    <p:sldMasterId id="2147485352" r:id="rId8"/>
    <p:sldMasterId id="2147485397" r:id="rId9"/>
  </p:sldMasterIdLst>
  <p:notesMasterIdLst>
    <p:notesMasterId r:id="rId43"/>
  </p:notesMasterIdLst>
  <p:sldIdLst>
    <p:sldId id="4148" r:id="rId10"/>
    <p:sldId id="4209" r:id="rId11"/>
    <p:sldId id="2147481010" r:id="rId12"/>
    <p:sldId id="2147481011" r:id="rId13"/>
    <p:sldId id="2147481059" r:id="rId14"/>
    <p:sldId id="2884" r:id="rId15"/>
    <p:sldId id="2147481072" r:id="rId16"/>
    <p:sldId id="2147481074" r:id="rId17"/>
    <p:sldId id="4297" r:id="rId18"/>
    <p:sldId id="2147481056" r:id="rId19"/>
    <p:sldId id="2147481058" r:id="rId20"/>
    <p:sldId id="2147481075" r:id="rId21"/>
    <p:sldId id="2147481076" r:id="rId22"/>
    <p:sldId id="2147481013" r:id="rId23"/>
    <p:sldId id="2147481014" r:id="rId24"/>
    <p:sldId id="2147481022" r:id="rId25"/>
    <p:sldId id="2147481024" r:id="rId26"/>
    <p:sldId id="2147481070" r:id="rId27"/>
    <p:sldId id="2147481060" r:id="rId28"/>
    <p:sldId id="2147481064" r:id="rId29"/>
    <p:sldId id="2147481065" r:id="rId30"/>
    <p:sldId id="2147481067" r:id="rId31"/>
    <p:sldId id="2147481068" r:id="rId32"/>
    <p:sldId id="2147481069" r:id="rId33"/>
    <p:sldId id="2147481066" r:id="rId34"/>
    <p:sldId id="2147481061" r:id="rId35"/>
    <p:sldId id="2147481062" r:id="rId36"/>
    <p:sldId id="2147481071" r:id="rId37"/>
    <p:sldId id="2147481063" r:id="rId38"/>
    <p:sldId id="4347" r:id="rId39"/>
    <p:sldId id="4348" r:id="rId40"/>
    <p:sldId id="2147481012" r:id="rId41"/>
    <p:sldId id="4155" r:id="rId42"/>
  </p:sldIdLst>
  <p:sldSz cx="12192000" cy="6858000"/>
  <p:notesSz cx="7010400" cy="9236075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ambria Math" panose="02040503050406030204" pitchFamily="18" charset="0"/>
      <p:regular r:id="rId50"/>
    </p:embeddedFont>
    <p:embeddedFont>
      <p:font typeface="Candara" panose="020E0502030303020204" pitchFamily="34" charset="0"/>
      <p:regular r:id="rId51"/>
      <p:bold r:id="rId52"/>
      <p:italic r:id="rId53"/>
      <p:boldItalic r:id="rId54"/>
    </p:embeddedFont>
    <p:embeddedFont>
      <p:font typeface="Candara Light" panose="020E0502030303020204" pitchFamily="34" charset="0"/>
      <p:regular r:id="rId55"/>
      <p:italic r:id="rId56"/>
    </p:embeddedFont>
    <p:embeddedFont>
      <p:font typeface="Century Gothic" panose="020B0502020202020204" pitchFamily="34" charset="0"/>
      <p:regular r:id="rId57"/>
      <p:bold r:id="rId58"/>
      <p:italic r:id="rId59"/>
      <p:boldItalic r:id="rId60"/>
    </p:embeddedFont>
    <p:embeddedFont>
      <p:font typeface="Microsoft Sans Serif" panose="020B0604020202020204" pitchFamily="34" charset="0"/>
      <p:regular r:id="rId61"/>
    </p:embeddedFont>
    <p:embeddedFont>
      <p:font typeface="Montserrat" panose="020B0604020202020204" pitchFamily="2" charset="0"/>
      <p:regular r:id="rId62"/>
      <p:bold r:id="rId63"/>
      <p:italic r:id="rId64"/>
      <p:boldItalic r:id="rId65"/>
    </p:embeddedFont>
    <p:embeddedFont>
      <p:font typeface="Palatino Linotype" panose="02040502050505030304" pitchFamily="18" charset="0"/>
      <p:regular r:id="rId66"/>
      <p:bold r:id="rId67"/>
      <p:italic r:id="rId68"/>
      <p:boldItalic r:id="rId69"/>
    </p:embeddedFont>
    <p:embeddedFont>
      <p:font typeface="Poppins" panose="00000500000000000000" pitchFamily="2" charset="0"/>
      <p:regular r:id="rId70"/>
      <p:bold r:id="rId71"/>
      <p:italic r:id="rId72"/>
      <p:boldItalic r:id="rId73"/>
    </p:embeddedFont>
    <p:embeddedFont>
      <p:font typeface="Poppins Medium" panose="00000600000000000000" pitchFamily="2" charset="0"/>
      <p:regular r:id="rId74"/>
      <p:italic r:id="rId75"/>
    </p:embeddedFont>
    <p:embeddedFont>
      <p:font typeface="Tahoma" panose="020B0604030504040204" pitchFamily="34" charset="0"/>
      <p:regular r:id="rId76"/>
      <p:bold r:id="rId77"/>
    </p:embeddedFont>
    <p:embeddedFont>
      <p:font typeface="Titillium Web" panose="020B0604020202020204" pitchFamily="2" charset="0"/>
      <p:regular r:id="rId78"/>
      <p:bold r:id="rId79"/>
      <p:italic r:id="rId80"/>
      <p:boldItalic r:id="rId8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40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CCFF"/>
    <a:srgbClr val="4E95D9"/>
    <a:srgbClr val="D51BB2"/>
    <a:srgbClr val="2C6686"/>
    <a:srgbClr val="312F83"/>
    <a:srgbClr val="AFCFFF"/>
    <a:srgbClr val="DEEBF7"/>
    <a:srgbClr val="4472C4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69" autoAdjust="0"/>
    <p:restoredTop sz="94671" autoAdjust="0"/>
  </p:normalViewPr>
  <p:slideViewPr>
    <p:cSldViewPr snapToGrid="0" snapToObjects="1">
      <p:cViewPr varScale="1">
        <p:scale>
          <a:sx n="73" d="100"/>
          <a:sy n="73" d="100"/>
        </p:scale>
        <p:origin x="294" y="60"/>
      </p:cViewPr>
      <p:guideLst>
        <p:guide orient="horz" pos="2184"/>
        <p:guide pos="40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84" Type="http://schemas.openxmlformats.org/officeDocument/2006/relationships/theme" Target="theme/theme1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74" Type="http://schemas.openxmlformats.org/officeDocument/2006/relationships/font" Target="fonts/font31.fntdata"/><Relationship Id="rId79" Type="http://schemas.openxmlformats.org/officeDocument/2006/relationships/font" Target="fonts/font36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77" Type="http://schemas.openxmlformats.org/officeDocument/2006/relationships/font" Target="fonts/font34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8.fntdata"/><Relationship Id="rId72" Type="http://schemas.openxmlformats.org/officeDocument/2006/relationships/font" Target="fonts/font29.fntdata"/><Relationship Id="rId80" Type="http://schemas.openxmlformats.org/officeDocument/2006/relationships/font" Target="fonts/font37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font" Target="fonts/font32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font" Target="fonts/font30.fntdata"/><Relationship Id="rId78" Type="http://schemas.openxmlformats.org/officeDocument/2006/relationships/font" Target="fonts/font35.fntdata"/><Relationship Id="rId81" Type="http://schemas.openxmlformats.org/officeDocument/2006/relationships/font" Target="fonts/font38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6" Type="http://schemas.openxmlformats.org/officeDocument/2006/relationships/font" Target="fonts/font33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font" Target="fonts/font2.fntdata"/><Relationship Id="rId66" Type="http://schemas.openxmlformats.org/officeDocument/2006/relationships/font" Target="fonts/font23.fntdata"/><Relationship Id="rId61" Type="http://schemas.openxmlformats.org/officeDocument/2006/relationships/font" Target="fonts/font18.fntdata"/><Relationship Id="rId82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9666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defTabSz="913525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9214" y="1"/>
            <a:ext cx="3039666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defTabSz="913525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7038" y="692150"/>
            <a:ext cx="61563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46" y="4387443"/>
            <a:ext cx="5607711" cy="415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1830"/>
            <a:ext cx="3039666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defTabSz="913525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9214" y="8771830"/>
            <a:ext cx="3039666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 defTabSz="913525">
              <a:defRPr sz="1200" smtClean="0"/>
            </a:lvl1pPr>
          </a:lstStyle>
          <a:p>
            <a:pPr>
              <a:defRPr/>
            </a:pPr>
            <a:fld id="{F840CE2C-EAEE-4206-8EDA-BE6B1ADC7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54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EBA7E7-ED04-D741-9011-5122ADAE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241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8533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2477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1810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09746355-E0EF-A75E-3614-5706083CB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>
            <a:extLst>
              <a:ext uri="{FF2B5EF4-FFF2-40B4-BE49-F238E27FC236}">
                <a16:creationId xmlns:a16="http://schemas.microsoft.com/office/drawing/2014/main" id="{C6ADEA6B-4A17-6C1F-0A85-CA35985BB1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>
            <a:extLst>
              <a:ext uri="{FF2B5EF4-FFF2-40B4-BE49-F238E27FC236}">
                <a16:creationId xmlns:a16="http://schemas.microsoft.com/office/drawing/2014/main" id="{77B2A56D-1FCD-8D5C-E46E-0CD312F9CE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3443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A308CDE7-70E8-8697-FC09-818888F5E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>
            <a:extLst>
              <a:ext uri="{FF2B5EF4-FFF2-40B4-BE49-F238E27FC236}">
                <a16:creationId xmlns:a16="http://schemas.microsoft.com/office/drawing/2014/main" id="{D4A45C52-2182-4FE1-D19F-DCD67638B2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12788"/>
            <a:ext cx="6335713" cy="356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>
            <a:extLst>
              <a:ext uri="{FF2B5EF4-FFF2-40B4-BE49-F238E27FC236}">
                <a16:creationId xmlns:a16="http://schemas.microsoft.com/office/drawing/2014/main" id="{D1C323D7-AF56-86A8-1631-44EAED4989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5617" y="4515106"/>
            <a:ext cx="5724939" cy="4277468"/>
          </a:xfrm>
          <a:prstGeom prst="rect">
            <a:avLst/>
          </a:prstGeom>
        </p:spPr>
        <p:txBody>
          <a:bodyPr spcFirstLastPara="1" wrap="square" lIns="95192" tIns="95192" rIns="95192" bIns="9519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667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4B262895-A20A-26F8-6B13-D2FADC4A7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>
            <a:extLst>
              <a:ext uri="{FF2B5EF4-FFF2-40B4-BE49-F238E27FC236}">
                <a16:creationId xmlns:a16="http://schemas.microsoft.com/office/drawing/2014/main" id="{88BA7069-0A98-ED83-30F8-A063F624CD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12788"/>
            <a:ext cx="6335713" cy="356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>
            <a:extLst>
              <a:ext uri="{FF2B5EF4-FFF2-40B4-BE49-F238E27FC236}">
                <a16:creationId xmlns:a16="http://schemas.microsoft.com/office/drawing/2014/main" id="{57A390A8-3053-408A-091F-B09277807C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5617" y="4515106"/>
            <a:ext cx="5724939" cy="4277468"/>
          </a:xfrm>
          <a:prstGeom prst="rect">
            <a:avLst/>
          </a:prstGeom>
        </p:spPr>
        <p:txBody>
          <a:bodyPr spcFirstLastPara="1" wrap="square" lIns="95192" tIns="95192" rIns="95192" bIns="9519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199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9132D6FC-D99B-E113-5D63-B10D4AAC6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>
            <a:extLst>
              <a:ext uri="{FF2B5EF4-FFF2-40B4-BE49-F238E27FC236}">
                <a16:creationId xmlns:a16="http://schemas.microsoft.com/office/drawing/2014/main" id="{80BF6FA6-86CD-C491-9793-9F11454328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12788"/>
            <a:ext cx="6335713" cy="356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>
            <a:extLst>
              <a:ext uri="{FF2B5EF4-FFF2-40B4-BE49-F238E27FC236}">
                <a16:creationId xmlns:a16="http://schemas.microsoft.com/office/drawing/2014/main" id="{7DD36499-C6E4-2E37-91A4-54E3A64AF8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5617" y="4515106"/>
            <a:ext cx="5724939" cy="4277468"/>
          </a:xfrm>
          <a:prstGeom prst="rect">
            <a:avLst/>
          </a:prstGeom>
        </p:spPr>
        <p:txBody>
          <a:bodyPr spcFirstLastPara="1" wrap="square" lIns="95192" tIns="95192" rIns="95192" bIns="9519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6915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A83D4EBF-4C9D-DE97-2AB6-508BCA908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>
            <a:extLst>
              <a:ext uri="{FF2B5EF4-FFF2-40B4-BE49-F238E27FC236}">
                <a16:creationId xmlns:a16="http://schemas.microsoft.com/office/drawing/2014/main" id="{1BBA4761-E8D9-0D83-EB1D-66AC237F18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12788"/>
            <a:ext cx="6335713" cy="356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>
            <a:extLst>
              <a:ext uri="{FF2B5EF4-FFF2-40B4-BE49-F238E27FC236}">
                <a16:creationId xmlns:a16="http://schemas.microsoft.com/office/drawing/2014/main" id="{ED414E59-62C9-5109-7D5F-0C7F57A466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5617" y="4515106"/>
            <a:ext cx="5724939" cy="4277468"/>
          </a:xfrm>
          <a:prstGeom prst="rect">
            <a:avLst/>
          </a:prstGeom>
        </p:spPr>
        <p:txBody>
          <a:bodyPr spcFirstLastPara="1" wrap="square" lIns="95192" tIns="95192" rIns="95192" bIns="9519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9543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30030DB2-965B-9ABA-BA25-03ED1C5A2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>
            <a:extLst>
              <a:ext uri="{FF2B5EF4-FFF2-40B4-BE49-F238E27FC236}">
                <a16:creationId xmlns:a16="http://schemas.microsoft.com/office/drawing/2014/main" id="{CA2BB015-D70F-D36C-1FB2-8E390FD8DA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12788"/>
            <a:ext cx="6335713" cy="356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>
            <a:extLst>
              <a:ext uri="{FF2B5EF4-FFF2-40B4-BE49-F238E27FC236}">
                <a16:creationId xmlns:a16="http://schemas.microsoft.com/office/drawing/2014/main" id="{6959F314-841F-945E-4238-CFA5B62251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5617" y="4515106"/>
            <a:ext cx="5724939" cy="4277468"/>
          </a:xfrm>
          <a:prstGeom prst="rect">
            <a:avLst/>
          </a:prstGeom>
        </p:spPr>
        <p:txBody>
          <a:bodyPr spcFirstLastPara="1" wrap="square" lIns="95192" tIns="95192" rIns="95192" bIns="9519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1153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BC3B4870-3ABA-0B53-E945-06406091B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>
            <a:extLst>
              <a:ext uri="{FF2B5EF4-FFF2-40B4-BE49-F238E27FC236}">
                <a16:creationId xmlns:a16="http://schemas.microsoft.com/office/drawing/2014/main" id="{A681FF3B-04B5-0E40-4EC7-D14F639441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12788"/>
            <a:ext cx="6335713" cy="356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>
            <a:extLst>
              <a:ext uri="{FF2B5EF4-FFF2-40B4-BE49-F238E27FC236}">
                <a16:creationId xmlns:a16="http://schemas.microsoft.com/office/drawing/2014/main" id="{04144249-4162-A822-B112-259247462C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5617" y="4515106"/>
            <a:ext cx="5724939" cy="4277468"/>
          </a:xfrm>
          <a:prstGeom prst="rect">
            <a:avLst/>
          </a:prstGeom>
        </p:spPr>
        <p:txBody>
          <a:bodyPr spcFirstLastPara="1" wrap="square" lIns="95192" tIns="95192" rIns="95192" bIns="9519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974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EBA7E7-ED04-D741-9011-5122ADAE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812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896D2400-0787-1E52-FC25-390BBDD89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>
            <a:extLst>
              <a:ext uri="{FF2B5EF4-FFF2-40B4-BE49-F238E27FC236}">
                <a16:creationId xmlns:a16="http://schemas.microsoft.com/office/drawing/2014/main" id="{D8651CBC-747E-EB22-D960-290A9C65DD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12788"/>
            <a:ext cx="6335713" cy="356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>
            <a:extLst>
              <a:ext uri="{FF2B5EF4-FFF2-40B4-BE49-F238E27FC236}">
                <a16:creationId xmlns:a16="http://schemas.microsoft.com/office/drawing/2014/main" id="{8CDFC83A-9D5C-3157-1D91-F5C726DCBB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5617" y="4515106"/>
            <a:ext cx="5724939" cy="4277468"/>
          </a:xfrm>
          <a:prstGeom prst="rect">
            <a:avLst/>
          </a:prstGeom>
        </p:spPr>
        <p:txBody>
          <a:bodyPr spcFirstLastPara="1" wrap="square" lIns="95192" tIns="95192" rIns="95192" bIns="9519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725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2B591EB5-9E8A-88C3-701D-3EC67F4DD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>
            <a:extLst>
              <a:ext uri="{FF2B5EF4-FFF2-40B4-BE49-F238E27FC236}">
                <a16:creationId xmlns:a16="http://schemas.microsoft.com/office/drawing/2014/main" id="{AED9DFB4-35EF-D7DF-F560-21B934A5F5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12788"/>
            <a:ext cx="6335713" cy="356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>
            <a:extLst>
              <a:ext uri="{FF2B5EF4-FFF2-40B4-BE49-F238E27FC236}">
                <a16:creationId xmlns:a16="http://schemas.microsoft.com/office/drawing/2014/main" id="{35E69758-0A11-51DA-9EBD-BFB04AF2BF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5617" y="4515106"/>
            <a:ext cx="5724939" cy="4277468"/>
          </a:xfrm>
          <a:prstGeom prst="rect">
            <a:avLst/>
          </a:prstGeom>
        </p:spPr>
        <p:txBody>
          <a:bodyPr spcFirstLastPara="1" wrap="square" lIns="95192" tIns="95192" rIns="95192" bIns="9519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9008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B6CBEB51-6D4D-11DD-811C-BFBCA2E65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>
            <a:extLst>
              <a:ext uri="{FF2B5EF4-FFF2-40B4-BE49-F238E27FC236}">
                <a16:creationId xmlns:a16="http://schemas.microsoft.com/office/drawing/2014/main" id="{5721E646-6D53-A394-C634-6695FECDE4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12788"/>
            <a:ext cx="6335713" cy="356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>
            <a:extLst>
              <a:ext uri="{FF2B5EF4-FFF2-40B4-BE49-F238E27FC236}">
                <a16:creationId xmlns:a16="http://schemas.microsoft.com/office/drawing/2014/main" id="{7A4D941E-1C7C-1B28-6F13-9AEEE6F6B0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5617" y="4515106"/>
            <a:ext cx="5724939" cy="4277468"/>
          </a:xfrm>
          <a:prstGeom prst="rect">
            <a:avLst/>
          </a:prstGeom>
        </p:spPr>
        <p:txBody>
          <a:bodyPr spcFirstLastPara="1" wrap="square" lIns="95192" tIns="95192" rIns="95192" bIns="9519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4191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03F0762D-807C-B0CF-0D9B-615E8B91D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>
            <a:extLst>
              <a:ext uri="{FF2B5EF4-FFF2-40B4-BE49-F238E27FC236}">
                <a16:creationId xmlns:a16="http://schemas.microsoft.com/office/drawing/2014/main" id="{3115B9B9-382C-7C1C-D86D-180E8A29A5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12788"/>
            <a:ext cx="6335713" cy="356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>
            <a:extLst>
              <a:ext uri="{FF2B5EF4-FFF2-40B4-BE49-F238E27FC236}">
                <a16:creationId xmlns:a16="http://schemas.microsoft.com/office/drawing/2014/main" id="{4B08AC24-A307-D40E-3838-150A74B71C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5617" y="4515106"/>
            <a:ext cx="5724939" cy="4277468"/>
          </a:xfrm>
          <a:prstGeom prst="rect">
            <a:avLst/>
          </a:prstGeom>
        </p:spPr>
        <p:txBody>
          <a:bodyPr spcFirstLastPara="1" wrap="square" lIns="95192" tIns="95192" rIns="95192" bIns="9519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26058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540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3EC26B-B2A8-4CCE-A1A7-0D5E60263766}" type="slidenum"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40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4663" y="722313"/>
            <a:ext cx="6396037" cy="3598862"/>
          </a:xfrm>
          <a:ln cap="flat"/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471" y="4565212"/>
            <a:ext cx="5362609" cy="4043048"/>
          </a:xfrm>
          <a:ln/>
        </p:spPr>
        <p:txBody>
          <a:bodyPr lIns="97870" tIns="48105" rIns="97870" bIns="4810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48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1921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403ECBDE-FE11-FC55-782C-FDE3B41C0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>
            <a:extLst>
              <a:ext uri="{FF2B5EF4-FFF2-40B4-BE49-F238E27FC236}">
                <a16:creationId xmlns:a16="http://schemas.microsoft.com/office/drawing/2014/main" id="{021D4781-FEC3-75E0-A252-452EA4A88D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12788"/>
            <a:ext cx="6335713" cy="356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>
            <a:extLst>
              <a:ext uri="{FF2B5EF4-FFF2-40B4-BE49-F238E27FC236}">
                <a16:creationId xmlns:a16="http://schemas.microsoft.com/office/drawing/2014/main" id="{C1003FD4-5269-3211-C0A6-6525A78923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5617" y="4515106"/>
            <a:ext cx="5724939" cy="4277468"/>
          </a:xfrm>
          <a:prstGeom prst="rect">
            <a:avLst/>
          </a:prstGeom>
        </p:spPr>
        <p:txBody>
          <a:bodyPr spcFirstLastPara="1" wrap="square" lIns="95192" tIns="95192" rIns="95192" bIns="9519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907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CC28BB2A-52EB-D452-212E-BE851EBC2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>
            <a:extLst>
              <a:ext uri="{FF2B5EF4-FFF2-40B4-BE49-F238E27FC236}">
                <a16:creationId xmlns:a16="http://schemas.microsoft.com/office/drawing/2014/main" id="{72E0E5F5-FDF4-2438-6B88-7EE619CB32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12788"/>
            <a:ext cx="6335713" cy="356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>
            <a:extLst>
              <a:ext uri="{FF2B5EF4-FFF2-40B4-BE49-F238E27FC236}">
                <a16:creationId xmlns:a16="http://schemas.microsoft.com/office/drawing/2014/main" id="{4E0E0CCC-8A7A-8760-AE95-55A5FC589B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5617" y="4515106"/>
            <a:ext cx="5724939" cy="4277468"/>
          </a:xfrm>
          <a:prstGeom prst="rect">
            <a:avLst/>
          </a:prstGeom>
        </p:spPr>
        <p:txBody>
          <a:bodyPr spcFirstLastPara="1" wrap="square" lIns="95192" tIns="95192" rIns="95192" bIns="9519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032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824A09D4-EAAF-3F49-0872-7C1667A0B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>
            <a:extLst>
              <a:ext uri="{FF2B5EF4-FFF2-40B4-BE49-F238E27FC236}">
                <a16:creationId xmlns:a16="http://schemas.microsoft.com/office/drawing/2014/main" id="{10B19F63-78D7-7C13-EB68-E9BCBCC43C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12788"/>
            <a:ext cx="6335713" cy="356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>
            <a:extLst>
              <a:ext uri="{FF2B5EF4-FFF2-40B4-BE49-F238E27FC236}">
                <a16:creationId xmlns:a16="http://schemas.microsoft.com/office/drawing/2014/main" id="{CAC93DC5-D4C8-1732-2FFF-532B88178E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5617" y="4515106"/>
            <a:ext cx="5724939" cy="4277468"/>
          </a:xfrm>
          <a:prstGeom prst="rect">
            <a:avLst/>
          </a:prstGeom>
        </p:spPr>
        <p:txBody>
          <a:bodyPr spcFirstLastPara="1" wrap="square" lIns="95192" tIns="95192" rIns="95192" bIns="9519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767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50299E01-9841-CBFD-4CEC-321E8C85C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>
            <a:extLst>
              <a:ext uri="{FF2B5EF4-FFF2-40B4-BE49-F238E27FC236}">
                <a16:creationId xmlns:a16="http://schemas.microsoft.com/office/drawing/2014/main" id="{8806D78C-DE95-515A-FA47-7B146A29F8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>
            <a:extLst>
              <a:ext uri="{FF2B5EF4-FFF2-40B4-BE49-F238E27FC236}">
                <a16:creationId xmlns:a16="http://schemas.microsoft.com/office/drawing/2014/main" id="{85581FB3-EBD7-008E-B211-97EAFC85AA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792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6584CF76-4ECC-8D0F-6203-8D8A534A4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>
            <a:extLst>
              <a:ext uri="{FF2B5EF4-FFF2-40B4-BE49-F238E27FC236}">
                <a16:creationId xmlns:a16="http://schemas.microsoft.com/office/drawing/2014/main" id="{C340A112-FE72-A376-1344-38A62BCC1E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>
            <a:extLst>
              <a:ext uri="{FF2B5EF4-FFF2-40B4-BE49-F238E27FC236}">
                <a16:creationId xmlns:a16="http://schemas.microsoft.com/office/drawing/2014/main" id="{6B5FC1E1-572D-46C5-B113-6768959E93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9581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2d75c668_4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12d75c668_4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016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573B-744E-8757-C381-F21423F606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2011680"/>
            <a:ext cx="9144000" cy="2286000"/>
          </a:xfrm>
        </p:spPr>
        <p:txBody>
          <a:bodyPr anchor="ctr" anchorCtr="0"/>
          <a:lstStyle>
            <a:lvl1pPr algn="l">
              <a:defRPr sz="4800" b="1"/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51BE0-029A-5F80-DCE3-614B471A2D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4480560"/>
            <a:ext cx="9144000" cy="1655762"/>
          </a:xfrm>
        </p:spPr>
        <p:txBody>
          <a:bodyPr anchor="ctr" anchorCtr="0"/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name and position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D6B86A-82D8-FC81-230D-4864AD8560A2}"/>
              </a:ext>
            </a:extLst>
          </p:cNvPr>
          <p:cNvSpPr txBox="1"/>
          <p:nvPr userDrawn="1"/>
        </p:nvSpPr>
        <p:spPr>
          <a:xfrm>
            <a:off x="9509760" y="6445180"/>
            <a:ext cx="2743200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2"/>
                </a:solidFill>
              </a:rPr>
              <a:t>© Infleqtion 2023</a:t>
            </a: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5D5674D9-DC45-566C-7251-B411712BE0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4576716" cy="1143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406F4F7-04D1-8F52-D4B9-5779216950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6400800"/>
            <a:ext cx="5486400" cy="365125"/>
          </a:xfr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type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918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FBC9245-3790-0A29-1806-E02C31A93251}"/>
              </a:ext>
            </a:extLst>
          </p:cNvPr>
          <p:cNvSpPr/>
          <p:nvPr userDrawn="1"/>
        </p:nvSpPr>
        <p:spPr>
          <a:xfrm>
            <a:off x="8077200" y="0"/>
            <a:ext cx="4114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AAC11ED-6AFE-B1AB-5AA5-938E3F7BF53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4401B-5C2E-30AF-E996-2ED089BD9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49F00-7B4A-D890-A6F0-02597A9458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1828799"/>
            <a:ext cx="7028329" cy="4114800"/>
          </a:xfrm>
        </p:spPr>
        <p:txBody>
          <a:bodyPr/>
          <a:lstStyle>
            <a:lvl1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60197E-9B87-3FFD-575B-FB1BA5F9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59DF9D-2685-2673-97C8-8D699FAA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DA7A7-E5B5-6AB3-C788-DCE6DB17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633FA715-D8D0-80CD-F642-558B6EA678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AAA632D-EDFB-6A9E-BBD8-169989C66B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107571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3F0F27-60E2-4765-9B1F-EF5CEDAF41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9317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C4A812-359C-4B0D-B068-ACB4D3F437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54983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EE9DF-9A70-407D-B6AC-DD85B13C8B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1026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DE3F1A-D88C-4BE4-8775-6318F7A9A5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28055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8413D-139F-4211-91C7-5A583F9B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57562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D2B6B-4814-4659-A9E3-DA2056F7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258360"/>
            <a:ext cx="11041380" cy="6019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1">
            <a:extLst>
              <a:ext uri="{FF2B5EF4-FFF2-40B4-BE49-F238E27FC236}">
                <a16:creationId xmlns:a16="http://schemas.microsoft.com/office/drawing/2014/main" id="{C271023F-98BD-4DF4-BDFF-E6DC608671D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9120" y="1859280"/>
            <a:ext cx="11041380" cy="3954780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ageSubtitle">
            <a:extLst>
              <a:ext uri="{FF2B5EF4-FFF2-40B4-BE49-F238E27FC236}">
                <a16:creationId xmlns:a16="http://schemas.microsoft.com/office/drawing/2014/main" id="{8CACCEC3-4E05-1D59-FD54-9464D98B6485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14917" y="967907"/>
            <a:ext cx="10805583" cy="320040"/>
          </a:xfrm>
        </p:spPr>
        <p:txBody>
          <a:bodyPr vert="horz"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833"/>
              </a:spcBef>
              <a:buFontTx/>
              <a:buNone/>
              <a:defRPr sz="1500" b="0" i="0">
                <a:solidFill>
                  <a:schemeClr val="tx2"/>
                </a:solidFill>
                <a:latin typeface="+mn-lt"/>
              </a:defRPr>
            </a:lvl1pPr>
            <a:lvl2pPr marL="380985" indent="0" algn="ctr">
              <a:buNone/>
            </a:lvl2pPr>
            <a:lvl3pPr marL="761970" indent="0" algn="ctr">
              <a:buNone/>
            </a:lvl3pPr>
            <a:lvl4pPr marL="1142954" indent="0" algn="ctr">
              <a:buNone/>
            </a:lvl4pPr>
            <a:lvl5pPr marL="1523939" indent="0" algn="ctr">
              <a:buNone/>
            </a:lvl5pPr>
            <a:lvl6pPr marL="1904924" indent="0" algn="ctr">
              <a:buNone/>
            </a:lvl6pPr>
            <a:lvl7pPr marL="2285909" indent="0" algn="ctr">
              <a:buNone/>
            </a:lvl7pPr>
            <a:lvl8pPr marL="2666893" indent="0" algn="ctr">
              <a:buNone/>
            </a:lvl8pPr>
            <a:lvl9pPr marL="3047878" indent="0" algn="ctr">
              <a:buNone/>
            </a:lvl9pPr>
          </a:lstStyle>
          <a:p>
            <a:r>
              <a:rPr lang="en-US"/>
              <a:t>Click to edit Page Subtitle</a:t>
            </a:r>
          </a:p>
        </p:txBody>
      </p:sp>
    </p:spTree>
    <p:extLst>
      <p:ext uri="{BB962C8B-B14F-4D97-AF65-F5344CB8AC3E}">
        <p14:creationId xmlns:p14="http://schemas.microsoft.com/office/powerpoint/2010/main" val="4246946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53512-8BDB-4E17-97B5-7BB2D0EB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1">
            <a:extLst>
              <a:ext uri="{FF2B5EF4-FFF2-40B4-BE49-F238E27FC236}">
                <a16:creationId xmlns:a16="http://schemas.microsoft.com/office/drawing/2014/main" id="{B8DF88EB-EFD6-4688-8D7F-9DAD9C42863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79120" y="1592580"/>
            <a:ext cx="11041380" cy="4229100"/>
          </a:xfrm>
        </p:spPr>
        <p:txBody>
          <a:bodyPr/>
          <a:lstStyle>
            <a:lvl1pPr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ageSubtitle">
            <a:extLst>
              <a:ext uri="{FF2B5EF4-FFF2-40B4-BE49-F238E27FC236}">
                <a16:creationId xmlns:a16="http://schemas.microsoft.com/office/drawing/2014/main" id="{DC3866F6-1CC9-3D7F-3E1A-A2788394E37A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14917" y="967907"/>
            <a:ext cx="10805583" cy="320040"/>
          </a:xfrm>
        </p:spPr>
        <p:txBody>
          <a:bodyPr vert="horz"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833"/>
              </a:spcBef>
              <a:buFontTx/>
              <a:buNone/>
              <a:defRPr sz="1500" b="0" i="0">
                <a:solidFill>
                  <a:schemeClr val="tx2"/>
                </a:solidFill>
                <a:latin typeface="+mn-lt"/>
              </a:defRPr>
            </a:lvl1pPr>
            <a:lvl2pPr marL="380985" indent="0" algn="ctr">
              <a:buNone/>
            </a:lvl2pPr>
            <a:lvl3pPr marL="761970" indent="0" algn="ctr">
              <a:buNone/>
            </a:lvl3pPr>
            <a:lvl4pPr marL="1142954" indent="0" algn="ctr">
              <a:buNone/>
            </a:lvl4pPr>
            <a:lvl5pPr marL="1523939" indent="0" algn="ctr">
              <a:buNone/>
            </a:lvl5pPr>
            <a:lvl6pPr marL="1904924" indent="0" algn="ctr">
              <a:buNone/>
            </a:lvl6pPr>
            <a:lvl7pPr marL="2285909" indent="0" algn="ctr">
              <a:buNone/>
            </a:lvl7pPr>
            <a:lvl8pPr marL="2666893" indent="0" algn="ctr">
              <a:buNone/>
            </a:lvl8pPr>
            <a:lvl9pPr marL="3047878" indent="0" algn="ctr">
              <a:buNone/>
            </a:lvl9pPr>
          </a:lstStyle>
          <a:p>
            <a:r>
              <a:rPr lang="en-US"/>
              <a:t>Click to edit Page Subtitle</a:t>
            </a:r>
          </a:p>
        </p:txBody>
      </p:sp>
    </p:spTree>
    <p:extLst>
      <p:ext uri="{BB962C8B-B14F-4D97-AF65-F5344CB8AC3E}">
        <p14:creationId xmlns:p14="http://schemas.microsoft.com/office/powerpoint/2010/main" val="31230457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5DFEE-BA38-4B64-A7AA-73258E378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581181-C92B-8955-2519-AB75489564E5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814917" y="967907"/>
            <a:ext cx="10805583" cy="320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478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6620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gendaLabel">
            <a:extLst>
              <a:ext uri="{FF2B5EF4-FFF2-40B4-BE49-F238E27FC236}">
                <a16:creationId xmlns:a16="http://schemas.microsoft.com/office/drawing/2014/main" id="{29207ADD-116D-41C8-A4D1-085A5835B4CC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579120" y="548640"/>
            <a:ext cx="11041380" cy="60198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sz="1833" b="0" i="0">
                <a:solidFill>
                  <a:schemeClr val="tx2"/>
                </a:solidFill>
                <a:latin typeface="Arial" panose="020B0604020202020204" pitchFamily="34" charset="0"/>
              </a:rPr>
              <a:t>Agenda</a:t>
            </a:r>
          </a:p>
        </p:txBody>
      </p:sp>
      <p:sp>
        <p:nvSpPr>
          <p:cNvPr id="4" name="AgendaPage">
            <a:extLst>
              <a:ext uri="{FF2B5EF4-FFF2-40B4-BE49-F238E27FC236}">
                <a16:creationId xmlns:a16="http://schemas.microsoft.com/office/drawing/2014/main" id="{BFF39C47-CE97-4D46-81FD-CC1AA2628FF0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11620436" y="1478280"/>
            <a:ext cx="65" cy="246093"/>
          </a:xfrm>
          <a:prstGeom prst="rect">
            <a:avLst/>
          </a:prstGeom>
          <a:noFill/>
        </p:spPr>
        <p:txBody>
          <a:bodyPr vert="horz" wrap="none" lIns="0" tIns="38100" rIns="0" bIns="38100" rtlCol="0" anchor="t">
            <a:spAutoFit/>
          </a:bodyPr>
          <a:lstStyle/>
          <a:p>
            <a:pPr algn="r">
              <a:lnSpc>
                <a:spcPct val="110000"/>
              </a:lnSpc>
            </a:pPr>
            <a:endParaRPr lang="en-US" sz="1083" b="0" i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" name="AgendaTable">
            <a:extLst>
              <a:ext uri="{FF2B5EF4-FFF2-40B4-BE49-F238E27FC236}">
                <a16:creationId xmlns:a16="http://schemas.microsoft.com/office/drawing/2014/main" id="{D9030EE2-8F3F-4990-877F-0F58487A8518}"/>
              </a:ext>
            </a:extLst>
          </p:cNvPr>
          <p:cNvSpPr>
            <a:spLocks noGrp="1"/>
          </p:cNvSpPr>
          <p:nvPr>
            <p:ph type="tbl" idx="10"/>
          </p:nvPr>
        </p:nvSpPr>
        <p:spPr>
          <a:xfrm>
            <a:off x="556260" y="1798320"/>
            <a:ext cx="11041380" cy="4434840"/>
          </a:xfrm>
        </p:spPr>
        <p:txBody>
          <a:bodyPr/>
          <a:lstStyle>
            <a:lvl1pPr marL="2646" indent="0">
              <a:buFontTx/>
              <a:buNone/>
              <a:defRPr sz="1083" b="0" i="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33462935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text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AAC11ED-6AFE-B1AB-5AA5-938E3F7BF53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4401B-5C2E-30AF-E996-2ED089BD9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49F00-7B4A-D890-A6F0-02597A9458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399" y="1828799"/>
            <a:ext cx="7315200" cy="4114800"/>
          </a:xfrm>
        </p:spPr>
        <p:txBody>
          <a:bodyPr/>
          <a:lstStyle>
            <a:lvl1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60197E-9B87-3FFD-575B-FB1BA5F9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59DF9D-2685-2673-97C8-8D699FAA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DA7A7-E5B5-6AB3-C788-DCE6DB17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633FA715-D8D0-80CD-F642-558B6EA678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AAA632D-EDFB-6A9E-BBD8-169989C66B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Speaker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E80F5A-86DF-749F-7F0E-02E7F645EB9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895352" y="1828800"/>
            <a:ext cx="40094" cy="41148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A91F72-EBED-07FC-2DFB-43EE10E7C1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01200" y="1828800"/>
            <a:ext cx="2286000" cy="41148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 dirty="0"/>
              <a:t>Click to add sidebar text</a:t>
            </a:r>
          </a:p>
        </p:txBody>
      </p:sp>
    </p:spTree>
    <p:extLst>
      <p:ext uri="{BB962C8B-B14F-4D97-AF65-F5344CB8AC3E}">
        <p14:creationId xmlns:p14="http://schemas.microsoft.com/office/powerpoint/2010/main" val="300492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AC3BB-D5D2-46C5-9888-85E72747F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320588"/>
            <a:ext cx="11041380" cy="6019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1">
            <a:extLst>
              <a:ext uri="{FF2B5EF4-FFF2-40B4-BE49-F238E27FC236}">
                <a16:creationId xmlns:a16="http://schemas.microsoft.com/office/drawing/2014/main" id="{C91F2769-D324-4920-83C9-34B87D44780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79120" y="1592580"/>
            <a:ext cx="11041380" cy="4434840"/>
          </a:xfrm>
        </p:spPr>
        <p:txBody>
          <a:bodyPr vert="horz" wrap="square" lIns="91440" tIns="36576" rIns="36576" bIns="36576" anchor="t">
            <a:noAutofit/>
          </a:bodyPr>
          <a:lstStyle>
            <a:lvl1pPr marL="2646" indent="0" algn="l">
              <a:lnSpc>
                <a:spcPct val="110000"/>
              </a:lnSpc>
              <a:spcBef>
                <a:spcPct val="0"/>
              </a:spcBef>
              <a:buFontTx/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22859" indent="0" algn="l">
              <a:lnSpc>
                <a:spcPct val="110000"/>
              </a:lnSpc>
              <a:spcBef>
                <a:spcPct val="0"/>
              </a:spcBef>
              <a:buFontTx/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44774" indent="0" algn="l">
              <a:lnSpc>
                <a:spcPct val="110000"/>
              </a:lnSpc>
              <a:spcBef>
                <a:spcPct val="0"/>
              </a:spcBef>
              <a:buFontTx/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281929" indent="0" algn="l">
              <a:lnSpc>
                <a:spcPct val="110000"/>
              </a:lnSpc>
              <a:spcBef>
                <a:spcPct val="0"/>
              </a:spcBef>
              <a:buFontTx/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9083" indent="0" algn="l">
              <a:lnSpc>
                <a:spcPct val="110000"/>
              </a:lnSpc>
              <a:spcBef>
                <a:spcPct val="0"/>
              </a:spcBef>
              <a:buFontTx/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ageSubtitle">
            <a:extLst>
              <a:ext uri="{FF2B5EF4-FFF2-40B4-BE49-F238E27FC236}">
                <a16:creationId xmlns:a16="http://schemas.microsoft.com/office/drawing/2014/main" id="{E01C1B5E-1C84-B69E-0449-BB260AF948BE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14917" y="1025057"/>
            <a:ext cx="10805583" cy="320040"/>
          </a:xfrm>
        </p:spPr>
        <p:txBody>
          <a:bodyPr vert="horz"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833"/>
              </a:spcBef>
              <a:buFontTx/>
              <a:buNone/>
              <a:defRPr sz="1500" b="0" i="0">
                <a:solidFill>
                  <a:schemeClr val="tx2"/>
                </a:solidFill>
                <a:latin typeface="+mn-lt"/>
              </a:defRPr>
            </a:lvl1pPr>
            <a:lvl2pPr marL="380985" indent="0" algn="ctr">
              <a:buNone/>
            </a:lvl2pPr>
            <a:lvl3pPr marL="761970" indent="0" algn="ctr">
              <a:buNone/>
            </a:lvl3pPr>
            <a:lvl4pPr marL="1142954" indent="0" algn="ctr">
              <a:buNone/>
            </a:lvl4pPr>
            <a:lvl5pPr marL="1523939" indent="0" algn="ctr">
              <a:buNone/>
            </a:lvl5pPr>
            <a:lvl6pPr marL="1904924" indent="0" algn="ctr">
              <a:buNone/>
            </a:lvl6pPr>
            <a:lvl7pPr marL="2285909" indent="0" algn="ctr">
              <a:buNone/>
            </a:lvl7pPr>
            <a:lvl8pPr marL="2666893" indent="0" algn="ctr">
              <a:buNone/>
            </a:lvl8pPr>
            <a:lvl9pPr marL="3047878" indent="0" algn="ctr">
              <a:buNone/>
            </a:lvl9pPr>
          </a:lstStyle>
          <a:p>
            <a:r>
              <a:rPr lang="en-US"/>
              <a:t>Click to edit Page Subtitle</a:t>
            </a:r>
          </a:p>
        </p:txBody>
      </p:sp>
    </p:spTree>
    <p:extLst>
      <p:ext uri="{BB962C8B-B14F-4D97-AF65-F5344CB8AC3E}">
        <p14:creationId xmlns:p14="http://schemas.microsoft.com/office/powerpoint/2010/main" val="42283912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E927F3C-C220-8C24-44DF-BCD3DB83F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D939A0C-3F5F-BD39-7332-067027D4E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Infleqtion</a:t>
            </a:r>
            <a:r>
              <a:rPr lang="en-US"/>
              <a:t> Confidential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9251061-310B-9C3D-0A8D-12BAAE34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33" b="0" i="0">
                <a:solidFill>
                  <a:srgbClr val="0A002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31383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33" b="0" i="0">
                <a:solidFill>
                  <a:srgbClr val="0A002C"/>
                </a:solidFill>
                <a:latin typeface="Arial"/>
                <a:cs typeface="Arial"/>
              </a:defRPr>
            </a:lvl1pPr>
          </a:lstStyle>
          <a:p>
            <a:pPr marL="97362">
              <a:spcBef>
                <a:spcPts val="121"/>
              </a:spcBef>
            </a:pPr>
            <a:fld id="{81D60167-4931-47E6-BA6A-407CBD079E47}" type="slidenum">
              <a:rPr lang="en-US" spc="-42" smtClean="0"/>
              <a:pPr marL="97362">
                <a:spcBef>
                  <a:spcPts val="121"/>
                </a:spcBef>
              </a:pPr>
              <a:t>‹#›</a:t>
            </a:fld>
            <a:endParaRPr lang="en-US" spc="-42"/>
          </a:p>
        </p:txBody>
      </p:sp>
    </p:spTree>
    <p:extLst>
      <p:ext uri="{BB962C8B-B14F-4D97-AF65-F5344CB8AC3E}">
        <p14:creationId xmlns:p14="http://schemas.microsoft.com/office/powerpoint/2010/main" val="23119352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5FF0B-F1D7-4449-8D46-927AF03997F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566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DEE5C-6A02-4F32-A82C-2D377F20AE9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231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C2DEB-5CA2-4D5E-AC8B-E149E7638CB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311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F6352-360C-4781-8805-BB0C1C5AA35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755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B6238-9A5A-4B70-875B-6AB5B0463F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2308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17F0E-BB27-452F-818C-BE0A3C26D3D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876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94A0E-8622-4095-856C-3DB2A41B812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96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B9986D6C-DB7A-3B34-B2AB-4057F095483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589CD0-F7CA-7EE4-CE62-55E2E38BEF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53F0B-7724-14A4-D7FD-ECAE553DAC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FBFD3-CC03-468A-CC2F-840F10AEA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28800"/>
            <a:ext cx="5029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401E42-50CA-C61A-F931-CC789CAE2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121AAC-5A9A-BC24-AA56-DE8CD31F2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FD929-FE1A-2F46-4FF3-99297C6AE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object 2">
            <a:extLst>
              <a:ext uri="{FF2B5EF4-FFF2-40B4-BE49-F238E27FC236}">
                <a16:creationId xmlns:a16="http://schemas.microsoft.com/office/drawing/2014/main" id="{3AC3C3EE-0927-E7F4-A04F-F4B4C2C550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114D7E3-7D02-EA81-26F7-6C74D1810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5315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CFB2C-2874-4D78-830B-47B793B481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891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7A170-3503-47F0-96B4-C41E03CA68A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021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CFCEB-A405-4B24-89A3-C93101B133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634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26432-07A5-473B-9474-3B1AA1C5B4A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58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2FE669D-199A-24A9-2046-F47996395EDF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77453-3F1A-FA31-FF3E-D791C045B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457200"/>
            <a:ext cx="9601200" cy="914400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982CD-1073-F70B-3DDC-9579B1694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400" y="1828800"/>
            <a:ext cx="5029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D18FD-0D16-320A-F3C8-44B42E8639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14400" y="2834640"/>
            <a:ext cx="5029200" cy="347472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47C3D1-1656-9D1C-AC05-4A34DBDC539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00800" y="1828800"/>
            <a:ext cx="5029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E2D7F3-D58C-29F1-5C9E-6C0E088A06E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00800" y="2834640"/>
            <a:ext cx="5029200" cy="347472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33AD42-2F91-5824-A9F4-66E82A471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2C719-65E6-4200-24F5-8C4C5FAE4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502012-CDEE-F663-34E4-2702A3F5E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object 2">
            <a:extLst>
              <a:ext uri="{FF2B5EF4-FFF2-40B4-BE49-F238E27FC236}">
                <a16:creationId xmlns:a16="http://schemas.microsoft.com/office/drawing/2014/main" id="{50BBE441-4901-1DA1-9B70-E328F697C2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D322000-70E6-A834-4232-240A1C71FF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91491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F4312EA9-63CB-1A89-525A-EFCB59FC5373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CAC17-8A67-A908-61D6-2A7AAD14EB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914400"/>
            <a:ext cx="41148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ABE3F-E15A-30DC-E0A4-07720D2927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86400" y="914399"/>
            <a:ext cx="6172200" cy="50292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7B623-F8E3-6074-DDBB-0FCC07B27FD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14399" y="2743200"/>
            <a:ext cx="4114800" cy="320040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ABA86-0ECC-A232-EFEE-582AFC646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D2236-B0CB-7BD3-5D5C-BAF546F32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4D1BE-1D30-0946-521A-8F61B8517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7D7E9ED5-82E2-02C7-F320-3A5995B23A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1D185A0-3B15-919E-E9F0-13A7B88964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22375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ED0CC0AB-44BC-7E20-6DE1-99C6099DE695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58F8E-CEE5-D6F3-1ACF-A06C45D9E3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41148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44107D-E0B0-B41C-7D5C-99BEDD703D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914400"/>
            <a:ext cx="6172200" cy="457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917AE-5CE6-87AC-7401-1DEF56084D3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14400" y="2743200"/>
            <a:ext cx="4114800" cy="320040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A38E9-32A0-908D-3B76-39EE7ED31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51764-C713-76A1-681B-78313011C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E7B79-BB8D-34A0-B5F2-2E5B6BC8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EBE99175-2FE2-CDA2-A8B6-4428486FAA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51E4680F-076F-D67A-3257-F3F0857EB7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E1D88A2-029B-64F8-94CD-87E95B78E0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0" y="5577840"/>
            <a:ext cx="6172200" cy="365760"/>
          </a:xfrm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Click to add link to picture source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096C3A3-F2CE-8EB9-0A96-5CA70B4C52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2434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ED0CC0AB-44BC-7E20-6DE1-99C6099DE695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58F8E-CEE5-D6F3-1ACF-A06C45D9E3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41148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44107D-E0B0-B41C-7D5C-99BEDD703D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914400"/>
            <a:ext cx="6172200" cy="2377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917AE-5CE6-87AC-7401-1DEF56084D3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14400" y="2743200"/>
            <a:ext cx="4114800" cy="320040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A38E9-32A0-908D-3B76-39EE7ED31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51764-C713-76A1-681B-78313011C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E7B79-BB8D-34A0-B5F2-2E5B6BC8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B613B3E-BBF8-FBE8-EE06-C6A990619B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3566160"/>
            <a:ext cx="6172200" cy="2377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2400"/>
            </a:lvl1pPr>
          </a:lstStyle>
          <a:p>
            <a:endParaRPr lang="en-US"/>
          </a:p>
        </p:txBody>
      </p:sp>
      <p:pic>
        <p:nvPicPr>
          <p:cNvPr id="10" name="object 2">
            <a:extLst>
              <a:ext uri="{FF2B5EF4-FFF2-40B4-BE49-F238E27FC236}">
                <a16:creationId xmlns:a16="http://schemas.microsoft.com/office/drawing/2014/main" id="{346FB2C6-49C5-1402-01FD-8ABFDDA0E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BB1DBDC-71B7-0544-1CFA-92267A34A8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299793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80232FAE-97B6-B686-5D4E-351108B796CF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49F0A5-F53D-C727-4CF6-CB0002A5B2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5B236B-7432-35A4-454C-09963107E3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512F98-F03B-2F98-999F-875E5BDDB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434A1-CCE4-AACF-18AB-3466B242D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0C1001A9-00A5-7856-61C8-8036FE558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11361D8-CA1A-0DC4-AA41-F3B87658D1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277526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E927F3C-C220-8C24-44DF-BCD3DB83F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126612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 and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F94F7A97-FD49-D477-168A-F6D24A7DF161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25D73-F708-D3D1-2F80-4C99507B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56DDD-9771-CC29-E710-EDF20A535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4D5D8-7CB8-87E0-E4B9-140D6EFD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CEA4F2CC-B58A-24B5-1DBE-367E513BD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8EE31FE-94C0-6776-A702-EECBE75AAB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366895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B151D4-CFE6-8BCD-37ED-C7D83C91E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38100"/>
            <a:ext cx="6781800" cy="6781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91573B-744E-8757-C381-F21423F606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2011680"/>
            <a:ext cx="9144000" cy="2286000"/>
          </a:xfrm>
        </p:spPr>
        <p:txBody>
          <a:bodyPr anchor="ctr" anchorCtr="0"/>
          <a:lstStyle>
            <a:lvl1pPr algn="l">
              <a:defRPr sz="4800" b="1"/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51BE0-029A-5F80-DCE3-614B471A2D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4480560"/>
            <a:ext cx="9144000" cy="1655762"/>
          </a:xfrm>
        </p:spPr>
        <p:txBody>
          <a:bodyPr anchor="ctr" anchorCtr="0"/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name and position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D6B86A-82D8-FC81-230D-4864AD8560A2}"/>
              </a:ext>
            </a:extLst>
          </p:cNvPr>
          <p:cNvSpPr txBox="1"/>
          <p:nvPr userDrawn="1"/>
        </p:nvSpPr>
        <p:spPr>
          <a:xfrm>
            <a:off x="9509760" y="6445180"/>
            <a:ext cx="2743200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2"/>
                </a:solidFill>
              </a:rPr>
              <a:t>© Infleqtion 2023</a:t>
            </a: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5D5674D9-DC45-566C-7251-B411712BE0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4576716" cy="11430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B5DE2E4-5844-165B-63FA-2C2792ECDB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6400800"/>
            <a:ext cx="5486400" cy="365125"/>
          </a:xfr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type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0266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, no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4834EBB3-5EA1-3FBA-5907-924AC9D7B8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E337505-9C0C-A5E7-ED44-8373B3265A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220842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1 logo,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F94F7A97-FD49-D477-168A-F6D24A7DF161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25D73-F708-D3D1-2F80-4C99507B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56DDD-9771-CC29-E710-EDF20A535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4D5D8-7CB8-87E0-E4B9-140D6EFD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1129B7-0DDB-CD7A-D893-8D0D849ABB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937760"/>
            <a:ext cx="10972800" cy="914400"/>
          </a:xfrm>
        </p:spPr>
        <p:txBody>
          <a:bodyPr anchor="ctr" anchorCtr="0"/>
          <a:lstStyle>
            <a:lvl1pPr marL="0" indent="0" algn="ctr">
              <a:buNone/>
              <a:defRPr sz="2000" i="1"/>
            </a:lvl1pPr>
          </a:lstStyle>
          <a:p>
            <a:pPr lvl="0"/>
            <a:r>
              <a:rPr lang="en-US"/>
              <a:t>Click to edit content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01257E8-C61A-E074-4DE2-834170191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808" y="1366684"/>
            <a:ext cx="383390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5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multi-logo, cop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F94F7A97-FD49-D477-168A-F6D24A7DF161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25D73-F708-D3D1-2F80-4C99507B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56DDD-9771-CC29-E710-EDF20A535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4D5D8-7CB8-87E0-E4B9-140D6EFD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/>
          <a:p>
            <a:fld id="{577E9D79-97F8-4126-B7D8-A55F1D5239B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1129B7-0DDB-CD7A-D893-8D0D849ABB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340884"/>
            <a:ext cx="10972800" cy="914400"/>
          </a:xfrm>
        </p:spPr>
        <p:txBody>
          <a:bodyPr anchor="ctr" anchorCtr="0"/>
          <a:lstStyle>
            <a:lvl1pPr marL="0" indent="0" algn="ctr">
              <a:buNone/>
              <a:defRPr sz="20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content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D6F417B-FCEE-5C4E-4155-316DF9517F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096" y="913364"/>
            <a:ext cx="3833905" cy="3200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5ADCE72-D737-59CD-3E6C-36517A395E02}"/>
              </a:ext>
            </a:extLst>
          </p:cNvPr>
          <p:cNvGrpSpPr/>
          <p:nvPr userDrawn="1"/>
        </p:nvGrpSpPr>
        <p:grpSpPr>
          <a:xfrm>
            <a:off x="2348878" y="4100519"/>
            <a:ext cx="7322995" cy="1201210"/>
            <a:chOff x="2348878" y="4100519"/>
            <a:chExt cx="7322995" cy="120121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DFBA826-CD7D-7773-9296-5FE807BFC5E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t="14940" r="16667" b="25923"/>
            <a:stretch/>
          </p:blipFill>
          <p:spPr>
            <a:xfrm>
              <a:off x="2348878" y="4100519"/>
              <a:ext cx="3474720" cy="118872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5539C0-2282-F22B-5212-0C06BDAC06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" t="24853" r="6367" b="19591"/>
            <a:stretch/>
          </p:blipFill>
          <p:spPr>
            <a:xfrm>
              <a:off x="6133145" y="4419601"/>
              <a:ext cx="3538728" cy="88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8355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cro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AAC11ED-6AFE-B1AB-5AA5-938E3F7BF53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4401B-5C2E-30AF-E996-2ED089BD9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0"/>
            <a:ext cx="8229600" cy="9144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49F00-7B4A-D890-A6F0-02597A9458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914400"/>
            <a:ext cx="10972800" cy="5029200"/>
          </a:xfrm>
        </p:spPr>
        <p:txBody>
          <a:bodyPr/>
          <a:lstStyle>
            <a:lvl1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60197E-9B87-3FFD-575B-FB1BA5F9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59DF9D-2685-2673-97C8-8D699FAA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DA7A7-E5B5-6AB3-C788-DCE6DB17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/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B2526989-A3A8-6FFA-F2DC-2CDC63A0C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8600"/>
            <a:ext cx="457200" cy="4572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BA39E44-CE3F-8407-887A-C9E8DE46EE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170471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573B-744E-8757-C381-F21423F606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828800"/>
            <a:ext cx="9144000" cy="2286000"/>
          </a:xfrm>
        </p:spPr>
        <p:txBody>
          <a:bodyPr anchor="ctr" anchorCtr="0"/>
          <a:lstStyle>
            <a:lvl1pPr algn="l">
              <a:defRPr sz="4400" b="1"/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51BE0-029A-5F80-DCE3-614B471A2D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4114800"/>
            <a:ext cx="9144000" cy="1655762"/>
          </a:xfrm>
        </p:spPr>
        <p:txBody>
          <a:bodyPr anchor="ctr" anchorCtr="0"/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name and position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D6B86A-82D8-FC81-230D-4864AD8560A2}"/>
              </a:ext>
            </a:extLst>
          </p:cNvPr>
          <p:cNvSpPr txBox="1"/>
          <p:nvPr userDrawn="1"/>
        </p:nvSpPr>
        <p:spPr>
          <a:xfrm>
            <a:off x="9509760" y="6445180"/>
            <a:ext cx="2743200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/>
                </a:solidFill>
              </a:rPr>
              <a:t>© Infleqtion 2023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90A591E-4CD5-7E1D-472B-3EB850D6BF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6400800"/>
            <a:ext cx="5486400" cy="365125"/>
          </a:xfrm>
        </p:spPr>
        <p:txBody>
          <a:bodyPr anchor="ctr" anchorCtr="0"/>
          <a:lstStyle>
            <a:lvl1pPr marL="0" indent="0" algn="ct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type CONFIDENTIAL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8DE75D84-E25E-CD87-9C3E-58D63E7C6F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366138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1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573B-744E-8757-C381-F21423F606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828800"/>
            <a:ext cx="9144000" cy="2286000"/>
          </a:xfrm>
        </p:spPr>
        <p:txBody>
          <a:bodyPr anchor="ctr" anchorCtr="0"/>
          <a:lstStyle>
            <a:lvl1pPr algn="l">
              <a:defRPr sz="4400" b="1"/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51BE0-029A-5F80-DCE3-614B471A2D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4206240"/>
            <a:ext cx="9144000" cy="1655762"/>
          </a:xfrm>
        </p:spPr>
        <p:txBody>
          <a:bodyPr anchor="ctr" anchorCtr="0"/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name and position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52E8C4-7A23-5E3E-81A2-86D5CD65E9FE}"/>
              </a:ext>
            </a:extLst>
          </p:cNvPr>
          <p:cNvSpPr txBox="1"/>
          <p:nvPr userDrawn="1"/>
        </p:nvSpPr>
        <p:spPr>
          <a:xfrm>
            <a:off x="9509760" y="6445180"/>
            <a:ext cx="2743200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/>
                </a:solidFill>
              </a:rPr>
              <a:t>© Infleqtion 2023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4369AFD-2F0C-8FCE-4F34-8400647E8E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6400800"/>
            <a:ext cx="5486400" cy="365125"/>
          </a:xfrm>
        </p:spPr>
        <p:txBody>
          <a:bodyPr anchor="ctr" anchorCtr="0"/>
          <a:lstStyle>
            <a:lvl1pPr marL="0" indent="0" algn="ct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type CONFIDENTIAL</a:t>
            </a: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84753FC0-CF78-259C-A28E-DD05A212A8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366138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5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573B-744E-8757-C381-F21423F606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828800"/>
            <a:ext cx="9144000" cy="2286000"/>
          </a:xfrm>
        </p:spPr>
        <p:txBody>
          <a:bodyPr anchor="ctr" anchorCtr="0"/>
          <a:lstStyle>
            <a:lvl1pPr algn="l">
              <a:defRPr sz="4400" b="1"/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51BE0-029A-5F80-DCE3-614B471A2D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4206240"/>
            <a:ext cx="9144000" cy="1655762"/>
          </a:xfrm>
        </p:spPr>
        <p:txBody>
          <a:bodyPr anchor="ctr" anchorCtr="0"/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name and position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30D291-6706-0EA8-AEB2-4545510BD87D}"/>
              </a:ext>
            </a:extLst>
          </p:cNvPr>
          <p:cNvSpPr txBox="1"/>
          <p:nvPr userDrawn="1"/>
        </p:nvSpPr>
        <p:spPr>
          <a:xfrm>
            <a:off x="9509760" y="6445180"/>
            <a:ext cx="2743200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/>
                </a:solidFill>
              </a:rPr>
              <a:t>© Infleqtion 2023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F8E6F28-BC37-AB3D-4B01-03EA7BAADA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6400800"/>
            <a:ext cx="5486400" cy="365125"/>
          </a:xfrm>
        </p:spPr>
        <p:txBody>
          <a:bodyPr anchor="ctr" anchorCtr="0"/>
          <a:lstStyle>
            <a:lvl1pPr marL="0" indent="0" algn="ct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type CONFIDENTIAL</a:t>
            </a: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3769C303-AB13-80A9-1615-993E9769F2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366138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573B-744E-8757-C381-F21423F606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828800"/>
            <a:ext cx="9144000" cy="2286000"/>
          </a:xfrm>
        </p:spPr>
        <p:txBody>
          <a:bodyPr anchor="ctr" anchorCtr="0"/>
          <a:lstStyle>
            <a:lvl1pPr algn="l">
              <a:defRPr sz="4400" b="1"/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51BE0-029A-5F80-DCE3-614B471A2D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4206240"/>
            <a:ext cx="9144000" cy="1655762"/>
          </a:xfrm>
        </p:spPr>
        <p:txBody>
          <a:bodyPr anchor="ctr" anchorCtr="0"/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name and position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30D291-6706-0EA8-AEB2-4545510BD87D}"/>
              </a:ext>
            </a:extLst>
          </p:cNvPr>
          <p:cNvSpPr txBox="1"/>
          <p:nvPr userDrawn="1"/>
        </p:nvSpPr>
        <p:spPr>
          <a:xfrm>
            <a:off x="9509760" y="6445180"/>
            <a:ext cx="2743200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/>
                </a:solidFill>
              </a:rPr>
              <a:t>© Infleqtion 2023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0C3E3EC-66B3-D701-6E69-A72FA63714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6400800"/>
            <a:ext cx="5486400" cy="365125"/>
          </a:xfrm>
        </p:spPr>
        <p:txBody>
          <a:bodyPr anchor="ctr" anchorCtr="0"/>
          <a:lstStyle>
            <a:lvl1pPr marL="0" indent="0" algn="ct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type CONFIDENTIAL</a:t>
            </a: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1160E606-EF6B-3D97-2BAD-F5086FEB61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366138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6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573B-744E-8757-C381-F21423F606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828800"/>
            <a:ext cx="9144000" cy="2286000"/>
          </a:xfrm>
        </p:spPr>
        <p:txBody>
          <a:bodyPr anchor="ctr" anchorCtr="0"/>
          <a:lstStyle>
            <a:lvl1pPr algn="l">
              <a:defRPr sz="4400" b="1"/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51BE0-029A-5F80-DCE3-614B471A2D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4114800"/>
            <a:ext cx="9144000" cy="1655762"/>
          </a:xfrm>
        </p:spPr>
        <p:txBody>
          <a:bodyPr anchor="ctr" anchorCtr="0"/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name and position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30D291-6706-0EA8-AEB2-4545510BD87D}"/>
              </a:ext>
            </a:extLst>
          </p:cNvPr>
          <p:cNvSpPr txBox="1"/>
          <p:nvPr userDrawn="1"/>
        </p:nvSpPr>
        <p:spPr>
          <a:xfrm>
            <a:off x="9342240" y="6445180"/>
            <a:ext cx="2743200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© Infleqtion 2023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0C3E3EC-66B3-D701-6E69-A72FA63714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6400800"/>
            <a:ext cx="5486400" cy="365125"/>
          </a:xfrm>
        </p:spPr>
        <p:txBody>
          <a:bodyPr anchor="ctr" anchorCtr="0"/>
          <a:lstStyle>
            <a:lvl1pPr marL="0" indent="0" algn="ct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type CONFIDENTIAL</a:t>
            </a: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C40FE236-F226-0853-6DA6-02C3B6BD53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366138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14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bg>
      <p:bgPr>
        <a:blipFill dpi="0" rotWithShape="1">
          <a:blip r:embed="rId3">
            <a:lum/>
          </a:blip>
          <a:srcRect/>
          <a:stretch>
            <a:fillRect t="-42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573B-744E-8757-C381-F21423F606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6800" y="1828800"/>
            <a:ext cx="10058400" cy="2286000"/>
          </a:xfrm>
        </p:spPr>
        <p:txBody>
          <a:bodyPr anchor="ctr" anchorCtr="0"/>
          <a:lstStyle>
            <a:lvl1pPr algn="ctr">
              <a:defRPr sz="52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51BE0-029A-5F80-DCE3-614B471A2D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0" y="4114800"/>
            <a:ext cx="10058400" cy="1655762"/>
          </a:xfrm>
        </p:spPr>
        <p:txBody>
          <a:bodyPr anchor="ctr" anchorCtr="0"/>
          <a:lstStyle>
            <a:lvl1pPr marL="0" indent="0" algn="ctr">
              <a:buNone/>
              <a:defRPr sz="24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name and position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30D291-6706-0EA8-AEB2-4545510BD87D}"/>
              </a:ext>
            </a:extLst>
          </p:cNvPr>
          <p:cNvSpPr txBox="1"/>
          <p:nvPr userDrawn="1"/>
        </p:nvSpPr>
        <p:spPr>
          <a:xfrm>
            <a:off x="9509760" y="6445180"/>
            <a:ext cx="2743200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/>
                </a:solidFill>
              </a:rPr>
              <a:t>© Infleqtion 2023</a:t>
            </a: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C40FE236-F226-0853-6DA6-02C3B6BD53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2743200" cy="68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1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C05D7A-7E15-CEA5-182F-850FF282A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394"/>
          <a:stretch/>
        </p:blipFill>
        <p:spPr>
          <a:xfrm>
            <a:off x="10058400" y="0"/>
            <a:ext cx="2133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91573B-744E-8757-C381-F21423F606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2011680"/>
            <a:ext cx="9144000" cy="2286000"/>
          </a:xfrm>
        </p:spPr>
        <p:txBody>
          <a:bodyPr anchor="ctr" anchorCtr="0"/>
          <a:lstStyle>
            <a:lvl1pPr algn="l">
              <a:defRPr sz="4800" b="1"/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51BE0-029A-5F80-DCE3-614B471A2D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4480560"/>
            <a:ext cx="9144000" cy="1655762"/>
          </a:xfrm>
        </p:spPr>
        <p:txBody>
          <a:bodyPr anchor="ctr" anchorCtr="0"/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name and position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D6B86A-82D8-FC81-230D-4864AD8560A2}"/>
              </a:ext>
            </a:extLst>
          </p:cNvPr>
          <p:cNvSpPr txBox="1"/>
          <p:nvPr userDrawn="1"/>
        </p:nvSpPr>
        <p:spPr>
          <a:xfrm>
            <a:off x="457200" y="6445179"/>
            <a:ext cx="2743200" cy="276999"/>
          </a:xfrm>
          <a:prstGeom prst="rect">
            <a:avLst/>
          </a:prstGeom>
          <a:noFill/>
        </p:spPr>
        <p:txBody>
          <a:bodyPr wrap="square" l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2"/>
                </a:solidFill>
              </a:rPr>
              <a:t>© Infleqtion 2023</a:t>
            </a: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5D5674D9-DC45-566C-7251-B411712BE0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4576716" cy="11430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44E20C2-AB93-0EF0-5D45-3A9FEB7B6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6400800"/>
            <a:ext cx="5486400" cy="365125"/>
          </a:xfr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type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3141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2F23A3BF-B14D-5684-D9B1-10367434A4C2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4B1D4-507F-5023-E77B-DCECA6FC6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57400"/>
            <a:ext cx="10515600" cy="2743200"/>
          </a:xfrm>
        </p:spPr>
        <p:txBody>
          <a:bodyPr anchor="ctr" anchorCtr="0"/>
          <a:lstStyle>
            <a:lvl1pPr algn="ctr">
              <a:defRPr sz="3600" b="1"/>
            </a:lvl1pPr>
          </a:lstStyle>
          <a:p>
            <a:r>
              <a:rPr lang="en-US"/>
              <a:t>Click to edit section separator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7EDE2-5136-3506-5065-3CD309835A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8A85D-497F-3B9F-8754-337B75664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A1562-6C76-EECD-FA19-9BA04514B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/>
          <a:p>
            <a:fld id="{577E9D79-97F8-4126-B7D8-A55F1D5239B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47F7CA65-2A24-F9A5-7859-2DDDD82E5E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459A84-46E7-7C6F-C35F-BFC73764C8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8B2494-1FB0-A164-00D2-428BDC3A79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394"/>
          <a:stretch/>
        </p:blipFill>
        <p:spPr>
          <a:xfrm>
            <a:off x="10058400" y="0"/>
            <a:ext cx="213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0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2F23A3BF-B14D-5684-D9B1-10367434A4C2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4B1D4-507F-5023-E77B-DCECA6FC6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57400"/>
            <a:ext cx="10515600" cy="2743200"/>
          </a:xfrm>
        </p:spPr>
        <p:txBody>
          <a:bodyPr anchor="ctr" anchorCtr="0"/>
          <a:lstStyle>
            <a:lvl1pPr algn="ctr">
              <a:defRPr sz="2800" i="1"/>
            </a:lvl1pPr>
          </a:lstStyle>
          <a:p>
            <a:r>
              <a:rPr lang="en-US"/>
              <a:t>Click to edit subsection separator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7EDE2-5136-3506-5065-3CD309835A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8A85D-497F-3B9F-8754-337B75664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A1562-6C76-EECD-FA19-9BA04514B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/>
          <a:p>
            <a:fld id="{577E9D79-97F8-4126-B7D8-A55F1D5239B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47F7CA65-2A24-F9A5-7859-2DDDD82E5E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058FE01-C617-BFF4-63C6-8A04CB6D7E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25588-432C-C2DF-728B-63BE76FE23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394"/>
          <a:stretch/>
        </p:blipFill>
        <p:spPr>
          <a:xfrm>
            <a:off x="10058400" y="0"/>
            <a:ext cx="213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3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AAC11ED-6AFE-B1AB-5AA5-938E3F7BF53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4401B-5C2E-30AF-E996-2ED089BD9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49F00-7B4A-D890-A6F0-02597A945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200400"/>
            <a:ext cx="10515600" cy="2743200"/>
          </a:xfrm>
        </p:spPr>
        <p:txBody>
          <a:bodyPr/>
          <a:lstStyle>
            <a:lvl1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60197E-9B87-3FFD-575B-FB1BA5F9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59DF9D-2685-2673-97C8-8D699FAA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DA7A7-E5B5-6AB3-C788-DCE6DB17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/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B2526989-A3A8-6FFA-F2DC-2CDC63A0C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BA39E44-CE3F-8407-887A-C9E8DE46EE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A2B589-58F1-6676-BB79-85A02F75D6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828800"/>
            <a:ext cx="10515600" cy="1143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4351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AAC11ED-6AFE-B1AB-5AA5-938E3F7BF53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4401B-5C2E-30AF-E996-2ED089BD9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49F00-7B4A-D890-A6F0-02597A9458E6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60197E-9B87-3FFD-575B-FB1BA5F9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59DF9D-2685-2673-97C8-8D699FAA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DA7A7-E5B5-6AB3-C788-DCE6DB17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/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B2526989-A3A8-6FFA-F2DC-2CDC63A0C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BA39E44-CE3F-8407-887A-C9E8DE46EE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144505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with Dens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AAC11ED-6AFE-B1AB-5AA5-938E3F7BF53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4401B-5C2E-30AF-E996-2ED089BD9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0"/>
            <a:ext cx="8229600" cy="9144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49F00-7B4A-D890-A6F0-02597A9458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914400"/>
            <a:ext cx="10972800" cy="5029200"/>
          </a:xfrm>
        </p:spPr>
        <p:txBody>
          <a:bodyPr/>
          <a:lstStyle>
            <a:lvl1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60197E-9B87-3FFD-575B-FB1BA5F9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59DF9D-2685-2673-97C8-8D699FAA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DA7A7-E5B5-6AB3-C788-DCE6DB17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/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B2526989-A3A8-6FFA-F2DC-2CDC63A0C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8600"/>
            <a:ext cx="457200" cy="4572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BA39E44-CE3F-8407-887A-C9E8DE46EE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206620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graph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AAC11ED-6AFE-B1AB-5AA5-938E3F7BF53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4401B-5C2E-30AF-E996-2ED089BD9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49F00-7B4A-D890-A6F0-02597A9458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1828799"/>
            <a:ext cx="6400800" cy="4114800"/>
          </a:xfrm>
        </p:spPr>
        <p:txBody>
          <a:bodyPr/>
          <a:lstStyle>
            <a:lvl1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60197E-9B87-3FFD-575B-FB1BA5F9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Infleqtion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59DF9D-2685-2673-97C8-8D699FAA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DA7A7-E5B5-6AB3-C788-DCE6DB17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AAA632D-EDFB-6A9E-BBD8-169989C66B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Speaker</a:t>
            </a: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2BD029D0-9B52-7251-F4AF-56590DF643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2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text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AAC11ED-6AFE-B1AB-5AA5-938E3F7BF53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4401B-5C2E-30AF-E996-2ED089BD9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49F00-7B4A-D890-A6F0-02597A9458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399" y="1828799"/>
            <a:ext cx="7315200" cy="4114800"/>
          </a:xfrm>
        </p:spPr>
        <p:txBody>
          <a:bodyPr/>
          <a:lstStyle>
            <a:lvl1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60197E-9B87-3FFD-575B-FB1BA5F9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59DF9D-2685-2673-97C8-8D699FAA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DA7A7-E5B5-6AB3-C788-DCE6DB17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AAA632D-EDFB-6A9E-BBD8-169989C66B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Speaker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E80F5A-86DF-749F-7F0E-02E7F645EB9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895352" y="1828800"/>
            <a:ext cx="40094" cy="4114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A91F72-EBED-07FC-2DFB-43EE10E7C1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01200" y="1828800"/>
            <a:ext cx="2286000" cy="41148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Click to add sidebar text</a:t>
            </a: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7D104483-5B1F-A772-26EC-A7DF32D066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8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B9986D6C-DB7A-3B34-B2AB-4057F095483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589CD0-F7CA-7EE4-CE62-55E2E38BEF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53F0B-7724-14A4-D7FD-ECAE553DACD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14400" y="1828800"/>
            <a:ext cx="5029200" cy="411480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FBFD3-CC03-468A-CC2F-840F10AEA60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00800" y="1828800"/>
            <a:ext cx="5029200" cy="411480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401E42-50CA-C61A-F931-CC789CAE2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121AAC-5A9A-BC24-AA56-DE8CD31F2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FD929-FE1A-2F46-4FF3-99297C6AE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/>
          <a:p>
            <a:fld id="{577E9D79-97F8-4126-B7D8-A55F1D5239B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EA6CE3F1-D6E8-4082-8A09-1E9C1C1BC1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40F6A4-F24A-F939-984E-4775D22202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314914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2FE669D-199A-24A9-2046-F47996395EDF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77453-3F1A-FA31-FF3E-D791C045B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457200"/>
            <a:ext cx="9601200" cy="914400"/>
          </a:xfrm>
        </p:spPr>
        <p:txBody>
          <a:bodyPr/>
          <a:lstStyle/>
          <a:p>
            <a:r>
              <a:rPr lang="en-US"/>
              <a:t>Click to edit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982CD-1073-F70B-3DDC-9579B1694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400" y="1828800"/>
            <a:ext cx="5029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D18FD-0D16-320A-F3C8-44B42E8639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14400" y="2834640"/>
            <a:ext cx="5029200" cy="347472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47C3D1-1656-9D1C-AC05-4A34DBDC539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00800" y="1828800"/>
            <a:ext cx="5029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E2D7F3-D58C-29F1-5C9E-6C0E088A06E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00800" y="2834640"/>
            <a:ext cx="5029200" cy="347472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33AD42-2F91-5824-A9F4-66E82A471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2C719-65E6-4200-24F5-8C4C5FAE4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502012-CDEE-F663-34E4-2702A3F5E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/>
          <a:p>
            <a:fld id="{577E9D79-97F8-4126-B7D8-A55F1D5239B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5A4F241E-2411-C8FD-4D1C-62F5ADD3F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5467C62-F9A6-CCCD-54CB-075E1D774E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39321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F4312EA9-63CB-1A89-525A-EFCB59FC5373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CAC17-8A67-A908-61D6-2A7AAD14EB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914400"/>
            <a:ext cx="41148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ABE3F-E15A-30DC-E0A4-07720D2927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86400" y="914399"/>
            <a:ext cx="6172200" cy="50292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7B623-F8E3-6074-DDBB-0FCC07B27FD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14399" y="2743200"/>
            <a:ext cx="4114800" cy="320040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ABA86-0ECC-A232-EFEE-582AFC646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D2236-B0CB-7BD3-5D5C-BAF546F32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4D1BE-1D30-0946-521A-8F61B8517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/>
          <a:p>
            <a:fld id="{577E9D79-97F8-4126-B7D8-A55F1D5239B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2BBCC6E1-E177-8D39-C3F7-FB6C94AF7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D09BAAC-3615-31AF-8AF8-1B0B2F1BB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18776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2F23A3BF-B14D-5684-D9B1-10367434A4C2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4B1D4-507F-5023-E77B-DCECA6FC6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57400"/>
            <a:ext cx="10515600" cy="2743200"/>
          </a:xfrm>
        </p:spPr>
        <p:txBody>
          <a:bodyPr anchor="ctr" anchorCtr="0"/>
          <a:lstStyle>
            <a:lvl1pPr algn="ctr">
              <a:defRPr sz="3600" b="1"/>
            </a:lvl1pPr>
          </a:lstStyle>
          <a:p>
            <a:r>
              <a:rPr lang="en-US"/>
              <a:t>Click to edit section separator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7EDE2-5136-3506-5065-3CD309835A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8A85D-497F-3B9F-8754-337B75664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A1562-6C76-EECD-FA19-9BA04514B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C058C1E4-A0D0-C0F2-705D-70A34A355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75D02A9-13A2-42C9-3699-BDE405C8B4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A61218-7A13-BAEA-22C4-E717070C24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394"/>
          <a:stretch/>
        </p:blipFill>
        <p:spPr>
          <a:xfrm>
            <a:off x="10058400" y="0"/>
            <a:ext cx="213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5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ED0CC0AB-44BC-7E20-6DE1-99C6099DE695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58F8E-CEE5-D6F3-1ACF-A06C45D9E3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41148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44107D-E0B0-B41C-7D5C-99BEDD703D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914400"/>
            <a:ext cx="6172200" cy="4572000"/>
          </a:xfr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917AE-5CE6-87AC-7401-1DEF56084D3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14400" y="2743200"/>
            <a:ext cx="4114800" cy="320040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A38E9-32A0-908D-3B76-39EE7ED31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51764-C713-76A1-681B-78313011C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E7B79-BB8D-34A0-B5F2-2E5B6BC8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/>
          <a:p>
            <a:fld id="{577E9D79-97F8-4126-B7D8-A55F1D5239B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EBE99175-2FE2-CDA2-A8B6-4428486FAA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2D156A-364A-F967-E91C-8BE27A9E5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0" y="5577840"/>
            <a:ext cx="6172200" cy="365760"/>
          </a:xfrm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Click to add link to picture source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3B087E9-45D6-6BF8-21B8-B1ADAB2EF4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127832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ED0CC0AB-44BC-7E20-6DE1-99C6099DE695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58F8E-CEE5-D6F3-1ACF-A06C45D9E3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41148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44107D-E0B0-B41C-7D5C-99BEDD703D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914400"/>
            <a:ext cx="6172200" cy="2377440"/>
          </a:xfr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917AE-5CE6-87AC-7401-1DEF56084D3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14400" y="2743200"/>
            <a:ext cx="4114800" cy="320040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A38E9-32A0-908D-3B76-39EE7ED31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51764-C713-76A1-681B-78313011C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E7B79-BB8D-34A0-B5F2-2E5B6BC8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/>
          <a:p>
            <a:fld id="{577E9D79-97F8-4126-B7D8-A55F1D5239B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EBE99175-2FE2-CDA2-A8B6-4428486FAA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B613B3E-BBF8-FBE8-EE06-C6A990619B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3566160"/>
            <a:ext cx="6172200" cy="2377440"/>
          </a:xfr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2400"/>
            </a:lvl1pPr>
          </a:lstStyle>
          <a:p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5C7043D-C5A7-1C33-DC1B-C47CBC197A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220192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80232FAE-97B6-B686-5D4E-351108B796CF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49F0A5-F53D-C727-4CF6-CB0002A5B2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5B236B-7432-35A4-454C-09963107E3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512F98-F03B-2F98-999F-875E5BDDB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434A1-CCE4-AACF-18AB-3466B242D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/>
          <a:p>
            <a:fld id="{577E9D79-97F8-4126-B7D8-A55F1D5239B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1034B157-E07C-EB59-91AD-E0343D4A4A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0F85172-9ED7-1DF5-288A-9BB35EB7D5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244616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80232FAE-97B6-B686-5D4E-351108B796CF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49F0A5-F53D-C727-4CF6-CB0002A5B2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5B236B-7432-35A4-454C-09963107E3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512F98-F03B-2F98-999F-875E5BDDB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434A1-CCE4-AACF-18AB-3466B242D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/>
          <a:p>
            <a:fld id="{577E9D79-97F8-4126-B7D8-A55F1D5239B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1034B157-E07C-EB59-91AD-E0343D4A4A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E8ACCF3-2ABC-F02C-307D-2EBA603238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364172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84BCD0C-9019-298F-1F45-90EA55CCBB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142720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 and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F94F7A97-FD49-D477-168A-F6D24A7DF161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25D73-F708-D3D1-2F80-4C99507B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56DDD-9771-CC29-E710-EDF20A535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4D5D8-7CB8-87E0-E4B9-140D6EFD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/>
          <a:p>
            <a:fld id="{577E9D79-97F8-4126-B7D8-A55F1D5239B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ACA24143-9C4D-463D-30B0-58D9D87AA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3E0A197-196B-34CD-904C-52426346B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215782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ig logo and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F94F7A97-FD49-D477-168A-F6D24A7DF161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25D73-F708-D3D1-2F80-4C99507B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56DDD-9771-CC29-E710-EDF20A535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4D5D8-7CB8-87E0-E4B9-140D6EFD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/>
          <a:p>
            <a:fld id="{577E9D79-97F8-4126-B7D8-A55F1D5239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3E0A197-196B-34CD-904C-52426346B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14F5F7F5-F3A2-5346-4EC3-81E1D4033C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366138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6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, no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>
            <a:extLst>
              <a:ext uri="{FF2B5EF4-FFF2-40B4-BE49-F238E27FC236}">
                <a16:creationId xmlns:a16="http://schemas.microsoft.com/office/drawing/2014/main" id="{F8DF97C0-706B-A384-CF1A-F82AC9F46B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1ACD992-34E7-D728-CB25-C26DC1214C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278344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B0B7E53-037B-7A8C-1A78-D901B15275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221663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ar, logo, and foot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F94F7A97-FD49-D477-168A-F6D24A7DF161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25D73-F708-D3D1-2F80-4C99507B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56DDD-9771-CC29-E710-EDF20A535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4D5D8-7CB8-87E0-E4B9-140D6EFD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/>
          <a:p>
            <a:fld id="{577E9D79-97F8-4126-B7D8-A55F1D5239B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ACA24143-9C4D-463D-30B0-58D9D87AA6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2DBEE7-713C-8B08-8789-43553A479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19276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2F23A3BF-B14D-5684-D9B1-10367434A4C2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4B1D4-507F-5023-E77B-DCECA6FC6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57400"/>
            <a:ext cx="10515600" cy="2743200"/>
          </a:xfrm>
        </p:spPr>
        <p:txBody>
          <a:bodyPr anchor="ctr" anchorCtr="0"/>
          <a:lstStyle>
            <a:lvl1pPr algn="ctr">
              <a:defRPr sz="2800" i="1"/>
            </a:lvl1pPr>
          </a:lstStyle>
          <a:p>
            <a:r>
              <a:rPr lang="en-US"/>
              <a:t>Click to edit subsection separator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7EDE2-5136-3506-5065-3CD309835A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8A85D-497F-3B9F-8754-337B75664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A1562-6C76-EECD-FA19-9BA04514B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FD49F978-E5D4-3EA6-A5C2-9A93513CA2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C8E3D4-65C9-BAE1-1F16-E787EA4187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067442-4637-D74E-EE6B-26B87475C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394"/>
          <a:stretch/>
        </p:blipFill>
        <p:spPr>
          <a:xfrm>
            <a:off x="10058400" y="0"/>
            <a:ext cx="213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5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 and bar, no foot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>
            <a:extLst>
              <a:ext uri="{FF2B5EF4-FFF2-40B4-BE49-F238E27FC236}">
                <a16:creationId xmlns:a16="http://schemas.microsoft.com/office/drawing/2014/main" id="{F8DF97C0-706B-A384-CF1A-F82AC9F46B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30D2DE3-FDA4-AD2C-54B8-DD4661FDCE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40760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1 logo,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F94F7A97-FD49-D477-168A-F6D24A7DF161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25D73-F708-D3D1-2F80-4C99507B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56DDD-9771-CC29-E710-EDF20A535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4D5D8-7CB8-87E0-E4B9-140D6EFD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/>
          <a:p>
            <a:fld id="{577E9D79-97F8-4126-B7D8-A55F1D5239B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CDF3D06E-F889-2F46-54EB-6242645B6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884" y="1371600"/>
            <a:ext cx="3838232" cy="32004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1129B7-0DDB-CD7A-D893-8D0D849ABB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937760"/>
            <a:ext cx="10972800" cy="914400"/>
          </a:xfrm>
        </p:spPr>
        <p:txBody>
          <a:bodyPr anchor="ctr" anchorCtr="0"/>
          <a:lstStyle>
            <a:lvl1pPr marL="0" indent="0" algn="ctr">
              <a:buNone/>
              <a:defRPr sz="2000" i="1"/>
            </a:lvl1pPr>
          </a:lstStyle>
          <a:p>
            <a:pPr lvl="0"/>
            <a:r>
              <a:rPr lang="en-US"/>
              <a:t>Click to edit content</a:t>
            </a:r>
          </a:p>
        </p:txBody>
      </p:sp>
    </p:spTree>
    <p:extLst>
      <p:ext uri="{BB962C8B-B14F-4D97-AF65-F5344CB8AC3E}">
        <p14:creationId xmlns:p14="http://schemas.microsoft.com/office/powerpoint/2010/main" val="9619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multi-logo,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F94F7A97-FD49-D477-168A-F6D24A7DF161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25D73-F708-D3D1-2F80-4C99507B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56DDD-9771-CC29-E710-EDF20A535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4D5D8-7CB8-87E0-E4B9-140D6EFD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/>
          <a:p>
            <a:fld id="{577E9D79-97F8-4126-B7D8-A55F1D5239B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1129B7-0DDB-CD7A-D893-8D0D849ABB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340884"/>
            <a:ext cx="10972800" cy="914400"/>
          </a:xfrm>
        </p:spPr>
        <p:txBody>
          <a:bodyPr anchor="ctr" anchorCtr="0"/>
          <a:lstStyle>
            <a:lvl1pPr marL="0" indent="0" algn="ctr">
              <a:buNone/>
              <a:defRPr sz="2000" i="1"/>
            </a:lvl1pPr>
          </a:lstStyle>
          <a:p>
            <a:pPr lvl="0"/>
            <a:r>
              <a:rPr lang="en-US"/>
              <a:t>Click to edit content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5B4514-F749-ED50-3676-234A45592909}"/>
              </a:ext>
            </a:extLst>
          </p:cNvPr>
          <p:cNvGrpSpPr/>
          <p:nvPr userDrawn="1"/>
        </p:nvGrpSpPr>
        <p:grpSpPr>
          <a:xfrm>
            <a:off x="2791010" y="557784"/>
            <a:ext cx="6609980" cy="4481348"/>
            <a:chOff x="2937174" y="557784"/>
            <a:chExt cx="6609980" cy="4481348"/>
          </a:xfrm>
        </p:grpSpPr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93F45A5C-7D6E-B3AB-5581-DFDD5C7B63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1368" y="557784"/>
              <a:ext cx="2741592" cy="22860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C4A7553-0941-83D6-AE2D-4D08097B9900}"/>
                </a:ext>
              </a:extLst>
            </p:cNvPr>
            <p:cNvGrpSpPr/>
            <p:nvPr userDrawn="1"/>
          </p:nvGrpSpPr>
          <p:grpSpPr>
            <a:xfrm>
              <a:off x="2937174" y="2981338"/>
              <a:ext cx="6609980" cy="822960"/>
              <a:chOff x="2937174" y="3008376"/>
              <a:chExt cx="6609980" cy="822960"/>
            </a:xfrm>
          </p:grpSpPr>
          <p:pic>
            <p:nvPicPr>
              <p:cNvPr id="11" name="Picture 10" descr="Logo&#10;&#10;Description automatically generated">
                <a:extLst>
                  <a:ext uri="{FF2B5EF4-FFF2-40B4-BE49-F238E27FC236}">
                    <a16:creationId xmlns:a16="http://schemas.microsoft.com/office/drawing/2014/main" id="{16D0F669-8F07-4354-D064-3095A2D714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37174" y="3008376"/>
                <a:ext cx="2684417" cy="822960"/>
              </a:xfrm>
              <a:prstGeom prst="rect">
                <a:avLst/>
              </a:prstGeom>
            </p:spPr>
          </p:pic>
          <p:pic>
            <p:nvPicPr>
              <p:cNvPr id="12" name="Picture 11" descr="A black and white sign&#10;&#10;Description automatically generated with low confidence">
                <a:extLst>
                  <a:ext uri="{FF2B5EF4-FFF2-40B4-BE49-F238E27FC236}">
                    <a16:creationId xmlns:a16="http://schemas.microsoft.com/office/drawing/2014/main" id="{38B9B095-55FA-B545-3D6B-BE422D3B059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96655" y="3145536"/>
                <a:ext cx="3350499" cy="548640"/>
              </a:xfrm>
              <a:prstGeom prst="rect">
                <a:avLst/>
              </a:prstGeom>
            </p:spPr>
          </p:pic>
        </p:grp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39E2D075-D455-C75C-CF36-93151E84EB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345" y="3941852"/>
              <a:ext cx="3901638" cy="1097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044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oom background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4">
            <a:extLst>
              <a:ext uri="{FF2B5EF4-FFF2-40B4-BE49-F238E27FC236}">
                <a16:creationId xmlns:a16="http://schemas.microsoft.com/office/drawing/2014/main" id="{A24BB648-5091-1DA4-92EA-1556E7BF71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2193272" cy="18288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BB7F54E-52B7-6E46-F8C5-21322A50EAB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79476" y="257562"/>
            <a:ext cx="3425566" cy="2286000"/>
            <a:chOff x="8290362" y="151235"/>
            <a:chExt cx="3901638" cy="2603699"/>
          </a:xfrm>
        </p:grpSpPr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9890ADF2-FDC8-7ACE-7F83-1640B45FCB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4761" y="151235"/>
              <a:ext cx="2684417" cy="822960"/>
            </a:xfrm>
            <a:prstGeom prst="rect">
              <a:avLst/>
            </a:prstGeom>
          </p:spPr>
        </p:pic>
        <p:pic>
          <p:nvPicPr>
            <p:cNvPr id="12" name="Picture 11" descr="A black and white sign&#10;&#10;Description automatically generated with low confidence">
              <a:extLst>
                <a:ext uri="{FF2B5EF4-FFF2-40B4-BE49-F238E27FC236}">
                  <a16:creationId xmlns:a16="http://schemas.microsoft.com/office/drawing/2014/main" id="{46BF1331-263F-0989-839E-788494015D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8679" y="1098312"/>
              <a:ext cx="3350499" cy="548640"/>
            </a:xfrm>
            <a:prstGeom prst="rect">
              <a:avLst/>
            </a:prstGeom>
          </p:spPr>
        </p:pic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C3EED69C-2616-8515-64D0-A3E0B55788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0362" y="1657654"/>
              <a:ext cx="3901638" cy="1097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703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q" userDrawn="1">
  <p:cSld name="cq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3;p14">
            <a:extLst>
              <a:ext uri="{FF2B5EF4-FFF2-40B4-BE49-F238E27FC236}">
                <a16:creationId xmlns:a16="http://schemas.microsoft.com/office/drawing/2014/main" id="{9FF1B471-D624-BB41-ADC1-5BCF2D1531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6720" y="426720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"/>
              <a:buNone/>
              <a:defRPr sz="3733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3733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3733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3733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3733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3733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3733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3733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3733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Google Shape;10;p1">
            <a:extLst>
              <a:ext uri="{FF2B5EF4-FFF2-40B4-BE49-F238E27FC236}">
                <a16:creationId xmlns:a16="http://schemas.microsoft.com/office/drawing/2014/main" id="{AA461D74-C24B-ABFC-F2B2-E8B0FD3AA8C7}"/>
              </a:ext>
            </a:extLst>
          </p:cNvPr>
          <p:cNvSpPr txBox="1"/>
          <p:nvPr userDrawn="1"/>
        </p:nvSpPr>
        <p:spPr>
          <a:xfrm>
            <a:off x="-1" y="6335433"/>
            <a:ext cx="12191999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1200" b="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CONFIDENTIAL INVESTOR OVERVIEW  </a:t>
            </a:r>
            <a:r>
              <a:rPr lang="en-GB" sz="1200" b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–  </a:t>
            </a:r>
            <a:fld id="{C50AE6A3-7013-4876-BA93-A639E139744C}" type="slidenum">
              <a:rPr lang="en-GB" sz="1200" b="0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sz="1200" b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2292F9-B261-8B73-9105-612229B8C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06" y="6416773"/>
            <a:ext cx="1682061" cy="27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5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904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29573-9619-E5FB-0558-62318F548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17F27-27BA-5EFC-A529-8A01D6B72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9EC1E-CCB3-463F-9904-E88886ED3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8FCC-D54C-4C85-A91F-4C121638AFF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238DE-D0C4-3AD6-485C-5C15D16DB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3745E-5CB1-D778-E787-67DE5805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252D-ECF6-4646-A4AB-C06F42111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012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541EC-B917-6BCF-D063-FCD4F19FF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F32D4-ABC5-22DD-1200-5A8304FC5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915A5-2C15-3C32-3CF6-A86E7B11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8FCC-D54C-4C85-A91F-4C121638AFF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DDB6E-1B40-346C-07D0-EF135A6D6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E9F82-8231-74A7-4E20-E191C4DC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252D-ECF6-4646-A4AB-C06F42111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862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C16B6-06D2-D0F1-E1E5-1B8ECDC65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5EEC3-CA4E-0FCB-7B37-832D8CEAB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12B6F-B034-1A08-14D2-4C2D7FC2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8FCC-D54C-4C85-A91F-4C121638AFF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20974-FCA8-65A7-633B-1B0C3B608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18726-2D8D-8711-B0C6-70D84E80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252D-ECF6-4646-A4AB-C06F42111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581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E2E8-90B0-A2CD-AD43-0B927AB13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6BACC-8E06-86ED-7139-CFACAFDD3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48598-1D58-B2EB-16EA-C6C494B1B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9939FC-FD25-FCC1-99F3-D7CF9AFC6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8FCC-D54C-4C85-A91F-4C121638AFF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E22FC-160C-4AA1-48A1-96E9B5867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AAA64-200C-85B5-02E4-881459666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252D-ECF6-4646-A4AB-C06F42111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34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AAC11ED-6AFE-B1AB-5AA5-938E3F7BF53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4401B-5C2E-30AF-E996-2ED089BD9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49F00-7B4A-D890-A6F0-02597A9458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3200400"/>
            <a:ext cx="10515600" cy="2743200"/>
          </a:xfrm>
        </p:spPr>
        <p:txBody>
          <a:bodyPr/>
          <a:lstStyle>
            <a:lvl1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60197E-9B87-3FFD-575B-FB1BA5F9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59DF9D-2685-2673-97C8-8D699FAA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DA7A7-E5B5-6AB3-C788-DCE6DB17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/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B2526989-A3A8-6FFA-F2DC-2CDC63A0C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BA39E44-CE3F-8407-887A-C9E8DE46EE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A2B589-58F1-6676-BB79-85A02F75D6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828800"/>
            <a:ext cx="10515600" cy="1143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1628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5EECB-92B6-6611-5DDD-6639845C5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D3340-5E29-A4BC-0A82-2C0BD66A4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91321C-2F38-BB1B-91CB-901DB0E1E1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941A7E-FD69-7ACE-92BA-058971A125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0397D4-D138-5606-FB89-C79B3277A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F663C1-FBC7-0BD3-8A14-4E52206EA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8FCC-D54C-4C85-A91F-4C121638AFF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7DDC43-F846-F386-6592-177CAE54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820A31-C854-50A4-7064-86DC3E81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252D-ECF6-4646-A4AB-C06F42111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060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ED563-98B5-7613-F96B-91032A1E8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065B4-77A4-B1F7-1402-A1A8182FE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8FCC-D54C-4C85-A91F-4C121638AFF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5EE182-1500-6056-C1A5-C2E3BA161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A1B9FD-D7C7-8ADD-A35B-C57746743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252D-ECF6-4646-A4AB-C06F42111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420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663028-88B0-9A88-52CF-CD3E623C7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8FCC-D54C-4C85-A91F-4C121638AFF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0933D-3D38-45B8-E720-4CC27488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41E42-5BCF-B348-C440-894222259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252D-ECF6-4646-A4AB-C06F42111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701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7C88C-801D-84F8-4670-A921D31C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8F734-4E9B-5905-11E0-666E6BE0D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CA186-7CC4-213C-F7DA-66320157D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DD563-9E1C-0E3A-C5AC-2CB53F3A6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8FCC-D54C-4C85-A91F-4C121638AFF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C5851-6E41-5A08-682F-280A8FAC0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82F7C-1F72-7475-8F6F-E62C4FE39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252D-ECF6-4646-A4AB-C06F42111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11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4DB1-BAF1-6DC6-30F9-0BAFC6723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88B8ED-1E73-394C-6BE0-7DE8A0E676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7C872-54EA-1F79-997C-A8431B498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B4995-F939-0353-429E-50022F72C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8FCC-D54C-4C85-A91F-4C121638AFF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2428B-B608-AB3B-12A6-8E26BFB87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F64C4-B91B-290E-9BCA-0CF17EEB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252D-ECF6-4646-A4AB-C06F42111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78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75301-C0D4-FAB0-C57C-E33E53C66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2DC6B1-B64E-E429-AA3C-C9D6CD5EA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83735-8F82-C31F-1DCB-D12B2728D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8FCC-D54C-4C85-A91F-4C121638AFF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D6D7-C3C7-DB29-2308-0D788B41B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F2114-9231-9867-F409-65A6B63DD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252D-ECF6-4646-A4AB-C06F42111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14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841D8E-18EA-8E36-BE15-F812103F12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D07E3B-D495-58DC-1DF3-4B2CBC1FE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CE1BE-59C1-0EF6-B8DF-ED9D022A1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8FCC-D54C-4C85-A91F-4C121638AFF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6DB9E-D251-495A-19B1-E260B98D7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9D3B9-9A3E-69C8-3A4A-E17CB2B7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252D-ECF6-4646-A4AB-C06F42111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11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 1" userDrawn="1">
  <p:cSld name="Title slide 1 1 1 1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11533593" y="637343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latin typeface="+mj-lt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FEDC147-3744-4675-A320-CF276786540B}"/>
              </a:ext>
            </a:extLst>
          </p:cNvPr>
          <p:cNvSpPr txBox="1">
            <a:spLocks/>
          </p:cNvSpPr>
          <p:nvPr userDrawn="1"/>
        </p:nvSpPr>
        <p:spPr>
          <a:xfrm>
            <a:off x="-90101" y="6433675"/>
            <a:ext cx="422386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>
              <a:defRPr lang="en-US"/>
            </a:defPPr>
            <a:lvl1pPr lvl="0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lvl="1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lvl="2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lvl="3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lvl="4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0000000-1234-1234-1234-123412341234}" type="slidenum">
              <a:rPr lang="en" smtClean="0">
                <a:solidFill>
                  <a:srgbClr val="595959"/>
                </a:solidFill>
              </a:rPr>
              <a:pPr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" dirty="0">
              <a:solidFill>
                <a:srgbClr val="59595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9918BF-E9DB-42C7-A18F-DDF232716AAA}"/>
              </a:ext>
            </a:extLst>
          </p:cNvPr>
          <p:cNvSpPr/>
          <p:nvPr userDrawn="1"/>
        </p:nvSpPr>
        <p:spPr bwMode="auto">
          <a:xfrm>
            <a:off x="-10886" y="1432"/>
            <a:ext cx="12186557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5033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FCC8-1427-4672-A923-0BA75F96C1E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9B8D-7206-496F-964D-1CA2BF7DA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844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FCC8-1427-4672-A923-0BA75F96C1E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9B8D-7206-496F-964D-1CA2BF7DA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AAC11ED-6AFE-B1AB-5AA5-938E3F7BF53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4401B-5C2E-30AF-E996-2ED089BD9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49F00-7B4A-D890-A6F0-02597A9458E6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60197E-9B87-3FFD-575B-FB1BA5F9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59DF9D-2685-2673-97C8-8D699FAA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DA7A7-E5B5-6AB3-C788-DCE6DB17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633FA715-D8D0-80CD-F642-558B6EA678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AAA632D-EDFB-6A9E-BBD8-169989C66B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15055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FCC8-1427-4672-A923-0BA75F96C1E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9B8D-7206-496F-964D-1CA2BF7DA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912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FCC8-1427-4672-A923-0BA75F96C1E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9B8D-7206-496F-964D-1CA2BF7DA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380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FCC8-1427-4672-A923-0BA75F96C1E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9B8D-7206-496F-964D-1CA2BF7DA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540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FCC8-1427-4672-A923-0BA75F96C1E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9B8D-7206-496F-964D-1CA2BF7DA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813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FCC8-1427-4672-A923-0BA75F96C1E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9B8D-7206-496F-964D-1CA2BF7DA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409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FCC8-1427-4672-A923-0BA75F96C1E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9B8D-7206-496F-964D-1CA2BF7DA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669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FCC8-1427-4672-A923-0BA75F96C1E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9B8D-7206-496F-964D-1CA2BF7DA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203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FCC8-1427-4672-A923-0BA75F96C1E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9B8D-7206-496F-964D-1CA2BF7DA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428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FCC8-1427-4672-A923-0BA75F96C1E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9B8D-7206-496F-964D-1CA2BF7DA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16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 1" userDrawn="1">
  <p:cSld name="Title slide 1 1 1 1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11533593" y="637343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latin typeface="+mj-lt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FEDC147-3744-4675-A320-CF276786540B}"/>
              </a:ext>
            </a:extLst>
          </p:cNvPr>
          <p:cNvSpPr txBox="1">
            <a:spLocks/>
          </p:cNvSpPr>
          <p:nvPr userDrawn="1"/>
        </p:nvSpPr>
        <p:spPr>
          <a:xfrm>
            <a:off x="-90101" y="6433675"/>
            <a:ext cx="422386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>
              <a:defRPr lang="en-US"/>
            </a:defPPr>
            <a:lvl1pPr lvl="0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lvl="1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lvl="2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lvl="3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lvl="4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0000000-1234-1234-1234-123412341234}" type="slidenum">
              <a:rPr lang="en" smtClean="0">
                <a:solidFill>
                  <a:srgbClr val="595959"/>
                </a:solidFill>
              </a:rPr>
              <a:pPr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" dirty="0">
              <a:solidFill>
                <a:srgbClr val="59595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9918BF-E9DB-42C7-A18F-DDF232716AAA}"/>
              </a:ext>
            </a:extLst>
          </p:cNvPr>
          <p:cNvSpPr/>
          <p:nvPr userDrawn="1"/>
        </p:nvSpPr>
        <p:spPr bwMode="auto">
          <a:xfrm>
            <a:off x="-10886" y="1432"/>
            <a:ext cx="12186557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042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and Dens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AAC11ED-6AFE-B1AB-5AA5-938E3F7BF53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4401B-5C2E-30AF-E996-2ED089BD9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0"/>
            <a:ext cx="8229600" cy="9144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49F00-7B4A-D890-A6F0-02597A9458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914400"/>
            <a:ext cx="10972800" cy="5029200"/>
          </a:xfrm>
        </p:spPr>
        <p:txBody>
          <a:bodyPr/>
          <a:lstStyle>
            <a:lvl1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60197E-9B87-3FFD-575B-FB1BA5F9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Infleqtion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59DF9D-2685-2673-97C8-8D699FAA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DA7A7-E5B5-6AB3-C788-DCE6DB17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633FA715-D8D0-80CD-F642-558B6EA678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8600"/>
            <a:ext cx="457200" cy="4572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AAA632D-EDFB-6A9E-BBD8-169989C66B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/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110871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182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2142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445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188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598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346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918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684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928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54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graph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AAC11ED-6AFE-B1AB-5AA5-938E3F7BF53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276616" y="5945672"/>
            <a:ext cx="914400" cy="914400"/>
          </a:xfrm>
          <a:prstGeom prst="rtTriangle">
            <a:avLst/>
          </a:prstGeom>
          <a:solidFill>
            <a:srgbClr val="00B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4401B-5C2E-30AF-E996-2ED089BD9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49F00-7B4A-D890-A6F0-02597A9458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1828799"/>
            <a:ext cx="6400800" cy="4114800"/>
          </a:xfrm>
        </p:spPr>
        <p:txBody>
          <a:bodyPr/>
          <a:lstStyle>
            <a:lvl1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60197E-9B87-3FFD-575B-FB1BA5F9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Infleqtion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59DF9D-2685-2673-97C8-8D699FAA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DA7A7-E5B5-6AB3-C788-DCE6DB17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7E9D79-97F8-4126-B7D8-A55F1D5239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633FA715-D8D0-80CD-F642-558B6EA678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914400" cy="9144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AAA632D-EDFB-6A9E-BBD8-169989C66B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880" y="92075"/>
            <a:ext cx="2743200" cy="455613"/>
          </a:xfrm>
        </p:spPr>
        <p:txBody>
          <a:bodyPr/>
          <a:lstStyle>
            <a:lvl1pPr marL="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Speaker</a:t>
            </a:r>
          </a:p>
        </p:txBody>
      </p:sp>
    </p:spTree>
    <p:extLst>
      <p:ext uri="{BB962C8B-B14F-4D97-AF65-F5344CB8AC3E}">
        <p14:creationId xmlns:p14="http://schemas.microsoft.com/office/powerpoint/2010/main" val="131762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3653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E9AD4A-1283-40C3-8638-261688890763}"/>
              </a:ext>
            </a:extLst>
          </p:cNvPr>
          <p:cNvCxnSpPr/>
          <p:nvPr userDrawn="1"/>
        </p:nvCxnSpPr>
        <p:spPr>
          <a:xfrm>
            <a:off x="59267" y="948843"/>
            <a:ext cx="12056533" cy="0"/>
          </a:xfrm>
          <a:prstGeom prst="line">
            <a:avLst/>
          </a:prstGeom>
          <a:ln w="28575">
            <a:solidFill>
              <a:srgbClr val="8FA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1834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 1" userDrawn="1">
  <p:cSld name="Title slide 1 1 1 1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11533593" y="637343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latin typeface="+mj-lt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FEDC147-3744-4675-A320-CF276786540B}"/>
              </a:ext>
            </a:extLst>
          </p:cNvPr>
          <p:cNvSpPr txBox="1">
            <a:spLocks/>
          </p:cNvSpPr>
          <p:nvPr userDrawn="1"/>
        </p:nvSpPr>
        <p:spPr>
          <a:xfrm>
            <a:off x="-90101" y="6433675"/>
            <a:ext cx="422386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>
              <a:defRPr lang="en-US"/>
            </a:defPPr>
            <a:lvl1pPr lvl="0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lvl="1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lvl="2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lvl="3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lvl="4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0000000-1234-1234-1234-123412341234}" type="slidenum">
              <a:rPr lang="en" smtClean="0">
                <a:solidFill>
                  <a:srgbClr val="595959"/>
                </a:solidFill>
              </a:rPr>
              <a:pPr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" dirty="0">
              <a:solidFill>
                <a:srgbClr val="59595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9918BF-E9DB-42C7-A18F-DDF232716AAA}"/>
              </a:ext>
            </a:extLst>
          </p:cNvPr>
          <p:cNvSpPr/>
          <p:nvPr userDrawn="1"/>
        </p:nvSpPr>
        <p:spPr bwMode="auto">
          <a:xfrm>
            <a:off x="-10886" y="1432"/>
            <a:ext cx="12186557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6128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3E5D5-ABBD-4E2B-8BF7-36CD93B699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13124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6D4CF1-73D5-4B82-B845-EFC0D828C9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8421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755406-C7D2-4F1D-9437-A33E2EF842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8384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4A89BE-14B3-4EE3-9BAA-3D91EEF4DF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77188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8A03A4-0D3C-4332-87BC-78782974F2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17715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6DE2A-E7AE-4315-A085-D31D455931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04039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EE1899-53DB-449C-A6DB-A08C8D5317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0589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image" Target="../media/image10.jpe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8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108.xml"/><Relationship Id="rId15" Type="http://schemas.openxmlformats.org/officeDocument/2006/relationships/image" Target="../media/image26.jpe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25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27F3AB-2DBA-51EF-0744-9AA1DCAB0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2" y="457200"/>
            <a:ext cx="9601200" cy="9144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dirty="0"/>
              <a:t>Click to edit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7F97E-52F5-8BA0-4191-BECEDC415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828799"/>
            <a:ext cx="10515600" cy="41148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9DDD6-643B-5C25-928E-D67C5868D6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© Infleqtion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13D01-1E9F-C58D-57FB-BCEB07EBB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B8ADC-4073-DABC-0750-977A5E6F1E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fld id="{5A79263C-2417-4A6C-9780-7471C1D387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5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6" r:id="rId1"/>
    <p:sldLayoutId id="2147485207" r:id="rId2"/>
    <p:sldLayoutId id="2147485208" r:id="rId3"/>
    <p:sldLayoutId id="2147485209" r:id="rId4"/>
    <p:sldLayoutId id="2147485210" r:id="rId5"/>
    <p:sldLayoutId id="2147485211" r:id="rId6"/>
    <p:sldLayoutId id="2147485212" r:id="rId7"/>
    <p:sldLayoutId id="2147485213" r:id="rId8"/>
    <p:sldLayoutId id="2147485214" r:id="rId9"/>
    <p:sldLayoutId id="2147485215" r:id="rId10"/>
    <p:sldLayoutId id="2147485216" r:id="rId11"/>
    <p:sldLayoutId id="2147485217" r:id="rId12"/>
    <p:sldLayoutId id="2147485218" r:id="rId13"/>
    <p:sldLayoutId id="2147485219" r:id="rId14"/>
    <p:sldLayoutId id="2147485220" r:id="rId15"/>
    <p:sldLayoutId id="2147485221" r:id="rId16"/>
    <p:sldLayoutId id="2147485222" r:id="rId17"/>
    <p:sldLayoutId id="2147485223" r:id="rId18"/>
    <p:sldLayoutId id="2147485224" r:id="rId19"/>
    <p:sldLayoutId id="2147485225" r:id="rId20"/>
    <p:sldLayoutId id="2147485226" r:id="rId21"/>
    <p:sldLayoutId id="2147485227" r:id="rId22"/>
    <p:sldLayoutId id="2147485228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Century Gothic" panose="020B0502020202020204" pitchFamily="34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Courier New" panose="02070309020205020404" pitchFamily="49" charset="0"/>
        <a:buChar char="o"/>
        <a:defRPr sz="2200" kern="1200">
          <a:solidFill>
            <a:schemeClr val="tx2"/>
          </a:solidFill>
          <a:latin typeface="Century Gothic" panose="020B0502020202020204" pitchFamily="34" charset="0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Courier New" panose="02070309020205020404" pitchFamily="49" charset="0"/>
        <a:buChar char="o"/>
        <a:defRPr sz="2000" kern="1200">
          <a:solidFill>
            <a:schemeClr val="tx2"/>
          </a:solidFill>
          <a:latin typeface="Century Gothic" panose="020B05020202020202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Century Gothic" panose="020B05020202020202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27F3AB-2DBA-51EF-0744-9AA1DCAB0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2" y="457200"/>
            <a:ext cx="9601200" cy="9144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7F97E-52F5-8BA0-4191-BECEDC415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828799"/>
            <a:ext cx="10515600" cy="41148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9DDD6-643B-5C25-928E-D67C5868D6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0080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© Infleqtion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13D01-1E9F-C58D-57FB-BCEB07EBB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B8ADC-4073-DABC-0750-977A5E6F1E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6880" y="64008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5A79263C-2417-4A6C-9780-7471C1D387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0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0" r:id="rId1"/>
    <p:sldLayoutId id="2147485231" r:id="rId2"/>
    <p:sldLayoutId id="2147485232" r:id="rId3"/>
    <p:sldLayoutId id="2147485233" r:id="rId4"/>
    <p:sldLayoutId id="2147485234" r:id="rId5"/>
    <p:sldLayoutId id="2147485235" r:id="rId6"/>
    <p:sldLayoutId id="2147485236" r:id="rId7"/>
    <p:sldLayoutId id="2147485237" r:id="rId8"/>
    <p:sldLayoutId id="2147485238" r:id="rId9"/>
    <p:sldLayoutId id="2147485239" r:id="rId10"/>
    <p:sldLayoutId id="2147485240" r:id="rId11"/>
    <p:sldLayoutId id="2147485241" r:id="rId12"/>
    <p:sldLayoutId id="2147485242" r:id="rId13"/>
    <p:sldLayoutId id="2147485243" r:id="rId14"/>
    <p:sldLayoutId id="2147485244" r:id="rId15"/>
    <p:sldLayoutId id="2147485245" r:id="rId16"/>
    <p:sldLayoutId id="2147485246" r:id="rId17"/>
    <p:sldLayoutId id="2147485247" r:id="rId18"/>
    <p:sldLayoutId id="2147485248" r:id="rId19"/>
    <p:sldLayoutId id="2147485249" r:id="rId20"/>
    <p:sldLayoutId id="2147485250" r:id="rId21"/>
    <p:sldLayoutId id="2147485251" r:id="rId22"/>
    <p:sldLayoutId id="2147485252" r:id="rId23"/>
    <p:sldLayoutId id="2147485253" r:id="rId24"/>
    <p:sldLayoutId id="2147485254" r:id="rId25"/>
    <p:sldLayoutId id="2147485255" r:id="rId26"/>
    <p:sldLayoutId id="2147485256" r:id="rId27"/>
    <p:sldLayoutId id="2147485257" r:id="rId28"/>
    <p:sldLayoutId id="2147485258" r:id="rId29"/>
    <p:sldLayoutId id="2147485259" r:id="rId30"/>
    <p:sldLayoutId id="2147485260" r:id="rId31"/>
    <p:sldLayoutId id="2147485261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Courier New" panose="02070309020205020404" pitchFamily="49" charset="0"/>
        <a:buChar char="o"/>
        <a:defRPr sz="24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Courier New" panose="02070309020205020404" pitchFamily="49" charset="0"/>
        <a:buChar char="o"/>
        <a:defRPr sz="22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Courier New" panose="02070309020205020404" pitchFamily="49" charset="0"/>
        <a:buChar char="o"/>
        <a:defRPr sz="20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8789BE-7F6D-25B2-FD2D-55D161B2A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DE54D-3632-4EC4-14AD-EA194CE25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F8A50-F772-99CE-D43C-710AC35B6B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3C8FCC-D54C-4C85-A91F-4C121638AFF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35EDA-94C1-B7AC-DFC2-D19D4F8BF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261D2-FF62-80BE-9440-8A1FEEA9F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67252D-ECF6-4646-A4AB-C06F42111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7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3" r:id="rId1"/>
    <p:sldLayoutId id="2147485264" r:id="rId2"/>
    <p:sldLayoutId id="2147485265" r:id="rId3"/>
    <p:sldLayoutId id="2147485266" r:id="rId4"/>
    <p:sldLayoutId id="2147485267" r:id="rId5"/>
    <p:sldLayoutId id="2147485268" r:id="rId6"/>
    <p:sldLayoutId id="2147485269" r:id="rId7"/>
    <p:sldLayoutId id="2147485270" r:id="rId8"/>
    <p:sldLayoutId id="2147485271" r:id="rId9"/>
    <p:sldLayoutId id="2147485272" r:id="rId10"/>
    <p:sldLayoutId id="2147485273" r:id="rId11"/>
    <p:sldLayoutId id="21474854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6FCC8-1427-4672-A923-0BA75F96C1E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F9B8D-7206-496F-964D-1CA2BF7DA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6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5" r:id="rId1"/>
    <p:sldLayoutId id="2147485276" r:id="rId2"/>
    <p:sldLayoutId id="2147485277" r:id="rId3"/>
    <p:sldLayoutId id="2147485278" r:id="rId4"/>
    <p:sldLayoutId id="2147485279" r:id="rId5"/>
    <p:sldLayoutId id="2147485280" r:id="rId6"/>
    <p:sldLayoutId id="2147485281" r:id="rId7"/>
    <p:sldLayoutId id="2147485282" r:id="rId8"/>
    <p:sldLayoutId id="2147485283" r:id="rId9"/>
    <p:sldLayoutId id="2147485284" r:id="rId10"/>
    <p:sldLayoutId id="2147485285" r:id="rId11"/>
    <p:sldLayoutId id="21474852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1/14/2025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1681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4" r:id="rId1"/>
    <p:sldLayoutId id="2147485315" r:id="rId2"/>
    <p:sldLayoutId id="2147485316" r:id="rId3"/>
    <p:sldLayoutId id="2147485317" r:id="rId4"/>
    <p:sldLayoutId id="2147485318" r:id="rId5"/>
    <p:sldLayoutId id="2147485319" r:id="rId6"/>
    <p:sldLayoutId id="2147485320" r:id="rId7"/>
    <p:sldLayoutId id="2147485321" r:id="rId8"/>
    <p:sldLayoutId id="2147485322" r:id="rId9"/>
    <p:sldLayoutId id="2147485323" r:id="rId10"/>
    <p:sldLayoutId id="21474853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41000">
              <a:schemeClr val="tx1">
                <a:lumMod val="64000"/>
                <a:lumOff val="36000"/>
              </a:schemeClr>
            </a:gs>
            <a:gs pos="81000">
              <a:schemeClr val="tx1">
                <a:lumMod val="75000"/>
                <a:lumOff val="2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1A6EC-3761-4BD0-8E89-E3EA420EB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38457-74E3-4280-96A4-62F3D3D4B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7850A-9AFA-4156-A579-69E5D67E5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88F2891-DE43-4504-B1F9-3734C2DC85DE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D86FF-8DB2-42EC-8860-4D39458A4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M. Saffman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D390E-DDAC-403B-9BA7-64A2F5CAB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A11A9-19A1-4961-AFEF-63745C1A7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5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6" r:id="rId1"/>
    <p:sldLayoutId id="214748532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2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-112" charset="0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832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-112" charset="0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832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-112" charset="0"/>
              </a:defRPr>
            </a:lvl1pPr>
          </a:lstStyle>
          <a:p>
            <a:fld id="{938355C8-7372-4491-ABAA-B38BFC8A430A}" type="slidenum">
              <a:rPr lang="en-US">
                <a:solidFill>
                  <a:srgbClr val="000000"/>
                </a:solidFill>
                <a:ea typeface="ＭＳ Ｐゴシック" pitchFamily="-112" charset="-128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402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1" r:id="rId1"/>
    <p:sldLayoutId id="2147485342" r:id="rId2"/>
    <p:sldLayoutId id="2147485343" r:id="rId3"/>
    <p:sldLayoutId id="2147485344" r:id="rId4"/>
    <p:sldLayoutId id="2147485345" r:id="rId5"/>
    <p:sldLayoutId id="2147485346" r:id="rId6"/>
    <p:sldLayoutId id="2147485347" r:id="rId7"/>
    <p:sldLayoutId id="2147485348" r:id="rId8"/>
    <p:sldLayoutId id="2147485349" r:id="rId9"/>
    <p:sldLayoutId id="2147485350" r:id="rId10"/>
    <p:sldLayoutId id="214748535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Title">
            <a:extLst>
              <a:ext uri="{FF2B5EF4-FFF2-40B4-BE49-F238E27FC236}">
                <a16:creationId xmlns:a16="http://schemas.microsoft.com/office/drawing/2014/main" id="{790055FD-F372-41E7-A22C-40F809080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258360"/>
            <a:ext cx="11041380" cy="601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laceholderBody">
            <a:extLst>
              <a:ext uri="{FF2B5EF4-FFF2-40B4-BE49-F238E27FC236}">
                <a16:creationId xmlns:a16="http://schemas.microsoft.com/office/drawing/2014/main" id="{54B3CCD0-4F78-47D6-B3D4-1C5627DC2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9120" y="1531620"/>
            <a:ext cx="11041380" cy="4434840"/>
          </a:xfrm>
          <a:prstGeom prst="rect">
            <a:avLst/>
          </a:prstGeom>
        </p:spPr>
        <p:txBody>
          <a:bodyPr vert="horz" wrap="square" lIns="0" tIns="36576" rIns="36576" bIns="36576" rtlCol="0" anchor="t">
            <a:noAutofit/>
          </a:bodyPr>
          <a:lstStyle/>
          <a:p>
            <a:pPr marL="8466" lvl="0" indent="-5821" algn="l" defTabSz="761970" rtl="0" eaLnBrk="1" latinLnBrk="0" hangingPunct="1">
              <a:lnSpc>
                <a:spcPct val="110000"/>
              </a:lnSpc>
              <a:spcBef>
                <a:spcPts val="758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/>
              <a:t>Body Text</a:t>
            </a:r>
          </a:p>
          <a:p>
            <a:pPr marL="619100" lvl="1" indent="-238115" algn="l" defTabSz="76197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ct val="0"/>
              </a:spcAft>
              <a:buClr>
                <a:schemeClr val="bg2">
                  <a:lumMod val="100000"/>
                </a:schemeClr>
              </a:buClr>
              <a:buSzPct val="92000"/>
              <a:buFont typeface="Arial" panose="020B0604020202020204" pitchFamily="34" charset="0"/>
              <a:buChar char="•"/>
            </a:pPr>
            <a:r>
              <a:rPr lang="en-US"/>
              <a:t>Bullet one</a:t>
            </a:r>
          </a:p>
          <a:p>
            <a:pPr marL="952462" lvl="2" indent="-190492" algn="l" defTabSz="761970" rtl="0" eaLnBrk="1" latinLnBrk="0" hangingPunct="1">
              <a:lnSpc>
                <a:spcPct val="110000"/>
              </a:lnSpc>
              <a:spcBef>
                <a:spcPts val="250"/>
              </a:spcBef>
              <a:spcAft>
                <a:spcPct val="0"/>
              </a:spcAft>
              <a:buClr>
                <a:schemeClr val="tx2">
                  <a:lumMod val="100000"/>
                </a:schemeClr>
              </a:buClr>
              <a:buSzPct val="92000"/>
              <a:buFont typeface="Arial" panose="020B0604020202020204" pitchFamily="34" charset="0"/>
              <a:buChar char="•"/>
            </a:pPr>
            <a:r>
              <a:rPr lang="en-US"/>
              <a:t>Bullet two</a:t>
            </a:r>
          </a:p>
          <a:p>
            <a:pPr marL="1333447" lvl="3" indent="-190492" algn="l" defTabSz="761970" rtl="0" eaLnBrk="1" latinLnBrk="0" hangingPunct="1">
              <a:lnSpc>
                <a:spcPct val="110000"/>
              </a:lnSpc>
              <a:spcBef>
                <a:spcPts val="83"/>
              </a:spcBef>
              <a:spcAft>
                <a:spcPct val="0"/>
              </a:spcAft>
              <a:buClr>
                <a:schemeClr val="tx2">
                  <a:lumMod val="10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Bullet three</a:t>
            </a:r>
          </a:p>
          <a:p>
            <a:pPr marL="1714431" lvl="4" indent="-190492" algn="l" defTabSz="7619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2">
                  <a:lumMod val="10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Bullet four</a:t>
            </a:r>
          </a:p>
        </p:txBody>
      </p:sp>
      <p:sp>
        <p:nvSpPr>
          <p:cNvPr id="4" name="PageNumber">
            <a:extLst>
              <a:ext uri="{FF2B5EF4-FFF2-40B4-BE49-F238E27FC236}">
                <a16:creationId xmlns:a16="http://schemas.microsoft.com/office/drawing/2014/main" id="{F5C99E8F-12D1-4DA0-A83E-BD6F0C2B8248}"/>
              </a:ext>
            </a:extLst>
          </p:cNvPr>
          <p:cNvSpPr txBox="1"/>
          <p:nvPr userDrawn="1"/>
        </p:nvSpPr>
        <p:spPr>
          <a:xfrm>
            <a:off x="11148060" y="6578447"/>
            <a:ext cx="464820" cy="11714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r">
              <a:lnSpc>
                <a:spcPct val="110000"/>
              </a:lnSpc>
            </a:pPr>
            <a:endParaRPr lang="en-US" sz="750" b="0" i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7" name="Confidential" hidden="1">
            <a:extLst>
              <a:ext uri="{FF2B5EF4-FFF2-40B4-BE49-F238E27FC236}">
                <a16:creationId xmlns:a16="http://schemas.microsoft.com/office/drawing/2014/main" id="{6E291D3D-C91E-4342-B9BD-81858FD0A4B8}"/>
              </a:ext>
            </a:extLst>
          </p:cNvPr>
          <p:cNvSpPr txBox="1"/>
          <p:nvPr userDrawn="1">
            <p:custDataLst>
              <p:tags r:id="rId11"/>
            </p:custDataLst>
          </p:nvPr>
        </p:nvSpPr>
        <p:spPr>
          <a:xfrm>
            <a:off x="2918460" y="220980"/>
            <a:ext cx="8702040" cy="167995"/>
          </a:xfrm>
          <a:prstGeom prst="rect">
            <a:avLst/>
          </a:prstGeom>
          <a:noFill/>
        </p:spPr>
        <p:txBody>
          <a:bodyPr vert="horz" wrap="square" lIns="0" tIns="38100" rIns="0" bIns="38100" rtlCol="0" anchor="t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583" b="0" i="0" cap="all" spc="175">
                <a:solidFill>
                  <a:schemeClr val="tx2"/>
                </a:solidFill>
                <a:latin typeface="Arial" panose="020B0604020202020204" pitchFamily="34" charset="0"/>
              </a:rPr>
              <a:t>Confidential</a:t>
            </a:r>
          </a:p>
        </p:txBody>
      </p:sp>
      <p:sp>
        <p:nvSpPr>
          <p:cNvPr id="8" name="SubsectionTracker">
            <a:extLst>
              <a:ext uri="{FF2B5EF4-FFF2-40B4-BE49-F238E27FC236}">
                <a16:creationId xmlns:a16="http://schemas.microsoft.com/office/drawing/2014/main" id="{11658878-2D16-4681-83E7-AFDC4FF96BF8}"/>
              </a:ext>
            </a:extLst>
          </p:cNvPr>
          <p:cNvSpPr txBox="1"/>
          <p:nvPr userDrawn="1"/>
        </p:nvSpPr>
        <p:spPr>
          <a:xfrm>
            <a:off x="11620435" y="6234402"/>
            <a:ext cx="65" cy="104196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/>
          <a:p>
            <a:pPr algn="r">
              <a:lnSpc>
                <a:spcPct val="110000"/>
              </a:lnSpc>
            </a:pPr>
            <a:endParaRPr lang="en-US" sz="667" b="0" i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2" name="ClientName">
            <a:extLst>
              <a:ext uri="{FF2B5EF4-FFF2-40B4-BE49-F238E27FC236}">
                <a16:creationId xmlns:a16="http://schemas.microsoft.com/office/drawing/2014/main" id="{14C73B3D-05A5-45FB-BB46-28A6932AD27C}"/>
              </a:ext>
            </a:extLst>
          </p:cNvPr>
          <p:cNvSpPr txBox="1"/>
          <p:nvPr userDrawn="1">
            <p:custDataLst>
              <p:tags r:id="rId12"/>
            </p:custDataLst>
          </p:nvPr>
        </p:nvSpPr>
        <p:spPr>
          <a:xfrm>
            <a:off x="6436360" y="6578483"/>
            <a:ext cx="4650740" cy="11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/>
          <a:p>
            <a:pPr algn="r">
              <a:lnSpc>
                <a:spcPct val="110000"/>
              </a:lnSpc>
            </a:pPr>
            <a:endParaRPr lang="en-US" sz="750" b="0" i="0" cap="all" spc="125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85311CEC-CC95-B76D-4A76-0AB4291096C1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579120" y="6591300"/>
            <a:ext cx="0" cy="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000">
              <a:solidFill>
                <a:schemeClr val="tx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969642-8E58-D45F-FBD7-E656DCEBE3C6}"/>
              </a:ext>
            </a:extLst>
          </p:cNvPr>
          <p:cNvSpPr txBox="1"/>
          <p:nvPr userDrawn="1"/>
        </p:nvSpPr>
        <p:spPr>
          <a:xfrm>
            <a:off x="11250295" y="6540513"/>
            <a:ext cx="362585" cy="212622"/>
          </a:xfrm>
          <a:prstGeom prst="rect">
            <a:avLst/>
          </a:prstGeom>
          <a:noFill/>
        </p:spPr>
        <p:txBody>
          <a:bodyPr vert="horz" wrap="square" lIns="76200" tIns="38100" rIns="76200" bIns="38100" rtlCol="0" anchor="t">
            <a:spAutoFit/>
          </a:bodyPr>
          <a:lstStyle/>
          <a:p>
            <a:pPr algn="r">
              <a:lnSpc>
                <a:spcPct val="110000"/>
              </a:lnSpc>
            </a:pPr>
            <a:fld id="{D4918A44-6208-4B56-B6C1-33898B4C027A}" type="slidenum">
              <a:rPr lang="en-US" sz="833" b="0" i="0" smtClean="0">
                <a:solidFill>
                  <a:srgbClr val="0B002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pPr algn="r">
                <a:lnSpc>
                  <a:spcPct val="110000"/>
                </a:lnSpc>
              </a:pPr>
              <a:t>‹#›</a:t>
            </a:fld>
            <a:endParaRPr lang="en-US" sz="833" b="0" i="0">
              <a:solidFill>
                <a:srgbClr val="0B002D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C8A5C69D-73F2-2691-52A7-3744D5DB969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9120" y="6523725"/>
            <a:ext cx="1006332" cy="251583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C27BE65D-BA8E-B6AF-9502-55C517FF7DC0}"/>
              </a:ext>
            </a:extLst>
          </p:cNvPr>
          <p:cNvSpPr txBox="1">
            <a:spLocks/>
          </p:cNvSpPr>
          <p:nvPr userDrawn="1"/>
        </p:nvSpPr>
        <p:spPr>
          <a:xfrm>
            <a:off x="4126236" y="6561108"/>
            <a:ext cx="3769519" cy="23567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ctr"/>
            <a:r>
              <a:rPr lang="en-US" sz="1167">
                <a:solidFill>
                  <a:srgbClr val="00206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© Infleqtion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8959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3" r:id="rId1"/>
    <p:sldLayoutId id="2147485354" r:id="rId2"/>
    <p:sldLayoutId id="2147485355" r:id="rId3"/>
    <p:sldLayoutId id="2147485356" r:id="rId4"/>
    <p:sldLayoutId id="2147485357" r:id="rId5"/>
    <p:sldLayoutId id="2147485358" r:id="rId6"/>
    <p:sldLayoutId id="2147485359" r:id="rId7"/>
    <p:sldLayoutId id="2147485360" r:id="rId8"/>
    <p:sldLayoutId id="2147485361" r:id="rId9"/>
  </p:sldLayoutIdLst>
  <p:txStyles>
    <p:titleStyle>
      <a:lvl1pPr algn="l" defTabSz="761970" rtl="0" eaLnBrk="1" latinLnBrk="0" hangingPunct="1">
        <a:spcBef>
          <a:spcPct val="0"/>
        </a:spcBef>
        <a:buFontTx/>
        <a:buNone/>
        <a:defRPr sz="2333" b="0" i="0" kern="1200">
          <a:solidFill>
            <a:srgbClr val="0B002D"/>
          </a:solidFill>
          <a:latin typeface="Poppins" panose="00000500000000000000" pitchFamily="2" charset="0"/>
          <a:ea typeface="+mj-ea"/>
          <a:cs typeface="Poppins" panose="00000500000000000000" pitchFamily="2" charset="0"/>
        </a:defRPr>
      </a:lvl1pPr>
    </p:titleStyle>
    <p:bodyStyle>
      <a:lvl1pPr marL="8466" indent="-5821" algn="l" defTabSz="761970" rtl="0" eaLnBrk="1" latinLnBrk="0" hangingPunct="1">
        <a:lnSpc>
          <a:spcPct val="110000"/>
        </a:lnSpc>
        <a:spcBef>
          <a:spcPts val="758"/>
        </a:spcBef>
        <a:spcAft>
          <a:spcPct val="0"/>
        </a:spcAft>
        <a:buFontTx/>
        <a:buNone/>
        <a:defRPr sz="1000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175253" indent="-152394" algn="l" defTabSz="761970" rtl="0" eaLnBrk="1" latinLnBrk="0" hangingPunct="1">
        <a:lnSpc>
          <a:spcPct val="110000"/>
        </a:lnSpc>
        <a:spcBef>
          <a:spcPts val="500"/>
        </a:spcBef>
        <a:spcAft>
          <a:spcPct val="0"/>
        </a:spcAft>
        <a:buClr>
          <a:schemeClr val="bg2">
            <a:lumMod val="100000"/>
          </a:schemeClr>
        </a:buClr>
        <a:buSzPct val="92000"/>
        <a:buFont typeface="Wingdings" panose="05000000000000000000" pitchFamily="2" charset="2"/>
        <a:buChar char="l"/>
        <a:defRPr sz="1000" b="0" i="0" kern="1200">
          <a:solidFill>
            <a:schemeClr val="tx2"/>
          </a:solidFill>
          <a:latin typeface="+mn-lt"/>
          <a:ea typeface="+mn-ea"/>
          <a:cs typeface="+mn-cs"/>
        </a:defRPr>
      </a:lvl2pPr>
      <a:lvl3pPr marL="320027" indent="-175253" algn="l" defTabSz="761970" rtl="0" eaLnBrk="1" latinLnBrk="0" hangingPunct="1">
        <a:lnSpc>
          <a:spcPct val="110000"/>
        </a:lnSpc>
        <a:spcBef>
          <a:spcPts val="250"/>
        </a:spcBef>
        <a:spcAft>
          <a:spcPct val="0"/>
        </a:spcAft>
        <a:buClr>
          <a:schemeClr val="tx2">
            <a:lumMod val="100000"/>
          </a:schemeClr>
        </a:buClr>
        <a:buSzPct val="92000"/>
        <a:buFont typeface="Wingdings" panose="05000000000000000000" pitchFamily="2" charset="2"/>
        <a:buChar char="l"/>
        <a:defRPr sz="1000" b="0" i="0" kern="1200">
          <a:solidFill>
            <a:schemeClr val="tx2"/>
          </a:solidFill>
          <a:latin typeface="+mn-lt"/>
          <a:ea typeface="+mn-ea"/>
          <a:cs typeface="+mn-cs"/>
        </a:defRPr>
      </a:lvl3pPr>
      <a:lvl4pPr marL="464801" indent="-182873" algn="l" defTabSz="761970" rtl="0" eaLnBrk="1" latinLnBrk="0" hangingPunct="1">
        <a:lnSpc>
          <a:spcPct val="110000"/>
        </a:lnSpc>
        <a:spcBef>
          <a:spcPts val="83"/>
        </a:spcBef>
        <a:spcAft>
          <a:spcPct val="0"/>
        </a:spcAft>
        <a:buClr>
          <a:schemeClr val="tx2">
            <a:lumMod val="100000"/>
          </a:schemeClr>
        </a:buClr>
        <a:buSzPct val="100000"/>
        <a:buFont typeface="Arial" panose="020B0604020202020204" pitchFamily="34" charset="0"/>
        <a:buChar char="-"/>
        <a:defRPr sz="1000" b="0" i="0" kern="1200">
          <a:solidFill>
            <a:schemeClr val="tx2"/>
          </a:solidFill>
          <a:latin typeface="+mn-lt"/>
          <a:ea typeface="+mn-ea"/>
          <a:cs typeface="+mn-cs"/>
        </a:defRPr>
      </a:lvl4pPr>
      <a:lvl5pPr marL="609576" indent="-190492" algn="l" defTabSz="761970" rtl="0" eaLnBrk="1" latinLnBrk="0" hangingPunct="1">
        <a:lnSpc>
          <a:spcPct val="110000"/>
        </a:lnSpc>
        <a:spcBef>
          <a:spcPts val="0"/>
        </a:spcBef>
        <a:spcAft>
          <a:spcPct val="0"/>
        </a:spcAft>
        <a:buClr>
          <a:schemeClr val="tx2">
            <a:lumMod val="100000"/>
          </a:schemeClr>
        </a:buClr>
        <a:buSzPct val="100000"/>
        <a:buFont typeface="Arial" panose="020B0604020202020204" pitchFamily="34" charset="0"/>
        <a:buChar char="-"/>
        <a:defRPr sz="1000" b="0" i="0" kern="1200">
          <a:solidFill>
            <a:schemeClr val="tx2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10160" indent="-7514" algn="l" defTabSz="761970" rtl="0" eaLnBrk="1" fontAlgn="b" latinLnBrk="0" hangingPunct="1">
        <a:lnSpc>
          <a:spcPct val="100000"/>
        </a:lnSpc>
        <a:spcBef>
          <a:spcPts val="221"/>
        </a:spcBef>
        <a:spcAft>
          <a:spcPct val="0"/>
        </a:spcAft>
        <a:buFontTx/>
        <a:buNone/>
        <a:defRPr sz="750" b="0" i="0" kern="1200">
          <a:solidFill>
            <a:schemeClr val="tx2"/>
          </a:solidFill>
          <a:latin typeface="+mn-lt"/>
          <a:ea typeface="Arial Unicode MS"/>
          <a:cs typeface="+mn-cs"/>
        </a:defRPr>
      </a:lvl1pPr>
      <a:lvl2pPr marL="175253" indent="-175253" algn="l" defTabSz="761970" rtl="0" eaLnBrk="1" fontAlgn="b" latinLnBrk="0" hangingPunct="1">
        <a:lnSpc>
          <a:spcPct val="100000"/>
        </a:lnSpc>
        <a:spcBef>
          <a:spcPts val="221"/>
        </a:spcBef>
        <a:spcAft>
          <a:spcPct val="0"/>
        </a:spcAft>
        <a:buClr>
          <a:schemeClr val="bg2"/>
        </a:buClr>
        <a:buSzPct val="92000"/>
        <a:buFont typeface="Wingdings"/>
        <a:buChar char="n"/>
        <a:defRPr sz="750" b="0" i="0" kern="1200">
          <a:solidFill>
            <a:schemeClr val="tx2"/>
          </a:solidFill>
          <a:latin typeface="+mn-lt"/>
          <a:ea typeface="Arial Unicode MS"/>
          <a:cs typeface="+mn-cs"/>
        </a:defRPr>
      </a:lvl2pPr>
      <a:lvl3pPr marL="350506" indent="-175253" algn="l" defTabSz="761970" rtl="0" eaLnBrk="1" fontAlgn="b" latinLnBrk="0" hangingPunct="1">
        <a:lnSpc>
          <a:spcPct val="100000"/>
        </a:lnSpc>
        <a:spcBef>
          <a:spcPts val="221"/>
        </a:spcBef>
        <a:spcAft>
          <a:spcPct val="0"/>
        </a:spcAft>
        <a:buClr>
          <a:schemeClr val="tx2"/>
        </a:buClr>
        <a:buSzPct val="92000"/>
        <a:buFont typeface="Wingdings"/>
        <a:buChar char="n"/>
        <a:defRPr sz="750" b="0" i="0" kern="1200">
          <a:solidFill>
            <a:schemeClr val="tx2"/>
          </a:solidFill>
          <a:latin typeface="+mn-lt"/>
          <a:ea typeface="Arial Unicode MS"/>
          <a:cs typeface="+mn-cs"/>
        </a:defRPr>
      </a:lvl3pPr>
      <a:lvl4pPr marL="540998" indent="-190492" algn="l" defTabSz="761970" rtl="0" eaLnBrk="1" fontAlgn="b" latinLnBrk="0" hangingPunct="1">
        <a:lnSpc>
          <a:spcPct val="100000"/>
        </a:lnSpc>
        <a:spcBef>
          <a:spcPts val="221"/>
        </a:spcBef>
        <a:spcAft>
          <a:spcPct val="0"/>
        </a:spcAft>
        <a:buClr>
          <a:schemeClr val="tx2"/>
        </a:buClr>
        <a:buSzPct val="100000"/>
        <a:buFont typeface="Arial"/>
        <a:buChar char="–"/>
        <a:defRPr sz="750" b="0" i="0" kern="1200">
          <a:solidFill>
            <a:schemeClr val="tx2"/>
          </a:solidFill>
          <a:latin typeface="+mn-lt"/>
          <a:ea typeface="Arial Unicode MS"/>
          <a:cs typeface="+mn-cs"/>
        </a:defRPr>
      </a:lvl4pPr>
      <a:lvl5pPr marL="731491" indent="-190492" algn="l" defTabSz="761970" rtl="0" eaLnBrk="1" fontAlgn="b" latinLnBrk="0" hangingPunct="1">
        <a:lnSpc>
          <a:spcPct val="100000"/>
        </a:lnSpc>
        <a:spcBef>
          <a:spcPts val="221"/>
        </a:spcBef>
        <a:spcAft>
          <a:spcPct val="0"/>
        </a:spcAft>
        <a:buClr>
          <a:schemeClr val="tx2"/>
        </a:buClr>
        <a:buSzPct val="100000"/>
        <a:buFont typeface="Arial"/>
        <a:buChar char="–"/>
        <a:defRPr sz="750" b="0" i="0" kern="1200">
          <a:solidFill>
            <a:schemeClr val="tx2"/>
          </a:solidFill>
          <a:latin typeface="+mn-lt"/>
          <a:ea typeface="Arial Unicode MS"/>
          <a:cs typeface="+mn-cs"/>
        </a:defRPr>
      </a:lvl5pPr>
    </p:otherStyle>
  </p:txStyles>
  <p:extLst>
    <p:ext uri="{27BBF7A9-308A-43DC-89C8-2F10F3537804}">
      <p15:sldGuideLst xmlns:p15="http://schemas.microsoft.com/office/powerpoint/2012/main">
        <p15:guide id="1" orient="horz" pos="870">
          <p15:clr>
            <a:srgbClr val="F26B43"/>
          </p15:clr>
        </p15:guide>
        <p15:guide id="2" pos="436">
          <p15:clr>
            <a:srgbClr val="F26B43"/>
          </p15:clr>
        </p15:guide>
        <p15:guide id="3" pos="8784">
          <p15:clr>
            <a:srgbClr val="F26B43"/>
          </p15:clr>
        </p15:guide>
        <p15:guide id="4" orient="horz" pos="488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D32C7B8-71D3-45F6-9254-92A120364631}" type="slidenum">
              <a:rPr lang="en-US" altLang="en-US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2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8" r:id="rId1"/>
    <p:sldLayoutId id="2147485399" r:id="rId2"/>
    <p:sldLayoutId id="2147485400" r:id="rId3"/>
    <p:sldLayoutId id="2147485401" r:id="rId4"/>
    <p:sldLayoutId id="2147485402" r:id="rId5"/>
    <p:sldLayoutId id="2147485403" r:id="rId6"/>
    <p:sldLayoutId id="2147485404" r:id="rId7"/>
    <p:sldLayoutId id="2147485405" r:id="rId8"/>
    <p:sldLayoutId id="2147485406" r:id="rId9"/>
    <p:sldLayoutId id="2147485407" r:id="rId10"/>
    <p:sldLayoutId id="21474854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12.png"/><Relationship Id="rId10" Type="http://schemas.openxmlformats.org/officeDocument/2006/relationships/image" Target="../media/image33.png"/><Relationship Id="rId4" Type="http://schemas.openxmlformats.org/officeDocument/2006/relationships/image" Target="../media/image28.emf"/><Relationship Id="rId9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8.emf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80.emf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8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90.png"/><Relationship Id="rId4" Type="http://schemas.openxmlformats.org/officeDocument/2006/relationships/image" Target="../media/image8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9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emf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2.png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7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image" Target="../media/image101.emf"/><Relationship Id="rId7" Type="http://schemas.openxmlformats.org/officeDocument/2006/relationships/image" Target="../media/image10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04.emf"/><Relationship Id="rId5" Type="http://schemas.openxmlformats.org/officeDocument/2006/relationships/image" Target="../media/image103.emf"/><Relationship Id="rId10" Type="http://schemas.openxmlformats.org/officeDocument/2006/relationships/image" Target="../media/image12.png"/><Relationship Id="rId4" Type="http://schemas.openxmlformats.org/officeDocument/2006/relationships/image" Target="../media/image102.emf"/><Relationship Id="rId9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image" Target="../media/image107.emf"/><Relationship Id="rId7" Type="http://schemas.openxmlformats.org/officeDocument/2006/relationships/image" Target="../media/image11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06.emf"/><Relationship Id="rId5" Type="http://schemas.openxmlformats.org/officeDocument/2006/relationships/image" Target="../media/image109.emf"/><Relationship Id="rId4" Type="http://schemas.openxmlformats.org/officeDocument/2006/relationships/image" Target="../media/image10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2.png"/><Relationship Id="rId5" Type="http://schemas.openxmlformats.org/officeDocument/2006/relationships/image" Target="../media/image28.emf"/><Relationship Id="rId4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3" Type="http://schemas.openxmlformats.org/officeDocument/2006/relationships/image" Target="../media/image55.png"/><Relationship Id="rId7" Type="http://schemas.openxmlformats.org/officeDocument/2006/relationships/image" Target="../media/image117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16.png"/><Relationship Id="rId5" Type="http://schemas.openxmlformats.org/officeDocument/2006/relationships/image" Target="../media/image115.emf"/><Relationship Id="rId4" Type="http://schemas.openxmlformats.org/officeDocument/2006/relationships/image" Target="../media/image114.png"/><Relationship Id="rId9" Type="http://schemas.openxmlformats.org/officeDocument/2006/relationships/image" Target="../media/image119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3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8.emf"/><Relationship Id="rId5" Type="http://schemas.openxmlformats.org/officeDocument/2006/relationships/image" Target="../media/image88.emf"/><Relationship Id="rId4" Type="http://schemas.openxmlformats.org/officeDocument/2006/relationships/image" Target="../media/image9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12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4.emf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6.png"/><Relationship Id="rId11" Type="http://schemas.openxmlformats.org/officeDocument/2006/relationships/image" Target="../media/image49.jpeg"/><Relationship Id="rId5" Type="http://schemas.openxmlformats.org/officeDocument/2006/relationships/image" Target="../media/image38.png"/><Relationship Id="rId15" Type="http://schemas.openxmlformats.org/officeDocument/2006/relationships/image" Target="../media/image53.emf"/><Relationship Id="rId10" Type="http://schemas.openxmlformats.org/officeDocument/2006/relationships/image" Target="../media/image12.png"/><Relationship Id="rId4" Type="http://schemas.openxmlformats.org/officeDocument/2006/relationships/image" Target="../media/image45.svg"/><Relationship Id="rId9" Type="http://schemas.openxmlformats.org/officeDocument/2006/relationships/image" Target="../media/image28.emf"/><Relationship Id="rId14" Type="http://schemas.openxmlformats.org/officeDocument/2006/relationships/image" Target="../media/image5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128.emf"/><Relationship Id="rId5" Type="http://schemas.openxmlformats.org/officeDocument/2006/relationships/image" Target="../media/image127.emf"/><Relationship Id="rId4" Type="http://schemas.openxmlformats.org/officeDocument/2006/relationships/image" Target="../media/image126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3" Type="http://schemas.openxmlformats.org/officeDocument/2006/relationships/image" Target="../media/image130.jpeg"/><Relationship Id="rId21" Type="http://schemas.openxmlformats.org/officeDocument/2006/relationships/image" Target="../media/image142.svg"/><Relationship Id="rId7" Type="http://schemas.openxmlformats.org/officeDocument/2006/relationships/image" Target="../media/image1340.png"/><Relationship Id="rId12" Type="http://schemas.openxmlformats.org/officeDocument/2006/relationships/image" Target="../media/image1390.png"/><Relationship Id="rId17" Type="http://schemas.openxmlformats.org/officeDocument/2006/relationships/image" Target="../media/image1440.png"/><Relationship Id="rId25" Type="http://schemas.openxmlformats.org/officeDocument/2006/relationships/image" Target="../media/image12.png"/><Relationship Id="rId2" Type="http://schemas.openxmlformats.org/officeDocument/2006/relationships/image" Target="../media/image129.jpeg"/><Relationship Id="rId16" Type="http://schemas.openxmlformats.org/officeDocument/2006/relationships/image" Target="../media/image137.sv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24" Type="http://schemas.openxmlformats.org/officeDocument/2006/relationships/image" Target="../media/image28.emf"/><Relationship Id="rId5" Type="http://schemas.openxmlformats.org/officeDocument/2006/relationships/image" Target="../media/image47.jpeg"/><Relationship Id="rId15" Type="http://schemas.openxmlformats.org/officeDocument/2006/relationships/image" Target="../media/image136.png"/><Relationship Id="rId23" Type="http://schemas.openxmlformats.org/officeDocument/2006/relationships/image" Target="../media/image144.emf"/><Relationship Id="rId10" Type="http://schemas.openxmlformats.org/officeDocument/2006/relationships/image" Target="../media/image132.png"/><Relationship Id="rId19" Type="http://schemas.openxmlformats.org/officeDocument/2006/relationships/image" Target="../media/image140.png"/><Relationship Id="rId4" Type="http://schemas.openxmlformats.org/officeDocument/2006/relationships/image" Target="../media/image131.jpeg"/><Relationship Id="rId9" Type="http://schemas.openxmlformats.org/officeDocument/2006/relationships/image" Target="../media/image1360.png"/><Relationship Id="rId14" Type="http://schemas.openxmlformats.org/officeDocument/2006/relationships/image" Target="../media/image1410.png"/><Relationship Id="rId22" Type="http://schemas.openxmlformats.org/officeDocument/2006/relationships/image" Target="../media/image14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7" Type="http://schemas.openxmlformats.org/officeDocument/2006/relationships/image" Target="../media/image149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48.emf"/><Relationship Id="rId5" Type="http://schemas.openxmlformats.org/officeDocument/2006/relationships/image" Target="../media/image147.emf"/><Relationship Id="rId4" Type="http://schemas.openxmlformats.org/officeDocument/2006/relationships/image" Target="../media/image146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jpeg"/><Relationship Id="rId3" Type="http://schemas.openxmlformats.org/officeDocument/2006/relationships/image" Target="../media/image115.emf"/><Relationship Id="rId7" Type="http://schemas.openxmlformats.org/officeDocument/2006/relationships/image" Target="../media/image153.svg"/><Relationship Id="rId12" Type="http://schemas.openxmlformats.org/officeDocument/2006/relationships/image" Target="../media/image1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152.png"/><Relationship Id="rId11" Type="http://schemas.openxmlformats.org/officeDocument/2006/relationships/image" Target="../media/image157.jpeg"/><Relationship Id="rId5" Type="http://schemas.openxmlformats.org/officeDocument/2006/relationships/image" Target="../media/image151.svg"/><Relationship Id="rId10" Type="http://schemas.openxmlformats.org/officeDocument/2006/relationships/image" Target="../media/image156.jpeg"/><Relationship Id="rId4" Type="http://schemas.openxmlformats.org/officeDocument/2006/relationships/image" Target="../media/image150.png"/><Relationship Id="rId9" Type="http://schemas.openxmlformats.org/officeDocument/2006/relationships/image" Target="../media/image155.sv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5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67.emf"/><Relationship Id="rId4" Type="http://schemas.openxmlformats.org/officeDocument/2006/relationships/image" Target="../media/image6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W-Madison Logo">
            <a:extLst>
              <a:ext uri="{FF2B5EF4-FFF2-40B4-BE49-F238E27FC236}">
                <a16:creationId xmlns:a16="http://schemas.microsoft.com/office/drawing/2014/main" id="{CB56A4C2-D1FC-5461-5AA6-84EA3B9EB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6"/>
          <a:stretch/>
        </p:blipFill>
        <p:spPr bwMode="auto">
          <a:xfrm>
            <a:off x="-7453792" y="-212878"/>
            <a:ext cx="25870031" cy="709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lide Number Placeholder 8">
            <a:extLst>
              <a:ext uri="{FF2B5EF4-FFF2-40B4-BE49-F238E27FC236}">
                <a16:creationId xmlns:a16="http://schemas.microsoft.com/office/drawing/2014/main" id="{508CB53B-F516-A57B-39C7-A84AB21CB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7E9D79-97F8-4126-B7D8-A55F1D5239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4FEAE8-5075-09F6-B4D7-943E4705ED62}"/>
              </a:ext>
            </a:extLst>
          </p:cNvPr>
          <p:cNvSpPr/>
          <p:nvPr/>
        </p:nvSpPr>
        <p:spPr>
          <a:xfrm>
            <a:off x="3014953" y="305669"/>
            <a:ext cx="5520924" cy="1304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835E2FC3-C7FE-A43F-B751-5C3BB4CF5EED}"/>
              </a:ext>
            </a:extLst>
          </p:cNvPr>
          <p:cNvSpPr txBox="1">
            <a:spLocks/>
          </p:cNvSpPr>
          <p:nvPr/>
        </p:nvSpPr>
        <p:spPr>
          <a:xfrm>
            <a:off x="2979749" y="432926"/>
            <a:ext cx="5591332" cy="107260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Simulation of quantum models with physical and logical qubits</a:t>
            </a:r>
            <a:endParaRPr lang="en-US" sz="11500" dirty="0">
              <a:solidFill>
                <a:schemeClr val="accent1">
                  <a:lumMod val="60000"/>
                  <a:lumOff val="40000"/>
                </a:schemeClr>
              </a:solidFill>
              <a:effectLst/>
              <a:highlight>
                <a:srgbClr val="000000"/>
              </a:highlight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C50AEC-DCD9-D3B7-40CE-BA59CC053A04}"/>
              </a:ext>
            </a:extLst>
          </p:cNvPr>
          <p:cNvGrpSpPr/>
          <p:nvPr/>
        </p:nvGrpSpPr>
        <p:grpSpPr>
          <a:xfrm>
            <a:off x="5775415" y="4745797"/>
            <a:ext cx="2652686" cy="755018"/>
            <a:chOff x="535444" y="1064799"/>
            <a:chExt cx="4822312" cy="132201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83D2DA-1E12-73F4-1C16-B0F6180EC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444" y="1064799"/>
              <a:ext cx="4822312" cy="1322019"/>
            </a:xfrm>
            <a:prstGeom prst="rect">
              <a:avLst/>
            </a:prstGeom>
          </p:spPr>
        </p:pic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EBB730B6-AA5B-315E-E1E5-07122732A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914" y="1125465"/>
              <a:ext cx="4576736" cy="1142999"/>
            </a:xfrm>
            <a:prstGeom prst="rect">
              <a:avLst/>
            </a:prstGeom>
          </p:spPr>
        </p:pic>
      </p:grpSp>
      <p:pic>
        <p:nvPicPr>
          <p:cNvPr id="17" name="Picture 2" descr="UW-Madison announces 2021 spring graduates - Pine and Lakes ...">
            <a:extLst>
              <a:ext uri="{FF2B5EF4-FFF2-40B4-BE49-F238E27FC236}">
                <a16:creationId xmlns:a16="http://schemas.microsoft.com/office/drawing/2014/main" id="{DE4468D4-153C-DFCE-5C7F-64020034B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7" b="28141"/>
          <a:stretch/>
        </p:blipFill>
        <p:spPr bwMode="auto">
          <a:xfrm>
            <a:off x="3372712" y="4736554"/>
            <a:ext cx="2242060" cy="74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19FE34B-1FBE-22FF-D5D2-54CD7ED561EC}"/>
              </a:ext>
            </a:extLst>
          </p:cNvPr>
          <p:cNvSpPr/>
          <p:nvPr/>
        </p:nvSpPr>
        <p:spPr>
          <a:xfrm>
            <a:off x="4661512" y="1420901"/>
            <a:ext cx="2791691" cy="7355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409733-A3CA-9BEE-DFAE-D442D2F1CD35}"/>
              </a:ext>
            </a:extLst>
          </p:cNvPr>
          <p:cNvSpPr txBox="1"/>
          <p:nvPr/>
        </p:nvSpPr>
        <p:spPr>
          <a:xfrm>
            <a:off x="4704054" y="1571711"/>
            <a:ext cx="27916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Arial"/>
                <a:sym typeface="Arial"/>
              </a:rPr>
              <a:t>Mark Saffman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60C2A7-A164-8CEA-A918-3D4E0246BE97}"/>
              </a:ext>
            </a:extLst>
          </p:cNvPr>
          <p:cNvGrpSpPr/>
          <p:nvPr/>
        </p:nvGrpSpPr>
        <p:grpSpPr>
          <a:xfrm>
            <a:off x="1248896" y="5633173"/>
            <a:ext cx="9694208" cy="668947"/>
            <a:chOff x="2229031" y="5884253"/>
            <a:chExt cx="9694208" cy="66894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0EF520B-37E1-F8AB-0655-5A6F332F170E}"/>
                </a:ext>
              </a:extLst>
            </p:cNvPr>
            <p:cNvGrpSpPr/>
            <p:nvPr/>
          </p:nvGrpSpPr>
          <p:grpSpPr>
            <a:xfrm>
              <a:off x="2229031" y="5884253"/>
              <a:ext cx="7541195" cy="664029"/>
              <a:chOff x="-238125" y="5833053"/>
              <a:chExt cx="12268201" cy="94623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BC2E64E-9072-F64E-BCED-00F01DC0FCA1}"/>
                  </a:ext>
                </a:extLst>
              </p:cNvPr>
              <p:cNvSpPr/>
              <p:nvPr/>
            </p:nvSpPr>
            <p:spPr>
              <a:xfrm>
                <a:off x="-238125" y="5833053"/>
                <a:ext cx="12268201" cy="946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499B111-DB7F-3D46-1D5D-B17C66304CA8}"/>
                  </a:ext>
                </a:extLst>
              </p:cNvPr>
              <p:cNvGrpSpPr/>
              <p:nvPr/>
            </p:nvGrpSpPr>
            <p:grpSpPr>
              <a:xfrm>
                <a:off x="3580482" y="5936396"/>
                <a:ext cx="6568560" cy="769042"/>
                <a:chOff x="4856754" y="5329568"/>
                <a:chExt cx="4031126" cy="471961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494BFF37-88E4-3F5D-DDAB-AFBC463D36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6012748" y="5329568"/>
                  <a:ext cx="471963" cy="4719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2" descr="Image result for doe logo">
                  <a:extLst>
                    <a:ext uri="{FF2B5EF4-FFF2-40B4-BE49-F238E27FC236}">
                      <a16:creationId xmlns:a16="http://schemas.microsoft.com/office/drawing/2014/main" id="{F5752FEC-7D0A-24F0-78D0-7A9F7E9E347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7734" b="37851"/>
                <a:stretch/>
              </p:blipFill>
              <p:spPr bwMode="auto">
                <a:xfrm>
                  <a:off x="7796842" y="5465515"/>
                  <a:ext cx="1091038" cy="26709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2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FB118D3-D409-DECD-D7ED-825C546A60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6754" y="5434025"/>
                  <a:ext cx="1023433" cy="291039"/>
                </a:xfrm>
                <a:prstGeom prst="rect">
                  <a:avLst/>
                </a:prstGeom>
              </p:spPr>
            </p:pic>
            <p:pic>
              <p:nvPicPr>
                <p:cNvPr id="27" name="Picture 2" descr="Q-NEXT">
                  <a:extLst>
                    <a:ext uri="{FF2B5EF4-FFF2-40B4-BE49-F238E27FC236}">
                      <a16:creationId xmlns:a16="http://schemas.microsoft.com/office/drawing/2014/main" id="{8D40D155-4318-43DF-9B1C-94F52E593C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17270" y="5402165"/>
                  <a:ext cx="1147012" cy="39379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2" name="Picture 2" descr="University Research Park | WARF Accelerator: Industry ...">
                <a:extLst>
                  <a:ext uri="{FF2B5EF4-FFF2-40B4-BE49-F238E27FC236}">
                    <a16:creationId xmlns:a16="http://schemas.microsoft.com/office/drawing/2014/main" id="{5D43101B-CB21-595C-6FA0-566F41BB2A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239" b="22165"/>
              <a:stretch/>
            </p:blipFill>
            <p:spPr bwMode="auto">
              <a:xfrm>
                <a:off x="10151174" y="6007448"/>
                <a:ext cx="1777803" cy="6979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0C82EBD9-97D7-1409-57FA-E9B7EFF59C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120299" y="6074278"/>
                <a:ext cx="3582956" cy="581968"/>
              </a:xfrm>
              <a:prstGeom prst="rect">
                <a:avLst/>
              </a:prstGeom>
            </p:spPr>
          </p:pic>
        </p:grpSp>
        <p:pic>
          <p:nvPicPr>
            <p:cNvPr id="28" name="Picture 4" descr="2024 LPS QCPR | Laboratory for Physical Sciences">
              <a:extLst>
                <a:ext uri="{FF2B5EF4-FFF2-40B4-BE49-F238E27FC236}">
                  <a16:creationId xmlns:a16="http://schemas.microsoft.com/office/drawing/2014/main" id="{C87F4975-983F-CD38-966D-F5E4592A21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8534" y="5889171"/>
              <a:ext cx="2244705" cy="66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886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93F1C5F9-A877-5A23-D8D8-86F72E36B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7BF77B-AA69-B0F6-E055-109CCA345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2" y="45905"/>
            <a:ext cx="10387780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VQE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with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error mitigation beam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scanning &amp; atom motion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68E04-9650-4AAA-CE86-C6F959D21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4230"/>
            <a:ext cx="8535435" cy="53434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C37C91-36BF-80E9-6E87-A197542EC8C1}"/>
              </a:ext>
            </a:extLst>
          </p:cNvPr>
          <p:cNvGrpSpPr/>
          <p:nvPr/>
        </p:nvGrpSpPr>
        <p:grpSpPr>
          <a:xfrm>
            <a:off x="8788169" y="1149354"/>
            <a:ext cx="3021394" cy="4378374"/>
            <a:chOff x="9008915" y="1149354"/>
            <a:chExt cx="2650686" cy="384117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E16BA7-55FB-DEA1-E1BA-19B1BCDBCFE3}"/>
                </a:ext>
              </a:extLst>
            </p:cNvPr>
            <p:cNvSpPr txBox="1"/>
            <p:nvPr/>
          </p:nvSpPr>
          <p:spPr>
            <a:xfrm>
              <a:off x="9008915" y="4369493"/>
              <a:ext cx="876789" cy="6210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Cody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Poole          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1" name="Picture 10" descr="A group of people looking at a screen&#10;&#10;Description automatically generated with low confidence">
              <a:extLst>
                <a:ext uri="{FF2B5EF4-FFF2-40B4-BE49-F238E27FC236}">
                  <a16:creationId xmlns:a16="http://schemas.microsoft.com/office/drawing/2014/main" id="{95A52EF2-AE91-2C77-15EB-C8DA63DC9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7" t="25918" r="35911" b="26646"/>
            <a:stretch/>
          </p:blipFill>
          <p:spPr>
            <a:xfrm>
              <a:off x="10418035" y="1149354"/>
              <a:ext cx="1241566" cy="1133429"/>
            </a:xfrm>
            <a:prstGeom prst="rect">
              <a:avLst/>
            </a:prstGeom>
          </p:spPr>
        </p:pic>
        <p:pic>
          <p:nvPicPr>
            <p:cNvPr id="12" name="Picture 4" descr="profile photo of Linipun Phuttitarn">
              <a:extLst>
                <a:ext uri="{FF2B5EF4-FFF2-40B4-BE49-F238E27FC236}">
                  <a16:creationId xmlns:a16="http://schemas.microsoft.com/office/drawing/2014/main" id="{46451C5D-D1B3-CEE0-7950-1EF7DE78C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0279" y="3092187"/>
              <a:ext cx="952080" cy="1133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Ravikumar CHINNARASU | Research Associate | Doctor of Philosophy |  University of Wisconsin–Madison, Wisconsin | UW | Department of Physics |  Research profile">
              <a:extLst>
                <a:ext uri="{FF2B5EF4-FFF2-40B4-BE49-F238E27FC236}">
                  <a16:creationId xmlns:a16="http://schemas.microsoft.com/office/drawing/2014/main" id="{E1B5BF35-9ABE-733C-9B73-168C3A15F1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7" t="14384" r="28076" b="35901"/>
            <a:stretch/>
          </p:blipFill>
          <p:spPr bwMode="auto">
            <a:xfrm>
              <a:off x="9147619" y="1189498"/>
              <a:ext cx="1146603" cy="110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Students – Nicholas A. Mauro">
              <a:extLst>
                <a:ext uri="{FF2B5EF4-FFF2-40B4-BE49-F238E27FC236}">
                  <a16:creationId xmlns:a16="http://schemas.microsoft.com/office/drawing/2014/main" id="{1B3A5D8D-8FD3-8A18-C4D2-20935D5961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" t="6255" r="6165" b="7556"/>
            <a:stretch/>
          </p:blipFill>
          <p:spPr bwMode="auto">
            <a:xfrm>
              <a:off x="9123371" y="3098191"/>
              <a:ext cx="960191" cy="1141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CFEA3DA-0BCD-D99A-6C1E-EDA467457820}"/>
                </a:ext>
              </a:extLst>
            </p:cNvPr>
            <p:cNvSpPr txBox="1"/>
            <p:nvPr/>
          </p:nvSpPr>
          <p:spPr>
            <a:xfrm>
              <a:off x="9067217" y="2342308"/>
              <a:ext cx="1264920" cy="6210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Ravi                      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Chinnarasu          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4608CA-7472-6A25-21CB-516347C231DB}"/>
                </a:ext>
              </a:extLst>
            </p:cNvPr>
            <p:cNvSpPr txBox="1"/>
            <p:nvPr/>
          </p:nvSpPr>
          <p:spPr>
            <a:xfrm>
              <a:off x="10406969" y="2342308"/>
              <a:ext cx="1122295" cy="6210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Trent    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Graham             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04C248-262E-E9FF-BB86-E26E0A2A6412}"/>
                </a:ext>
              </a:extLst>
            </p:cNvPr>
            <p:cNvSpPr txBox="1"/>
            <p:nvPr/>
          </p:nvSpPr>
          <p:spPr>
            <a:xfrm>
              <a:off x="10333349" y="4369493"/>
              <a:ext cx="1264920" cy="6210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Linipun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 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Phuttitarn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           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BFA4AB-CF4F-030D-B8CC-D669B6D87317}"/>
              </a:ext>
            </a:extLst>
          </p:cNvPr>
          <p:cNvSpPr/>
          <p:nvPr/>
        </p:nvSpPr>
        <p:spPr>
          <a:xfrm>
            <a:off x="8517147" y="877824"/>
            <a:ext cx="3543789" cy="4718304"/>
          </a:xfrm>
          <a:prstGeom prst="round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238DAE-60FB-8CC3-DCB5-2305B4C78395}"/>
              </a:ext>
            </a:extLst>
          </p:cNvPr>
          <p:cNvSpPr txBox="1"/>
          <p:nvPr/>
        </p:nvSpPr>
        <p:spPr>
          <a:xfrm>
            <a:off x="8835073" y="5760126"/>
            <a:ext cx="35437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“senior” collaborators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Baha Balantekin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ahoma"/>
              </a:rPr>
              <a:t>Susan Coppersmith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967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7DD5C029-1972-7A5D-8F5D-BBDB3D622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C3B4F6-1AF8-C7C9-8CAC-7301CA850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2" y="45905"/>
            <a:ext cx="7542449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VQE with beam scanning &amp; atom motion</a:t>
            </a:r>
          </a:p>
        </p:txBody>
      </p:sp>
      <p:pic>
        <p:nvPicPr>
          <p:cNvPr id="5" name="4Q_VQE">
            <a:hlinkClick r:id="" action="ppaction://media"/>
            <a:extLst>
              <a:ext uri="{FF2B5EF4-FFF2-40B4-BE49-F238E27FC236}">
                <a16:creationId xmlns:a16="http://schemas.microsoft.com/office/drawing/2014/main" id="{BA2C1D28-2CE2-52BF-FBE2-EBCB8B2309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4868" y="1135319"/>
            <a:ext cx="3700340" cy="52036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1A786B-FDD2-7982-3C73-48D5C851A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84230"/>
            <a:ext cx="8535435" cy="53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9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C3882681-F3DB-EBEB-1A11-6A7DD7761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187;p31">
            <a:extLst>
              <a:ext uri="{FF2B5EF4-FFF2-40B4-BE49-F238E27FC236}">
                <a16:creationId xmlns:a16="http://schemas.microsoft.com/office/drawing/2014/main" id="{4DCEE2F4-CC45-09C6-D238-C7B90D1236AC}"/>
              </a:ext>
            </a:extLst>
          </p:cNvPr>
          <p:cNvSpPr txBox="1"/>
          <p:nvPr/>
        </p:nvSpPr>
        <p:spPr>
          <a:xfrm>
            <a:off x="121092" y="51095"/>
            <a:ext cx="9223011" cy="59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VQE simulation of LMG – 3 spins</a:t>
            </a:r>
            <a:endParaRPr kumimoji="0" sz="3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FBB4BE-94B4-D981-FA37-725058A8679B}"/>
              </a:ext>
            </a:extLst>
          </p:cNvPr>
          <p:cNvSpPr txBox="1"/>
          <p:nvPr/>
        </p:nvSpPr>
        <p:spPr>
          <a:xfrm>
            <a:off x="275351" y="849795"/>
            <a:ext cx="48198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entury Gothic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spins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entury Gothic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variational parameter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1D parameter scan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BC325-C060-9A04-00FA-07F284AD2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164" y="846726"/>
            <a:ext cx="6769790" cy="762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99841C-5D69-FF58-2423-982085F4C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917" y="2347547"/>
            <a:ext cx="5155975" cy="1858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9F59A5-C337-7AEC-0010-5ECE8EDA1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042" y="2568013"/>
            <a:ext cx="3175651" cy="1501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0D8D0A-035C-D028-F474-54BC45445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252" y="1763186"/>
            <a:ext cx="3367845" cy="3175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59F9F9-4246-31F1-8745-CDBBB09C3D32}"/>
              </a:ext>
            </a:extLst>
          </p:cNvPr>
          <p:cNvSpPr txBox="1"/>
          <p:nvPr/>
        </p:nvSpPr>
        <p:spPr>
          <a:xfrm>
            <a:off x="5095164" y="1721922"/>
            <a:ext cx="3367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Ground state condition: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487784-90B2-5618-A9D2-CC92BA18FE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9868" y="4318853"/>
            <a:ext cx="6811473" cy="23840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1EC2FD-96B5-F1CF-214B-879B79B1D2B5}"/>
              </a:ext>
            </a:extLst>
          </p:cNvPr>
          <p:cNvSpPr txBox="1"/>
          <p:nvPr/>
        </p:nvSpPr>
        <p:spPr>
          <a:xfrm>
            <a:off x="181053" y="4506003"/>
            <a:ext cx="32628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/>
              </a:rPr>
              <a:t>Standard encoding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 qubits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A8420C-48EF-622C-4F68-343473EADFCC}"/>
              </a:ext>
            </a:extLst>
          </p:cNvPr>
          <p:cNvSpPr txBox="1"/>
          <p:nvPr/>
        </p:nvSpPr>
        <p:spPr>
          <a:xfrm>
            <a:off x="9561403" y="4456834"/>
            <a:ext cx="19510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/>
              </a:rPr>
              <a:t>Gray code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/>
              </a:rPr>
              <a:t>e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ncoding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/>
              </a:rPr>
              <a:t>1 qubit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2231FAE-F92E-61FC-687B-3ECE09B555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8779" y="5862434"/>
            <a:ext cx="2609947" cy="3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02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4C344CEA-2D58-C53A-0503-E801DD777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187;p31">
            <a:extLst>
              <a:ext uri="{FF2B5EF4-FFF2-40B4-BE49-F238E27FC236}">
                <a16:creationId xmlns:a16="http://schemas.microsoft.com/office/drawing/2014/main" id="{576BFD2A-35C0-4638-9CDF-ADC986E7D3A1}"/>
              </a:ext>
            </a:extLst>
          </p:cNvPr>
          <p:cNvSpPr txBox="1"/>
          <p:nvPr/>
        </p:nvSpPr>
        <p:spPr>
          <a:xfrm>
            <a:off x="121092" y="51095"/>
            <a:ext cx="9223011" cy="59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Gray code ansatz states</a:t>
            </a:r>
            <a:endParaRPr kumimoji="0" sz="3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1F5D7B-C4BE-6CC4-D1B7-50C62A6BD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83" y="2516002"/>
            <a:ext cx="3918176" cy="14615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17DD32-5CB8-7DC7-26A7-501CDC41CD40}"/>
              </a:ext>
            </a:extLst>
          </p:cNvPr>
          <p:cNvSpPr txBox="1"/>
          <p:nvPr/>
        </p:nvSpPr>
        <p:spPr>
          <a:xfrm>
            <a:off x="886583" y="2115892"/>
            <a:ext cx="4200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spins, 2 qubits, 2 parameters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8F25E-51B2-1D63-049F-AAAE53F5DC41}"/>
              </a:ext>
            </a:extLst>
          </p:cNvPr>
          <p:cNvSpPr txBox="1"/>
          <p:nvPr/>
        </p:nvSpPr>
        <p:spPr>
          <a:xfrm>
            <a:off x="886583" y="4106040"/>
            <a:ext cx="4065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FF"/>
                </a:solidFill>
                <a:latin typeface="Century Gothic"/>
              </a:rPr>
              <a:t>7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spins, 2 qubits, 3 parameters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CEBEAF-98CE-B15E-E535-0F7914BB2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819" y="4652632"/>
            <a:ext cx="3962208" cy="14577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61440F-824D-3E3A-E647-E2BB92870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583" y="840478"/>
            <a:ext cx="3512197" cy="12754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59BD5F-B861-2E8B-6D3A-4E57545AA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2379" y="2529852"/>
            <a:ext cx="4549548" cy="14615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CE4028D-825B-586F-BE2F-F0B4978B13E1}"/>
              </a:ext>
            </a:extLst>
          </p:cNvPr>
          <p:cNvSpPr txBox="1"/>
          <p:nvPr/>
        </p:nvSpPr>
        <p:spPr>
          <a:xfrm>
            <a:off x="6461961" y="2149383"/>
            <a:ext cx="4200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FF"/>
                </a:solidFill>
                <a:latin typeface="Century Gothic"/>
              </a:rPr>
              <a:t>9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spins, 3 qubits, 4 parameters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6F7BF3-8B4A-D4CD-F45E-5A761B5EB084}"/>
              </a:ext>
            </a:extLst>
          </p:cNvPr>
          <p:cNvSpPr txBox="1"/>
          <p:nvPr/>
        </p:nvSpPr>
        <p:spPr>
          <a:xfrm>
            <a:off x="6461961" y="4031117"/>
            <a:ext cx="4065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spins, 3 qubits, 7 parameters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027B8A6-F631-40F8-6FB8-379B7C7AE3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6826" y="4431227"/>
            <a:ext cx="4525101" cy="23756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BAC481D-20BF-2F04-826C-1DAFBDA7E1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9289" y="776271"/>
            <a:ext cx="4833148" cy="127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4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187;p31">
            <a:extLst>
              <a:ext uri="{FF2B5EF4-FFF2-40B4-BE49-F238E27FC236}">
                <a16:creationId xmlns:a16="http://schemas.microsoft.com/office/drawing/2014/main" id="{4D7AE8B1-EF5E-496F-B0DF-D2D9C0B8F5C1}"/>
              </a:ext>
            </a:extLst>
          </p:cNvPr>
          <p:cNvSpPr txBox="1"/>
          <p:nvPr/>
        </p:nvSpPr>
        <p:spPr>
          <a:xfrm>
            <a:off x="121092" y="51095"/>
            <a:ext cx="9223011" cy="59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VQE simulation of LMG – 5 spins</a:t>
            </a:r>
            <a:endParaRPr kumimoji="0" sz="3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86ED4-6BD6-4DC7-11AE-4BCEBB2FD85D}"/>
              </a:ext>
            </a:extLst>
          </p:cNvPr>
          <p:cNvSpPr txBox="1"/>
          <p:nvPr/>
        </p:nvSpPr>
        <p:spPr>
          <a:xfrm>
            <a:off x="245672" y="1127113"/>
            <a:ext cx="48198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 spins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 variational parameters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entury Gothic"/>
              </a:rPr>
              <a:t>1D parameter scans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B6B5ADA-B312-DE81-6086-D5B94DC18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07"/>
          <a:stretch/>
        </p:blipFill>
        <p:spPr>
          <a:xfrm>
            <a:off x="5217572" y="740229"/>
            <a:ext cx="6974428" cy="33056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DCC3F4-C5C6-63B1-E9DE-D3F8F35201E6}"/>
              </a:ext>
            </a:extLst>
          </p:cNvPr>
          <p:cNvSpPr txBox="1"/>
          <p:nvPr/>
        </p:nvSpPr>
        <p:spPr>
          <a:xfrm>
            <a:off x="397758" y="3909867"/>
            <a:ext cx="611915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Zero noise extrapolation by adding CZ gates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Nature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567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491 (2019)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ZNE result                               -5.7(2)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Exact ground state energy -5.89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entury Gothic"/>
              </a:rPr>
              <a:t>                                      error  3.2%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03CCB2-9269-E760-BBEF-2F8629337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689" y="4108273"/>
            <a:ext cx="4102898" cy="269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14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07EA832-3915-99E3-C9C7-B67FDE9391FA}"/>
              </a:ext>
            </a:extLst>
          </p:cNvPr>
          <p:cNvGrpSpPr/>
          <p:nvPr/>
        </p:nvGrpSpPr>
        <p:grpSpPr>
          <a:xfrm>
            <a:off x="5963639" y="1208702"/>
            <a:ext cx="5987134" cy="4431307"/>
            <a:chOff x="6786374" y="1002639"/>
            <a:chExt cx="4673600" cy="345911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DF5114-2882-5D9F-1A04-95CC9199725C}"/>
                </a:ext>
              </a:extLst>
            </p:cNvPr>
            <p:cNvSpPr/>
            <p:nvPr/>
          </p:nvSpPr>
          <p:spPr>
            <a:xfrm>
              <a:off x="6786374" y="1374438"/>
              <a:ext cx="4673600" cy="308731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FDCC3F4-C5C6-63B1-E9DE-D3F8F35201E6}"/>
                </a:ext>
              </a:extLst>
            </p:cNvPr>
            <p:cNvSpPr txBox="1"/>
            <p:nvPr/>
          </p:nvSpPr>
          <p:spPr>
            <a:xfrm>
              <a:off x="7653282" y="1002639"/>
              <a:ext cx="3083540" cy="3603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Zero noise extrapolation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704E62-D1E9-AB23-D10A-235D75FBDD6E}"/>
              </a:ext>
            </a:extLst>
          </p:cNvPr>
          <p:cNvGrpSpPr/>
          <p:nvPr/>
        </p:nvGrpSpPr>
        <p:grpSpPr>
          <a:xfrm>
            <a:off x="6062871" y="1761181"/>
            <a:ext cx="5845859" cy="3878829"/>
            <a:chOff x="6062871" y="1761181"/>
            <a:chExt cx="5845859" cy="38788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D75AE3-6DDA-7D75-B7A0-63AAA1E40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2871" y="1787058"/>
              <a:ext cx="5845859" cy="385295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E0C88E0-F686-B058-5A6C-56BFB6F005C7}"/>
                </a:ext>
              </a:extLst>
            </p:cNvPr>
            <p:cNvSpPr/>
            <p:nvPr/>
          </p:nvSpPr>
          <p:spPr>
            <a:xfrm>
              <a:off x="6192802" y="1761181"/>
              <a:ext cx="229263" cy="261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Google Shape;187;p31">
            <a:extLst>
              <a:ext uri="{FF2B5EF4-FFF2-40B4-BE49-F238E27FC236}">
                <a16:creationId xmlns:a16="http://schemas.microsoft.com/office/drawing/2014/main" id="{4D7AE8B1-EF5E-496F-B0DF-D2D9C0B8F5C1}"/>
              </a:ext>
            </a:extLst>
          </p:cNvPr>
          <p:cNvSpPr txBox="1"/>
          <p:nvPr/>
        </p:nvSpPr>
        <p:spPr>
          <a:xfrm>
            <a:off x="121092" y="51095"/>
            <a:ext cx="9223011" cy="59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VQE simulation of LMG – 7 spins</a:t>
            </a:r>
            <a:endParaRPr kumimoji="0" sz="3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86ED4-6BD6-4DC7-11AE-4BCEBB2FD85D}"/>
              </a:ext>
            </a:extLst>
          </p:cNvPr>
          <p:cNvSpPr txBox="1"/>
          <p:nvPr/>
        </p:nvSpPr>
        <p:spPr>
          <a:xfrm>
            <a:off x="121092" y="730889"/>
            <a:ext cx="76440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 spins, 3 variational parameters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Nelder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Mead optimizer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45B7B2-A38C-EF43-1DA4-D901C6303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66" y="1796347"/>
            <a:ext cx="3648363" cy="239883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74BA34B-74F3-3AAC-37D6-7DD3540EC805}"/>
              </a:ext>
            </a:extLst>
          </p:cNvPr>
          <p:cNvGrpSpPr/>
          <p:nvPr/>
        </p:nvGrpSpPr>
        <p:grpSpPr>
          <a:xfrm>
            <a:off x="562978" y="3977503"/>
            <a:ext cx="3964451" cy="2729810"/>
            <a:chOff x="-106326" y="3977503"/>
            <a:chExt cx="3964451" cy="27298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B21EFC-C20D-2844-404D-C600F1197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657" y="4195179"/>
              <a:ext cx="3827468" cy="2512134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0DCD1EB-4261-19A5-36F5-BA45CBBD6B03}"/>
                </a:ext>
              </a:extLst>
            </p:cNvPr>
            <p:cNvSpPr/>
            <p:nvPr/>
          </p:nvSpPr>
          <p:spPr>
            <a:xfrm>
              <a:off x="-106326" y="3977503"/>
              <a:ext cx="495260" cy="4952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188AE9C-0842-E841-A4E9-BD91A9E94F53}"/>
              </a:ext>
            </a:extLst>
          </p:cNvPr>
          <p:cNvSpPr txBox="1"/>
          <p:nvPr/>
        </p:nvSpPr>
        <p:spPr>
          <a:xfrm>
            <a:off x="8515807" y="4367361"/>
            <a:ext cx="2275963" cy="430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Exact -11.26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D4A04D-A4BB-67AC-2F3F-8DECD5F6913C}"/>
              </a:ext>
            </a:extLst>
          </p:cNvPr>
          <p:cNvSpPr txBox="1"/>
          <p:nvPr/>
        </p:nvSpPr>
        <p:spPr>
          <a:xfrm>
            <a:off x="6226784" y="5927056"/>
            <a:ext cx="5518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ZNE converges to ground state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850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187;p31">
            <a:extLst>
              <a:ext uri="{FF2B5EF4-FFF2-40B4-BE49-F238E27FC236}">
                <a16:creationId xmlns:a16="http://schemas.microsoft.com/office/drawing/2014/main" id="{4D7AE8B1-EF5E-496F-B0DF-D2D9C0B8F5C1}"/>
              </a:ext>
            </a:extLst>
          </p:cNvPr>
          <p:cNvSpPr txBox="1"/>
          <p:nvPr/>
        </p:nvSpPr>
        <p:spPr>
          <a:xfrm>
            <a:off x="121092" y="51095"/>
            <a:ext cx="9223011" cy="59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VQE simulation of LMG – 9 spins</a:t>
            </a:r>
            <a:endParaRPr kumimoji="0" sz="3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59E97F-B996-56C4-1D00-2152F6D66FA6}"/>
              </a:ext>
            </a:extLst>
          </p:cNvPr>
          <p:cNvSpPr txBox="1"/>
          <p:nvPr/>
        </p:nvSpPr>
        <p:spPr>
          <a:xfrm>
            <a:off x="121092" y="730889"/>
            <a:ext cx="76440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 spins, 4 variational parameters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E6A155-B845-204C-EF8A-0E2B9288AC09}"/>
              </a:ext>
            </a:extLst>
          </p:cNvPr>
          <p:cNvSpPr txBox="1"/>
          <p:nvPr/>
        </p:nvSpPr>
        <p:spPr>
          <a:xfrm>
            <a:off x="7122963" y="6151256"/>
            <a:ext cx="4675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Does not fully converge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54BC31-2FFF-FBA9-E65A-A28DF5832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8093"/>
            <a:ext cx="6056393" cy="4137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140BF9-45F2-D01D-EE58-67D8CEB9C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322" y="730889"/>
            <a:ext cx="5915581" cy="1433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FEA36E-B219-03BD-362B-646FCB73A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835" y="2394858"/>
            <a:ext cx="5404495" cy="332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88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187;p31">
            <a:extLst>
              <a:ext uri="{FF2B5EF4-FFF2-40B4-BE49-F238E27FC236}">
                <a16:creationId xmlns:a16="http://schemas.microsoft.com/office/drawing/2014/main" id="{4D7AE8B1-EF5E-496F-B0DF-D2D9C0B8F5C1}"/>
              </a:ext>
            </a:extLst>
          </p:cNvPr>
          <p:cNvSpPr txBox="1"/>
          <p:nvPr/>
        </p:nvSpPr>
        <p:spPr>
          <a:xfrm>
            <a:off x="121092" y="51095"/>
            <a:ext cx="9223011" cy="59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VQE simulation of LMG – 9 spins</a:t>
            </a:r>
            <a:endParaRPr kumimoji="0" sz="3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59E97F-B996-56C4-1D00-2152F6D66FA6}"/>
              </a:ext>
            </a:extLst>
          </p:cNvPr>
          <p:cNvSpPr txBox="1"/>
          <p:nvPr/>
        </p:nvSpPr>
        <p:spPr>
          <a:xfrm>
            <a:off x="121092" y="730889"/>
            <a:ext cx="76440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 spins, 4 variational parameters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1BEDC9-1050-2E91-A69C-D272F937253F}"/>
              </a:ext>
            </a:extLst>
          </p:cNvPr>
          <p:cNvGrpSpPr/>
          <p:nvPr/>
        </p:nvGrpSpPr>
        <p:grpSpPr>
          <a:xfrm>
            <a:off x="6858188" y="1310031"/>
            <a:ext cx="4767618" cy="3248167"/>
            <a:chOff x="6200210" y="2574791"/>
            <a:chExt cx="4767618" cy="32481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4C4B95-825C-83AF-0E68-6B3417788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0210" y="2574791"/>
              <a:ext cx="4767618" cy="324816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2E91DCF-36D0-7AA7-9776-257682AF5089}"/>
                </a:ext>
              </a:extLst>
            </p:cNvPr>
            <p:cNvSpPr txBox="1"/>
            <p:nvPr/>
          </p:nvSpPr>
          <p:spPr>
            <a:xfrm>
              <a:off x="7531197" y="4936597"/>
              <a:ext cx="15863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Exact -18.7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5AA0406-8CBF-A741-95B4-1B282C868DF1}"/>
              </a:ext>
            </a:extLst>
          </p:cNvPr>
          <p:cNvSpPr txBox="1"/>
          <p:nvPr/>
        </p:nvSpPr>
        <p:spPr>
          <a:xfrm>
            <a:off x="209396" y="1416753"/>
            <a:ext cx="5145722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Can still run ZNE adding more CZ gates to different parts of the circuit and averaging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                             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67636F-C412-F567-D86A-82D82EBB540F}"/>
              </a:ext>
            </a:extLst>
          </p:cNvPr>
          <p:cNvSpPr txBox="1"/>
          <p:nvPr/>
        </p:nvSpPr>
        <p:spPr>
          <a:xfrm>
            <a:off x="6962472" y="4445874"/>
            <a:ext cx="51314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ZNE result                               -17.6(0.8)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Exact ground state energy -18.7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                                    error  5.9%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ADC85-7629-98E5-EC3F-7E6A75808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41" y="3098315"/>
            <a:ext cx="5915581" cy="143322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C76E359-51E8-E616-6559-D4A9F72C9D02}"/>
              </a:ext>
            </a:extLst>
          </p:cNvPr>
          <p:cNvGrpSpPr/>
          <p:nvPr/>
        </p:nvGrpSpPr>
        <p:grpSpPr>
          <a:xfrm>
            <a:off x="1674861" y="3798153"/>
            <a:ext cx="103909" cy="534105"/>
            <a:chOff x="1624446" y="5550023"/>
            <a:chExt cx="103909" cy="53410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62DF5A8-A6DE-A59E-0E92-9C9077E3A5CA}"/>
                </a:ext>
              </a:extLst>
            </p:cNvPr>
            <p:cNvCxnSpPr/>
            <p:nvPr/>
          </p:nvCxnSpPr>
          <p:spPr>
            <a:xfrm>
              <a:off x="1676401" y="5601978"/>
              <a:ext cx="0" cy="4427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31704A4-7850-E83F-85C6-D42FDE05C75F}"/>
                </a:ext>
              </a:extLst>
            </p:cNvPr>
            <p:cNvSpPr/>
            <p:nvPr/>
          </p:nvSpPr>
          <p:spPr>
            <a:xfrm>
              <a:off x="1624446" y="5550023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F4C9E69-7C58-E5C2-5E7A-65A4751C8118}"/>
                </a:ext>
              </a:extLst>
            </p:cNvPr>
            <p:cNvSpPr/>
            <p:nvPr/>
          </p:nvSpPr>
          <p:spPr>
            <a:xfrm>
              <a:off x="1624446" y="5980219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D53DCCC-0C02-54AF-95BD-09C62CA2C0B9}"/>
              </a:ext>
            </a:extLst>
          </p:cNvPr>
          <p:cNvGrpSpPr/>
          <p:nvPr/>
        </p:nvGrpSpPr>
        <p:grpSpPr>
          <a:xfrm>
            <a:off x="1395228" y="3799680"/>
            <a:ext cx="103909" cy="534105"/>
            <a:chOff x="1624446" y="5550023"/>
            <a:chExt cx="103909" cy="534105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311D946-F8F8-B32D-D070-227A2CF5668D}"/>
                </a:ext>
              </a:extLst>
            </p:cNvPr>
            <p:cNvCxnSpPr/>
            <p:nvPr/>
          </p:nvCxnSpPr>
          <p:spPr>
            <a:xfrm>
              <a:off x="1676401" y="5601978"/>
              <a:ext cx="0" cy="4427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F3D0A05-D066-18F1-AAB5-91EF17A9CA96}"/>
                </a:ext>
              </a:extLst>
            </p:cNvPr>
            <p:cNvSpPr/>
            <p:nvPr/>
          </p:nvSpPr>
          <p:spPr>
            <a:xfrm>
              <a:off x="1624446" y="5550023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8984F60-2C88-AED6-85B3-526585B6966F}"/>
                </a:ext>
              </a:extLst>
            </p:cNvPr>
            <p:cNvSpPr/>
            <p:nvPr/>
          </p:nvSpPr>
          <p:spPr>
            <a:xfrm>
              <a:off x="1624446" y="5980219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B60E20-2642-A500-CD22-E134F35D738C}"/>
              </a:ext>
            </a:extLst>
          </p:cNvPr>
          <p:cNvGrpSpPr/>
          <p:nvPr/>
        </p:nvGrpSpPr>
        <p:grpSpPr>
          <a:xfrm>
            <a:off x="3203669" y="3372151"/>
            <a:ext cx="103909" cy="534105"/>
            <a:chOff x="1624446" y="5550023"/>
            <a:chExt cx="103909" cy="534105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4C00A7B-7311-C810-D96F-2F3F853CAE02}"/>
                </a:ext>
              </a:extLst>
            </p:cNvPr>
            <p:cNvCxnSpPr/>
            <p:nvPr/>
          </p:nvCxnSpPr>
          <p:spPr>
            <a:xfrm>
              <a:off x="1676401" y="5601978"/>
              <a:ext cx="0" cy="4427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755A70B-BE10-A6A8-8543-A47ADAFADFAF}"/>
                </a:ext>
              </a:extLst>
            </p:cNvPr>
            <p:cNvSpPr/>
            <p:nvPr/>
          </p:nvSpPr>
          <p:spPr>
            <a:xfrm>
              <a:off x="1624446" y="5550023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3FD4B4B-4C78-185A-4E16-E379AB410C99}"/>
                </a:ext>
              </a:extLst>
            </p:cNvPr>
            <p:cNvSpPr/>
            <p:nvPr/>
          </p:nvSpPr>
          <p:spPr>
            <a:xfrm>
              <a:off x="1624446" y="5980219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B455E4A-89C6-0336-23CE-88909FAD5C6E}"/>
              </a:ext>
            </a:extLst>
          </p:cNvPr>
          <p:cNvGrpSpPr/>
          <p:nvPr/>
        </p:nvGrpSpPr>
        <p:grpSpPr>
          <a:xfrm>
            <a:off x="2924036" y="3373678"/>
            <a:ext cx="103909" cy="534105"/>
            <a:chOff x="1624446" y="5550023"/>
            <a:chExt cx="103909" cy="534105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4E6FBEE-4D3A-1B04-89F1-F99E0330E247}"/>
                </a:ext>
              </a:extLst>
            </p:cNvPr>
            <p:cNvCxnSpPr/>
            <p:nvPr/>
          </p:nvCxnSpPr>
          <p:spPr>
            <a:xfrm>
              <a:off x="1676401" y="5601978"/>
              <a:ext cx="0" cy="4427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DF43F22-844C-5AD3-1E42-2A03E7BB6353}"/>
                </a:ext>
              </a:extLst>
            </p:cNvPr>
            <p:cNvSpPr/>
            <p:nvPr/>
          </p:nvSpPr>
          <p:spPr>
            <a:xfrm>
              <a:off x="1624446" y="5550023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C10EB99-4EF4-7182-6AFC-4FE2762DBD90}"/>
                </a:ext>
              </a:extLst>
            </p:cNvPr>
            <p:cNvSpPr/>
            <p:nvPr/>
          </p:nvSpPr>
          <p:spPr>
            <a:xfrm>
              <a:off x="1624446" y="5980219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C1A8C75-15E9-1AE1-35CE-C748022C2509}"/>
              </a:ext>
            </a:extLst>
          </p:cNvPr>
          <p:cNvGrpSpPr/>
          <p:nvPr/>
        </p:nvGrpSpPr>
        <p:grpSpPr>
          <a:xfrm>
            <a:off x="4117455" y="3371716"/>
            <a:ext cx="103909" cy="534105"/>
            <a:chOff x="1624446" y="5550023"/>
            <a:chExt cx="103909" cy="53410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615C449-2BAC-191A-5954-EFAE2A9BE859}"/>
                </a:ext>
              </a:extLst>
            </p:cNvPr>
            <p:cNvCxnSpPr/>
            <p:nvPr/>
          </p:nvCxnSpPr>
          <p:spPr>
            <a:xfrm>
              <a:off x="1676401" y="5601978"/>
              <a:ext cx="0" cy="4427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B4719EA-50B4-2F97-1DE9-1FE5ECD1B5DF}"/>
                </a:ext>
              </a:extLst>
            </p:cNvPr>
            <p:cNvSpPr/>
            <p:nvPr/>
          </p:nvSpPr>
          <p:spPr>
            <a:xfrm>
              <a:off x="1624446" y="5550023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6F9D14B-95DC-0B7B-FC73-DC7904C76DBD}"/>
                </a:ext>
              </a:extLst>
            </p:cNvPr>
            <p:cNvSpPr/>
            <p:nvPr/>
          </p:nvSpPr>
          <p:spPr>
            <a:xfrm>
              <a:off x="1624446" y="5980219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0B4CD58-6576-B482-CAB9-B0612A680355}"/>
              </a:ext>
            </a:extLst>
          </p:cNvPr>
          <p:cNvGrpSpPr/>
          <p:nvPr/>
        </p:nvGrpSpPr>
        <p:grpSpPr>
          <a:xfrm>
            <a:off x="3837822" y="3373243"/>
            <a:ext cx="103909" cy="534105"/>
            <a:chOff x="1624446" y="5550023"/>
            <a:chExt cx="103909" cy="534105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B95E156-FC27-296B-CE11-47FFD535976F}"/>
                </a:ext>
              </a:extLst>
            </p:cNvPr>
            <p:cNvCxnSpPr/>
            <p:nvPr/>
          </p:nvCxnSpPr>
          <p:spPr>
            <a:xfrm>
              <a:off x="1676401" y="5601978"/>
              <a:ext cx="0" cy="4427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3FC754B-8AFF-4348-24B4-FD9C006C73F7}"/>
                </a:ext>
              </a:extLst>
            </p:cNvPr>
            <p:cNvSpPr/>
            <p:nvPr/>
          </p:nvSpPr>
          <p:spPr>
            <a:xfrm>
              <a:off x="1624446" y="5550023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DF26599-C7AF-E935-3790-84EF6084614F}"/>
                </a:ext>
              </a:extLst>
            </p:cNvPr>
            <p:cNvSpPr/>
            <p:nvPr/>
          </p:nvSpPr>
          <p:spPr>
            <a:xfrm>
              <a:off x="1624446" y="5980219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A4BA69B5-6937-D99F-630E-211301238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41" y="4658545"/>
            <a:ext cx="5915581" cy="1433229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EB96D0C-CA36-B374-88BB-BE64C5445796}"/>
              </a:ext>
            </a:extLst>
          </p:cNvPr>
          <p:cNvGrpSpPr/>
          <p:nvPr/>
        </p:nvGrpSpPr>
        <p:grpSpPr>
          <a:xfrm>
            <a:off x="1717233" y="5358383"/>
            <a:ext cx="103909" cy="534105"/>
            <a:chOff x="1624446" y="5550023"/>
            <a:chExt cx="103909" cy="53410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CCA5831-269B-E53C-0397-3A9ADA9FED3A}"/>
                </a:ext>
              </a:extLst>
            </p:cNvPr>
            <p:cNvCxnSpPr/>
            <p:nvPr/>
          </p:nvCxnSpPr>
          <p:spPr>
            <a:xfrm>
              <a:off x="1676401" y="5601978"/>
              <a:ext cx="0" cy="4427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6696C32-44E1-5904-7754-59F13728ED0A}"/>
                </a:ext>
              </a:extLst>
            </p:cNvPr>
            <p:cNvSpPr/>
            <p:nvPr/>
          </p:nvSpPr>
          <p:spPr>
            <a:xfrm>
              <a:off x="1624446" y="5550023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23FF5D1-F7AA-BD1D-00B4-EA1106CFF044}"/>
                </a:ext>
              </a:extLst>
            </p:cNvPr>
            <p:cNvSpPr/>
            <p:nvPr/>
          </p:nvSpPr>
          <p:spPr>
            <a:xfrm>
              <a:off x="1624446" y="5980219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9617742-401F-13EA-A793-AE71F1245EE6}"/>
              </a:ext>
            </a:extLst>
          </p:cNvPr>
          <p:cNvGrpSpPr/>
          <p:nvPr/>
        </p:nvGrpSpPr>
        <p:grpSpPr>
          <a:xfrm>
            <a:off x="1327621" y="5356114"/>
            <a:ext cx="103909" cy="534105"/>
            <a:chOff x="1624446" y="5550023"/>
            <a:chExt cx="103909" cy="53410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807BA2C-3C78-E7D0-FA13-249EA9E32079}"/>
                </a:ext>
              </a:extLst>
            </p:cNvPr>
            <p:cNvCxnSpPr/>
            <p:nvPr/>
          </p:nvCxnSpPr>
          <p:spPr>
            <a:xfrm>
              <a:off x="1676401" y="5601978"/>
              <a:ext cx="0" cy="4427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A25CB94-81A0-980C-14DA-8E90563E1206}"/>
                </a:ext>
              </a:extLst>
            </p:cNvPr>
            <p:cNvSpPr/>
            <p:nvPr/>
          </p:nvSpPr>
          <p:spPr>
            <a:xfrm>
              <a:off x="1624446" y="5550023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38F0816-2705-48C4-09A9-E7003245976C}"/>
                </a:ext>
              </a:extLst>
            </p:cNvPr>
            <p:cNvSpPr/>
            <p:nvPr/>
          </p:nvSpPr>
          <p:spPr>
            <a:xfrm>
              <a:off x="1624446" y="5980219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6AB8EAF-0318-864C-7506-67871DEA0025}"/>
              </a:ext>
            </a:extLst>
          </p:cNvPr>
          <p:cNvGrpSpPr/>
          <p:nvPr/>
        </p:nvGrpSpPr>
        <p:grpSpPr>
          <a:xfrm>
            <a:off x="3168361" y="4935912"/>
            <a:ext cx="103909" cy="534105"/>
            <a:chOff x="1624446" y="5550023"/>
            <a:chExt cx="103909" cy="53410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2DE9DD4-DE4D-C96F-3153-20D664488D0E}"/>
                </a:ext>
              </a:extLst>
            </p:cNvPr>
            <p:cNvCxnSpPr/>
            <p:nvPr/>
          </p:nvCxnSpPr>
          <p:spPr>
            <a:xfrm>
              <a:off x="1676401" y="5601978"/>
              <a:ext cx="0" cy="4427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B26B71F-B34D-2865-FE28-D4E56EB6E22A}"/>
                </a:ext>
              </a:extLst>
            </p:cNvPr>
            <p:cNvSpPr/>
            <p:nvPr/>
          </p:nvSpPr>
          <p:spPr>
            <a:xfrm>
              <a:off x="1624446" y="5550023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F977DC7-0BC1-7443-F331-08B7DDC524EF}"/>
                </a:ext>
              </a:extLst>
            </p:cNvPr>
            <p:cNvSpPr/>
            <p:nvPr/>
          </p:nvSpPr>
          <p:spPr>
            <a:xfrm>
              <a:off x="1624446" y="5980219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33D352B-559C-64AF-6644-0CBE719CCF9D}"/>
              </a:ext>
            </a:extLst>
          </p:cNvPr>
          <p:cNvGrpSpPr/>
          <p:nvPr/>
        </p:nvGrpSpPr>
        <p:grpSpPr>
          <a:xfrm>
            <a:off x="2976998" y="4933908"/>
            <a:ext cx="103909" cy="534105"/>
            <a:chOff x="1624446" y="5550023"/>
            <a:chExt cx="103909" cy="534105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E25CCBD-546B-664A-8FC9-5E5ED7186C6C}"/>
                </a:ext>
              </a:extLst>
            </p:cNvPr>
            <p:cNvCxnSpPr/>
            <p:nvPr/>
          </p:nvCxnSpPr>
          <p:spPr>
            <a:xfrm>
              <a:off x="1676401" y="5601978"/>
              <a:ext cx="0" cy="4427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E9242F9-96FC-5E53-B838-9C1A57BC5264}"/>
                </a:ext>
              </a:extLst>
            </p:cNvPr>
            <p:cNvSpPr/>
            <p:nvPr/>
          </p:nvSpPr>
          <p:spPr>
            <a:xfrm>
              <a:off x="1624446" y="5550023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5BC9CD6-4C69-1865-0B59-F8CD670CB22F}"/>
                </a:ext>
              </a:extLst>
            </p:cNvPr>
            <p:cNvSpPr/>
            <p:nvPr/>
          </p:nvSpPr>
          <p:spPr>
            <a:xfrm>
              <a:off x="1624446" y="5980219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39F957F-8F77-6C0B-605F-3E00A4D9B903}"/>
              </a:ext>
            </a:extLst>
          </p:cNvPr>
          <p:cNvGrpSpPr/>
          <p:nvPr/>
        </p:nvGrpSpPr>
        <p:grpSpPr>
          <a:xfrm>
            <a:off x="4078615" y="4931946"/>
            <a:ext cx="103909" cy="534105"/>
            <a:chOff x="1624446" y="5550023"/>
            <a:chExt cx="103909" cy="53410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F23ADDE-80B8-4837-4A51-DCAAE16F1E15}"/>
                </a:ext>
              </a:extLst>
            </p:cNvPr>
            <p:cNvCxnSpPr/>
            <p:nvPr/>
          </p:nvCxnSpPr>
          <p:spPr>
            <a:xfrm>
              <a:off x="1676401" y="5601978"/>
              <a:ext cx="0" cy="4427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5F323B9-81C9-DB63-8927-3DCA08F2C1D2}"/>
                </a:ext>
              </a:extLst>
            </p:cNvPr>
            <p:cNvSpPr/>
            <p:nvPr/>
          </p:nvSpPr>
          <p:spPr>
            <a:xfrm>
              <a:off x="1624446" y="5550023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7A0EFFC-9CFA-82D7-2ACD-58D05B0579A3}"/>
                </a:ext>
              </a:extLst>
            </p:cNvPr>
            <p:cNvSpPr/>
            <p:nvPr/>
          </p:nvSpPr>
          <p:spPr>
            <a:xfrm>
              <a:off x="1624446" y="5980219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0EDDBAB-FB4E-9088-1DC9-3456BB279EF9}"/>
              </a:ext>
            </a:extLst>
          </p:cNvPr>
          <p:cNvGrpSpPr/>
          <p:nvPr/>
        </p:nvGrpSpPr>
        <p:grpSpPr>
          <a:xfrm>
            <a:off x="3887255" y="4937004"/>
            <a:ext cx="103909" cy="534105"/>
            <a:chOff x="1624446" y="5550023"/>
            <a:chExt cx="103909" cy="534105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B52E1E7-579D-F749-3B18-099692AE9A04}"/>
                </a:ext>
              </a:extLst>
            </p:cNvPr>
            <p:cNvCxnSpPr/>
            <p:nvPr/>
          </p:nvCxnSpPr>
          <p:spPr>
            <a:xfrm>
              <a:off x="1676401" y="5601978"/>
              <a:ext cx="0" cy="4427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FE52582-E4C9-C782-7053-8CB0C8CF377F}"/>
                </a:ext>
              </a:extLst>
            </p:cNvPr>
            <p:cNvSpPr/>
            <p:nvPr/>
          </p:nvSpPr>
          <p:spPr>
            <a:xfrm>
              <a:off x="1624446" y="5550023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676ACFB-A093-C6A4-DA80-B21DD8E8DC33}"/>
                </a:ext>
              </a:extLst>
            </p:cNvPr>
            <p:cNvSpPr/>
            <p:nvPr/>
          </p:nvSpPr>
          <p:spPr>
            <a:xfrm>
              <a:off x="1624446" y="5980219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F48A3B3-D50D-B2C1-8B75-EFA96E3D2202}"/>
              </a:ext>
            </a:extLst>
          </p:cNvPr>
          <p:cNvGrpSpPr/>
          <p:nvPr/>
        </p:nvGrpSpPr>
        <p:grpSpPr>
          <a:xfrm>
            <a:off x="1621378" y="5359529"/>
            <a:ext cx="103909" cy="534105"/>
            <a:chOff x="1624446" y="5550023"/>
            <a:chExt cx="103909" cy="534105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5132554-72F3-D517-2BB4-499915D85356}"/>
                </a:ext>
              </a:extLst>
            </p:cNvPr>
            <p:cNvCxnSpPr/>
            <p:nvPr/>
          </p:nvCxnSpPr>
          <p:spPr>
            <a:xfrm>
              <a:off x="1676401" y="5601978"/>
              <a:ext cx="0" cy="4427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33E2043-708A-2A77-4187-8DD22B76D933}"/>
                </a:ext>
              </a:extLst>
            </p:cNvPr>
            <p:cNvSpPr/>
            <p:nvPr/>
          </p:nvSpPr>
          <p:spPr>
            <a:xfrm>
              <a:off x="1624446" y="5550023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0500CFA-41B8-369A-13DB-62F57F007E79}"/>
                </a:ext>
              </a:extLst>
            </p:cNvPr>
            <p:cNvSpPr/>
            <p:nvPr/>
          </p:nvSpPr>
          <p:spPr>
            <a:xfrm>
              <a:off x="1624446" y="5980219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1CA7DCA-4D8B-BA7D-8136-634554D9158B}"/>
              </a:ext>
            </a:extLst>
          </p:cNvPr>
          <p:cNvGrpSpPr/>
          <p:nvPr/>
        </p:nvGrpSpPr>
        <p:grpSpPr>
          <a:xfrm>
            <a:off x="1437988" y="5358383"/>
            <a:ext cx="103909" cy="534105"/>
            <a:chOff x="1624446" y="5550023"/>
            <a:chExt cx="103909" cy="534105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6E6DC05-E311-D34B-A5A0-88C0A6D2A6E3}"/>
                </a:ext>
              </a:extLst>
            </p:cNvPr>
            <p:cNvCxnSpPr/>
            <p:nvPr/>
          </p:nvCxnSpPr>
          <p:spPr>
            <a:xfrm>
              <a:off x="1676401" y="5601978"/>
              <a:ext cx="0" cy="4427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0C2F558-CFAB-5E9C-810F-09CB12E25844}"/>
                </a:ext>
              </a:extLst>
            </p:cNvPr>
            <p:cNvSpPr/>
            <p:nvPr/>
          </p:nvSpPr>
          <p:spPr>
            <a:xfrm>
              <a:off x="1624446" y="5550023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4C6A817-1FF2-37FC-177B-E4A5F6C4BD63}"/>
                </a:ext>
              </a:extLst>
            </p:cNvPr>
            <p:cNvSpPr/>
            <p:nvPr/>
          </p:nvSpPr>
          <p:spPr>
            <a:xfrm>
              <a:off x="1624446" y="5980219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D58C30F-19FA-83C3-3D05-2D227D5E4224}"/>
              </a:ext>
            </a:extLst>
          </p:cNvPr>
          <p:cNvGrpSpPr/>
          <p:nvPr/>
        </p:nvGrpSpPr>
        <p:grpSpPr>
          <a:xfrm>
            <a:off x="3265722" y="4932381"/>
            <a:ext cx="103909" cy="534105"/>
            <a:chOff x="1624446" y="5550023"/>
            <a:chExt cx="103909" cy="534105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5F9EF0E-0BDA-603C-37B0-FC7925FEF8BE}"/>
                </a:ext>
              </a:extLst>
            </p:cNvPr>
            <p:cNvCxnSpPr/>
            <p:nvPr/>
          </p:nvCxnSpPr>
          <p:spPr>
            <a:xfrm>
              <a:off x="1676401" y="5601978"/>
              <a:ext cx="0" cy="4427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403C4EF-EDA5-C345-5A7F-F0914698E0CD}"/>
                </a:ext>
              </a:extLst>
            </p:cNvPr>
            <p:cNvSpPr/>
            <p:nvPr/>
          </p:nvSpPr>
          <p:spPr>
            <a:xfrm>
              <a:off x="1624446" y="5550023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116036F-98D2-68D6-FFC6-4AC07DA718A1}"/>
                </a:ext>
              </a:extLst>
            </p:cNvPr>
            <p:cNvSpPr/>
            <p:nvPr/>
          </p:nvSpPr>
          <p:spPr>
            <a:xfrm>
              <a:off x="1624446" y="5980219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44F8459-8400-05BE-3EFA-ADD330F51072}"/>
              </a:ext>
            </a:extLst>
          </p:cNvPr>
          <p:cNvGrpSpPr/>
          <p:nvPr/>
        </p:nvGrpSpPr>
        <p:grpSpPr>
          <a:xfrm>
            <a:off x="2872579" y="4933643"/>
            <a:ext cx="103909" cy="534105"/>
            <a:chOff x="1624446" y="5550023"/>
            <a:chExt cx="103909" cy="534105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5CAA333-E82A-DE1C-D102-8940302BB1A4}"/>
                </a:ext>
              </a:extLst>
            </p:cNvPr>
            <p:cNvCxnSpPr/>
            <p:nvPr/>
          </p:nvCxnSpPr>
          <p:spPr>
            <a:xfrm>
              <a:off x="1676401" y="5601978"/>
              <a:ext cx="0" cy="4427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79702A2-1821-5CC5-3A96-AB239DE16683}"/>
                </a:ext>
              </a:extLst>
            </p:cNvPr>
            <p:cNvSpPr/>
            <p:nvPr/>
          </p:nvSpPr>
          <p:spPr>
            <a:xfrm>
              <a:off x="1624446" y="5550023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06A9963-47F9-3CB2-3C24-4590B9CC8DB4}"/>
                </a:ext>
              </a:extLst>
            </p:cNvPr>
            <p:cNvSpPr/>
            <p:nvPr/>
          </p:nvSpPr>
          <p:spPr>
            <a:xfrm>
              <a:off x="1624446" y="5980219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F7530E2-CF51-55DE-367A-6EAF07811467}"/>
              </a:ext>
            </a:extLst>
          </p:cNvPr>
          <p:cNvGrpSpPr/>
          <p:nvPr/>
        </p:nvGrpSpPr>
        <p:grpSpPr>
          <a:xfrm>
            <a:off x="4184808" y="4928295"/>
            <a:ext cx="103909" cy="534105"/>
            <a:chOff x="1624446" y="5550023"/>
            <a:chExt cx="103909" cy="534105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8BB2511-E792-65B8-64AC-2856468E448A}"/>
                </a:ext>
              </a:extLst>
            </p:cNvPr>
            <p:cNvCxnSpPr/>
            <p:nvPr/>
          </p:nvCxnSpPr>
          <p:spPr>
            <a:xfrm>
              <a:off x="1676401" y="5601978"/>
              <a:ext cx="0" cy="4427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65B9498-3692-ECD0-F117-ABE00440B1CB}"/>
                </a:ext>
              </a:extLst>
            </p:cNvPr>
            <p:cNvSpPr/>
            <p:nvPr/>
          </p:nvSpPr>
          <p:spPr>
            <a:xfrm>
              <a:off x="1624446" y="5550023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AB921F1-5CC2-7B42-CADF-5C953518D920}"/>
                </a:ext>
              </a:extLst>
            </p:cNvPr>
            <p:cNvSpPr/>
            <p:nvPr/>
          </p:nvSpPr>
          <p:spPr>
            <a:xfrm>
              <a:off x="1624446" y="5980219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3B9D8E7-707C-B2AA-294E-0676791F267B}"/>
              </a:ext>
            </a:extLst>
          </p:cNvPr>
          <p:cNvGrpSpPr/>
          <p:nvPr/>
        </p:nvGrpSpPr>
        <p:grpSpPr>
          <a:xfrm>
            <a:off x="3795196" y="4936619"/>
            <a:ext cx="103909" cy="534105"/>
            <a:chOff x="1624446" y="5550023"/>
            <a:chExt cx="103909" cy="534105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A5AE0B4-0AA0-C53D-1953-592A35054C56}"/>
                </a:ext>
              </a:extLst>
            </p:cNvPr>
            <p:cNvCxnSpPr/>
            <p:nvPr/>
          </p:nvCxnSpPr>
          <p:spPr>
            <a:xfrm>
              <a:off x="1676401" y="5601978"/>
              <a:ext cx="0" cy="4427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5EEF591-B4D7-3DAA-51D9-A3D85A7EEF40}"/>
                </a:ext>
              </a:extLst>
            </p:cNvPr>
            <p:cNvSpPr/>
            <p:nvPr/>
          </p:nvSpPr>
          <p:spPr>
            <a:xfrm>
              <a:off x="1624446" y="5550023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6622572-4EB4-7504-8475-E9A0EEC3EFE4}"/>
                </a:ext>
              </a:extLst>
            </p:cNvPr>
            <p:cNvSpPr/>
            <p:nvPr/>
          </p:nvSpPr>
          <p:spPr>
            <a:xfrm>
              <a:off x="1624446" y="5980219"/>
              <a:ext cx="103909" cy="103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28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485F187A-BF40-E5AF-891F-531279406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187;p31">
            <a:extLst>
              <a:ext uri="{FF2B5EF4-FFF2-40B4-BE49-F238E27FC236}">
                <a16:creationId xmlns:a16="http://schemas.microsoft.com/office/drawing/2014/main" id="{109F0475-692F-7B6F-69C2-F08888D113F3}"/>
              </a:ext>
            </a:extLst>
          </p:cNvPr>
          <p:cNvSpPr txBox="1"/>
          <p:nvPr/>
        </p:nvSpPr>
        <p:spPr>
          <a:xfrm>
            <a:off x="121092" y="51095"/>
            <a:ext cx="9223011" cy="59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VQE results</a:t>
            </a:r>
            <a:endParaRPr kumimoji="0" sz="3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08A8CA-F652-412F-7D8A-11678524F690}"/>
              </a:ext>
            </a:extLst>
          </p:cNvPr>
          <p:cNvSpPr txBox="1"/>
          <p:nvPr/>
        </p:nvSpPr>
        <p:spPr>
          <a:xfrm>
            <a:off x="1251268" y="4086629"/>
            <a:ext cx="97581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Also attempted 15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spins with 7 variational parameters, but did not converge.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realize the full potential of VQE need logical qubits and error correction.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7C8BB-4503-ED62-BF6C-5DBF4890C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90" y="877689"/>
            <a:ext cx="11600291" cy="26243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4FCD3A-8912-46B1-18CB-098F524165DD}"/>
              </a:ext>
            </a:extLst>
          </p:cNvPr>
          <p:cNvSpPr/>
          <p:nvPr/>
        </p:nvSpPr>
        <p:spPr>
          <a:xfrm>
            <a:off x="7379506" y="2297397"/>
            <a:ext cx="1261872" cy="106070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FEE94C-AFAD-D505-0C07-731F259AAEA4}"/>
              </a:ext>
            </a:extLst>
          </p:cNvPr>
          <p:cNvSpPr/>
          <p:nvPr/>
        </p:nvSpPr>
        <p:spPr>
          <a:xfrm>
            <a:off x="10192810" y="2285205"/>
            <a:ext cx="1261872" cy="106070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0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526D3A61-843E-FD09-BBE6-C74336682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50806CD-80A8-E401-4600-DE2DB53D2554}"/>
              </a:ext>
            </a:extLst>
          </p:cNvPr>
          <p:cNvSpPr/>
          <p:nvPr/>
        </p:nvSpPr>
        <p:spPr>
          <a:xfrm>
            <a:off x="9349402" y="758966"/>
            <a:ext cx="2314608" cy="318166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A2F8F9-8EA6-EC86-E4ED-4D8089A92B98}"/>
              </a:ext>
            </a:extLst>
          </p:cNvPr>
          <p:cNvSpPr/>
          <p:nvPr/>
        </p:nvSpPr>
        <p:spPr>
          <a:xfrm>
            <a:off x="251252" y="3512727"/>
            <a:ext cx="2461112" cy="20414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FDAC48-7171-569C-1207-65C5B5D05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2" y="45905"/>
            <a:ext cx="6719532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Towards useful Quantum computing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A43CC50-5B7C-BFF6-7D16-DF94651D799F}"/>
              </a:ext>
            </a:extLst>
          </p:cNvPr>
          <p:cNvSpPr/>
          <p:nvPr/>
        </p:nvSpPr>
        <p:spPr>
          <a:xfrm>
            <a:off x="3222133" y="2832501"/>
            <a:ext cx="2314608" cy="190948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67BC697-6A2A-757D-EBD8-F7A8DF9A97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833" r="74084" b="-1"/>
          <a:stretch/>
        </p:blipFill>
        <p:spPr>
          <a:xfrm>
            <a:off x="1147434" y="3695516"/>
            <a:ext cx="668746" cy="6236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580129-020A-D62D-3546-6FB45D069994}"/>
              </a:ext>
            </a:extLst>
          </p:cNvPr>
          <p:cNvSpPr txBox="1"/>
          <p:nvPr/>
        </p:nvSpPr>
        <p:spPr>
          <a:xfrm>
            <a:off x="-80714" y="4513518"/>
            <a:ext cx="3125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NISQ – Noisy Intermediate Scale Quantum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80F98621-A49F-F289-F2E7-F123DEF9B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132" y="904970"/>
            <a:ext cx="1897148" cy="1897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BE5AB4-47A3-FBD3-7656-B7B37D67CE58}"/>
              </a:ext>
            </a:extLst>
          </p:cNvPr>
          <p:cNvSpPr txBox="1"/>
          <p:nvPr/>
        </p:nvSpPr>
        <p:spPr>
          <a:xfrm>
            <a:off x="3209040" y="3622958"/>
            <a:ext cx="22915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NISQ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&amp;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Error mitigation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9A390B-6EF9-E155-5051-CD0BFE1F8858}"/>
              </a:ext>
            </a:extLst>
          </p:cNvPr>
          <p:cNvSpPr/>
          <p:nvPr/>
        </p:nvSpPr>
        <p:spPr>
          <a:xfrm>
            <a:off x="6202364" y="1643902"/>
            <a:ext cx="2314608" cy="23771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B24A5F53-1534-9CBC-CFB6-664895591A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563" r="54200" b="-1"/>
          <a:stretch/>
        </p:blipFill>
        <p:spPr>
          <a:xfrm>
            <a:off x="6768770" y="1727927"/>
            <a:ext cx="1181796" cy="10950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804667-6D99-9731-A8E8-1B976D90D4EE}"/>
              </a:ext>
            </a:extLst>
          </p:cNvPr>
          <p:cNvSpPr txBox="1"/>
          <p:nvPr/>
        </p:nvSpPr>
        <p:spPr>
          <a:xfrm>
            <a:off x="6225374" y="2907022"/>
            <a:ext cx="22915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Error detection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&amp;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Fault tolerance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D8EBAA7F-86BB-2716-0385-6D8B4869CE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833" r="74084" b="-1"/>
          <a:stretch/>
        </p:blipFill>
        <p:spPr>
          <a:xfrm>
            <a:off x="4035565" y="2987117"/>
            <a:ext cx="668746" cy="6236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0353AAC-5414-5BA6-83A3-978292F77CB7}"/>
              </a:ext>
            </a:extLst>
          </p:cNvPr>
          <p:cNvSpPr txBox="1"/>
          <p:nvPr/>
        </p:nvSpPr>
        <p:spPr>
          <a:xfrm>
            <a:off x="9338223" y="2836543"/>
            <a:ext cx="22915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Error correction &amp;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Fault tolerance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F0A7F8-1FC0-7201-EBCA-848F6B4880E1}"/>
              </a:ext>
            </a:extLst>
          </p:cNvPr>
          <p:cNvSpPr txBox="1"/>
          <p:nvPr/>
        </p:nvSpPr>
        <p:spPr>
          <a:xfrm>
            <a:off x="3144032" y="5215260"/>
            <a:ext cx="2598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arXiv:2501.06097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DC3653-CFD9-14A2-B9EC-D5B9060D0327}"/>
              </a:ext>
            </a:extLst>
          </p:cNvPr>
          <p:cNvSpPr txBox="1"/>
          <p:nvPr/>
        </p:nvSpPr>
        <p:spPr>
          <a:xfrm>
            <a:off x="6108847" y="4511149"/>
            <a:ext cx="2671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arXiv:2412.07670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61BC0D-5F40-CC0F-5077-2C05315800FC}"/>
              </a:ext>
            </a:extLst>
          </p:cNvPr>
          <p:cNvSpPr txBox="1"/>
          <p:nvPr/>
        </p:nvSpPr>
        <p:spPr>
          <a:xfrm>
            <a:off x="129442" y="6233292"/>
            <a:ext cx="3629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Nature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604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, 457 (2022)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6C1E23-1C8D-D602-3244-22B6161D13F5}"/>
              </a:ext>
            </a:extLst>
          </p:cNvPr>
          <p:cNvSpPr txBox="1"/>
          <p:nvPr/>
        </p:nvSpPr>
        <p:spPr>
          <a:xfrm>
            <a:off x="129442" y="5554133"/>
            <a:ext cx="2886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Phase estimation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QAOA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54AAF8-138C-B152-F765-9E876CBA4024}"/>
              </a:ext>
            </a:extLst>
          </p:cNvPr>
          <p:cNvSpPr txBox="1"/>
          <p:nvPr/>
        </p:nvSpPr>
        <p:spPr>
          <a:xfrm>
            <a:off x="6292716" y="4105086"/>
            <a:ext cx="2735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Logical qubits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96F00E-01C3-1167-AAF9-448DF89063CF}"/>
              </a:ext>
            </a:extLst>
          </p:cNvPr>
          <p:cNvSpPr txBox="1"/>
          <p:nvPr/>
        </p:nvSpPr>
        <p:spPr>
          <a:xfrm>
            <a:off x="3888317" y="4802593"/>
            <a:ext cx="1295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VQE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876214-AD1D-262B-DFBF-5F321DB5A697}"/>
              </a:ext>
            </a:extLst>
          </p:cNvPr>
          <p:cNvSpPr/>
          <p:nvPr/>
        </p:nvSpPr>
        <p:spPr>
          <a:xfrm>
            <a:off x="5920235" y="1453896"/>
            <a:ext cx="2940301" cy="3602736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18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8">
            <a:extLst>
              <a:ext uri="{FF2B5EF4-FFF2-40B4-BE49-F238E27FC236}">
                <a16:creationId xmlns:a16="http://schemas.microsoft.com/office/drawing/2014/main" id="{508CB53B-F516-A57B-39C7-A84AB21CB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208" y="6400800"/>
            <a:ext cx="51087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7E9D79-97F8-4126-B7D8-A55F1D5239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BDED0C-C619-BFD4-1CE9-D37BB386BB34}"/>
              </a:ext>
            </a:extLst>
          </p:cNvPr>
          <p:cNvSpPr txBox="1"/>
          <p:nvPr/>
        </p:nvSpPr>
        <p:spPr>
          <a:xfrm>
            <a:off x="49617" y="8898"/>
            <a:ext cx="44018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>
                  <a:lumMod val="60000"/>
                  <a:lumOff val="40000"/>
                </a:srgbClr>
              </a:buClr>
              <a:buSzPct val="1370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Arial" pitchFamily="34" charset="0"/>
              </a:rPr>
              <a:t>Atom arrays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943087-817F-DE0E-B0B6-861F58567257}"/>
              </a:ext>
            </a:extLst>
          </p:cNvPr>
          <p:cNvGrpSpPr/>
          <p:nvPr/>
        </p:nvGrpSpPr>
        <p:grpSpPr>
          <a:xfrm>
            <a:off x="93459" y="725970"/>
            <a:ext cx="12005079" cy="6018583"/>
            <a:chOff x="1393784" y="1484115"/>
            <a:chExt cx="9298675" cy="463569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5F36FB6-8229-07FA-4F0C-4D7922A4E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3784" y="1484115"/>
              <a:ext cx="9298675" cy="4635690"/>
            </a:xfrm>
            <a:prstGeom prst="rect">
              <a:avLst/>
            </a:prstGeom>
          </p:spPr>
        </p:pic>
        <p:pic>
          <p:nvPicPr>
            <p:cNvPr id="24" name="Picture 23" descr="Background pattern&#10;&#10;Description automatically generated">
              <a:extLst>
                <a:ext uri="{FF2B5EF4-FFF2-40B4-BE49-F238E27FC236}">
                  <a16:creationId xmlns:a16="http://schemas.microsoft.com/office/drawing/2014/main" id="{4E5228C6-71C3-72E6-8732-E74236F02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3122" y="2908893"/>
              <a:ext cx="1630894" cy="163089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B33B95-28EE-0D83-9E55-363213C408C5}"/>
                </a:ext>
              </a:extLst>
            </p:cNvPr>
            <p:cNvSpPr txBox="1"/>
            <p:nvPr/>
          </p:nvSpPr>
          <p:spPr>
            <a:xfrm>
              <a:off x="6412552" y="4151125"/>
              <a:ext cx="2353818" cy="3215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Madison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B212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F7D2891-6C60-D531-8141-D725C702DF6E}"/>
              </a:ext>
            </a:extLst>
          </p:cNvPr>
          <p:cNvSpPr txBox="1"/>
          <p:nvPr/>
        </p:nvSpPr>
        <p:spPr>
          <a:xfrm>
            <a:off x="8080956" y="-21880"/>
            <a:ext cx="40608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Slide courtesy of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Christian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Gross 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ü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bingen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17321FC-93C4-8328-8C9E-9BBC993E8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74" y="4696051"/>
            <a:ext cx="1944225" cy="19847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E836AC-9E14-4386-4CA7-9F16C5DD5B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769" t="79053" r="6156" b="7948"/>
          <a:stretch/>
        </p:blipFill>
        <p:spPr>
          <a:xfrm>
            <a:off x="5491841" y="6417892"/>
            <a:ext cx="604158" cy="25799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D3240D8-58D1-EF59-0276-29E5499CD7EE}"/>
              </a:ext>
            </a:extLst>
          </p:cNvPr>
          <p:cNvSpPr txBox="1"/>
          <p:nvPr/>
        </p:nvSpPr>
        <p:spPr>
          <a:xfrm>
            <a:off x="4451496" y="6253960"/>
            <a:ext cx="16445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Singapore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B212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1AD04A7-A7A4-1745-0937-6D76856A6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7932" y="2575780"/>
            <a:ext cx="2134318" cy="209358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69563EE-9560-CD31-EAA3-C7EF1CC1DE10}"/>
              </a:ext>
            </a:extLst>
          </p:cNvPr>
          <p:cNvSpPr txBox="1"/>
          <p:nvPr/>
        </p:nvSpPr>
        <p:spPr>
          <a:xfrm>
            <a:off x="2332474" y="4217116"/>
            <a:ext cx="16445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Darmstadt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B212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E49C8E0-AA65-5572-4736-F003BF9D224F}"/>
              </a:ext>
            </a:extLst>
          </p:cNvPr>
          <p:cNvSpPr/>
          <p:nvPr/>
        </p:nvSpPr>
        <p:spPr>
          <a:xfrm>
            <a:off x="6828183" y="4899991"/>
            <a:ext cx="5059017" cy="18445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2" descr="Atom Computing is the first to announce a 1,000+ qubit quantum computer |  Ars Technica">
            <a:extLst>
              <a:ext uri="{FF2B5EF4-FFF2-40B4-BE49-F238E27FC236}">
                <a16:creationId xmlns:a16="http://schemas.microsoft.com/office/drawing/2014/main" id="{E7FC5CBA-FF4E-CABB-4DE2-7AE132B9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021" y="4572750"/>
            <a:ext cx="2105570" cy="210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B45603D-9F89-F563-E669-71C1F6AC749B}"/>
              </a:ext>
            </a:extLst>
          </p:cNvPr>
          <p:cNvSpPr txBox="1"/>
          <p:nvPr/>
        </p:nvSpPr>
        <p:spPr>
          <a:xfrm>
            <a:off x="6154793" y="6245027"/>
            <a:ext cx="2119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AtomComputing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B212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9DFFEBD-1825-319E-BEE3-D7D59FC762D4}"/>
              </a:ext>
            </a:extLst>
          </p:cNvPr>
          <p:cNvGrpSpPr/>
          <p:nvPr/>
        </p:nvGrpSpPr>
        <p:grpSpPr>
          <a:xfrm>
            <a:off x="10526067" y="6435855"/>
            <a:ext cx="713978" cy="134313"/>
            <a:chOff x="7147806" y="-606287"/>
            <a:chExt cx="1003852" cy="18884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54FF654-C7B6-4DAB-8C3B-038448155C8C}"/>
                </a:ext>
              </a:extLst>
            </p:cNvPr>
            <p:cNvSpPr/>
            <p:nvPr/>
          </p:nvSpPr>
          <p:spPr>
            <a:xfrm>
              <a:off x="7147806" y="-606287"/>
              <a:ext cx="188844" cy="188844"/>
            </a:xfrm>
            <a:prstGeom prst="ellipse">
              <a:avLst/>
            </a:prstGeom>
            <a:solidFill>
              <a:srgbClr val="1B212C"/>
            </a:solidFill>
            <a:ln w="25400" cap="flat" cmpd="sng" algn="ctr">
              <a:solidFill>
                <a:srgbClr val="0145AC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AF1BDDF-EF60-3559-101B-864AFA2869DA}"/>
                </a:ext>
              </a:extLst>
            </p:cNvPr>
            <p:cNvSpPr/>
            <p:nvPr/>
          </p:nvSpPr>
          <p:spPr>
            <a:xfrm>
              <a:off x="7419475" y="-606287"/>
              <a:ext cx="188844" cy="188844"/>
            </a:xfrm>
            <a:prstGeom prst="ellipse">
              <a:avLst/>
            </a:prstGeom>
            <a:solidFill>
              <a:srgbClr val="1B212C"/>
            </a:solidFill>
            <a:ln w="25400" cap="flat" cmpd="sng" algn="ctr">
              <a:solidFill>
                <a:srgbClr val="0145AC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D50D32F-6040-7409-6EE9-106EBE174B1F}"/>
                </a:ext>
              </a:extLst>
            </p:cNvPr>
            <p:cNvSpPr/>
            <p:nvPr/>
          </p:nvSpPr>
          <p:spPr>
            <a:xfrm>
              <a:off x="7691144" y="-606287"/>
              <a:ext cx="188844" cy="188844"/>
            </a:xfrm>
            <a:prstGeom prst="ellipse">
              <a:avLst/>
            </a:prstGeom>
            <a:solidFill>
              <a:srgbClr val="1B212C"/>
            </a:solidFill>
            <a:ln w="25400" cap="flat" cmpd="sng" algn="ctr">
              <a:solidFill>
                <a:srgbClr val="0145AC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082D3A7-840F-BA1F-178A-BED2EBAA4E72}"/>
                </a:ext>
              </a:extLst>
            </p:cNvPr>
            <p:cNvSpPr/>
            <p:nvPr/>
          </p:nvSpPr>
          <p:spPr>
            <a:xfrm>
              <a:off x="7962814" y="-606287"/>
              <a:ext cx="188844" cy="188844"/>
            </a:xfrm>
            <a:prstGeom prst="ellipse">
              <a:avLst/>
            </a:prstGeom>
            <a:solidFill>
              <a:srgbClr val="1B212C"/>
            </a:solidFill>
            <a:ln w="25400" cap="flat" cmpd="sng" algn="ctr">
              <a:solidFill>
                <a:srgbClr val="0145AC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15B7A5C6-344C-5623-2DB1-F360A5916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88" y="4606000"/>
            <a:ext cx="2066613" cy="206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B09383-1F9F-2241-3FF4-041684D87445}"/>
              </a:ext>
            </a:extLst>
          </p:cNvPr>
          <p:cNvSpPr txBox="1"/>
          <p:nvPr/>
        </p:nvSpPr>
        <p:spPr>
          <a:xfrm>
            <a:off x="8625641" y="6260333"/>
            <a:ext cx="1482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Infleqtion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B212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8" descr="A reconstruction of the fluorescence images the Paris-Saclay team use to locate their atoms shows an array they made in the shape of the Eiffel tower. ">
            <a:extLst>
              <a:ext uri="{FF2B5EF4-FFF2-40B4-BE49-F238E27FC236}">
                <a16:creationId xmlns:a16="http://schemas.microsoft.com/office/drawing/2014/main" id="{E225BE92-B9BE-F9E2-999F-A4203A791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r="9620"/>
          <a:stretch/>
        </p:blipFill>
        <p:spPr bwMode="auto">
          <a:xfrm>
            <a:off x="10267492" y="4715907"/>
            <a:ext cx="1802587" cy="141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59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73720DC4-92C5-20D9-5AED-A0BDCDEBC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0DF284-466B-BF02-2771-5F673D310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2" y="45905"/>
            <a:ext cx="5945858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Error detection &amp; fault tolerance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B0631B-A42F-7F7E-DB41-D8A2EB6D7BB7}"/>
              </a:ext>
            </a:extLst>
          </p:cNvPr>
          <p:cNvSpPr txBox="1"/>
          <p:nvPr/>
        </p:nvSpPr>
        <p:spPr>
          <a:xfrm>
            <a:off x="9925874" y="138237"/>
            <a:ext cx="2311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prstClr val="black"/>
                </a:solidFill>
                <a:latin typeface="Century Gothic "/>
                <a:cs typeface="Arial" panose="020B0604020202020204" pitchFamily="34" charset="0"/>
              </a:rPr>
              <a:t>arXiv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 "/>
                <a:cs typeface="Arial" pitchFamily="34" charset="0"/>
              </a:rPr>
              <a:t>:2412.07670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 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177B9A-585A-7FB7-20BF-A9523489D059}"/>
              </a:ext>
            </a:extLst>
          </p:cNvPr>
          <p:cNvSpPr txBox="1"/>
          <p:nvPr/>
        </p:nvSpPr>
        <p:spPr>
          <a:xfrm>
            <a:off x="129442" y="671691"/>
            <a:ext cx="621537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[[4,2,2]] error detecting code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p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roposed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as a testbed for demonstrating fault tolerance.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                                Gottesman (2016)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0000"/>
              </a:solidFill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With </a:t>
            </a: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logical qubits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we demonstrate relative to physical encoding: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0000"/>
              </a:solidFill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15x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reduction in Total variation distance </a:t>
            </a: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for a set of random circuits.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0000"/>
              </a:solidFill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6x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reduction in error of ground state for Anderson Impurity Model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0000"/>
              </a:solidFill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12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reduction in error of Bell state preparation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01779E-EF9C-3A8B-E796-B59CA4722A38}"/>
              </a:ext>
            </a:extLst>
          </p:cNvPr>
          <p:cNvSpPr txBox="1"/>
          <p:nvPr/>
        </p:nvSpPr>
        <p:spPr>
          <a:xfrm>
            <a:off x="7136922" y="4847017"/>
            <a:ext cx="51007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Recent related work with [[4,2,2]] code: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Harvard, </a:t>
            </a:r>
            <a:r>
              <a:rPr lang="en-US" sz="1600" dirty="0" err="1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AtomComputing</a:t>
            </a:r>
            <a:r>
              <a:rPr lang="en-US" sz="1600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 logical entanglement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IBM, magic state distillation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Quantinuum</a:t>
            </a:r>
            <a:r>
              <a:rPr lang="en-US" sz="1600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, quantum chemistry ground state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E08AFA-3042-F0A8-7404-AF7A5F955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160" y="1587237"/>
            <a:ext cx="5446681" cy="23541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4A72481-56DD-AAAB-6A4C-764FB5EB4AE3}"/>
              </a:ext>
            </a:extLst>
          </p:cNvPr>
          <p:cNvGrpSpPr/>
          <p:nvPr/>
        </p:nvGrpSpPr>
        <p:grpSpPr>
          <a:xfrm>
            <a:off x="10766777" y="6408703"/>
            <a:ext cx="1346775" cy="383324"/>
            <a:chOff x="535444" y="1064799"/>
            <a:chExt cx="4822312" cy="13220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6F8D3DE-7F54-2E37-803E-431F63DFF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444" y="1064799"/>
              <a:ext cx="4822312" cy="1322019"/>
            </a:xfrm>
            <a:prstGeom prst="rect">
              <a:avLst/>
            </a:prstGeom>
          </p:spPr>
        </p:pic>
        <p:pic>
          <p:nvPicPr>
            <p:cNvPr id="10" name="object 4">
              <a:extLst>
                <a:ext uri="{FF2B5EF4-FFF2-40B4-BE49-F238E27FC236}">
                  <a16:creationId xmlns:a16="http://schemas.microsoft.com/office/drawing/2014/main" id="{743A7353-1B5A-8F13-B31C-1B0AB44F3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914" y="1125465"/>
              <a:ext cx="4576736" cy="1142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2744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4043773B-DA55-1F86-2D46-271F1C0CF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61DD50-C70F-5A7F-032F-9BC9F27B7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2" y="45905"/>
            <a:ext cx="5945858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Error detection &amp; fault tolerance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009BF2-F8BC-4A8C-D9A5-8FD42046FEE0}"/>
              </a:ext>
            </a:extLst>
          </p:cNvPr>
          <p:cNvSpPr txBox="1"/>
          <p:nvPr/>
        </p:nvSpPr>
        <p:spPr>
          <a:xfrm>
            <a:off x="9534611" y="67888"/>
            <a:ext cx="3131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arXiv:2412.07670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C32B67-9B9B-1763-3511-1A9092C843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62" t="13782" r="49319"/>
          <a:stretch/>
        </p:blipFill>
        <p:spPr>
          <a:xfrm>
            <a:off x="687635" y="1184446"/>
            <a:ext cx="4264701" cy="2546559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61C175-5E74-AF37-44A2-7F56F543A1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68" r="2489"/>
          <a:stretch/>
        </p:blipFill>
        <p:spPr>
          <a:xfrm>
            <a:off x="687636" y="3853943"/>
            <a:ext cx="4264701" cy="2705736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38E383E-9CA8-9033-9B20-32A616BADCA5}"/>
              </a:ext>
            </a:extLst>
          </p:cNvPr>
          <p:cNvGrpSpPr/>
          <p:nvPr/>
        </p:nvGrpSpPr>
        <p:grpSpPr>
          <a:xfrm>
            <a:off x="5141710" y="1296268"/>
            <a:ext cx="6845255" cy="3249183"/>
            <a:chOff x="5558507" y="1231639"/>
            <a:chExt cx="6295198" cy="29880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04B115-BB15-D4F5-D93B-2B09F1EF5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8507" y="1231639"/>
              <a:ext cx="6295198" cy="2988092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AC4BB16-5B98-D72F-0D73-F79EB6AF785E}"/>
                </a:ext>
              </a:extLst>
            </p:cNvPr>
            <p:cNvSpPr/>
            <p:nvPr/>
          </p:nvSpPr>
          <p:spPr>
            <a:xfrm>
              <a:off x="5636302" y="1231639"/>
              <a:ext cx="284813" cy="3723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37EF96D-B795-904C-BA4E-D4E32B5873DF}"/>
                </a:ext>
              </a:extLst>
            </p:cNvPr>
            <p:cNvSpPr/>
            <p:nvPr/>
          </p:nvSpPr>
          <p:spPr>
            <a:xfrm>
              <a:off x="8821203" y="1298510"/>
              <a:ext cx="284813" cy="3723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1BF8AA-5282-6A4D-1C63-0F5FC222B23D}"/>
              </a:ext>
            </a:extLst>
          </p:cNvPr>
          <p:cNvGrpSpPr/>
          <p:nvPr/>
        </p:nvGrpSpPr>
        <p:grpSpPr>
          <a:xfrm>
            <a:off x="6183208" y="5112401"/>
            <a:ext cx="5381704" cy="1310883"/>
            <a:chOff x="5778708" y="4219731"/>
            <a:chExt cx="6984870" cy="17013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6EE494-A315-E342-EEDC-18BC635F0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9165"/>
            <a:stretch/>
          </p:blipFill>
          <p:spPr>
            <a:xfrm>
              <a:off x="9218167" y="4219731"/>
              <a:ext cx="3545411" cy="160305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2BEB30-610D-FDD1-5A22-151D3860F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48707"/>
            <a:stretch/>
          </p:blipFill>
          <p:spPr>
            <a:xfrm>
              <a:off x="5778708" y="4303612"/>
              <a:ext cx="3545411" cy="161750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F7064C9-13F0-2287-E2C4-4C6CBF69A058}"/>
              </a:ext>
            </a:extLst>
          </p:cNvPr>
          <p:cNvSpPr txBox="1"/>
          <p:nvPr/>
        </p:nvSpPr>
        <p:spPr>
          <a:xfrm>
            <a:off x="5921114" y="4696686"/>
            <a:ext cx="29937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[[4,2,2]]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logical states: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6DA7C9-C0F0-DE20-CCA4-7E15CE0F6A27}"/>
              </a:ext>
            </a:extLst>
          </p:cNvPr>
          <p:cNvSpPr txBox="1"/>
          <p:nvPr/>
        </p:nvSpPr>
        <p:spPr>
          <a:xfrm>
            <a:off x="8055634" y="865670"/>
            <a:ext cx="2816582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&lt;CZ&gt;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post sel.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=99.47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197FC3-A0FF-7886-5FCE-9E2C64637E29}"/>
              </a:ext>
            </a:extLst>
          </p:cNvPr>
          <p:cNvSpPr txBox="1"/>
          <p:nvPr/>
        </p:nvSpPr>
        <p:spPr>
          <a:xfrm>
            <a:off x="2551693" y="722781"/>
            <a:ext cx="3131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arXiv:2408.08288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C08178-6246-7883-E320-FACCAB3BB6C5}"/>
              </a:ext>
            </a:extLst>
          </p:cNvPr>
          <p:cNvGrpSpPr/>
          <p:nvPr/>
        </p:nvGrpSpPr>
        <p:grpSpPr>
          <a:xfrm>
            <a:off x="10766777" y="6408703"/>
            <a:ext cx="1346775" cy="383324"/>
            <a:chOff x="535444" y="1064799"/>
            <a:chExt cx="4822312" cy="132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E261B9E-5381-C98A-3881-6E9A32206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5444" y="1064799"/>
              <a:ext cx="4822312" cy="1322019"/>
            </a:xfrm>
            <a:prstGeom prst="rect">
              <a:avLst/>
            </a:prstGeom>
          </p:spPr>
        </p:pic>
        <p:pic>
          <p:nvPicPr>
            <p:cNvPr id="17" name="object 4">
              <a:extLst>
                <a:ext uri="{FF2B5EF4-FFF2-40B4-BE49-F238E27FC236}">
                  <a16:creationId xmlns:a16="http://schemas.microsoft.com/office/drawing/2014/main" id="{2BFC4658-1C9C-D601-B250-DBD286FD7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914" y="1125465"/>
              <a:ext cx="4576736" cy="1142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538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3D4E91B4-CC2E-6236-9C9F-2CB983310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F95C9D7A-366A-1CC6-F422-29F81CBBF92B}"/>
              </a:ext>
            </a:extLst>
          </p:cNvPr>
          <p:cNvGrpSpPr/>
          <p:nvPr/>
        </p:nvGrpSpPr>
        <p:grpSpPr>
          <a:xfrm>
            <a:off x="4808957" y="1306345"/>
            <a:ext cx="4663456" cy="5552588"/>
            <a:chOff x="5549944" y="1507475"/>
            <a:chExt cx="5244629" cy="624456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37BB3B1-00E1-9B3D-53F6-266AC85F6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611" b="49887"/>
            <a:stretch/>
          </p:blipFill>
          <p:spPr>
            <a:xfrm>
              <a:off x="5549945" y="3107726"/>
              <a:ext cx="5244628" cy="247599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14EC9CE-8418-06D1-D36E-D5CE77D5E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8869"/>
            <a:stretch/>
          </p:blipFill>
          <p:spPr>
            <a:xfrm>
              <a:off x="5969677" y="1507475"/>
              <a:ext cx="4603837" cy="172473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65FB858-0691-8D33-EDBB-886CA5349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6499"/>
            <a:stretch/>
          </p:blipFill>
          <p:spPr>
            <a:xfrm>
              <a:off x="5549944" y="5276043"/>
              <a:ext cx="5244629" cy="2475997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EFFFB63-4F71-A4A6-F551-1E47A8D16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2" y="45905"/>
            <a:ext cx="5490606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Benchmarking fault tolerance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96296C-23FA-DEE7-CEEC-DB0F0A4204D1}"/>
              </a:ext>
            </a:extLst>
          </p:cNvPr>
          <p:cNvSpPr txBox="1"/>
          <p:nvPr/>
        </p:nvSpPr>
        <p:spPr>
          <a:xfrm>
            <a:off x="9534611" y="67888"/>
            <a:ext cx="3131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arXiv:2412.07670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92876E-FE1F-FF96-84AC-FA7575C9C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007" y="781297"/>
            <a:ext cx="4301475" cy="59285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913BFC-0345-E59D-C0FE-61641A6B2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885" y="1346735"/>
            <a:ext cx="709684" cy="555009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508A34-7D61-403B-B219-F046978AEF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885" y="2990972"/>
            <a:ext cx="837063" cy="555009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FC71E0-5990-F459-CD2B-1283F0F19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007" y="4780174"/>
            <a:ext cx="873457" cy="495869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0C3A646-4992-2875-125A-C33405384B78}"/>
              </a:ext>
            </a:extLst>
          </p:cNvPr>
          <p:cNvSpPr txBox="1"/>
          <p:nvPr/>
        </p:nvSpPr>
        <p:spPr>
          <a:xfrm>
            <a:off x="5227898" y="632746"/>
            <a:ext cx="67270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For each prepared state run 49 random circuits with depth up to 8.  </a:t>
            </a:r>
            <a:r>
              <a:rPr lang="en-US" sz="2000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 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2F10F8-38F9-0161-6631-B8687F3896CD}"/>
              </a:ext>
            </a:extLst>
          </p:cNvPr>
          <p:cNvSpPr txBox="1"/>
          <p:nvPr/>
        </p:nvSpPr>
        <p:spPr>
          <a:xfrm>
            <a:off x="9203327" y="2671185"/>
            <a:ext cx="28553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For all circuits, except some pathological cases logical encoding gave lower Total Variation Distance 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D34DAC-B39D-8285-18FD-E51AF99A70AC}"/>
              </a:ext>
            </a:extLst>
          </p:cNvPr>
          <p:cNvSpPr txBox="1"/>
          <p:nvPr/>
        </p:nvSpPr>
        <p:spPr>
          <a:xfrm>
            <a:off x="9203327" y="1652923"/>
            <a:ext cx="2751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15x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reduction in TVD 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E0A1C3-6B33-D946-E475-CAB65E3E8CD4}"/>
              </a:ext>
            </a:extLst>
          </p:cNvPr>
          <p:cNvGrpSpPr/>
          <p:nvPr/>
        </p:nvGrpSpPr>
        <p:grpSpPr>
          <a:xfrm>
            <a:off x="10766777" y="6408703"/>
            <a:ext cx="1346775" cy="383324"/>
            <a:chOff x="535444" y="1064799"/>
            <a:chExt cx="4822312" cy="132201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37DAB76-C9E3-0358-A7B6-F097E6B80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5444" y="1064799"/>
              <a:ext cx="4822312" cy="1322019"/>
            </a:xfrm>
            <a:prstGeom prst="rect">
              <a:avLst/>
            </a:prstGeom>
          </p:spPr>
        </p:pic>
        <p:pic>
          <p:nvPicPr>
            <p:cNvPr id="5" name="object 4">
              <a:extLst>
                <a:ext uri="{FF2B5EF4-FFF2-40B4-BE49-F238E27FC236}">
                  <a16:creationId xmlns:a16="http://schemas.microsoft.com/office/drawing/2014/main" id="{CA756535-A22E-9060-5199-CFE3E62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914" y="1125465"/>
              <a:ext cx="4576736" cy="1142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163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B82A386B-DFE3-717B-7F73-3A6A83520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9C0FA4-E900-49E0-873C-E90313E90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2" y="45905"/>
            <a:ext cx="5969711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Single Impurity Anderson Model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5E2635-A97C-867E-B6D5-70CB25EAE894}"/>
              </a:ext>
            </a:extLst>
          </p:cNvPr>
          <p:cNvSpPr txBox="1"/>
          <p:nvPr/>
        </p:nvSpPr>
        <p:spPr>
          <a:xfrm>
            <a:off x="9534611" y="67888"/>
            <a:ext cx="3131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arXiv:2412.07670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50FE97-FEAB-8B5F-1BBE-20DB224293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81"/>
          <a:stretch/>
        </p:blipFill>
        <p:spPr>
          <a:xfrm>
            <a:off x="366547" y="1345837"/>
            <a:ext cx="5513902" cy="2014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A71DD7-308C-A53B-1A9E-4A412D75BB7F}"/>
              </a:ext>
            </a:extLst>
          </p:cNvPr>
          <p:cNvSpPr txBox="1"/>
          <p:nvPr/>
        </p:nvSpPr>
        <p:spPr>
          <a:xfrm>
            <a:off x="281178" y="880050"/>
            <a:ext cx="6377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SIAM Hamiltonian  (requires 4 qubits) 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8DCE25-71DE-F9CD-00CA-4E72F2A60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47" y="4068177"/>
            <a:ext cx="5495499" cy="5368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654AB0-235D-F66C-0327-672A0A0FB048}"/>
              </a:ext>
            </a:extLst>
          </p:cNvPr>
          <p:cNvSpPr txBox="1"/>
          <p:nvPr/>
        </p:nvSpPr>
        <p:spPr>
          <a:xfrm>
            <a:off x="191954" y="3237180"/>
            <a:ext cx="63779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At half filling this maps to a two qubit Hamiltonian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381B28-47AE-7A62-5F63-A84E4B208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47" y="5271604"/>
            <a:ext cx="5042132" cy="8188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441EAC-141F-4DE7-0434-792721020037}"/>
              </a:ext>
            </a:extLst>
          </p:cNvPr>
          <p:cNvSpPr txBox="1"/>
          <p:nvPr/>
        </p:nvSpPr>
        <p:spPr>
          <a:xfrm>
            <a:off x="191954" y="4826897"/>
            <a:ext cx="6377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Ansatz state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4BB69B-2363-B55C-785C-EB543A9FB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439" y="5443754"/>
            <a:ext cx="873457" cy="495869"/>
          </a:xfrm>
          <a:prstGeom prst="rect">
            <a:avLst/>
          </a:prstGeom>
          <a:ln w="19050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45B85F-5E11-306D-44BB-C99C0EAC2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004" y="998194"/>
            <a:ext cx="4626368" cy="14264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5DE5E17-DB02-D6D7-7720-811CF367DC39}"/>
              </a:ext>
            </a:extLst>
          </p:cNvPr>
          <p:cNvSpPr txBox="1"/>
          <p:nvPr/>
        </p:nvSpPr>
        <p:spPr>
          <a:xfrm>
            <a:off x="8107624" y="649217"/>
            <a:ext cx="3131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Unencoded circuit</a:t>
            </a:r>
            <a:endParaRPr lang="en-US" sz="2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CE3DCF-91CC-6543-09FD-BF985E93B9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6329" y="2893299"/>
            <a:ext cx="4803718" cy="37488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3B8D07E-F705-8C37-2D7C-C45D2798243F}"/>
              </a:ext>
            </a:extLst>
          </p:cNvPr>
          <p:cNvSpPr txBox="1"/>
          <p:nvPr/>
        </p:nvSpPr>
        <p:spPr>
          <a:xfrm>
            <a:off x="7550180" y="2662466"/>
            <a:ext cx="4541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Encoded (logical) circuit</a:t>
            </a:r>
            <a:endParaRPr lang="en-US" sz="2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01F017-02B0-2652-7B40-BEC63487DDF1}"/>
              </a:ext>
            </a:extLst>
          </p:cNvPr>
          <p:cNvSpPr/>
          <p:nvPr/>
        </p:nvSpPr>
        <p:spPr>
          <a:xfrm>
            <a:off x="7285004" y="731520"/>
            <a:ext cx="4626368" cy="169313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F37499C-BC93-E497-A501-3D94F22E2FB1}"/>
              </a:ext>
            </a:extLst>
          </p:cNvPr>
          <p:cNvSpPr/>
          <p:nvPr/>
        </p:nvSpPr>
        <p:spPr>
          <a:xfrm>
            <a:off x="7285004" y="2696729"/>
            <a:ext cx="4626368" cy="394541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28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1A94C4CD-CF4D-41F8-2010-29BC1A60C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76BCD-1E8F-A779-B142-69FAF5C24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2" y="45905"/>
            <a:ext cx="3411511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Variational results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216225-C0EC-542E-A56D-72ADD876143E}"/>
              </a:ext>
            </a:extLst>
          </p:cNvPr>
          <p:cNvSpPr txBox="1"/>
          <p:nvPr/>
        </p:nvSpPr>
        <p:spPr>
          <a:xfrm>
            <a:off x="9491473" y="107459"/>
            <a:ext cx="29914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arXiv:2412.07670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DAD085-C96D-9DC5-027F-213DB361C798}"/>
              </a:ext>
            </a:extLst>
          </p:cNvPr>
          <p:cNvSpPr txBox="1"/>
          <p:nvPr/>
        </p:nvSpPr>
        <p:spPr>
          <a:xfrm>
            <a:off x="227948" y="892545"/>
            <a:ext cx="63779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Energy cost function: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5CBF97-B8DE-4C7E-802B-E77F9BB15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42" y="1739185"/>
            <a:ext cx="5969712" cy="5306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C50086-48E2-7B94-1DE8-6D5F2C15C4A8}"/>
              </a:ext>
            </a:extLst>
          </p:cNvPr>
          <p:cNvSpPr txBox="1"/>
          <p:nvPr/>
        </p:nvSpPr>
        <p:spPr>
          <a:xfrm>
            <a:off x="292439" y="2531691"/>
            <a:ext cx="564371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The ansatz parameters were trained classically to minimize the energy and then the quantum circuits were used to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evaluate the energy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CF25753-D40F-3136-63FA-6F6A40AAC0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961" r="36213"/>
          <a:stretch/>
        </p:blipFill>
        <p:spPr>
          <a:xfrm>
            <a:off x="6143083" y="1312602"/>
            <a:ext cx="5643715" cy="481764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AC81748-7000-5E91-0211-7D445DF3CAB3}"/>
              </a:ext>
            </a:extLst>
          </p:cNvPr>
          <p:cNvSpPr txBox="1"/>
          <p:nvPr/>
        </p:nvSpPr>
        <p:spPr>
          <a:xfrm>
            <a:off x="6320336" y="789382"/>
            <a:ext cx="5643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6x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reduction in error of ground state </a:t>
            </a:r>
            <a:endParaRPr lang="en-US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36874D-9686-F094-FB9F-C9F259558A63}"/>
              </a:ext>
            </a:extLst>
          </p:cNvPr>
          <p:cNvGrpSpPr/>
          <p:nvPr/>
        </p:nvGrpSpPr>
        <p:grpSpPr>
          <a:xfrm>
            <a:off x="10766777" y="6408703"/>
            <a:ext cx="1346775" cy="383324"/>
            <a:chOff x="535444" y="1064799"/>
            <a:chExt cx="4822312" cy="132201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EABA23-E7E3-783E-FFE3-544C663E0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444" y="1064799"/>
              <a:ext cx="4822312" cy="1322019"/>
            </a:xfrm>
            <a:prstGeom prst="rect">
              <a:avLst/>
            </a:prstGeom>
          </p:spPr>
        </p:pic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95EDD68F-9F67-5CA8-4783-705F1A6A6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914" y="1125465"/>
              <a:ext cx="4576736" cy="1142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8469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16D128E4-0A96-45AF-6BCE-2A7553D5D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7A2A439-FFF2-E263-71F2-792ACA1E14E0}"/>
              </a:ext>
            </a:extLst>
          </p:cNvPr>
          <p:cNvSpPr/>
          <p:nvPr/>
        </p:nvSpPr>
        <p:spPr>
          <a:xfrm>
            <a:off x="9349402" y="758966"/>
            <a:ext cx="2314608" cy="318166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88B80-4B6C-CC53-5DA5-13F9C2A76C6D}"/>
              </a:ext>
            </a:extLst>
          </p:cNvPr>
          <p:cNvSpPr/>
          <p:nvPr/>
        </p:nvSpPr>
        <p:spPr>
          <a:xfrm>
            <a:off x="251252" y="3576735"/>
            <a:ext cx="2461112" cy="20414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662283-EAC1-5B8E-F403-2387008DA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2" y="45905"/>
            <a:ext cx="6719532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Towards useful Quantum computing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EC5AAC-6367-B64C-6BB1-79E352A4CB80}"/>
              </a:ext>
            </a:extLst>
          </p:cNvPr>
          <p:cNvSpPr/>
          <p:nvPr/>
        </p:nvSpPr>
        <p:spPr>
          <a:xfrm>
            <a:off x="3222133" y="2411877"/>
            <a:ext cx="2314608" cy="190948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10B10D6-5298-B553-C7E7-67C5E76783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833" r="74084" b="-1"/>
          <a:stretch/>
        </p:blipFill>
        <p:spPr>
          <a:xfrm>
            <a:off x="1147434" y="3759524"/>
            <a:ext cx="668746" cy="6236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8C8B0-39AF-DA38-497F-0FD48F11BDD6}"/>
              </a:ext>
            </a:extLst>
          </p:cNvPr>
          <p:cNvSpPr txBox="1"/>
          <p:nvPr/>
        </p:nvSpPr>
        <p:spPr>
          <a:xfrm>
            <a:off x="-80714" y="4522662"/>
            <a:ext cx="3125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NISQ – Noisy Intermediate Scale Quantum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9EFBFF82-6C6C-16BA-2892-EAFA8D8A8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132" y="904970"/>
            <a:ext cx="1897148" cy="1897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F0F2E8-6D6C-3B50-9024-826767C3AB44}"/>
              </a:ext>
            </a:extLst>
          </p:cNvPr>
          <p:cNvSpPr txBox="1"/>
          <p:nvPr/>
        </p:nvSpPr>
        <p:spPr>
          <a:xfrm>
            <a:off x="3209040" y="3202334"/>
            <a:ext cx="22915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NISQ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&amp;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Error mitigation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E8A35B1-871C-1EAB-EC42-3310D6361D71}"/>
              </a:ext>
            </a:extLst>
          </p:cNvPr>
          <p:cNvSpPr/>
          <p:nvPr/>
        </p:nvSpPr>
        <p:spPr>
          <a:xfrm>
            <a:off x="6202364" y="1753630"/>
            <a:ext cx="2314608" cy="23771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5E20686E-179B-AA49-0BF4-A44E5D1555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563" r="54200" b="-1"/>
          <a:stretch/>
        </p:blipFill>
        <p:spPr>
          <a:xfrm>
            <a:off x="6768770" y="1837655"/>
            <a:ext cx="1181796" cy="10950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262FFA-B8A5-2611-0E69-3ED8DEE710F9}"/>
              </a:ext>
            </a:extLst>
          </p:cNvPr>
          <p:cNvSpPr txBox="1"/>
          <p:nvPr/>
        </p:nvSpPr>
        <p:spPr>
          <a:xfrm>
            <a:off x="6225374" y="3016750"/>
            <a:ext cx="22915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Error detection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&amp;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Fault tolerance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3D0EEC34-9B44-D613-D59E-D42BB0BD95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833" r="74084" b="-1"/>
          <a:stretch/>
        </p:blipFill>
        <p:spPr>
          <a:xfrm>
            <a:off x="4035565" y="2566493"/>
            <a:ext cx="668746" cy="6236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758C863-A13A-09D1-A8C7-3016BDAC3800}"/>
              </a:ext>
            </a:extLst>
          </p:cNvPr>
          <p:cNvSpPr txBox="1"/>
          <p:nvPr/>
        </p:nvSpPr>
        <p:spPr>
          <a:xfrm>
            <a:off x="9338223" y="2836543"/>
            <a:ext cx="22915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Error correction &amp;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Fault tolerance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52C127-5E14-D83B-72D7-B3A7CA4E62A6}"/>
              </a:ext>
            </a:extLst>
          </p:cNvPr>
          <p:cNvSpPr txBox="1"/>
          <p:nvPr/>
        </p:nvSpPr>
        <p:spPr>
          <a:xfrm>
            <a:off x="3185945" y="4851101"/>
            <a:ext cx="2598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arXiv:2501.06097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AA20DE-3D4E-5637-9649-6F448AF04149}"/>
              </a:ext>
            </a:extLst>
          </p:cNvPr>
          <p:cNvSpPr txBox="1"/>
          <p:nvPr/>
        </p:nvSpPr>
        <p:spPr>
          <a:xfrm>
            <a:off x="6055859" y="4629651"/>
            <a:ext cx="2671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arXiv:2412.07670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24CC03-D67B-4FF0-2702-B7D8DC011CB5}"/>
              </a:ext>
            </a:extLst>
          </p:cNvPr>
          <p:cNvSpPr txBox="1"/>
          <p:nvPr/>
        </p:nvSpPr>
        <p:spPr>
          <a:xfrm>
            <a:off x="158203" y="6304176"/>
            <a:ext cx="3629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Nature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604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, 457 (2022)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565519-21CC-C961-3FF2-EAF5F6A21C68}"/>
              </a:ext>
            </a:extLst>
          </p:cNvPr>
          <p:cNvSpPr txBox="1"/>
          <p:nvPr/>
        </p:nvSpPr>
        <p:spPr>
          <a:xfrm>
            <a:off x="8856326" y="4086636"/>
            <a:ext cx="347279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Challenges: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Qubit count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Gate fidelity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Measurement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Fast connectivity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    at scale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761F59-C2FE-2DE2-35C3-ACF483A86514}"/>
              </a:ext>
            </a:extLst>
          </p:cNvPr>
          <p:cNvSpPr txBox="1"/>
          <p:nvPr/>
        </p:nvSpPr>
        <p:spPr>
          <a:xfrm>
            <a:off x="158203" y="5613509"/>
            <a:ext cx="2886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Phase estimation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QAOA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A6EF20-8ABB-9394-043E-D62A683F029A}"/>
              </a:ext>
            </a:extLst>
          </p:cNvPr>
          <p:cNvSpPr txBox="1"/>
          <p:nvPr/>
        </p:nvSpPr>
        <p:spPr>
          <a:xfrm>
            <a:off x="6260304" y="4192321"/>
            <a:ext cx="2735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Logical qubits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0BC652-79CE-C506-92EB-30E00D3532D9}"/>
              </a:ext>
            </a:extLst>
          </p:cNvPr>
          <p:cNvSpPr txBox="1"/>
          <p:nvPr/>
        </p:nvSpPr>
        <p:spPr>
          <a:xfrm>
            <a:off x="3853284" y="4407077"/>
            <a:ext cx="1295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VQE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2693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6" grpId="0"/>
      <p:bldP spid="9" grpId="0"/>
      <p:bldP spid="13" grpId="0" animBg="1"/>
      <p:bldP spid="15" grpId="0"/>
      <p:bldP spid="20" grpId="0"/>
      <p:bldP spid="21" grpId="0"/>
      <p:bldP spid="22" grpId="0"/>
      <p:bldP spid="23" grpId="0"/>
      <p:bldP spid="5" grpId="0"/>
      <p:bldP spid="10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EB51CEF1-67F8-E1C7-B4CF-91ADF6CF0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4506FF2-F78F-ED49-7A80-B73A8C0C367F}"/>
              </a:ext>
            </a:extLst>
          </p:cNvPr>
          <p:cNvSpPr/>
          <p:nvPr/>
        </p:nvSpPr>
        <p:spPr>
          <a:xfrm>
            <a:off x="9349402" y="758966"/>
            <a:ext cx="2314608" cy="318166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CAA6D9-BAFA-F96F-EC93-E3E64402A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132" y="904970"/>
            <a:ext cx="1897148" cy="18971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5415E0-BBB8-9D74-BA2B-E6AF697E291A}"/>
              </a:ext>
            </a:extLst>
          </p:cNvPr>
          <p:cNvSpPr txBox="1"/>
          <p:nvPr/>
        </p:nvSpPr>
        <p:spPr>
          <a:xfrm>
            <a:off x="9338223" y="2836543"/>
            <a:ext cx="22915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Error correction &amp;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Fault tolerance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3744BD-AF8B-2CDD-931A-BD8C4E9D954C}"/>
              </a:ext>
            </a:extLst>
          </p:cNvPr>
          <p:cNvSpPr txBox="1"/>
          <p:nvPr/>
        </p:nvSpPr>
        <p:spPr>
          <a:xfrm>
            <a:off x="8856326" y="4086636"/>
            <a:ext cx="347279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Challenges: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Qubit count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Gate fidelity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Measurement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Fast connectivity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    at scale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07BF32-212D-2746-4C51-4CB6DED28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2" y="45905"/>
            <a:ext cx="3988592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Entanglement fidelity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107531F-0678-45DF-9480-1DEA66FECA8B}"/>
              </a:ext>
            </a:extLst>
          </p:cNvPr>
          <p:cNvGrpSpPr/>
          <p:nvPr/>
        </p:nvGrpSpPr>
        <p:grpSpPr>
          <a:xfrm>
            <a:off x="408985" y="905018"/>
            <a:ext cx="7052660" cy="3794203"/>
            <a:chOff x="162097" y="830264"/>
            <a:chExt cx="8648272" cy="46526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8B91F60-98F1-165F-399F-81C1D0FAE8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866"/>
            <a:stretch/>
          </p:blipFill>
          <p:spPr>
            <a:xfrm>
              <a:off x="162097" y="830264"/>
              <a:ext cx="7186499" cy="465261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CD10D21-4549-7A64-14FC-41F77CF7242C}"/>
                </a:ext>
              </a:extLst>
            </p:cNvPr>
            <p:cNvSpPr txBox="1"/>
            <p:nvPr/>
          </p:nvSpPr>
          <p:spPr>
            <a:xfrm>
              <a:off x="7334059" y="2660518"/>
              <a:ext cx="1476309" cy="415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0.99 NISQ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9F65DCF-9D2D-215C-0E6F-35063BB0B777}"/>
                </a:ext>
              </a:extLst>
            </p:cNvPr>
            <p:cNvSpPr txBox="1"/>
            <p:nvPr/>
          </p:nvSpPr>
          <p:spPr>
            <a:xfrm>
              <a:off x="7334058" y="3630526"/>
              <a:ext cx="1476311" cy="415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0.999  FT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53FEB12-77F4-8792-4A1B-C38402DC18A9}"/>
                </a:ext>
              </a:extLst>
            </p:cNvPr>
            <p:cNvGrpSpPr/>
            <p:nvPr/>
          </p:nvGrpSpPr>
          <p:grpSpPr>
            <a:xfrm>
              <a:off x="7120479" y="1926900"/>
              <a:ext cx="274350" cy="1932332"/>
              <a:chOff x="7120478" y="1926900"/>
              <a:chExt cx="1100509" cy="1932332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029956B-A2B4-5584-6A06-71C6787AB9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46757" y="2896846"/>
                <a:ext cx="104881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D29F18-98FB-349B-BD92-22B29C34A3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20478" y="3859232"/>
                <a:ext cx="104881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8F40DAA-C656-9ED0-C3AD-CADBFC6124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20478" y="1926900"/>
                <a:ext cx="110050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641989-8331-6D7A-69C4-67D78D1DD66D}"/>
                </a:ext>
              </a:extLst>
            </p:cNvPr>
            <p:cNvSpPr txBox="1"/>
            <p:nvPr/>
          </p:nvSpPr>
          <p:spPr>
            <a:xfrm>
              <a:off x="7334058" y="1715865"/>
              <a:ext cx="1048819" cy="415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0.9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BE44FB-8A5F-5636-7119-ECB358ECEAFB}"/>
                </a:ext>
              </a:extLst>
            </p:cNvPr>
            <p:cNvCxnSpPr/>
            <p:nvPr/>
          </p:nvCxnSpPr>
          <p:spPr>
            <a:xfrm>
              <a:off x="1017937" y="1934461"/>
              <a:ext cx="5935541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9C9D720-3FF7-F11D-AA9D-BDE56DCCA47F}"/>
                </a:ext>
              </a:extLst>
            </p:cNvPr>
            <p:cNvSpPr txBox="1"/>
            <p:nvPr/>
          </p:nvSpPr>
          <p:spPr>
            <a:xfrm>
              <a:off x="7046280" y="1165454"/>
              <a:ext cx="1624370" cy="490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Fidelity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30BEFF8-0AC5-E98F-0704-FBB7BA7E23DD}"/>
                </a:ext>
              </a:extLst>
            </p:cNvPr>
            <p:cNvCxnSpPr/>
            <p:nvPr/>
          </p:nvCxnSpPr>
          <p:spPr>
            <a:xfrm>
              <a:off x="1007303" y="2902023"/>
              <a:ext cx="5935541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3A8D61E-B800-1E46-570E-8E04E08733CE}"/>
                </a:ext>
              </a:extLst>
            </p:cNvPr>
            <p:cNvCxnSpPr/>
            <p:nvPr/>
          </p:nvCxnSpPr>
          <p:spPr>
            <a:xfrm>
              <a:off x="971866" y="3851864"/>
              <a:ext cx="5935541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FB0CEAA-A09E-3218-DC1D-398DE7B3858E}"/>
                </a:ext>
              </a:extLst>
            </p:cNvPr>
            <p:cNvSpPr txBox="1"/>
            <p:nvPr/>
          </p:nvSpPr>
          <p:spPr>
            <a:xfrm>
              <a:off x="6477000" y="3773454"/>
              <a:ext cx="388620" cy="12454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60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046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49C5A457-02EF-9E60-3585-F754CEA97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3B2537-4AF7-9044-6692-7C9041BAB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2" y="45905"/>
            <a:ext cx="3988592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Entanglement fidelity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3D5CCA-DCB4-A555-6AF4-BFBC8F3EFAB1}"/>
              </a:ext>
            </a:extLst>
          </p:cNvPr>
          <p:cNvGrpSpPr/>
          <p:nvPr/>
        </p:nvGrpSpPr>
        <p:grpSpPr>
          <a:xfrm>
            <a:off x="408985" y="905018"/>
            <a:ext cx="7052660" cy="3794203"/>
            <a:chOff x="162097" y="830264"/>
            <a:chExt cx="8648272" cy="46526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E298D3-9708-15AC-A590-A98B524641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866"/>
            <a:stretch/>
          </p:blipFill>
          <p:spPr>
            <a:xfrm>
              <a:off x="162097" y="830264"/>
              <a:ext cx="7186499" cy="465261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448DFEC-3DDB-FD5A-701C-B44113B2C920}"/>
                </a:ext>
              </a:extLst>
            </p:cNvPr>
            <p:cNvSpPr txBox="1"/>
            <p:nvPr/>
          </p:nvSpPr>
          <p:spPr>
            <a:xfrm>
              <a:off x="7334059" y="2660518"/>
              <a:ext cx="1476309" cy="415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0.99 NISQ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48D5796-8FF2-B842-F283-3BDB62A2FA99}"/>
                </a:ext>
              </a:extLst>
            </p:cNvPr>
            <p:cNvSpPr txBox="1"/>
            <p:nvPr/>
          </p:nvSpPr>
          <p:spPr>
            <a:xfrm>
              <a:off x="7334058" y="3630526"/>
              <a:ext cx="1476311" cy="415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0.999  FT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B166D56-245F-59D5-B419-78895BFA38EC}"/>
                </a:ext>
              </a:extLst>
            </p:cNvPr>
            <p:cNvGrpSpPr/>
            <p:nvPr/>
          </p:nvGrpSpPr>
          <p:grpSpPr>
            <a:xfrm>
              <a:off x="7120479" y="1926900"/>
              <a:ext cx="274350" cy="1932332"/>
              <a:chOff x="7120478" y="1926900"/>
              <a:chExt cx="1100509" cy="1932332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973A18C-1E1A-7E31-3E65-92E9B824A0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46757" y="2896846"/>
                <a:ext cx="104881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C27638C-D468-965C-29EB-0F60E2AC07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20478" y="3859232"/>
                <a:ext cx="104881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4F90CBA-64A3-BA93-DE12-34FFB30A20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20478" y="1926900"/>
                <a:ext cx="110050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B0C23E5-6289-D4D3-0BB8-3FA6FDBE37F3}"/>
                </a:ext>
              </a:extLst>
            </p:cNvPr>
            <p:cNvSpPr txBox="1"/>
            <p:nvPr/>
          </p:nvSpPr>
          <p:spPr>
            <a:xfrm>
              <a:off x="7334058" y="1715865"/>
              <a:ext cx="1048819" cy="415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0.9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BDF0D0F-3038-5818-49D7-445B00C34732}"/>
                </a:ext>
              </a:extLst>
            </p:cNvPr>
            <p:cNvCxnSpPr/>
            <p:nvPr/>
          </p:nvCxnSpPr>
          <p:spPr>
            <a:xfrm>
              <a:off x="1017937" y="1934461"/>
              <a:ext cx="5935541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DD2131-2C97-4C7F-979A-08DB1805E942}"/>
                </a:ext>
              </a:extLst>
            </p:cNvPr>
            <p:cNvSpPr txBox="1"/>
            <p:nvPr/>
          </p:nvSpPr>
          <p:spPr>
            <a:xfrm>
              <a:off x="7046280" y="1165454"/>
              <a:ext cx="1624370" cy="490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Fidelity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8D3045A-77F0-7F4D-E6D3-44C0B7CABF6B}"/>
                </a:ext>
              </a:extLst>
            </p:cNvPr>
            <p:cNvCxnSpPr/>
            <p:nvPr/>
          </p:nvCxnSpPr>
          <p:spPr>
            <a:xfrm>
              <a:off x="1007303" y="2902023"/>
              <a:ext cx="5935541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ECC2E6-C377-6364-7195-3E4E23111FEC}"/>
                </a:ext>
              </a:extLst>
            </p:cNvPr>
            <p:cNvCxnSpPr/>
            <p:nvPr/>
          </p:nvCxnSpPr>
          <p:spPr>
            <a:xfrm>
              <a:off x="971866" y="3851864"/>
              <a:ext cx="5935541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813403E-CF02-C908-FB38-03B9B4F7C2F8}"/>
                </a:ext>
              </a:extLst>
            </p:cNvPr>
            <p:cNvSpPr txBox="1"/>
            <p:nvPr/>
          </p:nvSpPr>
          <p:spPr>
            <a:xfrm>
              <a:off x="6477000" y="3773454"/>
              <a:ext cx="388620" cy="12454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6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36781B-DFDC-FC77-29FB-596B1C616686}"/>
              </a:ext>
            </a:extLst>
          </p:cNvPr>
          <p:cNvGrpSpPr/>
          <p:nvPr/>
        </p:nvGrpSpPr>
        <p:grpSpPr>
          <a:xfrm>
            <a:off x="7658338" y="1275157"/>
            <a:ext cx="3634477" cy="3372430"/>
            <a:chOff x="8749252" y="1515112"/>
            <a:chExt cx="4354353" cy="404040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B8475DB-B858-0882-2DCE-E82B504A01DF}"/>
                </a:ext>
              </a:extLst>
            </p:cNvPr>
            <p:cNvGrpSpPr/>
            <p:nvPr/>
          </p:nvGrpSpPr>
          <p:grpSpPr>
            <a:xfrm>
              <a:off x="8749252" y="1515112"/>
              <a:ext cx="4354353" cy="4040402"/>
              <a:chOff x="7449403" y="5707013"/>
              <a:chExt cx="4853745" cy="450378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B65A991-96C6-929D-ADF4-247DEAE9FC33}"/>
                  </a:ext>
                </a:extLst>
              </p:cNvPr>
              <p:cNvGrpSpPr/>
              <p:nvPr/>
            </p:nvGrpSpPr>
            <p:grpSpPr>
              <a:xfrm>
                <a:off x="7449403" y="6116888"/>
                <a:ext cx="4538264" cy="3883703"/>
                <a:chOff x="7145294" y="1454872"/>
                <a:chExt cx="6956456" cy="5953114"/>
              </a:xfrm>
            </p:grpSpPr>
            <p:pic>
              <p:nvPicPr>
                <p:cNvPr id="13" name="Picture 12" descr="A close up of a building&#10;&#10;Description automatically generated">
                  <a:extLst>
                    <a:ext uri="{FF2B5EF4-FFF2-40B4-BE49-F238E27FC236}">
                      <a16:creationId xmlns:a16="http://schemas.microsoft.com/office/drawing/2014/main" id="{D0EF2604-E67C-8446-DA9D-DC0D1D66B5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2112"/>
                <a:stretch/>
              </p:blipFill>
              <p:spPr>
                <a:xfrm>
                  <a:off x="8282704" y="5200670"/>
                  <a:ext cx="5819046" cy="2207316"/>
                </a:xfrm>
                <a:prstGeom prst="rect">
                  <a:avLst/>
                </a:prstGeom>
                <a:ln w="12700">
                  <a:solidFill>
                    <a:srgbClr val="0000FF"/>
                  </a:solidFill>
                </a:ln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84EC165-817C-BDFE-4F84-E6DCDB51CDD6}"/>
                    </a:ext>
                  </a:extLst>
                </p:cNvPr>
                <p:cNvSpPr txBox="1"/>
                <p:nvPr/>
              </p:nvSpPr>
              <p:spPr>
                <a:xfrm>
                  <a:off x="7145294" y="3891043"/>
                  <a:ext cx="2218640" cy="13230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Laser </a:t>
                  </a:r>
                </a:p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pulse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alatino Linotype" panose="02040502050505030304"/>
                    <a:ea typeface="+mn-ea"/>
                    <a:cs typeface="+mn-cs"/>
                  </a:endParaRPr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2B0F9B6D-69A8-8381-DA67-B14269CF9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758128" y="2480519"/>
                  <a:ext cx="722799" cy="722799"/>
                </a:xfrm>
                <a:prstGeom prst="rect">
                  <a:avLst/>
                </a:prstGeom>
                <a:effectLst>
                  <a:outerShdw blurRad="50800" dist="50800" dir="5400000" algn="ctr" rotWithShape="0">
                    <a:srgbClr val="000000"/>
                  </a:outerShdw>
                </a:effectLst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A3E6C551-0A20-4316-434D-5A012A6A39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927615" y="2480519"/>
                  <a:ext cx="722799" cy="722799"/>
                </a:xfrm>
                <a:prstGeom prst="rect">
                  <a:avLst/>
                </a:prstGeom>
                <a:effectLst>
                  <a:outerShdw blurRad="50800" dist="50800" dir="5400000" algn="ctr" rotWithShape="0">
                    <a:srgbClr val="000000"/>
                  </a:outerShdw>
                </a:effectLst>
              </p:spPr>
            </p:pic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5E874F42-07BE-E99F-2437-41A65E76C016}"/>
                    </a:ext>
                  </a:extLst>
                </p:cNvPr>
                <p:cNvGrpSpPr/>
                <p:nvPr/>
              </p:nvGrpSpPr>
              <p:grpSpPr>
                <a:xfrm>
                  <a:off x="9492872" y="2532867"/>
                  <a:ext cx="3434744" cy="722798"/>
                  <a:chOff x="4791313" y="2498674"/>
                  <a:chExt cx="2159547" cy="482601"/>
                </a:xfrm>
              </p:grpSpPr>
              <p:sp>
                <p:nvSpPr>
                  <p:cNvPr id="36" name="Down Arrow 33">
                    <a:extLst>
                      <a:ext uri="{FF2B5EF4-FFF2-40B4-BE49-F238E27FC236}">
                        <a16:creationId xmlns:a16="http://schemas.microsoft.com/office/drawing/2014/main" id="{BA302E06-8035-7A6E-F6E7-B60D9E8A7E39}"/>
                      </a:ext>
                    </a:extLst>
                  </p:cNvPr>
                  <p:cNvSpPr/>
                  <p:nvPr/>
                </p:nvSpPr>
                <p:spPr bwMode="auto">
                  <a:xfrm rot="16200000">
                    <a:off x="6036460" y="2066875"/>
                    <a:ext cx="482600" cy="1346200"/>
                  </a:xfrm>
                  <a:prstGeom prst="downArrow">
                    <a:avLst/>
                  </a:prstGeom>
                  <a:gradFill>
                    <a:gsLst>
                      <a:gs pos="0">
                        <a:srgbClr val="FFC000"/>
                      </a:gs>
                      <a:gs pos="50000">
                        <a:srgbClr val="FFC000"/>
                      </a:gs>
                      <a:gs pos="100000">
                        <a:srgbClr val="FF0000"/>
                      </a:gs>
                    </a:gsLst>
                    <a:lin ang="540000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Down Arrow 33">
                    <a:extLst>
                      <a:ext uri="{FF2B5EF4-FFF2-40B4-BE49-F238E27FC236}">
                        <a16:creationId xmlns:a16="http://schemas.microsoft.com/office/drawing/2014/main" id="{7F8E5D27-511D-6958-8C8D-550B46484450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5223113" y="2066874"/>
                    <a:ext cx="482600" cy="1346200"/>
                  </a:xfrm>
                  <a:prstGeom prst="downArrow">
                    <a:avLst/>
                  </a:prstGeom>
                  <a:gradFill>
                    <a:gsLst>
                      <a:gs pos="0">
                        <a:srgbClr val="FFC000"/>
                      </a:gs>
                      <a:gs pos="50000">
                        <a:srgbClr val="FFC000"/>
                      </a:gs>
                      <a:gs pos="100000">
                        <a:srgbClr val="FF0000"/>
                      </a:gs>
                    </a:gsLst>
                    <a:lin ang="540000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" name="Arrow: Up-Down 20">
                  <a:extLst>
                    <a:ext uri="{FF2B5EF4-FFF2-40B4-BE49-F238E27FC236}">
                      <a16:creationId xmlns:a16="http://schemas.microsoft.com/office/drawing/2014/main" id="{5C6AAB8A-40C9-589F-3581-EE8739D32339}"/>
                    </a:ext>
                  </a:extLst>
                </p:cNvPr>
                <p:cNvSpPr/>
                <p:nvPr/>
              </p:nvSpPr>
              <p:spPr>
                <a:xfrm>
                  <a:off x="8916603" y="3286744"/>
                  <a:ext cx="345759" cy="2620143"/>
                </a:xfrm>
                <a:prstGeom prst="upDownArrow">
                  <a:avLst/>
                </a:prstGeom>
                <a:gradFill flip="none" rotWithShape="1">
                  <a:gsLst>
                    <a:gs pos="0">
                      <a:srgbClr val="0C2443">
                        <a:lumMod val="10000"/>
                        <a:lumOff val="90000"/>
                      </a:srgbClr>
                    </a:gs>
                    <a:gs pos="100000">
                      <a:srgbClr val="0C2443">
                        <a:lumMod val="10000"/>
                        <a:lumOff val="90000"/>
                      </a:srgbClr>
                    </a:gs>
                    <a:gs pos="50000">
                      <a:srgbClr val="0000FF"/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Arrow: Up-Down 21">
                  <a:extLst>
                    <a:ext uri="{FF2B5EF4-FFF2-40B4-BE49-F238E27FC236}">
                      <a16:creationId xmlns:a16="http://schemas.microsoft.com/office/drawing/2014/main" id="{4B0FB644-F0FD-8C53-503F-6D5E996EBA55}"/>
                    </a:ext>
                  </a:extLst>
                </p:cNvPr>
                <p:cNvSpPr/>
                <p:nvPr/>
              </p:nvSpPr>
              <p:spPr>
                <a:xfrm>
                  <a:off x="13116133" y="3286744"/>
                  <a:ext cx="345759" cy="2620143"/>
                </a:xfrm>
                <a:prstGeom prst="upDownArrow">
                  <a:avLst/>
                </a:prstGeom>
                <a:gradFill flip="none" rotWithShape="1">
                  <a:gsLst>
                    <a:gs pos="0">
                      <a:srgbClr val="0C2443">
                        <a:lumMod val="10000"/>
                        <a:lumOff val="90000"/>
                      </a:srgbClr>
                    </a:gs>
                    <a:gs pos="100000">
                      <a:srgbClr val="0C2443">
                        <a:lumMod val="10000"/>
                        <a:lumOff val="90000"/>
                      </a:srgbClr>
                    </a:gs>
                    <a:gs pos="50000">
                      <a:srgbClr val="0000FF"/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DC7EE0C-03DB-6587-4EAB-9B5B9609CBFA}"/>
                    </a:ext>
                  </a:extLst>
                </p:cNvPr>
                <p:cNvSpPr txBox="1"/>
                <p:nvPr/>
              </p:nvSpPr>
              <p:spPr>
                <a:xfrm>
                  <a:off x="7343297" y="1454872"/>
                  <a:ext cx="2218640" cy="13230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Rydberg</a:t>
                  </a:r>
                </a:p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atoms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alatino Linotype" panose="020405020505050303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7AB52CE-1310-96BF-C862-C4AA77F5331C}"/>
                  </a:ext>
                </a:extLst>
              </p:cNvPr>
              <p:cNvSpPr/>
              <p:nvPr/>
            </p:nvSpPr>
            <p:spPr>
              <a:xfrm>
                <a:off x="7692310" y="5707013"/>
                <a:ext cx="4610838" cy="4503787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Palatino Linotype" panose="02040502050505030304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5DB7B50-1ABF-0D8B-280B-9A1C49DE3BA4}"/>
                  </a:ext>
                </a:extLst>
              </p:cNvPr>
              <p:cNvSpPr/>
              <p:nvPr/>
            </p:nvSpPr>
            <p:spPr>
              <a:xfrm>
                <a:off x="8560126" y="8914060"/>
                <a:ext cx="354464" cy="354464"/>
              </a:xfrm>
              <a:prstGeom prst="ellips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alatino Linotype" panose="02040502050505030304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B5D1F8E-CD17-3659-7E94-B7E447436321}"/>
                  </a:ext>
                </a:extLst>
              </p:cNvPr>
              <p:cNvSpPr/>
              <p:nvPr/>
            </p:nvSpPr>
            <p:spPr>
              <a:xfrm>
                <a:off x="11280222" y="8867385"/>
                <a:ext cx="354464" cy="354464"/>
              </a:xfrm>
              <a:prstGeom prst="ellips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alatino Linotype" panose="020405020505050303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514C28C-B130-B6A7-96FD-D008BDCE9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665110">
              <a:off x="9376384" y="2697836"/>
              <a:ext cx="395100" cy="750691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A263093-AB86-6346-F515-2FCD818FB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8625278">
              <a:off x="12502322" y="2721881"/>
              <a:ext cx="395100" cy="750691"/>
            </a:xfrm>
            <a:prstGeom prst="rect">
              <a:avLst/>
            </a:prstGeom>
          </p:spPr>
        </p:pic>
      </p:grpSp>
      <p:sp>
        <p:nvSpPr>
          <p:cNvPr id="38" name="Rounded Rectangle 6">
            <a:extLst>
              <a:ext uri="{FF2B5EF4-FFF2-40B4-BE49-F238E27FC236}">
                <a16:creationId xmlns:a16="http://schemas.microsoft.com/office/drawing/2014/main" id="{D79CB7F6-8EC0-26D9-F2F1-3B99C4508B71}"/>
              </a:ext>
            </a:extLst>
          </p:cNvPr>
          <p:cNvSpPr/>
          <p:nvPr/>
        </p:nvSpPr>
        <p:spPr bwMode="auto">
          <a:xfrm>
            <a:off x="7695638" y="824699"/>
            <a:ext cx="3786572" cy="3822888"/>
          </a:xfrm>
          <a:prstGeom prst="roundRect">
            <a:avLst/>
          </a:prstGeom>
          <a:noFill/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rgbClr val="0066FF"/>
              </a:solidFill>
              <a:latin typeface="Microsoft Sans Serif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D806930-F3C3-9536-9C37-1ECA46179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6173" y="1002321"/>
            <a:ext cx="1572444" cy="646331"/>
          </a:xfrm>
          <a:prstGeom prst="rect">
            <a:avLst/>
          </a:prstGeom>
          <a:ln w="19050">
            <a:solidFill>
              <a:srgbClr val="150CC8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0688240-9D8B-0B03-87BD-6DA359AEB7D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581" t="62977"/>
          <a:stretch/>
        </p:blipFill>
        <p:spPr>
          <a:xfrm>
            <a:off x="10923729" y="2134832"/>
            <a:ext cx="412821" cy="307660"/>
          </a:xfrm>
          <a:prstGeom prst="rect">
            <a:avLst/>
          </a:prstGeom>
          <a:ln w="19050"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4C1C5F6-69D3-9295-343E-1A1461F977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4273" t="53271" r="19337" b="7864"/>
          <a:stretch/>
        </p:blipFill>
        <p:spPr>
          <a:xfrm>
            <a:off x="9462337" y="1821561"/>
            <a:ext cx="331365" cy="322963"/>
          </a:xfrm>
          <a:prstGeom prst="rect">
            <a:avLst/>
          </a:prstGeom>
          <a:ln w="19050"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8CE2B38-9EDA-C9C7-1A9A-B2DD27EFCD77}"/>
              </a:ext>
            </a:extLst>
          </p:cNvPr>
          <p:cNvSpPr txBox="1"/>
          <p:nvPr/>
        </p:nvSpPr>
        <p:spPr>
          <a:xfrm>
            <a:off x="2350008" y="5027007"/>
            <a:ext cx="3145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V=2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100 MHz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sz="28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300 </a:t>
            </a:r>
            <a:r>
              <a:rPr lang="en-US" sz="2800" dirty="0" err="1">
                <a:solidFill>
                  <a:prstClr val="blac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C1DA57F0-6853-9AF5-F62D-5DABEDE6F7EE}"/>
              </a:ext>
            </a:extLst>
          </p:cNvPr>
          <p:cNvSpPr/>
          <p:nvPr/>
        </p:nvSpPr>
        <p:spPr>
          <a:xfrm>
            <a:off x="5534458" y="5082685"/>
            <a:ext cx="1524710" cy="914648"/>
          </a:xfrm>
          <a:prstGeom prst="rightArrow">
            <a:avLst/>
          </a:prstGeom>
          <a:gradFill flip="none" rotWithShape="1">
            <a:gsLst>
              <a:gs pos="0">
                <a:srgbClr val="4E95D9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3F0341A-8758-5B05-7F1A-610FD3C8E1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7567" y="5085211"/>
            <a:ext cx="3679051" cy="85844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0386720-280D-5D88-979E-AEBB21E05FDF}"/>
              </a:ext>
            </a:extLst>
          </p:cNvPr>
          <p:cNvSpPr txBox="1"/>
          <p:nvPr/>
        </p:nvSpPr>
        <p:spPr>
          <a:xfrm>
            <a:off x="2698821" y="6273636"/>
            <a:ext cx="82570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Pulse design that reaches ~2x this limit arXiv:2404.18809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503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 animBg="1"/>
      <p:bldP spid="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C52990CD-CAB7-7EDA-4831-012859E03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74C9AE5-C9F1-6E5A-9316-0F6D656DB7DB}"/>
              </a:ext>
            </a:extLst>
          </p:cNvPr>
          <p:cNvSpPr/>
          <p:nvPr/>
        </p:nvSpPr>
        <p:spPr>
          <a:xfrm>
            <a:off x="9349402" y="758966"/>
            <a:ext cx="2314608" cy="318166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7253823-55A2-2926-056E-488BEC738701}"/>
              </a:ext>
            </a:extLst>
          </p:cNvPr>
          <p:cNvSpPr/>
          <p:nvPr/>
        </p:nvSpPr>
        <p:spPr>
          <a:xfrm>
            <a:off x="251252" y="3576735"/>
            <a:ext cx="2461112" cy="20414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1D5F5-CB93-1453-99B1-6E9BE2AF7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2" y="45905"/>
            <a:ext cx="1938351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Summary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D9283D8-1FCE-6187-5219-7C8695F317E5}"/>
              </a:ext>
            </a:extLst>
          </p:cNvPr>
          <p:cNvSpPr/>
          <p:nvPr/>
        </p:nvSpPr>
        <p:spPr>
          <a:xfrm>
            <a:off x="3222133" y="2411877"/>
            <a:ext cx="2314608" cy="190948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EBF5D0F-CF37-F968-7824-62C7472FA6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833" r="74084" b="-1"/>
          <a:stretch/>
        </p:blipFill>
        <p:spPr>
          <a:xfrm>
            <a:off x="1147434" y="3759524"/>
            <a:ext cx="668746" cy="6236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48A411-D9FC-F94B-4790-D79DF90FCD1F}"/>
              </a:ext>
            </a:extLst>
          </p:cNvPr>
          <p:cNvSpPr txBox="1"/>
          <p:nvPr/>
        </p:nvSpPr>
        <p:spPr>
          <a:xfrm>
            <a:off x="-80714" y="4522662"/>
            <a:ext cx="3125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NISQ – Noisy Intermediate Scale Quantum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1874CCC4-8A37-E066-B3B8-C398B367C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132" y="904970"/>
            <a:ext cx="1897148" cy="1897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336938-490A-D2D5-4FB9-E7443BDCB969}"/>
              </a:ext>
            </a:extLst>
          </p:cNvPr>
          <p:cNvSpPr txBox="1"/>
          <p:nvPr/>
        </p:nvSpPr>
        <p:spPr>
          <a:xfrm>
            <a:off x="3209040" y="3202334"/>
            <a:ext cx="22915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NISQ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&amp;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Error mitigation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A906E9B-0360-517B-9D38-418015CD5DF7}"/>
              </a:ext>
            </a:extLst>
          </p:cNvPr>
          <p:cNvSpPr/>
          <p:nvPr/>
        </p:nvSpPr>
        <p:spPr>
          <a:xfrm>
            <a:off x="6202364" y="1753630"/>
            <a:ext cx="2314608" cy="23771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8DB956C6-0BC9-E75B-9981-D226FA0738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563" r="54200" b="-1"/>
          <a:stretch/>
        </p:blipFill>
        <p:spPr>
          <a:xfrm>
            <a:off x="6768770" y="1837655"/>
            <a:ext cx="1181796" cy="10950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C40D05-0D0C-1197-A4CA-4922531EA4C3}"/>
              </a:ext>
            </a:extLst>
          </p:cNvPr>
          <p:cNvSpPr txBox="1"/>
          <p:nvPr/>
        </p:nvSpPr>
        <p:spPr>
          <a:xfrm>
            <a:off x="6225374" y="3016750"/>
            <a:ext cx="22915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Error detection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&amp;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Fault tolerance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2A4C5FBE-02BE-8190-600D-1D559F51D7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833" r="74084" b="-1"/>
          <a:stretch/>
        </p:blipFill>
        <p:spPr>
          <a:xfrm>
            <a:off x="4035565" y="2566493"/>
            <a:ext cx="668746" cy="6236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FD01D4-4434-0622-4F97-8DA93F7CC9C2}"/>
              </a:ext>
            </a:extLst>
          </p:cNvPr>
          <p:cNvSpPr txBox="1"/>
          <p:nvPr/>
        </p:nvSpPr>
        <p:spPr>
          <a:xfrm>
            <a:off x="9338223" y="2836543"/>
            <a:ext cx="22915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Error correction &amp;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Fault tolerance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9D139E-90DE-42B1-6E06-F88EB1204F50}"/>
              </a:ext>
            </a:extLst>
          </p:cNvPr>
          <p:cNvSpPr txBox="1"/>
          <p:nvPr/>
        </p:nvSpPr>
        <p:spPr>
          <a:xfrm>
            <a:off x="3185945" y="4851101"/>
            <a:ext cx="2598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arXiv:2501.</a:t>
            </a: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06097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D05E0F-649F-8955-568B-AB3F69FB142D}"/>
              </a:ext>
            </a:extLst>
          </p:cNvPr>
          <p:cNvSpPr txBox="1"/>
          <p:nvPr/>
        </p:nvSpPr>
        <p:spPr>
          <a:xfrm>
            <a:off x="6055859" y="4629651"/>
            <a:ext cx="2671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arXiv:2412.07670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8FE111-7AA9-20AE-6388-4D96CD44D3BF}"/>
              </a:ext>
            </a:extLst>
          </p:cNvPr>
          <p:cNvSpPr txBox="1"/>
          <p:nvPr/>
        </p:nvSpPr>
        <p:spPr>
          <a:xfrm>
            <a:off x="158203" y="6304176"/>
            <a:ext cx="3629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Nature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604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, 457 (2022)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D480AA-8D1E-4E63-6ED5-14EDF03C6CAF}"/>
              </a:ext>
            </a:extLst>
          </p:cNvPr>
          <p:cNvSpPr txBox="1"/>
          <p:nvPr/>
        </p:nvSpPr>
        <p:spPr>
          <a:xfrm>
            <a:off x="158203" y="5613509"/>
            <a:ext cx="2886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Phase estimation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QAOA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68E274-452B-94C5-8FD0-FEC4478E0352}"/>
              </a:ext>
            </a:extLst>
          </p:cNvPr>
          <p:cNvSpPr txBox="1"/>
          <p:nvPr/>
        </p:nvSpPr>
        <p:spPr>
          <a:xfrm>
            <a:off x="6260304" y="4192321"/>
            <a:ext cx="2735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Logical qubits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B0A907-EAF1-31E2-D735-EF31E7314575}"/>
              </a:ext>
            </a:extLst>
          </p:cNvPr>
          <p:cNvSpPr txBox="1"/>
          <p:nvPr/>
        </p:nvSpPr>
        <p:spPr>
          <a:xfrm>
            <a:off x="3853284" y="4407077"/>
            <a:ext cx="1295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VQE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2F824-4695-7541-BECC-EC9F2EE1C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374" y="722448"/>
            <a:ext cx="2314608" cy="10004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E6E4BA0-A846-D842-8047-2FC6B82507D8}"/>
              </a:ext>
            </a:extLst>
          </p:cNvPr>
          <p:cNvGrpSpPr/>
          <p:nvPr/>
        </p:nvGrpSpPr>
        <p:grpSpPr>
          <a:xfrm>
            <a:off x="3163876" y="789517"/>
            <a:ext cx="2361810" cy="1567102"/>
            <a:chOff x="6062871" y="1761181"/>
            <a:chExt cx="5845859" cy="387882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5770CC2-C0AE-8750-32FD-51F98201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2871" y="1787058"/>
              <a:ext cx="5845859" cy="3852952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16A0AC6-55D9-B925-7EC0-06E7C7F507DE}"/>
                </a:ext>
              </a:extLst>
            </p:cNvPr>
            <p:cNvSpPr/>
            <p:nvPr/>
          </p:nvSpPr>
          <p:spPr>
            <a:xfrm>
              <a:off x="6192802" y="1761181"/>
              <a:ext cx="229263" cy="261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E5A525-7F5A-3542-944C-AB7B10C0491E}"/>
              </a:ext>
            </a:extLst>
          </p:cNvPr>
          <p:cNvGrpSpPr/>
          <p:nvPr/>
        </p:nvGrpSpPr>
        <p:grpSpPr>
          <a:xfrm>
            <a:off x="8996050" y="122783"/>
            <a:ext cx="3034946" cy="458816"/>
            <a:chOff x="3372712" y="4736554"/>
            <a:chExt cx="5055389" cy="76426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86BF6EE-1D44-F936-C575-61D255AF6C44}"/>
                </a:ext>
              </a:extLst>
            </p:cNvPr>
            <p:cNvGrpSpPr/>
            <p:nvPr/>
          </p:nvGrpSpPr>
          <p:grpSpPr>
            <a:xfrm>
              <a:off x="5775415" y="4745797"/>
              <a:ext cx="2652686" cy="755018"/>
              <a:chOff x="535444" y="1064799"/>
              <a:chExt cx="4822312" cy="1322019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87255C4-F990-E76D-2ED2-490F55AAF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444" y="1064799"/>
                <a:ext cx="4822312" cy="1322019"/>
              </a:xfrm>
              <a:prstGeom prst="rect">
                <a:avLst/>
              </a:prstGeom>
            </p:spPr>
          </p:pic>
          <p:pic>
            <p:nvPicPr>
              <p:cNvPr id="28" name="object 4">
                <a:extLst>
                  <a:ext uri="{FF2B5EF4-FFF2-40B4-BE49-F238E27FC236}">
                    <a16:creationId xmlns:a16="http://schemas.microsoft.com/office/drawing/2014/main" id="{B77373FB-5EC7-F2EB-C0B1-E64314B476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0914" y="1125465"/>
                <a:ext cx="4576736" cy="1142999"/>
              </a:xfrm>
              <a:prstGeom prst="rect">
                <a:avLst/>
              </a:prstGeom>
            </p:spPr>
          </p:pic>
        </p:grpSp>
        <p:pic>
          <p:nvPicPr>
            <p:cNvPr id="29" name="Picture 2" descr="UW-Madison announces 2021 spring graduates - Pine and Lakes ...">
              <a:extLst>
                <a:ext uri="{FF2B5EF4-FFF2-40B4-BE49-F238E27FC236}">
                  <a16:creationId xmlns:a16="http://schemas.microsoft.com/office/drawing/2014/main" id="{4AAE8217-68D6-B484-D058-E309151B2E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97" b="28141"/>
            <a:stretch/>
          </p:blipFill>
          <p:spPr bwMode="auto">
            <a:xfrm>
              <a:off x="3372712" y="4736554"/>
              <a:ext cx="2242060" cy="740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5206F4B-A980-B3F9-8252-356861DD3229}"/>
              </a:ext>
            </a:extLst>
          </p:cNvPr>
          <p:cNvSpPr txBox="1"/>
          <p:nvPr/>
        </p:nvSpPr>
        <p:spPr>
          <a:xfrm>
            <a:off x="6768771" y="5312766"/>
            <a:ext cx="5171977" cy="132343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Can NISQ + error mitigation &amp; detection </a:t>
            </a:r>
          </a:p>
          <a:p>
            <a:r>
              <a:rPr lang="en-US" dirty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provide quantum utility ?</a:t>
            </a:r>
          </a:p>
          <a:p>
            <a:endParaRPr lang="en-US" dirty="0">
              <a:solidFill>
                <a:srgbClr val="0000FF"/>
              </a:solidFill>
              <a:latin typeface="Century Gothic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An optimistic perspective 2501.05694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70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58545-A09B-9203-823B-E772A3485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3636D88-9240-3724-5135-77AD3F38052D}"/>
              </a:ext>
            </a:extLst>
          </p:cNvPr>
          <p:cNvSpPr/>
          <p:nvPr/>
        </p:nvSpPr>
        <p:spPr bwMode="auto">
          <a:xfrm>
            <a:off x="-2798" y="384"/>
            <a:ext cx="12194798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17B1DE0D-E8D2-3FFD-5208-0030B561F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98" y="5995"/>
            <a:ext cx="3576620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easurement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time</a:t>
            </a:r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7466AD55-D52C-9837-84D0-1544AEED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68755" y="6529203"/>
            <a:ext cx="652793" cy="30411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7E9D79-97F8-4126-B7D8-A55F1D5239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F506D-EB13-9F41-82E5-F6AC1907EABD}"/>
              </a:ext>
            </a:extLst>
          </p:cNvPr>
          <p:cNvSpPr txBox="1"/>
          <p:nvPr/>
        </p:nvSpPr>
        <p:spPr>
          <a:xfrm>
            <a:off x="217662" y="714364"/>
            <a:ext cx="752730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Light" panose="020E0502030303020204" pitchFamily="34" charset="0"/>
              </a:rPr>
              <a:t>Currently much longer than gate times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000000"/>
              </a:solidFill>
              <a:latin typeface="Candara Light" panose="020E0502030303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Light" panose="020E0502030303020204" pitchFamily="34" charset="0"/>
              </a:rPr>
              <a:t>Gate times sub-microsecond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000000"/>
              </a:solidFill>
              <a:latin typeface="Candara Light" panose="020E0502030303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Light" panose="020E0502030303020204" pitchFamily="34" charset="0"/>
              </a:rPr>
              <a:t>Measurement times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Light" panose="020E0502030303020204" pitchFamily="34" charset="0"/>
              </a:rPr>
              <a:t>                ~10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Light" panose="020E0502030303020204" pitchFamily="34" charset="0"/>
              </a:rPr>
              <a:t>sec  (cavity, Harvard)</a:t>
            </a:r>
            <a:endParaRPr lang="en-US" sz="2800" dirty="0">
              <a:solidFill>
                <a:srgbClr val="000000"/>
              </a:solidFill>
              <a:latin typeface="Candara Light" panose="020E0502030303020204" pitchFamily="34" charset="0"/>
            </a:endParaRPr>
          </a:p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Light" panose="020E0502030303020204" pitchFamily="34" charset="0"/>
              </a:rPr>
              <a:t>                 ~ </a:t>
            </a:r>
            <a:r>
              <a:rPr lang="en-US" sz="2800" dirty="0">
                <a:solidFill>
                  <a:srgbClr val="000000"/>
                </a:solidFill>
                <a:latin typeface="Candara Light" panose="020E0502030303020204" pitchFamily="34" charset="0"/>
              </a:rPr>
              <a:t>35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Light" panose="020E0502030303020204" pitchFamily="34" charset="0"/>
              </a:rPr>
              <a:t>0 </a:t>
            </a:r>
            <a:r>
              <a:rPr lang="en-US" sz="2800" dirty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2800" dirty="0">
                <a:solidFill>
                  <a:srgbClr val="000000"/>
                </a:solidFill>
                <a:latin typeface="Candara Light" panose="020E0502030303020204" pitchFamily="34" charset="0"/>
              </a:rPr>
              <a:t>sec  (free space, Sandia)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3A40CF-0800-56C4-D93C-A471D4115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105" y="4468398"/>
            <a:ext cx="5641075" cy="641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A431DA-CBF7-CD63-CCDE-1F6F2CA3D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288" y="5753971"/>
            <a:ext cx="7515367" cy="5868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3DF54D1-00BB-BFF6-D8F2-6EA406109E2E}"/>
              </a:ext>
            </a:extLst>
          </p:cNvPr>
          <p:cNvSpPr txBox="1"/>
          <p:nvPr/>
        </p:nvSpPr>
        <p:spPr>
          <a:xfrm>
            <a:off x="4916423" y="4323146"/>
            <a:ext cx="806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X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6C9E1F-7876-840C-6FDB-DF63B57032FC}"/>
              </a:ext>
            </a:extLst>
          </p:cNvPr>
          <p:cNvSpPr txBox="1"/>
          <p:nvPr/>
        </p:nvSpPr>
        <p:spPr>
          <a:xfrm>
            <a:off x="8150977" y="4496732"/>
            <a:ext cx="3754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ndara Light" panose="020E0502030303020204" pitchFamily="34" charset="0"/>
              </a:rPr>
              <a:t>No cloning theorem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6207D6-4DC6-E75C-8343-41D6B0E6E6DD}"/>
              </a:ext>
            </a:extLst>
          </p:cNvPr>
          <p:cNvSpPr txBox="1"/>
          <p:nvPr/>
        </p:nvSpPr>
        <p:spPr>
          <a:xfrm>
            <a:off x="8801476" y="5725635"/>
            <a:ext cx="310401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ndara Light" panose="020E0502030303020204" pitchFamily="34" charset="0"/>
              </a:rPr>
              <a:t>Repetition code</a:t>
            </a:r>
          </a:p>
          <a:p>
            <a:r>
              <a:rPr lang="en-US" dirty="0">
                <a:solidFill>
                  <a:srgbClr val="C00000"/>
                </a:solidFill>
                <a:latin typeface="Candara Light" panose="020E0502030303020204" pitchFamily="34" charset="0"/>
              </a:rPr>
              <a:t>(many-body entanglement)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8092074-8666-7CAF-A09B-BD3382AEF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816" y="846468"/>
            <a:ext cx="3607578" cy="264780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35BA329-E335-D515-60F2-6B0304D67F30}"/>
              </a:ext>
            </a:extLst>
          </p:cNvPr>
          <p:cNvSpPr txBox="1"/>
          <p:nvPr/>
        </p:nvSpPr>
        <p:spPr>
          <a:xfrm>
            <a:off x="57641" y="3910182"/>
            <a:ext cx="2924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 Light" panose="020E0502030303020204" pitchFamily="34" charset="0"/>
              </a:rPr>
              <a:t>Atomic amplifier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8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F5B841E1-0136-4665-B084-3F045BDD42FF}"/>
              </a:ext>
            </a:extLst>
          </p:cNvPr>
          <p:cNvSpPr txBox="1">
            <a:spLocks/>
          </p:cNvSpPr>
          <p:nvPr/>
        </p:nvSpPr>
        <p:spPr>
          <a:xfrm>
            <a:off x="119906" y="-118850"/>
            <a:ext cx="3474084" cy="85780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Large arrays</a:t>
            </a:r>
            <a:endParaRPr kumimoji="0" lang="en-US" sz="3200" b="0" i="0" u="none" strike="noStrike" kern="1200" cap="none" spc="0" normalizeH="0" baseline="-2500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9ADC3A1-4CBD-8192-4C3D-B54141EE7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447" y="1534643"/>
            <a:ext cx="5842161" cy="3651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14E2B5-407B-48DB-C2F3-8692806D2221}"/>
              </a:ext>
            </a:extLst>
          </p:cNvPr>
          <p:cNvSpPr txBox="1"/>
          <p:nvPr/>
        </p:nvSpPr>
        <p:spPr>
          <a:xfrm>
            <a:off x="3415416" y="935446"/>
            <a:ext cx="19975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Arial"/>
                <a:sym typeface="Arial"/>
              </a:rPr>
              <a:t>12,000 !  Caltech                 2403.12021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DF3B73C3-D268-1A8A-5E34-A7E23559CEBE}"/>
              </a:ext>
            </a:extLst>
          </p:cNvPr>
          <p:cNvSpPr/>
          <p:nvPr/>
        </p:nvSpPr>
        <p:spPr>
          <a:xfrm>
            <a:off x="5412984" y="1229459"/>
            <a:ext cx="307706" cy="610368"/>
          </a:xfrm>
          <a:prstGeom prst="upArrow">
            <a:avLst/>
          </a:prstGeom>
          <a:gradFill>
            <a:gsLst>
              <a:gs pos="100000">
                <a:schemeClr val="bg1"/>
              </a:gs>
              <a:gs pos="59000">
                <a:schemeClr val="tx2">
                  <a:lumMod val="40000"/>
                  <a:lumOff val="60000"/>
                </a:schemeClr>
              </a:gs>
              <a:gs pos="21000">
                <a:srgbClr val="0000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D76FD58-F97C-22C6-3980-4426F53C1E22}"/>
              </a:ext>
            </a:extLst>
          </p:cNvPr>
          <p:cNvSpPr/>
          <p:nvPr/>
        </p:nvSpPr>
        <p:spPr>
          <a:xfrm>
            <a:off x="5511707" y="1046744"/>
            <a:ext cx="110262" cy="11026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0" name="Picture 29" descr="Background pattern&#10;&#10;Description automatically generated">
            <a:extLst>
              <a:ext uri="{FF2B5EF4-FFF2-40B4-BE49-F238E27FC236}">
                <a16:creationId xmlns:a16="http://schemas.microsoft.com/office/drawing/2014/main" id="{95448B79-225B-56B6-809F-048444A22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019" y="1765521"/>
            <a:ext cx="2369449" cy="236945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34998B7-A6D4-56CD-7CD5-B2ADF219C636}"/>
              </a:ext>
            </a:extLst>
          </p:cNvPr>
          <p:cNvSpPr txBox="1"/>
          <p:nvPr/>
        </p:nvSpPr>
        <p:spPr>
          <a:xfrm>
            <a:off x="6923954" y="935446"/>
            <a:ext cx="20506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1225 atoms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bottles             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14474F8-5FC2-4333-50BE-B05919268FE5}"/>
              </a:ext>
            </a:extLst>
          </p:cNvPr>
          <p:cNvCxnSpPr>
            <a:cxnSpLocks/>
          </p:cNvCxnSpPr>
          <p:nvPr/>
        </p:nvCxnSpPr>
        <p:spPr>
          <a:xfrm>
            <a:off x="6780842" y="4298877"/>
            <a:ext cx="226357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47C3929-B3E2-D398-C7B3-A6BBF97E1C9A}"/>
              </a:ext>
            </a:extLst>
          </p:cNvPr>
          <p:cNvSpPr txBox="1"/>
          <p:nvPr/>
        </p:nvSpPr>
        <p:spPr>
          <a:xfrm>
            <a:off x="7420443" y="4274947"/>
            <a:ext cx="10866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100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</a:t>
            </a:r>
          </a:p>
        </p:txBody>
      </p:sp>
      <p:pic>
        <p:nvPicPr>
          <p:cNvPr id="34" name="Picture 33" descr="A close-up of a person holding a roll of toilet paper&#10;&#10;Description automatically generated with medium confidence">
            <a:extLst>
              <a:ext uri="{FF2B5EF4-FFF2-40B4-BE49-F238E27FC236}">
                <a16:creationId xmlns:a16="http://schemas.microsoft.com/office/drawing/2014/main" id="{B9ED9EE0-2B9C-602F-B29A-DDAB68D566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842" y="3565082"/>
            <a:ext cx="759856" cy="569892"/>
          </a:xfrm>
          <a:prstGeom prst="rect">
            <a:avLst/>
          </a:prstGeom>
        </p:spPr>
      </p:pic>
      <p:pic>
        <p:nvPicPr>
          <p:cNvPr id="35" name="Picture 34" descr="Logos for Print – Brand and Visual Identity – UW–Madison">
            <a:extLst>
              <a:ext uri="{FF2B5EF4-FFF2-40B4-BE49-F238E27FC236}">
                <a16:creationId xmlns:a16="http://schemas.microsoft.com/office/drawing/2014/main" id="{E2197CE9-7647-2AB2-B2C5-27BF82B00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6" t="10188" r="38635" b="40810"/>
          <a:stretch/>
        </p:blipFill>
        <p:spPr bwMode="auto">
          <a:xfrm>
            <a:off x="8826003" y="3699068"/>
            <a:ext cx="304549" cy="43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D0D0BC-3B85-0824-252D-586DCA464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403" y="1778810"/>
            <a:ext cx="2334929" cy="2334929"/>
          </a:xfrm>
          <a:prstGeom prst="rect">
            <a:avLst/>
          </a:prstGeom>
          <a:noFill/>
          <a:ln w="28575">
            <a:solidFill>
              <a:srgbClr val="00B19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C48472D-AF9A-4D29-256D-1CC3217B877A}"/>
              </a:ext>
            </a:extLst>
          </p:cNvPr>
          <p:cNvGrpSpPr/>
          <p:nvPr/>
        </p:nvGrpSpPr>
        <p:grpSpPr>
          <a:xfrm>
            <a:off x="10509599" y="3797514"/>
            <a:ext cx="1111032" cy="316226"/>
            <a:chOff x="371731" y="2884220"/>
            <a:chExt cx="4822312" cy="132201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927AE6A-BE66-68DF-5BF0-BD65135FD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1731" y="2884220"/>
              <a:ext cx="4822312" cy="1322019"/>
            </a:xfrm>
            <a:prstGeom prst="rect">
              <a:avLst/>
            </a:prstGeom>
          </p:spPr>
        </p:pic>
        <p:pic>
          <p:nvPicPr>
            <p:cNvPr id="39" name="object 4">
              <a:extLst>
                <a:ext uri="{FF2B5EF4-FFF2-40B4-BE49-F238E27FC236}">
                  <a16:creationId xmlns:a16="http://schemas.microsoft.com/office/drawing/2014/main" id="{FC927684-6A49-ED8E-05EF-875B9684A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1" y="2993412"/>
              <a:ext cx="4576736" cy="1143000"/>
            </a:xfrm>
            <a:prstGeom prst="rect">
              <a:avLst/>
            </a:prstGeom>
          </p:spPr>
        </p:pic>
      </p:grpSp>
      <p:pic>
        <p:nvPicPr>
          <p:cNvPr id="40" name="Picture 2" descr="Hamamatsu Liquid Crystal On Silicon Spatial Light Modulator (lcos Slm) -  X15213 07 | MEETOPTICS">
            <a:extLst>
              <a:ext uri="{FF2B5EF4-FFF2-40B4-BE49-F238E27FC236}">
                <a16:creationId xmlns:a16="http://schemas.microsoft.com/office/drawing/2014/main" id="{C6FEAEA1-70E3-DE51-7D71-7FDE44479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2" t="35954" r="11861" b="10911"/>
          <a:stretch/>
        </p:blipFill>
        <p:spPr bwMode="auto">
          <a:xfrm>
            <a:off x="9285276" y="3581902"/>
            <a:ext cx="509036" cy="54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AB7DF1F-BF43-7DB4-D6D6-310B0A41A585}"/>
              </a:ext>
            </a:extLst>
          </p:cNvPr>
          <p:cNvSpPr txBox="1"/>
          <p:nvPr/>
        </p:nvSpPr>
        <p:spPr>
          <a:xfrm>
            <a:off x="9506479" y="972312"/>
            <a:ext cx="18476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1600 atoms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tweezers                   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975EDB2-3D27-4A69-B094-852128C384E2}"/>
              </a:ext>
            </a:extLst>
          </p:cNvPr>
          <p:cNvCxnSpPr>
            <a:cxnSpLocks/>
          </p:cNvCxnSpPr>
          <p:nvPr/>
        </p:nvCxnSpPr>
        <p:spPr>
          <a:xfrm>
            <a:off x="9285276" y="4315698"/>
            <a:ext cx="2343056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17BACE3-8E42-EFB5-7C1F-0F7A3E9F9A37}"/>
              </a:ext>
            </a:extLst>
          </p:cNvPr>
          <p:cNvSpPr txBox="1"/>
          <p:nvPr/>
        </p:nvSpPr>
        <p:spPr>
          <a:xfrm>
            <a:off x="10000610" y="4254586"/>
            <a:ext cx="10866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140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BCBC287-0BD8-79E9-6B38-A0B9B0DD0FD2}"/>
              </a:ext>
            </a:extLst>
          </p:cNvPr>
          <p:cNvSpPr/>
          <p:nvPr/>
        </p:nvSpPr>
        <p:spPr>
          <a:xfrm>
            <a:off x="9073550" y="4696334"/>
            <a:ext cx="2722076" cy="175401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E80BEB6-D2F6-C628-3D38-9679CB2B0F17}"/>
              </a:ext>
            </a:extLst>
          </p:cNvPr>
          <p:cNvSpPr txBox="1"/>
          <p:nvPr/>
        </p:nvSpPr>
        <p:spPr>
          <a:xfrm>
            <a:off x="8321266" y="639730"/>
            <a:ext cx="243705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Averaged images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12">
            <a:extLst>
              <a:ext uri="{FF2B5EF4-FFF2-40B4-BE49-F238E27FC236}">
                <a16:creationId xmlns:a16="http://schemas.microsoft.com/office/drawing/2014/main" id="{995E9D49-477E-67F2-77E5-D00C78BA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711" y="4719615"/>
            <a:ext cx="2488332" cy="173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985CE2F-AC4C-C740-345D-1FB51EEA2F88}"/>
              </a:ext>
            </a:extLst>
          </p:cNvPr>
          <p:cNvSpPr txBox="1"/>
          <p:nvPr/>
        </p:nvSpPr>
        <p:spPr>
          <a:xfrm>
            <a:off x="5621969" y="5496238"/>
            <a:ext cx="332916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Single qubit gates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&lt;F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&gt;=0.9977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ndara" panose="020E0502030303020204" pitchFamily="34" charset="0"/>
              </a:rPr>
              <a:t>(minimal calibration)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F64CCC5-D6B5-FCFF-CF03-46380CD5EA6A}"/>
              </a:ext>
            </a:extLst>
          </p:cNvPr>
          <p:cNvSpPr txBox="1"/>
          <p:nvPr/>
        </p:nvSpPr>
        <p:spPr>
          <a:xfrm>
            <a:off x="6694101" y="4543615"/>
            <a:ext cx="243705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105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063111 (2022)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531A59-9FEB-1454-D70C-65661F32A579}"/>
              </a:ext>
            </a:extLst>
          </p:cNvPr>
          <p:cNvGrpSpPr/>
          <p:nvPr/>
        </p:nvGrpSpPr>
        <p:grpSpPr>
          <a:xfrm>
            <a:off x="9337179" y="1826589"/>
            <a:ext cx="1228694" cy="447483"/>
            <a:chOff x="-1589" y="5687119"/>
            <a:chExt cx="4155543" cy="1756749"/>
          </a:xfrm>
        </p:grpSpPr>
        <p:pic>
          <p:nvPicPr>
            <p:cNvPr id="5" name="Picture 2" descr="Three simulation plots highlighting the electric field norms of paraxial Gaussian beams.">
              <a:extLst>
                <a:ext uri="{FF2B5EF4-FFF2-40B4-BE49-F238E27FC236}">
                  <a16:creationId xmlns:a16="http://schemas.microsoft.com/office/drawing/2014/main" id="{DA066A1B-88A2-B264-4F67-3C12310901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53" t="27510" r="34332" b="4485"/>
            <a:stretch/>
          </p:blipFill>
          <p:spPr bwMode="auto">
            <a:xfrm>
              <a:off x="-1589" y="5687119"/>
              <a:ext cx="4155543" cy="1756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377A382-8B85-8C32-D4A6-82D78D64CED7}"/>
                </a:ext>
              </a:extLst>
            </p:cNvPr>
            <p:cNvSpPr/>
            <p:nvPr/>
          </p:nvSpPr>
          <p:spPr bwMode="auto">
            <a:xfrm>
              <a:off x="1902536" y="6401402"/>
              <a:ext cx="347291" cy="328181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073510-D84B-6089-A992-E91F418D62C4}"/>
              </a:ext>
            </a:extLst>
          </p:cNvPr>
          <p:cNvGrpSpPr/>
          <p:nvPr/>
        </p:nvGrpSpPr>
        <p:grpSpPr>
          <a:xfrm rot="5400000">
            <a:off x="7152184" y="1490835"/>
            <a:ext cx="536517" cy="1148562"/>
            <a:chOff x="6386584" y="1867473"/>
            <a:chExt cx="1225100" cy="262266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E70C816D-BA61-F8B5-7AB1-2A5A613EAE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/>
            <a:srcRect l="31969" t="4147" r="17090" b="16114"/>
            <a:stretch/>
          </p:blipFill>
          <p:spPr bwMode="auto">
            <a:xfrm>
              <a:off x="6386584" y="1867473"/>
              <a:ext cx="1225100" cy="2622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1FBF1A9-01E1-17B3-D641-33A527A27739}"/>
                </a:ext>
              </a:extLst>
            </p:cNvPr>
            <p:cNvSpPr/>
            <p:nvPr/>
          </p:nvSpPr>
          <p:spPr bwMode="auto">
            <a:xfrm>
              <a:off x="6893715" y="3047701"/>
              <a:ext cx="252085" cy="238214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3E4B313-C65A-8786-68FE-7BB8D2C770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12547" y="784071"/>
            <a:ext cx="1609881" cy="16042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5966E8-94A8-CE61-9829-3F6F3B9F3C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48825" y="3667725"/>
            <a:ext cx="1062187" cy="49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2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 animBg="1"/>
      <p:bldP spid="25" grpId="0" animBg="1"/>
      <p:bldP spid="31" grpId="0"/>
      <p:bldP spid="33" grpId="0"/>
      <p:bldP spid="41" grpId="0"/>
      <p:bldP spid="43" grpId="0"/>
      <p:bldP spid="46" grpId="0" animBg="1"/>
      <p:bldP spid="44" grpId="0"/>
      <p:bldP spid="47" grpId="0"/>
      <p:bldP spid="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FF869-99E9-252D-6348-5425ED498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138F5AE-4EAB-9338-514D-83EA028C4CDE}"/>
              </a:ext>
            </a:extLst>
          </p:cNvPr>
          <p:cNvSpPr/>
          <p:nvPr/>
        </p:nvSpPr>
        <p:spPr bwMode="auto">
          <a:xfrm>
            <a:off x="-2798" y="384"/>
            <a:ext cx="12194798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F16ACC31-03EE-EBC8-4BC8-1414F2378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98" y="5995"/>
            <a:ext cx="6309741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Fast, dual species measurements</a:t>
            </a:r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E0EEAEBF-37BF-F582-94F8-42433FE38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68755" y="6498976"/>
            <a:ext cx="652793" cy="30411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7E9D79-97F8-4126-B7D8-A55F1D5239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17B8B5BB-5D40-63F9-0C8C-25C0D55C21D4}"/>
              </a:ext>
            </a:extLst>
          </p:cNvPr>
          <p:cNvSpPr txBox="1">
            <a:spLocks/>
          </p:cNvSpPr>
          <p:nvPr/>
        </p:nvSpPr>
        <p:spPr bwMode="auto">
          <a:xfrm>
            <a:off x="11513820" y="6564737"/>
            <a:ext cx="678180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400" kern="120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7E9D79-97F8-4126-B7D8-A55F1D5239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6F509-13E8-6893-F2C7-3E8DB4296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254" y="843136"/>
            <a:ext cx="3801670" cy="1283773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C5B4AE-1E73-2814-FCA1-291977A628C9}"/>
              </a:ext>
            </a:extLst>
          </p:cNvPr>
          <p:cNvSpPr txBox="1"/>
          <p:nvPr/>
        </p:nvSpPr>
        <p:spPr>
          <a:xfrm>
            <a:off x="179921" y="952864"/>
            <a:ext cx="69922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Boost signal by mapping ancilla state onto multiple measurement atoms.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DDB5F4-7F3C-E711-1130-3AF3C3D01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0" y="2371292"/>
            <a:ext cx="4514193" cy="3477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7C534D-8B81-D1DC-188D-8BE3655E1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236" y="2326189"/>
            <a:ext cx="5947019" cy="3459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23F6ED-537F-2D79-9EF4-67E6A999D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5702" y="2337500"/>
            <a:ext cx="2180728" cy="1421318"/>
          </a:xfrm>
          <a:prstGeom prst="rect">
            <a:avLst/>
          </a:prstGeom>
          <a:ln w="28575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D7143FF-732C-649A-7E43-A588F51E780F}"/>
              </a:ext>
            </a:extLst>
          </p:cNvPr>
          <p:cNvSpPr txBox="1"/>
          <p:nvPr/>
        </p:nvSpPr>
        <p:spPr>
          <a:xfrm>
            <a:off x="10435895" y="2568597"/>
            <a:ext cx="8642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Rb-Cs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343E0B-02A8-1C69-2640-46C0677916FF}"/>
              </a:ext>
            </a:extLst>
          </p:cNvPr>
          <p:cNvSpPr txBox="1"/>
          <p:nvPr/>
        </p:nvSpPr>
        <p:spPr>
          <a:xfrm>
            <a:off x="10220114" y="2987815"/>
            <a:ext cx="8642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Rb-Rb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4231EB-F89B-EF66-2596-1414C30DCE3A}"/>
              </a:ext>
            </a:extLst>
          </p:cNvPr>
          <p:cNvSpPr txBox="1"/>
          <p:nvPr/>
        </p:nvSpPr>
        <p:spPr>
          <a:xfrm>
            <a:off x="8535060" y="98098"/>
            <a:ext cx="38016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PRA 110, 042404 (2024)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4E8D66-001C-6CDC-E8AC-9FFB0BD26C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2198" y="4779917"/>
            <a:ext cx="2872370" cy="1722932"/>
          </a:xfrm>
          <a:prstGeom prst="rect">
            <a:avLst/>
          </a:prstGeom>
          <a:ln w="28575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744967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78180-D9F9-1BC8-6DD0-7DAA387ED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8A66D64-89E7-3AE6-3DAF-B56902572BDE}"/>
              </a:ext>
            </a:extLst>
          </p:cNvPr>
          <p:cNvSpPr/>
          <p:nvPr/>
        </p:nvSpPr>
        <p:spPr bwMode="auto">
          <a:xfrm>
            <a:off x="-2798" y="384"/>
            <a:ext cx="12194798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110C7C75-8E6D-0E06-F088-E4FA515C9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98" y="5995"/>
            <a:ext cx="5059398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species Rb-Cs arrays</a:t>
            </a: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B3853315-5188-3D90-AEDF-7F2A9303625D}"/>
              </a:ext>
            </a:extLst>
          </p:cNvPr>
          <p:cNvSpPr txBox="1">
            <a:spLocks/>
          </p:cNvSpPr>
          <p:nvPr/>
        </p:nvSpPr>
        <p:spPr bwMode="auto">
          <a:xfrm>
            <a:off x="-339090" y="6573691"/>
            <a:ext cx="678180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400" kern="120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7E9D79-97F8-4126-B7D8-A55F1D5239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919D45-C973-9687-1EA9-0DF7C8A842B7}"/>
              </a:ext>
            </a:extLst>
          </p:cNvPr>
          <p:cNvSpPr txBox="1"/>
          <p:nvPr/>
        </p:nvSpPr>
        <p:spPr>
          <a:xfrm>
            <a:off x="9353227" y="111985"/>
            <a:ext cx="27741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andara" panose="020E0502030303020204" pitchFamily="34" charset="0"/>
              </a:rPr>
              <a:t>arXiv:2412.20261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CDF18F2-E563-12B1-323D-BBF71A0D5E64}"/>
              </a:ext>
            </a:extLst>
          </p:cNvPr>
          <p:cNvGrpSpPr/>
          <p:nvPr/>
        </p:nvGrpSpPr>
        <p:grpSpPr>
          <a:xfrm>
            <a:off x="810034" y="4822937"/>
            <a:ext cx="4792147" cy="1880677"/>
            <a:chOff x="1360223" y="4822937"/>
            <a:chExt cx="4792147" cy="18806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649D629-4643-AF3E-5C1B-DF89D5F5C59A}"/>
                </a:ext>
              </a:extLst>
            </p:cNvPr>
            <p:cNvGrpSpPr/>
            <p:nvPr/>
          </p:nvGrpSpPr>
          <p:grpSpPr>
            <a:xfrm>
              <a:off x="1360223" y="4822937"/>
              <a:ext cx="4792147" cy="1880677"/>
              <a:chOff x="5101149" y="471676"/>
              <a:chExt cx="7662263" cy="300705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61112B6-7A3F-B917-1787-42F53D08026D}"/>
                  </a:ext>
                </a:extLst>
              </p:cNvPr>
              <p:cNvGrpSpPr/>
              <p:nvPr/>
            </p:nvGrpSpPr>
            <p:grpSpPr>
              <a:xfrm>
                <a:off x="5101149" y="471676"/>
                <a:ext cx="7337891" cy="2891029"/>
                <a:chOff x="5101149" y="471676"/>
                <a:chExt cx="7337891" cy="2891029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7007554A-27ED-0D54-566D-F5CBA6F21ED4}"/>
                    </a:ext>
                  </a:extLst>
                </p:cNvPr>
                <p:cNvGrpSpPr/>
                <p:nvPr/>
              </p:nvGrpSpPr>
              <p:grpSpPr>
                <a:xfrm>
                  <a:off x="5101149" y="471676"/>
                  <a:ext cx="5054782" cy="2891029"/>
                  <a:chOff x="411025" y="476131"/>
                  <a:chExt cx="7129306" cy="4077531"/>
                </a:xfrm>
              </p:grpSpPr>
              <p:pic>
                <p:nvPicPr>
                  <p:cNvPr id="13" name="Picture 12" descr="A picture containing electronics&#10;&#10;Description automatically generated">
                    <a:extLst>
                      <a:ext uri="{FF2B5EF4-FFF2-40B4-BE49-F238E27FC236}">
                        <a16:creationId xmlns:a16="http://schemas.microsoft.com/office/drawing/2014/main" id="{29591D9D-C579-E7A3-E95D-BB4DABE81B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6706" t="35363" r="15215" b="8362"/>
                  <a:stretch/>
                </p:blipFill>
                <p:spPr>
                  <a:xfrm>
                    <a:off x="411025" y="1325563"/>
                    <a:ext cx="3362968" cy="2443870"/>
                  </a:xfrm>
                  <a:prstGeom prst="rect">
                    <a:avLst/>
                  </a:prstGeom>
                </p:spPr>
              </p:pic>
              <p:pic>
                <p:nvPicPr>
                  <p:cNvPr id="14" name="Content Placeholder 4" descr="Background pattern&#10;&#10;Description automatically generated">
                    <a:extLst>
                      <a:ext uri="{FF2B5EF4-FFF2-40B4-BE49-F238E27FC236}">
                        <a16:creationId xmlns:a16="http://schemas.microsoft.com/office/drawing/2014/main" id="{D9ABA9B4-43E0-FF1F-8400-DD2C42162B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38143"/>
                  <a:stretch/>
                </p:blipFill>
                <p:spPr>
                  <a:xfrm>
                    <a:off x="4177361" y="476131"/>
                    <a:ext cx="3362970" cy="4077531"/>
                  </a:xfrm>
                  <a:prstGeom prst="rect">
                    <a:avLst/>
                  </a:prstGeom>
                </p:spPr>
              </p:pic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E1301BA6-2D60-8F54-D699-ACDA8E02719D}"/>
                      </a:ext>
                    </a:extLst>
                  </p:cNvPr>
                  <p:cNvSpPr/>
                  <p:nvPr/>
                </p:nvSpPr>
                <p:spPr>
                  <a:xfrm>
                    <a:off x="2123985" y="2199811"/>
                    <a:ext cx="233038" cy="315087"/>
                  </a:xfrm>
                  <a:prstGeom prst="rect">
                    <a:avLst/>
                  </a:prstGeom>
                  <a:noFill/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15215D20-0B4C-65F5-96A6-AFC674BEC7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357023" y="541336"/>
                    <a:ext cx="1820339" cy="1658475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DA5B2115-3CF4-D4B9-B4BA-B6195B4EFC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57023" y="2514899"/>
                    <a:ext cx="1820339" cy="2038763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1" name="Picture 2" descr="University of Wisconsin professor named in Forbes '30 under 30' · The  Badger Herald">
                  <a:extLst>
                    <a:ext uri="{FF2B5EF4-FFF2-40B4-BE49-F238E27FC236}">
                      <a16:creationId xmlns:a16="http://schemas.microsoft.com/office/drawing/2014/main" id="{1564E3CF-95B1-72A9-6DD6-FD0F675554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7320" t="12816" r="15142" b="36863"/>
                <a:stretch/>
              </p:blipFill>
              <p:spPr bwMode="auto">
                <a:xfrm>
                  <a:off x="11252459" y="987205"/>
                  <a:ext cx="1186581" cy="14455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2C59E8-AA54-8447-3A91-D94B31D58A26}"/>
                  </a:ext>
                </a:extLst>
              </p:cNvPr>
              <p:cNvSpPr txBox="1"/>
              <p:nvPr/>
            </p:nvSpPr>
            <p:spPr>
              <a:xfrm>
                <a:off x="11074317" y="2587915"/>
                <a:ext cx="1689095" cy="8908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Mikhail Kats</a:t>
                </a:r>
              </a:p>
            </p:txBody>
          </p:sp>
        </p:grpSp>
        <p:pic>
          <p:nvPicPr>
            <p:cNvPr id="18" name="Picture 17" descr="Logos for Print – Brand and Visual Identity – UW–Madison">
              <a:extLst>
                <a:ext uri="{FF2B5EF4-FFF2-40B4-BE49-F238E27FC236}">
                  <a16:creationId xmlns:a16="http://schemas.microsoft.com/office/drawing/2014/main" id="{0E03B335-CE04-8EB5-C6D6-123F3930D0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06" t="10188" r="38635" b="40810"/>
            <a:stretch/>
          </p:blipFill>
          <p:spPr bwMode="auto">
            <a:xfrm>
              <a:off x="4507419" y="5990624"/>
              <a:ext cx="448306" cy="646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DDBC7FC-BA9D-B495-028B-8E6D30410BB4}"/>
              </a:ext>
            </a:extLst>
          </p:cNvPr>
          <p:cNvGrpSpPr/>
          <p:nvPr/>
        </p:nvGrpSpPr>
        <p:grpSpPr>
          <a:xfrm>
            <a:off x="49344" y="888139"/>
            <a:ext cx="6046656" cy="3568816"/>
            <a:chOff x="161710" y="965316"/>
            <a:chExt cx="9379082" cy="553565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53A956-2783-EDA4-C377-E0306CEA72EB}"/>
                </a:ext>
              </a:extLst>
            </p:cNvPr>
            <p:cNvSpPr txBox="1"/>
            <p:nvPr/>
          </p:nvSpPr>
          <p:spPr>
            <a:xfrm>
              <a:off x="300068" y="965316"/>
              <a:ext cx="7556223" cy="5251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Working principle: Fourier filter the Airy pattern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95A9C2D-25DC-807B-C60E-B3551135F598}"/>
                </a:ext>
              </a:extLst>
            </p:cNvPr>
            <p:cNvGrpSpPr/>
            <p:nvPr/>
          </p:nvGrpSpPr>
          <p:grpSpPr>
            <a:xfrm>
              <a:off x="2986160" y="3704253"/>
              <a:ext cx="5529007" cy="394109"/>
              <a:chOff x="2275503" y="6149342"/>
              <a:chExt cx="5840011" cy="518180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EBB56B4C-4A21-7852-AF48-891AC51ECC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75503" y="6149342"/>
                <a:ext cx="1825190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930408B0-296B-CF55-0696-AE9B0508EE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5537" y="6149342"/>
                <a:ext cx="1825190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14964E41-A74B-CC80-DA98-FCD76F6BC5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3560" y="6149342"/>
                <a:ext cx="1100977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8E6108D2-8BEB-7C2D-90E5-9CDF2E1796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4537" y="6149342"/>
                <a:ext cx="1100977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924619A0-0E13-F44C-5588-B3D0064AF061}"/>
                      </a:ext>
                    </a:extLst>
                  </p:cNvPr>
                  <p:cNvSpPr txBox="1"/>
                  <p:nvPr/>
                </p:nvSpPr>
                <p:spPr>
                  <a:xfrm>
                    <a:off x="2943462" y="6153437"/>
                    <a:ext cx="400277" cy="5088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7726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5452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31782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09043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88630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46356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040825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618086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577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924619A0-0E13-F44C-5588-B3D0064AF0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43462" y="6153437"/>
                    <a:ext cx="400277" cy="5088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2500" b="-1463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3CB4F5AA-3A1F-EFEF-2CAE-BAAEEB716834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96" y="6158623"/>
                    <a:ext cx="400277" cy="5088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7726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5452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31782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09043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88630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46356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040825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618086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577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3CB4F5AA-3A1F-EFEF-2CAE-BAAEEB71683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63496" y="6158623"/>
                    <a:ext cx="400277" cy="5088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2500" b="-170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DC0A00CD-A3F8-1E53-D30C-6E1CE7F39270}"/>
                      </a:ext>
                    </a:extLst>
                  </p:cNvPr>
                  <p:cNvSpPr txBox="1"/>
                  <p:nvPr/>
                </p:nvSpPr>
                <p:spPr>
                  <a:xfrm>
                    <a:off x="6229404" y="6158623"/>
                    <a:ext cx="405230" cy="5088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7726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5452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31782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09043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88630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46356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040825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618086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577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DC0A00CD-A3F8-1E53-D30C-6E1CE7F3927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9404" y="6158623"/>
                    <a:ext cx="405230" cy="5088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2500" b="-170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E19A824D-21DA-7BC8-20BE-5FB1183D2B0C}"/>
                      </a:ext>
                    </a:extLst>
                  </p:cNvPr>
                  <p:cNvSpPr txBox="1"/>
                  <p:nvPr/>
                </p:nvSpPr>
                <p:spPr>
                  <a:xfrm>
                    <a:off x="7314939" y="6158623"/>
                    <a:ext cx="405230" cy="5088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7726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5452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31782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09043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88630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46356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040825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618086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577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E19A824D-21DA-7BC8-20BE-5FB1183D2B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14939" y="6158623"/>
                    <a:ext cx="405230" cy="5088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70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B42B5C2-9C07-600C-EFEC-A3687B864872}"/>
                </a:ext>
              </a:extLst>
            </p:cNvPr>
            <p:cNvGrpSpPr/>
            <p:nvPr/>
          </p:nvGrpSpPr>
          <p:grpSpPr>
            <a:xfrm>
              <a:off x="2097856" y="1530807"/>
              <a:ext cx="7430786" cy="2072798"/>
              <a:chOff x="1415181" y="1637118"/>
              <a:chExt cx="7776238" cy="22813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8BC558B7-8C9D-7515-0BD3-B4C449B107ED}"/>
                      </a:ext>
                    </a:extLst>
                  </p:cNvPr>
                  <p:cNvSpPr txBox="1"/>
                  <p:nvPr/>
                </p:nvSpPr>
                <p:spPr>
                  <a:xfrm rot="10800000" flipV="1">
                    <a:off x="2018812" y="1637118"/>
                    <a:ext cx="692446" cy="425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7726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5452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31782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09043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88630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46356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040825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618086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577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1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en-US" sz="1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1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kumimoji="0" lang="en-US" sz="12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kumimoji="0" lang="en-US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8BC558B7-8C9D-7515-0BD3-B4C449B107E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 flipV="1">
                    <a:off x="2018812" y="1637118"/>
                    <a:ext cx="692446" cy="425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7143" b="-48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3" name="Picture 32" descr="Shape&#10;&#10;Description automatically generated">
                <a:extLst>
                  <a:ext uri="{FF2B5EF4-FFF2-40B4-BE49-F238E27FC236}">
                    <a16:creationId xmlns:a16="http://schemas.microsoft.com/office/drawing/2014/main" id="{42114624-0E99-E2F0-7CBB-EB9F8EAF2B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V="1">
                <a:off x="2626285" y="2485422"/>
                <a:ext cx="1422906" cy="738767"/>
              </a:xfrm>
              <a:prstGeom prst="rect">
                <a:avLst/>
              </a:prstGeom>
            </p:spPr>
          </p:pic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D00AE8B3-202E-6577-8B1A-7A9C0332668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407645" y="3107391"/>
                <a:ext cx="0" cy="846844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CAA252B6-31FD-5910-8190-57AAC2DD62D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268834" y="2817554"/>
                <a:ext cx="1430779" cy="1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5EE4567-4DE8-1E51-1BEB-74F4BE7360C3}"/>
                  </a:ext>
                </a:extLst>
              </p:cNvPr>
              <p:cNvSpPr txBox="1"/>
              <p:nvPr/>
            </p:nvSpPr>
            <p:spPr>
              <a:xfrm rot="10800000" flipV="1">
                <a:off x="3433490" y="3492505"/>
                <a:ext cx="384886" cy="425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726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5452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31782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09043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8630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46356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40825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8086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577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BDCE202-1220-6889-D0AE-EA9DE66298DE}"/>
                  </a:ext>
                </a:extLst>
              </p:cNvPr>
              <p:cNvSpPr txBox="1"/>
              <p:nvPr/>
            </p:nvSpPr>
            <p:spPr>
              <a:xfrm rot="10800000" flipV="1">
                <a:off x="2797342" y="3488966"/>
                <a:ext cx="384886" cy="425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726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5452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31782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09043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8630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46356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40825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8086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577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1817595-8B68-5EC8-B256-BAD68CE09183}"/>
                  </a:ext>
                </a:extLst>
              </p:cNvPr>
              <p:cNvSpPr txBox="1"/>
              <p:nvPr/>
            </p:nvSpPr>
            <p:spPr>
              <a:xfrm rot="16200000" flipV="1">
                <a:off x="2990807" y="2022610"/>
                <a:ext cx="387541" cy="405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726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5452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31782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09043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8630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46356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40825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8086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577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978BEE8A-B128-23F0-B280-145FB5857CDC}"/>
                      </a:ext>
                    </a:extLst>
                  </p:cNvPr>
                  <p:cNvSpPr txBox="1"/>
                  <p:nvPr/>
                </p:nvSpPr>
                <p:spPr>
                  <a:xfrm rot="10800000" flipV="1">
                    <a:off x="8238053" y="1649761"/>
                    <a:ext cx="637924" cy="425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7726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5452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31782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09043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88630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46356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040825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618086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577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en-US" sz="1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1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kumimoji="0" lang="en-US" sz="1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kumimoji="0" lang="en-US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978BEE8A-B128-23F0-B280-145FB5857C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 flipV="1">
                    <a:off x="8238053" y="1649761"/>
                    <a:ext cx="637924" cy="425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15385" b="-24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Parallelogram 39">
                <a:extLst>
                  <a:ext uri="{FF2B5EF4-FFF2-40B4-BE49-F238E27FC236}">
                    <a16:creationId xmlns:a16="http://schemas.microsoft.com/office/drawing/2014/main" id="{D2F1CE13-888F-062F-89DC-4504CAA8AD2A}"/>
                  </a:ext>
                </a:extLst>
              </p:cNvPr>
              <p:cNvSpPr/>
              <p:nvPr/>
            </p:nvSpPr>
            <p:spPr>
              <a:xfrm rot="9773881">
                <a:off x="1748040" y="2133837"/>
                <a:ext cx="1188771" cy="1413187"/>
              </a:xfrm>
              <a:prstGeom prst="parallelogram">
                <a:avLst>
                  <a:gd name="adj" fmla="val 36207"/>
                </a:avLst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726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5452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31782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09043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8630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46356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40825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8086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577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94DF742-9136-9DA9-6F19-2C33E0F7EF9F}"/>
                  </a:ext>
                </a:extLst>
              </p:cNvPr>
              <p:cNvSpPr/>
              <p:nvPr/>
            </p:nvSpPr>
            <p:spPr>
              <a:xfrm>
                <a:off x="2191350" y="2520114"/>
                <a:ext cx="255799" cy="68148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726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5452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31782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09043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8630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46356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40825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8086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577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9157BE4-9565-6BC1-DA2E-C84D99B2A7AE}"/>
                  </a:ext>
                </a:extLst>
              </p:cNvPr>
              <p:cNvSpPr txBox="1"/>
              <p:nvPr/>
            </p:nvSpPr>
            <p:spPr>
              <a:xfrm>
                <a:off x="1986888" y="2172625"/>
                <a:ext cx="425194" cy="567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726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5452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31782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09043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8630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46356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40825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8086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577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0467C8D0-DE90-0C6D-8F14-1196A901C6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14798" y="2513816"/>
                <a:ext cx="4451" cy="391025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B0F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1277649-A99F-0CAE-68DC-4307982F35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5181" y="2213014"/>
                <a:ext cx="0" cy="1316956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8AE2FAA2-05D0-52A7-3420-F6DEED5D4690}"/>
                  </a:ext>
                </a:extLst>
              </p:cNvPr>
              <p:cNvGrpSpPr/>
              <p:nvPr/>
            </p:nvGrpSpPr>
            <p:grpSpPr>
              <a:xfrm>
                <a:off x="1525458" y="2469860"/>
                <a:ext cx="393667" cy="807270"/>
                <a:chOff x="5546044" y="3074781"/>
                <a:chExt cx="739162" cy="1081134"/>
              </a:xfrm>
            </p:grpSpPr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id="{7F888617-F4FA-E155-1818-B0724E6DBB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46047" y="3074781"/>
                  <a:ext cx="735448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1A221367-B7C0-9A95-8D11-3A743A74D3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46046" y="3444149"/>
                  <a:ext cx="735448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DEBCD1A8-412E-A2A6-404B-C9E78A9557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49758" y="3800468"/>
                  <a:ext cx="735448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405D7EB9-9EE9-1330-13E5-BAE1B34F9D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46044" y="4155915"/>
                  <a:ext cx="735448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sp>
            <p:nvSpPr>
              <p:cNvPr id="46" name="Parallelogram 45">
                <a:extLst>
                  <a:ext uri="{FF2B5EF4-FFF2-40B4-BE49-F238E27FC236}">
                    <a16:creationId xmlns:a16="http://schemas.microsoft.com/office/drawing/2014/main" id="{03734E0C-41A5-84C3-DB2C-12DA15B04DAE}"/>
                  </a:ext>
                </a:extLst>
              </p:cNvPr>
              <p:cNvSpPr/>
              <p:nvPr/>
            </p:nvSpPr>
            <p:spPr>
              <a:xfrm rot="9773881">
                <a:off x="5318198" y="2132008"/>
                <a:ext cx="1188771" cy="1413187"/>
              </a:xfrm>
              <a:prstGeom prst="parallelogram">
                <a:avLst>
                  <a:gd name="adj" fmla="val 36207"/>
                </a:avLst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726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5452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31782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09043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8630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46356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40825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8086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577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7A0B021-4D8A-4FDE-845C-AFB1FBB2B556}"/>
                  </a:ext>
                </a:extLst>
              </p:cNvPr>
              <p:cNvSpPr/>
              <p:nvPr/>
            </p:nvSpPr>
            <p:spPr>
              <a:xfrm>
                <a:off x="5827269" y="2614859"/>
                <a:ext cx="193826" cy="48833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726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5452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31782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09043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8630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46356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40825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8086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577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585659B-6E32-F37D-385B-F54FB37757A2}"/>
                  </a:ext>
                </a:extLst>
              </p:cNvPr>
              <p:cNvSpPr txBox="1"/>
              <p:nvPr/>
            </p:nvSpPr>
            <p:spPr>
              <a:xfrm>
                <a:off x="5559117" y="2213013"/>
                <a:ext cx="425194" cy="567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726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5452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31782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09043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8630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46356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40825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8086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577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1AF054B-10E6-2A26-9485-2D763F9CCE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1087" y="2606555"/>
                <a:ext cx="3094" cy="283941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B0F0"/>
                </a:solidFill>
                <a:prstDash val="solid"/>
                <a:miter lim="800000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6EBD4449-DE60-869D-F3BD-3A201C2BB6E4}"/>
                      </a:ext>
                    </a:extLst>
                  </p:cNvPr>
                  <p:cNvSpPr txBox="1"/>
                  <p:nvPr/>
                </p:nvSpPr>
                <p:spPr>
                  <a:xfrm rot="10800000" flipV="1">
                    <a:off x="5617040" y="1666832"/>
                    <a:ext cx="687495" cy="425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7726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5452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31782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09043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88630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46356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040825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618086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577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en-US" sz="1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1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kumimoji="0" lang="en-US" sz="12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kumimoji="0" lang="en-US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6EBD4449-DE60-869D-F3BD-3A201C2BB6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 flipV="1">
                    <a:off x="5617040" y="1666832"/>
                    <a:ext cx="687495" cy="425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5714" b="-48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1DDB69AE-058C-48B7-403A-3576495CC6B1}"/>
                  </a:ext>
                </a:extLst>
              </p:cNvPr>
              <p:cNvSpPr/>
              <p:nvPr/>
            </p:nvSpPr>
            <p:spPr>
              <a:xfrm>
                <a:off x="4014031" y="2300521"/>
                <a:ext cx="197951" cy="1084970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/>
                  </a:gs>
                  <a:gs pos="72000">
                    <a:srgbClr val="4472C4">
                      <a:tint val="44500"/>
                      <a:satMod val="160000"/>
                    </a:srgbClr>
                  </a:gs>
                  <a:gs pos="100000">
                    <a:srgbClr val="4472C4">
                      <a:tint val="23500"/>
                      <a:satMod val="160000"/>
                    </a:srgbClr>
                  </a:gs>
                </a:gsLst>
                <a:lin ang="10680000" scaled="0"/>
                <a:tileRect/>
              </a:gra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726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5452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31782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09043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8630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46356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40825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8086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577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2" name="Picture 51" descr="Shape, arrow&#10;&#10;Description automatically generated">
                <a:extLst>
                  <a:ext uri="{FF2B5EF4-FFF2-40B4-BE49-F238E27FC236}">
                    <a16:creationId xmlns:a16="http://schemas.microsoft.com/office/drawing/2014/main" id="{16A63209-014B-440D-7FFA-90BC05FDBD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V="1">
                <a:off x="7949072" y="2360103"/>
                <a:ext cx="1205588" cy="911408"/>
              </a:xfrm>
              <a:prstGeom prst="rect">
                <a:avLst/>
              </a:prstGeom>
            </p:spPr>
          </p:pic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BB0A7A6A-937A-88F8-63DE-8F0FED3292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13741" y="3395068"/>
                <a:ext cx="1001479" cy="5895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198ED4FE-25B8-BFA8-C24B-97F68AE77D8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406975" y="2696301"/>
                <a:ext cx="1413534" cy="1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714EAAE-468D-F17C-ACA3-85DA630BF2ED}"/>
                  </a:ext>
                </a:extLst>
              </p:cNvPr>
              <p:cNvSpPr txBox="1"/>
              <p:nvPr/>
            </p:nvSpPr>
            <p:spPr>
              <a:xfrm rot="10800000" flipV="1">
                <a:off x="8566291" y="3348887"/>
                <a:ext cx="384886" cy="425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726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5452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31782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09043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8630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46356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40825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8086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577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B8DAF87-F1A2-7523-084C-7CF98CBA7411}"/>
                  </a:ext>
                </a:extLst>
              </p:cNvPr>
              <p:cNvSpPr txBox="1"/>
              <p:nvPr/>
            </p:nvSpPr>
            <p:spPr>
              <a:xfrm rot="10800000" flipV="1">
                <a:off x="7911730" y="3347674"/>
                <a:ext cx="384886" cy="425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726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5452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31782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09043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8630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46356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40825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8086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577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F803339-BCF7-536E-FF53-F9527FC0DF36}"/>
                  </a:ext>
                </a:extLst>
              </p:cNvPr>
              <p:cNvSpPr txBox="1"/>
              <p:nvPr/>
            </p:nvSpPr>
            <p:spPr>
              <a:xfrm rot="5400000">
                <a:off x="8187776" y="1879952"/>
                <a:ext cx="255440" cy="405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726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5452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31782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09043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8630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46356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40825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8086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577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726D03C4-CF38-2D70-77C4-4B8950DFF358}"/>
                      </a:ext>
                    </a:extLst>
                  </p:cNvPr>
                  <p:cNvSpPr txBox="1"/>
                  <p:nvPr/>
                </p:nvSpPr>
                <p:spPr>
                  <a:xfrm rot="10800000" flipV="1">
                    <a:off x="8746058" y="3328079"/>
                    <a:ext cx="445361" cy="425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7726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5452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31782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09043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88630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46356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040825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618086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577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𝜂</m:t>
                          </m:r>
                        </m:oMath>
                      </m:oMathPara>
                    </a14:m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726D03C4-CF38-2D70-77C4-4B8950DFF3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 flipV="1">
                    <a:off x="8746058" y="3328079"/>
                    <a:ext cx="445361" cy="425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73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35DCD1E-0A36-CCAB-5193-D15C7D6692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60916" y="2790188"/>
                <a:ext cx="0" cy="5883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dash"/>
                <a:miter lim="800000"/>
              </a:ln>
              <a:effectLst/>
            </p:spPr>
          </p:cxn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01AC960-4422-1604-0B56-3ABDD30051DB}"/>
                  </a:ext>
                </a:extLst>
              </p:cNvPr>
              <p:cNvSpPr/>
              <p:nvPr/>
            </p:nvSpPr>
            <p:spPr>
              <a:xfrm>
                <a:off x="6941259" y="2292564"/>
                <a:ext cx="197951" cy="1084970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/>
                  </a:gs>
                  <a:gs pos="72000">
                    <a:srgbClr val="4472C4">
                      <a:tint val="44500"/>
                      <a:satMod val="160000"/>
                    </a:srgbClr>
                  </a:gs>
                  <a:gs pos="100000">
                    <a:srgbClr val="4472C4">
                      <a:tint val="23500"/>
                      <a:satMod val="160000"/>
                    </a:srgbClr>
                  </a:gs>
                </a:gsLst>
                <a:lin ang="10680000" scaled="0"/>
                <a:tileRect/>
              </a:gra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726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5452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31782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09043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8630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46356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40825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8086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577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393C22B-1CBF-CD07-4804-D87C4BD8EA29}"/>
                  </a:ext>
                </a:extLst>
              </p:cNvPr>
              <p:cNvSpPr txBox="1"/>
              <p:nvPr/>
            </p:nvSpPr>
            <p:spPr>
              <a:xfrm>
                <a:off x="5489181" y="3083332"/>
                <a:ext cx="1106794" cy="425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726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5452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31782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09043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8630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46356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40825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8086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577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</a:t>
                </a:r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BC009B21-41FC-02D5-9ACF-64DC3AD372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4244" y="2422618"/>
                <a:ext cx="391689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8F419E1D-C635-65BB-C81C-DDDEF3714F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4243" y="2698421"/>
                <a:ext cx="391689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2D57EA68-5927-A58B-2633-272A98F380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6220" y="2964480"/>
                <a:ext cx="391689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F85DA969-ADF8-BF27-0535-65C33D7671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4242" y="3229888"/>
                <a:ext cx="391689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66A0C7E-962D-3B00-0AFE-5C6EDE715AD5}"/>
                  </a:ext>
                </a:extLst>
              </p:cNvPr>
              <p:cNvSpPr txBox="1"/>
              <p:nvPr/>
            </p:nvSpPr>
            <p:spPr>
              <a:xfrm>
                <a:off x="1997751" y="3179986"/>
                <a:ext cx="1106794" cy="425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726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54521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31782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09043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8630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463564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40825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8086" algn="l" defTabSz="577261" rtl="0" eaLnBrk="1" latinLnBrk="0" hangingPunct="1">
                  <a:defRPr sz="22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577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Mask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CEC5CEF-9A59-A164-912D-6915FA618043}"/>
                </a:ext>
              </a:extLst>
            </p:cNvPr>
            <p:cNvSpPr txBox="1"/>
            <p:nvPr/>
          </p:nvSpPr>
          <p:spPr>
            <a:xfrm>
              <a:off x="161710" y="2273618"/>
              <a:ext cx="1923052" cy="1032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“Bright” traps  with red-detuned light</a:t>
              </a:r>
            </a:p>
          </p:txBody>
        </p:sp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EE23A2EF-6EB5-A45B-F795-4295FC76E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5400000">
              <a:off x="5120441" y="2361317"/>
              <a:ext cx="1014327" cy="656937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84CF90F-6191-CACC-0D51-E3FA85A82E32}"/>
                </a:ext>
              </a:extLst>
            </p:cNvPr>
            <p:cNvGrpSpPr/>
            <p:nvPr/>
          </p:nvGrpSpPr>
          <p:grpSpPr>
            <a:xfrm>
              <a:off x="211177" y="4087057"/>
              <a:ext cx="9244649" cy="2413918"/>
              <a:chOff x="211177" y="4087057"/>
              <a:chExt cx="9244649" cy="2413918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B314E01F-50F6-8A53-AB3A-43AE33BE81DE}"/>
                  </a:ext>
                </a:extLst>
              </p:cNvPr>
              <p:cNvGrpSpPr/>
              <p:nvPr/>
            </p:nvGrpSpPr>
            <p:grpSpPr>
              <a:xfrm>
                <a:off x="211177" y="4087057"/>
                <a:ext cx="9244649" cy="2413918"/>
                <a:chOff x="211177" y="4087057"/>
                <a:chExt cx="9244649" cy="2413918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A2F00FC3-6897-BE3B-9A54-3D78590FCE9D}"/>
                    </a:ext>
                  </a:extLst>
                </p:cNvPr>
                <p:cNvGrpSpPr/>
                <p:nvPr/>
              </p:nvGrpSpPr>
              <p:grpSpPr>
                <a:xfrm>
                  <a:off x="2090313" y="4087057"/>
                  <a:ext cx="7365513" cy="1823388"/>
                  <a:chOff x="1402491" y="3972920"/>
                  <a:chExt cx="7677577" cy="1958613"/>
                </a:xfrm>
              </p:grpSpPr>
              <p:cxnSp>
                <p:nvCxnSpPr>
                  <p:cNvPr id="82" name="Straight Arrow Connector 81">
                    <a:extLst>
                      <a:ext uri="{FF2B5EF4-FFF2-40B4-BE49-F238E27FC236}">
                        <a16:creationId xmlns:a16="http://schemas.microsoft.com/office/drawing/2014/main" id="{B0EE7F74-8DB4-A74D-2288-D62215ECD2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3389172" y="5140472"/>
                    <a:ext cx="0" cy="831407"/>
                  </a:xfrm>
                  <a:prstGeom prst="straightConnector1">
                    <a:avLst/>
                  </a:prstGeom>
                  <a:noFill/>
                  <a:ln w="28575" cap="flat" cmpd="sng" algn="ctr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83" name="Straight Arrow Connector 82">
                    <a:extLst>
                      <a:ext uri="{FF2B5EF4-FFF2-40B4-BE49-F238E27FC236}">
                        <a16:creationId xmlns:a16="http://schemas.microsoft.com/office/drawing/2014/main" id="{247F0BE4-7BB8-D1CA-21A3-DA29F85EE4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2266702" y="4851514"/>
                    <a:ext cx="1413534" cy="1"/>
                  </a:xfrm>
                  <a:prstGeom prst="straightConnector1">
                    <a:avLst/>
                  </a:prstGeom>
                  <a:noFill/>
                  <a:ln w="28575" cap="flat" cmpd="sng" algn="ctr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B90482AC-85AF-8093-C9D4-9865CA4CF292}"/>
                      </a:ext>
                    </a:extLst>
                  </p:cNvPr>
                  <p:cNvSpPr txBox="1"/>
                  <p:nvPr/>
                </p:nvSpPr>
                <p:spPr>
                  <a:xfrm rot="10800000" flipV="1">
                    <a:off x="3425663" y="5515779"/>
                    <a:ext cx="383371" cy="4157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7726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5452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31782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09043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88630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46356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040825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618086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577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60206FE2-1112-BD55-A96D-F9B64134A429}"/>
                      </a:ext>
                    </a:extLst>
                  </p:cNvPr>
                  <p:cNvSpPr txBox="1"/>
                  <p:nvPr/>
                </p:nvSpPr>
                <p:spPr>
                  <a:xfrm rot="10800000" flipV="1">
                    <a:off x="2771931" y="5513562"/>
                    <a:ext cx="383371" cy="4157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7726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5452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31782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09043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88630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46356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040825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618086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577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6" name="TextBox 85">
                        <a:extLst>
                          <a:ext uri="{FF2B5EF4-FFF2-40B4-BE49-F238E27FC236}">
                            <a16:creationId xmlns:a16="http://schemas.microsoft.com/office/drawing/2014/main" id="{15F5CA64-7704-55CF-B565-C68DB3C767F3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0800000" flipV="1">
                        <a:off x="2944056" y="5498922"/>
                        <a:ext cx="526724" cy="4157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>
                        <a:defPPr>
                          <a:defRPr lang="en-US"/>
                        </a:defPPr>
                        <a:lvl1pPr marL="0" algn="l" defTabSz="577261" rtl="0" eaLnBrk="1" latinLnBrk="0" hangingPunct="1">
                          <a:defRPr sz="227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77261" algn="l" defTabSz="577261" rtl="0" eaLnBrk="1" latinLnBrk="0" hangingPunct="1">
                          <a:defRPr sz="227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154521" algn="l" defTabSz="577261" rtl="0" eaLnBrk="1" latinLnBrk="0" hangingPunct="1">
                          <a:defRPr sz="227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731782" algn="l" defTabSz="577261" rtl="0" eaLnBrk="1" latinLnBrk="0" hangingPunct="1">
                          <a:defRPr sz="227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309043" algn="l" defTabSz="577261" rtl="0" eaLnBrk="1" latinLnBrk="0" hangingPunct="1">
                          <a:defRPr sz="227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886304" algn="l" defTabSz="577261" rtl="0" eaLnBrk="1" latinLnBrk="0" hangingPunct="1">
                          <a:defRPr sz="227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463564" algn="l" defTabSz="577261" rtl="0" eaLnBrk="1" latinLnBrk="0" hangingPunct="1">
                          <a:defRPr sz="227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040825" algn="l" defTabSz="577261" rtl="0" eaLnBrk="1" latinLnBrk="0" hangingPunct="1">
                          <a:defRPr sz="227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618086" algn="l" defTabSz="577261" rtl="0" eaLnBrk="1" latinLnBrk="0" hangingPunct="1">
                          <a:defRPr sz="227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577261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0" lang="en-US" sz="1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>
                                          <a:lumMod val="85000"/>
                                          <a:lumOff val="1500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>
                                          <a:lumMod val="85000"/>
                                          <a:lumOff val="1500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0" lang="en-US" sz="12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>
                                          <a:lumMod val="85000"/>
                                          <a:lumOff val="1500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a</m:t>
                                  </m:r>
                                </m:sub>
                                <m:sup>
                                  <m:r>
                                    <a:rPr kumimoji="0" lang="en-US" sz="12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>
                                          <a:lumMod val="85000"/>
                                          <a:lumOff val="1500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86" name="TextBox 85">
                        <a:extLst>
                          <a:ext uri="{FF2B5EF4-FFF2-40B4-BE49-F238E27FC236}">
                            <a16:creationId xmlns:a16="http://schemas.microsoft.com/office/drawing/2014/main" id="{15F5CA64-7704-55CF-B565-C68DB3C767F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10800000" flipV="1">
                        <a:off x="2944056" y="5498922"/>
                        <a:ext cx="526724" cy="415754"/>
                      </a:xfrm>
                      <a:prstGeom prst="rect">
                        <a:avLst/>
                      </a:prstGeom>
                      <a:blipFill>
                        <a:blip r:embed="rId17"/>
                        <a:stretch>
                          <a:fillRect b="-24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pic>
                <p:nvPicPr>
                  <p:cNvPr id="87" name="Picture 86" descr="Shape, rectangle&#10;&#10;Description automatically generated">
                    <a:extLst>
                      <a:ext uri="{FF2B5EF4-FFF2-40B4-BE49-F238E27FC236}">
                        <a16:creationId xmlns:a16="http://schemas.microsoft.com/office/drawing/2014/main" id="{74C69D0F-0208-F19F-612D-00A1335E89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 flipV="1">
                    <a:off x="2627456" y="4571540"/>
                    <a:ext cx="1359522" cy="667500"/>
                  </a:xfrm>
                  <a:prstGeom prst="rect">
                    <a:avLst/>
                  </a:prstGeom>
                </p:spPr>
              </p:pic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56330304-5FE4-B177-5613-F01AC4FA31AB}"/>
                      </a:ext>
                    </a:extLst>
                  </p:cNvPr>
                  <p:cNvSpPr txBox="1"/>
                  <p:nvPr/>
                </p:nvSpPr>
                <p:spPr>
                  <a:xfrm rot="16200000" flipV="1">
                    <a:off x="2968291" y="4022149"/>
                    <a:ext cx="378220" cy="40344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7726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5452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31782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09043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88630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46356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040825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618086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577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x</a:t>
                    </a:r>
                  </a:p>
                </p:txBody>
              </p:sp>
              <p:cxnSp>
                <p:nvCxnSpPr>
                  <p:cNvPr id="89" name="Straight Arrow Connector 88">
                    <a:extLst>
                      <a:ext uri="{FF2B5EF4-FFF2-40B4-BE49-F238E27FC236}">
                        <a16:creationId xmlns:a16="http://schemas.microsoft.com/office/drawing/2014/main" id="{D027A81C-9411-EF0E-3635-2F77724C46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07540" y="5545350"/>
                    <a:ext cx="972528" cy="5042"/>
                  </a:xfrm>
                  <a:prstGeom prst="straightConnector1">
                    <a:avLst/>
                  </a:prstGeom>
                  <a:noFill/>
                  <a:ln w="28575" cap="flat" cmpd="sng" algn="ctr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90" name="Straight Arrow Connector 89">
                    <a:extLst>
                      <a:ext uri="{FF2B5EF4-FFF2-40B4-BE49-F238E27FC236}">
                        <a16:creationId xmlns:a16="http://schemas.microsoft.com/office/drawing/2014/main" id="{BE643628-AFC2-2B1E-A719-F53652FFD4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7392151" y="4832092"/>
                    <a:ext cx="1430779" cy="1"/>
                  </a:xfrm>
                  <a:prstGeom prst="straightConnector1">
                    <a:avLst/>
                  </a:prstGeom>
                  <a:noFill/>
                  <a:ln w="28575" cap="flat" cmpd="sng" algn="ctr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974C3C74-6AD1-8564-FADC-D36169B2DCCA}"/>
                      </a:ext>
                    </a:extLst>
                  </p:cNvPr>
                  <p:cNvSpPr txBox="1"/>
                  <p:nvPr/>
                </p:nvSpPr>
                <p:spPr>
                  <a:xfrm rot="10800000" flipV="1">
                    <a:off x="8572634" y="5511878"/>
                    <a:ext cx="383371" cy="4157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7726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5452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31782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09043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88630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46356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040825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618086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577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E21248E7-BEBB-A682-5845-0BDA0E6595CB}"/>
                      </a:ext>
                    </a:extLst>
                  </p:cNvPr>
                  <p:cNvSpPr txBox="1"/>
                  <p:nvPr/>
                </p:nvSpPr>
                <p:spPr>
                  <a:xfrm rot="10800000" flipV="1">
                    <a:off x="7898235" y="5508624"/>
                    <a:ext cx="383371" cy="4157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7726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5452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31782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09043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88630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46356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040825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618086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577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pic>
                <p:nvPicPr>
                  <p:cNvPr id="93" name="Picture 92" descr="A picture containing laser, light, blur&#10;&#10;Description automatically generated">
                    <a:extLst>
                      <a:ext uri="{FF2B5EF4-FFF2-40B4-BE49-F238E27FC236}">
                        <a16:creationId xmlns:a16="http://schemas.microsoft.com/office/drawing/2014/main" id="{95CF4B6D-8C48-6CFE-7530-72050C690A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 flipV="1">
                    <a:off x="7769196" y="4528447"/>
                    <a:ext cx="1359521" cy="708013"/>
                  </a:xfrm>
                  <a:prstGeom prst="rect">
                    <a:avLst/>
                  </a:prstGeom>
                </p:spPr>
              </p:pic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5A1BECFE-1D70-4599-7B6D-9F20CEE0002F}"/>
                      </a:ext>
                    </a:extLst>
                  </p:cNvPr>
                  <p:cNvSpPr txBox="1"/>
                  <p:nvPr/>
                </p:nvSpPr>
                <p:spPr>
                  <a:xfrm rot="16200000" flipV="1">
                    <a:off x="8092227" y="3960305"/>
                    <a:ext cx="378220" cy="40344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7726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5452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31782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09043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88630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46356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040825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618086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577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x</a:t>
                    </a:r>
                  </a:p>
                </p:txBody>
              </p:sp>
              <p:sp>
                <p:nvSpPr>
                  <p:cNvPr id="95" name="Parallelogram 94">
                    <a:extLst>
                      <a:ext uri="{FF2B5EF4-FFF2-40B4-BE49-F238E27FC236}">
                        <a16:creationId xmlns:a16="http://schemas.microsoft.com/office/drawing/2014/main" id="{8776BE06-A4B6-F4CA-9BC1-7320F267BCF5}"/>
                      </a:ext>
                    </a:extLst>
                  </p:cNvPr>
                  <p:cNvSpPr/>
                  <p:nvPr/>
                </p:nvSpPr>
                <p:spPr>
                  <a:xfrm rot="9773881">
                    <a:off x="1728936" y="4176480"/>
                    <a:ext cx="1188771" cy="1413187"/>
                  </a:xfrm>
                  <a:prstGeom prst="parallelogram">
                    <a:avLst>
                      <a:gd name="adj" fmla="val 36207"/>
                    </a:avLst>
                  </a:prstGeom>
                  <a:noFill/>
                  <a:ln w="12700" cap="flat" cmpd="sng" algn="ctr">
                    <a:solidFill>
                      <a:srgbClr val="4472C4">
                        <a:lumMod val="60000"/>
                        <a:lumOff val="4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7726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5452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31782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09043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88630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46356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040825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618086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577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C66DD645-D608-D13A-EEC6-0008E251B324}"/>
                      </a:ext>
                    </a:extLst>
                  </p:cNvPr>
                  <p:cNvSpPr/>
                  <p:nvPr/>
                </p:nvSpPr>
                <p:spPr>
                  <a:xfrm>
                    <a:off x="2172241" y="4562759"/>
                    <a:ext cx="255800" cy="681481"/>
                  </a:xfrm>
                  <a:prstGeom prst="ellipse">
                    <a:avLst/>
                  </a:prstGeom>
                  <a:solidFill>
                    <a:srgbClr val="B4C7E7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7726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5452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31782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09043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88630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46356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040825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618086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577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BCE24540-692B-776C-6DB2-9B502BE04DAE}"/>
                      </a:ext>
                    </a:extLst>
                  </p:cNvPr>
                  <p:cNvSpPr txBox="1"/>
                  <p:nvPr/>
                </p:nvSpPr>
                <p:spPr>
                  <a:xfrm>
                    <a:off x="1961914" y="4247964"/>
                    <a:ext cx="425193" cy="55433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7726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5452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31782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09043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88630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46356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040825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618086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577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a</a:t>
                    </a:r>
                  </a:p>
                </p:txBody>
              </p:sp>
              <p:grpSp>
                <p:nvGrpSpPr>
                  <p:cNvPr id="98" name="Group 97">
                    <a:extLst>
                      <a:ext uri="{FF2B5EF4-FFF2-40B4-BE49-F238E27FC236}">
                        <a16:creationId xmlns:a16="http://schemas.microsoft.com/office/drawing/2014/main" id="{7E2512EF-5A42-A62D-ECAB-940F047A9F82}"/>
                      </a:ext>
                    </a:extLst>
                  </p:cNvPr>
                  <p:cNvGrpSpPr/>
                  <p:nvPr/>
                </p:nvGrpSpPr>
                <p:grpSpPr>
                  <a:xfrm>
                    <a:off x="1402491" y="4295304"/>
                    <a:ext cx="503944" cy="1316956"/>
                    <a:chOff x="1570443" y="2460713"/>
                    <a:chExt cx="413694" cy="1062053"/>
                  </a:xfrm>
                </p:grpSpPr>
                <p:cxnSp>
                  <p:nvCxnSpPr>
                    <p:cNvPr id="113" name="Straight Connector 112">
                      <a:extLst>
                        <a:ext uri="{FF2B5EF4-FFF2-40B4-BE49-F238E27FC236}">
                          <a16:creationId xmlns:a16="http://schemas.microsoft.com/office/drawing/2014/main" id="{D199DC7E-1E4A-CBAF-175E-57F57737B3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570443" y="2460713"/>
                      <a:ext cx="0" cy="1062053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4B4BFF"/>
                      </a:solidFill>
                      <a:prstDash val="solid"/>
                      <a:miter lim="800000"/>
                    </a:ln>
                    <a:effectLst/>
                  </p:spPr>
                </p:cxnSp>
                <p:grpSp>
                  <p:nvGrpSpPr>
                    <p:cNvPr id="114" name="Group 113">
                      <a:extLst>
                        <a:ext uri="{FF2B5EF4-FFF2-40B4-BE49-F238E27FC236}">
                          <a16:creationId xmlns:a16="http://schemas.microsoft.com/office/drawing/2014/main" id="{E5C88FD2-8A19-75CC-8767-DBF3EA0E60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60971" y="2667845"/>
                      <a:ext cx="323166" cy="651019"/>
                      <a:chOff x="5546044" y="3074781"/>
                      <a:chExt cx="739162" cy="1081134"/>
                    </a:xfrm>
                  </p:grpSpPr>
                  <p:cxnSp>
                    <p:nvCxnSpPr>
                      <p:cNvPr id="115" name="Straight Arrow Connector 114">
                        <a:extLst>
                          <a:ext uri="{FF2B5EF4-FFF2-40B4-BE49-F238E27FC236}">
                            <a16:creationId xmlns:a16="http://schemas.microsoft.com/office/drawing/2014/main" id="{F2156D09-6B5D-7F05-9EF5-9D8355FBB1E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5546047" y="3074781"/>
                        <a:ext cx="735448" cy="0"/>
                      </a:xfrm>
                      <a:prstGeom prst="straightConnector1">
                        <a:avLst/>
                      </a:prstGeom>
                      <a:noFill/>
                      <a:ln w="19050" cap="flat" cmpd="sng" algn="ctr">
                        <a:solidFill>
                          <a:srgbClr val="4B4BFF"/>
                        </a:solidFill>
                        <a:prstDash val="solid"/>
                        <a:miter lim="800000"/>
                        <a:tailEnd type="triangle"/>
                      </a:ln>
                      <a:effectLst/>
                    </p:spPr>
                  </p:cxnSp>
                  <p:cxnSp>
                    <p:nvCxnSpPr>
                      <p:cNvPr id="116" name="Straight Arrow Connector 115">
                        <a:extLst>
                          <a:ext uri="{FF2B5EF4-FFF2-40B4-BE49-F238E27FC236}">
                            <a16:creationId xmlns:a16="http://schemas.microsoft.com/office/drawing/2014/main" id="{0EA0DD0B-1F6E-CF68-1D0C-7A36380DA29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5546046" y="3444149"/>
                        <a:ext cx="735448" cy="0"/>
                      </a:xfrm>
                      <a:prstGeom prst="straightConnector1">
                        <a:avLst/>
                      </a:prstGeom>
                      <a:noFill/>
                      <a:ln w="19050" cap="flat" cmpd="sng" algn="ctr">
                        <a:solidFill>
                          <a:srgbClr val="4B4BFF"/>
                        </a:solidFill>
                        <a:prstDash val="solid"/>
                        <a:miter lim="800000"/>
                        <a:tailEnd type="triangle"/>
                      </a:ln>
                      <a:effectLst/>
                    </p:spPr>
                  </p:cxnSp>
                  <p:cxnSp>
                    <p:nvCxnSpPr>
                      <p:cNvPr id="117" name="Straight Arrow Connector 116">
                        <a:extLst>
                          <a:ext uri="{FF2B5EF4-FFF2-40B4-BE49-F238E27FC236}">
                            <a16:creationId xmlns:a16="http://schemas.microsoft.com/office/drawing/2014/main" id="{D804CAB0-BCC4-6C91-6418-A7F895B79AA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5549758" y="3800468"/>
                        <a:ext cx="735448" cy="0"/>
                      </a:xfrm>
                      <a:prstGeom prst="straightConnector1">
                        <a:avLst/>
                      </a:prstGeom>
                      <a:noFill/>
                      <a:ln w="19050" cap="flat" cmpd="sng" algn="ctr">
                        <a:solidFill>
                          <a:srgbClr val="4B4BFF"/>
                        </a:solidFill>
                        <a:prstDash val="solid"/>
                        <a:miter lim="800000"/>
                        <a:tailEnd type="triangle"/>
                      </a:ln>
                      <a:effectLst/>
                    </p:spPr>
                  </p:cxnSp>
                  <p:cxnSp>
                    <p:nvCxnSpPr>
                      <p:cNvPr id="118" name="Straight Arrow Connector 117">
                        <a:extLst>
                          <a:ext uri="{FF2B5EF4-FFF2-40B4-BE49-F238E27FC236}">
                            <a16:creationId xmlns:a16="http://schemas.microsoft.com/office/drawing/2014/main" id="{5C14F625-451F-CB82-A367-C2291AA683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5546044" y="4155915"/>
                        <a:ext cx="735448" cy="0"/>
                      </a:xfrm>
                      <a:prstGeom prst="straightConnector1">
                        <a:avLst/>
                      </a:prstGeom>
                      <a:noFill/>
                      <a:ln w="19050" cap="flat" cmpd="sng" algn="ctr">
                        <a:solidFill>
                          <a:srgbClr val="4B4BFF"/>
                        </a:solidFill>
                        <a:prstDash val="solid"/>
                        <a:miter lim="800000"/>
                        <a:tailEnd type="triangle"/>
                      </a:ln>
                      <a:effectLst/>
                    </p:spPr>
                  </p:cxnSp>
                </p:grpSp>
              </p:grpSp>
              <p:cxnSp>
                <p:nvCxnSpPr>
                  <p:cNvPr id="99" name="Straight Arrow Connector 98">
                    <a:extLst>
                      <a:ext uri="{FF2B5EF4-FFF2-40B4-BE49-F238E27FC236}">
                        <a16:creationId xmlns:a16="http://schemas.microsoft.com/office/drawing/2014/main" id="{042137A6-28B7-B9D0-5AE5-8E03850870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297732" y="4562758"/>
                    <a:ext cx="4451" cy="391024"/>
                  </a:xfrm>
                  <a:prstGeom prst="straightConnector1">
                    <a:avLst/>
                  </a:prstGeom>
                  <a:noFill/>
                  <a:ln w="28575" cap="flat" cmpd="sng" algn="ctr">
                    <a:solidFill>
                      <a:srgbClr val="00B0F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grpSp>
                <p:nvGrpSpPr>
                  <p:cNvPr id="100" name="Group 99">
                    <a:extLst>
                      <a:ext uri="{FF2B5EF4-FFF2-40B4-BE49-F238E27FC236}">
                        <a16:creationId xmlns:a16="http://schemas.microsoft.com/office/drawing/2014/main" id="{74CDB60C-7478-2841-BD32-1CE6D2F3650C}"/>
                      </a:ext>
                    </a:extLst>
                  </p:cNvPr>
                  <p:cNvGrpSpPr/>
                  <p:nvPr/>
                </p:nvGrpSpPr>
                <p:grpSpPr>
                  <a:xfrm>
                    <a:off x="5310355" y="4175860"/>
                    <a:ext cx="1188771" cy="1413187"/>
                    <a:chOff x="1868487" y="2396862"/>
                    <a:chExt cx="975878" cy="1139658"/>
                  </a:xfrm>
                </p:grpSpPr>
                <p:sp>
                  <p:nvSpPr>
                    <p:cNvPr id="109" name="Parallelogram 108">
                      <a:extLst>
                        <a:ext uri="{FF2B5EF4-FFF2-40B4-BE49-F238E27FC236}">
                          <a16:creationId xmlns:a16="http://schemas.microsoft.com/office/drawing/2014/main" id="{53F5A51F-73E8-A45B-B876-E96F83C84E89}"/>
                        </a:ext>
                      </a:extLst>
                    </p:cNvPr>
                    <p:cNvSpPr/>
                    <p:nvPr/>
                  </p:nvSpPr>
                  <p:spPr>
                    <a:xfrm rot="9773881">
                      <a:off x="1868487" y="2396862"/>
                      <a:ext cx="975878" cy="1139658"/>
                    </a:xfrm>
                    <a:prstGeom prst="parallelogram">
                      <a:avLst>
                        <a:gd name="adj" fmla="val 36207"/>
                      </a:avLst>
                    </a:prstGeom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77261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54521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731782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309043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886304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463564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040825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618086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577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0" name="Oval 109">
                      <a:extLst>
                        <a:ext uri="{FF2B5EF4-FFF2-40B4-BE49-F238E27FC236}">
                          <a16:creationId xmlns:a16="http://schemas.microsoft.com/office/drawing/2014/main" id="{BB2E3335-7EE5-B921-4D47-B0406D8C1F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86390" y="2786255"/>
                      <a:ext cx="159114" cy="393814"/>
                    </a:xfrm>
                    <a:prstGeom prst="ellipse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77261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54521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731782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309043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886304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463564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040825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618086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577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1" name="TextBox 110">
                      <a:extLst>
                        <a:ext uri="{FF2B5EF4-FFF2-40B4-BE49-F238E27FC236}">
                          <a16:creationId xmlns:a16="http://schemas.microsoft.com/office/drawing/2014/main" id="{7BDE7E01-0C7E-688F-7A68-9CE652E568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91823" y="2439415"/>
                      <a:ext cx="349046" cy="4470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77261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54521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731782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309043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886304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463564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040825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618086" algn="l" defTabSz="577261" rtl="0" eaLnBrk="1" latinLnBrk="0" hangingPunct="1">
                        <a:defRPr sz="2273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577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</a:t>
                      </a:r>
                    </a:p>
                  </p:txBody>
                </p:sp>
                <p:cxnSp>
                  <p:nvCxnSpPr>
                    <p:cNvPr id="112" name="Straight Arrow Connector 111">
                      <a:extLst>
                        <a:ext uri="{FF2B5EF4-FFF2-40B4-BE49-F238E27FC236}">
                          <a16:creationId xmlns:a16="http://schemas.microsoft.com/office/drawing/2014/main" id="{8BCA50B7-9C91-4F1B-5408-1FFE1FBBC6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363407" y="2779558"/>
                      <a:ext cx="2540" cy="228983"/>
                    </a:xfrm>
                    <a:prstGeom prst="straightConnector1">
                      <a:avLst/>
                    </a:prstGeom>
                    <a:noFill/>
                    <a:ln w="28575" cap="flat" cmpd="sng" algn="ctr">
                      <a:solidFill>
                        <a:srgbClr val="00B0F0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</p:grp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9BD81A9F-D818-7B79-D820-733B8727DCB6}"/>
                      </a:ext>
                    </a:extLst>
                  </p:cNvPr>
                  <p:cNvSpPr/>
                  <p:nvPr/>
                </p:nvSpPr>
                <p:spPr>
                  <a:xfrm>
                    <a:off x="4002404" y="4369567"/>
                    <a:ext cx="197951" cy="108497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B0F0"/>
                      </a:gs>
                      <a:gs pos="72000">
                        <a:srgbClr val="4472C4">
                          <a:tint val="44500"/>
                          <a:satMod val="160000"/>
                        </a:srgbClr>
                      </a:gs>
                      <a:gs pos="100000">
                        <a:srgbClr val="4472C4">
                          <a:tint val="23500"/>
                          <a:satMod val="160000"/>
                        </a:srgbClr>
                      </a:gs>
                    </a:gsLst>
                    <a:lin ang="10680000" scaled="0"/>
                    <a:tileRect/>
                  </a:gra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7726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5452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31782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09043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88630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46356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040825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618086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577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B32D691E-51E6-6C17-ED87-97B6EEC7DD9F}"/>
                      </a:ext>
                    </a:extLst>
                  </p:cNvPr>
                  <p:cNvSpPr/>
                  <p:nvPr/>
                </p:nvSpPr>
                <p:spPr>
                  <a:xfrm>
                    <a:off x="6929909" y="4311435"/>
                    <a:ext cx="197951" cy="108497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B0F0"/>
                      </a:gs>
                      <a:gs pos="72000">
                        <a:srgbClr val="4472C4">
                          <a:tint val="44500"/>
                          <a:satMod val="160000"/>
                        </a:srgbClr>
                      </a:gs>
                      <a:gs pos="100000">
                        <a:srgbClr val="4472C4">
                          <a:tint val="23500"/>
                          <a:satMod val="160000"/>
                        </a:srgbClr>
                      </a:gs>
                    </a:gsLst>
                    <a:lin ang="10680000" scaled="0"/>
                    <a:tileRect/>
                  </a:gra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7726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54521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31782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09043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88630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463564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040825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618086" algn="l" defTabSz="577261" rtl="0" eaLnBrk="1" latinLnBrk="0" hangingPunct="1">
                      <a:defRPr sz="2273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577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03" name="Group 102">
                    <a:extLst>
                      <a:ext uri="{FF2B5EF4-FFF2-40B4-BE49-F238E27FC236}">
                        <a16:creationId xmlns:a16="http://schemas.microsoft.com/office/drawing/2014/main" id="{CFD34819-253E-43AD-6013-804270346830}"/>
                      </a:ext>
                    </a:extLst>
                  </p:cNvPr>
                  <p:cNvGrpSpPr/>
                  <p:nvPr/>
                </p:nvGrpSpPr>
                <p:grpSpPr>
                  <a:xfrm>
                    <a:off x="7410786" y="4485241"/>
                    <a:ext cx="393667" cy="807270"/>
                    <a:chOff x="5546044" y="3074781"/>
                    <a:chExt cx="739162" cy="1081134"/>
                  </a:xfrm>
                </p:grpSpPr>
                <p:cxnSp>
                  <p:nvCxnSpPr>
                    <p:cNvPr id="105" name="Straight Arrow Connector 104">
                      <a:extLst>
                        <a:ext uri="{FF2B5EF4-FFF2-40B4-BE49-F238E27FC236}">
                          <a16:creationId xmlns:a16="http://schemas.microsoft.com/office/drawing/2014/main" id="{DA779E03-852D-E5B3-C898-3E227AEC95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46047" y="3074781"/>
                      <a:ext cx="735448" cy="0"/>
                    </a:xfrm>
                    <a:prstGeom prst="straightConnector1">
                      <a:avLst/>
                    </a:prstGeom>
                    <a:noFill/>
                    <a:ln w="19050" cap="flat" cmpd="sng" algn="ctr">
                      <a:solidFill>
                        <a:srgbClr val="4B4BFF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cxnSp>
                  <p:nvCxnSpPr>
                    <p:cNvPr id="106" name="Straight Arrow Connector 105">
                      <a:extLst>
                        <a:ext uri="{FF2B5EF4-FFF2-40B4-BE49-F238E27FC236}">
                          <a16:creationId xmlns:a16="http://schemas.microsoft.com/office/drawing/2014/main" id="{5E833488-7C6F-DA9D-7D1F-E5245B7DC13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46046" y="3444149"/>
                      <a:ext cx="735448" cy="0"/>
                    </a:xfrm>
                    <a:prstGeom prst="straightConnector1">
                      <a:avLst/>
                    </a:prstGeom>
                    <a:noFill/>
                    <a:ln w="19050" cap="flat" cmpd="sng" algn="ctr">
                      <a:solidFill>
                        <a:srgbClr val="4B4BFF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cxnSp>
                  <p:nvCxnSpPr>
                    <p:cNvPr id="107" name="Straight Arrow Connector 106">
                      <a:extLst>
                        <a:ext uri="{FF2B5EF4-FFF2-40B4-BE49-F238E27FC236}">
                          <a16:creationId xmlns:a16="http://schemas.microsoft.com/office/drawing/2014/main" id="{90DDB063-F627-4F01-69DE-E709AB2DDA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49758" y="3800468"/>
                      <a:ext cx="735448" cy="0"/>
                    </a:xfrm>
                    <a:prstGeom prst="straightConnector1">
                      <a:avLst/>
                    </a:prstGeom>
                    <a:noFill/>
                    <a:ln w="19050" cap="flat" cmpd="sng" algn="ctr">
                      <a:solidFill>
                        <a:srgbClr val="4B4BFF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cxnSp>
                  <p:nvCxnSpPr>
                    <p:cNvPr id="108" name="Straight Arrow Connector 107">
                      <a:extLst>
                        <a:ext uri="{FF2B5EF4-FFF2-40B4-BE49-F238E27FC236}">
                          <a16:creationId xmlns:a16="http://schemas.microsoft.com/office/drawing/2014/main" id="{18B399FC-D202-708D-C969-92D250F0B7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46044" y="4155915"/>
                      <a:ext cx="735448" cy="0"/>
                    </a:xfrm>
                    <a:prstGeom prst="straightConnector1">
                      <a:avLst/>
                    </a:prstGeom>
                    <a:noFill/>
                    <a:ln w="19050" cap="flat" cmpd="sng" algn="ctr">
                      <a:solidFill>
                        <a:srgbClr val="4B4BFF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</p:grpSp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A919C456-4F51-A48B-FDAA-FA575904F4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61883" y="5244239"/>
                    <a:ext cx="0" cy="31973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4B4BFF"/>
                    </a:solidFill>
                    <a:prstDash val="dash"/>
                    <a:miter lim="800000"/>
                  </a:ln>
                  <a:effectLst/>
                </p:spPr>
              </p:cxnSp>
            </p:grp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549F2C24-B551-8E41-4767-E444914F201F}"/>
                    </a:ext>
                  </a:extLst>
                </p:cNvPr>
                <p:cNvSpPr txBox="1"/>
                <p:nvPr/>
              </p:nvSpPr>
              <p:spPr>
                <a:xfrm>
                  <a:off x="211177" y="4653192"/>
                  <a:ext cx="1923052" cy="10321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>
                      <a:latin typeface="Arial" panose="020B0604020202020204" pitchFamily="34" charset="0"/>
                      <a:cs typeface="Arial" panose="020B0604020202020204" pitchFamily="34" charset="0"/>
                    </a:rPr>
                    <a:t>“Dark” traps  with blue-detuned light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AED7402D-76B9-4A64-1C85-466A889179D7}"/>
                    </a:ext>
                  </a:extLst>
                </p:cNvPr>
                <p:cNvSpPr txBox="1"/>
                <p:nvPr/>
              </p:nvSpPr>
              <p:spPr>
                <a:xfrm>
                  <a:off x="2889125" y="6070920"/>
                  <a:ext cx="2511343" cy="43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Partially transmitting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17129CDD-FAC2-4B94-40D8-31ABE75749A5}"/>
                    </a:ext>
                  </a:extLst>
                </p:cNvPr>
                <p:cNvSpPr txBox="1"/>
                <p:nvPr/>
              </p:nvSpPr>
              <p:spPr>
                <a:xfrm>
                  <a:off x="1164880" y="6046877"/>
                  <a:ext cx="1623996" cy="4300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>
                      <a:latin typeface="Arial" panose="020B0604020202020204" pitchFamily="34" charset="0"/>
                      <a:cs typeface="Arial" panose="020B0604020202020204" pitchFamily="34" charset="0"/>
                    </a:rPr>
                    <a:t>Transmitting</a:t>
                  </a:r>
                </a:p>
              </p:txBody>
            </p: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A5073D6F-4F18-05C8-191A-1807BD007C43}"/>
                    </a:ext>
                  </a:extLst>
                </p:cNvPr>
                <p:cNvCxnSpPr/>
                <p:nvPr/>
              </p:nvCxnSpPr>
              <p:spPr>
                <a:xfrm flipV="1">
                  <a:off x="2235249" y="5565424"/>
                  <a:ext cx="492010" cy="43692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7A3393BC-EEEE-CC96-7A5E-EF80B40C5E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962318" y="5185078"/>
                  <a:ext cx="80775" cy="8562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5" name="Graphic 74">
                <a:extLst>
                  <a:ext uri="{FF2B5EF4-FFF2-40B4-BE49-F238E27FC236}">
                    <a16:creationId xmlns:a16="http://schemas.microsoft.com/office/drawing/2014/main" id="{B0C6411E-CFD3-FFAB-019A-10010E71F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 rot="5400000">
                <a:off x="5124231" y="4638921"/>
                <a:ext cx="1007896" cy="656937"/>
              </a:xfrm>
              <a:prstGeom prst="rect">
                <a:avLst/>
              </a:prstGeom>
            </p:spPr>
          </p:pic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9AB830F-9871-53DF-C467-D51D1FFF326E}"/>
                </a:ext>
              </a:extLst>
            </p:cNvPr>
            <p:cNvSpPr txBox="1"/>
            <p:nvPr/>
          </p:nvSpPr>
          <p:spPr>
            <a:xfrm>
              <a:off x="7429498" y="1281151"/>
              <a:ext cx="2111294" cy="365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“Airy-Gauss” beam</a:t>
              </a:r>
            </a:p>
          </p:txBody>
        </p:sp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3EC34276-1248-B550-DE97-21B6E547001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11476" y="2653920"/>
            <a:ext cx="5137049" cy="2304943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5DDA87DA-42E2-5695-23AD-B7CCBBEFE3FE}"/>
              </a:ext>
            </a:extLst>
          </p:cNvPr>
          <p:cNvSpPr txBox="1"/>
          <p:nvPr/>
        </p:nvSpPr>
        <p:spPr>
          <a:xfrm>
            <a:off x="7633397" y="6025099"/>
            <a:ext cx="47094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Also Bernien group: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PRX (2022), Science (2023), Nat. Phys. (2024) 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CD6E78D1-3580-A471-8CF6-1A16776ED46A}"/>
              </a:ext>
            </a:extLst>
          </p:cNvPr>
          <p:cNvGrpSpPr/>
          <p:nvPr/>
        </p:nvGrpSpPr>
        <p:grpSpPr>
          <a:xfrm>
            <a:off x="6858316" y="1320293"/>
            <a:ext cx="5090209" cy="1184615"/>
            <a:chOff x="6858316" y="1320293"/>
            <a:chExt cx="5090209" cy="1184615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00A4EEB-A44A-8103-492D-E0B80A723EFA}"/>
                </a:ext>
              </a:extLst>
            </p:cNvPr>
            <p:cNvGrpSpPr/>
            <p:nvPr/>
          </p:nvGrpSpPr>
          <p:grpSpPr>
            <a:xfrm>
              <a:off x="6858316" y="1320293"/>
              <a:ext cx="5090209" cy="1139456"/>
              <a:chOff x="5917618" y="4115999"/>
              <a:chExt cx="6305466" cy="1411494"/>
            </a:xfrm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694D4133-519B-DD19-6FCB-5FF795EC87A6}"/>
                  </a:ext>
                </a:extLst>
              </p:cNvPr>
              <p:cNvGrpSpPr/>
              <p:nvPr/>
            </p:nvGrpSpPr>
            <p:grpSpPr>
              <a:xfrm>
                <a:off x="6056083" y="4134302"/>
                <a:ext cx="6167001" cy="1393191"/>
                <a:chOff x="6056083" y="4134302"/>
                <a:chExt cx="6167001" cy="1393191"/>
              </a:xfrm>
            </p:grpSpPr>
            <p:pic>
              <p:nvPicPr>
                <p:cNvPr id="122" name="Picture 121">
                  <a:extLst>
                    <a:ext uri="{FF2B5EF4-FFF2-40B4-BE49-F238E27FC236}">
                      <a16:creationId xmlns:a16="http://schemas.microsoft.com/office/drawing/2014/main" id="{26A0DCB1-DD0A-B65C-74D3-00AD347A8C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/>
                <a:srcRect l="7907" t="21677"/>
                <a:stretch/>
              </p:blipFill>
              <p:spPr>
                <a:xfrm>
                  <a:off x="6056083" y="4134302"/>
                  <a:ext cx="6167001" cy="1393191"/>
                </a:xfrm>
                <a:prstGeom prst="rect">
                  <a:avLst/>
                </a:prstGeom>
              </p:spPr>
            </p:pic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BCBDB329-A579-8E95-0F38-19693460FCA2}"/>
                    </a:ext>
                  </a:extLst>
                </p:cNvPr>
                <p:cNvSpPr/>
                <p:nvPr/>
              </p:nvSpPr>
              <p:spPr bwMode="auto">
                <a:xfrm>
                  <a:off x="6056083" y="4183453"/>
                  <a:ext cx="698550" cy="276999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E1A7EB01-0933-6989-03FC-2F30DA89EAD6}"/>
                  </a:ext>
                </a:extLst>
              </p:cNvPr>
              <p:cNvSpPr txBox="1"/>
              <p:nvPr/>
            </p:nvSpPr>
            <p:spPr>
              <a:xfrm>
                <a:off x="5917618" y="4115999"/>
                <a:ext cx="1452938" cy="4570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820 nm</a:t>
                </a:r>
                <a:endParaRPr lang="en-US" sz="1600" dirty="0"/>
              </a:p>
            </p:txBody>
          </p:sp>
        </p:grp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06B6ECAE-9DA6-C6DE-5DC6-197A6FB9F561}"/>
                </a:ext>
              </a:extLst>
            </p:cNvPr>
            <p:cNvSpPr/>
            <p:nvPr/>
          </p:nvSpPr>
          <p:spPr bwMode="auto">
            <a:xfrm>
              <a:off x="7958380" y="2339504"/>
              <a:ext cx="1692661" cy="1654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4A788AB6-61A9-D314-1B90-53B76DE353F1}"/>
              </a:ext>
            </a:extLst>
          </p:cNvPr>
          <p:cNvSpPr txBox="1"/>
          <p:nvPr/>
        </p:nvSpPr>
        <p:spPr>
          <a:xfrm>
            <a:off x="7154271" y="5294797"/>
            <a:ext cx="4610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Last week – Rb-Cs entanglement !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D972A4A-8D51-5801-D85E-2CCFF08556A6}"/>
              </a:ext>
            </a:extLst>
          </p:cNvPr>
          <p:cNvGrpSpPr/>
          <p:nvPr/>
        </p:nvGrpSpPr>
        <p:grpSpPr>
          <a:xfrm>
            <a:off x="7877317" y="4717941"/>
            <a:ext cx="1082901" cy="308220"/>
            <a:chOff x="535444" y="1064799"/>
            <a:chExt cx="4822312" cy="1322019"/>
          </a:xfrm>
        </p:grpSpPr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20406FB1-33DC-F3F6-19BE-01516A1D7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35444" y="1064799"/>
              <a:ext cx="4822312" cy="1322019"/>
            </a:xfrm>
            <a:prstGeom prst="rect">
              <a:avLst/>
            </a:prstGeom>
          </p:spPr>
        </p:pic>
        <p:pic>
          <p:nvPicPr>
            <p:cNvPr id="137" name="object 4">
              <a:extLst>
                <a:ext uri="{FF2B5EF4-FFF2-40B4-BE49-F238E27FC236}">
                  <a16:creationId xmlns:a16="http://schemas.microsoft.com/office/drawing/2014/main" id="{BA74F136-65DC-9DBB-9915-FCCD510E0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913" y="1125465"/>
              <a:ext cx="4576735" cy="1143001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FD0FA36-F1AA-B75C-9ECC-EECADA12C8D0}"/>
              </a:ext>
            </a:extLst>
          </p:cNvPr>
          <p:cNvSpPr txBox="1"/>
          <p:nvPr/>
        </p:nvSpPr>
        <p:spPr>
          <a:xfrm>
            <a:off x="5972302" y="1648784"/>
            <a:ext cx="8221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DC7B9-8D23-36F3-E54A-25D3327C5583}"/>
              </a:ext>
            </a:extLst>
          </p:cNvPr>
          <p:cNvSpPr txBox="1"/>
          <p:nvPr/>
        </p:nvSpPr>
        <p:spPr>
          <a:xfrm>
            <a:off x="5933076" y="3112123"/>
            <a:ext cx="8221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686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C7A26-3BF8-DBA7-5DF7-FFBFEAF0D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104530F-8051-E120-1515-5BC65B594679}"/>
              </a:ext>
            </a:extLst>
          </p:cNvPr>
          <p:cNvSpPr/>
          <p:nvPr/>
        </p:nvSpPr>
        <p:spPr bwMode="auto">
          <a:xfrm>
            <a:off x="0" y="386"/>
            <a:ext cx="12192000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EB35C8EA-7AF8-B887-7717-1AF5600A5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991" y="42862"/>
            <a:ext cx="11242391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LMG model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98142A-5882-2422-8758-C51B685F8270}"/>
              </a:ext>
            </a:extLst>
          </p:cNvPr>
          <p:cNvSpPr txBox="1"/>
          <p:nvPr/>
        </p:nvSpPr>
        <p:spPr>
          <a:xfrm>
            <a:off x="71501" y="1417174"/>
            <a:ext cx="63147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 spin ansatz state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J=7/2, M=-7/2,-3/2,1/2, 5/2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 qubits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 variational parameters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FC4C8B-6DDC-44D5-9B03-6322FC0E59A7}"/>
              </a:ext>
            </a:extLst>
          </p:cNvPr>
          <p:cNvSpPr txBox="1"/>
          <p:nvPr/>
        </p:nvSpPr>
        <p:spPr>
          <a:xfrm>
            <a:off x="8898583" y="141225"/>
            <a:ext cx="3222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Nucl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Phys. 62, 188 (1965)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F29417-CB88-A32C-CD8F-A3366A768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567" y="786451"/>
            <a:ext cx="4893281" cy="1036942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CF1573-88EA-8AB4-B283-891B5B98C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62" y="3624945"/>
            <a:ext cx="6108043" cy="21188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98C32A-BF20-7E8B-753A-28C306ADB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098" y="2583757"/>
            <a:ext cx="5263340" cy="12915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9411DE-ECDB-A861-D0A4-7D6146FF3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098" y="2065177"/>
            <a:ext cx="1804684" cy="3397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3CB522-859A-5653-E447-BA19C2295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5098" y="4979022"/>
            <a:ext cx="4676633" cy="15603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C27C2B6-9FE5-635F-1321-162582155E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5098" y="4129192"/>
            <a:ext cx="4531057" cy="59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34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EEBA3E-E7F4-5BEE-919C-E468393E526A}"/>
              </a:ext>
            </a:extLst>
          </p:cNvPr>
          <p:cNvSpPr/>
          <p:nvPr/>
        </p:nvSpPr>
        <p:spPr bwMode="auto">
          <a:xfrm>
            <a:off x="0" y="-26550"/>
            <a:ext cx="12192000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69848F-0586-FD8A-190F-051D7105B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96" y="-20939"/>
            <a:ext cx="6514925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Rydberg enabled quantum s</a:t>
            </a:r>
            <a:r>
              <a:rPr lang="en-US" sz="3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cience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8900882-51AD-4E3E-EB53-F927374EB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07" y="877085"/>
            <a:ext cx="1693597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100s  (l=0)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E8441C6-7DA1-5708-37D5-DE0868236346}"/>
              </a:ext>
            </a:extLst>
          </p:cNvPr>
          <p:cNvGrpSpPr/>
          <p:nvPr/>
        </p:nvGrpSpPr>
        <p:grpSpPr>
          <a:xfrm>
            <a:off x="2370014" y="657585"/>
            <a:ext cx="2678038" cy="3398595"/>
            <a:chOff x="8046948" y="584221"/>
            <a:chExt cx="2881459" cy="36567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CB7031-89BA-E06D-B795-89959F1AF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0877" y="584221"/>
              <a:ext cx="2550541" cy="2550542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/>
              </a:outerShdw>
            </a:effec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C56CC2B-A2D8-0857-FC49-50B3A59E7B0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20876" y="3818638"/>
              <a:ext cx="2585176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F412DFB1-68F4-DA37-5C8F-F052DB65A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4295" y="3744238"/>
              <a:ext cx="1755776" cy="4967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Sans Serif" pitchFamily="34" charset="0"/>
                  <a:ea typeface="+mn-ea"/>
                  <a:cs typeface="+mn-cs"/>
                </a:rPr>
                <a:t>  2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Symap" pitchFamily="2" charset="0"/>
                </a:rPr>
                <a:t>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Sans Serif" pitchFamily="34" charset="0"/>
                  <a:ea typeface="+mn-ea"/>
                  <a:cs typeface="+mn-cs"/>
                </a:rPr>
                <a:t>m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CCB59603-2B65-4823-F1EC-B179C701A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46948" y="2326973"/>
              <a:ext cx="2881459" cy="127682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70BC6C9-FF73-40EC-6E48-A2064F80440F}"/>
              </a:ext>
            </a:extLst>
          </p:cNvPr>
          <p:cNvSpPr txBox="1"/>
          <p:nvPr/>
        </p:nvSpPr>
        <p:spPr>
          <a:xfrm>
            <a:off x="65655" y="1798652"/>
            <a:ext cx="2311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Cs,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itchFamily="34" charset="0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= 0.32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8B4DAF-6604-C77C-9186-A4565D5F7BDC}"/>
              </a:ext>
            </a:extLst>
          </p:cNvPr>
          <p:cNvGrpSpPr/>
          <p:nvPr/>
        </p:nvGrpSpPr>
        <p:grpSpPr>
          <a:xfrm>
            <a:off x="5708601" y="877085"/>
            <a:ext cx="3540296" cy="2941156"/>
            <a:chOff x="9509225" y="788424"/>
            <a:chExt cx="3036060" cy="25222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036995C-34F5-1E52-3529-677B10892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09225" y="1710084"/>
              <a:ext cx="3036060" cy="1028692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9919670-FA02-197D-D7B8-435F06BD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39840" y="788424"/>
              <a:ext cx="2209195" cy="1402078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9315C63-245C-B03C-2462-BED58512A46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412810" y="2914767"/>
              <a:ext cx="1382131" cy="6095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35091F60-AD5B-246E-3B93-D0302CAF8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7192" y="2914767"/>
              <a:ext cx="1755776" cy="39591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Sans Serif" pitchFamily="34" charset="0"/>
                  <a:ea typeface="+mn-ea"/>
                  <a:cs typeface="+mn-cs"/>
                </a:rPr>
                <a:t>  1.1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Symap" pitchFamily="2" charset="0"/>
                </a:rPr>
                <a:t>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Sans Serif" pitchFamily="34" charset="0"/>
                  <a:ea typeface="+mn-ea"/>
                  <a:cs typeface="+mn-cs"/>
                </a:rPr>
                <a:t>m</a:t>
              </a:r>
            </a:p>
          </p:txBody>
        </p:sp>
      </p:grpSp>
      <p:sp>
        <p:nvSpPr>
          <p:cNvPr id="21" name="Rectangle 2">
            <a:extLst>
              <a:ext uri="{FF2B5EF4-FFF2-40B4-BE49-F238E27FC236}">
                <a16:creationId xmlns:a16="http://schemas.microsoft.com/office/drawing/2014/main" id="{195DB693-5AA7-5CB5-94EF-A6124180C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783" y="906944"/>
            <a:ext cx="2678069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100s, l=99, m=99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6C77C9-8B27-4DEA-5EFE-C8EE9C8895EA}"/>
              </a:ext>
            </a:extLst>
          </p:cNvPr>
          <p:cNvSpPr txBox="1"/>
          <p:nvPr/>
        </p:nvSpPr>
        <p:spPr>
          <a:xfrm>
            <a:off x="9441873" y="1723266"/>
            <a:ext cx="26276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Cs,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itchFamily="34" charset="0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= 1 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(0.3 K environment)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F00F9B-E61B-5B73-01E2-652BA1A89BFF}"/>
              </a:ext>
            </a:extLst>
          </p:cNvPr>
          <p:cNvSpPr txBox="1"/>
          <p:nvPr/>
        </p:nvSpPr>
        <p:spPr>
          <a:xfrm>
            <a:off x="-90850" y="2243331"/>
            <a:ext cx="28085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(300 K environment)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B97C4F-F93D-F120-9C8F-7868BF541BA2}"/>
              </a:ext>
            </a:extLst>
          </p:cNvPr>
          <p:cNvSpPr txBox="1"/>
          <p:nvPr/>
        </p:nvSpPr>
        <p:spPr>
          <a:xfrm>
            <a:off x="751505" y="1308587"/>
            <a:ext cx="12122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itchFamily="34" charset="0"/>
              </a:rPr>
              <a:t>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~ n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3 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DB0A50-C219-958A-8B35-2C917DC038DA}"/>
              </a:ext>
            </a:extLst>
          </p:cNvPr>
          <p:cNvSpPr txBox="1"/>
          <p:nvPr/>
        </p:nvSpPr>
        <p:spPr>
          <a:xfrm>
            <a:off x="10117526" y="1289524"/>
            <a:ext cx="11534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itchFamily="34" charset="0"/>
              </a:rPr>
              <a:t>t ~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n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6615EC-0A6F-BA7D-C051-757BBCC362C4}"/>
              </a:ext>
            </a:extLst>
          </p:cNvPr>
          <p:cNvSpPr txBox="1"/>
          <p:nvPr/>
        </p:nvSpPr>
        <p:spPr>
          <a:xfrm>
            <a:off x="221083" y="4534601"/>
            <a:ext cx="31250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New atomic physics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21C8EC-1E35-518E-35B4-94AFA3E583E5}"/>
              </a:ext>
            </a:extLst>
          </p:cNvPr>
          <p:cNvSpPr txBox="1"/>
          <p:nvPr/>
        </p:nvSpPr>
        <p:spPr>
          <a:xfrm>
            <a:off x="0" y="2704996"/>
            <a:ext cx="2497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itchFamily="34" charset="0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= </a:t>
            </a: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1.1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ms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@ 4K</a:t>
            </a:r>
            <a:endParaRPr lang="en-US" sz="2400" dirty="0"/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A9C9A2F7-40A9-6760-176F-19C8E3D50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17962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6A868D4-DC87-1242-8B54-CD4CDF02EA9E}"/>
              </a:ext>
            </a:extLst>
          </p:cNvPr>
          <p:cNvGrpSpPr/>
          <p:nvPr/>
        </p:nvGrpSpPr>
        <p:grpSpPr>
          <a:xfrm>
            <a:off x="173853" y="5119733"/>
            <a:ext cx="3466640" cy="1409391"/>
            <a:chOff x="177761" y="5214289"/>
            <a:chExt cx="3466640" cy="1409391"/>
          </a:xfrm>
        </p:grpSpPr>
        <p:pic>
          <p:nvPicPr>
            <p:cNvPr id="1026" name="Picture 2" descr="Artistic impression of atoms (four maroon spheres) held in a laser lattice (white sinusoidal line, with the atoms positioned in the wave troughs)">
              <a:extLst>
                <a:ext uri="{FF2B5EF4-FFF2-40B4-BE49-F238E27FC236}">
                  <a16:creationId xmlns:a16="http://schemas.microsoft.com/office/drawing/2014/main" id="{B28B4555-D8E9-D59A-ABC7-CC620FBCE5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761" y="5214289"/>
              <a:ext cx="3348240" cy="1339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B2B28AE-A670-3B47-61BC-317EE5D94F9F}"/>
                </a:ext>
              </a:extLst>
            </p:cNvPr>
            <p:cNvSpPr txBox="1"/>
            <p:nvPr/>
          </p:nvSpPr>
          <p:spPr>
            <a:xfrm>
              <a:off x="2963048" y="6223570"/>
              <a:ext cx="68135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Arial" pitchFamily="34" charset="0"/>
                </a:rPr>
                <a:t>JQI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B848ED-A318-7B59-1DEA-52CF6493D392}"/>
              </a:ext>
            </a:extLst>
          </p:cNvPr>
          <p:cNvGrpSpPr/>
          <p:nvPr/>
        </p:nvGrpSpPr>
        <p:grpSpPr>
          <a:xfrm>
            <a:off x="7261263" y="4284647"/>
            <a:ext cx="1987634" cy="2366666"/>
            <a:chOff x="3836367" y="4346661"/>
            <a:chExt cx="1987634" cy="236666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3834797-A5F1-6CA4-FB58-A1E1A11A0C60}"/>
                </a:ext>
              </a:extLst>
            </p:cNvPr>
            <p:cNvSpPr txBox="1"/>
            <p:nvPr/>
          </p:nvSpPr>
          <p:spPr>
            <a:xfrm>
              <a:off x="3908991" y="4346661"/>
              <a:ext cx="190340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Arial" pitchFamily="34" charset="0"/>
                </a:rPr>
                <a:t>Quantum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  <a:latin typeface="Century Gothic" pitchFamily="34" charset="0"/>
                  <a:cs typeface="Arial" pitchFamily="34" charset="0"/>
                </a:rPr>
                <a:t>simulators</a:t>
              </a:r>
              <a:endParaRPr lang="en-US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A9D2A79-CBA6-B6DB-F28C-868A4F36FD9A}"/>
                </a:ext>
              </a:extLst>
            </p:cNvPr>
            <p:cNvGrpSpPr/>
            <p:nvPr/>
          </p:nvGrpSpPr>
          <p:grpSpPr>
            <a:xfrm>
              <a:off x="3836367" y="5017362"/>
              <a:ext cx="1987634" cy="1695965"/>
              <a:chOff x="3881202" y="5054547"/>
              <a:chExt cx="1987634" cy="1695965"/>
            </a:xfrm>
          </p:grpSpPr>
          <p:pic>
            <p:nvPicPr>
              <p:cNvPr id="1028" name="Picture 4" descr="A New Order in the Quantum World | Max-Planck-Institute for Quantum Optics">
                <a:extLst>
                  <a:ext uri="{FF2B5EF4-FFF2-40B4-BE49-F238E27FC236}">
                    <a16:creationId xmlns:a16="http://schemas.microsoft.com/office/drawing/2014/main" id="{23558802-27FF-4873-0745-E957BEA292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6277" y="5054547"/>
                <a:ext cx="1932559" cy="1658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00AA64-A5E8-9C6D-EB16-7D4129CB6337}"/>
                  </a:ext>
                </a:extLst>
              </p:cNvPr>
              <p:cNvSpPr txBox="1"/>
              <p:nvPr/>
            </p:nvSpPr>
            <p:spPr>
              <a:xfrm>
                <a:off x="3881202" y="6350402"/>
                <a:ext cx="79583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itchFamily="34" charset="0"/>
                    <a:ea typeface="+mn-ea"/>
                    <a:cs typeface="Arial" pitchFamily="34" charset="0"/>
                  </a:rPr>
                  <a:t>MPQ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CEE5DE3-A0E9-6A2A-EE88-3BF33298A165}"/>
              </a:ext>
            </a:extLst>
          </p:cNvPr>
          <p:cNvGrpSpPr/>
          <p:nvPr/>
        </p:nvGrpSpPr>
        <p:grpSpPr>
          <a:xfrm>
            <a:off x="9792897" y="4277701"/>
            <a:ext cx="2316425" cy="2414214"/>
            <a:chOff x="6368001" y="4339715"/>
            <a:chExt cx="2316425" cy="241421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E068E40-D5BB-129F-4200-302E918B798B}"/>
                </a:ext>
              </a:extLst>
            </p:cNvPr>
            <p:cNvSpPr txBox="1"/>
            <p:nvPr/>
          </p:nvSpPr>
          <p:spPr>
            <a:xfrm>
              <a:off x="6525985" y="4339715"/>
              <a:ext cx="190340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Arial" pitchFamily="34" charset="0"/>
                </a:rPr>
                <a:t>Quantum computers</a:t>
              </a:r>
              <a:endParaRPr lang="en-US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29952C2-715E-0CDC-4024-EB58AD9A6DA1}"/>
                </a:ext>
              </a:extLst>
            </p:cNvPr>
            <p:cNvGrpSpPr/>
            <p:nvPr/>
          </p:nvGrpSpPr>
          <p:grpSpPr>
            <a:xfrm>
              <a:off x="6368001" y="5017362"/>
              <a:ext cx="2316425" cy="1736567"/>
              <a:chOff x="6483927" y="5068426"/>
              <a:chExt cx="2316425" cy="1736567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8CDC5C0D-4769-31B0-A26D-018E428358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 l="12925" r="13057"/>
              <a:stretch/>
            </p:blipFill>
            <p:spPr>
              <a:xfrm>
                <a:off x="6483927" y="5068426"/>
                <a:ext cx="2219377" cy="1713373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6D49DD2-2AB2-2E6F-F5C9-4C22B56EAC1B}"/>
                  </a:ext>
                </a:extLst>
              </p:cNvPr>
              <p:cNvSpPr txBox="1"/>
              <p:nvPr/>
            </p:nvSpPr>
            <p:spPr>
              <a:xfrm>
                <a:off x="7779393" y="6404883"/>
                <a:ext cx="102095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solidFill>
                      <a:schemeClr val="bg1"/>
                    </a:solidFill>
                    <a:latin typeface="Century Gothic" pitchFamily="34" charset="0"/>
                    <a:cs typeface="Arial" pitchFamily="34" charset="0"/>
                  </a:rPr>
                  <a:t>QuEra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F02774F-A1B5-7BC7-E214-32FBCE143368}"/>
              </a:ext>
            </a:extLst>
          </p:cNvPr>
          <p:cNvGrpSpPr/>
          <p:nvPr/>
        </p:nvGrpSpPr>
        <p:grpSpPr>
          <a:xfrm>
            <a:off x="3840708" y="4277701"/>
            <a:ext cx="3157015" cy="2197678"/>
            <a:chOff x="888427" y="4361965"/>
            <a:chExt cx="3157015" cy="219767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9A28E1F-3E0F-B283-BD95-EE87182161F3}"/>
                </a:ext>
              </a:extLst>
            </p:cNvPr>
            <p:cNvGrpSpPr/>
            <p:nvPr/>
          </p:nvGrpSpPr>
          <p:grpSpPr>
            <a:xfrm>
              <a:off x="888427" y="4361965"/>
              <a:ext cx="3157015" cy="2197678"/>
              <a:chOff x="8912483" y="4303738"/>
              <a:chExt cx="3157015" cy="2197678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462AFD-5BD3-8B32-3644-614FD71587F9}"/>
                  </a:ext>
                </a:extLst>
              </p:cNvPr>
              <p:cNvSpPr txBox="1"/>
              <p:nvPr/>
            </p:nvSpPr>
            <p:spPr>
              <a:xfrm>
                <a:off x="9142979" y="4303738"/>
                <a:ext cx="241898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Century Gothic" pitchFamily="34" charset="0"/>
                    <a:cs typeface="Arial" pitchFamily="34" charset="0"/>
                  </a:rPr>
                  <a:t>Quantum sensors &amp; networks</a:t>
                </a:r>
                <a:endParaRPr lang="en-US" dirty="0"/>
              </a:p>
            </p:txBody>
          </p:sp>
          <p:pic>
            <p:nvPicPr>
              <p:cNvPr id="1036" name="Picture 12" descr="Infleqtion's Quantum RF Solution Excels at Army C5ISR NetModX23 Assessment">
                <a:extLst>
                  <a:ext uri="{FF2B5EF4-FFF2-40B4-BE49-F238E27FC236}">
                    <a16:creationId xmlns:a16="http://schemas.microsoft.com/office/drawing/2014/main" id="{D86A52EF-D54E-1B71-0405-5E6827EE77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" t="7273" b="12987"/>
              <a:stretch/>
            </p:blipFill>
            <p:spPr bwMode="auto">
              <a:xfrm>
                <a:off x="8912483" y="5178399"/>
                <a:ext cx="3157015" cy="13230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7" name="object 4">
              <a:extLst>
                <a:ext uri="{FF2B5EF4-FFF2-40B4-BE49-F238E27FC236}">
                  <a16:creationId xmlns:a16="http://schemas.microsoft.com/office/drawing/2014/main" id="{7DAD3212-16CA-CD9A-6FD2-4DF514214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954" y="6179705"/>
              <a:ext cx="1212453" cy="314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8947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6" grpId="0"/>
      <p:bldP spid="25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0" y="0"/>
            <a:ext cx="12192000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A3DB8B5-011D-0931-9642-42577E458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96" y="5611"/>
            <a:ext cx="51030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itchFamily="34" charset="0"/>
              </a:rPr>
              <a:t>High fidelity entanglement</a:t>
            </a:r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5898B342-AA06-16F3-D29E-39A64AF2E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222" y="6400800"/>
            <a:ext cx="50185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7E9D79-97F8-4126-B7D8-A55F1D5239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186D1FF-3C29-59BC-DA75-5E81C4996019}"/>
              </a:ext>
            </a:extLst>
          </p:cNvPr>
          <p:cNvGrpSpPr/>
          <p:nvPr/>
        </p:nvGrpSpPr>
        <p:grpSpPr>
          <a:xfrm>
            <a:off x="1863260" y="816204"/>
            <a:ext cx="9489520" cy="4652613"/>
            <a:chOff x="583100" y="669900"/>
            <a:chExt cx="9489520" cy="46526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F17EDA8-C32D-C3DD-80EE-7821ED280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66"/>
            <a:stretch/>
          </p:blipFill>
          <p:spPr>
            <a:xfrm>
              <a:off x="583100" y="669900"/>
              <a:ext cx="7186499" cy="4652613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BCE5677-A1F9-BD5C-D006-59682D7C1D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7760" y="2736482"/>
              <a:ext cx="1048819" cy="0"/>
            </a:xfrm>
            <a:prstGeom prst="line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CA0F721-C043-4055-8E73-F770F859B3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41481" y="3698868"/>
              <a:ext cx="1048819" cy="0"/>
            </a:xfrm>
            <a:prstGeom prst="line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F3D1393-0708-D4F3-8F1F-7D07953A6C50}"/>
                </a:ext>
              </a:extLst>
            </p:cNvPr>
            <p:cNvSpPr txBox="1"/>
            <p:nvPr/>
          </p:nvSpPr>
          <p:spPr>
            <a:xfrm>
              <a:off x="8596310" y="2500154"/>
              <a:ext cx="147630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0.99 NISQ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FA6A71-D5BF-B8FD-5F75-853A8B571E77}"/>
                </a:ext>
              </a:extLst>
            </p:cNvPr>
            <p:cNvSpPr txBox="1"/>
            <p:nvPr/>
          </p:nvSpPr>
          <p:spPr>
            <a:xfrm>
              <a:off x="8596308" y="3470162"/>
              <a:ext cx="147631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0.999  FT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910138E-A335-D35C-0B5D-C0BB6045D9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41481" y="1766536"/>
              <a:ext cx="1100509" cy="0"/>
            </a:xfrm>
            <a:prstGeom prst="line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39F34E-3528-FB6D-C086-95EC1573DB78}"/>
                </a:ext>
              </a:extLst>
            </p:cNvPr>
            <p:cNvSpPr txBox="1"/>
            <p:nvPr/>
          </p:nvSpPr>
          <p:spPr>
            <a:xfrm>
              <a:off x="8596309" y="1555501"/>
              <a:ext cx="104881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0.9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12B291F-8B88-8469-5FF1-DD8DD1488119}"/>
                </a:ext>
              </a:extLst>
            </p:cNvPr>
            <p:cNvCxnSpPr/>
            <p:nvPr/>
          </p:nvCxnSpPr>
          <p:spPr>
            <a:xfrm>
              <a:off x="1438940" y="1774097"/>
              <a:ext cx="5935541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690957-D7CE-3D83-B3D2-44361D6B5EFE}"/>
                </a:ext>
              </a:extLst>
            </p:cNvPr>
            <p:cNvSpPr txBox="1"/>
            <p:nvPr/>
          </p:nvSpPr>
          <p:spPr>
            <a:xfrm>
              <a:off x="8308532" y="1005090"/>
              <a:ext cx="162437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Fidelity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25F071-E8DA-3783-C825-A874F7173053}"/>
                </a:ext>
              </a:extLst>
            </p:cNvPr>
            <p:cNvCxnSpPr/>
            <p:nvPr/>
          </p:nvCxnSpPr>
          <p:spPr>
            <a:xfrm>
              <a:off x="1428306" y="2741659"/>
              <a:ext cx="5935541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9CE946C-38C0-A1AC-758C-8DE1138F19AF}"/>
                </a:ext>
              </a:extLst>
            </p:cNvPr>
            <p:cNvCxnSpPr/>
            <p:nvPr/>
          </p:nvCxnSpPr>
          <p:spPr>
            <a:xfrm>
              <a:off x="1392869" y="3691500"/>
              <a:ext cx="5935541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23E9BD0-E92D-E170-689B-8F9F0B276B6B}"/>
              </a:ext>
            </a:extLst>
          </p:cNvPr>
          <p:cNvSpPr txBox="1"/>
          <p:nvPr/>
        </p:nvSpPr>
        <p:spPr>
          <a:xfrm>
            <a:off x="-75306" y="5629255"/>
            <a:ext cx="16243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92C0E02-8AC8-3E80-2086-4CBB130BC0B6}"/>
              </a:ext>
            </a:extLst>
          </p:cNvPr>
          <p:cNvGrpSpPr/>
          <p:nvPr/>
        </p:nvGrpSpPr>
        <p:grpSpPr>
          <a:xfrm>
            <a:off x="1447460" y="5672619"/>
            <a:ext cx="2424510" cy="954107"/>
            <a:chOff x="6385220" y="5672619"/>
            <a:chExt cx="2424510" cy="95410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032AB0-A0D8-50E2-1162-B54A445840F3}"/>
                </a:ext>
              </a:extLst>
            </p:cNvPr>
            <p:cNvSpPr txBox="1"/>
            <p:nvPr/>
          </p:nvSpPr>
          <p:spPr>
            <a:xfrm>
              <a:off x="6911435" y="5672619"/>
              <a:ext cx="189829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F=0.9971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Caltech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arXiv:2407.20184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494429-9A09-EC86-B2EC-370B805B52FF}"/>
                </a:ext>
              </a:extLst>
            </p:cNvPr>
            <p:cNvGrpSpPr/>
            <p:nvPr/>
          </p:nvGrpSpPr>
          <p:grpSpPr>
            <a:xfrm>
              <a:off x="6385220" y="5694565"/>
              <a:ext cx="541618" cy="523220"/>
              <a:chOff x="6745438" y="5829647"/>
              <a:chExt cx="541618" cy="52322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740C1A5-BAF4-E22E-593A-BC23AAF23F7B}"/>
                  </a:ext>
                </a:extLst>
              </p:cNvPr>
              <p:cNvSpPr/>
              <p:nvPr/>
            </p:nvSpPr>
            <p:spPr>
              <a:xfrm>
                <a:off x="6823427" y="5888508"/>
                <a:ext cx="385641" cy="40549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7B09E26-502B-4240-69BE-8641DC7BCBAA}"/>
                  </a:ext>
                </a:extLst>
              </p:cNvPr>
              <p:cNvSpPr txBox="1"/>
              <p:nvPr/>
            </p:nvSpPr>
            <p:spPr>
              <a:xfrm>
                <a:off x="6745438" y="5829647"/>
                <a:ext cx="54161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Sr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50AD05-B3D4-EA1C-B8C0-DA68DC8354AA}"/>
              </a:ext>
            </a:extLst>
          </p:cNvPr>
          <p:cNvGrpSpPr/>
          <p:nvPr/>
        </p:nvGrpSpPr>
        <p:grpSpPr>
          <a:xfrm>
            <a:off x="9887012" y="5672619"/>
            <a:ext cx="2458951" cy="954107"/>
            <a:chOff x="4144580" y="5672619"/>
            <a:chExt cx="2458951" cy="95410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AD640BF-3DFE-0AB3-44DC-0038A0F828C2}"/>
                </a:ext>
              </a:extLst>
            </p:cNvPr>
            <p:cNvSpPr txBox="1"/>
            <p:nvPr/>
          </p:nvSpPr>
          <p:spPr>
            <a:xfrm>
              <a:off x="4705236" y="5672619"/>
              <a:ext cx="189829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F=0.9934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Infleqtion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arXiv:2408.08288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639DC2E-AFB6-D4E8-BF13-CED5973561B3}"/>
                </a:ext>
              </a:extLst>
            </p:cNvPr>
            <p:cNvGrpSpPr/>
            <p:nvPr/>
          </p:nvGrpSpPr>
          <p:grpSpPr>
            <a:xfrm>
              <a:off x="4144580" y="5694565"/>
              <a:ext cx="822159" cy="523220"/>
              <a:chOff x="4157269" y="5401150"/>
              <a:chExt cx="822159" cy="52322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DAC6966-1A8A-5F45-B3AB-7E8C658EA3B8}"/>
                  </a:ext>
                </a:extLst>
              </p:cNvPr>
              <p:cNvSpPr/>
              <p:nvPr/>
            </p:nvSpPr>
            <p:spPr>
              <a:xfrm>
                <a:off x="4258522" y="5451691"/>
                <a:ext cx="413002" cy="40549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2D0F9E1-E0D6-7568-5AD8-700677D1E0EE}"/>
                  </a:ext>
                </a:extLst>
              </p:cNvPr>
              <p:cNvSpPr txBox="1"/>
              <p:nvPr/>
            </p:nvSpPr>
            <p:spPr>
              <a:xfrm>
                <a:off x="4157269" y="5401150"/>
                <a:ext cx="82215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Cs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D07A2D-3E6D-AAF6-FB48-423A76D97ACB}"/>
              </a:ext>
            </a:extLst>
          </p:cNvPr>
          <p:cNvGrpSpPr/>
          <p:nvPr/>
        </p:nvGrpSpPr>
        <p:grpSpPr>
          <a:xfrm>
            <a:off x="3717207" y="5672619"/>
            <a:ext cx="2843405" cy="954107"/>
            <a:chOff x="1577511" y="5672619"/>
            <a:chExt cx="2843405" cy="95410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63B6F7-C3D7-FB29-F463-97A5D420776B}"/>
                </a:ext>
              </a:extLst>
            </p:cNvPr>
            <p:cNvSpPr txBox="1"/>
            <p:nvPr/>
          </p:nvSpPr>
          <p:spPr>
            <a:xfrm>
              <a:off x="2122389" y="5672619"/>
              <a:ext cx="229852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F=0.995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Harvard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Nature 622, 268 (2023)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1058CA1-B1D7-9DB8-EFD6-84A1354ED9FD}"/>
                </a:ext>
              </a:extLst>
            </p:cNvPr>
            <p:cNvGrpSpPr/>
            <p:nvPr/>
          </p:nvGrpSpPr>
          <p:grpSpPr>
            <a:xfrm>
              <a:off x="1577511" y="5694565"/>
              <a:ext cx="822159" cy="523220"/>
              <a:chOff x="2569917" y="6636399"/>
              <a:chExt cx="822159" cy="52322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AF9B85-492F-9B70-B144-11C49502129F}"/>
                  </a:ext>
                </a:extLst>
              </p:cNvPr>
              <p:cNvSpPr/>
              <p:nvPr/>
            </p:nvSpPr>
            <p:spPr>
              <a:xfrm>
                <a:off x="2657869" y="6695260"/>
                <a:ext cx="456926" cy="40549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F910FE2-C977-2106-C9B4-84F7BF18E719}"/>
                  </a:ext>
                </a:extLst>
              </p:cNvPr>
              <p:cNvSpPr txBox="1"/>
              <p:nvPr/>
            </p:nvSpPr>
            <p:spPr>
              <a:xfrm>
                <a:off x="2569917" y="6636399"/>
                <a:ext cx="82215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Rb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BC56990-7FED-38AC-B7A1-ACB1A0AE9F65}"/>
              </a:ext>
            </a:extLst>
          </p:cNvPr>
          <p:cNvGrpSpPr/>
          <p:nvPr/>
        </p:nvGrpSpPr>
        <p:grpSpPr>
          <a:xfrm>
            <a:off x="6507569" y="5672619"/>
            <a:ext cx="3610588" cy="1446550"/>
            <a:chOff x="8574113" y="5672619"/>
            <a:chExt cx="3610588" cy="144655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0A068A-0AF6-CE6E-32C4-DB833BB73B13}"/>
                </a:ext>
              </a:extLst>
            </p:cNvPr>
            <p:cNvSpPr txBox="1"/>
            <p:nvPr/>
          </p:nvSpPr>
          <p:spPr>
            <a:xfrm>
              <a:off x="9206645" y="5672619"/>
              <a:ext cx="2978056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F=0.994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Princeton arXiv:2406.01482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AtomComputing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arXiv:2411.11708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A28F63-17EF-58BD-F081-EE553A0BD1DD}"/>
                </a:ext>
              </a:extLst>
            </p:cNvPr>
            <p:cNvGrpSpPr/>
            <p:nvPr/>
          </p:nvGrpSpPr>
          <p:grpSpPr>
            <a:xfrm>
              <a:off x="8574113" y="5694565"/>
              <a:ext cx="822159" cy="523220"/>
              <a:chOff x="8934331" y="5829647"/>
              <a:chExt cx="822159" cy="52322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3B9C214-C709-2E29-6D93-E7B91F4A111E}"/>
                  </a:ext>
                </a:extLst>
              </p:cNvPr>
              <p:cNvSpPr/>
              <p:nvPr/>
            </p:nvSpPr>
            <p:spPr>
              <a:xfrm>
                <a:off x="9014681" y="5888508"/>
                <a:ext cx="456926" cy="40549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8ADB5C7-A1D0-BEB0-15F4-6186E43A38F3}"/>
                  </a:ext>
                </a:extLst>
              </p:cNvPr>
              <p:cNvSpPr txBox="1"/>
              <p:nvPr/>
            </p:nvSpPr>
            <p:spPr>
              <a:xfrm>
                <a:off x="8934331" y="5829647"/>
                <a:ext cx="82215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Yb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320AA53-7259-FC5F-F956-F73707A9DA2F}"/>
              </a:ext>
            </a:extLst>
          </p:cNvPr>
          <p:cNvGrpSpPr/>
          <p:nvPr/>
        </p:nvGrpSpPr>
        <p:grpSpPr>
          <a:xfrm>
            <a:off x="2820082" y="1582128"/>
            <a:ext cx="1213540" cy="1025795"/>
            <a:chOff x="407220" y="2441305"/>
            <a:chExt cx="1213540" cy="102579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F3BFFD4-5F4A-B15A-66C7-F2F243476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978" y="2465178"/>
              <a:ext cx="1189782" cy="1001922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86BC3F-413D-99AA-391A-E62A13BA5162}"/>
                </a:ext>
              </a:extLst>
            </p:cNvPr>
            <p:cNvSpPr/>
            <p:nvPr/>
          </p:nvSpPr>
          <p:spPr>
            <a:xfrm>
              <a:off x="407220" y="2443397"/>
              <a:ext cx="69467" cy="122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7F93F32-D157-8083-3CE9-45364803D62C}"/>
                </a:ext>
              </a:extLst>
            </p:cNvPr>
            <p:cNvSpPr/>
            <p:nvPr/>
          </p:nvSpPr>
          <p:spPr>
            <a:xfrm>
              <a:off x="843436" y="2441305"/>
              <a:ext cx="274830" cy="864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80A4788D-06FC-2273-2E1B-8948BFF7F135}"/>
              </a:ext>
            </a:extLst>
          </p:cNvPr>
          <p:cNvSpPr/>
          <p:nvPr/>
        </p:nvSpPr>
        <p:spPr>
          <a:xfrm>
            <a:off x="8377159" y="2998666"/>
            <a:ext cx="117805" cy="11780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5F421F-AC83-8A31-0037-DA7A419165C5}"/>
              </a:ext>
            </a:extLst>
          </p:cNvPr>
          <p:cNvSpPr/>
          <p:nvPr/>
        </p:nvSpPr>
        <p:spPr>
          <a:xfrm>
            <a:off x="8540206" y="3335426"/>
            <a:ext cx="117805" cy="1178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B0D747C-9F18-9965-E077-7F23CDC546A7}"/>
              </a:ext>
            </a:extLst>
          </p:cNvPr>
          <p:cNvSpPr/>
          <p:nvPr/>
        </p:nvSpPr>
        <p:spPr>
          <a:xfrm>
            <a:off x="8474014" y="3030490"/>
            <a:ext cx="117805" cy="11780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18347A9-59E3-91D9-14F0-88F26EEF5898}"/>
              </a:ext>
            </a:extLst>
          </p:cNvPr>
          <p:cNvSpPr/>
          <p:nvPr/>
        </p:nvSpPr>
        <p:spPr>
          <a:xfrm>
            <a:off x="8475629" y="2972069"/>
            <a:ext cx="117805" cy="11780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8E28B53-0F69-1BA2-54BD-F4F2175C2619}"/>
              </a:ext>
            </a:extLst>
          </p:cNvPr>
          <p:cNvCxnSpPr>
            <a:cxnSpLocks/>
          </p:cNvCxnSpPr>
          <p:nvPr/>
        </p:nvCxnSpPr>
        <p:spPr>
          <a:xfrm flipH="1">
            <a:off x="8873373" y="4786138"/>
            <a:ext cx="1048819" cy="0"/>
          </a:xfrm>
          <a:prstGeom prst="lin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E42C60F-86CB-0BAB-EA2A-50BA778E7DAB}"/>
              </a:ext>
            </a:extLst>
          </p:cNvPr>
          <p:cNvSpPr txBox="1"/>
          <p:nvPr/>
        </p:nvSpPr>
        <p:spPr>
          <a:xfrm>
            <a:off x="9961756" y="4599377"/>
            <a:ext cx="19254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0.9999 Utility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C8F51B7-48D6-EA5E-8F51-24950D6B97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878" t="44242" r="7308" b="8370"/>
          <a:stretch/>
        </p:blipFill>
        <p:spPr>
          <a:xfrm>
            <a:off x="6100062" y="3148489"/>
            <a:ext cx="1888328" cy="15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8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5" grpId="0" animBg="1"/>
      <p:bldP spid="16" grpId="0" animBg="1"/>
      <p:bldP spid="33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CCBB6E40-8264-004A-95C3-E4EEDE8EC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460F2B7-4029-E6F8-FBBE-514B29F0AC2C}"/>
              </a:ext>
            </a:extLst>
          </p:cNvPr>
          <p:cNvSpPr/>
          <p:nvPr/>
        </p:nvSpPr>
        <p:spPr>
          <a:xfrm>
            <a:off x="9349402" y="758966"/>
            <a:ext cx="2314608" cy="318166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A0E4CA5-203C-96D0-160D-9874D56791B7}"/>
              </a:ext>
            </a:extLst>
          </p:cNvPr>
          <p:cNvSpPr/>
          <p:nvPr/>
        </p:nvSpPr>
        <p:spPr>
          <a:xfrm>
            <a:off x="251252" y="3247551"/>
            <a:ext cx="2461112" cy="20414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42D322-1127-2C16-DB04-5FAC1D91F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2" y="45905"/>
            <a:ext cx="6719532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Towards useful Quantum computing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0F0310-9747-D752-2F41-CFDED6999EC6}"/>
              </a:ext>
            </a:extLst>
          </p:cNvPr>
          <p:cNvSpPr/>
          <p:nvPr/>
        </p:nvSpPr>
        <p:spPr>
          <a:xfrm>
            <a:off x="3222133" y="2357013"/>
            <a:ext cx="2314608" cy="190948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9254AEC-6A14-A653-322D-8FAFF2B19F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833" r="74084" b="-1"/>
          <a:stretch/>
        </p:blipFill>
        <p:spPr>
          <a:xfrm>
            <a:off x="1147434" y="3430340"/>
            <a:ext cx="668746" cy="6236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CB07A2-4025-B717-5530-8199665C3B30}"/>
              </a:ext>
            </a:extLst>
          </p:cNvPr>
          <p:cNvSpPr txBox="1"/>
          <p:nvPr/>
        </p:nvSpPr>
        <p:spPr>
          <a:xfrm>
            <a:off x="-86379" y="4163551"/>
            <a:ext cx="3125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NISQ – Noisy Intermediate Scale Quantum</a:t>
            </a:r>
            <a:endParaRPr lang="en-US" dirty="0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65BADA5-152F-7B34-C07C-69EEDE281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132" y="904970"/>
            <a:ext cx="1897148" cy="1897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921840-8A40-628E-745A-3CDFA8FCF5CB}"/>
              </a:ext>
            </a:extLst>
          </p:cNvPr>
          <p:cNvSpPr txBox="1"/>
          <p:nvPr/>
        </p:nvSpPr>
        <p:spPr>
          <a:xfrm>
            <a:off x="3209040" y="3147470"/>
            <a:ext cx="22915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NISQ </a:t>
            </a:r>
          </a:p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&amp;</a:t>
            </a:r>
          </a:p>
          <a:p>
            <a:pPr algn="ctr"/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Error mitigation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B5E388D-F65E-AEE2-B057-239745CD361A}"/>
              </a:ext>
            </a:extLst>
          </p:cNvPr>
          <p:cNvSpPr/>
          <p:nvPr/>
        </p:nvSpPr>
        <p:spPr>
          <a:xfrm>
            <a:off x="6202364" y="1707910"/>
            <a:ext cx="2314608" cy="23771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D2AFA7BB-5175-9113-C3F9-505607AA34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563" r="54200" b="-1"/>
          <a:stretch/>
        </p:blipFill>
        <p:spPr>
          <a:xfrm>
            <a:off x="6768770" y="1791935"/>
            <a:ext cx="1181796" cy="10950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AB2DA4-9BDC-16F2-847B-22DDF8F2B1EA}"/>
              </a:ext>
            </a:extLst>
          </p:cNvPr>
          <p:cNvSpPr txBox="1"/>
          <p:nvPr/>
        </p:nvSpPr>
        <p:spPr>
          <a:xfrm>
            <a:off x="6225374" y="2971030"/>
            <a:ext cx="22915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Error detection</a:t>
            </a:r>
          </a:p>
          <a:p>
            <a:pPr algn="ctr"/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&amp;</a:t>
            </a:r>
          </a:p>
          <a:p>
            <a:pPr algn="ctr"/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Fault tolerance</a:t>
            </a:r>
            <a:endParaRPr lang="en-US" dirty="0"/>
          </a:p>
        </p:txBody>
      </p:sp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1B4600EE-2C85-A3F8-702D-D5B2E0BA9D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833" r="74084" b="-1"/>
          <a:stretch/>
        </p:blipFill>
        <p:spPr>
          <a:xfrm>
            <a:off x="4035565" y="2511629"/>
            <a:ext cx="668746" cy="6236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BBD148-B3CE-721B-15E3-3EFB95E6E922}"/>
              </a:ext>
            </a:extLst>
          </p:cNvPr>
          <p:cNvSpPr txBox="1"/>
          <p:nvPr/>
        </p:nvSpPr>
        <p:spPr>
          <a:xfrm>
            <a:off x="9338223" y="2836543"/>
            <a:ext cx="22915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Error correction &amp;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Fault tolerance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0C21AF-DFFA-54D8-E113-7A7972AEC937}"/>
              </a:ext>
            </a:extLst>
          </p:cNvPr>
          <p:cNvSpPr txBox="1"/>
          <p:nvPr/>
        </p:nvSpPr>
        <p:spPr>
          <a:xfrm>
            <a:off x="3144032" y="4845439"/>
            <a:ext cx="2598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arXiv:2501.06097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E1B117-67A7-C7B0-4FD8-9D2FD3328370}"/>
              </a:ext>
            </a:extLst>
          </p:cNvPr>
          <p:cNvSpPr txBox="1"/>
          <p:nvPr/>
        </p:nvSpPr>
        <p:spPr>
          <a:xfrm>
            <a:off x="6202364" y="4670913"/>
            <a:ext cx="2671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arXiv:2412.07670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E5FC9A-0A5D-791A-EB81-B98CD6ECC44F}"/>
              </a:ext>
            </a:extLst>
          </p:cNvPr>
          <p:cNvSpPr txBox="1"/>
          <p:nvPr/>
        </p:nvSpPr>
        <p:spPr>
          <a:xfrm>
            <a:off x="24028" y="6095214"/>
            <a:ext cx="3629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Nature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604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, 457 (2022)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69440-7079-D6D9-7004-893010EB4E13}"/>
              </a:ext>
            </a:extLst>
          </p:cNvPr>
          <p:cNvSpPr txBox="1"/>
          <p:nvPr/>
        </p:nvSpPr>
        <p:spPr>
          <a:xfrm>
            <a:off x="9480672" y="3975055"/>
            <a:ext cx="2314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In progress….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F80EF-6D00-2C6B-7BE2-95D856841C92}"/>
              </a:ext>
            </a:extLst>
          </p:cNvPr>
          <p:cNvSpPr txBox="1"/>
          <p:nvPr/>
        </p:nvSpPr>
        <p:spPr>
          <a:xfrm>
            <a:off x="37630" y="5304257"/>
            <a:ext cx="2886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Phase estimation</a:t>
            </a:r>
          </a:p>
          <a:p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QAOA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9491F-86EC-C110-BC20-D8E55ABFFE89}"/>
              </a:ext>
            </a:extLst>
          </p:cNvPr>
          <p:cNvSpPr txBox="1"/>
          <p:nvPr/>
        </p:nvSpPr>
        <p:spPr>
          <a:xfrm>
            <a:off x="6177088" y="4221093"/>
            <a:ext cx="2735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Logical qubits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970013-6E19-4A96-8E5F-020F431A4B00}"/>
              </a:ext>
            </a:extLst>
          </p:cNvPr>
          <p:cNvSpPr txBox="1"/>
          <p:nvPr/>
        </p:nvSpPr>
        <p:spPr>
          <a:xfrm>
            <a:off x="3910335" y="4364983"/>
            <a:ext cx="1295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VQE</a:t>
            </a:r>
            <a:endParaRPr lang="en-US" sz="28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D4176CE-978D-DE75-9F68-E65E3E053493}"/>
              </a:ext>
            </a:extLst>
          </p:cNvPr>
          <p:cNvSpPr/>
          <p:nvPr/>
        </p:nvSpPr>
        <p:spPr>
          <a:xfrm>
            <a:off x="3044329" y="2212848"/>
            <a:ext cx="2698102" cy="3438144"/>
          </a:xfrm>
          <a:prstGeom prst="round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  <p:bldP spid="9" grpId="0"/>
      <p:bldP spid="13" grpId="0" animBg="1"/>
      <p:bldP spid="15" grpId="0"/>
      <p:bldP spid="18" grpId="0"/>
      <p:bldP spid="20" grpId="0"/>
      <p:bldP spid="21" grpId="0"/>
      <p:bldP spid="23" grpId="0"/>
      <p:bldP spid="10" grpId="0"/>
      <p:bldP spid="19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-10886" y="1432"/>
            <a:ext cx="12186557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-32785" y="26937"/>
            <a:ext cx="184731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3F1315A2-B88D-4B0C-A1FE-01833797D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785" y="26937"/>
            <a:ext cx="6144631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Variational Quantum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Eigensolver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AD9D44-B7E7-4B37-B233-973C6B52070B}"/>
              </a:ext>
            </a:extLst>
          </p:cNvPr>
          <p:cNvSpPr/>
          <p:nvPr/>
        </p:nvSpPr>
        <p:spPr>
          <a:xfrm>
            <a:off x="6734593" y="95746"/>
            <a:ext cx="5375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Peruzzo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et al. 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Nat.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4213 (2014)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6A56DE4-CEBD-48F5-AA2C-2FA71CA56745}"/>
              </a:ext>
            </a:extLst>
          </p:cNvPr>
          <p:cNvSpPr/>
          <p:nvPr/>
        </p:nvSpPr>
        <p:spPr>
          <a:xfrm>
            <a:off x="10240075" y="2428403"/>
            <a:ext cx="19319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+mn-cs"/>
              </a:rPr>
              <a:t>Coprocessor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A9DEC17-0252-4BD1-98F6-FE7536B03AAB}"/>
              </a:ext>
            </a:extLst>
          </p:cNvPr>
          <p:cNvSpPr/>
          <p:nvPr/>
        </p:nvSpPr>
        <p:spPr>
          <a:xfrm>
            <a:off x="151946" y="997242"/>
            <a:ext cx="3191401" cy="452431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+mn-cs"/>
              </a:rPr>
              <a:t>High dimensional problems have an exponential state space.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Sans Serif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+mn-cs"/>
              </a:rPr>
              <a:t>Cannot efficiently calculate the state classically.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Sans Serif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+mn-cs"/>
              </a:rPr>
              <a:t>VQE converges to 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+mn-cs"/>
              </a:rPr>
              <a:t>variational  optimal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+mn-cs"/>
              </a:rPr>
              <a:t>solution.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08A7306-5C00-4747-AFD5-DFFEF25B5B7E}"/>
              </a:ext>
            </a:extLst>
          </p:cNvPr>
          <p:cNvGrpSpPr/>
          <p:nvPr/>
        </p:nvGrpSpPr>
        <p:grpSpPr>
          <a:xfrm>
            <a:off x="3467344" y="625670"/>
            <a:ext cx="7396350" cy="5711673"/>
            <a:chOff x="1805600" y="804309"/>
            <a:chExt cx="7396350" cy="571167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6435DB5-C6DD-4AED-85F3-7D119ECAC09F}"/>
                </a:ext>
              </a:extLst>
            </p:cNvPr>
            <p:cNvGrpSpPr/>
            <p:nvPr/>
          </p:nvGrpSpPr>
          <p:grpSpPr>
            <a:xfrm>
              <a:off x="1805600" y="804309"/>
              <a:ext cx="7396350" cy="3784664"/>
              <a:chOff x="3092887" y="738854"/>
              <a:chExt cx="7396350" cy="3784664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C6CA085-9F9E-463C-912E-5AD002FE27A4}"/>
                  </a:ext>
                </a:extLst>
              </p:cNvPr>
              <p:cNvSpPr/>
              <p:nvPr/>
            </p:nvSpPr>
            <p:spPr>
              <a:xfrm>
                <a:off x="5333817" y="918975"/>
                <a:ext cx="121282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Microsoft Sans Serif" pitchFamily="34" charset="0"/>
                    <a:ea typeface="+mn-ea"/>
                    <a:cs typeface="+mn-cs"/>
                  </a:rPr>
                  <a:t>U(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q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Microsoft Sans Serif" pitchFamily="34" charset="0"/>
                    <a:ea typeface="+mn-ea"/>
                    <a:cs typeface="+mn-cs"/>
                  </a:rPr>
                  <a:t>)</a:t>
                </a: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FCA54B41-7365-4CA2-A1C2-DAA544CE42C2}"/>
                  </a:ext>
                </a:extLst>
              </p:cNvPr>
              <p:cNvGrpSpPr/>
              <p:nvPr/>
            </p:nvGrpSpPr>
            <p:grpSpPr>
              <a:xfrm>
                <a:off x="3140385" y="1652027"/>
                <a:ext cx="6703270" cy="2871491"/>
                <a:chOff x="715477" y="1036669"/>
                <a:chExt cx="11977745" cy="5130928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E65049E2-326D-472D-B0D6-168CE496204D}"/>
                    </a:ext>
                  </a:extLst>
                </p:cNvPr>
                <p:cNvGrpSpPr/>
                <p:nvPr/>
              </p:nvGrpSpPr>
              <p:grpSpPr>
                <a:xfrm>
                  <a:off x="715477" y="1036669"/>
                  <a:ext cx="11977745" cy="5130928"/>
                  <a:chOff x="715477" y="1036669"/>
                  <a:chExt cx="11977745" cy="5130928"/>
                </a:xfrm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A3EF3391-7995-43D6-9D5B-776531B5AA86}"/>
                      </a:ext>
                    </a:extLst>
                  </p:cNvPr>
                  <p:cNvSpPr/>
                  <p:nvPr/>
                </p:nvSpPr>
                <p:spPr>
                  <a:xfrm>
                    <a:off x="715477" y="1036669"/>
                    <a:ext cx="11977745" cy="5130928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3B56DAA8-8870-4770-BB27-80D66E2AEE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734879" y="1201427"/>
                    <a:ext cx="2710162" cy="462869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373E8F83-318A-4532-9F01-8D7007923B39}"/>
                    </a:ext>
                  </a:extLst>
                </p:cNvPr>
                <p:cNvGrpSpPr/>
                <p:nvPr/>
              </p:nvGrpSpPr>
              <p:grpSpPr>
                <a:xfrm>
                  <a:off x="1124828" y="1201428"/>
                  <a:ext cx="8564891" cy="4635184"/>
                  <a:chOff x="445042" y="1363352"/>
                  <a:chExt cx="8232004" cy="4455030"/>
                </a:xfrm>
              </p:grpSpPr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4455FD38-C041-4E29-9644-E5C3F926CB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095396" y="1363352"/>
                    <a:ext cx="7581650" cy="4455030"/>
                  </a:xfrm>
                  <a:prstGeom prst="rect">
                    <a:avLst/>
                  </a:prstGeom>
                  <a:ln>
                    <a:solidFill>
                      <a:srgbClr val="0000FF"/>
                    </a:solidFill>
                  </a:ln>
                </p:spPr>
              </p:pic>
              <p:pic>
                <p:nvPicPr>
                  <p:cNvPr id="30" name="Picture 8" descr="Toni">
                    <a:extLst>
                      <a:ext uri="{FF2B5EF4-FFF2-40B4-BE49-F238E27FC236}">
                        <a16:creationId xmlns:a16="http://schemas.microsoft.com/office/drawing/2014/main" id="{C9877350-F3BE-4D7E-B5D6-3E7F9B09608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445042" y="1478995"/>
                    <a:ext cx="572778" cy="5727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1" name="Picture 8" descr="Toni">
                    <a:extLst>
                      <a:ext uri="{FF2B5EF4-FFF2-40B4-BE49-F238E27FC236}">
                        <a16:creationId xmlns:a16="http://schemas.microsoft.com/office/drawing/2014/main" id="{68482BA1-49DD-47A1-8932-E84A833BB0A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445042" y="2091435"/>
                    <a:ext cx="572778" cy="5727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2" name="Picture 8" descr="Toni">
                    <a:extLst>
                      <a:ext uri="{FF2B5EF4-FFF2-40B4-BE49-F238E27FC236}">
                        <a16:creationId xmlns:a16="http://schemas.microsoft.com/office/drawing/2014/main" id="{C2B015BC-D980-4C40-9A38-23CF5C400C4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445042" y="2703875"/>
                    <a:ext cx="572778" cy="5727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3" name="Picture 8" descr="Toni">
                    <a:extLst>
                      <a:ext uri="{FF2B5EF4-FFF2-40B4-BE49-F238E27FC236}">
                        <a16:creationId xmlns:a16="http://schemas.microsoft.com/office/drawing/2014/main" id="{B36912E3-8A67-4C14-A10F-58C80546B66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445042" y="3316315"/>
                    <a:ext cx="572778" cy="5727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4" name="Picture 33" descr="Toni">
                    <a:extLst>
                      <a:ext uri="{FF2B5EF4-FFF2-40B4-BE49-F238E27FC236}">
                        <a16:creationId xmlns:a16="http://schemas.microsoft.com/office/drawing/2014/main" id="{34529014-1314-4CA4-9782-CDA697A3BED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445042" y="3928755"/>
                    <a:ext cx="572778" cy="5727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5" name="Picture 8" descr="Toni">
                    <a:extLst>
                      <a:ext uri="{FF2B5EF4-FFF2-40B4-BE49-F238E27FC236}">
                        <a16:creationId xmlns:a16="http://schemas.microsoft.com/office/drawing/2014/main" id="{16521128-98A9-41DA-A14C-DDCCA172E92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445042" y="4541195"/>
                    <a:ext cx="572778" cy="5727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6" name="Picture 8" descr="Toni">
                    <a:extLst>
                      <a:ext uri="{FF2B5EF4-FFF2-40B4-BE49-F238E27FC236}">
                        <a16:creationId xmlns:a16="http://schemas.microsoft.com/office/drawing/2014/main" id="{A0BFE2A6-BDE7-4CDC-BCF4-451E5F510CE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445042" y="5153634"/>
                    <a:ext cx="572778" cy="572778"/>
                  </a:xfrm>
                  <a:prstGeom prst="rect">
                    <a:avLst/>
                  </a:prstGeom>
                  <a:noFill/>
                </p:spPr>
              </p:pic>
            </p:grp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D304366-585D-4A7B-9C67-883C55DA2799}"/>
                  </a:ext>
                </a:extLst>
              </p:cNvPr>
              <p:cNvSpPr/>
              <p:nvPr/>
            </p:nvSpPr>
            <p:spPr>
              <a:xfrm>
                <a:off x="8659046" y="738854"/>
                <a:ext cx="1830191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Microsoft Sans Serif" pitchFamily="34" charset="0"/>
                    <a:ea typeface="+mn-ea"/>
                    <a:cs typeface="+mn-cs"/>
                  </a:rPr>
                  <a:t>Measure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Microsoft Sans Serif" pitchFamily="34" charset="0"/>
                    <a:ea typeface="+mn-ea"/>
                    <a:cs typeface="+mn-cs"/>
                  </a:rPr>
                  <a:t> energy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D4E5E09-8960-4CC5-BA60-BD0CA281963D}"/>
                  </a:ext>
                </a:extLst>
              </p:cNvPr>
              <p:cNvSpPr/>
              <p:nvPr/>
            </p:nvSpPr>
            <p:spPr>
              <a:xfrm>
                <a:off x="3092887" y="791341"/>
                <a:ext cx="886692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y</a:t>
                </a:r>
                <a:r>
                  <a:rPr kumimoji="0" lang="en-US" sz="4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Microsoft Sans Serif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B7C498D-506A-4CEF-B7A2-130991539378}"/>
                  </a:ext>
                </a:extLst>
              </p:cNvPr>
              <p:cNvSpPr/>
              <p:nvPr/>
            </p:nvSpPr>
            <p:spPr>
              <a:xfrm>
                <a:off x="7566154" y="791340"/>
                <a:ext cx="1380245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y(q)</a:t>
                </a:r>
                <a:endParaRPr kumimoji="0" lang="en-US" sz="4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Microsoft Sans Serif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0BA32772-8F32-4E02-87AC-1F9AC61F7D6F}"/>
                </a:ext>
              </a:extLst>
            </p:cNvPr>
            <p:cNvSpPr/>
            <p:nvPr/>
          </p:nvSpPr>
          <p:spPr>
            <a:xfrm>
              <a:off x="7665315" y="4595108"/>
              <a:ext cx="256309" cy="13399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183A8E7-6359-476B-A0E6-8B90C004E17B}"/>
                </a:ext>
              </a:extLst>
            </p:cNvPr>
            <p:cNvSpPr/>
            <p:nvPr/>
          </p:nvSpPr>
          <p:spPr>
            <a:xfrm>
              <a:off x="7989123" y="4770911"/>
              <a:ext cx="121282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Microsoft Sans Serif" pitchFamily="34" charset="0"/>
                  <a:ea typeface="+mn-ea"/>
                  <a:cs typeface="+mn-cs"/>
                </a:rPr>
                <a:t>E(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q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Microsoft Sans Serif" pitchFamily="34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7" name="Arrow: Down 46">
              <a:extLst>
                <a:ext uri="{FF2B5EF4-FFF2-40B4-BE49-F238E27FC236}">
                  <a16:creationId xmlns:a16="http://schemas.microsoft.com/office/drawing/2014/main" id="{9CF6219A-1EEB-44B2-99ED-79D60CB217E7}"/>
                </a:ext>
              </a:extLst>
            </p:cNvPr>
            <p:cNvSpPr/>
            <p:nvPr/>
          </p:nvSpPr>
          <p:spPr>
            <a:xfrm rot="10800000">
              <a:off x="3733889" y="4502528"/>
              <a:ext cx="306487" cy="14120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Arrow: Down 45">
              <a:extLst>
                <a:ext uri="{FF2B5EF4-FFF2-40B4-BE49-F238E27FC236}">
                  <a16:creationId xmlns:a16="http://schemas.microsoft.com/office/drawing/2014/main" id="{E4F5D545-9227-4618-99B5-C9C5743A23A3}"/>
                </a:ext>
              </a:extLst>
            </p:cNvPr>
            <p:cNvSpPr/>
            <p:nvPr/>
          </p:nvSpPr>
          <p:spPr>
            <a:xfrm rot="5400000">
              <a:off x="5633913" y="3893560"/>
              <a:ext cx="361585" cy="399395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C9F09BF-0A4D-485C-99E8-31CB58D1C16D}"/>
                </a:ext>
              </a:extLst>
            </p:cNvPr>
            <p:cNvSpPr/>
            <p:nvPr/>
          </p:nvSpPr>
          <p:spPr>
            <a:xfrm>
              <a:off x="4397071" y="5249667"/>
              <a:ext cx="3014027" cy="1266315"/>
            </a:xfrm>
            <a:prstGeom prst="rect">
              <a:avLst/>
            </a:prstGeom>
            <a:solidFill>
              <a:srgbClr val="D9D9D9">
                <a:alpha val="52941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34C65DA-4E23-4D77-917C-8FDCAC26ECE5}"/>
                </a:ext>
              </a:extLst>
            </p:cNvPr>
            <p:cNvSpPr/>
            <p:nvPr/>
          </p:nvSpPr>
          <p:spPr>
            <a:xfrm>
              <a:off x="4507012" y="5302704"/>
              <a:ext cx="29081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Sans Serif" pitchFamily="34" charset="0"/>
                  <a:ea typeface="+mn-ea"/>
                  <a:cs typeface="+mn-cs"/>
                </a:rPr>
                <a:t>Classical Optimizer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4EC5270-C2E8-4E5E-8B12-B4984825781E}"/>
                </a:ext>
              </a:extLst>
            </p:cNvPr>
            <p:cNvSpPr/>
            <p:nvPr/>
          </p:nvSpPr>
          <p:spPr>
            <a:xfrm>
              <a:off x="5158037" y="5988858"/>
              <a:ext cx="162736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q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           q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4B0593B4-00E2-4234-99C4-C6A6B989EDEF}"/>
                </a:ext>
              </a:extLst>
            </p:cNvPr>
            <p:cNvSpPr/>
            <p:nvPr/>
          </p:nvSpPr>
          <p:spPr>
            <a:xfrm rot="10800000">
              <a:off x="5593948" y="6102804"/>
              <a:ext cx="701147" cy="339206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D0F2297-E8F4-4314-B62E-B5642534C0E3}"/>
                </a:ext>
              </a:extLst>
            </p:cNvPr>
            <p:cNvSpPr/>
            <p:nvPr/>
          </p:nvSpPr>
          <p:spPr>
            <a:xfrm>
              <a:off x="4106109" y="809314"/>
              <a:ext cx="4947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Microsoft Sans Serif" pitchFamily="34" charset="0"/>
                  <a:ea typeface="+mn-ea"/>
                  <a:cs typeface="+mn-cs"/>
                </a:rPr>
                <a:t>^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DEF1352-8DE3-4617-940B-E973DB3C8BDE}"/>
                </a:ext>
              </a:extLst>
            </p:cNvPr>
            <p:cNvSpPr/>
            <p:nvPr/>
          </p:nvSpPr>
          <p:spPr>
            <a:xfrm>
              <a:off x="3186371" y="4986037"/>
              <a:ext cx="5277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q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Microsoft Sans Serif" pitchFamily="34" charset="0"/>
                  <a:ea typeface="+mn-ea"/>
                  <a:cs typeface="+mn-cs"/>
                </a:rPr>
                <a:t>’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898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D542D-CCE2-B05F-284C-D72010B1B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F481857-5795-20E2-D5F8-B1592107DBAC}"/>
              </a:ext>
            </a:extLst>
          </p:cNvPr>
          <p:cNvSpPr/>
          <p:nvPr/>
        </p:nvSpPr>
        <p:spPr bwMode="auto">
          <a:xfrm>
            <a:off x="0" y="386"/>
            <a:ext cx="12192000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C1F7FD3C-B598-87B4-60AB-742C7B239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991" y="42862"/>
            <a:ext cx="11242391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LMG model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6A35E3-9145-5595-571F-37B55F7212DF}"/>
              </a:ext>
            </a:extLst>
          </p:cNvPr>
          <p:cNvSpPr txBox="1"/>
          <p:nvPr/>
        </p:nvSpPr>
        <p:spPr>
          <a:xfrm>
            <a:off x="8898583" y="124292"/>
            <a:ext cx="3222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Nucl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Phys. 62, 188 (1965)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681E39-0F7B-1B88-2D29-A0E58B10AF2E}"/>
              </a:ext>
            </a:extLst>
          </p:cNvPr>
          <p:cNvSpPr txBox="1"/>
          <p:nvPr/>
        </p:nvSpPr>
        <p:spPr>
          <a:xfrm>
            <a:off x="236573" y="931455"/>
            <a:ext cx="620533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 fermions distributed among two levels with energy separation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</a:rPr>
              <a:t>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Quasispin operators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Quasispin Hamiltonian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9A07E8-5D07-9C66-2B43-1FFA72F95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4590402"/>
            <a:ext cx="3927126" cy="8227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01A1187-C6A4-2917-6415-08B9D7F2DFF9}"/>
              </a:ext>
            </a:extLst>
          </p:cNvPr>
          <p:cNvGrpSpPr/>
          <p:nvPr/>
        </p:nvGrpSpPr>
        <p:grpSpPr>
          <a:xfrm>
            <a:off x="5957053" y="1213952"/>
            <a:ext cx="5883059" cy="986979"/>
            <a:chOff x="5959171" y="773689"/>
            <a:chExt cx="6139048" cy="10299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1934716-65EB-44C3-03D7-FA7FC6E4C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35972" b="51763"/>
            <a:stretch/>
          </p:blipFill>
          <p:spPr>
            <a:xfrm>
              <a:off x="5959171" y="823053"/>
              <a:ext cx="2697649" cy="952062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3593BCD-ED35-E984-339B-4E507B2DC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048" t="47818"/>
            <a:stretch/>
          </p:blipFill>
          <p:spPr>
            <a:xfrm>
              <a:off x="8518998" y="773689"/>
              <a:ext cx="3579221" cy="102992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5172011-C6D9-73F4-E13E-0B1B5C861D92}"/>
              </a:ext>
            </a:extLst>
          </p:cNvPr>
          <p:cNvGrpSpPr/>
          <p:nvPr/>
        </p:nvGrpSpPr>
        <p:grpSpPr>
          <a:xfrm>
            <a:off x="5861890" y="2865386"/>
            <a:ext cx="6073385" cy="912363"/>
            <a:chOff x="5378370" y="2660518"/>
            <a:chExt cx="6073385" cy="9123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310664C-E900-5B0F-3C49-AA1628767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49790"/>
            <a:stretch/>
          </p:blipFill>
          <p:spPr>
            <a:xfrm>
              <a:off x="5378370" y="2660518"/>
              <a:ext cx="3520213" cy="91236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9C80AE-3523-2A92-DBBE-3C5E5A742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1835" t="49790" r="12793" b="4933"/>
            <a:stretch/>
          </p:blipFill>
          <p:spPr>
            <a:xfrm>
              <a:off x="8798495" y="2705337"/>
              <a:ext cx="2653260" cy="822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6667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811FB-C703-20A3-109A-271AD2F55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44FF43D-EBA1-2750-C29B-F2D62EADA415}"/>
              </a:ext>
            </a:extLst>
          </p:cNvPr>
          <p:cNvSpPr/>
          <p:nvPr/>
        </p:nvSpPr>
        <p:spPr bwMode="auto">
          <a:xfrm>
            <a:off x="0" y="386"/>
            <a:ext cx="12192000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8E4A3B90-AF87-F327-6B31-FA4537776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991" y="42862"/>
            <a:ext cx="7146329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LMG model – Quantum simulations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EECFEF-1DE5-B2C9-2BBB-1908AB440FE4}"/>
              </a:ext>
            </a:extLst>
          </p:cNvPr>
          <p:cNvSpPr txBox="1"/>
          <p:nvPr/>
        </p:nvSpPr>
        <p:spPr>
          <a:xfrm>
            <a:off x="236573" y="718677"/>
            <a:ext cx="6205330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VQE simulation of ground states, error mitigation, </a:t>
            </a:r>
            <a:r>
              <a:rPr lang="en-US" sz="2800" dirty="0">
                <a:solidFill>
                  <a:prstClr val="black"/>
                </a:solidFill>
                <a:latin typeface="Century Gothic"/>
              </a:rPr>
              <a:t>N=2 on IBM Q.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VQE for excited states, N=2,3,4 on IBM Q, Gray code encoding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Hamiltonian learning HL-VQE, ground states with N=2 on IBM Q,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  q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udit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representation.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VQE for ground states with N=3,5,7,9,(15), Gray code,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err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or mitigation, neutral atom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  qubits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D8E2D6-637D-A50A-E4C4-D11688F5610D}"/>
              </a:ext>
            </a:extLst>
          </p:cNvPr>
          <p:cNvSpPr txBox="1"/>
          <p:nvPr/>
        </p:nvSpPr>
        <p:spPr>
          <a:xfrm>
            <a:off x="6907966" y="2155930"/>
            <a:ext cx="4194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latin typeface="DejaVuSans"/>
              </a:rPr>
              <a:t>Michigan/</a:t>
            </a:r>
            <a:r>
              <a:rPr lang="en-US" sz="2400" b="0" i="0" u="none" strike="noStrike" baseline="0" dirty="0" err="1">
                <a:latin typeface="DejaVuSans"/>
              </a:rPr>
              <a:t>Saclay</a:t>
            </a:r>
            <a:endParaRPr lang="en-US" sz="2400" b="0" i="0" u="none" strike="noStrike" baseline="0" dirty="0">
              <a:latin typeface="DejaVuSans"/>
            </a:endParaRPr>
          </a:p>
          <a:p>
            <a:r>
              <a:rPr lang="en-US" sz="2400" b="0" i="0" u="none" strike="noStrike" baseline="0" dirty="0">
                <a:latin typeface="DejaVuSans"/>
              </a:rPr>
              <a:t>Phys. Rev. C </a:t>
            </a:r>
            <a:r>
              <a:rPr lang="en-US" sz="2400" b="1" i="0" u="none" strike="noStrike" baseline="0" dirty="0">
                <a:latin typeface="DejaVuSans-Bold"/>
              </a:rPr>
              <a:t>106</a:t>
            </a:r>
            <a:r>
              <a:rPr lang="en-US" sz="2400" b="0" i="0" u="none" strike="noStrike" baseline="0" dirty="0">
                <a:latin typeface="DejaVuSans"/>
              </a:rPr>
              <a:t>, 024319 (2022)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51E9F-51AB-A9E5-90F2-8EB78975573F}"/>
              </a:ext>
            </a:extLst>
          </p:cNvPr>
          <p:cNvSpPr txBox="1"/>
          <p:nvPr/>
        </p:nvSpPr>
        <p:spPr>
          <a:xfrm>
            <a:off x="6907966" y="842134"/>
            <a:ext cx="43746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latin typeface="DejaVuSans"/>
              </a:rPr>
              <a:t>Madison</a:t>
            </a:r>
          </a:p>
          <a:p>
            <a:r>
              <a:rPr lang="en-US" sz="2400" b="0" i="0" u="none" strike="noStrike" baseline="0" dirty="0">
                <a:latin typeface="DejaVuSans"/>
              </a:rPr>
              <a:t>Phys. Rev. C </a:t>
            </a:r>
            <a:r>
              <a:rPr lang="en-US" sz="2400" b="1" i="0" u="none" strike="noStrike" baseline="0" dirty="0">
                <a:latin typeface="DejaVuSans-Bold"/>
              </a:rPr>
              <a:t>104</a:t>
            </a:r>
            <a:r>
              <a:rPr lang="en-US" sz="2400" b="0" i="0" u="none" strike="noStrike" baseline="0" dirty="0">
                <a:latin typeface="DejaVuSans"/>
              </a:rPr>
              <a:t>, 024305 (2021)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722AD5-9D15-AE35-6210-6BDA2DD78B04}"/>
              </a:ext>
            </a:extLst>
          </p:cNvPr>
          <p:cNvSpPr txBox="1"/>
          <p:nvPr/>
        </p:nvSpPr>
        <p:spPr>
          <a:xfrm>
            <a:off x="6907966" y="3465292"/>
            <a:ext cx="41947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latin typeface="DejaVuSans"/>
              </a:rPr>
              <a:t>Seattle/Bielefeld</a:t>
            </a:r>
          </a:p>
          <a:p>
            <a:r>
              <a:rPr lang="en-US" sz="2400" b="0" i="0" u="none" strike="noStrike" baseline="0" dirty="0">
                <a:latin typeface="DejaVuSans"/>
              </a:rPr>
              <a:t>Phys. Rev. C </a:t>
            </a:r>
            <a:r>
              <a:rPr lang="en-US" sz="2400" b="1" i="0" u="none" strike="noStrike" baseline="0" dirty="0">
                <a:latin typeface="DejaVuSans-Bold"/>
              </a:rPr>
              <a:t>108</a:t>
            </a:r>
            <a:r>
              <a:rPr lang="en-US" sz="2400" b="0" i="0" u="none" strike="noStrike" baseline="0" dirty="0">
                <a:latin typeface="DejaVuSans"/>
              </a:rPr>
              <a:t>, 024313 (2023)</a:t>
            </a:r>
          </a:p>
          <a:p>
            <a:r>
              <a:rPr lang="en-US" sz="2400" dirty="0">
                <a:latin typeface="DejaVuSans"/>
              </a:rPr>
              <a:t>Phys. Rev. C </a:t>
            </a:r>
            <a:r>
              <a:rPr lang="en-US" sz="2400" b="1" dirty="0">
                <a:latin typeface="DejaVuSans"/>
              </a:rPr>
              <a:t>108</a:t>
            </a:r>
            <a:r>
              <a:rPr lang="en-US" sz="2400" dirty="0">
                <a:latin typeface="DejaVuSans"/>
              </a:rPr>
              <a:t>, 064306 (2023)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3ABA57-2D38-AC43-8612-020D98319EE3}"/>
              </a:ext>
            </a:extLst>
          </p:cNvPr>
          <p:cNvSpPr txBox="1"/>
          <p:nvPr/>
        </p:nvSpPr>
        <p:spPr>
          <a:xfrm>
            <a:off x="6907966" y="5186506"/>
            <a:ext cx="36501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latin typeface="DejaVuSans"/>
              </a:rPr>
              <a:t>Madison</a:t>
            </a:r>
          </a:p>
          <a:p>
            <a:r>
              <a:rPr lang="en-US" sz="2400" dirty="0">
                <a:latin typeface="DejaVuSans"/>
              </a:rPr>
              <a:t>arXiv:2501.06097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989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0" y="386"/>
            <a:ext cx="12192000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-40991" y="42862"/>
            <a:ext cx="11242391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LMG model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4AEFB2-7C0A-D9E3-8004-35211F76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208" y="801610"/>
            <a:ext cx="4893281" cy="1036942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60F71E3-AAE6-F8F1-AC5C-1C3EB0638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1903" y="2320635"/>
            <a:ext cx="5044586" cy="34156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F094D99-59F7-AF7E-0251-9932841E5DB1}"/>
              </a:ext>
            </a:extLst>
          </p:cNvPr>
          <p:cNvGrpSpPr/>
          <p:nvPr/>
        </p:nvGrpSpPr>
        <p:grpSpPr>
          <a:xfrm>
            <a:off x="236573" y="1189626"/>
            <a:ext cx="6205330" cy="4708981"/>
            <a:chOff x="236573" y="1529919"/>
            <a:chExt cx="6205330" cy="470898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B5939D-2D96-95D1-8448-CDC4200844D1}"/>
                </a:ext>
              </a:extLst>
            </p:cNvPr>
            <p:cNvSpPr txBox="1"/>
            <p:nvPr/>
          </p:nvSpPr>
          <p:spPr>
            <a:xfrm>
              <a:off x="236573" y="1529919"/>
              <a:ext cx="6205330" cy="47089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In the qubit basis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lang="en-US" dirty="0">
                <a:solidFill>
                  <a:prstClr val="black"/>
                </a:solidFill>
                <a:latin typeface="Century Gothic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Ground states are states of maximal J=N/2.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Thus we need only 2J+1 states of M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J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and symmetry reduces this to J+1.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So we only need                       qubits to represent the ground state of N spins.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The tradeoff is an increase in the number of measurement bases needed.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Using a Gray code the energy is determined by measuring in O(N) bases.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88AE684-8F69-7EB3-EBC2-D33C6916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07508" y="3747842"/>
              <a:ext cx="1563453" cy="27313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1B0826A-D793-2507-71F9-5AD89237EA72}"/>
              </a:ext>
            </a:extLst>
          </p:cNvPr>
          <p:cNvSpPr txBox="1"/>
          <p:nvPr/>
        </p:nvSpPr>
        <p:spPr>
          <a:xfrm>
            <a:off x="8262876" y="3544117"/>
            <a:ext cx="32236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ground state of more than 100 spins can be encoded in 6 qubits.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7275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onfidentia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SHAPETYPE" val="ClientNam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TYPE" val="BrandLogo"/>
  <p:tag name="JPM_OBJECT_NAME" val="Brand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SHAPE" val="Agenda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SHAPE" val="AgendaNumberingType"/>
</p:tagLst>
</file>

<file path=ppt/theme/theme1.xml><?xml version="1.0" encoding="utf-8"?>
<a:theme xmlns:a="http://schemas.openxmlformats.org/drawingml/2006/main" name="Inflection Light Theme">
  <a:themeElements>
    <a:clrScheme name="Infleqtion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B198"/>
      </a:accent1>
      <a:accent2>
        <a:srgbClr val="141A5E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flection Green Blue Theme">
  <a:themeElements>
    <a:clrScheme name="Infleqtion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B198"/>
      </a:accent1>
      <a:accent2>
        <a:srgbClr val="141A5E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PP+ UB2GIB - Widescreen">
  <a:themeElements>
    <a:clrScheme name="Custom PP+">
      <a:dk1>
        <a:srgbClr val="000000"/>
      </a:dk1>
      <a:lt1>
        <a:srgbClr val="FFFFFF"/>
      </a:lt1>
      <a:dk2>
        <a:srgbClr val="32383E"/>
      </a:dk2>
      <a:lt2>
        <a:srgbClr val="00B198"/>
      </a:lt2>
      <a:accent1>
        <a:srgbClr val="00B198"/>
      </a:accent1>
      <a:accent2>
        <a:srgbClr val="078C82"/>
      </a:accent2>
      <a:accent3>
        <a:srgbClr val="0A646E"/>
      </a:accent3>
      <a:accent4>
        <a:srgbClr val="0A4664"/>
      </a:accent4>
      <a:accent5>
        <a:srgbClr val="0A285A"/>
      </a:accent5>
      <a:accent6>
        <a:srgbClr val="0B002D"/>
      </a:accent6>
      <a:hlink>
        <a:srgbClr val="1E7C99"/>
      </a:hlink>
      <a:folHlink>
        <a:srgbClr val="141A5E"/>
      </a:folHlink>
    </a:clrScheme>
    <a:fontScheme name="poppins">
      <a:majorFont>
        <a:latin typeface="Poppins ExtraBold"/>
        <a:ea typeface="LF_Kai"/>
        <a:cs typeface=""/>
      </a:majorFont>
      <a:minorFont>
        <a:latin typeface="Poppins Medium"/>
        <a:ea typeface="LF_Ka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2"/>
          </a:solidFill>
        </a:ln>
        <a:extLst>
          <a:ext uri="{909E8E84-426E-40DD-AFC4-6F175D3DCCD1}">
            <a14:hiddenFill xmlns:a14="http://schemas.microsoft.com/office/drawing/2010/main">
              <a:solidFill>
                <a:scrgbClr r="0" g="0" b="0"/>
              </a:solidFill>
            </a14:hiddenFill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<a:prstTxWarp prst="textNoShape">
          <a:avLst/>
        </a:prstTxWarp>
        <a:noAutofit/>
      </a:bodyPr>
      <a:lstStyle>
        <a:defPPr>
          <a:lnSpc>
            <a:spcPct val="110000"/>
          </a:lnSpc>
          <a:defRPr sz="12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91440" tIns="45720" rIns="91440" bIns="45720" rtlCol="0" anchor="t">
        <a:spAutoFit/>
      </a:bodyPr>
      <a:lstStyle>
        <a:defPPr algn="l">
          <a:lnSpc>
            <a:spcPct val="110000"/>
          </a:lnSpc>
          <a:defRPr sz="1200" b="0" i="0"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Custom PP+">
        <a:dk1>
          <a:srgbClr val="000000"/>
        </a:dk1>
        <a:lt1>
          <a:srgbClr val="FFFFFF"/>
        </a:lt1>
        <a:dk2>
          <a:srgbClr val="32383E"/>
        </a:dk2>
        <a:lt2>
          <a:srgbClr val="00B198"/>
        </a:lt2>
        <a:accent1>
          <a:srgbClr val="00B198"/>
        </a:accent1>
        <a:accent2>
          <a:srgbClr val="078C82"/>
        </a:accent2>
        <a:accent3>
          <a:srgbClr val="0A646E"/>
        </a:accent3>
        <a:accent4>
          <a:srgbClr val="0A4664"/>
        </a:accent4>
        <a:accent5>
          <a:srgbClr val="0A285A"/>
        </a:accent5>
        <a:accent6>
          <a:srgbClr val="0B002D"/>
        </a:accent6>
        <a:hlink>
          <a:srgbClr val="1E7C99"/>
        </a:hlink>
        <a:folHlink>
          <a:srgbClr val="141A5E"/>
        </a:folHlink>
      </a:clrScheme>
    </a:extraClrScheme>
  </a:extraClrSchemeLst>
  <a:custClrLst>
    <a:custClr name="Brown 400. RGB(175,132,98)">
      <a:srgbClr val="AF8462"/>
    </a:custClr>
    <a:custClr name="Ruby 700. RGB(165,0,52)">
      <a:srgbClr val="A50034"/>
    </a:custClr>
    <a:custClr name="Dark Topaz. RGB(9,97,131)">
      <a:srgbClr val="096183"/>
    </a:custClr>
    <a:custClr name="Clementine. RGB(255,158,66)">
      <a:srgbClr val="FF9E42"/>
    </a:custClr>
    <a:custClr name="Navy. RGB(0,70,146)">
      <a:srgbClr val="004692"/>
    </a:custClr>
    <a:custClr name="Dark Quartz. RGB(131,49,119)">
      <a:srgbClr val="833177"/>
    </a:custClr>
    <a:custClr name="Brown. RGB(215,186,157)">
      <a:srgbClr val="D7BA9D"/>
    </a:custClr>
    <a:custClr name="Dark Emerald. RGB(0,75,38)">
      <a:srgbClr val="004B26"/>
    </a:custClr>
    <a:custClr name="Cyan. RGB(60,203,218)">
      <a:srgbClr val="3CCBDA"/>
    </a:custClr>
    <a:custClr name="Rose. RGB(244,153,141)">
      <a:srgbClr val="F4998D"/>
    </a:custClr>
    <a:custClr name="Jet. RGB(16,24,32)">
      <a:srgbClr val="101820"/>
    </a:custClr>
    <a:custClr name="Topaz 200. RGB(157,229,236)">
      <a:srgbClr val="9DE5EC"/>
    </a:custClr>
    <a:custClr name="Brown 300. RGB(215,186,157)">
      <a:srgbClr val="D7BA9D"/>
    </a:custClr>
    <a:custClr name="Clementine 200. RGB(255,187,122)">
      <a:srgbClr val="FFBB7A"/>
    </a:custClr>
    <a:custClr name="Clay 200. RGB(231,179,160)">
      <a:srgbClr val="E7B3A0"/>
    </a:custClr>
    <a:custClr name="Ruby 300. RGB(237,175,195)">
      <a:srgbClr val="EDAFC3"/>
    </a:custClr>
    <a:custClr name="Blue 300. RGB(134,197,250)">
      <a:srgbClr val="86C5FA"/>
    </a:custClr>
    <a:custClr name="Quartz 300. RGB(213,181,231)">
      <a:srgbClr val="D5B5E7"/>
    </a:custClr>
    <a:custClr name="Emerald 300. RGB(126,205,186)">
      <a:srgbClr val="7ECDBA"/>
    </a:custClr>
    <a:custClr name="Map Grey. RGB(221,220,219)">
      <a:srgbClr val="DDDCDB"/>
    </a:custClr>
    <a:custClr name="Ruby 700. RGB(165,0,52)">
      <a:srgbClr val="A50034"/>
    </a:custClr>
    <a:custClr name="Gold 300. RGB(241,180,52)">
      <a:srgbClr val="F1B434"/>
    </a:custClr>
    <a:custClr name="Emerald 500. RGB(53,129,89)">
      <a:srgbClr val="358159"/>
    </a:custClr>
    <a:custClr name="Marble. RGB(245,247,248)">
      <a:srgbClr val="F5F7F8"/>
    </a:custClr>
    <a:custClr name="Limestone. RGB(250,248,242)">
      <a:srgbClr val="FAF8F2"/>
    </a:custClr>
    <a:custClr name="Titanium. RGB(226,228,229)">
      <a:srgbClr val="E2E4E5"/>
    </a:custClr>
    <a:custClr name="Charcoal. RGB(71,76,80)">
      <a:srgbClr val="474C50"/>
    </a:custClr>
    <a:custClr name="Topaz 400. RGB(43,154,179)">
      <a:srgbClr val="2B9AB3"/>
    </a:custClr>
    <a:custClr name="Topaz 700. RGB(0,80,117)">
      <a:srgbClr val="005075"/>
    </a:custClr>
    <a:custClr name="Tan USWM. RGB(205,167,136)">
      <a:srgbClr val="CDA788"/>
    </a:custClr>
  </a:custClrLst>
  <a:extLst>
    <a:ext uri="{05A4C25C-085E-4340-85A3-A5531E510DB2}">
      <thm15:themeFamily xmlns:thm15="http://schemas.microsoft.com/office/thememl/2012/main" name="9d7a4145-cee7-4497-afcc-d234922d0a04.potx" id="{27CC72ED-EAEC-423A-A87C-BC708DF86197}" vid="{310E5122-47D2-471A-8155-F02638820AB4}"/>
    </a:ext>
  </a:extLst>
</a:theme>
</file>

<file path=ppt/theme/theme9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Infleqtion">
    <a:dk1>
      <a:srgbClr val="000000"/>
    </a:dk1>
    <a:lt1>
      <a:srgbClr val="FFFFFF"/>
    </a:lt1>
    <a:dk2>
      <a:srgbClr val="1F497D"/>
    </a:dk2>
    <a:lt2>
      <a:srgbClr val="EEECE1"/>
    </a:lt2>
    <a:accent1>
      <a:srgbClr val="00B198"/>
    </a:accent1>
    <a:accent2>
      <a:srgbClr val="141A5E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Infleqtion">
    <a:dk1>
      <a:srgbClr val="000000"/>
    </a:dk1>
    <a:lt1>
      <a:srgbClr val="FFFFFF"/>
    </a:lt1>
    <a:dk2>
      <a:srgbClr val="1F497D"/>
    </a:dk2>
    <a:lt2>
      <a:srgbClr val="EEECE1"/>
    </a:lt2>
    <a:accent1>
      <a:srgbClr val="00B198"/>
    </a:accent1>
    <a:accent2>
      <a:srgbClr val="141A5E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21676</TotalTime>
  <Words>1486</Words>
  <Application>Microsoft Office PowerPoint</Application>
  <PresentationFormat>Widescreen</PresentationFormat>
  <Paragraphs>412</Paragraphs>
  <Slides>33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65" baseType="lpstr">
      <vt:lpstr>Aptos Display</vt:lpstr>
      <vt:lpstr>Poppins</vt:lpstr>
      <vt:lpstr>Calibri Light</vt:lpstr>
      <vt:lpstr>Titillium Web</vt:lpstr>
      <vt:lpstr>Tahoma</vt:lpstr>
      <vt:lpstr>Palatino Linotype</vt:lpstr>
      <vt:lpstr>Courier New</vt:lpstr>
      <vt:lpstr>Aptos</vt:lpstr>
      <vt:lpstr>Microsoft Sans Serif</vt:lpstr>
      <vt:lpstr>DejaVuSans</vt:lpstr>
      <vt:lpstr>Symbol</vt:lpstr>
      <vt:lpstr>Wingdings</vt:lpstr>
      <vt:lpstr>DejaVuSans-Bold</vt:lpstr>
      <vt:lpstr>Century Gothic</vt:lpstr>
      <vt:lpstr>Times New Roman</vt:lpstr>
      <vt:lpstr>Cambria Math</vt:lpstr>
      <vt:lpstr>Calibri</vt:lpstr>
      <vt:lpstr>Candara</vt:lpstr>
      <vt:lpstr>Poppins Medium</vt:lpstr>
      <vt:lpstr>Candara Light</vt:lpstr>
      <vt:lpstr>Arial</vt:lpstr>
      <vt:lpstr>Montserrat</vt:lpstr>
      <vt:lpstr>Century Gothic </vt:lpstr>
      <vt:lpstr>Inflection Light Theme</vt:lpstr>
      <vt:lpstr>Inflection Green Blue Theme</vt:lpstr>
      <vt:lpstr>Office Theme</vt:lpstr>
      <vt:lpstr>7_Office Theme</vt:lpstr>
      <vt:lpstr>2_Office Theme</vt:lpstr>
      <vt:lpstr>9_Office Theme</vt:lpstr>
      <vt:lpstr>1_Blank Presentation</vt:lpstr>
      <vt:lpstr>5_PP+ UB2GIB - Widescreen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SAFFMAN</dc:creator>
  <cp:lastModifiedBy>Benjamin A Juarez</cp:lastModifiedBy>
  <cp:revision>758</cp:revision>
  <dcterms:created xsi:type="dcterms:W3CDTF">2020-06-17T04:20:33Z</dcterms:created>
  <dcterms:modified xsi:type="dcterms:W3CDTF">2025-01-14T18:32:42Z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2024-05-21T03:14:33Z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e64ae5f8-a6aa-4d64-95fa-48f25c1258bc</vt:lpwstr>
  </property>
  <property fmtid="{D5CDD505-2E9C-101B-9397-08002B2CF9AE}" pid="7" name="MSIP_Label_defa4170-0d19-0005-0004-bc88714345d2_ActionId">
    <vt:lpwstr>d69c433b-79a2-462d-aa4a-01dbb21cd4b6</vt:lpwstr>
  </property>
  <property fmtid="{D5CDD505-2E9C-101B-9397-08002B2CF9AE}" pid="8" name="MSIP_Label_defa4170-0d19-0005-0004-bc88714345d2_ContentBits">
    <vt:lpwstr>0</vt:lpwstr>
  </property>
</Properties>
</file>