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95" r:id="rId2"/>
    <p:sldMasterId id="2147483782" r:id="rId3"/>
  </p:sldMasterIdLst>
  <p:notesMasterIdLst>
    <p:notesMasterId r:id="rId29"/>
  </p:notesMasterIdLst>
  <p:handoutMasterIdLst>
    <p:handoutMasterId r:id="rId30"/>
  </p:handoutMasterIdLst>
  <p:sldIdLst>
    <p:sldId id="273" r:id="rId4"/>
    <p:sldId id="314" r:id="rId5"/>
    <p:sldId id="706" r:id="rId6"/>
    <p:sldId id="550" r:id="rId7"/>
    <p:sldId id="816" r:id="rId8"/>
    <p:sldId id="311" r:id="rId9"/>
    <p:sldId id="826" r:id="rId10"/>
    <p:sldId id="799" r:id="rId11"/>
    <p:sldId id="806" r:id="rId12"/>
    <p:sldId id="787" r:id="rId13"/>
    <p:sldId id="801" r:id="rId14"/>
    <p:sldId id="786" r:id="rId15"/>
    <p:sldId id="828" r:id="rId16"/>
    <p:sldId id="821" r:id="rId17"/>
    <p:sldId id="830" r:id="rId18"/>
    <p:sldId id="829" r:id="rId19"/>
    <p:sldId id="822" r:id="rId20"/>
    <p:sldId id="823" r:id="rId21"/>
    <p:sldId id="824" r:id="rId22"/>
    <p:sldId id="257" r:id="rId23"/>
    <p:sldId id="833" r:id="rId24"/>
    <p:sldId id="836" r:id="rId25"/>
    <p:sldId id="265" r:id="rId26"/>
    <p:sldId id="825" r:id="rId27"/>
    <p:sldId id="81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4F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E703FC-B8B0-4171-8AB3-5EE34C3C6C76}" v="2" dt="2025-01-14T04:30:13.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91" autoAdjust="0"/>
    <p:restoredTop sz="94658" autoAdjust="0"/>
  </p:normalViewPr>
  <p:slideViewPr>
    <p:cSldViewPr snapToGrid="0">
      <p:cViewPr>
        <p:scale>
          <a:sx n="60" d="100"/>
          <a:sy n="60" d="100"/>
        </p:scale>
        <p:origin x="744" y="2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er, Richard M. (Fed)" userId="e08402bf-e717-4298-82b1-7effcb8d77c5" providerId="ADAL" clId="{55E703FC-B8B0-4171-8AB3-5EE34C3C6C76}"/>
    <pc:docChg chg="undo custSel delSld modSld sldOrd">
      <pc:chgData name="Silver, Richard M. (Fed)" userId="e08402bf-e717-4298-82b1-7effcb8d77c5" providerId="ADAL" clId="{55E703FC-B8B0-4171-8AB3-5EE34C3C6C76}" dt="2025-01-14T04:36:45.451" v="657" actId="6549"/>
      <pc:docMkLst>
        <pc:docMk/>
      </pc:docMkLst>
      <pc:sldChg chg="modSp mod">
        <pc:chgData name="Silver, Richard M. (Fed)" userId="e08402bf-e717-4298-82b1-7effcb8d77c5" providerId="ADAL" clId="{55E703FC-B8B0-4171-8AB3-5EE34C3C6C76}" dt="2025-01-14T02:50:03.815" v="90" actId="1036"/>
        <pc:sldMkLst>
          <pc:docMk/>
          <pc:sldMk cId="2703180076" sldId="265"/>
        </pc:sldMkLst>
        <pc:spChg chg="mod">
          <ac:chgData name="Silver, Richard M. (Fed)" userId="e08402bf-e717-4298-82b1-7effcb8d77c5" providerId="ADAL" clId="{55E703FC-B8B0-4171-8AB3-5EE34C3C6C76}" dt="2025-01-14T02:50:03.815" v="90" actId="1036"/>
          <ac:spMkLst>
            <pc:docMk/>
            <pc:sldMk cId="2703180076" sldId="265"/>
            <ac:spMk id="13" creationId="{5CF51D4D-BBFA-FFCF-A626-0A0131721864}"/>
          </ac:spMkLst>
        </pc:spChg>
      </pc:sldChg>
      <pc:sldChg chg="modSp mod">
        <pc:chgData name="Silver, Richard M. (Fed)" userId="e08402bf-e717-4298-82b1-7effcb8d77c5" providerId="ADAL" clId="{55E703FC-B8B0-4171-8AB3-5EE34C3C6C76}" dt="2025-01-14T02:59:54.087" v="123" actId="20577"/>
        <pc:sldMkLst>
          <pc:docMk/>
          <pc:sldMk cId="171966841" sldId="311"/>
        </pc:sldMkLst>
        <pc:spChg chg="mod">
          <ac:chgData name="Silver, Richard M. (Fed)" userId="e08402bf-e717-4298-82b1-7effcb8d77c5" providerId="ADAL" clId="{55E703FC-B8B0-4171-8AB3-5EE34C3C6C76}" dt="2025-01-14T02:59:54.087" v="123" actId="20577"/>
          <ac:spMkLst>
            <pc:docMk/>
            <pc:sldMk cId="171966841" sldId="311"/>
            <ac:spMk id="23" creationId="{3E82B520-796A-44FA-9235-5014AEE8F4DA}"/>
          </ac:spMkLst>
        </pc:spChg>
      </pc:sldChg>
      <pc:sldChg chg="del">
        <pc:chgData name="Silver, Richard M. (Fed)" userId="e08402bf-e717-4298-82b1-7effcb8d77c5" providerId="ADAL" clId="{55E703FC-B8B0-4171-8AB3-5EE34C3C6C76}" dt="2025-01-14T04:35:57.684" v="623" actId="47"/>
        <pc:sldMkLst>
          <pc:docMk/>
          <pc:sldMk cId="888282336" sldId="774"/>
        </pc:sldMkLst>
      </pc:sldChg>
      <pc:sldChg chg="modSp mod">
        <pc:chgData name="Silver, Richard M. (Fed)" userId="e08402bf-e717-4298-82b1-7effcb8d77c5" providerId="ADAL" clId="{55E703FC-B8B0-4171-8AB3-5EE34C3C6C76}" dt="2025-01-14T03:04:50.818" v="171" actId="1038"/>
        <pc:sldMkLst>
          <pc:docMk/>
          <pc:sldMk cId="2262229579" sldId="786"/>
        </pc:sldMkLst>
        <pc:spChg chg="mod">
          <ac:chgData name="Silver, Richard M. (Fed)" userId="e08402bf-e717-4298-82b1-7effcb8d77c5" providerId="ADAL" clId="{55E703FC-B8B0-4171-8AB3-5EE34C3C6C76}" dt="2025-01-14T03:04:50.818" v="171" actId="1038"/>
          <ac:spMkLst>
            <pc:docMk/>
            <pc:sldMk cId="2262229579" sldId="786"/>
            <ac:spMk id="55" creationId="{75819E8A-9C6C-4811-98AA-4ECFA23E5891}"/>
          </ac:spMkLst>
        </pc:spChg>
      </pc:sldChg>
      <pc:sldChg chg="addSp delSp modSp mod ord">
        <pc:chgData name="Silver, Richard M. (Fed)" userId="e08402bf-e717-4298-82b1-7effcb8d77c5" providerId="ADAL" clId="{55E703FC-B8B0-4171-8AB3-5EE34C3C6C76}" dt="2025-01-14T04:36:45.451" v="657" actId="6549"/>
        <pc:sldMkLst>
          <pc:docMk/>
          <pc:sldMk cId="2318064302" sldId="787"/>
        </pc:sldMkLst>
        <pc:spChg chg="mod">
          <ac:chgData name="Silver, Richard M. (Fed)" userId="e08402bf-e717-4298-82b1-7effcb8d77c5" providerId="ADAL" clId="{55E703FC-B8B0-4171-8AB3-5EE34C3C6C76}" dt="2025-01-14T04:31:28.651" v="475" actId="1076"/>
          <ac:spMkLst>
            <pc:docMk/>
            <pc:sldMk cId="2318064302" sldId="787"/>
            <ac:spMk id="8" creationId="{6A91BDD8-DF93-4162-8774-818889D0134E}"/>
          </ac:spMkLst>
        </pc:spChg>
        <pc:spChg chg="del">
          <ac:chgData name="Silver, Richard M. (Fed)" userId="e08402bf-e717-4298-82b1-7effcb8d77c5" providerId="ADAL" clId="{55E703FC-B8B0-4171-8AB3-5EE34C3C6C76}" dt="2025-01-14T04:29:41.268" v="405" actId="478"/>
          <ac:spMkLst>
            <pc:docMk/>
            <pc:sldMk cId="2318064302" sldId="787"/>
            <ac:spMk id="9" creationId="{E212BD49-D3E4-47A6-8BB0-76F041CA88BA}"/>
          </ac:spMkLst>
        </pc:spChg>
        <pc:spChg chg="mod">
          <ac:chgData name="Silver, Richard M. (Fed)" userId="e08402bf-e717-4298-82b1-7effcb8d77c5" providerId="ADAL" clId="{55E703FC-B8B0-4171-8AB3-5EE34C3C6C76}" dt="2025-01-14T04:35:13.700" v="614" actId="1035"/>
          <ac:spMkLst>
            <pc:docMk/>
            <pc:sldMk cId="2318064302" sldId="787"/>
            <ac:spMk id="10" creationId="{95BA5222-EAC0-4E32-88A0-B7F42AD533EC}"/>
          </ac:spMkLst>
        </pc:spChg>
        <pc:spChg chg="mod">
          <ac:chgData name="Silver, Richard M. (Fed)" userId="e08402bf-e717-4298-82b1-7effcb8d77c5" providerId="ADAL" clId="{55E703FC-B8B0-4171-8AB3-5EE34C3C6C76}" dt="2025-01-14T04:33:33.973" v="606" actId="6549"/>
          <ac:spMkLst>
            <pc:docMk/>
            <pc:sldMk cId="2318064302" sldId="787"/>
            <ac:spMk id="11" creationId="{05C07204-6550-4CFE-944B-0F5A0D99BB51}"/>
          </ac:spMkLst>
        </pc:spChg>
        <pc:spChg chg="del mod">
          <ac:chgData name="Silver, Richard M. (Fed)" userId="e08402bf-e717-4298-82b1-7effcb8d77c5" providerId="ADAL" clId="{55E703FC-B8B0-4171-8AB3-5EE34C3C6C76}" dt="2025-01-14T04:28:37.991" v="404" actId="478"/>
          <ac:spMkLst>
            <pc:docMk/>
            <pc:sldMk cId="2318064302" sldId="787"/>
            <ac:spMk id="12" creationId="{CFB3D854-73D4-4ECA-93EE-591C1C284AD6}"/>
          </ac:spMkLst>
        </pc:spChg>
        <pc:spChg chg="mod">
          <ac:chgData name="Silver, Richard M. (Fed)" userId="e08402bf-e717-4298-82b1-7effcb8d77c5" providerId="ADAL" clId="{55E703FC-B8B0-4171-8AB3-5EE34C3C6C76}" dt="2025-01-14T04:33:02.395" v="595" actId="1038"/>
          <ac:spMkLst>
            <pc:docMk/>
            <pc:sldMk cId="2318064302" sldId="787"/>
            <ac:spMk id="16" creationId="{EF3CFFF2-94A5-4290-BD1A-DCE31E05252F}"/>
          </ac:spMkLst>
        </pc:spChg>
        <pc:spChg chg="add mod">
          <ac:chgData name="Silver, Richard M. (Fed)" userId="e08402bf-e717-4298-82b1-7effcb8d77c5" providerId="ADAL" clId="{55E703FC-B8B0-4171-8AB3-5EE34C3C6C76}" dt="2025-01-14T04:36:45.451" v="657" actId="6549"/>
          <ac:spMkLst>
            <pc:docMk/>
            <pc:sldMk cId="2318064302" sldId="787"/>
            <ac:spMk id="17" creationId="{EC0A1460-BB70-867A-DC99-1FE47A695555}"/>
          </ac:spMkLst>
        </pc:spChg>
        <pc:spChg chg="mod">
          <ac:chgData name="Silver, Richard M. (Fed)" userId="e08402bf-e717-4298-82b1-7effcb8d77c5" providerId="ADAL" clId="{55E703FC-B8B0-4171-8AB3-5EE34C3C6C76}" dt="2025-01-14T04:24:14.764" v="333" actId="164"/>
          <ac:spMkLst>
            <pc:docMk/>
            <pc:sldMk cId="2318064302" sldId="787"/>
            <ac:spMk id="28" creationId="{7076CAD3-41B3-4DF0-B51C-CCE52B0B82C6}"/>
          </ac:spMkLst>
        </pc:spChg>
        <pc:spChg chg="mod">
          <ac:chgData name="Silver, Richard M. (Fed)" userId="e08402bf-e717-4298-82b1-7effcb8d77c5" providerId="ADAL" clId="{55E703FC-B8B0-4171-8AB3-5EE34C3C6C76}" dt="2025-01-14T04:24:14.764" v="333" actId="164"/>
          <ac:spMkLst>
            <pc:docMk/>
            <pc:sldMk cId="2318064302" sldId="787"/>
            <ac:spMk id="41" creationId="{6727A2AF-16D8-4BEA-BA94-EC839125CD54}"/>
          </ac:spMkLst>
        </pc:spChg>
        <pc:spChg chg="del">
          <ac:chgData name="Silver, Richard M. (Fed)" userId="e08402bf-e717-4298-82b1-7effcb8d77c5" providerId="ADAL" clId="{55E703FC-B8B0-4171-8AB3-5EE34C3C6C76}" dt="2025-01-14T04:22:21.237" v="329" actId="478"/>
          <ac:spMkLst>
            <pc:docMk/>
            <pc:sldMk cId="2318064302" sldId="787"/>
            <ac:spMk id="58" creationId="{0F93BEE5-1CB4-48A7-9D2C-C5DD440A0844}"/>
          </ac:spMkLst>
        </pc:spChg>
        <pc:grpChg chg="add mod">
          <ac:chgData name="Silver, Richard M. (Fed)" userId="e08402bf-e717-4298-82b1-7effcb8d77c5" providerId="ADAL" clId="{55E703FC-B8B0-4171-8AB3-5EE34C3C6C76}" dt="2025-01-14T04:32:13.587" v="516" actId="1037"/>
          <ac:grpSpMkLst>
            <pc:docMk/>
            <pc:sldMk cId="2318064302" sldId="787"/>
            <ac:grpSpMk id="5" creationId="{2D0A87FC-AFDE-0A72-FD1F-3B1C9AD4CD4E}"/>
          </ac:grpSpMkLst>
        </pc:grpChg>
        <pc:grpChg chg="mod">
          <ac:chgData name="Silver, Richard M. (Fed)" userId="e08402bf-e717-4298-82b1-7effcb8d77c5" providerId="ADAL" clId="{55E703FC-B8B0-4171-8AB3-5EE34C3C6C76}" dt="2025-01-14T04:35:25.544" v="615" actId="14100"/>
          <ac:grpSpMkLst>
            <pc:docMk/>
            <pc:sldMk cId="2318064302" sldId="787"/>
            <ac:grpSpMk id="14" creationId="{4331337D-4BAC-49FD-BB65-2CD151DD1276}"/>
          </ac:grpSpMkLst>
        </pc:grpChg>
        <pc:grpChg chg="mod">
          <ac:chgData name="Silver, Richard M. (Fed)" userId="e08402bf-e717-4298-82b1-7effcb8d77c5" providerId="ADAL" clId="{55E703FC-B8B0-4171-8AB3-5EE34C3C6C76}" dt="2025-01-14T04:35:48.737" v="622" actId="1038"/>
          <ac:grpSpMkLst>
            <pc:docMk/>
            <pc:sldMk cId="2318064302" sldId="787"/>
            <ac:grpSpMk id="15" creationId="{503DF1D9-55FA-4EB9-8BE4-1341C4C594D7}"/>
          </ac:grpSpMkLst>
        </pc:grpChg>
        <pc:grpChg chg="mod">
          <ac:chgData name="Silver, Richard M. (Fed)" userId="e08402bf-e717-4298-82b1-7effcb8d77c5" providerId="ADAL" clId="{55E703FC-B8B0-4171-8AB3-5EE34C3C6C76}" dt="2025-01-14T04:31:35.556" v="483" actId="1036"/>
          <ac:grpSpMkLst>
            <pc:docMk/>
            <pc:sldMk cId="2318064302" sldId="787"/>
            <ac:grpSpMk id="26" creationId="{ADA25A5A-691D-4F31-B57E-24C5D6227BAA}"/>
          </ac:grpSpMkLst>
        </pc:grpChg>
        <pc:grpChg chg="add del">
          <ac:chgData name="Silver, Richard M. (Fed)" userId="e08402bf-e717-4298-82b1-7effcb8d77c5" providerId="ADAL" clId="{55E703FC-B8B0-4171-8AB3-5EE34C3C6C76}" dt="2025-01-14T04:22:15.885" v="328" actId="478"/>
          <ac:grpSpMkLst>
            <pc:docMk/>
            <pc:sldMk cId="2318064302" sldId="787"/>
            <ac:grpSpMk id="27" creationId="{F72F0924-0858-4635-BBA7-8AFD81C7D185}"/>
          </ac:grpSpMkLst>
        </pc:grpChg>
        <pc:grpChg chg="mod">
          <ac:chgData name="Silver, Richard M. (Fed)" userId="e08402bf-e717-4298-82b1-7effcb8d77c5" providerId="ADAL" clId="{55E703FC-B8B0-4171-8AB3-5EE34C3C6C76}" dt="2025-01-14T04:31:24.117" v="474" actId="1076"/>
          <ac:grpSpMkLst>
            <pc:docMk/>
            <pc:sldMk cId="2318064302" sldId="787"/>
            <ac:grpSpMk id="44" creationId="{29736CE1-FF66-4D34-A460-6E2EA610FB67}"/>
          </ac:grpSpMkLst>
        </pc:grpChg>
        <pc:picChg chg="mod">
          <ac:chgData name="Silver, Richard M. (Fed)" userId="e08402bf-e717-4298-82b1-7effcb8d77c5" providerId="ADAL" clId="{55E703FC-B8B0-4171-8AB3-5EE34C3C6C76}" dt="2025-01-14T04:32:40.846" v="560" actId="1035"/>
          <ac:picMkLst>
            <pc:docMk/>
            <pc:sldMk cId="2318064302" sldId="787"/>
            <ac:picMk id="4" creationId="{C2F44575-2441-43A1-BBAB-D0A49118BA9A}"/>
          </ac:picMkLst>
        </pc:picChg>
        <pc:cxnChg chg="mod">
          <ac:chgData name="Silver, Richard M. (Fed)" userId="e08402bf-e717-4298-82b1-7effcb8d77c5" providerId="ADAL" clId="{55E703FC-B8B0-4171-8AB3-5EE34C3C6C76}" dt="2025-01-14T04:34:31.974" v="608" actId="14100"/>
          <ac:cxnSpMkLst>
            <pc:docMk/>
            <pc:sldMk cId="2318064302" sldId="787"/>
            <ac:cxnSpMk id="18" creationId="{38DC10EA-291F-45DE-836C-F69E32E39A77}"/>
          </ac:cxnSpMkLst>
        </pc:cxnChg>
        <pc:cxnChg chg="mod">
          <ac:chgData name="Silver, Richard M. (Fed)" userId="e08402bf-e717-4298-82b1-7effcb8d77c5" providerId="ADAL" clId="{55E703FC-B8B0-4171-8AB3-5EE34C3C6C76}" dt="2025-01-14T04:34:25.938" v="607" actId="14100"/>
          <ac:cxnSpMkLst>
            <pc:docMk/>
            <pc:sldMk cId="2318064302" sldId="787"/>
            <ac:cxnSpMk id="45" creationId="{A69B15DC-B537-43E9-8F5B-2D05EB4AFCC6}"/>
          </ac:cxnSpMkLst>
        </pc:cxnChg>
      </pc:sldChg>
      <pc:sldChg chg="modSp mod">
        <pc:chgData name="Silver, Richard M. (Fed)" userId="e08402bf-e717-4298-82b1-7effcb8d77c5" providerId="ADAL" clId="{55E703FC-B8B0-4171-8AB3-5EE34C3C6C76}" dt="2025-01-14T03:03:35.701" v="141" actId="1037"/>
        <pc:sldMkLst>
          <pc:docMk/>
          <pc:sldMk cId="1625150638" sldId="801"/>
        </pc:sldMkLst>
        <pc:grpChg chg="mod">
          <ac:chgData name="Silver, Richard M. (Fed)" userId="e08402bf-e717-4298-82b1-7effcb8d77c5" providerId="ADAL" clId="{55E703FC-B8B0-4171-8AB3-5EE34C3C6C76}" dt="2025-01-14T03:03:35.701" v="141" actId="1037"/>
          <ac:grpSpMkLst>
            <pc:docMk/>
            <pc:sldMk cId="1625150638" sldId="801"/>
            <ac:grpSpMk id="3" creationId="{B7C0FD60-2DCB-4857-BEDE-13B75B2F3C7F}"/>
          </ac:grpSpMkLst>
        </pc:grpChg>
      </pc:sldChg>
      <pc:sldChg chg="modSp mod">
        <pc:chgData name="Silver, Richard M. (Fed)" userId="e08402bf-e717-4298-82b1-7effcb8d77c5" providerId="ADAL" clId="{55E703FC-B8B0-4171-8AB3-5EE34C3C6C76}" dt="2025-01-14T04:14:42.948" v="307" actId="20577"/>
        <pc:sldMkLst>
          <pc:docMk/>
          <pc:sldMk cId="1736480900" sldId="812"/>
        </pc:sldMkLst>
        <pc:spChg chg="mod">
          <ac:chgData name="Silver, Richard M. (Fed)" userId="e08402bf-e717-4298-82b1-7effcb8d77c5" providerId="ADAL" clId="{55E703FC-B8B0-4171-8AB3-5EE34C3C6C76}" dt="2025-01-14T04:14:42.948" v="307" actId="20577"/>
          <ac:spMkLst>
            <pc:docMk/>
            <pc:sldMk cId="1736480900" sldId="812"/>
            <ac:spMk id="2" creationId="{9DF5AF6D-CCC6-43CF-BAC4-DC53270E2207}"/>
          </ac:spMkLst>
        </pc:spChg>
      </pc:sldChg>
      <pc:sldChg chg="modSp mod">
        <pc:chgData name="Silver, Richard M. (Fed)" userId="e08402bf-e717-4298-82b1-7effcb8d77c5" providerId="ADAL" clId="{55E703FC-B8B0-4171-8AB3-5EE34C3C6C76}" dt="2025-01-14T03:00:53.294" v="136" actId="6549"/>
        <pc:sldMkLst>
          <pc:docMk/>
          <pc:sldMk cId="3469379025" sldId="826"/>
        </pc:sldMkLst>
        <pc:spChg chg="mod">
          <ac:chgData name="Silver, Richard M. (Fed)" userId="e08402bf-e717-4298-82b1-7effcb8d77c5" providerId="ADAL" clId="{55E703FC-B8B0-4171-8AB3-5EE34C3C6C76}" dt="2025-01-14T03:00:53.294" v="136" actId="6549"/>
          <ac:spMkLst>
            <pc:docMk/>
            <pc:sldMk cId="3469379025" sldId="826"/>
            <ac:spMk id="42" creationId="{2A4F25C9-2A05-42CC-BE82-60C2A2221F3F}"/>
          </ac:spMkLst>
        </pc:spChg>
      </pc:sldChg>
      <pc:sldChg chg="modSp mod">
        <pc:chgData name="Silver, Richard M. (Fed)" userId="e08402bf-e717-4298-82b1-7effcb8d77c5" providerId="ADAL" clId="{55E703FC-B8B0-4171-8AB3-5EE34C3C6C76}" dt="2025-01-14T04:18:17.219" v="323" actId="255"/>
        <pc:sldMkLst>
          <pc:docMk/>
          <pc:sldMk cId="383080044" sldId="828"/>
        </pc:sldMkLst>
        <pc:spChg chg="mod">
          <ac:chgData name="Silver, Richard M. (Fed)" userId="e08402bf-e717-4298-82b1-7effcb8d77c5" providerId="ADAL" clId="{55E703FC-B8B0-4171-8AB3-5EE34C3C6C76}" dt="2025-01-14T04:18:17.219" v="323" actId="255"/>
          <ac:spMkLst>
            <pc:docMk/>
            <pc:sldMk cId="383080044" sldId="828"/>
            <ac:spMk id="2" creationId="{5B7B80DD-3340-FA9A-01A2-3D3400FCF581}"/>
          </ac:spMkLst>
        </pc:spChg>
      </pc:sldChg>
      <pc:sldChg chg="modSp mod">
        <pc:chgData name="Silver, Richard M. (Fed)" userId="e08402bf-e717-4298-82b1-7effcb8d77c5" providerId="ADAL" clId="{55E703FC-B8B0-4171-8AB3-5EE34C3C6C76}" dt="2025-01-14T02:51:10.080" v="109" actId="1038"/>
        <pc:sldMkLst>
          <pc:docMk/>
          <pc:sldMk cId="1909372271" sldId="836"/>
        </pc:sldMkLst>
        <pc:spChg chg="mod">
          <ac:chgData name="Silver, Richard M. (Fed)" userId="e08402bf-e717-4298-82b1-7effcb8d77c5" providerId="ADAL" clId="{55E703FC-B8B0-4171-8AB3-5EE34C3C6C76}" dt="2025-01-14T02:51:10.080" v="109" actId="1038"/>
          <ac:spMkLst>
            <pc:docMk/>
            <pc:sldMk cId="1909372271" sldId="836"/>
            <ac:spMk id="3" creationId="{CAC41835-3197-F09E-EB76-B5E056BBB87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4C9527-0799-47FE-85E2-0E960C2993A3}" type="datetimeFigureOut">
              <a:rPr lang="en-US" smtClean="0"/>
              <a:t>1/13/2025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6C2DCC-3251-44D7-AB23-B05AEDD4C4A5}" type="slidenum">
              <a:rPr lang="en-US" smtClean="0"/>
              <a:t>‹#›</a:t>
            </a:fld>
            <a:endParaRPr lang="en-US"/>
          </a:p>
        </p:txBody>
      </p:sp>
    </p:spTree>
    <p:extLst>
      <p:ext uri="{BB962C8B-B14F-4D97-AF65-F5344CB8AC3E}">
        <p14:creationId xmlns:p14="http://schemas.microsoft.com/office/powerpoint/2010/main" val="9708372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29A4D6-0D05-4A00-BC86-7CA3FA88EFB9}" type="datetimeFigureOut">
              <a:rPr lang="en-US" smtClean="0"/>
              <a:t>1/13/2025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BF5360-B121-4296-B8F8-474B6954D735}" type="slidenum">
              <a:rPr lang="en-US" smtClean="0"/>
              <a:t>‹#›</a:t>
            </a:fld>
            <a:endParaRPr lang="en-US"/>
          </a:p>
        </p:txBody>
      </p:sp>
    </p:spTree>
    <p:extLst>
      <p:ext uri="{BB962C8B-B14F-4D97-AF65-F5344CB8AC3E}">
        <p14:creationId xmlns:p14="http://schemas.microsoft.com/office/powerpoint/2010/main" val="2181376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6653E2-B6DF-46B6-A713-42521E314A79}"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5032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381000" y="685800"/>
            <a:ext cx="6096000" cy="342900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55300"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Times New Roman" pitchFamily="18" charset="0"/>
              </a:defRPr>
            </a:lvl1pPr>
            <a:lvl2pPr marL="742950" indent="-285750" defTabSz="966788" eaLnBrk="0" hangingPunct="0">
              <a:defRPr>
                <a:solidFill>
                  <a:schemeClr val="tx1"/>
                </a:solidFill>
                <a:latin typeface="Times New Roman" pitchFamily="18" charset="0"/>
              </a:defRPr>
            </a:lvl2pPr>
            <a:lvl3pPr marL="1143000" indent="-228600" defTabSz="966788" eaLnBrk="0" hangingPunct="0">
              <a:defRPr>
                <a:solidFill>
                  <a:schemeClr val="tx1"/>
                </a:solidFill>
                <a:latin typeface="Times New Roman" pitchFamily="18" charset="0"/>
              </a:defRPr>
            </a:lvl3pPr>
            <a:lvl4pPr marL="1600200" indent="-228600" defTabSz="966788" eaLnBrk="0" hangingPunct="0">
              <a:defRPr>
                <a:solidFill>
                  <a:schemeClr val="tx1"/>
                </a:solidFill>
                <a:latin typeface="Times New Roman" pitchFamily="18" charset="0"/>
              </a:defRPr>
            </a:lvl4pPr>
            <a:lvl5pPr marL="2057400" indent="-228600" defTabSz="966788" eaLnBrk="0" hangingPunct="0">
              <a:defRPr>
                <a:solidFill>
                  <a:schemeClr val="tx1"/>
                </a:solidFill>
                <a:latin typeface="Times New Roman" pitchFamily="18" charset="0"/>
              </a:defRPr>
            </a:lvl5pPr>
            <a:lvl6pPr marL="2514600" indent="-228600" defTabSz="966788" eaLnBrk="0" fontAlgn="base" hangingPunct="0">
              <a:spcBef>
                <a:spcPct val="0"/>
              </a:spcBef>
              <a:spcAft>
                <a:spcPct val="0"/>
              </a:spcAft>
              <a:defRPr>
                <a:solidFill>
                  <a:schemeClr val="tx1"/>
                </a:solidFill>
                <a:latin typeface="Times New Roman" pitchFamily="18" charset="0"/>
              </a:defRPr>
            </a:lvl6pPr>
            <a:lvl7pPr marL="2971800" indent="-228600" defTabSz="966788" eaLnBrk="0" fontAlgn="base" hangingPunct="0">
              <a:spcBef>
                <a:spcPct val="0"/>
              </a:spcBef>
              <a:spcAft>
                <a:spcPct val="0"/>
              </a:spcAft>
              <a:defRPr>
                <a:solidFill>
                  <a:schemeClr val="tx1"/>
                </a:solidFill>
                <a:latin typeface="Times New Roman" pitchFamily="18" charset="0"/>
              </a:defRPr>
            </a:lvl7pPr>
            <a:lvl8pPr marL="3429000" indent="-228600" defTabSz="966788" eaLnBrk="0" fontAlgn="base" hangingPunct="0">
              <a:spcBef>
                <a:spcPct val="0"/>
              </a:spcBef>
              <a:spcAft>
                <a:spcPct val="0"/>
              </a:spcAft>
              <a:defRPr>
                <a:solidFill>
                  <a:schemeClr val="tx1"/>
                </a:solidFill>
                <a:latin typeface="Times New Roman" pitchFamily="18" charset="0"/>
              </a:defRPr>
            </a:lvl8pPr>
            <a:lvl9pPr marL="3886200" indent="-228600" defTabSz="966788" eaLnBrk="0" fontAlgn="base" hangingPunct="0">
              <a:spcBef>
                <a:spcPct val="0"/>
              </a:spcBef>
              <a:spcAft>
                <a:spcPct val="0"/>
              </a:spcAft>
              <a:defRPr>
                <a:solidFill>
                  <a:schemeClr val="tx1"/>
                </a:solidFill>
                <a:latin typeface="Times New Roman" pitchFamily="18" charset="0"/>
              </a:defRPr>
            </a:lvl9pPr>
          </a:lstStyle>
          <a:p>
            <a:pPr algn="r"/>
            <a:fld id="{0F9EA832-A148-48FB-9D32-ABB5D397C7AA}" type="slidenum">
              <a:rPr lang="en-US" sz="1200">
                <a:latin typeface="Arial" charset="0"/>
              </a:rPr>
              <a:pPr algn="r"/>
              <a:t>2</a:t>
            </a:fld>
            <a:endParaRPr lang="en-US" sz="1200">
              <a:latin typeface="Arial" charset="0"/>
            </a:endParaRPr>
          </a:p>
        </p:txBody>
      </p:sp>
    </p:spTree>
    <p:extLst>
      <p:ext uri="{BB962C8B-B14F-4D97-AF65-F5344CB8AC3E}">
        <p14:creationId xmlns:p14="http://schemas.microsoft.com/office/powerpoint/2010/main" val="3570912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hubbard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model in the field of quantum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manybody</a:t>
            </a:r>
            <a:r>
              <a:rPr lang="en-US" sz="1800" dirty="0">
                <a:effectLst/>
                <a:latin typeface="Calibri" panose="020F0502020204030204" pitchFamily="34" charset="0"/>
                <a:ea typeface="Calibri" panose="020F0502020204030204" pitchFamily="34" charset="0"/>
                <a:cs typeface="Times New Roman" panose="02020603050405020304" pitchFamily="18" charset="0"/>
              </a:rPr>
              <a:t> physics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simplies</a:t>
            </a:r>
            <a:r>
              <a:rPr lang="en-US" sz="1800" dirty="0">
                <a:effectLst/>
                <a:latin typeface="Calibri" panose="020F0502020204030204" pitchFamily="34" charset="0"/>
                <a:ea typeface="Calibri" panose="020F0502020204030204" pitchFamily="34" charset="0"/>
                <a:cs typeface="Times New Roman" panose="02020603050405020304" pitchFamily="18" charset="0"/>
              </a:rPr>
              <a:t> model that you can think of that retains many of the key phenomenon in condensed matter physics. The Hubbard model in its simplest form contains the kinetic (or hopping) terms that account for electrons tunneling between lattice sites, the interaction terms that account for Coulomb interactions between electrons either at the same sites or at different lattice sites, and finally, the chemical potential terms at each site, which forms the chemical potential landscape within the array. Typically people tune four of the physical parameters in the Hamiltonian, namely, the number of electrons in the lattice, the temperature T, the interaction U, and the hopping t. These parameters span a multi-dimensional parameter space that covers an extremely wide range of phase diagrams in condensed matters. Many of these phases have not been fully understood and new phases are still being discovered.   However, because of the exponential growth of the Hilbert space with the number of lattice sites, the largest Hubbard systems that can be solved exactly using classical super computers are limited to about 50 sites so far. So we want to build analog quantum simulators that emulate Hubbard model Hamiltonians with efficient control of the relevant parameters to explore the phase space. </a:t>
            </a:r>
          </a:p>
          <a:p>
            <a:endParaRPr lang="en-US" dirty="0"/>
          </a:p>
        </p:txBody>
      </p:sp>
      <p:sp>
        <p:nvSpPr>
          <p:cNvPr id="4" name="Slide Number Placeholder 3"/>
          <p:cNvSpPr>
            <a:spLocks noGrp="1"/>
          </p:cNvSpPr>
          <p:nvPr>
            <p:ph type="sldNum" sz="quarter" idx="5"/>
          </p:nvPr>
        </p:nvSpPr>
        <p:spPr/>
        <p:txBody>
          <a:bodyPr/>
          <a:lstStyle/>
          <a:p>
            <a:fld id="{15BAE5D7-94B9-4AC3-B435-E7307D10207E}" type="slidenum">
              <a:rPr lang="en-US" smtClean="0"/>
              <a:t>8</a:t>
            </a:fld>
            <a:endParaRPr lang="en-US"/>
          </a:p>
        </p:txBody>
      </p:sp>
    </p:spTree>
    <p:extLst>
      <p:ext uri="{BB962C8B-B14F-4D97-AF65-F5344CB8AC3E}">
        <p14:creationId xmlns:p14="http://schemas.microsoft.com/office/powerpoint/2010/main" val="425606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1 min</a:t>
            </a:r>
          </a:p>
        </p:txBody>
      </p:sp>
      <p:sp>
        <p:nvSpPr>
          <p:cNvPr id="4" name="Slide Number Placeholder 3"/>
          <p:cNvSpPr>
            <a:spLocks noGrp="1"/>
          </p:cNvSpPr>
          <p:nvPr>
            <p:ph type="sldNum" sz="quarter" idx="5"/>
          </p:nvPr>
        </p:nvSpPr>
        <p:spPr/>
        <p:txBody>
          <a:bodyPr/>
          <a:lstStyle/>
          <a:p>
            <a:fld id="{122930AE-01AA-4FE1-9CFD-356DB4F4323A}" type="slidenum">
              <a:rPr lang="en-US" smtClean="0"/>
              <a:t>9</a:t>
            </a:fld>
            <a:endParaRPr lang="en-US"/>
          </a:p>
        </p:txBody>
      </p:sp>
    </p:spTree>
    <p:extLst>
      <p:ext uri="{BB962C8B-B14F-4D97-AF65-F5344CB8AC3E}">
        <p14:creationId xmlns:p14="http://schemas.microsoft.com/office/powerpoint/2010/main" val="2116099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D59CD22B-7BB2-4C42-841B-3B164495C530}" type="slidenum">
              <a:rPr lang="zh-CN" altLang="en-US" smtClean="0"/>
              <a:t>11</a:t>
            </a:fld>
            <a:endParaRPr lang="zh-CN" altLang="en-US"/>
          </a:p>
        </p:txBody>
      </p:sp>
    </p:spTree>
    <p:extLst>
      <p:ext uri="{BB962C8B-B14F-4D97-AF65-F5344CB8AC3E}">
        <p14:creationId xmlns:p14="http://schemas.microsoft.com/office/powerpoint/2010/main" val="392033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 from RF phase response show there are quite a few charge transitions than what’s visible just from dc transport measurement. Green dashed lines mark the transitions that support tunneling current. White dashed lines mark the capacitive responses that’s only visible in the RF measurement. From the similar lever arm ratios between those white lines and the green conductance lines from the array, we deduce that the location of the corresponding charge states should be within the array itself. That is, the localized charge states in the array act as a charge trap.</a:t>
            </a:r>
          </a:p>
        </p:txBody>
      </p:sp>
      <p:sp>
        <p:nvSpPr>
          <p:cNvPr id="4" name="Slide Number Placeholder 3"/>
          <p:cNvSpPr>
            <a:spLocks noGrp="1"/>
          </p:cNvSpPr>
          <p:nvPr>
            <p:ph type="sldNum" sz="quarter" idx="5"/>
          </p:nvPr>
        </p:nvSpPr>
        <p:spPr/>
        <p:txBody>
          <a:bodyPr/>
          <a:lstStyle/>
          <a:p>
            <a:fld id="{C676133C-6D0C-4EE4-B0CA-F5D793878D96}" type="slidenum">
              <a:rPr lang="en-US" smtClean="0"/>
              <a:t>22</a:t>
            </a:fld>
            <a:endParaRPr lang="en-US"/>
          </a:p>
        </p:txBody>
      </p:sp>
    </p:spTree>
    <p:extLst>
      <p:ext uri="{BB962C8B-B14F-4D97-AF65-F5344CB8AC3E}">
        <p14:creationId xmlns:p14="http://schemas.microsoft.com/office/powerpoint/2010/main" val="1235452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observe a charge transition between a localized charge state and a barely extended state. The schematic on the right shows a possible configuration. From the width of the transition line, we can extract the effective tunnel coupling between these two charge states with a value of 35ueV.</a:t>
            </a:r>
          </a:p>
        </p:txBody>
      </p:sp>
      <p:sp>
        <p:nvSpPr>
          <p:cNvPr id="4" name="Slide Number Placeholder 3"/>
          <p:cNvSpPr>
            <a:spLocks noGrp="1"/>
          </p:cNvSpPr>
          <p:nvPr>
            <p:ph type="sldNum" sz="quarter" idx="5"/>
          </p:nvPr>
        </p:nvSpPr>
        <p:spPr/>
        <p:txBody>
          <a:bodyPr/>
          <a:lstStyle/>
          <a:p>
            <a:fld id="{C676133C-6D0C-4EE4-B0CA-F5D793878D96}" type="slidenum">
              <a:rPr lang="en-US" smtClean="0"/>
              <a:t>23</a:t>
            </a:fld>
            <a:endParaRPr lang="en-US"/>
          </a:p>
        </p:txBody>
      </p:sp>
    </p:spTree>
    <p:extLst>
      <p:ext uri="{BB962C8B-B14F-4D97-AF65-F5344CB8AC3E}">
        <p14:creationId xmlns:p14="http://schemas.microsoft.com/office/powerpoint/2010/main" val="1998229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7_Custom Layout_PML">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106D223-ACF9-4F3C-841B-DAA305497A3C}"/>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2016197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EE5739-58AB-42CA-A0F8-638C1FC815DE}" type="datetime1">
              <a:rPr lang="en-US" smtClean="0">
                <a:solidFill>
                  <a:prstClr val="black">
                    <a:tint val="75000"/>
                  </a:prstClr>
                </a:solidFill>
              </a:rPr>
              <a:pPr/>
              <a:t>1/13/2025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8" name="Slide Number Placeholder 5">
            <a:extLst>
              <a:ext uri="{FF2B5EF4-FFF2-40B4-BE49-F238E27FC236}">
                <a16:creationId xmlns:a16="http://schemas.microsoft.com/office/drawing/2014/main" id="{1FB54D83-F8DA-4703-A9AC-F575111B9564}"/>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2493440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8F77BD-E602-4D5C-9FD3-9506EE04739B}" type="datetime1">
              <a:rPr lang="en-US" smtClean="0">
                <a:solidFill>
                  <a:prstClr val="black">
                    <a:tint val="75000"/>
                  </a:prstClr>
                </a:solidFill>
              </a:rPr>
              <a:p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5">
            <a:extLst>
              <a:ext uri="{FF2B5EF4-FFF2-40B4-BE49-F238E27FC236}">
                <a16:creationId xmlns:a16="http://schemas.microsoft.com/office/drawing/2014/main" id="{D0B7749C-2E37-4F31-A8C6-E98ADAAE6BD8}"/>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3499444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51193B-E96F-4250-ADF8-80260E74FC01}" type="datetime1">
              <a:rPr lang="en-US" smtClean="0">
                <a:solidFill>
                  <a:prstClr val="black">
                    <a:tint val="75000"/>
                  </a:prstClr>
                </a:solidFill>
              </a:rPr>
              <a:p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5">
            <a:extLst>
              <a:ext uri="{FF2B5EF4-FFF2-40B4-BE49-F238E27FC236}">
                <a16:creationId xmlns:a16="http://schemas.microsoft.com/office/drawing/2014/main" id="{89B873CF-EF45-4A96-AAA4-EB7C66514174}"/>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2298938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8" name="Title Text"/>
          <p:cNvSpPr txBox="1">
            <a:spLocks noGrp="1"/>
          </p:cNvSpPr>
          <p:nvPr>
            <p:ph type="title"/>
          </p:nvPr>
        </p:nvSpPr>
        <p:spPr>
          <a:xfrm>
            <a:off x="1190625" y="1151930"/>
            <a:ext cx="9810750" cy="2321719"/>
          </a:xfrm>
          <a:prstGeom prst="rect">
            <a:avLst/>
          </a:prstGeom>
        </p:spPr>
        <p:txBody>
          <a:bodyPr anchor="b"/>
          <a:lstStyle>
            <a:lvl1pPr algn="ctr" defTabSz="410751">
              <a:lnSpc>
                <a:spcPct val="100000"/>
              </a:lnSpc>
              <a:defRPr sz="5625" b="0" spc="0">
                <a:latin typeface="Helvetica Light"/>
                <a:ea typeface="Helvetica Light"/>
                <a:cs typeface="Helvetica Light"/>
                <a:sym typeface="Helvetica Light"/>
              </a:defRPr>
            </a:lvl1pPr>
          </a:lstStyle>
          <a:p>
            <a:r>
              <a:t>Title Text</a:t>
            </a:r>
          </a:p>
        </p:txBody>
      </p:sp>
      <p:sp>
        <p:nvSpPr>
          <p:cNvPr id="159" name="Body Level One…"/>
          <p:cNvSpPr txBox="1">
            <a:spLocks noGrp="1"/>
          </p:cNvSpPr>
          <p:nvPr>
            <p:ph type="body" sz="quarter" idx="1"/>
          </p:nvPr>
        </p:nvSpPr>
        <p:spPr>
          <a:xfrm>
            <a:off x="1190625" y="3536156"/>
            <a:ext cx="9810750" cy="794742"/>
          </a:xfrm>
          <a:prstGeom prst="rect">
            <a:avLst/>
          </a:prstGeom>
        </p:spPr>
        <p:txBody>
          <a:bodyPr/>
          <a:lstStyle>
            <a:lvl1pPr marL="0" indent="0" algn="ctr" defTabSz="410751">
              <a:lnSpc>
                <a:spcPct val="100000"/>
              </a:lnSpc>
              <a:spcBef>
                <a:spcPts val="0"/>
              </a:spcBef>
              <a:buSzTx/>
              <a:buNone/>
              <a:defRPr sz="2250">
                <a:latin typeface="Helvetica Light"/>
                <a:ea typeface="Helvetica Light"/>
                <a:cs typeface="Helvetica Light"/>
                <a:sym typeface="Helvetica Light"/>
              </a:defRPr>
            </a:lvl1pPr>
            <a:lvl2pPr marL="0" indent="160729" algn="ctr" defTabSz="410751">
              <a:lnSpc>
                <a:spcPct val="100000"/>
              </a:lnSpc>
              <a:spcBef>
                <a:spcPts val="0"/>
              </a:spcBef>
              <a:buSzTx/>
              <a:buNone/>
              <a:defRPr sz="2250">
                <a:latin typeface="Helvetica Light"/>
                <a:ea typeface="Helvetica Light"/>
                <a:cs typeface="Helvetica Light"/>
                <a:sym typeface="Helvetica Light"/>
              </a:defRPr>
            </a:lvl2pPr>
            <a:lvl3pPr marL="0" indent="321457" algn="ctr" defTabSz="410751">
              <a:lnSpc>
                <a:spcPct val="100000"/>
              </a:lnSpc>
              <a:spcBef>
                <a:spcPts val="0"/>
              </a:spcBef>
              <a:buSzTx/>
              <a:buNone/>
              <a:defRPr sz="2250">
                <a:latin typeface="Helvetica Light"/>
                <a:ea typeface="Helvetica Light"/>
                <a:cs typeface="Helvetica Light"/>
                <a:sym typeface="Helvetica Light"/>
              </a:defRPr>
            </a:lvl3pPr>
            <a:lvl4pPr marL="0" indent="482186" algn="ctr" defTabSz="410751">
              <a:lnSpc>
                <a:spcPct val="100000"/>
              </a:lnSpc>
              <a:spcBef>
                <a:spcPts val="0"/>
              </a:spcBef>
              <a:buSzTx/>
              <a:buNone/>
              <a:defRPr sz="2250">
                <a:latin typeface="Helvetica Light"/>
                <a:ea typeface="Helvetica Light"/>
                <a:cs typeface="Helvetica Light"/>
                <a:sym typeface="Helvetica Light"/>
              </a:defRPr>
            </a:lvl4pPr>
            <a:lvl5pPr marL="0" indent="642915" algn="ctr" defTabSz="410751">
              <a:lnSpc>
                <a:spcPct val="100000"/>
              </a:lnSpc>
              <a:spcBef>
                <a:spcPts val="0"/>
              </a:spcBef>
              <a:buSzTx/>
              <a:buNone/>
              <a:defRPr sz="225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60" name="Slide Number"/>
          <p:cNvSpPr txBox="1">
            <a:spLocks noGrp="1"/>
          </p:cNvSpPr>
          <p:nvPr>
            <p:ph type="sldNum" sz="quarter" idx="2"/>
          </p:nvPr>
        </p:nvSpPr>
        <p:spPr>
          <a:xfrm>
            <a:off x="5917310" y="6505277"/>
            <a:ext cx="345473" cy="267891"/>
          </a:xfrm>
          <a:prstGeom prst="rect">
            <a:avLst/>
          </a:prstGeom>
        </p:spPr>
        <p:txBody>
          <a:bodyPr anchor="t"/>
          <a:lstStyle>
            <a:lvl1pPr>
              <a:defRPr sz="1266">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66074545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84DA3-95A9-4969-A11F-1412A51526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90D147-A9A2-449C-A6A3-C86130480D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EDE63D-8373-46BC-9FD4-47DFE9566C92}"/>
              </a:ext>
            </a:extLst>
          </p:cNvPr>
          <p:cNvSpPr>
            <a:spLocks noGrp="1"/>
          </p:cNvSpPr>
          <p:nvPr>
            <p:ph type="dt" sz="half" idx="10"/>
          </p:nvPr>
        </p:nvSpPr>
        <p:spPr/>
        <p:txBody>
          <a:bodyPr/>
          <a:lstStyle/>
          <a:p>
            <a:fld id="{07172CF6-095D-4F00-875D-7D9A10B8E767}" type="datetimeFigureOut">
              <a:rPr lang="en-US" smtClean="0"/>
              <a:t>1/13/2025</a:t>
            </a:fld>
            <a:endParaRPr lang="en-US"/>
          </a:p>
        </p:txBody>
      </p:sp>
      <p:sp>
        <p:nvSpPr>
          <p:cNvPr id="5" name="Footer Placeholder 4">
            <a:extLst>
              <a:ext uri="{FF2B5EF4-FFF2-40B4-BE49-F238E27FC236}">
                <a16:creationId xmlns:a16="http://schemas.microsoft.com/office/drawing/2014/main" id="{4FA53E81-6003-482F-9D2C-A07512BCAA53}"/>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92D202CC-9C64-41B0-B548-2C9D716A4585}"/>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2789021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D8E0A-56CF-46EB-AE83-B8BC624B6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B929D1-40D2-4BA6-9506-3F886EB76A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3998B-4DEE-4E59-A374-F959FE083D06}"/>
              </a:ext>
            </a:extLst>
          </p:cNvPr>
          <p:cNvSpPr>
            <a:spLocks noGrp="1"/>
          </p:cNvSpPr>
          <p:nvPr>
            <p:ph type="dt" sz="half" idx="10"/>
          </p:nvPr>
        </p:nvSpPr>
        <p:spPr/>
        <p:txBody>
          <a:bodyPr/>
          <a:lstStyle/>
          <a:p>
            <a:fld id="{07172CF6-095D-4F00-875D-7D9A10B8E767}" type="datetimeFigureOut">
              <a:rPr lang="en-US" smtClean="0"/>
              <a:t>1/13/2025</a:t>
            </a:fld>
            <a:endParaRPr lang="en-US"/>
          </a:p>
        </p:txBody>
      </p:sp>
      <p:sp>
        <p:nvSpPr>
          <p:cNvPr id="5" name="Footer Placeholder 4">
            <a:extLst>
              <a:ext uri="{FF2B5EF4-FFF2-40B4-BE49-F238E27FC236}">
                <a16:creationId xmlns:a16="http://schemas.microsoft.com/office/drawing/2014/main" id="{BFC46C5E-2BF7-48E7-9910-CD952E95E7B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9CF1B4E0-FA42-4957-A184-98456F99B758}"/>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85492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DC728-B209-49C2-8319-5982EA4AE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B52BB-50E3-4D7C-A828-99B006ECBC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91FE5C-778F-4DF2-90BF-56501ECF0CBB}"/>
              </a:ext>
            </a:extLst>
          </p:cNvPr>
          <p:cNvSpPr>
            <a:spLocks noGrp="1"/>
          </p:cNvSpPr>
          <p:nvPr>
            <p:ph type="dt" sz="half" idx="10"/>
          </p:nvPr>
        </p:nvSpPr>
        <p:spPr/>
        <p:txBody>
          <a:bodyPr/>
          <a:lstStyle/>
          <a:p>
            <a:fld id="{07172CF6-095D-4F00-875D-7D9A10B8E767}" type="datetimeFigureOut">
              <a:rPr lang="en-US" smtClean="0"/>
              <a:t>1/13/2025</a:t>
            </a:fld>
            <a:endParaRPr lang="en-US"/>
          </a:p>
        </p:txBody>
      </p:sp>
      <p:sp>
        <p:nvSpPr>
          <p:cNvPr id="5" name="Footer Placeholder 4">
            <a:extLst>
              <a:ext uri="{FF2B5EF4-FFF2-40B4-BE49-F238E27FC236}">
                <a16:creationId xmlns:a16="http://schemas.microsoft.com/office/drawing/2014/main" id="{EB68B46F-DFCB-4602-8881-69505BD8B441}"/>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928B743E-54EE-4F62-91E5-51821E03C4F7}"/>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1472359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398E2-B2E4-4E3D-B02A-0540FF2B5E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4D67C-83F4-4F75-843F-CE51C5BDC2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DE1CE6-BE57-4F67-898E-D99B9FAE9B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00AA5B-3EED-463B-9E5B-AD8F92FAEF29}"/>
              </a:ext>
            </a:extLst>
          </p:cNvPr>
          <p:cNvSpPr>
            <a:spLocks noGrp="1"/>
          </p:cNvSpPr>
          <p:nvPr>
            <p:ph type="dt" sz="half" idx="10"/>
          </p:nvPr>
        </p:nvSpPr>
        <p:spPr/>
        <p:txBody>
          <a:bodyPr/>
          <a:lstStyle/>
          <a:p>
            <a:fld id="{07172CF6-095D-4F00-875D-7D9A10B8E767}" type="datetimeFigureOut">
              <a:rPr lang="en-US" smtClean="0"/>
              <a:t>1/13/2025</a:t>
            </a:fld>
            <a:endParaRPr lang="en-US"/>
          </a:p>
        </p:txBody>
      </p:sp>
      <p:sp>
        <p:nvSpPr>
          <p:cNvPr id="6" name="Footer Placeholder 5">
            <a:extLst>
              <a:ext uri="{FF2B5EF4-FFF2-40B4-BE49-F238E27FC236}">
                <a16:creationId xmlns:a16="http://schemas.microsoft.com/office/drawing/2014/main" id="{AB2D3AFE-A8AD-4CB3-85FE-1BC65A6F044C}"/>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2F49D798-5549-402F-8FA6-F484E1B918CC}"/>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3354271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3B67E-D5E3-41D1-9446-82BB9BA8B0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D7D18F-519F-40BC-AF81-68098C831E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DF98AB-4AA4-41BC-9AA8-DB1EB3E09F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4BFC07-7B70-4303-A7D9-8E878EC8A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8CC13D-AB51-4991-8B74-A3F155033D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0A3E6D-95AD-4452-8046-995273B8AA16}"/>
              </a:ext>
            </a:extLst>
          </p:cNvPr>
          <p:cNvSpPr>
            <a:spLocks noGrp="1"/>
          </p:cNvSpPr>
          <p:nvPr>
            <p:ph type="dt" sz="half" idx="10"/>
          </p:nvPr>
        </p:nvSpPr>
        <p:spPr/>
        <p:txBody>
          <a:bodyPr/>
          <a:lstStyle/>
          <a:p>
            <a:fld id="{07172CF6-095D-4F00-875D-7D9A10B8E767}" type="datetimeFigureOut">
              <a:rPr lang="en-US" smtClean="0"/>
              <a:t>1/13/2025</a:t>
            </a:fld>
            <a:endParaRPr lang="en-US"/>
          </a:p>
        </p:txBody>
      </p:sp>
      <p:sp>
        <p:nvSpPr>
          <p:cNvPr id="8" name="Footer Placeholder 7">
            <a:extLst>
              <a:ext uri="{FF2B5EF4-FFF2-40B4-BE49-F238E27FC236}">
                <a16:creationId xmlns:a16="http://schemas.microsoft.com/office/drawing/2014/main" id="{EAD060AC-8EED-4C37-A815-EA910678FD5F}"/>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B53CDF96-8E03-41DE-99A4-B80CB121EFD8}"/>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2652517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1D103-02FA-481E-A585-5F0FE68A16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04A3EA-9F32-422E-9E94-EB86E2BACE18}"/>
              </a:ext>
            </a:extLst>
          </p:cNvPr>
          <p:cNvSpPr>
            <a:spLocks noGrp="1"/>
          </p:cNvSpPr>
          <p:nvPr>
            <p:ph type="dt" sz="half" idx="10"/>
          </p:nvPr>
        </p:nvSpPr>
        <p:spPr/>
        <p:txBody>
          <a:bodyPr/>
          <a:lstStyle/>
          <a:p>
            <a:fld id="{07172CF6-095D-4F00-875D-7D9A10B8E767}" type="datetimeFigureOut">
              <a:rPr lang="en-US" smtClean="0"/>
              <a:t>1/13/2025</a:t>
            </a:fld>
            <a:endParaRPr lang="en-US"/>
          </a:p>
        </p:txBody>
      </p:sp>
      <p:sp>
        <p:nvSpPr>
          <p:cNvPr id="4" name="Footer Placeholder 3">
            <a:extLst>
              <a:ext uri="{FF2B5EF4-FFF2-40B4-BE49-F238E27FC236}">
                <a16:creationId xmlns:a16="http://schemas.microsoft.com/office/drawing/2014/main" id="{BB7BD24B-7756-4637-8FDC-C6E826B4B6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F3FB9B-CC1E-4FA9-84A8-BC6E194D1784}"/>
              </a:ext>
            </a:extLst>
          </p:cNvPr>
          <p:cNvSpPr>
            <a:spLocks noGrp="1"/>
          </p:cNvSpPr>
          <p:nvPr>
            <p:ph type="sldNum" sz="quarter" idx="12"/>
          </p:nvPr>
        </p:nvSpPr>
        <p:spPr/>
        <p:txBody>
          <a:bodyPr/>
          <a:lstStyle/>
          <a:p>
            <a:fld id="{04012812-5A38-403E-BA84-74FD1DD8B537}" type="slidenum">
              <a:rPr lang="en-US" smtClean="0"/>
              <a:t>‹#›</a:t>
            </a:fld>
            <a:endParaRPr lang="en-US"/>
          </a:p>
        </p:txBody>
      </p:sp>
      <p:sp>
        <p:nvSpPr>
          <p:cNvPr id="6" name="Slide Number Placeholder 5">
            <a:extLst>
              <a:ext uri="{FF2B5EF4-FFF2-40B4-BE49-F238E27FC236}">
                <a16:creationId xmlns:a16="http://schemas.microsoft.com/office/drawing/2014/main" id="{80A2358A-BF91-4C31-926E-7984E46CC05D}"/>
              </a:ext>
            </a:extLst>
          </p:cNvPr>
          <p:cNvSpPr txBox="1">
            <a:spLocks/>
          </p:cNvSpPr>
          <p:nvPr userDrawn="1"/>
        </p:nvSpPr>
        <p:spPr>
          <a:xfrm>
            <a:off x="9131894" y="635462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2271453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02F475-23D6-4107-BFBB-3BB10D579235}" type="datetime1">
              <a:rPr lang="en-US" smtClean="0">
                <a:solidFill>
                  <a:prstClr val="black">
                    <a:tint val="75000"/>
                  </a:prstClr>
                </a:solidFill>
              </a:rPr>
              <a:p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Slide Number Placeholder 5">
            <a:extLst>
              <a:ext uri="{FF2B5EF4-FFF2-40B4-BE49-F238E27FC236}">
                <a16:creationId xmlns:a16="http://schemas.microsoft.com/office/drawing/2014/main" id="{40471F8B-0C75-46CA-A3B5-065D4E255FA7}"/>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563626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78869C-6C6B-45DC-9A13-C85BDE0B2E02}"/>
              </a:ext>
            </a:extLst>
          </p:cNvPr>
          <p:cNvSpPr>
            <a:spLocks noGrp="1"/>
          </p:cNvSpPr>
          <p:nvPr>
            <p:ph type="dt" sz="half" idx="10"/>
          </p:nvPr>
        </p:nvSpPr>
        <p:spPr/>
        <p:txBody>
          <a:bodyPr/>
          <a:lstStyle/>
          <a:p>
            <a:fld id="{07172CF6-095D-4F00-875D-7D9A10B8E767}" type="datetimeFigureOut">
              <a:rPr lang="en-US" smtClean="0"/>
              <a:t>1/13/2025</a:t>
            </a:fld>
            <a:endParaRPr lang="en-US"/>
          </a:p>
        </p:txBody>
      </p:sp>
      <p:sp>
        <p:nvSpPr>
          <p:cNvPr id="3" name="Footer Placeholder 2">
            <a:extLst>
              <a:ext uri="{FF2B5EF4-FFF2-40B4-BE49-F238E27FC236}">
                <a16:creationId xmlns:a16="http://schemas.microsoft.com/office/drawing/2014/main" id="{85722F62-4560-49C6-BB1E-FDB3A1F1A9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49ADA7-1948-4166-8FA3-3A565A71F42B}"/>
              </a:ext>
            </a:extLst>
          </p:cNvPr>
          <p:cNvSpPr>
            <a:spLocks noGrp="1"/>
          </p:cNvSpPr>
          <p:nvPr>
            <p:ph type="sldNum" sz="quarter" idx="12"/>
          </p:nvPr>
        </p:nvSpPr>
        <p:spPr/>
        <p:txBody>
          <a:bodyPr/>
          <a:lstStyle/>
          <a:p>
            <a:fld id="{04012812-5A38-403E-BA84-74FD1DD8B537}" type="slidenum">
              <a:rPr lang="en-US" smtClean="0"/>
              <a:t>‹#›</a:t>
            </a:fld>
            <a:endParaRPr lang="en-US"/>
          </a:p>
        </p:txBody>
      </p:sp>
      <p:sp>
        <p:nvSpPr>
          <p:cNvPr id="5" name="Slide Number Placeholder 5">
            <a:extLst>
              <a:ext uri="{FF2B5EF4-FFF2-40B4-BE49-F238E27FC236}">
                <a16:creationId xmlns:a16="http://schemas.microsoft.com/office/drawing/2014/main" id="{FA455B6C-77DA-42B0-B660-94AB387C6233}"/>
              </a:ext>
            </a:extLst>
          </p:cNvPr>
          <p:cNvSpPr txBox="1">
            <a:spLocks/>
          </p:cNvSpPr>
          <p:nvPr userDrawn="1"/>
        </p:nvSpPr>
        <p:spPr>
          <a:xfrm>
            <a:off x="9131894" y="635462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2586152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826F8-ED6F-4A52-A748-AECC0BD84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485082-7F3E-4BDB-ADA3-02768E4154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F6D697-0E00-41A6-A3F7-08F7F7AC9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098A8-7A7B-409E-A6B8-8C5524AF3439}"/>
              </a:ext>
            </a:extLst>
          </p:cNvPr>
          <p:cNvSpPr>
            <a:spLocks noGrp="1"/>
          </p:cNvSpPr>
          <p:nvPr>
            <p:ph type="dt" sz="half" idx="10"/>
          </p:nvPr>
        </p:nvSpPr>
        <p:spPr/>
        <p:txBody>
          <a:bodyPr/>
          <a:lstStyle/>
          <a:p>
            <a:fld id="{07172CF6-095D-4F00-875D-7D9A10B8E767}" type="datetimeFigureOut">
              <a:rPr lang="en-US" smtClean="0"/>
              <a:t>1/13/2025</a:t>
            </a:fld>
            <a:endParaRPr lang="en-US"/>
          </a:p>
        </p:txBody>
      </p:sp>
      <p:sp>
        <p:nvSpPr>
          <p:cNvPr id="6" name="Footer Placeholder 5">
            <a:extLst>
              <a:ext uri="{FF2B5EF4-FFF2-40B4-BE49-F238E27FC236}">
                <a16:creationId xmlns:a16="http://schemas.microsoft.com/office/drawing/2014/main" id="{17B7DD16-787C-438D-A620-D354CFBCF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53D6CD-52E5-4D35-84FB-EF9F598384CE}"/>
              </a:ext>
            </a:extLst>
          </p:cNvPr>
          <p:cNvSpPr>
            <a:spLocks noGrp="1"/>
          </p:cNvSpPr>
          <p:nvPr>
            <p:ph type="sldNum" sz="quarter" idx="12"/>
          </p:nvPr>
        </p:nvSpPr>
        <p:spPr/>
        <p:txBody>
          <a:bodyPr/>
          <a:lstStyle/>
          <a:p>
            <a:fld id="{04012812-5A38-403E-BA84-74FD1DD8B537}" type="slidenum">
              <a:rPr lang="en-US" smtClean="0"/>
              <a:t>‹#›</a:t>
            </a:fld>
            <a:endParaRPr lang="en-US"/>
          </a:p>
        </p:txBody>
      </p:sp>
      <p:sp>
        <p:nvSpPr>
          <p:cNvPr id="8" name="Slide Number Placeholder 5">
            <a:extLst>
              <a:ext uri="{FF2B5EF4-FFF2-40B4-BE49-F238E27FC236}">
                <a16:creationId xmlns:a16="http://schemas.microsoft.com/office/drawing/2014/main" id="{830C04BD-1260-487C-8B1A-0BED8285F2BF}"/>
              </a:ext>
            </a:extLst>
          </p:cNvPr>
          <p:cNvSpPr txBox="1">
            <a:spLocks/>
          </p:cNvSpPr>
          <p:nvPr userDrawn="1"/>
        </p:nvSpPr>
        <p:spPr>
          <a:xfrm>
            <a:off x="9131894" y="635462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3318065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9114-9C0F-4731-A332-4ABFD3E5C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8100A4-6763-4E9D-906F-94336FACC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A6E410-EF7D-4F21-A207-8BFC05632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5EDF2-C80F-4E8D-BC4F-2CB237951774}"/>
              </a:ext>
            </a:extLst>
          </p:cNvPr>
          <p:cNvSpPr>
            <a:spLocks noGrp="1"/>
          </p:cNvSpPr>
          <p:nvPr>
            <p:ph type="dt" sz="half" idx="10"/>
          </p:nvPr>
        </p:nvSpPr>
        <p:spPr/>
        <p:txBody>
          <a:bodyPr/>
          <a:lstStyle/>
          <a:p>
            <a:fld id="{07172CF6-095D-4F00-875D-7D9A10B8E767}" type="datetimeFigureOut">
              <a:rPr lang="en-US" smtClean="0"/>
              <a:t>1/13/2025</a:t>
            </a:fld>
            <a:endParaRPr lang="en-US"/>
          </a:p>
        </p:txBody>
      </p:sp>
      <p:sp>
        <p:nvSpPr>
          <p:cNvPr id="6" name="Footer Placeholder 5">
            <a:extLst>
              <a:ext uri="{FF2B5EF4-FFF2-40B4-BE49-F238E27FC236}">
                <a16:creationId xmlns:a16="http://schemas.microsoft.com/office/drawing/2014/main" id="{A8CD6ABA-9413-4469-B53A-A6EEC04776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3EE13B-D4B6-4343-A240-6A37AABFD291}"/>
              </a:ext>
            </a:extLst>
          </p:cNvPr>
          <p:cNvSpPr>
            <a:spLocks noGrp="1"/>
          </p:cNvSpPr>
          <p:nvPr>
            <p:ph type="sldNum" sz="quarter" idx="12"/>
          </p:nvPr>
        </p:nvSpPr>
        <p:spPr/>
        <p:txBody>
          <a:bodyPr/>
          <a:lstStyle/>
          <a:p>
            <a:fld id="{04012812-5A38-403E-BA84-74FD1DD8B537}" type="slidenum">
              <a:rPr lang="en-US" smtClean="0"/>
              <a:t>‹#›</a:t>
            </a:fld>
            <a:endParaRPr lang="en-US"/>
          </a:p>
        </p:txBody>
      </p:sp>
      <p:sp>
        <p:nvSpPr>
          <p:cNvPr id="8" name="Slide Number Placeholder 5">
            <a:extLst>
              <a:ext uri="{FF2B5EF4-FFF2-40B4-BE49-F238E27FC236}">
                <a16:creationId xmlns:a16="http://schemas.microsoft.com/office/drawing/2014/main" id="{C46DF80B-7EB2-4F2B-B332-DBA61D886A8E}"/>
              </a:ext>
            </a:extLst>
          </p:cNvPr>
          <p:cNvSpPr txBox="1">
            <a:spLocks/>
          </p:cNvSpPr>
          <p:nvPr userDrawn="1"/>
        </p:nvSpPr>
        <p:spPr>
          <a:xfrm>
            <a:off x="9131894" y="635462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7880527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11583-53A5-426D-BA01-5089997EE0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45F716-47C4-40EB-99FB-F9E960590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37D8-F176-4E4D-ABC3-07B295709188}"/>
              </a:ext>
            </a:extLst>
          </p:cNvPr>
          <p:cNvSpPr>
            <a:spLocks noGrp="1"/>
          </p:cNvSpPr>
          <p:nvPr>
            <p:ph type="dt" sz="half" idx="10"/>
          </p:nvPr>
        </p:nvSpPr>
        <p:spPr/>
        <p:txBody>
          <a:bodyPr/>
          <a:lstStyle/>
          <a:p>
            <a:fld id="{07172CF6-095D-4F00-875D-7D9A10B8E767}" type="datetimeFigureOut">
              <a:rPr lang="en-US" smtClean="0"/>
              <a:t>1/13/2025</a:t>
            </a:fld>
            <a:endParaRPr lang="en-US"/>
          </a:p>
        </p:txBody>
      </p:sp>
      <p:sp>
        <p:nvSpPr>
          <p:cNvPr id="5" name="Footer Placeholder 4">
            <a:extLst>
              <a:ext uri="{FF2B5EF4-FFF2-40B4-BE49-F238E27FC236}">
                <a16:creationId xmlns:a16="http://schemas.microsoft.com/office/drawing/2014/main" id="{ACA82EDD-906D-4829-864B-17363752EBD2}"/>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9E311A92-178D-499E-90C3-B503025D933B}"/>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4293949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2BDF5-8F8F-4AE5-BAF0-82882462F0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A85D2F-38FB-40C0-882E-A191AF208B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2207F-387B-4DAD-8603-768610BEA2F9}"/>
              </a:ext>
            </a:extLst>
          </p:cNvPr>
          <p:cNvSpPr>
            <a:spLocks noGrp="1"/>
          </p:cNvSpPr>
          <p:nvPr>
            <p:ph type="dt" sz="half" idx="10"/>
          </p:nvPr>
        </p:nvSpPr>
        <p:spPr/>
        <p:txBody>
          <a:bodyPr/>
          <a:lstStyle/>
          <a:p>
            <a:fld id="{07172CF6-095D-4F00-875D-7D9A10B8E767}" type="datetimeFigureOut">
              <a:rPr lang="en-US" smtClean="0"/>
              <a:t>1/13/2025</a:t>
            </a:fld>
            <a:endParaRPr lang="en-US"/>
          </a:p>
        </p:txBody>
      </p:sp>
      <p:sp>
        <p:nvSpPr>
          <p:cNvPr id="5" name="Footer Placeholder 4">
            <a:extLst>
              <a:ext uri="{FF2B5EF4-FFF2-40B4-BE49-F238E27FC236}">
                <a16:creationId xmlns:a16="http://schemas.microsoft.com/office/drawing/2014/main" id="{CD1D9717-D557-4C61-822D-6AFE1E4479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96A61-528C-4D60-B5B1-0F6BEE7E7AFA}"/>
              </a:ext>
            </a:extLst>
          </p:cNvPr>
          <p:cNvSpPr>
            <a:spLocks noGrp="1"/>
          </p:cNvSpPr>
          <p:nvPr>
            <p:ph type="sldNum" sz="quarter" idx="12"/>
          </p:nvPr>
        </p:nvSpPr>
        <p:spPr/>
        <p:txBody>
          <a:bodyPr/>
          <a:lstStyle/>
          <a:p>
            <a:fld id="{04012812-5A38-403E-BA84-74FD1DD8B537}" type="slidenum">
              <a:rPr lang="en-US" smtClean="0"/>
              <a:t>‹#›</a:t>
            </a:fld>
            <a:endParaRPr lang="en-US"/>
          </a:p>
        </p:txBody>
      </p:sp>
      <p:sp>
        <p:nvSpPr>
          <p:cNvPr id="7" name="Slide Number Placeholder 5">
            <a:extLst>
              <a:ext uri="{FF2B5EF4-FFF2-40B4-BE49-F238E27FC236}">
                <a16:creationId xmlns:a16="http://schemas.microsoft.com/office/drawing/2014/main" id="{55854274-A922-45F0-8482-46D526076004}"/>
              </a:ext>
            </a:extLst>
          </p:cNvPr>
          <p:cNvSpPr txBox="1">
            <a:spLocks/>
          </p:cNvSpPr>
          <p:nvPr userDrawn="1"/>
        </p:nvSpPr>
        <p:spPr>
          <a:xfrm>
            <a:off x="9131894" y="6354629"/>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844283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F3D1-B1EC-4950-AD2C-D3BE74BCD3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EB6931-EFF8-4700-8D94-4C0A3A8A4F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9986F7-3065-4B8E-AB77-45D77A7FAE9D}"/>
              </a:ext>
            </a:extLst>
          </p:cNvPr>
          <p:cNvSpPr>
            <a:spLocks noGrp="1"/>
          </p:cNvSpPr>
          <p:nvPr>
            <p:ph type="dt" sz="half" idx="10"/>
          </p:nvPr>
        </p:nvSpPr>
        <p:spPr/>
        <p:txBody>
          <a:bodyPr/>
          <a:lstStyle/>
          <a:p>
            <a:fld id="{17D0E075-5476-43EE-9586-55EB18B97D40}" type="datetimeFigureOut">
              <a:rPr lang="en-US" smtClean="0"/>
              <a:t>1/13/2025</a:t>
            </a:fld>
            <a:endParaRPr lang="en-US"/>
          </a:p>
        </p:txBody>
      </p:sp>
      <p:sp>
        <p:nvSpPr>
          <p:cNvPr id="5" name="Footer Placeholder 4">
            <a:extLst>
              <a:ext uri="{FF2B5EF4-FFF2-40B4-BE49-F238E27FC236}">
                <a16:creationId xmlns:a16="http://schemas.microsoft.com/office/drawing/2014/main" id="{77B7BCBA-5A87-4098-A595-354CF5935BC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4336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64C8-6E4B-4C12-BC91-A7E349784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184AD-D7A7-4762-8365-5516409649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FE68D-B876-45A7-8E60-54D1BF143081}"/>
              </a:ext>
            </a:extLst>
          </p:cNvPr>
          <p:cNvSpPr>
            <a:spLocks noGrp="1"/>
          </p:cNvSpPr>
          <p:nvPr>
            <p:ph type="dt" sz="half" idx="10"/>
          </p:nvPr>
        </p:nvSpPr>
        <p:spPr/>
        <p:txBody>
          <a:bodyPr/>
          <a:lstStyle/>
          <a:p>
            <a:fld id="{17D0E075-5476-43EE-9586-55EB18B97D40}" type="datetimeFigureOut">
              <a:rPr lang="en-US" smtClean="0"/>
              <a:t>1/13/2025</a:t>
            </a:fld>
            <a:endParaRPr lang="en-US"/>
          </a:p>
        </p:txBody>
      </p:sp>
      <p:sp>
        <p:nvSpPr>
          <p:cNvPr id="5" name="Footer Placeholder 4">
            <a:extLst>
              <a:ext uri="{FF2B5EF4-FFF2-40B4-BE49-F238E27FC236}">
                <a16:creationId xmlns:a16="http://schemas.microsoft.com/office/drawing/2014/main" id="{B39C75D0-FE14-424F-BF2F-4B598120AF1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8576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C225-A228-4D7A-9189-E85B7B6512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979E31-D279-48A5-9A16-938526D8A6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CB2271-5918-4904-BAF6-BFD4084A0A8D}"/>
              </a:ext>
            </a:extLst>
          </p:cNvPr>
          <p:cNvSpPr>
            <a:spLocks noGrp="1"/>
          </p:cNvSpPr>
          <p:nvPr>
            <p:ph type="dt" sz="half" idx="10"/>
          </p:nvPr>
        </p:nvSpPr>
        <p:spPr/>
        <p:txBody>
          <a:bodyPr/>
          <a:lstStyle/>
          <a:p>
            <a:fld id="{17D0E075-5476-43EE-9586-55EB18B97D40}" type="datetimeFigureOut">
              <a:rPr lang="en-US" smtClean="0"/>
              <a:t>1/13/2025</a:t>
            </a:fld>
            <a:endParaRPr lang="en-US"/>
          </a:p>
        </p:txBody>
      </p:sp>
      <p:sp>
        <p:nvSpPr>
          <p:cNvPr id="5" name="Footer Placeholder 4">
            <a:extLst>
              <a:ext uri="{FF2B5EF4-FFF2-40B4-BE49-F238E27FC236}">
                <a16:creationId xmlns:a16="http://schemas.microsoft.com/office/drawing/2014/main" id="{964ED0B9-9DA1-4250-8128-086E2D00D38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76249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58E84-B242-43EA-A9BF-BE8A4F8206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026999-0B23-414E-951D-FA353C0533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908FC6-9893-4344-B320-A92131D053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3A29EB-51FB-4D27-8602-F5C741FACDA4}"/>
              </a:ext>
            </a:extLst>
          </p:cNvPr>
          <p:cNvSpPr>
            <a:spLocks noGrp="1"/>
          </p:cNvSpPr>
          <p:nvPr>
            <p:ph type="dt" sz="half" idx="10"/>
          </p:nvPr>
        </p:nvSpPr>
        <p:spPr/>
        <p:txBody>
          <a:bodyPr/>
          <a:lstStyle/>
          <a:p>
            <a:fld id="{17D0E075-5476-43EE-9586-55EB18B97D40}" type="datetimeFigureOut">
              <a:rPr lang="en-US" smtClean="0"/>
              <a:t>1/13/2025</a:t>
            </a:fld>
            <a:endParaRPr lang="en-US"/>
          </a:p>
        </p:txBody>
      </p:sp>
      <p:sp>
        <p:nvSpPr>
          <p:cNvPr id="6" name="Footer Placeholder 5">
            <a:extLst>
              <a:ext uri="{FF2B5EF4-FFF2-40B4-BE49-F238E27FC236}">
                <a16:creationId xmlns:a16="http://schemas.microsoft.com/office/drawing/2014/main" id="{E2563A9F-F5F9-4AB0-8D91-004268692A9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572010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C638-A0AD-46D1-9E72-AE41DAA3D3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E6BFFE-07B1-4AB3-95E6-820E0941B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10EC23-B7CE-4581-86D4-49680A7AF6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A64D68-1856-4EF6-AEFC-5B4154FFF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4843B8-A89F-4B84-BA13-2A64B23C8F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97083C-46DA-4E32-AAE0-562DC0FF6856}"/>
              </a:ext>
            </a:extLst>
          </p:cNvPr>
          <p:cNvSpPr>
            <a:spLocks noGrp="1"/>
          </p:cNvSpPr>
          <p:nvPr>
            <p:ph type="dt" sz="half" idx="10"/>
          </p:nvPr>
        </p:nvSpPr>
        <p:spPr/>
        <p:txBody>
          <a:bodyPr/>
          <a:lstStyle/>
          <a:p>
            <a:fld id="{17D0E075-5476-43EE-9586-55EB18B97D40}" type="datetimeFigureOut">
              <a:rPr lang="en-US" smtClean="0"/>
              <a:t>1/13/2025</a:t>
            </a:fld>
            <a:endParaRPr lang="en-US"/>
          </a:p>
        </p:txBody>
      </p:sp>
      <p:sp>
        <p:nvSpPr>
          <p:cNvPr id="8" name="Footer Placeholder 7">
            <a:extLst>
              <a:ext uri="{FF2B5EF4-FFF2-40B4-BE49-F238E27FC236}">
                <a16:creationId xmlns:a16="http://schemas.microsoft.com/office/drawing/2014/main" id="{63E01000-A260-4C4D-A396-CB96A1596A6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97305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5404C5-A279-45D4-A879-BC06F256C957}" type="datetime1">
              <a:rPr lang="en-US" smtClean="0">
                <a:solidFill>
                  <a:prstClr val="black">
                    <a:tint val="75000"/>
                  </a:prstClr>
                </a:solidFill>
              </a:rPr>
              <a:p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5">
            <a:extLst>
              <a:ext uri="{FF2B5EF4-FFF2-40B4-BE49-F238E27FC236}">
                <a16:creationId xmlns:a16="http://schemas.microsoft.com/office/drawing/2014/main" id="{308DF8CD-8372-4E5A-8710-EE39F83E3D12}"/>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2526137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17C8-5360-459A-817C-4ED746A7B7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688E86-505E-4352-B5DD-70245462583F}"/>
              </a:ext>
            </a:extLst>
          </p:cNvPr>
          <p:cNvSpPr>
            <a:spLocks noGrp="1"/>
          </p:cNvSpPr>
          <p:nvPr>
            <p:ph type="dt" sz="half" idx="10"/>
          </p:nvPr>
        </p:nvSpPr>
        <p:spPr/>
        <p:txBody>
          <a:bodyPr/>
          <a:lstStyle/>
          <a:p>
            <a:fld id="{17D0E075-5476-43EE-9586-55EB18B97D40}" type="datetimeFigureOut">
              <a:rPr lang="en-US" smtClean="0"/>
              <a:t>1/13/2025</a:t>
            </a:fld>
            <a:endParaRPr lang="en-US"/>
          </a:p>
        </p:txBody>
      </p:sp>
      <p:sp>
        <p:nvSpPr>
          <p:cNvPr id="4" name="Footer Placeholder 3">
            <a:extLst>
              <a:ext uri="{FF2B5EF4-FFF2-40B4-BE49-F238E27FC236}">
                <a16:creationId xmlns:a16="http://schemas.microsoft.com/office/drawing/2014/main" id="{BC95FB23-8AFC-42F3-9F87-0AE74133E6F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55865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5842DB-840C-4A7C-A3D5-BD965F13AD6A}"/>
              </a:ext>
            </a:extLst>
          </p:cNvPr>
          <p:cNvSpPr>
            <a:spLocks noGrp="1"/>
          </p:cNvSpPr>
          <p:nvPr>
            <p:ph type="dt" sz="half" idx="10"/>
          </p:nvPr>
        </p:nvSpPr>
        <p:spPr/>
        <p:txBody>
          <a:bodyPr/>
          <a:lstStyle/>
          <a:p>
            <a:fld id="{17D0E075-5476-43EE-9586-55EB18B97D40}" type="datetimeFigureOut">
              <a:rPr lang="en-US" smtClean="0"/>
              <a:t>1/13/2025</a:t>
            </a:fld>
            <a:endParaRPr lang="en-US"/>
          </a:p>
        </p:txBody>
      </p:sp>
      <p:sp>
        <p:nvSpPr>
          <p:cNvPr id="3" name="Footer Placeholder 2">
            <a:extLst>
              <a:ext uri="{FF2B5EF4-FFF2-40B4-BE49-F238E27FC236}">
                <a16:creationId xmlns:a16="http://schemas.microsoft.com/office/drawing/2014/main" id="{2AF53469-CB84-4B98-8286-E006E838521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00404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C4DA5-4278-494D-978A-CE132ADA7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B4B686-C828-4B45-835F-1846FC010E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B2AB69-4FA0-4071-A0F4-CDD2CB80FF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D7A532-FE36-4EDD-A7E5-5904B82EB301}"/>
              </a:ext>
            </a:extLst>
          </p:cNvPr>
          <p:cNvSpPr>
            <a:spLocks noGrp="1"/>
          </p:cNvSpPr>
          <p:nvPr>
            <p:ph type="dt" sz="half" idx="10"/>
          </p:nvPr>
        </p:nvSpPr>
        <p:spPr/>
        <p:txBody>
          <a:bodyPr/>
          <a:lstStyle/>
          <a:p>
            <a:fld id="{17D0E075-5476-43EE-9586-55EB18B97D40}" type="datetimeFigureOut">
              <a:rPr lang="en-US" smtClean="0"/>
              <a:t>1/13/2025</a:t>
            </a:fld>
            <a:endParaRPr lang="en-US"/>
          </a:p>
        </p:txBody>
      </p:sp>
      <p:sp>
        <p:nvSpPr>
          <p:cNvPr id="6" name="Footer Placeholder 5">
            <a:extLst>
              <a:ext uri="{FF2B5EF4-FFF2-40B4-BE49-F238E27FC236}">
                <a16:creationId xmlns:a16="http://schemas.microsoft.com/office/drawing/2014/main" id="{156BEC93-94E3-4E17-97D6-6910DDFB4F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C1675C-9479-47BE-A05E-D96FA89F9C99}"/>
              </a:ext>
            </a:extLst>
          </p:cNvPr>
          <p:cNvSpPr>
            <a:spLocks noGrp="1"/>
          </p:cNvSpPr>
          <p:nvPr>
            <p:ph type="sldNum" sz="quarter" idx="12"/>
          </p:nvPr>
        </p:nvSpPr>
        <p:spPr/>
        <p:txBody>
          <a:bodyPr/>
          <a:lstStyle/>
          <a:p>
            <a:fld id="{D6B752F0-816C-4A6E-AA1D-3F7701290728}" type="slidenum">
              <a:rPr lang="en-US" smtClean="0"/>
              <a:t>‹#›</a:t>
            </a:fld>
            <a:endParaRPr lang="en-US"/>
          </a:p>
        </p:txBody>
      </p:sp>
    </p:spTree>
    <p:extLst>
      <p:ext uri="{BB962C8B-B14F-4D97-AF65-F5344CB8AC3E}">
        <p14:creationId xmlns:p14="http://schemas.microsoft.com/office/powerpoint/2010/main" val="755078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D9CA3-CC98-4BAD-9F3F-B21973EC5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A6ACD5-8822-44BC-AF6E-80D3739752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DAB934-D9A3-4E0B-8BE1-2E4E370217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931DA2-2AF5-428E-B20D-11B7A09B8F18}"/>
              </a:ext>
            </a:extLst>
          </p:cNvPr>
          <p:cNvSpPr>
            <a:spLocks noGrp="1"/>
          </p:cNvSpPr>
          <p:nvPr>
            <p:ph type="dt" sz="half" idx="10"/>
          </p:nvPr>
        </p:nvSpPr>
        <p:spPr/>
        <p:txBody>
          <a:bodyPr/>
          <a:lstStyle/>
          <a:p>
            <a:fld id="{17D0E075-5476-43EE-9586-55EB18B97D40}" type="datetimeFigureOut">
              <a:rPr lang="en-US" smtClean="0"/>
              <a:t>1/13/2025</a:t>
            </a:fld>
            <a:endParaRPr lang="en-US"/>
          </a:p>
        </p:txBody>
      </p:sp>
      <p:sp>
        <p:nvSpPr>
          <p:cNvPr id="6" name="Footer Placeholder 5">
            <a:extLst>
              <a:ext uri="{FF2B5EF4-FFF2-40B4-BE49-F238E27FC236}">
                <a16:creationId xmlns:a16="http://schemas.microsoft.com/office/drawing/2014/main" id="{5EA58D44-C71D-4818-8D5D-54E00A7625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1E9AD0-7FD8-45AA-86BA-A17B673D6E12}"/>
              </a:ext>
            </a:extLst>
          </p:cNvPr>
          <p:cNvSpPr>
            <a:spLocks noGrp="1"/>
          </p:cNvSpPr>
          <p:nvPr>
            <p:ph type="sldNum" sz="quarter" idx="12"/>
          </p:nvPr>
        </p:nvSpPr>
        <p:spPr/>
        <p:txBody>
          <a:bodyPr/>
          <a:lstStyle/>
          <a:p>
            <a:fld id="{D6B752F0-816C-4A6E-AA1D-3F7701290728}" type="slidenum">
              <a:rPr lang="en-US" smtClean="0"/>
              <a:t>‹#›</a:t>
            </a:fld>
            <a:endParaRPr lang="en-US"/>
          </a:p>
        </p:txBody>
      </p:sp>
    </p:spTree>
    <p:extLst>
      <p:ext uri="{BB962C8B-B14F-4D97-AF65-F5344CB8AC3E}">
        <p14:creationId xmlns:p14="http://schemas.microsoft.com/office/powerpoint/2010/main" val="2745083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110A2-1633-4983-8B0E-5331A3419A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A12E90-0B1D-48F4-A9FE-9CD95D556C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9435D-40DB-49AE-B949-3B5C576FA038}"/>
              </a:ext>
            </a:extLst>
          </p:cNvPr>
          <p:cNvSpPr>
            <a:spLocks noGrp="1"/>
          </p:cNvSpPr>
          <p:nvPr>
            <p:ph type="dt" sz="half" idx="10"/>
          </p:nvPr>
        </p:nvSpPr>
        <p:spPr/>
        <p:txBody>
          <a:bodyPr/>
          <a:lstStyle/>
          <a:p>
            <a:fld id="{17D0E075-5476-43EE-9586-55EB18B97D40}" type="datetimeFigureOut">
              <a:rPr lang="en-US" smtClean="0"/>
              <a:t>1/13/2025</a:t>
            </a:fld>
            <a:endParaRPr lang="en-US"/>
          </a:p>
        </p:txBody>
      </p:sp>
      <p:sp>
        <p:nvSpPr>
          <p:cNvPr id="5" name="Footer Placeholder 4">
            <a:extLst>
              <a:ext uri="{FF2B5EF4-FFF2-40B4-BE49-F238E27FC236}">
                <a16:creationId xmlns:a16="http://schemas.microsoft.com/office/drawing/2014/main" id="{64D0C3DA-9971-472D-B2F5-0E32779F813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89576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F28BE2-41B7-4C5F-9B4F-60D6F459FC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5ECDF-C104-4B4B-A247-20F8C69672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D7378D-C5CB-4034-8590-422534895731}"/>
              </a:ext>
            </a:extLst>
          </p:cNvPr>
          <p:cNvSpPr>
            <a:spLocks noGrp="1"/>
          </p:cNvSpPr>
          <p:nvPr>
            <p:ph type="dt" sz="half" idx="10"/>
          </p:nvPr>
        </p:nvSpPr>
        <p:spPr/>
        <p:txBody>
          <a:bodyPr/>
          <a:lstStyle/>
          <a:p>
            <a:fld id="{17D0E075-5476-43EE-9586-55EB18B97D40}" type="datetimeFigureOut">
              <a:rPr lang="en-US" smtClean="0"/>
              <a:t>1/13/2025</a:t>
            </a:fld>
            <a:endParaRPr lang="en-US"/>
          </a:p>
        </p:txBody>
      </p:sp>
      <p:sp>
        <p:nvSpPr>
          <p:cNvPr id="5" name="Footer Placeholder 4">
            <a:extLst>
              <a:ext uri="{FF2B5EF4-FFF2-40B4-BE49-F238E27FC236}">
                <a16:creationId xmlns:a16="http://schemas.microsoft.com/office/drawing/2014/main" id="{A16B321E-300F-4AE7-9A15-E82B1F124EE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2323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D59C33-D230-42FF-8E72-146C38DD1038}" type="datetime1">
              <a:rPr lang="en-US" smtClean="0">
                <a:solidFill>
                  <a:prstClr val="black">
                    <a:tint val="75000"/>
                  </a:prstClr>
                </a:solidFill>
              </a:rPr>
              <a:p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5">
            <a:extLst>
              <a:ext uri="{FF2B5EF4-FFF2-40B4-BE49-F238E27FC236}">
                <a16:creationId xmlns:a16="http://schemas.microsoft.com/office/drawing/2014/main" id="{5794FC47-2F2F-4CC9-BCC2-C239F5B83366}"/>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374676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EB8ED2-FECA-4739-9DF8-392513927DAF}" type="datetime1">
              <a:rPr lang="en-US" smtClean="0">
                <a:solidFill>
                  <a:prstClr val="black">
                    <a:tint val="75000"/>
                  </a:prstClr>
                </a:solidFill>
              </a:rPr>
              <a:pPr/>
              <a:t>1/13/2025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8" name="Slide Number Placeholder 5">
            <a:extLst>
              <a:ext uri="{FF2B5EF4-FFF2-40B4-BE49-F238E27FC236}">
                <a16:creationId xmlns:a16="http://schemas.microsoft.com/office/drawing/2014/main" id="{425EEC1A-FDFC-4278-BFBB-AD94CABC04DD}"/>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746834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96649C-7DEA-476A-8F51-35EB1E6C3378}" type="datetime1">
              <a:rPr lang="en-US" smtClean="0">
                <a:solidFill>
                  <a:prstClr val="black">
                    <a:tint val="75000"/>
                  </a:prstClr>
                </a:solidFill>
              </a:rPr>
              <a:pPr/>
              <a:t>1/13/2025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0" name="Slide Number Placeholder 5">
            <a:extLst>
              <a:ext uri="{FF2B5EF4-FFF2-40B4-BE49-F238E27FC236}">
                <a16:creationId xmlns:a16="http://schemas.microsoft.com/office/drawing/2014/main" id="{FB034FF8-681F-4028-B1CE-9ED74420C4FB}"/>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3435917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BF1368-2486-43A3-9BD7-D6877563FA8C}" type="datetime1">
              <a:rPr lang="en-US" smtClean="0">
                <a:solidFill>
                  <a:prstClr val="black">
                    <a:tint val="75000"/>
                  </a:prstClr>
                </a:solidFill>
              </a:rPr>
              <a:pPr/>
              <a:t>1/13/2025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177D5184-748A-4F59-AEFE-78FB09EFA52C}"/>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241181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9CD37-096D-4F37-9E69-36BF7B9E55F7}" type="datetime1">
              <a:rPr lang="en-US" smtClean="0">
                <a:solidFill>
                  <a:prstClr val="black">
                    <a:tint val="75000"/>
                  </a:prstClr>
                </a:solidFill>
              </a:rPr>
              <a:pPr/>
              <a:t>1/13/2025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5">
            <a:extLst>
              <a:ext uri="{FF2B5EF4-FFF2-40B4-BE49-F238E27FC236}">
                <a16:creationId xmlns:a16="http://schemas.microsoft.com/office/drawing/2014/main" id="{962DF715-D32A-4813-82E5-AB433645A6E3}"/>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62284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D7FDF2-D251-4C56-A1C2-4FA7FFEF9B8F}" type="datetime1">
              <a:rPr lang="en-US" smtClean="0">
                <a:solidFill>
                  <a:prstClr val="black">
                    <a:tint val="75000"/>
                  </a:prstClr>
                </a:solidFill>
              </a:rPr>
              <a:pPr/>
              <a:t>1/13/2025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8" name="Slide Number Placeholder 5">
            <a:extLst>
              <a:ext uri="{FF2B5EF4-FFF2-40B4-BE49-F238E27FC236}">
                <a16:creationId xmlns:a16="http://schemas.microsoft.com/office/drawing/2014/main" id="{3E62E562-670D-4544-9C0D-F0AA8A760E89}"/>
              </a:ext>
            </a:extLst>
          </p:cNvPr>
          <p:cNvSpPr>
            <a:spLocks noGrp="1"/>
          </p:cNvSpPr>
          <p:nvPr>
            <p:ph type="sldNum" sz="quarter" idx="12"/>
          </p:nvPr>
        </p:nvSpPr>
        <p:spPr>
          <a:xfrm>
            <a:off x="9131894" y="6354629"/>
            <a:ext cx="2743200" cy="365125"/>
          </a:xfrm>
        </p:spPr>
        <p:txBody>
          <a:bodyPr/>
          <a:lstStyle>
            <a:lvl1pPr>
              <a:defRPr b="0">
                <a:solidFill>
                  <a:schemeClr val="bg1"/>
                </a:solidFill>
              </a:defRPr>
            </a:lvl1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646074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5.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4.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9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9CD37-096D-4F37-9E69-36BF7B9E55F7}" type="datetime1">
              <a:rPr lang="en-US" smtClean="0">
                <a:solidFill>
                  <a:prstClr val="black">
                    <a:tint val="75000"/>
                  </a:prstClr>
                </a:solidFill>
              </a:rPr>
              <a:pPr/>
              <a:t>1/13/2025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64E44-FB97-46D9-8625-CBB06B931799}" type="slidenum">
              <a:rPr lang="en-US" smtClean="0"/>
              <a:pPr/>
              <a:t>‹#›</a:t>
            </a:fld>
            <a:endParaRPr lang="en-US" dirty="0"/>
          </a:p>
        </p:txBody>
      </p:sp>
      <p:pic>
        <p:nvPicPr>
          <p:cNvPr id="7" name="Picture 6" descr="Master Cropped.tif">
            <a:extLst>
              <a:ext uri="{FF2B5EF4-FFF2-40B4-BE49-F238E27FC236}">
                <a16:creationId xmlns:a16="http://schemas.microsoft.com/office/drawing/2014/main" id="{0FCC4D39-C726-4653-ADB8-CB0686B2D26D}"/>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6548438"/>
            <a:ext cx="12192000"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A8466FA9-A578-44DC-9434-241157855F55}"/>
              </a:ext>
            </a:extLst>
          </p:cNvPr>
          <p:cNvGrpSpPr/>
          <p:nvPr userDrawn="1"/>
        </p:nvGrpSpPr>
        <p:grpSpPr>
          <a:xfrm>
            <a:off x="0" y="6356350"/>
            <a:ext cx="12192001" cy="501655"/>
            <a:chOff x="0" y="6409573"/>
            <a:chExt cx="12192001" cy="434414"/>
          </a:xfrm>
        </p:grpSpPr>
        <p:pic>
          <p:nvPicPr>
            <p:cNvPr id="10" name="Picture 9">
              <a:extLst>
                <a:ext uri="{FF2B5EF4-FFF2-40B4-BE49-F238E27FC236}">
                  <a16:creationId xmlns:a16="http://schemas.microsoft.com/office/drawing/2014/main" id="{3F2CFE88-7262-45BA-9E2D-21FDFC965768}"/>
                </a:ext>
              </a:extLst>
            </p:cNvPr>
            <p:cNvPicPr>
              <a:picLocks noChangeAspect="1"/>
            </p:cNvPicPr>
            <p:nvPr userDrawn="1"/>
          </p:nvPicPr>
          <p:blipFill>
            <a:blip r:embed="rId16">
              <a:extLst>
                <a:ext uri="{BEBA8EAE-BF5A-486C-A8C5-ECC9F3942E4B}">
                  <a14:imgProps xmlns:a14="http://schemas.microsoft.com/office/drawing/2010/main">
                    <a14:imgLayer r:embed="rId17">
                      <a14:imgEffect>
                        <a14:artisticPaintStrokes intensity="0"/>
                      </a14:imgEffect>
                    </a14:imgLayer>
                  </a14:imgProps>
                </a:ext>
              </a:extLst>
            </a:blip>
            <a:stretch>
              <a:fillRect/>
            </a:stretch>
          </p:blipFill>
          <p:spPr>
            <a:xfrm>
              <a:off x="0" y="6409573"/>
              <a:ext cx="12192001" cy="434414"/>
            </a:xfrm>
            <a:prstGeom prst="rect">
              <a:avLst/>
            </a:prstGeom>
          </p:spPr>
        </p:pic>
        <p:pic>
          <p:nvPicPr>
            <p:cNvPr id="11" name="Picture 10">
              <a:extLst>
                <a:ext uri="{FF2B5EF4-FFF2-40B4-BE49-F238E27FC236}">
                  <a16:creationId xmlns:a16="http://schemas.microsoft.com/office/drawing/2014/main" id="{6BC97B7C-39F1-40C4-840C-8F6FCC71E25D}"/>
                </a:ext>
              </a:extLst>
            </p:cNvPr>
            <p:cNvPicPr>
              <a:picLocks noChangeAspect="1"/>
            </p:cNvPicPr>
            <p:nvPr userDrawn="1"/>
          </p:nvPicPr>
          <p:blipFill>
            <a:blip r:embed="rId18"/>
            <a:stretch>
              <a:fillRect/>
            </a:stretch>
          </p:blipFill>
          <p:spPr>
            <a:xfrm>
              <a:off x="1853514" y="6463617"/>
              <a:ext cx="2545846" cy="336243"/>
            </a:xfrm>
            <a:prstGeom prst="rect">
              <a:avLst/>
            </a:prstGeom>
          </p:spPr>
        </p:pic>
        <p:pic>
          <p:nvPicPr>
            <p:cNvPr id="12" name="Picture 11" descr="A picture containing object&#10;&#10;Description automatically generated">
              <a:extLst>
                <a:ext uri="{FF2B5EF4-FFF2-40B4-BE49-F238E27FC236}">
                  <a16:creationId xmlns:a16="http://schemas.microsoft.com/office/drawing/2014/main" id="{4CF114D3-0ACA-42AC-B83E-0EB674A71D2C}"/>
                </a:ext>
              </a:extLst>
            </p:cNvPr>
            <p:cNvPicPr>
              <a:picLocks noChangeAspect="1"/>
            </p:cNvPicPr>
            <p:nvPr userDrawn="1"/>
          </p:nvPicPr>
          <p:blipFill>
            <a:blip r:embed="rId19"/>
            <a:stretch>
              <a:fillRect/>
            </a:stretch>
          </p:blipFill>
          <p:spPr>
            <a:xfrm>
              <a:off x="10120184" y="6453847"/>
              <a:ext cx="957391" cy="384322"/>
            </a:xfrm>
            <a:prstGeom prst="rect">
              <a:avLst/>
            </a:prstGeom>
          </p:spPr>
        </p:pic>
      </p:grpSp>
    </p:spTree>
    <p:extLst>
      <p:ext uri="{BB962C8B-B14F-4D97-AF65-F5344CB8AC3E}">
        <p14:creationId xmlns:p14="http://schemas.microsoft.com/office/powerpoint/2010/main" val="1417221546"/>
      </p:ext>
    </p:extLst>
  </p:cSld>
  <p:clrMap bg1="lt1" tx1="dk1" bg2="lt2" tx2="dk2" accent1="accent1" accent2="accent2" accent3="accent3" accent4="accent4" accent5="accent5" accent6="accent6" hlink="hlink" folHlink="folHlink"/>
  <p:sldLayoutIdLst>
    <p:sldLayoutId id="2147483807"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80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0F040-25C6-48FD-964C-E39902ECF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29B758-0BED-434E-839D-2BEA3CDA27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562E89-A9C2-4C99-B2E8-E423B5E877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72CF6-095D-4F00-875D-7D9A10B8E767}" type="datetimeFigureOut">
              <a:rPr lang="en-US" smtClean="0"/>
              <a:t>1/13/2025</a:t>
            </a:fld>
            <a:endParaRPr lang="en-US"/>
          </a:p>
        </p:txBody>
      </p:sp>
      <p:sp>
        <p:nvSpPr>
          <p:cNvPr id="5" name="Footer Placeholder 4">
            <a:extLst>
              <a:ext uri="{FF2B5EF4-FFF2-40B4-BE49-F238E27FC236}">
                <a16:creationId xmlns:a16="http://schemas.microsoft.com/office/drawing/2014/main" id="{0E99EA1C-05F0-4A47-BCEA-7B3E4ED8A3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455231-2399-4954-8D0D-FCDB504594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012812-5A38-403E-BA84-74FD1DD8B537}" type="slidenum">
              <a:rPr lang="en-US" smtClean="0"/>
              <a:t>‹#›</a:t>
            </a:fld>
            <a:endParaRPr lang="en-US"/>
          </a:p>
        </p:txBody>
      </p:sp>
      <p:grpSp>
        <p:nvGrpSpPr>
          <p:cNvPr id="7" name="Group 6">
            <a:extLst>
              <a:ext uri="{FF2B5EF4-FFF2-40B4-BE49-F238E27FC236}">
                <a16:creationId xmlns:a16="http://schemas.microsoft.com/office/drawing/2014/main" id="{A6C0BAA1-C688-4082-90AA-91D33FE0BA26}"/>
              </a:ext>
            </a:extLst>
          </p:cNvPr>
          <p:cNvGrpSpPr/>
          <p:nvPr userDrawn="1"/>
        </p:nvGrpSpPr>
        <p:grpSpPr>
          <a:xfrm>
            <a:off x="0" y="6203196"/>
            <a:ext cx="12192001" cy="654804"/>
            <a:chOff x="0" y="6189181"/>
            <a:chExt cx="12192001" cy="654804"/>
          </a:xfrm>
        </p:grpSpPr>
        <p:pic>
          <p:nvPicPr>
            <p:cNvPr id="8" name="Picture 7">
              <a:extLst>
                <a:ext uri="{FF2B5EF4-FFF2-40B4-BE49-F238E27FC236}">
                  <a16:creationId xmlns:a16="http://schemas.microsoft.com/office/drawing/2014/main" id="{90ECC14F-1CDC-4662-BD4C-ADC82F0D52C8}"/>
                </a:ext>
              </a:extLst>
            </p:cNvPr>
            <p:cNvPicPr>
              <a:picLocks noChangeAspect="1"/>
            </p:cNvPicPr>
            <p:nvPr userDrawn="1"/>
          </p:nvPicPr>
          <p:blipFill>
            <a:blip r:embed="rId13"/>
            <a:stretch>
              <a:fillRect/>
            </a:stretch>
          </p:blipFill>
          <p:spPr>
            <a:xfrm>
              <a:off x="0" y="6189181"/>
              <a:ext cx="12192001" cy="654804"/>
            </a:xfrm>
            <a:prstGeom prst="rect">
              <a:avLst/>
            </a:prstGeom>
          </p:spPr>
        </p:pic>
        <p:pic>
          <p:nvPicPr>
            <p:cNvPr id="9" name="Picture 8">
              <a:extLst>
                <a:ext uri="{FF2B5EF4-FFF2-40B4-BE49-F238E27FC236}">
                  <a16:creationId xmlns:a16="http://schemas.microsoft.com/office/drawing/2014/main" id="{17C9BBBF-4D39-47A9-B6C2-4AF376DE16E9}"/>
                </a:ext>
              </a:extLst>
            </p:cNvPr>
            <p:cNvPicPr>
              <a:picLocks noChangeAspect="1"/>
            </p:cNvPicPr>
            <p:nvPr userDrawn="1"/>
          </p:nvPicPr>
          <p:blipFill>
            <a:blip r:embed="rId14"/>
            <a:stretch>
              <a:fillRect/>
            </a:stretch>
          </p:blipFill>
          <p:spPr>
            <a:xfrm>
              <a:off x="426292" y="6255856"/>
              <a:ext cx="3973068" cy="524744"/>
            </a:xfrm>
            <a:prstGeom prst="rect">
              <a:avLst/>
            </a:prstGeom>
          </p:spPr>
        </p:pic>
        <p:pic>
          <p:nvPicPr>
            <p:cNvPr id="10" name="Picture 9" descr="A picture containing object&#10;&#10;Description automatically generated">
              <a:extLst>
                <a:ext uri="{FF2B5EF4-FFF2-40B4-BE49-F238E27FC236}">
                  <a16:creationId xmlns:a16="http://schemas.microsoft.com/office/drawing/2014/main" id="{986183C4-BAFD-4E38-934B-6FB0AFB8EA5D}"/>
                </a:ext>
              </a:extLst>
            </p:cNvPr>
            <p:cNvPicPr>
              <a:picLocks noChangeAspect="1"/>
            </p:cNvPicPr>
            <p:nvPr userDrawn="1"/>
          </p:nvPicPr>
          <p:blipFill>
            <a:blip r:embed="rId15"/>
            <a:stretch>
              <a:fillRect/>
            </a:stretch>
          </p:blipFill>
          <p:spPr>
            <a:xfrm>
              <a:off x="9572624" y="6195524"/>
              <a:ext cx="1504951" cy="604126"/>
            </a:xfrm>
            <a:prstGeom prst="rect">
              <a:avLst/>
            </a:prstGeom>
          </p:spPr>
        </p:pic>
      </p:grpSp>
      <p:sp>
        <p:nvSpPr>
          <p:cNvPr id="11" name="Slide Number Placeholder 5">
            <a:extLst>
              <a:ext uri="{FF2B5EF4-FFF2-40B4-BE49-F238E27FC236}">
                <a16:creationId xmlns:a16="http://schemas.microsoft.com/office/drawing/2014/main" id="{9F164BCF-D0F8-43C3-817B-F4B18A0A8264}"/>
              </a:ext>
            </a:extLst>
          </p:cNvPr>
          <p:cNvSpPr txBox="1">
            <a:spLocks/>
          </p:cNvSpPr>
          <p:nvPr userDrawn="1"/>
        </p:nvSpPr>
        <p:spPr>
          <a:xfrm>
            <a:off x="9067800" y="6310312"/>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64E44-FB97-46D9-8625-CBB06B931799}" type="slidenum">
              <a:rPr lang="en-US" smtClean="0"/>
              <a:pPr/>
              <a:t>‹#›</a:t>
            </a:fld>
            <a:endParaRPr lang="en-US" dirty="0"/>
          </a:p>
        </p:txBody>
      </p:sp>
      <p:sp>
        <p:nvSpPr>
          <p:cNvPr id="12" name="Slide Number Placeholder 5">
            <a:extLst>
              <a:ext uri="{FF2B5EF4-FFF2-40B4-BE49-F238E27FC236}">
                <a16:creationId xmlns:a16="http://schemas.microsoft.com/office/drawing/2014/main" id="{3605355A-C92C-4023-9AB8-D61F179CBB81}"/>
              </a:ext>
            </a:extLst>
          </p:cNvPr>
          <p:cNvSpPr txBox="1">
            <a:spLocks/>
          </p:cNvSpPr>
          <p:nvPr userDrawn="1"/>
        </p:nvSpPr>
        <p:spPr>
          <a:xfrm>
            <a:off x="9131894" y="6354629"/>
            <a:ext cx="2743200" cy="365125"/>
          </a:xfrm>
          <a:prstGeom prst="rect">
            <a:avLst/>
          </a:prstGeom>
        </p:spPr>
        <p:txBody>
          <a:bodyPr/>
          <a:lstStyle>
            <a:defPPr>
              <a:defRPr lang="en-US"/>
            </a:defPPr>
            <a:lvl1pPr marL="0" algn="l" defTabSz="457200" rtl="0" eaLnBrk="1" latinLnBrk="0" hangingPunct="1">
              <a:defRPr sz="18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86126589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9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3727F8-C9E3-4777-93E2-BF2AE166A4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7C915D-07B6-4FF4-94DB-B4DDC928A8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375CF6-AAB8-47DF-9682-6171B226D9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0E075-5476-43EE-9586-55EB18B97D40}" type="datetimeFigureOut">
              <a:rPr lang="en-US" smtClean="0"/>
              <a:t>1/13/2025</a:t>
            </a:fld>
            <a:endParaRPr lang="en-US"/>
          </a:p>
        </p:txBody>
      </p:sp>
      <p:sp>
        <p:nvSpPr>
          <p:cNvPr id="5" name="Footer Placeholder 4">
            <a:extLst>
              <a:ext uri="{FF2B5EF4-FFF2-40B4-BE49-F238E27FC236}">
                <a16:creationId xmlns:a16="http://schemas.microsoft.com/office/drawing/2014/main" id="{648E0140-8990-4DAB-A101-F55CF01E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2A4179-026A-4C6A-8FA2-0D1E62001D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752F0-816C-4A6E-AA1D-3F7701290728}" type="slidenum">
              <a:rPr lang="en-US" smtClean="0"/>
              <a:t>‹#›</a:t>
            </a:fld>
            <a:endParaRPr lang="en-US"/>
          </a:p>
        </p:txBody>
      </p:sp>
      <p:grpSp>
        <p:nvGrpSpPr>
          <p:cNvPr id="7" name="Group 6">
            <a:extLst>
              <a:ext uri="{FF2B5EF4-FFF2-40B4-BE49-F238E27FC236}">
                <a16:creationId xmlns:a16="http://schemas.microsoft.com/office/drawing/2014/main" id="{5D870926-EBA6-431C-BAFE-061E09176D43}"/>
              </a:ext>
            </a:extLst>
          </p:cNvPr>
          <p:cNvGrpSpPr/>
          <p:nvPr userDrawn="1"/>
        </p:nvGrpSpPr>
        <p:grpSpPr>
          <a:xfrm>
            <a:off x="0" y="6203196"/>
            <a:ext cx="12192001" cy="654804"/>
            <a:chOff x="0" y="6189181"/>
            <a:chExt cx="12192001" cy="654804"/>
          </a:xfrm>
        </p:grpSpPr>
        <p:pic>
          <p:nvPicPr>
            <p:cNvPr id="8" name="Picture 7">
              <a:extLst>
                <a:ext uri="{FF2B5EF4-FFF2-40B4-BE49-F238E27FC236}">
                  <a16:creationId xmlns:a16="http://schemas.microsoft.com/office/drawing/2014/main" id="{136C4070-16FD-4E9C-9485-CED646AE0EB1}"/>
                </a:ext>
              </a:extLst>
            </p:cNvPr>
            <p:cNvPicPr>
              <a:picLocks noChangeAspect="1"/>
            </p:cNvPicPr>
            <p:nvPr userDrawn="1"/>
          </p:nvPicPr>
          <p:blipFill>
            <a:blip r:embed="rId13"/>
            <a:stretch>
              <a:fillRect/>
            </a:stretch>
          </p:blipFill>
          <p:spPr>
            <a:xfrm>
              <a:off x="0" y="6189181"/>
              <a:ext cx="12192001" cy="654804"/>
            </a:xfrm>
            <a:prstGeom prst="rect">
              <a:avLst/>
            </a:prstGeom>
          </p:spPr>
        </p:pic>
        <p:pic>
          <p:nvPicPr>
            <p:cNvPr id="9" name="Picture 8">
              <a:extLst>
                <a:ext uri="{FF2B5EF4-FFF2-40B4-BE49-F238E27FC236}">
                  <a16:creationId xmlns:a16="http://schemas.microsoft.com/office/drawing/2014/main" id="{EF392555-FF4D-44DA-811E-CEC183CB6C27}"/>
                </a:ext>
              </a:extLst>
            </p:cNvPr>
            <p:cNvPicPr>
              <a:picLocks noChangeAspect="1"/>
            </p:cNvPicPr>
            <p:nvPr userDrawn="1"/>
          </p:nvPicPr>
          <p:blipFill>
            <a:blip r:embed="rId14"/>
            <a:stretch>
              <a:fillRect/>
            </a:stretch>
          </p:blipFill>
          <p:spPr>
            <a:xfrm>
              <a:off x="426292" y="6255856"/>
              <a:ext cx="3973068" cy="524744"/>
            </a:xfrm>
            <a:prstGeom prst="rect">
              <a:avLst/>
            </a:prstGeom>
          </p:spPr>
        </p:pic>
        <p:pic>
          <p:nvPicPr>
            <p:cNvPr id="10" name="Picture 9" descr="A picture containing object&#10;&#10;Description automatically generated">
              <a:extLst>
                <a:ext uri="{FF2B5EF4-FFF2-40B4-BE49-F238E27FC236}">
                  <a16:creationId xmlns:a16="http://schemas.microsoft.com/office/drawing/2014/main" id="{C72437BD-FC5E-4478-8584-19E9CE0B225A}"/>
                </a:ext>
              </a:extLst>
            </p:cNvPr>
            <p:cNvPicPr>
              <a:picLocks noChangeAspect="1"/>
            </p:cNvPicPr>
            <p:nvPr userDrawn="1"/>
          </p:nvPicPr>
          <p:blipFill>
            <a:blip r:embed="rId15"/>
            <a:stretch>
              <a:fillRect/>
            </a:stretch>
          </p:blipFill>
          <p:spPr>
            <a:xfrm>
              <a:off x="9572624" y="6195524"/>
              <a:ext cx="1504951" cy="604126"/>
            </a:xfrm>
            <a:prstGeom prst="rect">
              <a:avLst/>
            </a:prstGeom>
          </p:spPr>
        </p:pic>
      </p:grpSp>
      <p:sp>
        <p:nvSpPr>
          <p:cNvPr id="11" name="Slide Number Placeholder 5">
            <a:extLst>
              <a:ext uri="{FF2B5EF4-FFF2-40B4-BE49-F238E27FC236}">
                <a16:creationId xmlns:a16="http://schemas.microsoft.com/office/drawing/2014/main" id="{2711AB5C-A514-4D68-8898-50F268033B1E}"/>
              </a:ext>
            </a:extLst>
          </p:cNvPr>
          <p:cNvSpPr txBox="1">
            <a:spLocks/>
          </p:cNvSpPr>
          <p:nvPr userDrawn="1"/>
        </p:nvSpPr>
        <p:spPr>
          <a:xfrm>
            <a:off x="9131894" y="6354629"/>
            <a:ext cx="2743200" cy="365125"/>
          </a:xfrm>
          <a:prstGeom prst="rect">
            <a:avLst/>
          </a:prstGeom>
        </p:spPr>
        <p:txBody>
          <a:bodyPr/>
          <a:lstStyle>
            <a:defPPr>
              <a:defRPr lang="en-US"/>
            </a:defPPr>
            <a:lvl1pPr marL="0" algn="l" defTabSz="457200" rtl="0" eaLnBrk="1" latinLnBrk="0" hangingPunct="1">
              <a:defRPr sz="1800" b="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2264E44-FB97-46D9-8625-CBB06B931799}" type="slidenum">
              <a:rPr lang="en-US" smtClean="0"/>
              <a:pPr/>
              <a:t>‹#›</a:t>
            </a:fld>
            <a:endParaRPr lang="en-US" dirty="0"/>
          </a:p>
        </p:txBody>
      </p:sp>
    </p:spTree>
    <p:extLst>
      <p:ext uri="{BB962C8B-B14F-4D97-AF65-F5344CB8AC3E}">
        <p14:creationId xmlns:p14="http://schemas.microsoft.com/office/powerpoint/2010/main" val="93572963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3" Type="http://schemas.openxmlformats.org/officeDocument/2006/relationships/hyperlink" Target="mailto:jowen@zyvexlabs.com" TargetMode="External"/><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12"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60.png"/><Relationship Id="rId11" Type="http://schemas.openxmlformats.org/officeDocument/2006/relationships/image" Target="../media/image88.png"/><Relationship Id="rId5" Type="http://schemas.openxmlformats.org/officeDocument/2006/relationships/image" Target="../media/image85.png"/><Relationship Id="rId10" Type="http://schemas.openxmlformats.org/officeDocument/2006/relationships/image" Target="../media/image87.png"/><Relationship Id="rId4" Type="http://schemas.openxmlformats.org/officeDocument/2006/relationships/image" Target="../media/image84.png"/><Relationship Id="rId9" Type="http://schemas.openxmlformats.org/officeDocument/2006/relationships/image" Target="../media/image720.png"/></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tiff"/><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tiff"/><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0.png"/><Relationship Id="rId4" Type="http://schemas.openxmlformats.org/officeDocument/2006/relationships/image" Target="../media/image43.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75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20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910.png"/><Relationship Id="rId11" Type="http://schemas.openxmlformats.org/officeDocument/2006/relationships/image" Target="../media/image52.png"/><Relationship Id="rId5" Type="http://schemas.openxmlformats.org/officeDocument/2006/relationships/image" Target="../media/image186.png"/><Relationship Id="rId10" Type="http://schemas.openxmlformats.org/officeDocument/2006/relationships/image" Target="../media/image51.png"/><Relationship Id="rId4" Type="http://schemas.openxmlformats.org/officeDocument/2006/relationships/image" Target="../media/image1710.png"/><Relationship Id="rId9" Type="http://schemas.openxmlformats.org/officeDocument/2006/relationships/image" Target="../media/image2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3860" y="653058"/>
            <a:ext cx="10938758" cy="3354245"/>
          </a:xfrm>
        </p:spPr>
        <p:txBody>
          <a:bodyPr>
            <a:noAutofit/>
          </a:bodyPr>
          <a:lstStyle/>
          <a:p>
            <a:pPr algn="ctr"/>
            <a:r>
              <a:rPr lang="en-US" sz="3600" dirty="0">
                <a:latin typeface="+mn-lt"/>
              </a:rPr>
              <a:t>Atomically Precise Devices for Analog Quantum Simulation of Lattice Gauge Theories</a:t>
            </a:r>
            <a:br>
              <a:rPr lang="en-US" sz="3200" dirty="0">
                <a:latin typeface="+mn-lt"/>
              </a:rPr>
            </a:br>
            <a:br>
              <a:rPr lang="en-US" sz="3200" dirty="0">
                <a:latin typeface="+mn-lt"/>
              </a:rPr>
            </a:br>
            <a:br>
              <a:rPr lang="en-US" sz="2800" dirty="0">
                <a:latin typeface="+mn-lt"/>
              </a:rPr>
            </a:br>
            <a:r>
              <a:rPr lang="en-US" sz="2800" dirty="0">
                <a:latin typeface="+mn-lt"/>
              </a:rPr>
              <a:t>PIs: Rick Silver, James Owen, Jon Wyrick, Michael Gullans, </a:t>
            </a:r>
            <a:br>
              <a:rPr lang="en-US" sz="2800" dirty="0">
                <a:latin typeface="+mn-lt"/>
              </a:rPr>
            </a:br>
            <a:r>
              <a:rPr lang="en-US" sz="2800" dirty="0">
                <a:latin typeface="+mn-lt"/>
              </a:rPr>
              <a:t>and Zohreh Davoudi</a:t>
            </a:r>
            <a:br>
              <a:rPr lang="en-US" sz="2800" dirty="0">
                <a:latin typeface="+mn-lt"/>
              </a:rPr>
            </a:br>
            <a:br>
              <a:rPr lang="en-US" sz="2800" dirty="0">
                <a:latin typeface="+mn-lt"/>
              </a:rPr>
            </a:br>
            <a:r>
              <a:rPr lang="en-US" sz="2400" dirty="0">
                <a:latin typeface="+mn-lt"/>
              </a:rPr>
              <a:t>Ali Rad, Fan Fei, Pradeep Namboodiri, FNU Utsav, Brian Courts, Mark Yves-Gaunin</a:t>
            </a:r>
            <a:br>
              <a:rPr lang="en-US" sz="2400" dirty="0">
                <a:latin typeface="+mn-lt"/>
              </a:rPr>
            </a:br>
            <a:endParaRPr lang="en-US" sz="2400" dirty="0">
              <a:latin typeface="+mn-lt"/>
            </a:endParaRPr>
          </a:p>
        </p:txBody>
      </p:sp>
      <p:sp>
        <p:nvSpPr>
          <p:cNvPr id="4" name="Slide Number Placeholder 1">
            <a:extLst>
              <a:ext uri="{FF2B5EF4-FFF2-40B4-BE49-F238E27FC236}">
                <a16:creationId xmlns:a16="http://schemas.microsoft.com/office/drawing/2014/main" id="{70DB4D47-19D6-41D0-94ED-E33D71AF247B}"/>
              </a:ext>
            </a:extLst>
          </p:cNvPr>
          <p:cNvSpPr>
            <a:spLocks noGrp="1"/>
          </p:cNvSpPr>
          <p:nvPr>
            <p:ph type="sldNum" sz="quarter" idx="12"/>
          </p:nvPr>
        </p:nvSpPr>
        <p:spPr>
          <a:xfrm>
            <a:off x="9900116" y="6413098"/>
            <a:ext cx="2057400" cy="365125"/>
          </a:xfrm>
        </p:spPr>
        <p:txBody>
          <a:bodyPr/>
          <a:lstStyle/>
          <a:p>
            <a:fld id="{F2264E44-FB97-46D9-8625-CBB06B931799}" type="slidenum">
              <a:rPr lang="en-US" b="1" smtClean="0">
                <a:solidFill>
                  <a:srgbClr val="0070C0"/>
                </a:solidFill>
              </a:rPr>
              <a:pPr/>
              <a:t>1</a:t>
            </a:fld>
            <a:endParaRPr lang="en-US" b="1" dirty="0">
              <a:solidFill>
                <a:srgbClr val="0070C0"/>
              </a:solidFill>
            </a:endParaRPr>
          </a:p>
        </p:txBody>
      </p:sp>
      <p:pic>
        <p:nvPicPr>
          <p:cNvPr id="7" name="Picture 6">
            <a:extLst>
              <a:ext uri="{FF2B5EF4-FFF2-40B4-BE49-F238E27FC236}">
                <a16:creationId xmlns:a16="http://schemas.microsoft.com/office/drawing/2014/main" id="{915589BB-0006-BC58-3758-D32C0F1327F4}"/>
              </a:ext>
            </a:extLst>
          </p:cNvPr>
          <p:cNvPicPr>
            <a:picLocks noChangeAspect="1"/>
          </p:cNvPicPr>
          <p:nvPr/>
        </p:nvPicPr>
        <p:blipFill rotWithShape="1">
          <a:blip r:embed="rId3"/>
          <a:srcRect l="10195" t="15986" r="17277" b="37755"/>
          <a:stretch/>
        </p:blipFill>
        <p:spPr>
          <a:xfrm>
            <a:off x="1727807" y="4007303"/>
            <a:ext cx="8736385" cy="2000251"/>
          </a:xfrm>
          <a:prstGeom prst="rect">
            <a:avLst/>
          </a:prstGeom>
        </p:spPr>
      </p:pic>
    </p:spTree>
    <p:extLst>
      <p:ext uri="{BB962C8B-B14F-4D97-AF65-F5344CB8AC3E}">
        <p14:creationId xmlns:p14="http://schemas.microsoft.com/office/powerpoint/2010/main" val="2300241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lide Number Placeholder 1">
            <a:extLst>
              <a:ext uri="{FF2B5EF4-FFF2-40B4-BE49-F238E27FC236}">
                <a16:creationId xmlns:a16="http://schemas.microsoft.com/office/drawing/2014/main" id="{2A8D8DDE-32B5-4C3D-8E9A-F3EC14B013AF}"/>
              </a:ext>
            </a:extLst>
          </p:cNvPr>
          <p:cNvSpPr>
            <a:spLocks noGrp="1"/>
          </p:cNvSpPr>
          <p:nvPr>
            <p:ph type="sldNum" sz="quarter" idx="12"/>
          </p:nvPr>
        </p:nvSpPr>
        <p:spPr>
          <a:xfrm>
            <a:off x="9900116" y="6413479"/>
            <a:ext cx="2057400" cy="365125"/>
          </a:xfrm>
        </p:spPr>
        <p:txBody>
          <a:bodyPr/>
          <a:lstStyle/>
          <a:p>
            <a:fld id="{F2264E44-FB97-46D9-8625-CBB06B931799}" type="slidenum">
              <a:rPr lang="en-US" b="1" smtClean="0">
                <a:solidFill>
                  <a:srgbClr val="0070C0"/>
                </a:solidFill>
              </a:rPr>
              <a:pPr/>
              <a:t>10</a:t>
            </a:fld>
            <a:endParaRPr lang="en-US" b="1" dirty="0">
              <a:solidFill>
                <a:srgbClr val="0070C0"/>
              </a:solidFill>
            </a:endParaRPr>
          </a:p>
        </p:txBody>
      </p:sp>
      <p:grpSp>
        <p:nvGrpSpPr>
          <p:cNvPr id="44" name="Group 43">
            <a:extLst>
              <a:ext uri="{FF2B5EF4-FFF2-40B4-BE49-F238E27FC236}">
                <a16:creationId xmlns:a16="http://schemas.microsoft.com/office/drawing/2014/main" id="{29736CE1-FF66-4D34-A460-6E2EA610FB67}"/>
              </a:ext>
            </a:extLst>
          </p:cNvPr>
          <p:cNvGrpSpPr/>
          <p:nvPr/>
        </p:nvGrpSpPr>
        <p:grpSpPr>
          <a:xfrm>
            <a:off x="9111010" y="4865654"/>
            <a:ext cx="1817806" cy="1259670"/>
            <a:chOff x="899895" y="1716839"/>
            <a:chExt cx="2488752" cy="1408570"/>
          </a:xfrm>
        </p:grpSpPr>
        <p:grpSp>
          <p:nvGrpSpPr>
            <p:cNvPr id="46" name="Group 45">
              <a:extLst>
                <a:ext uri="{FF2B5EF4-FFF2-40B4-BE49-F238E27FC236}">
                  <a16:creationId xmlns:a16="http://schemas.microsoft.com/office/drawing/2014/main" id="{BF4973AB-D146-4924-8831-BB518181743C}"/>
                </a:ext>
              </a:extLst>
            </p:cNvPr>
            <p:cNvGrpSpPr/>
            <p:nvPr/>
          </p:nvGrpSpPr>
          <p:grpSpPr>
            <a:xfrm>
              <a:off x="899895" y="1716839"/>
              <a:ext cx="2488752" cy="1408570"/>
              <a:chOff x="576848" y="4214017"/>
              <a:chExt cx="2488752" cy="1408570"/>
            </a:xfrm>
          </p:grpSpPr>
          <p:sp>
            <p:nvSpPr>
              <p:cNvPr id="50" name="Rectangle 49">
                <a:extLst>
                  <a:ext uri="{FF2B5EF4-FFF2-40B4-BE49-F238E27FC236}">
                    <a16:creationId xmlns:a16="http://schemas.microsoft.com/office/drawing/2014/main" id="{BDBD0675-98CA-4469-8957-5D5289BD072B}"/>
                  </a:ext>
                </a:extLst>
              </p:cNvPr>
              <p:cNvSpPr/>
              <p:nvPr/>
            </p:nvSpPr>
            <p:spPr>
              <a:xfrm>
                <a:off x="856033" y="4542816"/>
                <a:ext cx="359924" cy="1079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1" name="Oval 50">
                <a:extLst>
                  <a:ext uri="{FF2B5EF4-FFF2-40B4-BE49-F238E27FC236}">
                    <a16:creationId xmlns:a16="http://schemas.microsoft.com/office/drawing/2014/main" id="{E938C928-DE15-40D1-9808-E4A45285C938}"/>
                  </a:ext>
                </a:extLst>
              </p:cNvPr>
              <p:cNvSpPr/>
              <p:nvPr/>
            </p:nvSpPr>
            <p:spPr>
              <a:xfrm>
                <a:off x="1361872" y="4601183"/>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4" name="Oval 53">
                <a:extLst>
                  <a:ext uri="{FF2B5EF4-FFF2-40B4-BE49-F238E27FC236}">
                    <a16:creationId xmlns:a16="http://schemas.microsoft.com/office/drawing/2014/main" id="{C4CC423F-C897-41DF-954B-13C9894BD8A3}"/>
                  </a:ext>
                </a:extLst>
              </p:cNvPr>
              <p:cNvSpPr/>
              <p:nvPr/>
            </p:nvSpPr>
            <p:spPr>
              <a:xfrm>
                <a:off x="1738008" y="4601182"/>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5" name="Oval 54">
                <a:extLst>
                  <a:ext uri="{FF2B5EF4-FFF2-40B4-BE49-F238E27FC236}">
                    <a16:creationId xmlns:a16="http://schemas.microsoft.com/office/drawing/2014/main" id="{3193EA6E-94BF-4513-8B3F-A11CAD47FA7F}"/>
                  </a:ext>
                </a:extLst>
              </p:cNvPr>
              <p:cNvSpPr/>
              <p:nvPr/>
            </p:nvSpPr>
            <p:spPr>
              <a:xfrm>
                <a:off x="2117387" y="4601182"/>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Oval 71">
                <a:extLst>
                  <a:ext uri="{FF2B5EF4-FFF2-40B4-BE49-F238E27FC236}">
                    <a16:creationId xmlns:a16="http://schemas.microsoft.com/office/drawing/2014/main" id="{D9720D83-DA5B-4495-8B2D-13CC6C9E67E5}"/>
                  </a:ext>
                </a:extLst>
              </p:cNvPr>
              <p:cNvSpPr/>
              <p:nvPr/>
            </p:nvSpPr>
            <p:spPr>
              <a:xfrm>
                <a:off x="1361872" y="4938408"/>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3" name="Oval 72">
                <a:extLst>
                  <a:ext uri="{FF2B5EF4-FFF2-40B4-BE49-F238E27FC236}">
                    <a16:creationId xmlns:a16="http://schemas.microsoft.com/office/drawing/2014/main" id="{5C2B6126-C2D4-46B4-B53D-E1C72B585F26}"/>
                  </a:ext>
                </a:extLst>
              </p:cNvPr>
              <p:cNvSpPr/>
              <p:nvPr/>
            </p:nvSpPr>
            <p:spPr>
              <a:xfrm>
                <a:off x="1738008" y="4938407"/>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5" name="Oval 74">
                <a:extLst>
                  <a:ext uri="{FF2B5EF4-FFF2-40B4-BE49-F238E27FC236}">
                    <a16:creationId xmlns:a16="http://schemas.microsoft.com/office/drawing/2014/main" id="{2B5E5D3B-1D6B-4550-963B-7CE9EEC75BCE}"/>
                  </a:ext>
                </a:extLst>
              </p:cNvPr>
              <p:cNvSpPr/>
              <p:nvPr/>
            </p:nvSpPr>
            <p:spPr>
              <a:xfrm>
                <a:off x="2117387" y="4938407"/>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6" name="Oval 75">
                <a:extLst>
                  <a:ext uri="{FF2B5EF4-FFF2-40B4-BE49-F238E27FC236}">
                    <a16:creationId xmlns:a16="http://schemas.microsoft.com/office/drawing/2014/main" id="{6EE1FC06-1BA7-4C52-85BD-4E8F0DF6A814}"/>
                  </a:ext>
                </a:extLst>
              </p:cNvPr>
              <p:cNvSpPr/>
              <p:nvPr/>
            </p:nvSpPr>
            <p:spPr>
              <a:xfrm>
                <a:off x="1361872" y="5275633"/>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7" name="Oval 76">
                <a:extLst>
                  <a:ext uri="{FF2B5EF4-FFF2-40B4-BE49-F238E27FC236}">
                    <a16:creationId xmlns:a16="http://schemas.microsoft.com/office/drawing/2014/main" id="{ED5CBA5E-B839-4F1F-9970-C1EFC53B730D}"/>
                  </a:ext>
                </a:extLst>
              </p:cNvPr>
              <p:cNvSpPr/>
              <p:nvPr/>
            </p:nvSpPr>
            <p:spPr>
              <a:xfrm>
                <a:off x="1738008" y="5275632"/>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8" name="Oval 77">
                <a:extLst>
                  <a:ext uri="{FF2B5EF4-FFF2-40B4-BE49-F238E27FC236}">
                    <a16:creationId xmlns:a16="http://schemas.microsoft.com/office/drawing/2014/main" id="{A68267BB-7B95-4F65-AB3D-6F53CA85F1EA}"/>
                  </a:ext>
                </a:extLst>
              </p:cNvPr>
              <p:cNvSpPr/>
              <p:nvPr/>
            </p:nvSpPr>
            <p:spPr>
              <a:xfrm>
                <a:off x="2117387" y="5275632"/>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Rectangle 81">
                <a:extLst>
                  <a:ext uri="{FF2B5EF4-FFF2-40B4-BE49-F238E27FC236}">
                    <a16:creationId xmlns:a16="http://schemas.microsoft.com/office/drawing/2014/main" id="{B2D8A43F-AD75-45CC-9425-25808EABCD9A}"/>
                  </a:ext>
                </a:extLst>
              </p:cNvPr>
              <p:cNvSpPr/>
              <p:nvPr/>
            </p:nvSpPr>
            <p:spPr>
              <a:xfrm>
                <a:off x="2496766" y="4542815"/>
                <a:ext cx="359924" cy="1079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3" name="Straight Arrow Connector 82">
                <a:extLst>
                  <a:ext uri="{FF2B5EF4-FFF2-40B4-BE49-F238E27FC236}">
                    <a16:creationId xmlns:a16="http://schemas.microsoft.com/office/drawing/2014/main" id="{89A896E6-BFAF-408C-9A85-9AC1129BBCAB}"/>
                  </a:ext>
                </a:extLst>
              </p:cNvPr>
              <p:cNvCxnSpPr/>
              <p:nvPr/>
            </p:nvCxnSpPr>
            <p:spPr>
              <a:xfrm>
                <a:off x="1115438" y="4747097"/>
                <a:ext cx="1546698" cy="0"/>
              </a:xfrm>
              <a:prstGeom prst="straightConnector1">
                <a:avLst/>
              </a:prstGeom>
              <a:ln w="57150">
                <a:solidFill>
                  <a:srgbClr val="291AEE"/>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337CD171-32B9-4653-98D5-6DA540799203}"/>
                  </a:ext>
                </a:extLst>
              </p:cNvPr>
              <p:cNvCxnSpPr/>
              <p:nvPr/>
            </p:nvCxnSpPr>
            <p:spPr>
              <a:xfrm>
                <a:off x="1135741" y="5046415"/>
                <a:ext cx="1546698"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058C60C1-510E-47BD-ACEE-C6D9FF8867AC}"/>
                  </a:ext>
                </a:extLst>
              </p:cNvPr>
              <p:cNvSpPr txBox="1"/>
              <p:nvPr/>
            </p:nvSpPr>
            <p:spPr>
              <a:xfrm>
                <a:off x="576848" y="4244822"/>
                <a:ext cx="751363" cy="339789"/>
              </a:xfrm>
              <a:prstGeom prst="rect">
                <a:avLst/>
              </a:prstGeom>
              <a:noFill/>
            </p:spPr>
            <p:txBody>
              <a:bodyPr wrap="none" rtlCol="0">
                <a:spAutoFit/>
              </a:bodyPr>
              <a:lstStyle/>
              <a:p>
                <a:r>
                  <a:rPr lang="en-US" sz="1400" dirty="0"/>
                  <a:t>Drain</a:t>
                </a:r>
              </a:p>
            </p:txBody>
          </p:sp>
          <p:sp>
            <p:nvSpPr>
              <p:cNvPr id="86" name="TextBox 85">
                <a:extLst>
                  <a:ext uri="{FF2B5EF4-FFF2-40B4-BE49-F238E27FC236}">
                    <a16:creationId xmlns:a16="http://schemas.microsoft.com/office/drawing/2014/main" id="{76A43DBB-1EAE-4C85-BF34-54AC8C88D1EA}"/>
                  </a:ext>
                </a:extLst>
              </p:cNvPr>
              <p:cNvSpPr txBox="1"/>
              <p:nvPr/>
            </p:nvSpPr>
            <p:spPr>
              <a:xfrm>
                <a:off x="2179296" y="4214017"/>
                <a:ext cx="886304" cy="339789"/>
              </a:xfrm>
              <a:prstGeom prst="rect">
                <a:avLst/>
              </a:prstGeom>
              <a:noFill/>
            </p:spPr>
            <p:txBody>
              <a:bodyPr wrap="none" rtlCol="0">
                <a:spAutoFit/>
              </a:bodyPr>
              <a:lstStyle/>
              <a:p>
                <a:r>
                  <a:rPr lang="en-US" sz="1400" dirty="0"/>
                  <a:t>Source</a:t>
                </a:r>
              </a:p>
            </p:txBody>
          </p:sp>
        </p:grpSp>
        <p:cxnSp>
          <p:nvCxnSpPr>
            <p:cNvPr id="47" name="Connector: Elbow 46">
              <a:extLst>
                <a:ext uri="{FF2B5EF4-FFF2-40B4-BE49-F238E27FC236}">
                  <a16:creationId xmlns:a16="http://schemas.microsoft.com/office/drawing/2014/main" id="{C4939E22-5A39-439A-8B4B-045BD844D2D5}"/>
                </a:ext>
              </a:extLst>
            </p:cNvPr>
            <p:cNvCxnSpPr>
              <a:cxnSpLocks/>
            </p:cNvCxnSpPr>
            <p:nvPr/>
          </p:nvCxnSpPr>
          <p:spPr>
            <a:xfrm>
              <a:off x="1540538" y="2302257"/>
              <a:ext cx="1401957" cy="617133"/>
            </a:xfrm>
            <a:prstGeom prst="bentConnector3">
              <a:avLst>
                <a:gd name="adj1" fmla="val 50694"/>
              </a:avLst>
            </a:prstGeom>
            <a:ln w="28575">
              <a:solidFill>
                <a:srgbClr val="00009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8081B9EF-86E3-4330-BE5A-D4C104A7017A}"/>
                </a:ext>
              </a:extLst>
            </p:cNvPr>
            <p:cNvCxnSpPr>
              <a:cxnSpLocks/>
            </p:cNvCxnSpPr>
            <p:nvPr/>
          </p:nvCxnSpPr>
          <p:spPr>
            <a:xfrm flipV="1">
              <a:off x="1546115" y="2189107"/>
              <a:ext cx="1338173" cy="722201"/>
            </a:xfrm>
            <a:prstGeom prst="bentConnector3">
              <a:avLst>
                <a:gd name="adj1" fmla="val 43458"/>
              </a:avLst>
            </a:prstGeom>
            <a:ln w="28575">
              <a:solidFill>
                <a:srgbClr val="002060"/>
              </a:solidFill>
              <a:prstDash val="sysDash"/>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C2F44575-2441-43A1-BBAB-D0A49118BA9A}"/>
              </a:ext>
            </a:extLst>
          </p:cNvPr>
          <p:cNvPicPr>
            <a:picLocks noChangeAspect="1"/>
          </p:cNvPicPr>
          <p:nvPr/>
        </p:nvPicPr>
        <p:blipFill>
          <a:blip r:embed="rId2"/>
          <a:stretch>
            <a:fillRect/>
          </a:stretch>
        </p:blipFill>
        <p:spPr>
          <a:xfrm>
            <a:off x="1780115" y="1093712"/>
            <a:ext cx="4090771" cy="3462828"/>
          </a:xfrm>
          <a:prstGeom prst="rect">
            <a:avLst/>
          </a:prstGeom>
        </p:spPr>
      </p:pic>
      <p:grpSp>
        <p:nvGrpSpPr>
          <p:cNvPr id="15" name="Group 14">
            <a:extLst>
              <a:ext uri="{FF2B5EF4-FFF2-40B4-BE49-F238E27FC236}">
                <a16:creationId xmlns:a16="http://schemas.microsoft.com/office/drawing/2014/main" id="{503DF1D9-55FA-4EB9-8BE4-1341C4C594D7}"/>
              </a:ext>
            </a:extLst>
          </p:cNvPr>
          <p:cNvGrpSpPr/>
          <p:nvPr/>
        </p:nvGrpSpPr>
        <p:grpSpPr>
          <a:xfrm>
            <a:off x="119155" y="1611203"/>
            <a:ext cx="1694306" cy="1609768"/>
            <a:chOff x="396630" y="579125"/>
            <a:chExt cx="1694306" cy="1609768"/>
          </a:xfrm>
        </p:grpSpPr>
        <p:pic>
          <p:nvPicPr>
            <p:cNvPr id="30" name="Picture 29">
              <a:extLst>
                <a:ext uri="{FF2B5EF4-FFF2-40B4-BE49-F238E27FC236}">
                  <a16:creationId xmlns:a16="http://schemas.microsoft.com/office/drawing/2014/main" id="{3C5B1EE3-6996-4C11-B0BB-530540DE00F6}"/>
                </a:ext>
              </a:extLst>
            </p:cNvPr>
            <p:cNvPicPr/>
            <p:nvPr/>
          </p:nvPicPr>
          <p:blipFill rotWithShape="1">
            <a:blip r:embed="rId3" cstate="print">
              <a:extLst>
                <a:ext uri="{28A0092B-C50C-407E-A947-70E740481C1C}">
                  <a14:useLocalDpi xmlns:a14="http://schemas.microsoft.com/office/drawing/2010/main" val="0"/>
                </a:ext>
              </a:extLst>
            </a:blip>
            <a:srcRect l="50785" t="49829"/>
            <a:stretch/>
          </p:blipFill>
          <p:spPr bwMode="auto">
            <a:xfrm>
              <a:off x="409713" y="618833"/>
              <a:ext cx="1681223" cy="1570060"/>
            </a:xfrm>
            <a:prstGeom prst="rect">
              <a:avLst/>
            </a:prstGeom>
            <a:noFill/>
          </p:spPr>
        </p:pic>
        <p:grpSp>
          <p:nvGrpSpPr>
            <p:cNvPr id="7" name="Group 6">
              <a:extLst>
                <a:ext uri="{FF2B5EF4-FFF2-40B4-BE49-F238E27FC236}">
                  <a16:creationId xmlns:a16="http://schemas.microsoft.com/office/drawing/2014/main" id="{861AD3A3-BFF0-4508-9CED-ABEBAC8E72BC}"/>
                </a:ext>
              </a:extLst>
            </p:cNvPr>
            <p:cNvGrpSpPr/>
            <p:nvPr/>
          </p:nvGrpSpPr>
          <p:grpSpPr>
            <a:xfrm>
              <a:off x="396630" y="579125"/>
              <a:ext cx="780983" cy="338554"/>
              <a:chOff x="396630" y="2456911"/>
              <a:chExt cx="780983" cy="338554"/>
            </a:xfrm>
          </p:grpSpPr>
          <p:sp>
            <p:nvSpPr>
              <p:cNvPr id="6" name="Rectangle 5">
                <a:extLst>
                  <a:ext uri="{FF2B5EF4-FFF2-40B4-BE49-F238E27FC236}">
                    <a16:creationId xmlns:a16="http://schemas.microsoft.com/office/drawing/2014/main" id="{1C772E1A-207B-418B-970C-1F28168C3E60}"/>
                  </a:ext>
                </a:extLst>
              </p:cNvPr>
              <p:cNvSpPr/>
              <p:nvPr/>
            </p:nvSpPr>
            <p:spPr>
              <a:xfrm>
                <a:off x="409714" y="2519082"/>
                <a:ext cx="749615" cy="2408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C530C3B-F3E7-4649-810D-24D85B1B259A}"/>
                  </a:ext>
                </a:extLst>
              </p:cNvPr>
              <p:cNvSpPr txBox="1"/>
              <p:nvPr/>
            </p:nvSpPr>
            <p:spPr>
              <a:xfrm>
                <a:off x="396630" y="2456911"/>
                <a:ext cx="780983" cy="338554"/>
              </a:xfrm>
              <a:prstGeom prst="rect">
                <a:avLst/>
              </a:prstGeom>
              <a:noFill/>
            </p:spPr>
            <p:txBody>
              <a:bodyPr wrap="none" rtlCol="0">
                <a:spAutoFit/>
              </a:bodyPr>
              <a:lstStyle/>
              <a:p>
                <a:r>
                  <a:rPr lang="en-US" sz="1600" dirty="0"/>
                  <a:t>Array 3</a:t>
                </a:r>
              </a:p>
            </p:txBody>
          </p:sp>
        </p:grpSp>
      </p:grpSp>
      <p:sp>
        <p:nvSpPr>
          <p:cNvPr id="8" name="TextBox 7">
            <a:extLst>
              <a:ext uri="{FF2B5EF4-FFF2-40B4-BE49-F238E27FC236}">
                <a16:creationId xmlns:a16="http://schemas.microsoft.com/office/drawing/2014/main" id="{6A91BDD8-DF93-4162-8774-818889D0134E}"/>
              </a:ext>
            </a:extLst>
          </p:cNvPr>
          <p:cNvSpPr txBox="1"/>
          <p:nvPr/>
        </p:nvSpPr>
        <p:spPr>
          <a:xfrm>
            <a:off x="8346499" y="4614922"/>
            <a:ext cx="3779467" cy="369332"/>
          </a:xfrm>
          <a:prstGeom prst="rect">
            <a:avLst/>
          </a:prstGeom>
          <a:noFill/>
        </p:spPr>
        <p:txBody>
          <a:bodyPr wrap="square" rtlCol="0">
            <a:spAutoFit/>
          </a:bodyPr>
          <a:lstStyle/>
          <a:p>
            <a:r>
              <a:rPr lang="en-US" dirty="0"/>
              <a:t>Transport through many body states</a:t>
            </a:r>
          </a:p>
        </p:txBody>
      </p:sp>
      <p:sp>
        <p:nvSpPr>
          <p:cNvPr id="11" name="TextBox 10">
            <a:extLst>
              <a:ext uri="{FF2B5EF4-FFF2-40B4-BE49-F238E27FC236}">
                <a16:creationId xmlns:a16="http://schemas.microsoft.com/office/drawing/2014/main" id="{05C07204-6550-4CFE-944B-0F5A0D99BB51}"/>
              </a:ext>
            </a:extLst>
          </p:cNvPr>
          <p:cNvSpPr txBox="1"/>
          <p:nvPr/>
        </p:nvSpPr>
        <p:spPr>
          <a:xfrm>
            <a:off x="1714442" y="868936"/>
            <a:ext cx="4945906" cy="369332"/>
          </a:xfrm>
          <a:prstGeom prst="rect">
            <a:avLst/>
          </a:prstGeom>
          <a:noFill/>
        </p:spPr>
        <p:txBody>
          <a:bodyPr wrap="none" rtlCol="0">
            <a:spAutoFit/>
          </a:bodyPr>
          <a:lstStyle/>
          <a:p>
            <a:r>
              <a:rPr lang="en-US" dirty="0"/>
              <a:t>Simulated gate-gate map: charge stability diagram</a:t>
            </a:r>
          </a:p>
        </p:txBody>
      </p:sp>
      <p:cxnSp>
        <p:nvCxnSpPr>
          <p:cNvPr id="18" name="Straight Arrow Connector 17">
            <a:extLst>
              <a:ext uri="{FF2B5EF4-FFF2-40B4-BE49-F238E27FC236}">
                <a16:creationId xmlns:a16="http://schemas.microsoft.com/office/drawing/2014/main" id="{38DC10EA-291F-45DE-836C-F69E32E39A77}"/>
              </a:ext>
            </a:extLst>
          </p:cNvPr>
          <p:cNvCxnSpPr>
            <a:cxnSpLocks/>
            <a:stCxn id="28" idx="0"/>
          </p:cNvCxnSpPr>
          <p:nvPr/>
        </p:nvCxnSpPr>
        <p:spPr>
          <a:xfrm flipH="1" flipV="1">
            <a:off x="4882569" y="2530549"/>
            <a:ext cx="1972204" cy="83401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331337D-4BAC-49FD-BB65-2CD151DD1276}"/>
              </a:ext>
            </a:extLst>
          </p:cNvPr>
          <p:cNvGrpSpPr/>
          <p:nvPr/>
        </p:nvGrpSpPr>
        <p:grpSpPr>
          <a:xfrm>
            <a:off x="1158475" y="4362668"/>
            <a:ext cx="3367117" cy="1984015"/>
            <a:chOff x="3145279" y="4024486"/>
            <a:chExt cx="3444627" cy="2094657"/>
          </a:xfrm>
        </p:grpSpPr>
        <p:pic>
          <p:nvPicPr>
            <p:cNvPr id="3" name="Picture 2">
              <a:extLst>
                <a:ext uri="{FF2B5EF4-FFF2-40B4-BE49-F238E27FC236}">
                  <a16:creationId xmlns:a16="http://schemas.microsoft.com/office/drawing/2014/main" id="{AF03B18B-8537-4BE6-8DA2-5081A8B90EE4}"/>
                </a:ext>
              </a:extLst>
            </p:cNvPr>
            <p:cNvPicPr>
              <a:picLocks noChangeAspect="1"/>
            </p:cNvPicPr>
            <p:nvPr/>
          </p:nvPicPr>
          <p:blipFill>
            <a:blip r:embed="rId4"/>
            <a:stretch>
              <a:fillRect/>
            </a:stretch>
          </p:blipFill>
          <p:spPr>
            <a:xfrm>
              <a:off x="3145279" y="4214373"/>
              <a:ext cx="3444627" cy="1904770"/>
            </a:xfrm>
            <a:prstGeom prst="rect">
              <a:avLst/>
            </a:prstGeom>
          </p:spPr>
        </p:pic>
        <p:sp>
          <p:nvSpPr>
            <p:cNvPr id="10" name="TextBox 9">
              <a:extLst>
                <a:ext uri="{FF2B5EF4-FFF2-40B4-BE49-F238E27FC236}">
                  <a16:creationId xmlns:a16="http://schemas.microsoft.com/office/drawing/2014/main" id="{95BA5222-EAC0-4E32-88A0-B7F42AD533EC}"/>
                </a:ext>
              </a:extLst>
            </p:cNvPr>
            <p:cNvSpPr txBox="1"/>
            <p:nvPr/>
          </p:nvSpPr>
          <p:spPr>
            <a:xfrm>
              <a:off x="3421825" y="4024486"/>
              <a:ext cx="2757550" cy="369332"/>
            </a:xfrm>
            <a:prstGeom prst="rect">
              <a:avLst/>
            </a:prstGeom>
            <a:noFill/>
          </p:spPr>
          <p:txBody>
            <a:bodyPr wrap="none" rtlCol="0">
              <a:spAutoFit/>
            </a:bodyPr>
            <a:lstStyle/>
            <a:p>
              <a:r>
                <a:rPr lang="en-US" dirty="0"/>
                <a:t>Electron filling at points 1-5</a:t>
              </a:r>
            </a:p>
          </p:txBody>
        </p:sp>
      </p:grpSp>
      <p:grpSp>
        <p:nvGrpSpPr>
          <p:cNvPr id="26" name="Group 25">
            <a:extLst>
              <a:ext uri="{FF2B5EF4-FFF2-40B4-BE49-F238E27FC236}">
                <a16:creationId xmlns:a16="http://schemas.microsoft.com/office/drawing/2014/main" id="{ADA25A5A-691D-4F31-B57E-24C5D6227BAA}"/>
              </a:ext>
            </a:extLst>
          </p:cNvPr>
          <p:cNvGrpSpPr/>
          <p:nvPr/>
        </p:nvGrpSpPr>
        <p:grpSpPr>
          <a:xfrm>
            <a:off x="7511396" y="1223347"/>
            <a:ext cx="4802465" cy="3139321"/>
            <a:chOff x="8361104" y="882177"/>
            <a:chExt cx="3653242" cy="2197907"/>
          </a:xfrm>
        </p:grpSpPr>
        <p:pic>
          <p:nvPicPr>
            <p:cNvPr id="56" name="Picture 55" descr="Chart, histogram&#10;&#10;Description automatically generated">
              <a:extLst>
                <a:ext uri="{FF2B5EF4-FFF2-40B4-BE49-F238E27FC236}">
                  <a16:creationId xmlns:a16="http://schemas.microsoft.com/office/drawing/2014/main" id="{BB6EBF47-FE83-42AB-B9B3-B132CC37AAA5}"/>
                </a:ext>
              </a:extLst>
            </p:cNvPr>
            <p:cNvPicPr>
              <a:picLocks noChangeAspect="1"/>
            </p:cNvPicPr>
            <p:nvPr/>
          </p:nvPicPr>
          <p:blipFill rotWithShape="1">
            <a:blip r:embed="rId5">
              <a:extLst>
                <a:ext uri="{28A0092B-C50C-407E-A947-70E740481C1C}">
                  <a14:useLocalDpi xmlns:a14="http://schemas.microsoft.com/office/drawing/2010/main" val="0"/>
                </a:ext>
              </a:extLst>
            </a:blip>
            <a:srcRect l="50368" t="8333" b="13718"/>
            <a:stretch/>
          </p:blipFill>
          <p:spPr>
            <a:xfrm>
              <a:off x="8361104" y="882177"/>
              <a:ext cx="3653242" cy="2197907"/>
            </a:xfrm>
            <a:prstGeom prst="rect">
              <a:avLst/>
            </a:prstGeom>
          </p:spPr>
        </p:pic>
        <p:sp>
          <p:nvSpPr>
            <p:cNvPr id="53" name="Rectangle 52">
              <a:extLst>
                <a:ext uri="{FF2B5EF4-FFF2-40B4-BE49-F238E27FC236}">
                  <a16:creationId xmlns:a16="http://schemas.microsoft.com/office/drawing/2014/main" id="{701A5AB4-9B72-442D-9D68-15AEBFD483B4}"/>
                </a:ext>
              </a:extLst>
            </p:cNvPr>
            <p:cNvSpPr/>
            <p:nvPr/>
          </p:nvSpPr>
          <p:spPr>
            <a:xfrm>
              <a:off x="8378784" y="1401613"/>
              <a:ext cx="344146" cy="979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D73395D6-B811-4DFB-B29C-DD6B6AF6BD55}"/>
                </a:ext>
              </a:extLst>
            </p:cNvPr>
            <p:cNvPicPr>
              <a:picLocks noChangeAspect="1"/>
            </p:cNvPicPr>
            <p:nvPr/>
          </p:nvPicPr>
          <p:blipFill>
            <a:blip r:embed="rId6"/>
            <a:stretch>
              <a:fillRect/>
            </a:stretch>
          </p:blipFill>
          <p:spPr>
            <a:xfrm>
              <a:off x="8441291" y="1217156"/>
              <a:ext cx="327836" cy="1017132"/>
            </a:xfrm>
            <a:prstGeom prst="rect">
              <a:avLst/>
            </a:prstGeom>
          </p:spPr>
        </p:pic>
      </p:grpSp>
      <p:cxnSp>
        <p:nvCxnSpPr>
          <p:cNvPr id="45" name="Straight Arrow Connector 44">
            <a:extLst>
              <a:ext uri="{FF2B5EF4-FFF2-40B4-BE49-F238E27FC236}">
                <a16:creationId xmlns:a16="http://schemas.microsoft.com/office/drawing/2014/main" id="{A69B15DC-B537-43E9-8F5B-2D05EB4AFCC6}"/>
              </a:ext>
            </a:extLst>
          </p:cNvPr>
          <p:cNvCxnSpPr>
            <a:cxnSpLocks/>
            <a:stCxn id="28" idx="0"/>
          </p:cNvCxnSpPr>
          <p:nvPr/>
        </p:nvCxnSpPr>
        <p:spPr>
          <a:xfrm flipV="1">
            <a:off x="6854773" y="2989296"/>
            <a:ext cx="2329180" cy="37526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D0A87FC-AFDE-0A72-FD1F-3B1C9AD4CD4E}"/>
              </a:ext>
            </a:extLst>
          </p:cNvPr>
          <p:cNvGrpSpPr/>
          <p:nvPr/>
        </p:nvGrpSpPr>
        <p:grpSpPr>
          <a:xfrm>
            <a:off x="5822394" y="3364563"/>
            <a:ext cx="2314646" cy="3180768"/>
            <a:chOff x="6194283" y="2844690"/>
            <a:chExt cx="2314646" cy="3180768"/>
          </a:xfrm>
        </p:grpSpPr>
        <p:sp>
          <p:nvSpPr>
            <p:cNvPr id="41" name="TextBox 40">
              <a:extLst>
                <a:ext uri="{FF2B5EF4-FFF2-40B4-BE49-F238E27FC236}">
                  <a16:creationId xmlns:a16="http://schemas.microsoft.com/office/drawing/2014/main" id="{6727A2AF-16D8-4BEA-BA94-EC839125CD54}"/>
                </a:ext>
              </a:extLst>
            </p:cNvPr>
            <p:cNvSpPr txBox="1"/>
            <p:nvPr/>
          </p:nvSpPr>
          <p:spPr>
            <a:xfrm>
              <a:off x="6291084" y="2886137"/>
              <a:ext cx="2217845" cy="3139321"/>
            </a:xfrm>
            <a:prstGeom prst="rect">
              <a:avLst/>
            </a:prstGeom>
            <a:noFill/>
          </p:spPr>
          <p:txBody>
            <a:bodyPr wrap="square">
              <a:spAutoFit/>
            </a:bodyPr>
            <a:lstStyle/>
            <a:p>
              <a:r>
                <a:rPr lang="en-US" b="1" dirty="0"/>
                <a:t>Electron addition lines give rise to current - not all transitions support current.</a:t>
              </a:r>
            </a:p>
            <a:p>
              <a:endParaRPr lang="en-US" b="1" dirty="0"/>
            </a:p>
            <a:p>
              <a:r>
                <a:rPr lang="en-US" b="1" dirty="0"/>
                <a:t>Slopes are due to capacitive coupling of gate to electron addition site.</a:t>
              </a:r>
            </a:p>
            <a:p>
              <a:endParaRPr lang="en-US" b="1" dirty="0"/>
            </a:p>
          </p:txBody>
        </p:sp>
        <p:sp>
          <p:nvSpPr>
            <p:cNvPr id="28" name="Rectangle: Rounded Corners 27">
              <a:extLst>
                <a:ext uri="{FF2B5EF4-FFF2-40B4-BE49-F238E27FC236}">
                  <a16:creationId xmlns:a16="http://schemas.microsoft.com/office/drawing/2014/main" id="{7076CAD3-41B3-4DF0-B51C-CCE52B0B82C6}"/>
                </a:ext>
              </a:extLst>
            </p:cNvPr>
            <p:cNvSpPr/>
            <p:nvPr/>
          </p:nvSpPr>
          <p:spPr>
            <a:xfrm>
              <a:off x="6194283" y="2844690"/>
              <a:ext cx="2064757" cy="296376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EF3CFFF2-94A5-4290-BD1A-DCE31E05252F}"/>
              </a:ext>
            </a:extLst>
          </p:cNvPr>
          <p:cNvSpPr txBox="1"/>
          <p:nvPr/>
        </p:nvSpPr>
        <p:spPr>
          <a:xfrm>
            <a:off x="7998892" y="901455"/>
            <a:ext cx="4076501" cy="369332"/>
          </a:xfrm>
          <a:prstGeom prst="rect">
            <a:avLst/>
          </a:prstGeom>
          <a:noFill/>
        </p:spPr>
        <p:txBody>
          <a:bodyPr wrap="none" rtlCol="0">
            <a:spAutoFit/>
          </a:bodyPr>
          <a:lstStyle/>
          <a:p>
            <a:r>
              <a:rPr lang="en-US" dirty="0"/>
              <a:t>Experimental conductance gate-gate map</a:t>
            </a:r>
          </a:p>
        </p:txBody>
      </p:sp>
      <p:sp>
        <p:nvSpPr>
          <p:cNvPr id="17" name="TextBox 16">
            <a:extLst>
              <a:ext uri="{FF2B5EF4-FFF2-40B4-BE49-F238E27FC236}">
                <a16:creationId xmlns:a16="http://schemas.microsoft.com/office/drawing/2014/main" id="{EC0A1460-BB70-867A-DC99-1FE47A695555}"/>
              </a:ext>
            </a:extLst>
          </p:cNvPr>
          <p:cNvSpPr txBox="1"/>
          <p:nvPr/>
        </p:nvSpPr>
        <p:spPr>
          <a:xfrm>
            <a:off x="216590" y="72410"/>
            <a:ext cx="11740926" cy="892552"/>
          </a:xfrm>
          <a:prstGeom prst="rect">
            <a:avLst/>
          </a:prstGeom>
          <a:noFill/>
        </p:spPr>
        <p:txBody>
          <a:bodyPr wrap="square" rtlCol="0">
            <a:spAutoFit/>
          </a:bodyPr>
          <a:lstStyle/>
          <a:p>
            <a:pPr algn="ctr"/>
            <a:r>
              <a:rPr lang="en-US" sz="2800" dirty="0"/>
              <a:t>Compare AQS Experiments with Numerical Hubbard Simulations</a:t>
            </a:r>
          </a:p>
          <a:p>
            <a:pPr algn="ctr"/>
            <a:r>
              <a:rPr lang="en-US" sz="2400" dirty="0"/>
              <a:t>Transport </a:t>
            </a:r>
            <a:r>
              <a:rPr lang="en-US" sz="2400"/>
              <a:t>to study dopant </a:t>
            </a:r>
            <a:r>
              <a:rPr lang="en-US" sz="2400" dirty="0"/>
              <a:t>number, tunnel coupling, disorder, gating, charge occupation, etc. </a:t>
            </a:r>
          </a:p>
        </p:txBody>
      </p:sp>
    </p:spTree>
    <p:extLst>
      <p:ext uri="{BB962C8B-B14F-4D97-AF65-F5344CB8AC3E}">
        <p14:creationId xmlns:p14="http://schemas.microsoft.com/office/powerpoint/2010/main" val="2318064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F3979D-BC01-4750-A4AF-C97CEA4A675A}"/>
              </a:ext>
            </a:extLst>
          </p:cNvPr>
          <p:cNvSpPr>
            <a:spLocks noGrp="1"/>
          </p:cNvSpPr>
          <p:nvPr>
            <p:ph type="sldNum" sz="quarter" idx="12"/>
          </p:nvPr>
        </p:nvSpPr>
        <p:spPr/>
        <p:txBody>
          <a:bodyPr/>
          <a:lstStyle/>
          <a:p>
            <a:fld id="{F2264E44-FB97-46D9-8625-CBB06B931799}" type="slidenum">
              <a:rPr lang="en-US" smtClean="0"/>
              <a:pPr/>
              <a:t>11</a:t>
            </a:fld>
            <a:endParaRPr lang="en-US" dirty="0"/>
          </a:p>
        </p:txBody>
      </p:sp>
      <p:grpSp>
        <p:nvGrpSpPr>
          <p:cNvPr id="3" name="Group 2">
            <a:extLst>
              <a:ext uri="{FF2B5EF4-FFF2-40B4-BE49-F238E27FC236}">
                <a16:creationId xmlns:a16="http://schemas.microsoft.com/office/drawing/2014/main" id="{B7C0FD60-2DCB-4857-BEDE-13B75B2F3C7F}"/>
              </a:ext>
            </a:extLst>
          </p:cNvPr>
          <p:cNvGrpSpPr/>
          <p:nvPr/>
        </p:nvGrpSpPr>
        <p:grpSpPr>
          <a:xfrm>
            <a:off x="1076482" y="302355"/>
            <a:ext cx="10283739" cy="5450484"/>
            <a:chOff x="1027415" y="482885"/>
            <a:chExt cx="11087643" cy="6375115"/>
          </a:xfrm>
        </p:grpSpPr>
        <p:pic>
          <p:nvPicPr>
            <p:cNvPr id="4" name="Picture 3">
              <a:extLst>
                <a:ext uri="{FF2B5EF4-FFF2-40B4-BE49-F238E27FC236}">
                  <a16:creationId xmlns:a16="http://schemas.microsoft.com/office/drawing/2014/main" id="{19A40F16-E145-4C2C-BE4F-E01B18C4E33C}"/>
                </a:ext>
              </a:extLst>
            </p:cNvPr>
            <p:cNvPicPr/>
            <p:nvPr/>
          </p:nvPicPr>
          <p:blipFill rotWithShape="1">
            <a:blip r:embed="rId3" cstate="print">
              <a:extLst>
                <a:ext uri="{28A0092B-C50C-407E-A947-70E740481C1C}">
                  <a14:useLocalDpi xmlns:a14="http://schemas.microsoft.com/office/drawing/2010/main" val="0"/>
                </a:ext>
              </a:extLst>
            </a:blip>
            <a:srcRect t="10726"/>
            <a:stretch/>
          </p:blipFill>
          <p:spPr bwMode="auto">
            <a:xfrm>
              <a:off x="1027415" y="482885"/>
              <a:ext cx="11087643" cy="6375115"/>
            </a:xfrm>
            <a:prstGeom prst="rect">
              <a:avLst/>
            </a:prstGeom>
            <a:noFill/>
          </p:spPr>
        </p:pic>
        <p:sp>
          <p:nvSpPr>
            <p:cNvPr id="5" name="Rectangle 4">
              <a:extLst>
                <a:ext uri="{FF2B5EF4-FFF2-40B4-BE49-F238E27FC236}">
                  <a16:creationId xmlns:a16="http://schemas.microsoft.com/office/drawing/2014/main" id="{0369C783-793F-4A2A-B21E-718742481B00}"/>
                </a:ext>
              </a:extLst>
            </p:cNvPr>
            <p:cNvSpPr/>
            <p:nvPr/>
          </p:nvSpPr>
          <p:spPr>
            <a:xfrm>
              <a:off x="1541124" y="934948"/>
              <a:ext cx="267128" cy="349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D470DC-17BD-4B38-A344-59FEE078392F}"/>
                </a:ext>
              </a:extLst>
            </p:cNvPr>
            <p:cNvSpPr/>
            <p:nvPr/>
          </p:nvSpPr>
          <p:spPr>
            <a:xfrm>
              <a:off x="4292886" y="912687"/>
              <a:ext cx="267128" cy="349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2129631-D661-4BA5-B890-7AF97736A6D8}"/>
                </a:ext>
              </a:extLst>
            </p:cNvPr>
            <p:cNvSpPr/>
            <p:nvPr/>
          </p:nvSpPr>
          <p:spPr>
            <a:xfrm>
              <a:off x="7044648" y="861317"/>
              <a:ext cx="267128" cy="349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6402CB-DCA3-4FE0-9CA9-92148C1FABE3}"/>
                </a:ext>
              </a:extLst>
            </p:cNvPr>
            <p:cNvSpPr/>
            <p:nvPr/>
          </p:nvSpPr>
          <p:spPr>
            <a:xfrm>
              <a:off x="1592495" y="2700391"/>
              <a:ext cx="267128" cy="349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56802-C49D-4665-BB51-9D3932E83BF6}"/>
                </a:ext>
              </a:extLst>
            </p:cNvPr>
            <p:cNvSpPr/>
            <p:nvPr/>
          </p:nvSpPr>
          <p:spPr>
            <a:xfrm>
              <a:off x="4323709" y="2708953"/>
              <a:ext cx="267128" cy="349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E1B49A-ED86-4F81-B093-A210A99B63F0}"/>
                </a:ext>
              </a:extLst>
            </p:cNvPr>
            <p:cNvSpPr/>
            <p:nvPr/>
          </p:nvSpPr>
          <p:spPr>
            <a:xfrm>
              <a:off x="7034374" y="2678131"/>
              <a:ext cx="267128" cy="349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4F035B-6B87-4C97-8F46-D1F1CA41784A}"/>
                </a:ext>
              </a:extLst>
            </p:cNvPr>
            <p:cNvSpPr/>
            <p:nvPr/>
          </p:nvSpPr>
          <p:spPr>
            <a:xfrm>
              <a:off x="1551398" y="4604534"/>
              <a:ext cx="267128" cy="349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870CCC-5D08-4C19-8CDB-DFD8FB44E784}"/>
                </a:ext>
              </a:extLst>
            </p:cNvPr>
            <p:cNvSpPr/>
            <p:nvPr/>
          </p:nvSpPr>
          <p:spPr>
            <a:xfrm>
              <a:off x="4292886" y="4505219"/>
              <a:ext cx="267128" cy="349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CBED84-A159-40B7-8DD4-037C4818C3F5}"/>
                </a:ext>
              </a:extLst>
            </p:cNvPr>
            <p:cNvSpPr/>
            <p:nvPr/>
          </p:nvSpPr>
          <p:spPr>
            <a:xfrm>
              <a:off x="7065197" y="4484671"/>
              <a:ext cx="267128" cy="349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B0B74A81-904B-4352-8B31-6BFED447CCCF}"/>
              </a:ext>
            </a:extLst>
          </p:cNvPr>
          <p:cNvSpPr txBox="1"/>
          <p:nvPr/>
        </p:nvSpPr>
        <p:spPr>
          <a:xfrm>
            <a:off x="245449" y="5582385"/>
            <a:ext cx="11533716" cy="830997"/>
          </a:xfrm>
          <a:prstGeom prst="rect">
            <a:avLst/>
          </a:prstGeom>
          <a:noFill/>
        </p:spPr>
        <p:txBody>
          <a:bodyPr wrap="square">
            <a:spAutoFit/>
          </a:bodyPr>
          <a:lstStyle/>
          <a:p>
            <a:r>
              <a:rPr lang="en-US" sz="1200" dirty="0">
                <a:ea typeface="SimSun" panose="02010600030101010101" pitchFamily="2" charset="-122"/>
                <a:cs typeface="Times New Roman" panose="02020603050405020304" pitchFamily="18" charset="0"/>
              </a:rPr>
              <a:t>X. Wang, E. Khatami, F. Fei, J. Wyrick, P. Namboodiri, R. Kashid, A. Rigosi, G. Bryant, and R. M. Silver, Quantum Simulation of an Extended Fermi-Hubbard Model Using a 2D Lattice of Dopant based Quantum Dots”, Nature Comm. 13, No. 6824 (Nov. 2022).</a:t>
            </a:r>
          </a:p>
          <a:p>
            <a:r>
              <a:rPr lang="en-US" sz="1200" dirty="0">
                <a:ea typeface="SimSun" panose="02010600030101010101" pitchFamily="2" charset="-122"/>
                <a:cs typeface="Times New Roman" panose="02020603050405020304" pitchFamily="18" charset="0"/>
              </a:rPr>
              <a:t>X. Wang, J. Wyrick, R. Kashid, P. Namboodiri, S. Schmucker, A. Murphy, M. D. Stewart, Jr., and R. M. Silver, Atomic-scale Control of Tunneling in Donor Based Devices, Comm. Physics, Nature Res. J., 3, 82 (2020).</a:t>
            </a:r>
          </a:p>
        </p:txBody>
      </p:sp>
      <p:sp>
        <p:nvSpPr>
          <p:cNvPr id="19" name="TextBox 18">
            <a:extLst>
              <a:ext uri="{FF2B5EF4-FFF2-40B4-BE49-F238E27FC236}">
                <a16:creationId xmlns:a16="http://schemas.microsoft.com/office/drawing/2014/main" id="{DF7D72A6-0AF2-437F-A38B-2D6A7C48AA53}"/>
              </a:ext>
            </a:extLst>
          </p:cNvPr>
          <p:cNvSpPr txBox="1"/>
          <p:nvPr/>
        </p:nvSpPr>
        <p:spPr>
          <a:xfrm>
            <a:off x="-47625" y="-19779"/>
            <a:ext cx="12183317" cy="1077218"/>
          </a:xfrm>
          <a:prstGeom prst="rect">
            <a:avLst/>
          </a:prstGeom>
          <a:noFill/>
        </p:spPr>
        <p:txBody>
          <a:bodyPr wrap="square">
            <a:spAutoFit/>
          </a:bodyPr>
          <a:lstStyle/>
          <a:p>
            <a:pPr algn="ctr"/>
            <a:r>
              <a:rPr lang="en-US" sz="2400" b="1" dirty="0">
                <a:effectLst/>
                <a:latin typeface="Calibri" panose="020F0502020204030204" pitchFamily="34" charset="0"/>
                <a:ea typeface="Calibri" panose="020F0502020204030204" pitchFamily="34" charset="0"/>
              </a:rPr>
              <a:t>Varying the Tunnel Coupling</a:t>
            </a:r>
            <a:r>
              <a:rPr lang="en-US" sz="2400" b="1" dirty="0">
                <a:latin typeface="Calibri" panose="020F0502020204030204" pitchFamily="34" charset="0"/>
                <a:ea typeface="Calibri" panose="020F0502020204030204" pitchFamily="34" charset="0"/>
              </a:rPr>
              <a:t>: </a:t>
            </a:r>
            <a:r>
              <a:rPr lang="en-US" sz="2400" b="1" dirty="0">
                <a:effectLst/>
                <a:latin typeface="Calibri" panose="020F0502020204030204" pitchFamily="34" charset="0"/>
                <a:ea typeface="Calibri" panose="020F0502020204030204" pitchFamily="34" charset="0"/>
              </a:rPr>
              <a:t>Experimental Charge Stability and Coulomb Blockade Diagrams </a:t>
            </a:r>
          </a:p>
          <a:p>
            <a:pPr algn="ctr"/>
            <a:r>
              <a:rPr lang="en-US" sz="2000" dirty="0">
                <a:effectLst/>
                <a:latin typeface="Calibri" panose="020F0502020204030204" pitchFamily="34" charset="0"/>
                <a:ea typeface="Calibri" panose="020F0502020204030204" pitchFamily="34" charset="0"/>
              </a:rPr>
              <a:t>(Tuning hopping and long-range interactions)</a:t>
            </a:r>
          </a:p>
          <a:p>
            <a:pPr algn="ctr"/>
            <a:r>
              <a:rPr lang="en-US" sz="2000" dirty="0">
                <a:effectLst/>
                <a:latin typeface="Calibri" panose="020F0502020204030204" pitchFamily="34" charset="0"/>
                <a:ea typeface="Calibri" panose="020F0502020204030204" pitchFamily="34" charset="0"/>
              </a:rPr>
              <a:t> </a:t>
            </a:r>
            <a:endParaRPr lang="en-US" sz="2000" dirty="0"/>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0E15689-7617-4046-A707-75EE8D5A2BB5}"/>
                  </a:ext>
                </a:extLst>
              </p:cNvPr>
              <p:cNvSpPr txBox="1"/>
              <p:nvPr/>
            </p:nvSpPr>
            <p:spPr>
              <a:xfrm>
                <a:off x="29608" y="1497273"/>
                <a:ext cx="1883028" cy="6463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1" i="1" smtClean="0">
                              <a:effectLst/>
                              <a:latin typeface="Cambria Math" panose="02040503050406030204" pitchFamily="18" charset="0"/>
                              <a:ea typeface="Calibri" panose="020F0502020204030204" pitchFamily="34" charset="0"/>
                              <a:cs typeface="Calibri" panose="020F0502020204030204" pitchFamily="34" charset="0"/>
                            </a:rPr>
                          </m:ctrlPr>
                        </m:sSubPr>
                        <m:e>
                          <m:r>
                            <a:rPr lang="en-US" sz="1800" b="1" i="1">
                              <a:effectLst/>
                              <a:latin typeface="Cambria Math" panose="02040503050406030204" pitchFamily="18" charset="0"/>
                              <a:ea typeface="Calibri" panose="020F0502020204030204" pitchFamily="34" charset="0"/>
                              <a:cs typeface="Calibri" panose="020F0502020204030204" pitchFamily="34" charset="0"/>
                            </a:rPr>
                            <m:t>𝒂</m:t>
                          </m:r>
                        </m:e>
                        <m:sub>
                          <m:r>
                            <a:rPr lang="en-US" sz="1800" b="1" i="1">
                              <a:effectLst/>
                              <a:latin typeface="Cambria Math" panose="02040503050406030204" pitchFamily="18" charset="0"/>
                              <a:ea typeface="Calibri" panose="020F0502020204030204" pitchFamily="34" charset="0"/>
                              <a:cs typeface="Calibri" panose="020F0502020204030204" pitchFamily="34" charset="0"/>
                            </a:rPr>
                            <m:t>𝟏</m:t>
                          </m:r>
                        </m:sub>
                      </m:sSub>
                      <m:r>
                        <a:rPr lang="en-US" sz="1800" b="1" i="1">
                          <a:effectLst/>
                          <a:latin typeface="Cambria Math" panose="02040503050406030204" pitchFamily="18" charset="0"/>
                          <a:ea typeface="Calibri" panose="020F0502020204030204" pitchFamily="34" charset="0"/>
                          <a:cs typeface="Calibri" panose="020F0502020204030204" pitchFamily="34" charset="0"/>
                        </a:rPr>
                        <m:t>=</m:t>
                      </m:r>
                      <m:r>
                        <a:rPr lang="en-US" sz="1800" b="1" i="1">
                          <a:effectLst/>
                          <a:latin typeface="Cambria Math" panose="02040503050406030204" pitchFamily="18" charset="0"/>
                          <a:ea typeface="Calibri" panose="020F0502020204030204" pitchFamily="34" charset="0"/>
                          <a:cs typeface="Calibri" panose="020F0502020204030204" pitchFamily="34" charset="0"/>
                        </a:rPr>
                        <m:t>𝟒</m:t>
                      </m:r>
                      <m:r>
                        <a:rPr lang="en-US" sz="1800" b="1" i="1">
                          <a:effectLst/>
                          <a:latin typeface="Cambria Math" panose="02040503050406030204" pitchFamily="18" charset="0"/>
                          <a:ea typeface="Calibri" panose="020F0502020204030204" pitchFamily="34" charset="0"/>
                          <a:cs typeface="Calibri" panose="020F0502020204030204" pitchFamily="34" charset="0"/>
                        </a:rPr>
                        <m:t>.</m:t>
                      </m:r>
                      <m:r>
                        <a:rPr lang="en-US" sz="1800" b="1" i="1">
                          <a:effectLst/>
                          <a:latin typeface="Cambria Math" panose="02040503050406030204" pitchFamily="18" charset="0"/>
                          <a:ea typeface="Calibri" panose="020F0502020204030204" pitchFamily="34" charset="0"/>
                          <a:cs typeface="Calibri" panose="020F0502020204030204" pitchFamily="34" charset="0"/>
                        </a:rPr>
                        <m:t>𝟏</m:t>
                      </m:r>
                      <m:r>
                        <a:rPr lang="en-US" sz="1800" b="1" i="1" smtClean="0">
                          <a:effectLst/>
                          <a:latin typeface="Cambria Math" panose="02040503050406030204" pitchFamily="18" charset="0"/>
                          <a:ea typeface="Calibri" panose="020F0502020204030204" pitchFamily="34" charset="0"/>
                          <a:cs typeface="Calibri" panose="020F0502020204030204" pitchFamily="34" charset="0"/>
                        </a:rPr>
                        <m:t> </m:t>
                      </m:r>
                      <m:r>
                        <a:rPr lang="en-US" sz="1800" b="1" i="1" smtClean="0">
                          <a:effectLst/>
                          <a:latin typeface="Cambria Math" panose="02040503050406030204" pitchFamily="18" charset="0"/>
                          <a:ea typeface="Calibri" panose="020F0502020204030204" pitchFamily="34" charset="0"/>
                          <a:cs typeface="Calibri" panose="020F0502020204030204" pitchFamily="34" charset="0"/>
                        </a:rPr>
                        <m:t>𝒏𝒎</m:t>
                      </m:r>
                    </m:oMath>
                  </m:oMathPara>
                </a14:m>
                <a:endParaRPr lang="en-US" sz="1800" b="1" dirty="0">
                  <a:effectLst/>
                  <a:ea typeface="Calibri" panose="020F0502020204030204" pitchFamily="34" charset="0"/>
                  <a:cs typeface="Calibri" panose="020F0502020204030204" pitchFamily="34" charset="0"/>
                </a:endParaRPr>
              </a:p>
              <a:p>
                <a:pPr/>
                <a:endParaRPr lang="en-US" dirty="0"/>
              </a:p>
            </p:txBody>
          </p:sp>
        </mc:Choice>
        <mc:Fallback>
          <p:sp>
            <p:nvSpPr>
              <p:cNvPr id="20" name="TextBox 19">
                <a:extLst>
                  <a:ext uri="{FF2B5EF4-FFF2-40B4-BE49-F238E27FC236}">
                    <a16:creationId xmlns:a16="http://schemas.microsoft.com/office/drawing/2014/main" id="{60E15689-7617-4046-A707-75EE8D5A2BB5}"/>
                  </a:ext>
                </a:extLst>
              </p:cNvPr>
              <p:cNvSpPr txBox="1">
                <a:spLocks noRot="1" noChangeAspect="1" noMove="1" noResize="1" noEditPoints="1" noAdjustHandles="1" noChangeArrowheads="1" noChangeShapeType="1" noTextEdit="1"/>
              </p:cNvSpPr>
              <p:nvPr/>
            </p:nvSpPr>
            <p:spPr>
              <a:xfrm>
                <a:off x="29608" y="1497273"/>
                <a:ext cx="1883028"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F1C16D0A-5DA1-4FDC-B3BA-41912939E48F}"/>
                  </a:ext>
                </a:extLst>
              </p:cNvPr>
              <p:cNvSpPr txBox="1"/>
              <p:nvPr/>
            </p:nvSpPr>
            <p:spPr>
              <a:xfrm>
                <a:off x="-207254" y="2957624"/>
                <a:ext cx="2291137" cy="646331"/>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b="1" i="1" smtClean="0">
                              <a:effectLst/>
                              <a:latin typeface="Cambria Math" panose="02040503050406030204" pitchFamily="18" charset="0"/>
                              <a:cs typeface="Calibri" panose="020F0502020204030204" pitchFamily="34" charset="0"/>
                            </a:rPr>
                          </m:ctrlPr>
                        </m:sSubPr>
                        <m:e>
                          <m:r>
                            <a:rPr lang="en-US" sz="1800" b="1" i="1">
                              <a:effectLst/>
                              <a:latin typeface="Cambria Math" panose="02040503050406030204" pitchFamily="18" charset="0"/>
                              <a:ea typeface="Calibri" panose="020F0502020204030204" pitchFamily="34" charset="0"/>
                              <a:cs typeface="Calibri" panose="020F0502020204030204" pitchFamily="34" charset="0"/>
                            </a:rPr>
                            <m:t>𝒂</m:t>
                          </m:r>
                        </m:e>
                        <m:sub>
                          <m:r>
                            <a:rPr lang="en-US" sz="1800" b="1" i="1">
                              <a:effectLst/>
                              <a:latin typeface="Cambria Math" panose="02040503050406030204" pitchFamily="18" charset="0"/>
                              <a:ea typeface="Calibri" panose="020F0502020204030204" pitchFamily="34" charset="0"/>
                              <a:cs typeface="Calibri" panose="020F0502020204030204" pitchFamily="34" charset="0"/>
                            </a:rPr>
                            <m:t>𝟐</m:t>
                          </m:r>
                        </m:sub>
                      </m:sSub>
                      <m:r>
                        <a:rPr lang="en-US" sz="1800" b="1" i="1">
                          <a:effectLst/>
                          <a:latin typeface="Cambria Math" panose="02040503050406030204" pitchFamily="18" charset="0"/>
                          <a:ea typeface="Calibri" panose="020F0502020204030204" pitchFamily="34" charset="0"/>
                          <a:cs typeface="Calibri" panose="020F0502020204030204" pitchFamily="34" charset="0"/>
                        </a:rPr>
                        <m:t>=</m:t>
                      </m:r>
                      <m:r>
                        <a:rPr lang="en-US" sz="1800" b="1" i="1">
                          <a:effectLst/>
                          <a:latin typeface="Cambria Math" panose="02040503050406030204" pitchFamily="18" charset="0"/>
                          <a:ea typeface="Calibri" panose="020F0502020204030204" pitchFamily="34" charset="0"/>
                          <a:cs typeface="Calibri" panose="020F0502020204030204" pitchFamily="34" charset="0"/>
                        </a:rPr>
                        <m:t>𝟔</m:t>
                      </m:r>
                      <m:r>
                        <a:rPr lang="en-US" sz="1800" b="1" i="1">
                          <a:effectLst/>
                          <a:latin typeface="Cambria Math" panose="02040503050406030204" pitchFamily="18" charset="0"/>
                          <a:ea typeface="Calibri" panose="020F0502020204030204" pitchFamily="34" charset="0"/>
                          <a:cs typeface="Calibri" panose="020F0502020204030204" pitchFamily="34" charset="0"/>
                        </a:rPr>
                        <m:t>.</m:t>
                      </m:r>
                      <m:r>
                        <a:rPr lang="en-US" sz="1800" b="1" i="1">
                          <a:effectLst/>
                          <a:latin typeface="Cambria Math" panose="02040503050406030204" pitchFamily="18" charset="0"/>
                          <a:ea typeface="Calibri" panose="020F0502020204030204" pitchFamily="34" charset="0"/>
                          <a:cs typeface="Calibri" panose="020F0502020204030204" pitchFamily="34" charset="0"/>
                        </a:rPr>
                        <m:t>𝟔</m:t>
                      </m:r>
                      <m:r>
                        <a:rPr lang="en-US" sz="1800" b="1" i="1" smtClean="0">
                          <a:effectLst/>
                          <a:latin typeface="Cambria Math" panose="02040503050406030204" pitchFamily="18" charset="0"/>
                          <a:ea typeface="Calibri" panose="020F0502020204030204" pitchFamily="34" charset="0"/>
                          <a:cs typeface="Calibri" panose="020F0502020204030204" pitchFamily="34" charset="0"/>
                        </a:rPr>
                        <m:t> </m:t>
                      </m:r>
                      <m:r>
                        <a:rPr lang="en-US" sz="1800" b="1" i="1">
                          <a:effectLst/>
                          <a:latin typeface="Cambria Math" panose="02040503050406030204" pitchFamily="18" charset="0"/>
                          <a:ea typeface="Calibri" panose="020F0502020204030204" pitchFamily="34" charset="0"/>
                          <a:cs typeface="Calibri" panose="020F0502020204030204" pitchFamily="34" charset="0"/>
                        </a:rPr>
                        <m:t>𝒏𝒎</m:t>
                      </m:r>
                    </m:oMath>
                  </m:oMathPara>
                </a14:m>
                <a:endParaRPr lang="en-US" sz="1800" b="1" dirty="0">
                  <a:effectLst/>
                  <a:latin typeface="Calibri" panose="020F0502020204030204" pitchFamily="34" charset="0"/>
                  <a:ea typeface="Calibri" panose="020F0502020204030204" pitchFamily="34" charset="0"/>
                </a:endParaRPr>
              </a:p>
              <a:p>
                <a:pPr algn="ctr"/>
                <a:r>
                  <a:rPr lang="en-US" sz="1800" dirty="0">
                    <a:effectLst/>
                    <a:latin typeface="Calibri" panose="020F0502020204030204" pitchFamily="34" charset="0"/>
                    <a:ea typeface="Calibri" panose="020F0502020204030204" pitchFamily="34" charset="0"/>
                  </a:rPr>
                  <a:t> </a:t>
                </a:r>
                <a:endParaRPr lang="en-US" dirty="0"/>
              </a:p>
            </p:txBody>
          </p:sp>
        </mc:Choice>
        <mc:Fallback>
          <p:sp>
            <p:nvSpPr>
              <p:cNvPr id="21" name="TextBox 20">
                <a:extLst>
                  <a:ext uri="{FF2B5EF4-FFF2-40B4-BE49-F238E27FC236}">
                    <a16:creationId xmlns:a16="http://schemas.microsoft.com/office/drawing/2014/main" id="{F1C16D0A-5DA1-4FDC-B3BA-41912939E48F}"/>
                  </a:ext>
                </a:extLst>
              </p:cNvPr>
              <p:cNvSpPr txBox="1">
                <a:spLocks noRot="1" noChangeAspect="1" noMove="1" noResize="1" noEditPoints="1" noAdjustHandles="1" noChangeArrowheads="1" noChangeShapeType="1" noTextEdit="1"/>
              </p:cNvSpPr>
              <p:nvPr/>
            </p:nvSpPr>
            <p:spPr>
              <a:xfrm>
                <a:off x="-207254" y="2957624"/>
                <a:ext cx="2291137" cy="6463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A7813FAC-9110-4217-B843-356BA519C5AA}"/>
                  </a:ext>
                </a:extLst>
              </p:cNvPr>
              <p:cNvSpPr txBox="1"/>
              <p:nvPr/>
            </p:nvSpPr>
            <p:spPr>
              <a:xfrm>
                <a:off x="121623" y="4748126"/>
                <a:ext cx="1930923" cy="646331"/>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b="1" i="1" smtClean="0">
                              <a:effectLst/>
                              <a:latin typeface="Cambria Math" panose="02040503050406030204" pitchFamily="18" charset="0"/>
                            </a:rPr>
                          </m:ctrlPr>
                        </m:sSubPr>
                        <m:e>
                          <m:r>
                            <a:rPr lang="en-US" sz="1800" b="1" i="1">
                              <a:effectLst/>
                              <a:latin typeface="Cambria Math" panose="02040503050406030204" pitchFamily="18" charset="0"/>
                              <a:ea typeface="Calibri" panose="020F0502020204030204" pitchFamily="34" charset="0"/>
                              <a:cs typeface="Calibri" panose="020F0502020204030204" pitchFamily="34" charset="0"/>
                            </a:rPr>
                            <m:t>𝒂</m:t>
                          </m:r>
                        </m:e>
                        <m:sub>
                          <m:r>
                            <a:rPr lang="en-US" sz="1800" b="1" i="1">
                              <a:effectLst/>
                              <a:latin typeface="Cambria Math" panose="02040503050406030204" pitchFamily="18" charset="0"/>
                              <a:ea typeface="Calibri" panose="020F0502020204030204" pitchFamily="34" charset="0"/>
                              <a:cs typeface="Calibri" panose="020F0502020204030204" pitchFamily="34" charset="0"/>
                            </a:rPr>
                            <m:t>𝟑</m:t>
                          </m:r>
                        </m:sub>
                      </m:sSub>
                      <m:r>
                        <a:rPr lang="en-US" sz="1800" b="1" i="1">
                          <a:effectLst/>
                          <a:latin typeface="Cambria Math" panose="02040503050406030204" pitchFamily="18" charset="0"/>
                          <a:ea typeface="Calibri" panose="020F0502020204030204" pitchFamily="34" charset="0"/>
                          <a:cs typeface="Calibri" panose="020F0502020204030204" pitchFamily="34" charset="0"/>
                        </a:rPr>
                        <m:t>=</m:t>
                      </m:r>
                      <m:r>
                        <a:rPr lang="en-US" sz="1800" b="1" i="1">
                          <a:effectLst/>
                          <a:latin typeface="Cambria Math" panose="02040503050406030204" pitchFamily="18" charset="0"/>
                          <a:ea typeface="Calibri" panose="020F0502020204030204" pitchFamily="34" charset="0"/>
                          <a:cs typeface="Calibri" panose="020F0502020204030204" pitchFamily="34" charset="0"/>
                        </a:rPr>
                        <m:t>𝟏𝟎</m:t>
                      </m:r>
                      <m:r>
                        <a:rPr lang="en-US" sz="1800" b="1" i="1">
                          <a:effectLst/>
                          <a:latin typeface="Cambria Math" panose="02040503050406030204" pitchFamily="18" charset="0"/>
                          <a:ea typeface="Calibri" panose="020F0502020204030204" pitchFamily="34" charset="0"/>
                          <a:cs typeface="Calibri" panose="020F0502020204030204" pitchFamily="34" charset="0"/>
                        </a:rPr>
                        <m:t>.</m:t>
                      </m:r>
                      <m:r>
                        <a:rPr lang="en-US" sz="1800" b="1" i="1">
                          <a:effectLst/>
                          <a:latin typeface="Cambria Math" panose="02040503050406030204" pitchFamily="18" charset="0"/>
                          <a:ea typeface="Calibri" panose="020F0502020204030204" pitchFamily="34" charset="0"/>
                          <a:cs typeface="Calibri" panose="020F0502020204030204" pitchFamily="34" charset="0"/>
                        </a:rPr>
                        <m:t>𝟕</m:t>
                      </m:r>
                      <m:r>
                        <a:rPr lang="en-US" sz="1800" b="1" i="1" smtClean="0">
                          <a:effectLst/>
                          <a:latin typeface="Cambria Math" panose="02040503050406030204" pitchFamily="18" charset="0"/>
                          <a:ea typeface="Calibri" panose="020F0502020204030204" pitchFamily="34" charset="0"/>
                          <a:cs typeface="Calibri" panose="020F0502020204030204" pitchFamily="34" charset="0"/>
                        </a:rPr>
                        <m:t> </m:t>
                      </m:r>
                      <m:r>
                        <a:rPr lang="en-US" sz="1800" b="1" i="1">
                          <a:effectLst/>
                          <a:latin typeface="Cambria Math" panose="02040503050406030204" pitchFamily="18" charset="0"/>
                          <a:ea typeface="Calibri" panose="020F0502020204030204" pitchFamily="34" charset="0"/>
                          <a:cs typeface="Calibri" panose="020F0502020204030204" pitchFamily="34" charset="0"/>
                        </a:rPr>
                        <m:t>𝒏𝒎</m:t>
                      </m:r>
                    </m:oMath>
                  </m:oMathPara>
                </a14:m>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algn="ctr"/>
                <a:endParaRPr lang="en-US" dirty="0"/>
              </a:p>
            </p:txBody>
          </p:sp>
        </mc:Choice>
        <mc:Fallback>
          <p:sp>
            <p:nvSpPr>
              <p:cNvPr id="22" name="TextBox 21">
                <a:extLst>
                  <a:ext uri="{FF2B5EF4-FFF2-40B4-BE49-F238E27FC236}">
                    <a16:creationId xmlns:a16="http://schemas.microsoft.com/office/drawing/2014/main" id="{A7813FAC-9110-4217-B843-356BA519C5AA}"/>
                  </a:ext>
                </a:extLst>
              </p:cNvPr>
              <p:cNvSpPr txBox="1">
                <a:spLocks noRot="1" noChangeAspect="1" noMove="1" noResize="1" noEditPoints="1" noAdjustHandles="1" noChangeArrowheads="1" noChangeShapeType="1" noTextEdit="1"/>
              </p:cNvSpPr>
              <p:nvPr/>
            </p:nvSpPr>
            <p:spPr>
              <a:xfrm>
                <a:off x="121623" y="4748126"/>
                <a:ext cx="1930923" cy="646331"/>
              </a:xfrm>
              <a:prstGeom prst="rect">
                <a:avLst/>
              </a:prstGeom>
              <a:blipFill>
                <a:blip r:embed="rId6"/>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083881E5-57C3-4C8C-A17E-6C66A17B5377}"/>
              </a:ext>
            </a:extLst>
          </p:cNvPr>
          <p:cNvSpPr txBox="1"/>
          <p:nvPr/>
        </p:nvSpPr>
        <p:spPr>
          <a:xfrm>
            <a:off x="366174" y="631970"/>
            <a:ext cx="2075894" cy="307777"/>
          </a:xfrm>
          <a:prstGeom prst="rect">
            <a:avLst/>
          </a:prstGeom>
          <a:noFill/>
        </p:spPr>
        <p:txBody>
          <a:bodyPr wrap="square" rtlCol="0">
            <a:spAutoFit/>
          </a:bodyPr>
          <a:lstStyle/>
          <a:p>
            <a:r>
              <a:rPr lang="en-US" sz="1400" dirty="0"/>
              <a:t>Array lattice constant </a:t>
            </a:r>
          </a:p>
        </p:txBody>
      </p:sp>
    </p:spTree>
    <p:extLst>
      <p:ext uri="{BB962C8B-B14F-4D97-AF65-F5344CB8AC3E}">
        <p14:creationId xmlns:p14="http://schemas.microsoft.com/office/powerpoint/2010/main" val="1625150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BF79598A-D818-4EE7-AC2A-001B74FAD9DB}"/>
              </a:ext>
            </a:extLst>
          </p:cNvPr>
          <p:cNvSpPr txBox="1"/>
          <p:nvPr/>
        </p:nvSpPr>
        <p:spPr>
          <a:xfrm>
            <a:off x="702126" y="0"/>
            <a:ext cx="10675767" cy="461665"/>
          </a:xfrm>
          <a:prstGeom prst="rect">
            <a:avLst/>
          </a:prstGeom>
          <a:noFill/>
        </p:spPr>
        <p:txBody>
          <a:bodyPr wrap="square">
            <a:spAutoFit/>
          </a:bodyPr>
          <a:lstStyle/>
          <a:p>
            <a:pPr algn="ctr"/>
            <a:r>
              <a:rPr lang="en-US" sz="2400" dirty="0">
                <a:effectLst/>
                <a:latin typeface="Calibri" panose="020F0502020204030204" pitchFamily="34" charset="0"/>
                <a:ea typeface="Calibri" panose="020F0502020204030204" pitchFamily="34" charset="0"/>
              </a:rPr>
              <a:t>Electron localization as a Function of Tunnel Coupling</a:t>
            </a:r>
            <a:endParaRPr lang="en-US" sz="2400" dirty="0"/>
          </a:p>
        </p:txBody>
      </p:sp>
      <p:grpSp>
        <p:nvGrpSpPr>
          <p:cNvPr id="30" name="Group 29">
            <a:extLst>
              <a:ext uri="{FF2B5EF4-FFF2-40B4-BE49-F238E27FC236}">
                <a16:creationId xmlns:a16="http://schemas.microsoft.com/office/drawing/2014/main" id="{70420C33-218C-496E-B0A5-AB239F65A48D}"/>
              </a:ext>
            </a:extLst>
          </p:cNvPr>
          <p:cNvGrpSpPr/>
          <p:nvPr/>
        </p:nvGrpSpPr>
        <p:grpSpPr>
          <a:xfrm>
            <a:off x="1416691" y="705965"/>
            <a:ext cx="1970849" cy="5181041"/>
            <a:chOff x="906387" y="76369"/>
            <a:chExt cx="2334417" cy="6781631"/>
          </a:xfrm>
        </p:grpSpPr>
        <p:pic>
          <p:nvPicPr>
            <p:cNvPr id="31" name="Picture 30" descr="Chart&#10;&#10;Description automatically generated">
              <a:extLst>
                <a:ext uri="{FF2B5EF4-FFF2-40B4-BE49-F238E27FC236}">
                  <a16:creationId xmlns:a16="http://schemas.microsoft.com/office/drawing/2014/main" id="{7A448131-2298-4B9C-B371-FA0BB51B21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55" b="13277"/>
            <a:stretch/>
          </p:blipFill>
          <p:spPr>
            <a:xfrm>
              <a:off x="906389" y="2336913"/>
              <a:ext cx="2334413" cy="2260543"/>
            </a:xfrm>
            <a:prstGeom prst="rect">
              <a:avLst/>
            </a:prstGeom>
          </p:spPr>
        </p:pic>
        <p:pic>
          <p:nvPicPr>
            <p:cNvPr id="35" name="Picture 34" descr="Chart&#10;&#10;Description automatically generated">
              <a:extLst>
                <a:ext uri="{FF2B5EF4-FFF2-40B4-BE49-F238E27FC236}">
                  <a16:creationId xmlns:a16="http://schemas.microsoft.com/office/drawing/2014/main" id="{10E98CF7-4051-48A7-A321-7DC3F7CC6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781" b="11751"/>
            <a:stretch/>
          </p:blipFill>
          <p:spPr>
            <a:xfrm>
              <a:off x="906391" y="4597457"/>
              <a:ext cx="2334413" cy="2260543"/>
            </a:xfrm>
            <a:prstGeom prst="rect">
              <a:avLst/>
            </a:prstGeom>
          </p:spPr>
        </p:pic>
        <p:pic>
          <p:nvPicPr>
            <p:cNvPr id="36" name="Picture 35" descr="Chart&#10;&#10;Description automatically generated">
              <a:extLst>
                <a:ext uri="{FF2B5EF4-FFF2-40B4-BE49-F238E27FC236}">
                  <a16:creationId xmlns:a16="http://schemas.microsoft.com/office/drawing/2014/main" id="{90EA81FD-FE42-4CFE-83BC-197C21FA18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751" b="10780"/>
            <a:stretch/>
          </p:blipFill>
          <p:spPr>
            <a:xfrm>
              <a:off x="906387" y="76369"/>
              <a:ext cx="2334413" cy="2260543"/>
            </a:xfrm>
            <a:prstGeom prst="rect">
              <a:avLst/>
            </a:prstGeom>
          </p:spPr>
        </p:pic>
        <p:cxnSp>
          <p:nvCxnSpPr>
            <p:cNvPr id="44" name="Straight Arrow Connector 43">
              <a:extLst>
                <a:ext uri="{FF2B5EF4-FFF2-40B4-BE49-F238E27FC236}">
                  <a16:creationId xmlns:a16="http://schemas.microsoft.com/office/drawing/2014/main" id="{4D731AD4-1D8E-47E5-BA4C-D4F7AEB047D3}"/>
                </a:ext>
              </a:extLst>
            </p:cNvPr>
            <p:cNvCxnSpPr>
              <a:cxnSpLocks/>
            </p:cNvCxnSpPr>
            <p:nvPr/>
          </p:nvCxnSpPr>
          <p:spPr>
            <a:xfrm flipV="1">
              <a:off x="3211529" y="2122693"/>
              <a:ext cx="0" cy="2474762"/>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3B4E6A0-D10E-4708-A817-F54EBE3BFB0F}"/>
              </a:ext>
            </a:extLst>
          </p:cNvPr>
          <p:cNvGrpSpPr/>
          <p:nvPr/>
        </p:nvGrpSpPr>
        <p:grpSpPr>
          <a:xfrm>
            <a:off x="3950353" y="598265"/>
            <a:ext cx="2103621" cy="3816877"/>
            <a:chOff x="1400205" y="1354916"/>
            <a:chExt cx="2354474" cy="4273321"/>
          </a:xfrm>
        </p:grpSpPr>
        <p:pic>
          <p:nvPicPr>
            <p:cNvPr id="18" name="Picture 17">
              <a:extLst>
                <a:ext uri="{FF2B5EF4-FFF2-40B4-BE49-F238E27FC236}">
                  <a16:creationId xmlns:a16="http://schemas.microsoft.com/office/drawing/2014/main" id="{355EF6EE-E813-441B-8497-E30A9BD53936}"/>
                </a:ext>
              </a:extLst>
            </p:cNvPr>
            <p:cNvPicPr>
              <a:picLocks noChangeAspect="1"/>
            </p:cNvPicPr>
            <p:nvPr/>
          </p:nvPicPr>
          <p:blipFill rotWithShape="1">
            <a:blip r:embed="rId5"/>
            <a:srcRect l="25416" t="11755" r="51472"/>
            <a:stretch/>
          </p:blipFill>
          <p:spPr>
            <a:xfrm>
              <a:off x="1400205" y="1485722"/>
              <a:ext cx="2354474" cy="4142515"/>
            </a:xfrm>
            <a:prstGeom prst="rect">
              <a:avLst/>
            </a:prstGeom>
          </p:spPr>
        </p:pic>
        <p:sp>
          <p:nvSpPr>
            <p:cNvPr id="23" name="Rectangle 22">
              <a:extLst>
                <a:ext uri="{FF2B5EF4-FFF2-40B4-BE49-F238E27FC236}">
                  <a16:creationId xmlns:a16="http://schemas.microsoft.com/office/drawing/2014/main" id="{91B31EED-28BB-46FD-8336-87F9ABB961DB}"/>
                </a:ext>
              </a:extLst>
            </p:cNvPr>
            <p:cNvSpPr/>
            <p:nvPr/>
          </p:nvSpPr>
          <p:spPr>
            <a:xfrm>
              <a:off x="2123768" y="1354916"/>
              <a:ext cx="300082" cy="130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086F0223-728B-4F43-9CCC-F58D582DCA30}"/>
                </a:ext>
              </a:extLst>
            </p:cNvPr>
            <p:cNvGrpSpPr/>
            <p:nvPr/>
          </p:nvGrpSpPr>
          <p:grpSpPr>
            <a:xfrm>
              <a:off x="2040196" y="3293802"/>
              <a:ext cx="442450" cy="261610"/>
              <a:chOff x="3141406" y="479322"/>
              <a:chExt cx="442450" cy="261610"/>
            </a:xfrm>
          </p:grpSpPr>
          <p:sp>
            <p:nvSpPr>
              <p:cNvPr id="21" name="Rectangle 20">
                <a:extLst>
                  <a:ext uri="{FF2B5EF4-FFF2-40B4-BE49-F238E27FC236}">
                    <a16:creationId xmlns:a16="http://schemas.microsoft.com/office/drawing/2014/main" id="{DB424D4D-8F67-4E88-AE59-B11D27D034BC}"/>
                  </a:ext>
                </a:extLst>
              </p:cNvPr>
              <p:cNvSpPr/>
              <p:nvPr/>
            </p:nvSpPr>
            <p:spPr>
              <a:xfrm>
                <a:off x="3141406" y="588005"/>
                <a:ext cx="300082" cy="1308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2B50803-1AEB-4CB6-8ED6-ECC26C774CB8}"/>
                  </a:ext>
                </a:extLst>
              </p:cNvPr>
              <p:cNvSpPr txBox="1"/>
              <p:nvPr/>
            </p:nvSpPr>
            <p:spPr>
              <a:xfrm>
                <a:off x="3156153" y="479322"/>
                <a:ext cx="427703" cy="261610"/>
              </a:xfrm>
              <a:prstGeom prst="rect">
                <a:avLst/>
              </a:prstGeom>
              <a:noFill/>
            </p:spPr>
            <p:txBody>
              <a:bodyPr wrap="square" rtlCol="0">
                <a:spAutoFit/>
              </a:bodyPr>
              <a:lstStyle/>
              <a:p>
                <a:r>
                  <a:rPr lang="en-US" sz="1100" dirty="0"/>
                  <a:t>a</a:t>
                </a:r>
                <a:r>
                  <a:rPr lang="en-US" sz="1100" baseline="-25000" dirty="0"/>
                  <a:t>1</a:t>
                </a:r>
              </a:p>
            </p:txBody>
          </p:sp>
        </p:grpSp>
      </p:grpSp>
      <p:sp>
        <p:nvSpPr>
          <p:cNvPr id="28" name="TextBox 27">
            <a:extLst>
              <a:ext uri="{FF2B5EF4-FFF2-40B4-BE49-F238E27FC236}">
                <a16:creationId xmlns:a16="http://schemas.microsoft.com/office/drawing/2014/main" id="{96A8DBA1-764A-4685-B03E-0A409F61A0B2}"/>
              </a:ext>
            </a:extLst>
          </p:cNvPr>
          <p:cNvSpPr txBox="1"/>
          <p:nvPr/>
        </p:nvSpPr>
        <p:spPr>
          <a:xfrm>
            <a:off x="4812045" y="411347"/>
            <a:ext cx="1029186" cy="335439"/>
          </a:xfrm>
          <a:prstGeom prst="rect">
            <a:avLst/>
          </a:prstGeom>
          <a:noFill/>
        </p:spPr>
        <p:txBody>
          <a:bodyPr wrap="square" rtlCol="0">
            <a:spAutoFit/>
          </a:bodyPr>
          <a:lstStyle/>
          <a:p>
            <a:r>
              <a:rPr lang="en-US" dirty="0"/>
              <a:t>Array 1</a:t>
            </a:r>
          </a:p>
        </p:txBody>
      </p:sp>
      <p:sp>
        <p:nvSpPr>
          <p:cNvPr id="29" name="TextBox 28">
            <a:extLst>
              <a:ext uri="{FF2B5EF4-FFF2-40B4-BE49-F238E27FC236}">
                <a16:creationId xmlns:a16="http://schemas.microsoft.com/office/drawing/2014/main" id="{AEC55600-4D5A-41D7-B9A9-C79C52571141}"/>
              </a:ext>
            </a:extLst>
          </p:cNvPr>
          <p:cNvSpPr txBox="1"/>
          <p:nvPr/>
        </p:nvSpPr>
        <p:spPr>
          <a:xfrm>
            <a:off x="6591927" y="400253"/>
            <a:ext cx="1088544" cy="335439"/>
          </a:xfrm>
          <a:prstGeom prst="rect">
            <a:avLst/>
          </a:prstGeom>
          <a:noFill/>
        </p:spPr>
        <p:txBody>
          <a:bodyPr wrap="square" rtlCol="0">
            <a:spAutoFit/>
          </a:bodyPr>
          <a:lstStyle/>
          <a:p>
            <a:r>
              <a:rPr lang="en-US" dirty="0"/>
              <a:t>Array 3</a:t>
            </a:r>
          </a:p>
        </p:txBody>
      </p:sp>
      <p:grpSp>
        <p:nvGrpSpPr>
          <p:cNvPr id="49" name="Group 48">
            <a:extLst>
              <a:ext uri="{FF2B5EF4-FFF2-40B4-BE49-F238E27FC236}">
                <a16:creationId xmlns:a16="http://schemas.microsoft.com/office/drawing/2014/main" id="{2807A002-CD1E-4F36-B3DF-D68A492A59EC}"/>
              </a:ext>
            </a:extLst>
          </p:cNvPr>
          <p:cNvGrpSpPr/>
          <p:nvPr/>
        </p:nvGrpSpPr>
        <p:grpSpPr>
          <a:xfrm>
            <a:off x="6064959" y="465730"/>
            <a:ext cx="2112613" cy="1970620"/>
            <a:chOff x="3474914" y="587810"/>
            <a:chExt cx="3051829" cy="3012786"/>
          </a:xfrm>
        </p:grpSpPr>
        <p:pic>
          <p:nvPicPr>
            <p:cNvPr id="54" name="Picture 53">
              <a:extLst>
                <a:ext uri="{FF2B5EF4-FFF2-40B4-BE49-F238E27FC236}">
                  <a16:creationId xmlns:a16="http://schemas.microsoft.com/office/drawing/2014/main" id="{65378164-8747-477C-9C7F-AD73EAA816B9}"/>
                </a:ext>
              </a:extLst>
            </p:cNvPr>
            <p:cNvPicPr/>
            <p:nvPr/>
          </p:nvPicPr>
          <p:blipFill rotWithShape="1">
            <a:blip r:embed="rId6" cstate="print">
              <a:extLst>
                <a:ext uri="{28A0092B-C50C-407E-A947-70E740481C1C}">
                  <a14:useLocalDpi xmlns:a14="http://schemas.microsoft.com/office/drawing/2010/main" val="0"/>
                </a:ext>
              </a:extLst>
            </a:blip>
            <a:srcRect l="3498" t="13387" r="84454" b="50329"/>
            <a:stretch/>
          </p:blipFill>
          <p:spPr bwMode="auto">
            <a:xfrm>
              <a:off x="3474914" y="993576"/>
              <a:ext cx="2455544" cy="2607020"/>
            </a:xfrm>
            <a:prstGeom prst="rect">
              <a:avLst/>
            </a:prstGeom>
            <a:noFill/>
          </p:spPr>
        </p:pic>
        <p:pic>
          <p:nvPicPr>
            <p:cNvPr id="53" name="Picture 52">
              <a:extLst>
                <a:ext uri="{FF2B5EF4-FFF2-40B4-BE49-F238E27FC236}">
                  <a16:creationId xmlns:a16="http://schemas.microsoft.com/office/drawing/2014/main" id="{D217C5E9-4566-43CB-B97E-F6B3ACEF662E}"/>
                </a:ext>
              </a:extLst>
            </p:cNvPr>
            <p:cNvPicPr/>
            <p:nvPr/>
          </p:nvPicPr>
          <p:blipFill rotWithShape="1">
            <a:blip r:embed="rId6" cstate="print">
              <a:extLst>
                <a:ext uri="{28A0092B-C50C-407E-A947-70E740481C1C}">
                  <a14:useLocalDpi xmlns:a14="http://schemas.microsoft.com/office/drawing/2010/main" val="0"/>
                </a:ext>
              </a:extLst>
            </a:blip>
            <a:srcRect l="18496" r="78615" b="50329"/>
            <a:stretch/>
          </p:blipFill>
          <p:spPr bwMode="auto">
            <a:xfrm>
              <a:off x="6006608" y="587810"/>
              <a:ext cx="520135" cy="2954915"/>
            </a:xfrm>
            <a:prstGeom prst="rect">
              <a:avLst/>
            </a:prstGeom>
            <a:noFill/>
          </p:spPr>
        </p:pic>
      </p:grpSp>
      <p:pic>
        <p:nvPicPr>
          <p:cNvPr id="56" name="Picture 55">
            <a:extLst>
              <a:ext uri="{FF2B5EF4-FFF2-40B4-BE49-F238E27FC236}">
                <a16:creationId xmlns:a16="http://schemas.microsoft.com/office/drawing/2014/main" id="{DCC477B0-B994-490E-87B6-F3E94974FEAB}"/>
              </a:ext>
            </a:extLst>
          </p:cNvPr>
          <p:cNvPicPr/>
          <p:nvPr/>
        </p:nvPicPr>
        <p:blipFill rotWithShape="1">
          <a:blip r:embed="rId7" cstate="print">
            <a:extLst>
              <a:ext uri="{28A0092B-C50C-407E-A947-70E740481C1C}">
                <a14:useLocalDpi xmlns:a14="http://schemas.microsoft.com/office/drawing/2010/main" val="0"/>
              </a:ext>
            </a:extLst>
          </a:blip>
          <a:srcRect l="7929" t="58218" r="73726"/>
          <a:stretch/>
        </p:blipFill>
        <p:spPr bwMode="auto">
          <a:xfrm>
            <a:off x="6263891" y="2492045"/>
            <a:ext cx="1699839" cy="1954048"/>
          </a:xfrm>
          <a:prstGeom prst="rect">
            <a:avLst/>
          </a:prstGeom>
          <a:noFill/>
        </p:spPr>
      </p:pic>
      <p:pic>
        <p:nvPicPr>
          <p:cNvPr id="50" name="Picture 49" descr="Chart&#10;&#10;Description automatically generated">
            <a:extLst>
              <a:ext uri="{FF2B5EF4-FFF2-40B4-BE49-F238E27FC236}">
                <a16:creationId xmlns:a16="http://schemas.microsoft.com/office/drawing/2014/main" id="{71B16F26-C59D-4251-9A47-5EF2E7DA0D0A}"/>
              </a:ext>
            </a:extLst>
          </p:cNvPr>
          <p:cNvPicPr>
            <a:picLocks noChangeAspect="1"/>
          </p:cNvPicPr>
          <p:nvPr/>
        </p:nvPicPr>
        <p:blipFill rotWithShape="1">
          <a:blip r:embed="rId8">
            <a:extLst>
              <a:ext uri="{28A0092B-C50C-407E-A947-70E740481C1C}">
                <a14:useLocalDpi xmlns:a14="http://schemas.microsoft.com/office/drawing/2010/main" val="0"/>
              </a:ext>
            </a:extLst>
          </a:blip>
          <a:srcRect l="8862" t="3273" b="3072"/>
          <a:stretch/>
        </p:blipFill>
        <p:spPr>
          <a:xfrm>
            <a:off x="6076747" y="4131968"/>
            <a:ext cx="2383643" cy="1795859"/>
          </a:xfrm>
          <a:prstGeom prst="rect">
            <a:avLst/>
          </a:prstGeom>
        </p:spPr>
      </p:pic>
      <p:pic>
        <p:nvPicPr>
          <p:cNvPr id="4" name="Picture 3">
            <a:extLst>
              <a:ext uri="{FF2B5EF4-FFF2-40B4-BE49-F238E27FC236}">
                <a16:creationId xmlns:a16="http://schemas.microsoft.com/office/drawing/2014/main" id="{5EEF847B-4397-4914-8B09-78090BD6A91E}"/>
              </a:ext>
            </a:extLst>
          </p:cNvPr>
          <p:cNvPicPr>
            <a:picLocks noChangeAspect="1"/>
          </p:cNvPicPr>
          <p:nvPr/>
        </p:nvPicPr>
        <p:blipFill rotWithShape="1">
          <a:blip r:embed="rId9"/>
          <a:srcRect r="6829"/>
          <a:stretch/>
        </p:blipFill>
        <p:spPr>
          <a:xfrm>
            <a:off x="3884902" y="4164318"/>
            <a:ext cx="2524049" cy="1795859"/>
          </a:xfrm>
          <a:prstGeom prst="rect">
            <a:avLst/>
          </a:prstGeom>
        </p:spPr>
      </p:pic>
      <p:sp>
        <p:nvSpPr>
          <p:cNvPr id="55" name="TextBox 54">
            <a:extLst>
              <a:ext uri="{FF2B5EF4-FFF2-40B4-BE49-F238E27FC236}">
                <a16:creationId xmlns:a16="http://schemas.microsoft.com/office/drawing/2014/main" id="{75819E8A-9C6C-4811-98AA-4ECFA23E5891}"/>
              </a:ext>
            </a:extLst>
          </p:cNvPr>
          <p:cNvSpPr txBox="1"/>
          <p:nvPr/>
        </p:nvSpPr>
        <p:spPr>
          <a:xfrm>
            <a:off x="667382" y="5932549"/>
            <a:ext cx="11274881" cy="400110"/>
          </a:xfrm>
          <a:prstGeom prst="rect">
            <a:avLst/>
          </a:prstGeom>
          <a:noFill/>
        </p:spPr>
        <p:txBody>
          <a:bodyPr wrap="square">
            <a:spAutoFit/>
          </a:bodyPr>
          <a:lstStyle/>
          <a:p>
            <a:r>
              <a:rPr lang="en-US" sz="2000" b="1" dirty="0"/>
              <a:t>Significant change in electron localization from Array 1 (strong coupling) to Array 3 (weak coupling). </a:t>
            </a:r>
            <a:endParaRPr lang="en-US" sz="2000" dirty="0"/>
          </a:p>
        </p:txBody>
      </p:sp>
      <p:sp>
        <p:nvSpPr>
          <p:cNvPr id="37" name="TextBox 36">
            <a:extLst>
              <a:ext uri="{FF2B5EF4-FFF2-40B4-BE49-F238E27FC236}">
                <a16:creationId xmlns:a16="http://schemas.microsoft.com/office/drawing/2014/main" id="{858BF044-12D8-45F4-9C42-E3A062055D43}"/>
              </a:ext>
            </a:extLst>
          </p:cNvPr>
          <p:cNvSpPr txBox="1"/>
          <p:nvPr/>
        </p:nvSpPr>
        <p:spPr>
          <a:xfrm>
            <a:off x="1258698" y="455687"/>
            <a:ext cx="2524049" cy="369332"/>
          </a:xfrm>
          <a:prstGeom prst="rect">
            <a:avLst/>
          </a:prstGeom>
          <a:noFill/>
        </p:spPr>
        <p:txBody>
          <a:bodyPr wrap="square" rtlCol="0">
            <a:spAutoFit/>
          </a:bodyPr>
          <a:lstStyle/>
          <a:p>
            <a:r>
              <a:rPr lang="en-US" dirty="0"/>
              <a:t>Array 1  (a</a:t>
            </a:r>
            <a:r>
              <a:rPr lang="en-US" baseline="-25000" dirty="0"/>
              <a:t>1</a:t>
            </a:r>
            <a:r>
              <a:rPr lang="en-US" dirty="0"/>
              <a:t>  = 4.1 nm)</a:t>
            </a:r>
          </a:p>
        </p:txBody>
      </p:sp>
      <p:sp>
        <p:nvSpPr>
          <p:cNvPr id="3" name="TextBox 2">
            <a:extLst>
              <a:ext uri="{FF2B5EF4-FFF2-40B4-BE49-F238E27FC236}">
                <a16:creationId xmlns:a16="http://schemas.microsoft.com/office/drawing/2014/main" id="{DD22EDF9-7C8D-43E7-BC07-0C2B3043B5F1}"/>
              </a:ext>
            </a:extLst>
          </p:cNvPr>
          <p:cNvSpPr txBox="1"/>
          <p:nvPr/>
        </p:nvSpPr>
        <p:spPr>
          <a:xfrm>
            <a:off x="1150766" y="2195326"/>
            <a:ext cx="2178289" cy="369332"/>
          </a:xfrm>
          <a:prstGeom prst="rect">
            <a:avLst/>
          </a:prstGeom>
          <a:noFill/>
        </p:spPr>
        <p:txBody>
          <a:bodyPr wrap="none" rtlCol="0">
            <a:spAutoFit/>
          </a:bodyPr>
          <a:lstStyle/>
          <a:p>
            <a:r>
              <a:rPr lang="en-US" dirty="0"/>
              <a:t>Add the 11</a:t>
            </a:r>
            <a:r>
              <a:rPr lang="en-US" baseline="30000" dirty="0"/>
              <a:t>th</a:t>
            </a:r>
            <a:r>
              <a:rPr lang="en-US" dirty="0"/>
              <a:t> electron</a:t>
            </a:r>
          </a:p>
        </p:txBody>
      </p:sp>
      <p:grpSp>
        <p:nvGrpSpPr>
          <p:cNvPr id="6" name="Group 5">
            <a:extLst>
              <a:ext uri="{FF2B5EF4-FFF2-40B4-BE49-F238E27FC236}">
                <a16:creationId xmlns:a16="http://schemas.microsoft.com/office/drawing/2014/main" id="{29F4F5D0-9BD6-4918-BE21-3D3C6B19C24F}"/>
              </a:ext>
            </a:extLst>
          </p:cNvPr>
          <p:cNvGrpSpPr/>
          <p:nvPr/>
        </p:nvGrpSpPr>
        <p:grpSpPr>
          <a:xfrm>
            <a:off x="8702964" y="396855"/>
            <a:ext cx="2665620" cy="5416843"/>
            <a:chOff x="8702964" y="396855"/>
            <a:chExt cx="2665620" cy="5416843"/>
          </a:xfrm>
        </p:grpSpPr>
        <p:sp>
          <p:nvSpPr>
            <p:cNvPr id="27" name="TextBox 26">
              <a:extLst>
                <a:ext uri="{FF2B5EF4-FFF2-40B4-BE49-F238E27FC236}">
                  <a16:creationId xmlns:a16="http://schemas.microsoft.com/office/drawing/2014/main" id="{2590B317-C31E-4576-9DF4-41CA85DF3A45}"/>
                </a:ext>
              </a:extLst>
            </p:cNvPr>
            <p:cNvSpPr txBox="1"/>
            <p:nvPr/>
          </p:nvSpPr>
          <p:spPr>
            <a:xfrm>
              <a:off x="8844535" y="396855"/>
              <a:ext cx="2524049" cy="369332"/>
            </a:xfrm>
            <a:prstGeom prst="rect">
              <a:avLst/>
            </a:prstGeom>
            <a:noFill/>
          </p:spPr>
          <p:txBody>
            <a:bodyPr wrap="square" rtlCol="0">
              <a:spAutoFit/>
            </a:bodyPr>
            <a:lstStyle/>
            <a:p>
              <a:r>
                <a:rPr lang="en-US" dirty="0"/>
                <a:t>Array 3  (a</a:t>
              </a:r>
              <a:r>
                <a:rPr lang="en-US" baseline="-25000" dirty="0"/>
                <a:t>3</a:t>
              </a:r>
              <a:r>
                <a:rPr lang="en-US" dirty="0"/>
                <a:t>  = 10.7 nm)</a:t>
              </a:r>
            </a:p>
          </p:txBody>
        </p:sp>
        <p:grpSp>
          <p:nvGrpSpPr>
            <p:cNvPr id="2" name="Group 1">
              <a:extLst>
                <a:ext uri="{FF2B5EF4-FFF2-40B4-BE49-F238E27FC236}">
                  <a16:creationId xmlns:a16="http://schemas.microsoft.com/office/drawing/2014/main" id="{0E201730-B904-4E5C-B072-DC3222882CE9}"/>
                </a:ext>
              </a:extLst>
            </p:cNvPr>
            <p:cNvGrpSpPr/>
            <p:nvPr/>
          </p:nvGrpSpPr>
          <p:grpSpPr>
            <a:xfrm>
              <a:off x="8702964" y="746786"/>
              <a:ext cx="2524049" cy="5066912"/>
              <a:chOff x="9225799" y="1039974"/>
              <a:chExt cx="1904993" cy="4387191"/>
            </a:xfrm>
          </p:grpSpPr>
          <p:pic>
            <p:nvPicPr>
              <p:cNvPr id="57" name="Picture 56">
                <a:extLst>
                  <a:ext uri="{FF2B5EF4-FFF2-40B4-BE49-F238E27FC236}">
                    <a16:creationId xmlns:a16="http://schemas.microsoft.com/office/drawing/2014/main" id="{461BBF90-3C0F-44C3-992C-E97097A9F078}"/>
                  </a:ext>
                </a:extLst>
              </p:cNvPr>
              <p:cNvPicPr/>
              <p:nvPr/>
            </p:nvPicPr>
            <p:blipFill rotWithShape="1">
              <a:blip r:embed="rId6" cstate="print">
                <a:extLst>
                  <a:ext uri="{28A0092B-C50C-407E-A947-70E740481C1C}">
                    <a14:useLocalDpi xmlns:a14="http://schemas.microsoft.com/office/drawing/2010/main" val="0"/>
                  </a:ext>
                </a:extLst>
              </a:blip>
              <a:srcRect l="24177" t="35899" r="64582" b="33336"/>
              <a:stretch/>
            </p:blipFill>
            <p:spPr bwMode="auto">
              <a:xfrm>
                <a:off x="9231958" y="2265919"/>
                <a:ext cx="1800706" cy="1884918"/>
              </a:xfrm>
              <a:prstGeom prst="rect">
                <a:avLst/>
              </a:prstGeom>
              <a:noFill/>
            </p:spPr>
          </p:pic>
          <p:pic>
            <p:nvPicPr>
              <p:cNvPr id="32" name="Picture 31">
                <a:extLst>
                  <a:ext uri="{FF2B5EF4-FFF2-40B4-BE49-F238E27FC236}">
                    <a16:creationId xmlns:a16="http://schemas.microsoft.com/office/drawing/2014/main" id="{24C04AAB-69CD-402C-A345-E0426160EF41}"/>
                  </a:ext>
                </a:extLst>
              </p:cNvPr>
              <p:cNvPicPr/>
              <p:nvPr/>
            </p:nvPicPr>
            <p:blipFill rotWithShape="1">
              <a:blip r:embed="rId6" cstate="print">
                <a:extLst>
                  <a:ext uri="{28A0092B-C50C-407E-A947-70E740481C1C}">
                    <a14:useLocalDpi xmlns:a14="http://schemas.microsoft.com/office/drawing/2010/main" val="0"/>
                  </a:ext>
                </a:extLst>
              </a:blip>
              <a:srcRect l="24177" t="8546" r="64582" b="69435"/>
              <a:stretch/>
            </p:blipFill>
            <p:spPr bwMode="auto">
              <a:xfrm>
                <a:off x="9231958" y="1039974"/>
                <a:ext cx="1831514" cy="1358523"/>
              </a:xfrm>
              <a:prstGeom prst="rect">
                <a:avLst/>
              </a:prstGeom>
              <a:noFill/>
            </p:spPr>
          </p:pic>
          <p:pic>
            <p:nvPicPr>
              <p:cNvPr id="33" name="Picture 32">
                <a:extLst>
                  <a:ext uri="{FF2B5EF4-FFF2-40B4-BE49-F238E27FC236}">
                    <a16:creationId xmlns:a16="http://schemas.microsoft.com/office/drawing/2014/main" id="{239F55E5-F5F7-4439-AADF-8390D7BD14B9}"/>
                  </a:ext>
                </a:extLst>
              </p:cNvPr>
              <p:cNvPicPr/>
              <p:nvPr/>
            </p:nvPicPr>
            <p:blipFill rotWithShape="1">
              <a:blip r:embed="rId6" cstate="print">
                <a:extLst>
                  <a:ext uri="{28A0092B-C50C-407E-A947-70E740481C1C}">
                    <a14:useLocalDpi xmlns:a14="http://schemas.microsoft.com/office/drawing/2010/main" val="0"/>
                  </a:ext>
                </a:extLst>
              </a:blip>
              <a:srcRect l="24177" t="73046" r="64582" b="2819"/>
              <a:stretch/>
            </p:blipFill>
            <p:spPr bwMode="auto">
              <a:xfrm>
                <a:off x="9225799" y="4034633"/>
                <a:ext cx="1904993" cy="1392532"/>
              </a:xfrm>
              <a:prstGeom prst="rect">
                <a:avLst/>
              </a:prstGeom>
              <a:noFill/>
            </p:spPr>
          </p:pic>
        </p:grpSp>
        <p:sp>
          <p:nvSpPr>
            <p:cNvPr id="5" name="Rectangle 4">
              <a:extLst>
                <a:ext uri="{FF2B5EF4-FFF2-40B4-BE49-F238E27FC236}">
                  <a16:creationId xmlns:a16="http://schemas.microsoft.com/office/drawing/2014/main" id="{BB7B4E8D-993E-4E1E-82B9-8E0E012CA67C}"/>
                </a:ext>
              </a:extLst>
            </p:cNvPr>
            <p:cNvSpPr/>
            <p:nvPr/>
          </p:nvSpPr>
          <p:spPr>
            <a:xfrm>
              <a:off x="8702964" y="2245179"/>
              <a:ext cx="2196357" cy="254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F94A15C-AAF0-4F84-90C2-FBAF98C10EC1}"/>
                </a:ext>
              </a:extLst>
            </p:cNvPr>
            <p:cNvSpPr txBox="1"/>
            <p:nvPr/>
          </p:nvSpPr>
          <p:spPr>
            <a:xfrm>
              <a:off x="8822481" y="2200769"/>
              <a:ext cx="2061270" cy="369332"/>
            </a:xfrm>
            <a:prstGeom prst="rect">
              <a:avLst/>
            </a:prstGeom>
            <a:noFill/>
          </p:spPr>
          <p:txBody>
            <a:bodyPr wrap="none" rtlCol="0">
              <a:spAutoFit/>
            </a:bodyPr>
            <a:lstStyle/>
            <a:p>
              <a:r>
                <a:rPr lang="en-US" dirty="0"/>
                <a:t>Add the 8</a:t>
              </a:r>
              <a:r>
                <a:rPr lang="en-US" baseline="30000" dirty="0"/>
                <a:t>th</a:t>
              </a:r>
              <a:r>
                <a:rPr lang="en-US" dirty="0"/>
                <a:t> electron</a:t>
              </a:r>
            </a:p>
          </p:txBody>
        </p:sp>
      </p:grpSp>
      <p:sp>
        <p:nvSpPr>
          <p:cNvPr id="8" name="Rectangle 7">
            <a:extLst>
              <a:ext uri="{FF2B5EF4-FFF2-40B4-BE49-F238E27FC236}">
                <a16:creationId xmlns:a16="http://schemas.microsoft.com/office/drawing/2014/main" id="{7C14B7DA-F4A0-43EA-A530-B66FB0B52B28}"/>
              </a:ext>
            </a:extLst>
          </p:cNvPr>
          <p:cNvSpPr/>
          <p:nvPr/>
        </p:nvSpPr>
        <p:spPr>
          <a:xfrm>
            <a:off x="5051375" y="1126674"/>
            <a:ext cx="207374" cy="1959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1">
            <a:extLst>
              <a:ext uri="{FF2B5EF4-FFF2-40B4-BE49-F238E27FC236}">
                <a16:creationId xmlns:a16="http://schemas.microsoft.com/office/drawing/2014/main" id="{2551C2AC-10B0-45BE-805E-B0043C924379}"/>
              </a:ext>
            </a:extLst>
          </p:cNvPr>
          <p:cNvSpPr>
            <a:spLocks noGrp="1"/>
          </p:cNvSpPr>
          <p:nvPr>
            <p:ph type="sldNum" sz="quarter" idx="12"/>
          </p:nvPr>
        </p:nvSpPr>
        <p:spPr>
          <a:xfrm>
            <a:off x="9890591" y="6413098"/>
            <a:ext cx="2057400" cy="365125"/>
          </a:xfrm>
        </p:spPr>
        <p:txBody>
          <a:bodyPr/>
          <a:lstStyle/>
          <a:p>
            <a:fld id="{F2264E44-FB97-46D9-8625-CBB06B931799}" type="slidenum">
              <a:rPr lang="en-US" b="1" smtClean="0">
                <a:solidFill>
                  <a:srgbClr val="0070C0"/>
                </a:solidFill>
              </a:rPr>
              <a:pPr/>
              <a:t>12</a:t>
            </a:fld>
            <a:endParaRPr lang="en-US" b="1" dirty="0">
              <a:solidFill>
                <a:srgbClr val="0070C0"/>
              </a:solidFill>
            </a:endParaRPr>
          </a:p>
        </p:txBody>
      </p:sp>
    </p:spTree>
    <p:extLst>
      <p:ext uri="{BB962C8B-B14F-4D97-AF65-F5344CB8AC3E}">
        <p14:creationId xmlns:p14="http://schemas.microsoft.com/office/powerpoint/2010/main" val="2262229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F9A35C-B7F0-FDF4-9EF7-06A4B78127D9}"/>
              </a:ext>
            </a:extLst>
          </p:cNvPr>
          <p:cNvSpPr>
            <a:spLocks noGrp="1"/>
          </p:cNvSpPr>
          <p:nvPr>
            <p:ph type="sldNum" sz="quarter" idx="2"/>
          </p:nvPr>
        </p:nvSpPr>
        <p:spPr/>
        <p:txBody>
          <a:bodyPr/>
          <a:lstStyle/>
          <a:p>
            <a:fld id="{86CB4B4D-7CA3-9044-876B-883B54F8677D}" type="slidenum">
              <a:rPr lang="en-US" smtClean="0"/>
              <a:t>13</a:t>
            </a:fld>
            <a:endParaRPr lang="en-US"/>
          </a:p>
        </p:txBody>
      </p:sp>
      <p:pic>
        <p:nvPicPr>
          <p:cNvPr id="5" name="Picture 4" descr="Diagram&#10;&#10;Description automatically generated">
            <a:extLst>
              <a:ext uri="{FF2B5EF4-FFF2-40B4-BE49-F238E27FC236}">
                <a16:creationId xmlns:a16="http://schemas.microsoft.com/office/drawing/2014/main" id="{4B018B72-C331-BD36-DBCD-C52F48747C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530" y="2284185"/>
            <a:ext cx="6359560" cy="3284832"/>
          </a:xfrm>
          <a:prstGeom prst="rect">
            <a:avLst/>
          </a:prstGeom>
        </p:spPr>
      </p:pic>
      <p:sp>
        <p:nvSpPr>
          <p:cNvPr id="3" name="TextBox 2">
            <a:extLst>
              <a:ext uri="{FF2B5EF4-FFF2-40B4-BE49-F238E27FC236}">
                <a16:creationId xmlns:a16="http://schemas.microsoft.com/office/drawing/2014/main" id="{DBCD7728-E354-AA74-AD94-023F408A74F6}"/>
              </a:ext>
            </a:extLst>
          </p:cNvPr>
          <p:cNvSpPr txBox="1"/>
          <p:nvPr/>
        </p:nvSpPr>
        <p:spPr>
          <a:xfrm>
            <a:off x="541507" y="5569017"/>
            <a:ext cx="10525125" cy="707886"/>
          </a:xfrm>
          <a:prstGeom prst="rect">
            <a:avLst/>
          </a:prstGeom>
          <a:noFill/>
        </p:spPr>
        <p:txBody>
          <a:bodyPr wrap="square">
            <a:spAutoFit/>
          </a:bodyPr>
          <a:lstStyle/>
          <a:p>
            <a:r>
              <a:rPr lang="en-US" sz="2000" dirty="0"/>
              <a:t>Simulating fermions coupled to spin degrees of freedom, relevant for a range of quantum field  theories, represents a promising application for atom-based quantum simulators.</a:t>
            </a:r>
          </a:p>
        </p:txBody>
      </p:sp>
      <p:sp>
        <p:nvSpPr>
          <p:cNvPr id="2" name="TextBox 1">
            <a:extLst>
              <a:ext uri="{FF2B5EF4-FFF2-40B4-BE49-F238E27FC236}">
                <a16:creationId xmlns:a16="http://schemas.microsoft.com/office/drawing/2014/main" id="{5B7B80DD-3340-FA9A-01A2-3D3400FCF581}"/>
              </a:ext>
            </a:extLst>
          </p:cNvPr>
          <p:cNvSpPr txBox="1"/>
          <p:nvPr/>
        </p:nvSpPr>
        <p:spPr>
          <a:xfrm>
            <a:off x="690531" y="147596"/>
            <a:ext cx="11144504" cy="2246769"/>
          </a:xfrm>
          <a:prstGeom prst="rect">
            <a:avLst/>
          </a:prstGeom>
          <a:noFill/>
        </p:spPr>
        <p:txBody>
          <a:bodyPr wrap="square">
            <a:spAutoFit/>
          </a:bodyPr>
          <a:lstStyle/>
          <a:p>
            <a:pPr marL="0" marR="0" algn="ctr">
              <a:spcBef>
                <a:spcPts val="0"/>
              </a:spcBef>
              <a:spcAft>
                <a:spcPts val="1200"/>
              </a:spcAft>
            </a:pPr>
            <a:r>
              <a:rPr lang="en-US" sz="2000" b="1" dirty="0">
                <a:solidFill>
                  <a:srgbClr val="000000"/>
                </a:solidFill>
                <a:effectLst/>
                <a:uFill>
                  <a:solidFill>
                    <a:srgbClr val="000000"/>
                  </a:solidFill>
                </a:uFill>
                <a:latin typeface="Times New Roman" panose="02020603050405020304" pitchFamily="18" charset="0"/>
                <a:ea typeface="Arial Unicode MS"/>
                <a:cs typeface="Times New Roman" panose="02020603050405020304" pitchFamily="18" charset="0"/>
              </a:rPr>
              <a:t>DOE </a:t>
            </a:r>
            <a:r>
              <a:rPr lang="en-US" sz="2000" b="1" dirty="0">
                <a:solidFill>
                  <a:srgbClr val="000000"/>
                </a:solidFill>
                <a:uFill>
                  <a:solidFill>
                    <a:srgbClr val="000000"/>
                  </a:solidFill>
                </a:uFill>
                <a:latin typeface="Times New Roman" panose="02020603050405020304" pitchFamily="18" charset="0"/>
                <a:ea typeface="Arial Unicode MS"/>
                <a:cs typeface="Times New Roman" panose="02020603050405020304" pitchFamily="18" charset="0"/>
              </a:rPr>
              <a:t>NP Proposal: </a:t>
            </a:r>
            <a:r>
              <a:rPr lang="en-US" sz="2000" b="1" dirty="0">
                <a:solidFill>
                  <a:srgbClr val="000000"/>
                </a:solidFill>
                <a:effectLst/>
                <a:uFill>
                  <a:solidFill>
                    <a:srgbClr val="000000"/>
                  </a:solidFill>
                </a:uFill>
                <a:latin typeface="Times New Roman" panose="02020603050405020304" pitchFamily="18" charset="0"/>
                <a:ea typeface="Arial Unicode MS"/>
                <a:cs typeface="Times New Roman" panose="02020603050405020304" pitchFamily="18" charset="0"/>
              </a:rPr>
              <a:t>Benchmarking Solid-State Quantum Simulators for Applications in Lattice Gauge Theory</a:t>
            </a:r>
            <a:endParaRPr lang="en-US" sz="2000" dirty="0">
              <a:solidFill>
                <a:srgbClr val="000000"/>
              </a:solidFill>
              <a:effectLst/>
              <a:uFill>
                <a:solidFill>
                  <a:srgbClr val="000000"/>
                </a:solidFill>
              </a:uFill>
              <a:latin typeface="Times New Roman" panose="02020603050405020304" pitchFamily="18" charset="0"/>
              <a:ea typeface="Arial Unicode MS"/>
              <a:cs typeface="Arial Unicode MS"/>
            </a:endParaRPr>
          </a:p>
          <a:p>
            <a:pPr marL="0" marR="0" algn="just">
              <a:spcBef>
                <a:spcPts val="0"/>
              </a:spcBef>
              <a:spcAft>
                <a:spcPts val="600"/>
              </a:spcAft>
            </a:pPr>
            <a:r>
              <a:rPr lang="en-US" sz="1600" b="1" dirty="0">
                <a:solidFill>
                  <a:srgbClr val="000000"/>
                </a:solidFill>
                <a:effectLst/>
                <a:uFill>
                  <a:solidFill>
                    <a:srgbClr val="000000"/>
                  </a:solidFill>
                </a:uFill>
                <a:latin typeface="Times New Roman" panose="02020603050405020304" pitchFamily="18" charset="0"/>
                <a:ea typeface="Arial Unicode MS"/>
                <a:cs typeface="Times New Roman" panose="02020603050405020304" pitchFamily="18" charset="0"/>
              </a:rPr>
              <a:t>Applicant/Institution:</a:t>
            </a:r>
            <a:r>
              <a:rPr lang="en-US" sz="1600" dirty="0">
                <a:solidFill>
                  <a:srgbClr val="000000"/>
                </a:solidFill>
                <a:effectLst/>
                <a:uFill>
                  <a:solidFill>
                    <a:srgbClr val="000000"/>
                  </a:solidFill>
                </a:uFill>
                <a:latin typeface="Times New Roman" panose="02020603050405020304" pitchFamily="18" charset="0"/>
                <a:ea typeface="Arial Unicode MS"/>
                <a:cs typeface="Times New Roman" panose="02020603050405020304" pitchFamily="18" charset="0"/>
              </a:rPr>
              <a:t> 	</a:t>
            </a:r>
            <a:r>
              <a:rPr lang="en-US" sz="1600" dirty="0" err="1">
                <a:solidFill>
                  <a:srgbClr val="000000"/>
                </a:solidFill>
                <a:effectLst/>
                <a:uFill>
                  <a:solidFill>
                    <a:srgbClr val="000000"/>
                  </a:solidFill>
                </a:uFill>
                <a:latin typeface="Times New Roman" panose="02020603050405020304" pitchFamily="18" charset="0"/>
                <a:ea typeface="Arial Unicode MS"/>
                <a:cs typeface="Times New Roman" panose="02020603050405020304" pitchFamily="18" charset="0"/>
              </a:rPr>
              <a:t>Zyvex</a:t>
            </a:r>
            <a:r>
              <a:rPr lang="en-US" sz="1600" dirty="0">
                <a:solidFill>
                  <a:srgbClr val="000000"/>
                </a:solidFill>
                <a:effectLst/>
                <a:uFill>
                  <a:solidFill>
                    <a:srgbClr val="000000"/>
                  </a:solidFill>
                </a:uFill>
                <a:latin typeface="Times New Roman" panose="02020603050405020304" pitchFamily="18" charset="0"/>
                <a:ea typeface="Arial Unicode MS"/>
                <a:cs typeface="Times New Roman" panose="02020603050405020304" pitchFamily="18" charset="0"/>
              </a:rPr>
              <a:t> Labs LLC</a:t>
            </a:r>
            <a:endParaRPr lang="en-US" sz="1600" dirty="0">
              <a:solidFill>
                <a:srgbClr val="000000"/>
              </a:solidFill>
              <a:effectLst/>
              <a:uFill>
                <a:solidFill>
                  <a:srgbClr val="000000"/>
                </a:solidFill>
              </a:uFill>
              <a:latin typeface="Times New Roman" panose="02020603050405020304" pitchFamily="18" charset="0"/>
              <a:ea typeface="Arial Unicode MS"/>
              <a:cs typeface="Arial Unicode MS"/>
            </a:endParaRPr>
          </a:p>
          <a:p>
            <a:pPr marL="0" marR="0" algn="just">
              <a:spcBef>
                <a:spcPts val="0"/>
              </a:spcBef>
              <a:spcAft>
                <a:spcPts val="0"/>
              </a:spcAft>
            </a:pPr>
            <a:r>
              <a:rPr lang="en-US" sz="1600" b="1"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Lead PI</a:t>
            </a:r>
            <a:r>
              <a:rPr lang="en-US" sz="1600"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 				James H.G. Owen, 	214 384-0723  	</a:t>
            </a:r>
            <a:r>
              <a:rPr lang="en-US" sz="1600" u="sng" dirty="0">
                <a:solidFill>
                  <a:srgbClr val="0000FF"/>
                </a:solidFill>
                <a:effectLst/>
                <a:uFill>
                  <a:solidFill>
                    <a:srgbClr val="0000FF"/>
                  </a:solidFill>
                </a:uFill>
                <a:latin typeface="Times New Roman" panose="02020603050405020304" pitchFamily="18" charset="0"/>
                <a:ea typeface="Times New Roman" panose="02020603050405020304" pitchFamily="18" charset="0"/>
                <a:hlinkClick r:id="rId3"/>
              </a:rPr>
              <a:t>jowen@zyvexlabs.com</a:t>
            </a:r>
            <a:r>
              <a:rPr lang="en-US" sz="1600"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 	 </a:t>
            </a:r>
          </a:p>
          <a:p>
            <a:pPr marL="0" marR="0" algn="just">
              <a:spcBef>
                <a:spcPts val="0"/>
              </a:spcBef>
              <a:spcAft>
                <a:spcPts val="0"/>
              </a:spcAft>
            </a:pPr>
            <a:endParaRPr lang="en-US" sz="1600" b="1" dirty="0">
              <a:solidFill>
                <a:srgbClr val="000000"/>
              </a:solidFill>
              <a:effectLst/>
              <a:uFill>
                <a:solidFill>
                  <a:srgbClr val="000000"/>
                </a:solidFill>
              </a:uFill>
              <a:latin typeface="Times New Roman" panose="02020603050405020304" pitchFamily="18" charset="0"/>
              <a:ea typeface="Times New Roman" panose="02020603050405020304" pitchFamily="18" charset="0"/>
            </a:endParaRPr>
          </a:p>
          <a:p>
            <a:pPr marL="0" marR="0" algn="just">
              <a:spcBef>
                <a:spcPts val="0"/>
              </a:spcBef>
              <a:spcAft>
                <a:spcPts val="600"/>
              </a:spcAft>
            </a:pPr>
            <a:r>
              <a:rPr lang="en-US" sz="1600" b="1"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NIST </a:t>
            </a:r>
            <a:r>
              <a:rPr lang="en-US" sz="1600" b="1" dirty="0" err="1">
                <a:solidFill>
                  <a:srgbClr val="000000"/>
                </a:solidFill>
                <a:effectLst/>
                <a:uFill>
                  <a:solidFill>
                    <a:srgbClr val="000000"/>
                  </a:solidFill>
                </a:uFill>
                <a:latin typeface="Times New Roman" panose="02020603050405020304" pitchFamily="18" charset="0"/>
                <a:ea typeface="Times New Roman" panose="02020603050405020304" pitchFamily="18" charset="0"/>
              </a:rPr>
              <a:t>CoPIs</a:t>
            </a:r>
            <a:r>
              <a:rPr lang="en-US" sz="1600"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			Richard Silver, Jon Wyrick, Michael Gullans		</a:t>
            </a:r>
          </a:p>
          <a:p>
            <a:pPr marL="0" marR="0" algn="just">
              <a:spcBef>
                <a:spcPts val="0"/>
              </a:spcBef>
              <a:spcAft>
                <a:spcPts val="600"/>
              </a:spcAft>
            </a:pPr>
            <a:r>
              <a:rPr lang="en-US" sz="1600" b="1" dirty="0">
                <a:solidFill>
                  <a:srgbClr val="000000"/>
                </a:solidFill>
                <a:effectLst/>
                <a:uFill>
                  <a:solidFill>
                    <a:srgbClr val="000000"/>
                  </a:solidFill>
                </a:uFill>
                <a:latin typeface="Times New Roman" panose="02020603050405020304" pitchFamily="18" charset="0"/>
                <a:ea typeface="Arial Unicode MS"/>
                <a:cs typeface="Times New Roman" panose="02020603050405020304" pitchFamily="18" charset="0"/>
              </a:rPr>
              <a:t>Univ. Maryland </a:t>
            </a:r>
            <a:r>
              <a:rPr lang="en-US" sz="1600" b="1" dirty="0" err="1">
                <a:solidFill>
                  <a:srgbClr val="000000"/>
                </a:solidFill>
                <a:effectLst/>
                <a:uFill>
                  <a:solidFill>
                    <a:srgbClr val="000000"/>
                  </a:solidFill>
                </a:uFill>
                <a:latin typeface="Times New Roman" panose="02020603050405020304" pitchFamily="18" charset="0"/>
                <a:ea typeface="Arial Unicode MS"/>
                <a:cs typeface="Times New Roman" panose="02020603050405020304" pitchFamily="18" charset="0"/>
              </a:rPr>
              <a:t>CoPI</a:t>
            </a:r>
            <a:r>
              <a:rPr lang="nl-NL" sz="1600" dirty="0">
                <a:solidFill>
                  <a:srgbClr val="000000"/>
                </a:solidFill>
                <a:effectLst/>
                <a:uFill>
                  <a:solidFill>
                    <a:srgbClr val="000000"/>
                  </a:solidFill>
                </a:uFill>
                <a:latin typeface="Times New Roman" panose="02020603050405020304" pitchFamily="18" charset="0"/>
                <a:ea typeface="Arial Unicode MS"/>
                <a:cs typeface="Times New Roman" panose="02020603050405020304" pitchFamily="18" charset="0"/>
              </a:rPr>
              <a:t>	Zohreh Davoudi	</a:t>
            </a:r>
            <a:endParaRPr lang="en-US" sz="1600" dirty="0">
              <a:solidFill>
                <a:srgbClr val="000000"/>
              </a:solidFill>
              <a:effectLst/>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8308004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ge" descr="Image"/>
          <p:cNvPicPr>
            <a:picLocks noChangeAspect="1"/>
          </p:cNvPicPr>
          <p:nvPr/>
        </p:nvPicPr>
        <p:blipFill>
          <a:blip r:embed="rId2"/>
          <a:stretch>
            <a:fillRect/>
          </a:stretch>
        </p:blipFill>
        <p:spPr>
          <a:xfrm>
            <a:off x="3129396" y="1733172"/>
            <a:ext cx="5637082" cy="3391656"/>
          </a:xfrm>
          <a:prstGeom prst="rect">
            <a:avLst/>
          </a:prstGeom>
          <a:ln w="12700">
            <a:miter lim="400000"/>
          </a:ln>
        </p:spPr>
      </p:pic>
      <p:sp>
        <p:nvSpPr>
          <p:cNvPr id="204" name="Platform review: Electrons hop between (dynamical) nuclear spins which are doped on a silicon surface on a regular array…"/>
          <p:cNvSpPr txBox="1"/>
          <p:nvPr/>
        </p:nvSpPr>
        <p:spPr>
          <a:xfrm>
            <a:off x="1981199" y="890331"/>
            <a:ext cx="8528353" cy="694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defTabSz="457200">
              <a:lnSpc>
                <a:spcPts val="3900"/>
              </a:lnSpc>
              <a:defRPr sz="2100">
                <a:solidFill>
                  <a:srgbClr val="000000"/>
                </a:solidFill>
                <a:latin typeface="Avenir Book"/>
                <a:ea typeface="Avenir Book"/>
                <a:cs typeface="Avenir Book"/>
                <a:sym typeface="Avenir Book"/>
              </a:defRPr>
            </a:lvl1pPr>
          </a:lstStyle>
          <a:p>
            <a:pPr>
              <a:lnSpc>
                <a:spcPts val="2500"/>
              </a:lnSpc>
            </a:pPr>
            <a:r>
              <a:rPr sz="1800" dirty="0">
                <a:latin typeface="+mn-lt"/>
              </a:rPr>
              <a:t>Electrons hop between (dynamical) nuclear spins which are doped </a:t>
            </a:r>
            <a:r>
              <a:rPr lang="en-US" sz="1800" dirty="0">
                <a:latin typeface="+mn-lt"/>
              </a:rPr>
              <a:t>near</a:t>
            </a:r>
            <a:r>
              <a:rPr sz="1800" dirty="0">
                <a:latin typeface="+mn-lt"/>
              </a:rPr>
              <a:t> a silicon surface on a regular array…</a:t>
            </a:r>
          </a:p>
        </p:txBody>
      </p:sp>
      <p:sp>
        <p:nvSpPr>
          <p:cNvPr id="205" name="…the system is then controlled by a set of gates and measured using a set of probes."/>
          <p:cNvSpPr txBox="1"/>
          <p:nvPr/>
        </p:nvSpPr>
        <p:spPr>
          <a:xfrm>
            <a:off x="2962275" y="5273568"/>
            <a:ext cx="6821160" cy="694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defTabSz="457200">
              <a:lnSpc>
                <a:spcPts val="3900"/>
              </a:lnSpc>
              <a:defRPr sz="2100">
                <a:solidFill>
                  <a:srgbClr val="000000"/>
                </a:solidFill>
                <a:latin typeface="Avenir Book"/>
                <a:ea typeface="Avenir Book"/>
                <a:cs typeface="Avenir Book"/>
                <a:sym typeface="Avenir Book"/>
              </a:defRPr>
            </a:lvl1pPr>
          </a:lstStyle>
          <a:p>
            <a:pPr>
              <a:lnSpc>
                <a:spcPts val="2500"/>
              </a:lnSpc>
            </a:pPr>
            <a:r>
              <a:rPr sz="1800" dirty="0">
                <a:latin typeface="+mn-lt"/>
              </a:rPr>
              <a:t>…the system is then controlled by a set of gates and measured using a set of probes.</a:t>
            </a:r>
          </a:p>
        </p:txBody>
      </p:sp>
      <p:sp>
        <p:nvSpPr>
          <p:cNvPr id="2" name="TextBox 1">
            <a:extLst>
              <a:ext uri="{FF2B5EF4-FFF2-40B4-BE49-F238E27FC236}">
                <a16:creationId xmlns:a16="http://schemas.microsoft.com/office/drawing/2014/main" id="{B0F7EFB8-D3DA-B05D-7C50-9632AF71664E}"/>
              </a:ext>
            </a:extLst>
          </p:cNvPr>
          <p:cNvSpPr txBox="1"/>
          <p:nvPr/>
        </p:nvSpPr>
        <p:spPr>
          <a:xfrm>
            <a:off x="4150586" y="234846"/>
            <a:ext cx="3594702" cy="400110"/>
          </a:xfrm>
          <a:prstGeom prst="rect">
            <a:avLst/>
          </a:prstGeom>
          <a:noFill/>
        </p:spPr>
        <p:txBody>
          <a:bodyPr wrap="none" rtlCol="0">
            <a:spAutoFit/>
          </a:bodyPr>
          <a:lstStyle/>
          <a:p>
            <a:r>
              <a:rPr lang="en-US" sz="2000" dirty="0"/>
              <a:t>Simulating a lattice gauge theory</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4E809B-8E49-1F70-6B3B-A8CEF5ACD7CF}"/>
              </a:ext>
            </a:extLst>
          </p:cNvPr>
          <p:cNvSpPr>
            <a:spLocks noGrp="1"/>
          </p:cNvSpPr>
          <p:nvPr>
            <p:ph type="sldNum" sz="quarter" idx="2"/>
          </p:nvPr>
        </p:nvSpPr>
        <p:spPr/>
        <p:txBody>
          <a:bodyPr/>
          <a:lstStyle/>
          <a:p>
            <a:fld id="{86CB4B4D-7CA3-9044-876B-883B54F8677D}" type="slidenum">
              <a:rPr lang="en-US" smtClean="0"/>
              <a:t>15</a:t>
            </a:fld>
            <a:endParaRPr lang="en-US"/>
          </a:p>
        </p:txBody>
      </p:sp>
      <p:sp>
        <p:nvSpPr>
          <p:cNvPr id="5" name="TextBox 4">
            <a:extLst>
              <a:ext uri="{FF2B5EF4-FFF2-40B4-BE49-F238E27FC236}">
                <a16:creationId xmlns:a16="http://schemas.microsoft.com/office/drawing/2014/main" id="{DC7045BA-D5D7-9C07-0C6B-5918BFFFB3ED}"/>
              </a:ext>
            </a:extLst>
          </p:cNvPr>
          <p:cNvSpPr txBox="1"/>
          <p:nvPr/>
        </p:nvSpPr>
        <p:spPr>
          <a:xfrm>
            <a:off x="568575" y="841513"/>
            <a:ext cx="1088797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origin of the mass of elementary and composite particles is an ongoing challenge in the field of particle and hadronic physics.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spontaneous symmetry breaking of gauge symmetries gives rise to the mass of elementary particles, while spontaneous breaking of a chiral symmetry greatly influences the spectrum of hadrons in quantum chromodynamics (QCD).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However, a complete picture of dynamical mass generation, and the connection between chiral symmetry breaking and the confinement-deconfinement phase transition, are yet to be developed.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Quantum simulation of quantum field theories provides an avenue to explore nonperturbative, and dynamical phenomena such as quantum phase transitions and mass generation in QCD.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Here we are developing a solid-state analog quantum simulator to explore questions in a quantum field theory.</a:t>
            </a:r>
          </a:p>
        </p:txBody>
      </p:sp>
      <p:sp>
        <p:nvSpPr>
          <p:cNvPr id="2" name="TextBox 1">
            <a:extLst>
              <a:ext uri="{FF2B5EF4-FFF2-40B4-BE49-F238E27FC236}">
                <a16:creationId xmlns:a16="http://schemas.microsoft.com/office/drawing/2014/main" id="{67308192-733C-0FD8-302A-0369BA51DCBC}"/>
              </a:ext>
            </a:extLst>
          </p:cNvPr>
          <p:cNvSpPr txBox="1"/>
          <p:nvPr/>
        </p:nvSpPr>
        <p:spPr>
          <a:xfrm>
            <a:off x="5022962" y="84832"/>
            <a:ext cx="1788695" cy="523220"/>
          </a:xfrm>
          <a:prstGeom prst="rect">
            <a:avLst/>
          </a:prstGeom>
          <a:noFill/>
        </p:spPr>
        <p:txBody>
          <a:bodyPr wrap="none" rtlCol="0">
            <a:spAutoFit/>
          </a:bodyPr>
          <a:lstStyle/>
          <a:p>
            <a:r>
              <a:rPr lang="en-US" sz="2800" dirty="0"/>
              <a:t>Motivation</a:t>
            </a:r>
          </a:p>
        </p:txBody>
      </p:sp>
    </p:spTree>
    <p:extLst>
      <p:ext uri="{BB962C8B-B14F-4D97-AF65-F5344CB8AC3E}">
        <p14:creationId xmlns:p14="http://schemas.microsoft.com/office/powerpoint/2010/main" val="348110995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A66A80-9E39-4FCE-9E8D-CF7C3F717689}"/>
              </a:ext>
            </a:extLst>
          </p:cNvPr>
          <p:cNvSpPr>
            <a:spLocks noGrp="1"/>
          </p:cNvSpPr>
          <p:nvPr>
            <p:ph type="sldNum" sz="quarter" idx="2"/>
          </p:nvPr>
        </p:nvSpPr>
        <p:spPr/>
        <p:txBody>
          <a:bodyPr/>
          <a:lstStyle/>
          <a:p>
            <a:fld id="{86CB4B4D-7CA3-9044-876B-883B54F8677D}" type="slidenum">
              <a:rPr lang="en-US" smtClean="0"/>
              <a:t>16</a:t>
            </a:fld>
            <a:endParaRPr lang="en-US"/>
          </a:p>
        </p:txBody>
      </p:sp>
      <p:sp>
        <p:nvSpPr>
          <p:cNvPr id="5" name="TextBox 4">
            <a:extLst>
              <a:ext uri="{FF2B5EF4-FFF2-40B4-BE49-F238E27FC236}">
                <a16:creationId xmlns:a16="http://schemas.microsoft.com/office/drawing/2014/main" id="{D9904326-DF15-3844-F963-3F7757B1345D}"/>
              </a:ext>
            </a:extLst>
          </p:cNvPr>
          <p:cNvSpPr txBox="1"/>
          <p:nvPr/>
        </p:nvSpPr>
        <p:spPr>
          <a:xfrm>
            <a:off x="523182" y="838200"/>
            <a:ext cx="11183043" cy="4401205"/>
          </a:xfrm>
          <a:prstGeom prst="rect">
            <a:avLst/>
          </a:prstGeom>
          <a:noFill/>
        </p:spPr>
        <p:txBody>
          <a:bodyPr wrap="square" rtlCol="0">
            <a:spAutoFit/>
          </a:bodyPr>
          <a:lstStyle/>
          <a:p>
            <a:pPr marL="285750" indent="-285750">
              <a:buFont typeface="Arial" panose="020B0604020202020204" pitchFamily="34" charset="0"/>
              <a:buChar char="•"/>
            </a:pPr>
            <a:r>
              <a:rPr lang="en-US" sz="2000" dirty="0"/>
              <a:t>Dynamical mass generation, where mass in the fermion field arises from the spontaneous breakdown of chiral symmetry, may be observed when the confinement-deconfinement phase transition is crossed.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One of the simplest models which has captured the physics of dynamical mass generation and the confinement-deconfinement quantum phase transition is the Jackiw-</a:t>
            </a:r>
            <a:r>
              <a:rPr lang="en-US" sz="2000" dirty="0" err="1"/>
              <a:t>Rebbi</a:t>
            </a:r>
            <a:r>
              <a:rPr lang="en-US" sz="2000" dirty="0"/>
              <a:t> model – fermions interacting with a dynamical lattice.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Here we propose to use a dynamical lattice of coupled nuclear spins and conduction-band electrons to realize an extended rotor Jackiw-</a:t>
            </a:r>
            <a:r>
              <a:rPr lang="en-US" sz="2000" dirty="0" err="1"/>
              <a:t>Rebbi</a:t>
            </a:r>
            <a:r>
              <a:rPr lang="en-US" sz="2000" dirty="0"/>
              <a:t> quantum field theory - fermions coupled to a lattice of quantum rotors.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Numerical simulations are used to demonstrate the feasibility of observing dynamical mass generation and a confinement-deconfinement quantum phase transition in 1+1 dimensions on this platform, even in the presence of strong long-range Coulomb interactions.</a:t>
            </a:r>
          </a:p>
        </p:txBody>
      </p:sp>
      <p:sp>
        <p:nvSpPr>
          <p:cNvPr id="2" name="TextBox 1">
            <a:extLst>
              <a:ext uri="{FF2B5EF4-FFF2-40B4-BE49-F238E27FC236}">
                <a16:creationId xmlns:a16="http://schemas.microsoft.com/office/drawing/2014/main" id="{62CF41CD-F064-6633-C07D-F054C87757DF}"/>
              </a:ext>
            </a:extLst>
          </p:cNvPr>
          <p:cNvSpPr txBox="1"/>
          <p:nvPr/>
        </p:nvSpPr>
        <p:spPr>
          <a:xfrm>
            <a:off x="4981890" y="97542"/>
            <a:ext cx="2216312" cy="523220"/>
          </a:xfrm>
          <a:prstGeom prst="rect">
            <a:avLst/>
          </a:prstGeom>
          <a:noFill/>
        </p:spPr>
        <p:txBody>
          <a:bodyPr wrap="none" rtlCol="0">
            <a:spAutoFit/>
          </a:bodyPr>
          <a:lstStyle/>
          <a:p>
            <a:r>
              <a:rPr lang="en-US" sz="2800" dirty="0"/>
              <a:t>The Approach</a:t>
            </a:r>
          </a:p>
        </p:txBody>
      </p:sp>
    </p:spTree>
    <p:extLst>
      <p:ext uri="{BB962C8B-B14F-4D97-AF65-F5344CB8AC3E}">
        <p14:creationId xmlns:p14="http://schemas.microsoft.com/office/powerpoint/2010/main" val="183409216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7" name="Group"/>
          <p:cNvGrpSpPr/>
          <p:nvPr/>
        </p:nvGrpSpPr>
        <p:grpSpPr>
          <a:xfrm>
            <a:off x="2443909" y="2967578"/>
            <a:ext cx="7313883" cy="2330878"/>
            <a:chOff x="0" y="0"/>
            <a:chExt cx="10401965" cy="3315025"/>
          </a:xfrm>
        </p:grpSpPr>
        <p:pic>
          <p:nvPicPr>
            <p:cNvPr id="258" name="Image" descr="Image"/>
            <p:cNvPicPr>
              <a:picLocks noChangeAspect="1"/>
            </p:cNvPicPr>
            <p:nvPr/>
          </p:nvPicPr>
          <p:blipFill>
            <a:blip r:embed="rId2"/>
            <a:stretch>
              <a:fillRect/>
            </a:stretch>
          </p:blipFill>
          <p:spPr>
            <a:xfrm>
              <a:off x="0" y="0"/>
              <a:ext cx="3671604" cy="3279366"/>
            </a:xfrm>
            <a:prstGeom prst="rect">
              <a:avLst/>
            </a:prstGeom>
            <a:ln w="12700" cap="flat">
              <a:noFill/>
              <a:miter lim="400000"/>
            </a:ln>
            <a:effectLst/>
          </p:spPr>
        </p:pic>
        <p:grpSp>
          <p:nvGrpSpPr>
            <p:cNvPr id="262" name="Group"/>
            <p:cNvGrpSpPr/>
            <p:nvPr/>
          </p:nvGrpSpPr>
          <p:grpSpPr>
            <a:xfrm>
              <a:off x="3308423" y="434248"/>
              <a:ext cx="3671605" cy="2868820"/>
              <a:chOff x="0" y="0"/>
              <a:chExt cx="3671603" cy="2868818"/>
            </a:xfrm>
          </p:grpSpPr>
          <p:pic>
            <p:nvPicPr>
              <p:cNvPr id="259" name="Image" descr="Image"/>
              <p:cNvPicPr>
                <a:picLocks noChangeAspect="1"/>
              </p:cNvPicPr>
              <p:nvPr/>
            </p:nvPicPr>
            <p:blipFill>
              <a:blip r:embed="rId2"/>
              <a:srcRect t="12854"/>
              <a:stretch>
                <a:fillRect/>
              </a:stretch>
            </p:blipFill>
            <p:spPr>
              <a:xfrm>
                <a:off x="0" y="11008"/>
                <a:ext cx="3671604" cy="2857811"/>
              </a:xfrm>
              <a:prstGeom prst="rect">
                <a:avLst/>
              </a:prstGeom>
              <a:ln w="12700" cap="flat">
                <a:noFill/>
                <a:miter lim="400000"/>
              </a:ln>
              <a:effectLst/>
            </p:spPr>
          </p:pic>
          <p:sp>
            <p:nvSpPr>
              <p:cNvPr id="260" name="Rectangle"/>
              <p:cNvSpPr/>
              <p:nvPr/>
            </p:nvSpPr>
            <p:spPr>
              <a:xfrm>
                <a:off x="1398598" y="0"/>
                <a:ext cx="957204" cy="251659"/>
              </a:xfrm>
              <a:prstGeom prst="rect">
                <a:avLst/>
              </a:prstGeom>
              <a:solidFill>
                <a:srgbClr val="FFFFFF"/>
              </a:solidFill>
              <a:ln w="12700" cap="flat">
                <a:noFill/>
                <a:miter lim="400000"/>
              </a:ln>
              <a:effectLst/>
            </p:spPr>
            <p:txBody>
              <a:bodyPr wrap="square" lIns="35719" tIns="35719" rIns="35719" bIns="35719" numCol="1" anchor="ctr">
                <a:noAutofit/>
              </a:bodyPr>
              <a:lstStyle/>
              <a:p>
                <a:pPr defTabSz="410751">
                  <a:defRPr sz="2200">
                    <a:solidFill>
                      <a:srgbClr val="FFFFFF"/>
                    </a:solidFill>
                    <a:latin typeface="Helvetica Neue Medium"/>
                    <a:ea typeface="Helvetica Neue Medium"/>
                    <a:cs typeface="Helvetica Neue Medium"/>
                    <a:sym typeface="Helvetica Neue Medium"/>
                  </a:defRPr>
                </a:pPr>
                <a:endParaRPr sz="1547"/>
              </a:p>
            </p:txBody>
          </p:sp>
          <p:sp>
            <p:nvSpPr>
              <p:cNvPr id="261" name="Rectangle"/>
              <p:cNvSpPr/>
              <p:nvPr/>
            </p:nvSpPr>
            <p:spPr>
              <a:xfrm>
                <a:off x="2516569" y="1115265"/>
                <a:ext cx="825325" cy="418543"/>
              </a:xfrm>
              <a:prstGeom prst="rect">
                <a:avLst/>
              </a:prstGeom>
              <a:solidFill>
                <a:srgbClr val="FFFFFF"/>
              </a:solidFill>
              <a:ln w="12700" cap="flat">
                <a:noFill/>
                <a:miter lim="400000"/>
              </a:ln>
              <a:effectLst/>
            </p:spPr>
            <p:txBody>
              <a:bodyPr wrap="square" lIns="35719" tIns="35719" rIns="35719" bIns="35719" numCol="1" anchor="ctr">
                <a:noAutofit/>
              </a:bodyPr>
              <a:lstStyle/>
              <a:p>
                <a:pPr defTabSz="410751">
                  <a:defRPr sz="2200">
                    <a:solidFill>
                      <a:srgbClr val="FFFFFF"/>
                    </a:solidFill>
                    <a:latin typeface="Helvetica Neue Medium"/>
                    <a:ea typeface="Helvetica Neue Medium"/>
                    <a:cs typeface="Helvetica Neue Medium"/>
                    <a:sym typeface="Helvetica Neue Medium"/>
                  </a:defRPr>
                </a:pPr>
                <a:endParaRPr sz="1547"/>
              </a:p>
            </p:txBody>
          </p:sp>
        </p:grpSp>
        <p:grpSp>
          <p:nvGrpSpPr>
            <p:cNvPr id="266" name="Group"/>
            <p:cNvGrpSpPr/>
            <p:nvPr/>
          </p:nvGrpSpPr>
          <p:grpSpPr>
            <a:xfrm>
              <a:off x="6730362" y="446207"/>
              <a:ext cx="3671604" cy="2868819"/>
              <a:chOff x="0" y="0"/>
              <a:chExt cx="3671603" cy="2868818"/>
            </a:xfrm>
          </p:grpSpPr>
          <p:pic>
            <p:nvPicPr>
              <p:cNvPr id="263" name="Image" descr="Image"/>
              <p:cNvPicPr>
                <a:picLocks noChangeAspect="1"/>
              </p:cNvPicPr>
              <p:nvPr/>
            </p:nvPicPr>
            <p:blipFill>
              <a:blip r:embed="rId2"/>
              <a:srcRect t="12854"/>
              <a:stretch>
                <a:fillRect/>
              </a:stretch>
            </p:blipFill>
            <p:spPr>
              <a:xfrm>
                <a:off x="0" y="11008"/>
                <a:ext cx="3671604" cy="2857811"/>
              </a:xfrm>
              <a:prstGeom prst="rect">
                <a:avLst/>
              </a:prstGeom>
              <a:ln w="12700" cap="flat">
                <a:noFill/>
                <a:miter lim="400000"/>
              </a:ln>
              <a:effectLst/>
            </p:spPr>
          </p:pic>
          <p:sp>
            <p:nvSpPr>
              <p:cNvPr id="264" name="Rectangle"/>
              <p:cNvSpPr/>
              <p:nvPr/>
            </p:nvSpPr>
            <p:spPr>
              <a:xfrm>
                <a:off x="1398598" y="0"/>
                <a:ext cx="957204" cy="251659"/>
              </a:xfrm>
              <a:prstGeom prst="rect">
                <a:avLst/>
              </a:prstGeom>
              <a:solidFill>
                <a:srgbClr val="FFFFFF"/>
              </a:solidFill>
              <a:ln w="12700" cap="flat">
                <a:noFill/>
                <a:miter lim="400000"/>
              </a:ln>
              <a:effectLst/>
            </p:spPr>
            <p:txBody>
              <a:bodyPr wrap="square" lIns="35719" tIns="35719" rIns="35719" bIns="35719" numCol="1" anchor="ctr">
                <a:noAutofit/>
              </a:bodyPr>
              <a:lstStyle/>
              <a:p>
                <a:pPr defTabSz="410751">
                  <a:defRPr sz="2200">
                    <a:solidFill>
                      <a:srgbClr val="FFFFFF"/>
                    </a:solidFill>
                    <a:latin typeface="Helvetica Neue Medium"/>
                    <a:ea typeface="Helvetica Neue Medium"/>
                    <a:cs typeface="Helvetica Neue Medium"/>
                    <a:sym typeface="Helvetica Neue Medium"/>
                  </a:defRPr>
                </a:pPr>
                <a:endParaRPr sz="1547"/>
              </a:p>
            </p:txBody>
          </p:sp>
          <p:sp>
            <p:nvSpPr>
              <p:cNvPr id="265" name="Rectangle"/>
              <p:cNvSpPr/>
              <p:nvPr/>
            </p:nvSpPr>
            <p:spPr>
              <a:xfrm>
                <a:off x="2516569" y="1115265"/>
                <a:ext cx="825325" cy="418543"/>
              </a:xfrm>
              <a:prstGeom prst="rect">
                <a:avLst/>
              </a:prstGeom>
              <a:solidFill>
                <a:srgbClr val="FFFFFF"/>
              </a:solidFill>
              <a:ln w="12700" cap="flat">
                <a:noFill/>
                <a:miter lim="400000"/>
              </a:ln>
              <a:effectLst/>
            </p:spPr>
            <p:txBody>
              <a:bodyPr wrap="square" lIns="35719" tIns="35719" rIns="35719" bIns="35719" numCol="1" anchor="ctr">
                <a:noAutofit/>
              </a:bodyPr>
              <a:lstStyle/>
              <a:p>
                <a:pPr defTabSz="410751">
                  <a:defRPr sz="2200">
                    <a:solidFill>
                      <a:srgbClr val="FFFFFF"/>
                    </a:solidFill>
                    <a:latin typeface="Helvetica Neue Medium"/>
                    <a:ea typeface="Helvetica Neue Medium"/>
                    <a:cs typeface="Helvetica Neue Medium"/>
                    <a:sym typeface="Helvetica Neue Medium"/>
                  </a:defRPr>
                </a:pPr>
                <a:endParaRPr sz="1547"/>
              </a:p>
            </p:txBody>
          </p:sp>
        </p:grpSp>
      </p:grpSp>
      <p:sp>
        <p:nvSpPr>
          <p:cNvPr id="3" name="Rectangle 2">
            <a:extLst>
              <a:ext uri="{FF2B5EF4-FFF2-40B4-BE49-F238E27FC236}">
                <a16:creationId xmlns:a16="http://schemas.microsoft.com/office/drawing/2014/main" id="{5EB3BBBE-F3E6-52BC-D4DC-A0F00541F5F3}"/>
              </a:ext>
            </a:extLst>
          </p:cNvPr>
          <p:cNvSpPr/>
          <p:nvPr/>
        </p:nvSpPr>
        <p:spPr>
          <a:xfrm>
            <a:off x="333375" y="5170687"/>
            <a:ext cx="11563350" cy="6101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p:cNvGrpSpPr/>
          <p:nvPr/>
        </p:nvGrpSpPr>
        <p:grpSpPr>
          <a:xfrm>
            <a:off x="1912071" y="472518"/>
            <a:ext cx="7968703" cy="750535"/>
            <a:chOff x="0" y="0"/>
            <a:chExt cx="11333264" cy="1067426"/>
          </a:xfrm>
        </p:grpSpPr>
        <p:pic>
          <p:nvPicPr>
            <p:cNvPr id="232" name="Image" descr="Image"/>
            <p:cNvPicPr>
              <a:picLocks noChangeAspect="1"/>
            </p:cNvPicPr>
            <p:nvPr/>
          </p:nvPicPr>
          <p:blipFill>
            <a:blip r:embed="rId3"/>
            <a:srcRect r="29176" b="59090"/>
            <a:stretch>
              <a:fillRect/>
            </a:stretch>
          </p:blipFill>
          <p:spPr>
            <a:xfrm>
              <a:off x="0" y="0"/>
              <a:ext cx="5108793" cy="957703"/>
            </a:xfrm>
            <a:prstGeom prst="rect">
              <a:avLst/>
            </a:prstGeom>
            <a:ln w="12700" cap="flat">
              <a:noFill/>
              <a:miter lim="400000"/>
            </a:ln>
            <a:effectLst/>
          </p:spPr>
        </p:pic>
        <p:pic>
          <p:nvPicPr>
            <p:cNvPr id="233" name="Image" descr="Image"/>
            <p:cNvPicPr>
              <a:picLocks noChangeAspect="1"/>
            </p:cNvPicPr>
            <p:nvPr/>
          </p:nvPicPr>
          <p:blipFill>
            <a:blip r:embed="rId3"/>
            <a:srcRect l="34113" t="40752" b="40752"/>
            <a:stretch>
              <a:fillRect/>
            </a:stretch>
          </p:blipFill>
          <p:spPr>
            <a:xfrm>
              <a:off x="5050932" y="315008"/>
              <a:ext cx="4752660" cy="432966"/>
            </a:xfrm>
            <a:prstGeom prst="rect">
              <a:avLst/>
            </a:prstGeom>
            <a:ln w="12700" cap="flat">
              <a:noFill/>
              <a:miter lim="400000"/>
            </a:ln>
            <a:effectLst/>
          </p:spPr>
        </p:pic>
        <p:pic>
          <p:nvPicPr>
            <p:cNvPr id="234" name="Image" descr="Image"/>
            <p:cNvPicPr>
              <a:picLocks noChangeAspect="1"/>
            </p:cNvPicPr>
            <p:nvPr/>
          </p:nvPicPr>
          <p:blipFill>
            <a:blip r:embed="rId3"/>
            <a:srcRect l="34404" t="59645" r="41661"/>
            <a:stretch>
              <a:fillRect/>
            </a:stretch>
          </p:blipFill>
          <p:spPr>
            <a:xfrm>
              <a:off x="9606751" y="122722"/>
              <a:ext cx="1726514" cy="944705"/>
            </a:xfrm>
            <a:prstGeom prst="rect">
              <a:avLst/>
            </a:prstGeom>
            <a:ln w="12700" cap="flat">
              <a:noFill/>
              <a:miter lim="400000"/>
            </a:ln>
            <a:effectLst/>
          </p:spPr>
        </p:pic>
      </p:grpSp>
      <p:sp>
        <p:nvSpPr>
          <p:cNvPr id="236" name="We show how the Hamiltonian of Rotor Jackiw-Rebbi model…"/>
          <p:cNvSpPr txBox="1"/>
          <p:nvPr/>
        </p:nvSpPr>
        <p:spPr>
          <a:xfrm>
            <a:off x="1276850" y="-17738"/>
            <a:ext cx="5899346" cy="514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lnSpc>
                <a:spcPts val="3900"/>
              </a:lnSpc>
              <a:defRPr sz="2100">
                <a:solidFill>
                  <a:srgbClr val="000000"/>
                </a:solidFill>
                <a:latin typeface="Avenir Book"/>
                <a:ea typeface="Avenir Book"/>
                <a:cs typeface="Avenir Book"/>
                <a:sym typeface="Avenir Book"/>
              </a:defRPr>
            </a:lvl1pPr>
          </a:lstStyle>
          <a:p>
            <a:r>
              <a:rPr lang="en-US" sz="2000" b="1" dirty="0">
                <a:latin typeface="+mn-lt"/>
              </a:rPr>
              <a:t>T</a:t>
            </a:r>
            <a:r>
              <a:rPr sz="2000" b="1" dirty="0">
                <a:latin typeface="+mn-lt"/>
              </a:rPr>
              <a:t>he Hamiltonian of Rotor Jackiw-</a:t>
            </a:r>
            <a:r>
              <a:rPr sz="2000" b="1" dirty="0" err="1">
                <a:latin typeface="+mn-lt"/>
              </a:rPr>
              <a:t>Rebbi</a:t>
            </a:r>
            <a:r>
              <a:rPr sz="2000" b="1" dirty="0">
                <a:latin typeface="+mn-lt"/>
              </a:rPr>
              <a:t> model…</a:t>
            </a:r>
          </a:p>
        </p:txBody>
      </p:sp>
      <p:sp>
        <p:nvSpPr>
          <p:cNvPr id="237" name="can be mapped to a lattice Hamiltonian in 1+1 D and in 2+1 D:"/>
          <p:cNvSpPr txBox="1"/>
          <p:nvPr/>
        </p:nvSpPr>
        <p:spPr>
          <a:xfrm>
            <a:off x="974107" y="1059189"/>
            <a:ext cx="7810795" cy="514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lnSpc>
                <a:spcPts val="3900"/>
              </a:lnSpc>
              <a:defRPr sz="2100">
                <a:solidFill>
                  <a:srgbClr val="000000"/>
                </a:solidFill>
                <a:latin typeface="Avenir Book"/>
                <a:ea typeface="Avenir Book"/>
                <a:cs typeface="Avenir Book"/>
                <a:sym typeface="Avenir Book"/>
              </a:defRPr>
            </a:lvl1pPr>
          </a:lstStyle>
          <a:p>
            <a:r>
              <a:rPr lang="en-US" sz="2000" b="1" dirty="0">
                <a:latin typeface="+mn-lt"/>
              </a:rPr>
              <a:t>…. </a:t>
            </a:r>
            <a:r>
              <a:rPr sz="2000" b="1" dirty="0">
                <a:latin typeface="+mn-lt"/>
              </a:rPr>
              <a:t>can be mapped to a lattice Hamiltonian in 1+1 D and in 2+1 D:</a:t>
            </a:r>
          </a:p>
        </p:txBody>
      </p:sp>
      <p:grpSp>
        <p:nvGrpSpPr>
          <p:cNvPr id="257" name="Group"/>
          <p:cNvGrpSpPr/>
          <p:nvPr/>
        </p:nvGrpSpPr>
        <p:grpSpPr>
          <a:xfrm>
            <a:off x="1915110" y="1591189"/>
            <a:ext cx="8371481" cy="1572787"/>
            <a:chOff x="0" y="0"/>
            <a:chExt cx="11906105" cy="2236854"/>
          </a:xfrm>
        </p:grpSpPr>
        <p:sp>
          <p:nvSpPr>
            <p:cNvPr id="238" name="Rectangle"/>
            <p:cNvSpPr/>
            <p:nvPr/>
          </p:nvSpPr>
          <p:spPr>
            <a:xfrm>
              <a:off x="1574097" y="88062"/>
              <a:ext cx="2596949" cy="647289"/>
            </a:xfrm>
            <a:prstGeom prst="rect">
              <a:avLst/>
            </a:prstGeom>
            <a:solidFill>
              <a:srgbClr val="DCD0ED"/>
            </a:solidFill>
            <a:ln w="12700" cap="flat">
              <a:noFill/>
              <a:miter lim="400000"/>
            </a:ln>
            <a:effectLst/>
          </p:spPr>
          <p:txBody>
            <a:bodyPr wrap="square" lIns="35719" tIns="35719" rIns="35719" bIns="35719" numCol="1" anchor="ctr">
              <a:noAutofit/>
            </a:bodyPr>
            <a:lstStyle/>
            <a:p>
              <a:pPr defTabSz="410751">
                <a:defRPr sz="2200">
                  <a:solidFill>
                    <a:srgbClr val="FFFFFF"/>
                  </a:solidFill>
                  <a:latin typeface="Helvetica Neue Medium"/>
                  <a:ea typeface="Helvetica Neue Medium"/>
                  <a:cs typeface="Helvetica Neue Medium"/>
                  <a:sym typeface="Helvetica Neue Medium"/>
                </a:defRPr>
              </a:pPr>
              <a:endParaRPr sz="1547"/>
            </a:p>
          </p:txBody>
        </p:sp>
        <p:sp>
          <p:nvSpPr>
            <p:cNvPr id="239" name="Line"/>
            <p:cNvSpPr/>
            <p:nvPr/>
          </p:nvSpPr>
          <p:spPr>
            <a:xfrm flipH="1">
              <a:off x="3030956" y="513891"/>
              <a:ext cx="1" cy="1076710"/>
            </a:xfrm>
            <a:prstGeom prst="line">
              <a:avLst/>
            </a:prstGeom>
            <a:noFill/>
            <a:ln w="25400" cap="flat">
              <a:solidFill>
                <a:srgbClr val="DCD0ED"/>
              </a:solidFill>
              <a:prstDash val="solid"/>
              <a:miter lim="400000"/>
            </a:ln>
            <a:effectLst/>
          </p:spPr>
          <p:txBody>
            <a:bodyPr wrap="square" lIns="35719" tIns="35719" rIns="35719" bIns="35719" numCol="1" anchor="ctr">
              <a:noAutofit/>
            </a:bodyPr>
            <a:lstStyle/>
            <a:p>
              <a:pPr defTabSz="410751">
                <a:defRPr sz="2400">
                  <a:solidFill>
                    <a:srgbClr val="000000"/>
                  </a:solidFill>
                  <a:latin typeface="Helvetica Light"/>
                  <a:ea typeface="Helvetica Light"/>
                  <a:cs typeface="Helvetica Light"/>
                  <a:sym typeface="Helvetica Light"/>
                </a:defRPr>
              </a:pPr>
              <a:endParaRPr sz="1687"/>
            </a:p>
          </p:txBody>
        </p:sp>
        <p:sp>
          <p:nvSpPr>
            <p:cNvPr id="240" name="Electron hopping"/>
            <p:cNvSpPr txBox="1"/>
            <p:nvPr/>
          </p:nvSpPr>
          <p:spPr>
            <a:xfrm>
              <a:off x="1972268" y="1231386"/>
              <a:ext cx="2117376" cy="442014"/>
            </a:xfrm>
            <a:prstGeom prst="rect">
              <a:avLst/>
            </a:prstGeom>
            <a:solidFill>
              <a:srgbClr val="DCD0ED"/>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lgn="l" defTabSz="457200">
                <a:lnSpc>
                  <a:spcPts val="3800"/>
                </a:lnSpc>
                <a:defRPr sz="2000">
                  <a:solidFill>
                    <a:srgbClr val="000000"/>
                  </a:solidFill>
                  <a:latin typeface="Avenir Book"/>
                  <a:ea typeface="Avenir Book"/>
                  <a:cs typeface="Avenir Book"/>
                  <a:sym typeface="Avenir Book"/>
                </a:defRPr>
              </a:lvl1pPr>
            </a:lstStyle>
            <a:p>
              <a:pPr>
                <a:lnSpc>
                  <a:spcPts val="2000"/>
                </a:lnSpc>
              </a:pPr>
              <a:r>
                <a:rPr sz="1406" dirty="0"/>
                <a:t>Electron hopping</a:t>
              </a:r>
            </a:p>
          </p:txBody>
        </p:sp>
        <p:sp>
          <p:nvSpPr>
            <p:cNvPr id="241" name="Rectangle"/>
            <p:cNvSpPr/>
            <p:nvPr/>
          </p:nvSpPr>
          <p:spPr>
            <a:xfrm>
              <a:off x="9110361" y="185396"/>
              <a:ext cx="2765805" cy="647289"/>
            </a:xfrm>
            <a:prstGeom prst="rect">
              <a:avLst/>
            </a:prstGeom>
            <a:solidFill>
              <a:srgbClr val="DCD0ED"/>
            </a:solidFill>
            <a:ln w="12700" cap="flat">
              <a:noFill/>
              <a:miter lim="400000"/>
            </a:ln>
            <a:effectLst/>
          </p:spPr>
          <p:txBody>
            <a:bodyPr wrap="square" lIns="35719" tIns="35719" rIns="35719" bIns="35719" numCol="1" anchor="ctr">
              <a:noAutofit/>
            </a:bodyPr>
            <a:lstStyle/>
            <a:p>
              <a:pPr defTabSz="410751">
                <a:defRPr sz="2200">
                  <a:solidFill>
                    <a:srgbClr val="FFFFFF"/>
                  </a:solidFill>
                  <a:latin typeface="Helvetica Neue Medium"/>
                  <a:ea typeface="Helvetica Neue Medium"/>
                  <a:cs typeface="Helvetica Neue Medium"/>
                  <a:sym typeface="Helvetica Neue Medium"/>
                </a:defRPr>
              </a:pPr>
              <a:endParaRPr sz="1547"/>
            </a:p>
          </p:txBody>
        </p:sp>
        <p:sp>
          <p:nvSpPr>
            <p:cNvPr id="242" name="Coulomb interaction energy"/>
            <p:cNvSpPr txBox="1"/>
            <p:nvPr/>
          </p:nvSpPr>
          <p:spPr>
            <a:xfrm>
              <a:off x="9672821" y="1209158"/>
              <a:ext cx="2233284" cy="806786"/>
            </a:xfrm>
            <a:prstGeom prst="rect">
              <a:avLst/>
            </a:prstGeom>
            <a:solidFill>
              <a:srgbClr val="DCD0ED"/>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lgn="l" defTabSz="457200">
                <a:lnSpc>
                  <a:spcPts val="3800"/>
                </a:lnSpc>
                <a:defRPr sz="2000">
                  <a:solidFill>
                    <a:srgbClr val="000000"/>
                  </a:solidFill>
                  <a:latin typeface="Avenir Book"/>
                  <a:ea typeface="Avenir Book"/>
                  <a:cs typeface="Avenir Book"/>
                  <a:sym typeface="Avenir Book"/>
                </a:defRPr>
              </a:lvl1pPr>
            </a:lstStyle>
            <a:p>
              <a:pPr>
                <a:lnSpc>
                  <a:spcPts val="2000"/>
                </a:lnSpc>
              </a:pPr>
              <a:r>
                <a:rPr sz="1406" dirty="0"/>
                <a:t>Coulomb interaction energy</a:t>
              </a:r>
            </a:p>
          </p:txBody>
        </p:sp>
        <p:sp>
          <p:nvSpPr>
            <p:cNvPr id="243" name="Rectangle"/>
            <p:cNvSpPr/>
            <p:nvPr/>
          </p:nvSpPr>
          <p:spPr>
            <a:xfrm>
              <a:off x="4967001" y="126390"/>
              <a:ext cx="876513" cy="647289"/>
            </a:xfrm>
            <a:prstGeom prst="rect">
              <a:avLst/>
            </a:prstGeom>
            <a:solidFill>
              <a:srgbClr val="DCD0ED"/>
            </a:solidFill>
            <a:ln w="12700" cap="flat">
              <a:noFill/>
              <a:miter lim="400000"/>
            </a:ln>
            <a:effectLst/>
          </p:spPr>
          <p:txBody>
            <a:bodyPr wrap="square" lIns="35719" tIns="35719" rIns="35719" bIns="35719" numCol="1" anchor="ctr">
              <a:noAutofit/>
            </a:bodyPr>
            <a:lstStyle/>
            <a:p>
              <a:pPr defTabSz="410751">
                <a:defRPr sz="2200">
                  <a:solidFill>
                    <a:srgbClr val="FFFFFF"/>
                  </a:solidFill>
                  <a:latin typeface="Helvetica Neue Medium"/>
                  <a:ea typeface="Helvetica Neue Medium"/>
                  <a:cs typeface="Helvetica Neue Medium"/>
                  <a:sym typeface="Helvetica Neue Medium"/>
                </a:defRPr>
              </a:pPr>
              <a:endParaRPr sz="1547"/>
            </a:p>
          </p:txBody>
        </p:sp>
        <p:sp>
          <p:nvSpPr>
            <p:cNvPr id="244" name="Line"/>
            <p:cNvSpPr/>
            <p:nvPr/>
          </p:nvSpPr>
          <p:spPr>
            <a:xfrm>
              <a:off x="10789462" y="798571"/>
              <a:ext cx="1" cy="690938"/>
            </a:xfrm>
            <a:prstGeom prst="line">
              <a:avLst/>
            </a:prstGeom>
            <a:noFill/>
            <a:ln w="25400" cap="flat">
              <a:solidFill>
                <a:srgbClr val="DCD0ED"/>
              </a:solidFill>
              <a:prstDash val="solid"/>
              <a:miter lim="400000"/>
            </a:ln>
            <a:effectLst/>
          </p:spPr>
          <p:txBody>
            <a:bodyPr wrap="square" lIns="35719" tIns="35719" rIns="35719" bIns="35719" numCol="1" anchor="ctr">
              <a:noAutofit/>
            </a:bodyPr>
            <a:lstStyle/>
            <a:p>
              <a:pPr defTabSz="410751">
                <a:defRPr sz="2400">
                  <a:solidFill>
                    <a:srgbClr val="000000"/>
                  </a:solidFill>
                  <a:latin typeface="Helvetica Light"/>
                  <a:ea typeface="Helvetica Light"/>
                  <a:cs typeface="Helvetica Light"/>
                  <a:sym typeface="Helvetica Light"/>
                </a:defRPr>
              </a:pPr>
              <a:endParaRPr sz="1687"/>
            </a:p>
          </p:txBody>
        </p:sp>
        <p:sp>
          <p:nvSpPr>
            <p:cNvPr id="245" name="Chemical potential term"/>
            <p:cNvSpPr txBox="1"/>
            <p:nvPr/>
          </p:nvSpPr>
          <p:spPr>
            <a:xfrm>
              <a:off x="4612576" y="1089642"/>
              <a:ext cx="1758644" cy="806786"/>
            </a:xfrm>
            <a:prstGeom prst="rect">
              <a:avLst/>
            </a:prstGeom>
            <a:solidFill>
              <a:srgbClr val="DCD0ED"/>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lgn="l" defTabSz="457200">
                <a:lnSpc>
                  <a:spcPts val="3800"/>
                </a:lnSpc>
                <a:defRPr sz="2000">
                  <a:solidFill>
                    <a:srgbClr val="000000"/>
                  </a:solidFill>
                  <a:latin typeface="Avenir Book"/>
                  <a:ea typeface="Avenir Book"/>
                  <a:cs typeface="Avenir Book"/>
                  <a:sym typeface="Avenir Book"/>
                </a:defRPr>
              </a:lvl1pPr>
            </a:lstStyle>
            <a:p>
              <a:pPr>
                <a:lnSpc>
                  <a:spcPts val="2000"/>
                </a:lnSpc>
              </a:pPr>
              <a:r>
                <a:rPr sz="1406" dirty="0"/>
                <a:t>Chemical potential term</a:t>
              </a:r>
            </a:p>
          </p:txBody>
        </p:sp>
        <p:sp>
          <p:nvSpPr>
            <p:cNvPr id="246" name="Rectangle"/>
            <p:cNvSpPr/>
            <p:nvPr/>
          </p:nvSpPr>
          <p:spPr>
            <a:xfrm>
              <a:off x="6713071" y="149047"/>
              <a:ext cx="1016571" cy="647289"/>
            </a:xfrm>
            <a:prstGeom prst="rect">
              <a:avLst/>
            </a:prstGeom>
            <a:solidFill>
              <a:srgbClr val="DCD0ED"/>
            </a:solidFill>
            <a:ln w="12700" cap="flat">
              <a:noFill/>
              <a:miter lim="400000"/>
            </a:ln>
            <a:effectLst/>
          </p:spPr>
          <p:txBody>
            <a:bodyPr wrap="square" lIns="35719" tIns="35719" rIns="35719" bIns="35719" numCol="1" anchor="ctr">
              <a:noAutofit/>
            </a:bodyPr>
            <a:lstStyle/>
            <a:p>
              <a:pPr defTabSz="410751">
                <a:defRPr sz="2200">
                  <a:solidFill>
                    <a:srgbClr val="FFFFFF"/>
                  </a:solidFill>
                  <a:latin typeface="Helvetica Neue Medium"/>
                  <a:ea typeface="Helvetica Neue Medium"/>
                  <a:cs typeface="Helvetica Neue Medium"/>
                  <a:sym typeface="Helvetica Neue Medium"/>
                </a:defRPr>
              </a:pPr>
              <a:endParaRPr sz="1547"/>
            </a:p>
          </p:txBody>
        </p:sp>
        <p:sp>
          <p:nvSpPr>
            <p:cNvPr id="247" name="Hyperfine coupling"/>
            <p:cNvSpPr txBox="1"/>
            <p:nvPr/>
          </p:nvSpPr>
          <p:spPr>
            <a:xfrm>
              <a:off x="6575059" y="1081649"/>
              <a:ext cx="1292596" cy="806786"/>
            </a:xfrm>
            <a:prstGeom prst="rect">
              <a:avLst/>
            </a:prstGeom>
            <a:gradFill flip="none" rotWithShape="1">
              <a:gsLst>
                <a:gs pos="0">
                  <a:schemeClr val="accent4">
                    <a:hueOff val="-858837"/>
                    <a:lumOff val="-9791"/>
                  </a:schemeClr>
                </a:gs>
                <a:gs pos="100000">
                  <a:srgbClr val="DCD0ED"/>
                </a:gs>
              </a:gsLst>
              <a:lin ang="108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lgn="l" defTabSz="457200">
                <a:lnSpc>
                  <a:spcPts val="3800"/>
                </a:lnSpc>
                <a:defRPr sz="2000">
                  <a:solidFill>
                    <a:srgbClr val="000000"/>
                  </a:solidFill>
                  <a:latin typeface="Avenir Book"/>
                  <a:ea typeface="Avenir Book"/>
                  <a:cs typeface="Avenir Book"/>
                  <a:sym typeface="Avenir Book"/>
                </a:defRPr>
              </a:lvl1pPr>
            </a:lstStyle>
            <a:p>
              <a:pPr>
                <a:lnSpc>
                  <a:spcPts val="2000"/>
                </a:lnSpc>
              </a:pPr>
              <a:r>
                <a:rPr sz="1406" dirty="0"/>
                <a:t>Hyperfine coupling</a:t>
              </a:r>
            </a:p>
          </p:txBody>
        </p:sp>
        <p:sp>
          <p:nvSpPr>
            <p:cNvPr id="248" name="Line"/>
            <p:cNvSpPr/>
            <p:nvPr/>
          </p:nvSpPr>
          <p:spPr>
            <a:xfrm>
              <a:off x="7170556" y="658546"/>
              <a:ext cx="1" cy="787401"/>
            </a:xfrm>
            <a:prstGeom prst="line">
              <a:avLst/>
            </a:prstGeom>
            <a:noFill/>
            <a:ln w="25400" cap="flat">
              <a:solidFill>
                <a:srgbClr val="DCD0ED"/>
              </a:solidFill>
              <a:prstDash val="solid"/>
              <a:miter lim="400000"/>
            </a:ln>
            <a:effectLst/>
          </p:spPr>
          <p:txBody>
            <a:bodyPr wrap="square" lIns="35719" tIns="35719" rIns="35719" bIns="35719" numCol="1" anchor="ctr">
              <a:noAutofit/>
            </a:bodyPr>
            <a:lstStyle/>
            <a:p>
              <a:pPr defTabSz="410751">
                <a:defRPr sz="2400">
                  <a:solidFill>
                    <a:srgbClr val="000000"/>
                  </a:solidFill>
                  <a:latin typeface="Helvetica Light"/>
                  <a:ea typeface="Helvetica Light"/>
                  <a:cs typeface="Helvetica Light"/>
                  <a:sym typeface="Helvetica Light"/>
                </a:defRPr>
              </a:pPr>
              <a:endParaRPr sz="1687"/>
            </a:p>
          </p:txBody>
        </p:sp>
        <p:sp>
          <p:nvSpPr>
            <p:cNvPr id="249" name="Rectangle"/>
            <p:cNvSpPr/>
            <p:nvPr/>
          </p:nvSpPr>
          <p:spPr>
            <a:xfrm>
              <a:off x="7976368" y="149047"/>
              <a:ext cx="876513" cy="647289"/>
            </a:xfrm>
            <a:prstGeom prst="rect">
              <a:avLst/>
            </a:prstGeom>
            <a:solidFill>
              <a:schemeClr val="accent4">
                <a:hueOff val="-858837"/>
                <a:lumOff val="-9791"/>
              </a:schemeClr>
            </a:solidFill>
            <a:ln w="12700" cap="flat">
              <a:noFill/>
              <a:miter lim="400000"/>
            </a:ln>
            <a:effectLst/>
          </p:spPr>
          <p:txBody>
            <a:bodyPr wrap="square" lIns="35719" tIns="35719" rIns="35719" bIns="35719" numCol="1" anchor="ctr">
              <a:noAutofit/>
            </a:bodyPr>
            <a:lstStyle/>
            <a:p>
              <a:pPr defTabSz="410751">
                <a:defRPr sz="2200">
                  <a:solidFill>
                    <a:srgbClr val="FFFFFF"/>
                  </a:solidFill>
                  <a:latin typeface="Helvetica Neue Medium"/>
                  <a:ea typeface="Helvetica Neue Medium"/>
                  <a:cs typeface="Helvetica Neue Medium"/>
                  <a:sym typeface="Helvetica Neue Medium"/>
                </a:defRPr>
              </a:pPr>
              <a:endParaRPr sz="1547"/>
            </a:p>
          </p:txBody>
        </p:sp>
        <p:sp>
          <p:nvSpPr>
            <p:cNvPr id="250" name="Zeeman coupling for nuclear spin"/>
            <p:cNvSpPr txBox="1"/>
            <p:nvPr/>
          </p:nvSpPr>
          <p:spPr>
            <a:xfrm>
              <a:off x="7976367" y="1065295"/>
              <a:ext cx="1550918" cy="1171559"/>
            </a:xfrm>
            <a:prstGeom prst="rect">
              <a:avLst/>
            </a:prstGeom>
            <a:solidFill>
              <a:schemeClr val="accent4">
                <a:hueOff val="-858837"/>
                <a:lumOff val="-9791"/>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numCol="1" anchor="ctr">
              <a:spAutoFit/>
            </a:bodyPr>
            <a:lstStyle>
              <a:lvl1pPr algn="l" defTabSz="457200">
                <a:lnSpc>
                  <a:spcPts val="3800"/>
                </a:lnSpc>
                <a:defRPr sz="2000">
                  <a:solidFill>
                    <a:srgbClr val="000000"/>
                  </a:solidFill>
                  <a:latin typeface="Avenir Book"/>
                  <a:ea typeface="Avenir Book"/>
                  <a:cs typeface="Avenir Book"/>
                  <a:sym typeface="Avenir Book"/>
                </a:defRPr>
              </a:lvl1pPr>
            </a:lstStyle>
            <a:p>
              <a:pPr>
                <a:lnSpc>
                  <a:spcPts val="2000"/>
                </a:lnSpc>
              </a:pPr>
              <a:r>
                <a:rPr sz="1406" dirty="0"/>
                <a:t>Zeeman coupling for nuclear spin</a:t>
              </a:r>
            </a:p>
          </p:txBody>
        </p:sp>
        <p:sp>
          <p:nvSpPr>
            <p:cNvPr id="251" name="Line"/>
            <p:cNvSpPr/>
            <p:nvPr/>
          </p:nvSpPr>
          <p:spPr>
            <a:xfrm>
              <a:off x="8706875" y="644873"/>
              <a:ext cx="1" cy="814747"/>
            </a:xfrm>
            <a:prstGeom prst="line">
              <a:avLst/>
            </a:prstGeom>
            <a:noFill/>
            <a:ln w="25400" cap="flat">
              <a:solidFill>
                <a:schemeClr val="accent4">
                  <a:hueOff val="-858837"/>
                  <a:lumOff val="-9791"/>
                </a:schemeClr>
              </a:solidFill>
              <a:prstDash val="solid"/>
              <a:miter lim="400000"/>
            </a:ln>
            <a:effectLst/>
          </p:spPr>
          <p:txBody>
            <a:bodyPr wrap="square" lIns="35719" tIns="35719" rIns="35719" bIns="35719" numCol="1" anchor="ctr">
              <a:noAutofit/>
            </a:bodyPr>
            <a:lstStyle/>
            <a:p>
              <a:pPr defTabSz="410751">
                <a:defRPr sz="2400">
                  <a:solidFill>
                    <a:srgbClr val="000000"/>
                  </a:solidFill>
                  <a:latin typeface="Helvetica Light"/>
                  <a:ea typeface="Helvetica Light"/>
                  <a:cs typeface="Helvetica Light"/>
                  <a:sym typeface="Helvetica Light"/>
                </a:defRPr>
              </a:pPr>
              <a:endParaRPr sz="1687"/>
            </a:p>
          </p:txBody>
        </p:sp>
        <p:grpSp>
          <p:nvGrpSpPr>
            <p:cNvPr id="255" name="Group"/>
            <p:cNvGrpSpPr/>
            <p:nvPr/>
          </p:nvGrpSpPr>
          <p:grpSpPr>
            <a:xfrm>
              <a:off x="0" y="0"/>
              <a:ext cx="11721783" cy="1018081"/>
              <a:chOff x="0" y="0"/>
              <a:chExt cx="11721782" cy="1018080"/>
            </a:xfrm>
          </p:grpSpPr>
          <p:pic>
            <p:nvPicPr>
              <p:cNvPr id="252" name="Image" descr="Image"/>
              <p:cNvPicPr>
                <a:picLocks noChangeAspect="1"/>
              </p:cNvPicPr>
              <p:nvPr/>
            </p:nvPicPr>
            <p:blipFill>
              <a:blip r:embed="rId4"/>
              <a:srcRect b="64531"/>
              <a:stretch>
                <a:fillRect/>
              </a:stretch>
            </p:blipFill>
            <p:spPr>
              <a:xfrm>
                <a:off x="0" y="0"/>
                <a:ext cx="5831207" cy="948753"/>
              </a:xfrm>
              <a:prstGeom prst="rect">
                <a:avLst/>
              </a:prstGeom>
              <a:ln w="12700" cap="flat">
                <a:noFill/>
                <a:miter lim="400000"/>
              </a:ln>
              <a:effectLst/>
            </p:spPr>
          </p:pic>
          <p:pic>
            <p:nvPicPr>
              <p:cNvPr id="253" name="Image" descr="Image"/>
              <p:cNvPicPr>
                <a:picLocks noChangeAspect="1"/>
              </p:cNvPicPr>
              <p:nvPr/>
            </p:nvPicPr>
            <p:blipFill>
              <a:blip r:embed="rId4"/>
              <a:srcRect l="25925" t="39564" r="20593" b="32170"/>
              <a:stretch>
                <a:fillRect/>
              </a:stretch>
            </p:blipFill>
            <p:spPr>
              <a:xfrm>
                <a:off x="5785623" y="179255"/>
                <a:ext cx="3118565" cy="756063"/>
              </a:xfrm>
              <a:prstGeom prst="rect">
                <a:avLst/>
              </a:prstGeom>
              <a:ln w="12700" cap="flat">
                <a:noFill/>
                <a:miter lim="400000"/>
              </a:ln>
              <a:effectLst/>
            </p:spPr>
          </p:pic>
          <p:pic>
            <p:nvPicPr>
              <p:cNvPr id="254" name="Image" descr="Image"/>
              <p:cNvPicPr>
                <a:picLocks noChangeAspect="1"/>
              </p:cNvPicPr>
              <p:nvPr/>
            </p:nvPicPr>
            <p:blipFill>
              <a:blip r:embed="rId4"/>
              <a:srcRect l="25925" t="69346" r="25925"/>
              <a:stretch>
                <a:fillRect/>
              </a:stretch>
            </p:blipFill>
            <p:spPr>
              <a:xfrm>
                <a:off x="8914110" y="198107"/>
                <a:ext cx="2807673" cy="819974"/>
              </a:xfrm>
              <a:prstGeom prst="rect">
                <a:avLst/>
              </a:prstGeom>
              <a:ln w="12700" cap="flat">
                <a:noFill/>
                <a:miter lim="400000"/>
              </a:ln>
              <a:effectLst/>
            </p:spPr>
          </p:pic>
        </p:grpSp>
        <p:sp>
          <p:nvSpPr>
            <p:cNvPr id="256" name="Line"/>
            <p:cNvSpPr/>
            <p:nvPr/>
          </p:nvSpPr>
          <p:spPr>
            <a:xfrm>
              <a:off x="5332351" y="513891"/>
              <a:ext cx="1" cy="690938"/>
            </a:xfrm>
            <a:prstGeom prst="line">
              <a:avLst/>
            </a:prstGeom>
            <a:noFill/>
            <a:ln w="25400" cap="flat">
              <a:solidFill>
                <a:srgbClr val="DCD0ED"/>
              </a:solidFill>
              <a:prstDash val="solid"/>
              <a:miter lim="400000"/>
            </a:ln>
            <a:effectLst/>
          </p:spPr>
          <p:txBody>
            <a:bodyPr wrap="square" lIns="35719" tIns="35719" rIns="35719" bIns="35719" numCol="1" anchor="ctr">
              <a:noAutofit/>
            </a:bodyPr>
            <a:lstStyle/>
            <a:p>
              <a:pPr defTabSz="410751">
                <a:defRPr sz="2400">
                  <a:solidFill>
                    <a:srgbClr val="000000"/>
                  </a:solidFill>
                  <a:latin typeface="Helvetica Light"/>
                  <a:ea typeface="Helvetica Light"/>
                  <a:cs typeface="Helvetica Light"/>
                  <a:sym typeface="Helvetica Light"/>
                </a:defRPr>
              </a:pPr>
              <a:endParaRPr sz="1687"/>
            </a:p>
          </p:txBody>
        </p:sp>
      </p:grpSp>
      <p:sp>
        <p:nvSpPr>
          <p:cNvPr id="2" name="TextBox 1">
            <a:extLst>
              <a:ext uri="{FF2B5EF4-FFF2-40B4-BE49-F238E27FC236}">
                <a16:creationId xmlns:a16="http://schemas.microsoft.com/office/drawing/2014/main" id="{37DCE94A-9751-3AAE-BA4C-4C47D14DE964}"/>
              </a:ext>
            </a:extLst>
          </p:cNvPr>
          <p:cNvSpPr txBox="1"/>
          <p:nvPr/>
        </p:nvSpPr>
        <p:spPr>
          <a:xfrm>
            <a:off x="478807" y="5208708"/>
            <a:ext cx="11563350" cy="1169551"/>
          </a:xfrm>
          <a:prstGeom prst="rect">
            <a:avLst/>
          </a:prstGeom>
          <a:noFill/>
        </p:spPr>
        <p:txBody>
          <a:bodyPr wrap="square">
            <a:spAutoFit/>
          </a:bodyPr>
          <a:lstStyle/>
          <a:p>
            <a:r>
              <a:rPr lang="en-US" sz="1400" dirty="0"/>
              <a:t>A. Rad, A. </a:t>
            </a:r>
            <a:r>
              <a:rPr lang="en-US" sz="1400" dirty="0" err="1"/>
              <a:t>Schuckert</a:t>
            </a:r>
            <a:r>
              <a:rPr lang="en-US" sz="1400" dirty="0"/>
              <a:t>, E. Crane, G. Nambiar, F. Fei, J. Wyrick, R. M. Silver, M. Hafezi, Z. Davoudi, and M. J. Gullans,  Analog Quantum Simulator of a Quantum Field Theory with Fermion-Spin Systems in Silicon, arXiv:2407.03419 [quant-</a:t>
            </a:r>
            <a:r>
              <a:rPr lang="en-US" sz="1400" dirty="0" err="1"/>
              <a:t>ph</a:t>
            </a:r>
            <a:r>
              <a:rPr lang="en-US" sz="1400" dirty="0"/>
              <a:t>] (2024).</a:t>
            </a:r>
          </a:p>
          <a:p>
            <a:pPr marL="342900" indent="-342900">
              <a:buAutoNum type="alphaUcPeriod"/>
            </a:pPr>
            <a:endParaRPr lang="en-US" sz="1400" dirty="0"/>
          </a:p>
          <a:p>
            <a:r>
              <a:rPr lang="en-US" sz="1400" dirty="0"/>
              <a:t>D. Gonzalez-</a:t>
            </a:r>
            <a:r>
              <a:rPr lang="en-US" sz="1400" dirty="0" err="1"/>
              <a:t>Cuadra</a:t>
            </a:r>
            <a:r>
              <a:rPr lang="en-US" sz="1400" dirty="0"/>
              <a:t>, A. Dauphin, M. </a:t>
            </a:r>
            <a:r>
              <a:rPr lang="en-US" sz="1400" dirty="0" err="1"/>
              <a:t>Aidelsburger</a:t>
            </a:r>
            <a:r>
              <a:rPr lang="en-US" sz="1400" dirty="0"/>
              <a:t>, M. </a:t>
            </a:r>
            <a:r>
              <a:rPr lang="en-US" sz="1400" dirty="0" err="1"/>
              <a:t>Lewenstein</a:t>
            </a:r>
            <a:r>
              <a:rPr lang="en-US" sz="1400" dirty="0"/>
              <a:t>, and A. Bermudez, Rotor </a:t>
            </a:r>
            <a:r>
              <a:rPr lang="en-US" sz="1400" dirty="0" err="1"/>
              <a:t>jackiw-rebbi</a:t>
            </a:r>
            <a:r>
              <a:rPr lang="en-US" sz="1400" dirty="0"/>
              <a:t> model: a cold-atom approach to chiral symmetry restoration and charge confinement, </a:t>
            </a:r>
            <a:r>
              <a:rPr lang="en-US" sz="1400" dirty="0" err="1"/>
              <a:t>Prx</a:t>
            </a:r>
            <a:r>
              <a:rPr lang="en-US" sz="1400" dirty="0"/>
              <a:t> Quantum 1, 020321 (2020).</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We numerically demonstrate that there is a spontaneous chiral symmetry breaking, hence dynamical mass generation, in the 1+1 D model…"/>
          <p:cNvSpPr txBox="1"/>
          <p:nvPr/>
        </p:nvSpPr>
        <p:spPr>
          <a:xfrm>
            <a:off x="919413" y="213797"/>
            <a:ext cx="10353173" cy="714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just" defTabSz="457200">
              <a:lnSpc>
                <a:spcPts val="3900"/>
              </a:lnSpc>
              <a:defRPr sz="2100">
                <a:solidFill>
                  <a:srgbClr val="000000"/>
                </a:solidFill>
                <a:latin typeface="Avenir Book"/>
                <a:ea typeface="Avenir Book"/>
                <a:cs typeface="Avenir Book"/>
                <a:sym typeface="Avenir Book"/>
              </a:defRPr>
            </a:lvl1pPr>
          </a:lstStyle>
          <a:p>
            <a:pPr>
              <a:lnSpc>
                <a:spcPts val="2500"/>
              </a:lnSpc>
            </a:pPr>
            <a:r>
              <a:rPr lang="en-US" sz="2400" dirty="0">
                <a:latin typeface="+mn-lt"/>
              </a:rPr>
              <a:t>Numerical simulation shows </a:t>
            </a:r>
            <a:r>
              <a:rPr sz="2400" dirty="0">
                <a:latin typeface="+mn-lt"/>
              </a:rPr>
              <a:t>that there </a:t>
            </a:r>
            <a:r>
              <a:rPr lang="en-US" sz="2400" dirty="0">
                <a:latin typeface="+mn-lt"/>
              </a:rPr>
              <a:t>should be </a:t>
            </a:r>
            <a:r>
              <a:rPr sz="2400" dirty="0">
                <a:latin typeface="+mn-lt"/>
              </a:rPr>
              <a:t>a spontaneous</a:t>
            </a:r>
            <a:r>
              <a:rPr lang="en-US" sz="2400" dirty="0">
                <a:latin typeface="+mn-lt"/>
              </a:rPr>
              <a:t> </a:t>
            </a:r>
            <a:r>
              <a:rPr sz="2400" dirty="0">
                <a:latin typeface="+mn-lt"/>
              </a:rPr>
              <a:t>chiral symmetry breaking, hence dynamical mass generation, in the 1+1 D model</a:t>
            </a:r>
            <a:r>
              <a:rPr lang="en-US" sz="2400" dirty="0">
                <a:latin typeface="+mn-lt"/>
              </a:rPr>
              <a:t>.</a:t>
            </a:r>
            <a:endParaRPr sz="2400" dirty="0">
              <a:latin typeface="+mn-lt"/>
            </a:endParaRPr>
          </a:p>
        </p:txBody>
      </p:sp>
      <p:sp>
        <p:nvSpPr>
          <p:cNvPr id="273" name="as well as two phases: confined and de-condined…"/>
          <p:cNvSpPr txBox="1"/>
          <p:nvPr/>
        </p:nvSpPr>
        <p:spPr>
          <a:xfrm>
            <a:off x="7753831" y="1049770"/>
            <a:ext cx="3075255" cy="694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defTabSz="457200">
              <a:lnSpc>
                <a:spcPts val="3900"/>
              </a:lnSpc>
              <a:defRPr sz="2100">
                <a:solidFill>
                  <a:srgbClr val="000000"/>
                </a:solidFill>
                <a:latin typeface="Avenir Book"/>
                <a:ea typeface="Avenir Book"/>
                <a:cs typeface="Avenir Book"/>
                <a:sym typeface="Avenir Book"/>
              </a:defRPr>
            </a:lvl1pPr>
          </a:lstStyle>
          <a:p>
            <a:pPr>
              <a:lnSpc>
                <a:spcPts val="2500"/>
              </a:lnSpc>
            </a:pPr>
            <a:r>
              <a:rPr sz="1800" dirty="0">
                <a:latin typeface="+mn-lt"/>
              </a:rPr>
              <a:t>as well as two phases: confined and de-con</a:t>
            </a:r>
            <a:r>
              <a:rPr lang="en-US" sz="1800" dirty="0">
                <a:latin typeface="+mn-lt"/>
              </a:rPr>
              <a:t>f</a:t>
            </a:r>
            <a:r>
              <a:rPr sz="1800" dirty="0">
                <a:latin typeface="+mn-lt"/>
              </a:rPr>
              <a:t>ined</a:t>
            </a:r>
            <a:r>
              <a:rPr lang="en-US" sz="1800" dirty="0">
                <a:latin typeface="+mn-lt"/>
              </a:rPr>
              <a:t>.</a:t>
            </a:r>
            <a:endParaRPr sz="1800" dirty="0">
              <a:latin typeface="+mn-lt"/>
            </a:endParaRPr>
          </a:p>
        </p:txBody>
      </p:sp>
      <p:pic>
        <p:nvPicPr>
          <p:cNvPr id="275" name="Image" descr="Image"/>
          <p:cNvPicPr>
            <a:picLocks noChangeAspect="1"/>
          </p:cNvPicPr>
          <p:nvPr/>
        </p:nvPicPr>
        <p:blipFill>
          <a:blip r:embed="rId2"/>
          <a:stretch>
            <a:fillRect/>
          </a:stretch>
        </p:blipFill>
        <p:spPr>
          <a:xfrm>
            <a:off x="1225144" y="778898"/>
            <a:ext cx="4870855" cy="4658652"/>
          </a:xfrm>
          <a:prstGeom prst="rect">
            <a:avLst/>
          </a:prstGeom>
          <a:ln w="12700">
            <a:miter lim="400000"/>
          </a:ln>
        </p:spPr>
      </p:pic>
      <p:pic>
        <p:nvPicPr>
          <p:cNvPr id="276" name="Image" descr="Image"/>
          <p:cNvPicPr>
            <a:picLocks noChangeAspect="1"/>
          </p:cNvPicPr>
          <p:nvPr/>
        </p:nvPicPr>
        <p:blipFill>
          <a:blip r:embed="rId3"/>
          <a:stretch>
            <a:fillRect/>
          </a:stretch>
        </p:blipFill>
        <p:spPr>
          <a:xfrm>
            <a:off x="6919885" y="1640021"/>
            <a:ext cx="4352701" cy="2936406"/>
          </a:xfrm>
          <a:prstGeom prst="rect">
            <a:avLst/>
          </a:prstGeom>
          <a:ln w="12700">
            <a:miter lim="400000"/>
          </a:ln>
        </p:spPr>
      </p:pic>
      <p:sp>
        <p:nvSpPr>
          <p:cNvPr id="3" name="TextBox 2">
            <a:extLst>
              <a:ext uri="{FF2B5EF4-FFF2-40B4-BE49-F238E27FC236}">
                <a16:creationId xmlns:a16="http://schemas.microsoft.com/office/drawing/2014/main" id="{04904930-8430-DF51-1280-CC44ECE83C44}"/>
              </a:ext>
            </a:extLst>
          </p:cNvPr>
          <p:cNvSpPr txBox="1"/>
          <p:nvPr/>
        </p:nvSpPr>
        <p:spPr>
          <a:xfrm>
            <a:off x="361377" y="5485064"/>
            <a:ext cx="11687748" cy="646331"/>
          </a:xfrm>
          <a:prstGeom prst="rect">
            <a:avLst/>
          </a:prstGeom>
          <a:noFill/>
        </p:spPr>
        <p:txBody>
          <a:bodyPr wrap="square">
            <a:spAutoFit/>
          </a:bodyPr>
          <a:lstStyle/>
          <a:p>
            <a:r>
              <a:rPr lang="en-US" dirty="0"/>
              <a:t>The phase diagram showing two distinct phases, trivial and nontrivial, versus external magnetic field. The nontrivial </a:t>
            </a:r>
            <a:r>
              <a:rPr lang="en-US" dirty="0" err="1"/>
              <a:t>N´eel</a:t>
            </a:r>
            <a:r>
              <a:rPr lang="en-US" dirty="0"/>
              <a:t> phase, indicated in blue, and the trivial phase, where all spins are polarized, is represented by a white background.</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We numerically demonstrate that dynamical mass generation is in place in 2+1 D on a square lattice…"/>
          <p:cNvSpPr txBox="1"/>
          <p:nvPr/>
        </p:nvSpPr>
        <p:spPr>
          <a:xfrm>
            <a:off x="448649" y="279898"/>
            <a:ext cx="11854984" cy="393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defTabSz="457200">
              <a:lnSpc>
                <a:spcPts val="3900"/>
              </a:lnSpc>
              <a:defRPr sz="2100">
                <a:solidFill>
                  <a:srgbClr val="000000"/>
                </a:solidFill>
                <a:latin typeface="Avenir Book"/>
                <a:ea typeface="Avenir Book"/>
                <a:cs typeface="Avenir Book"/>
                <a:sym typeface="Avenir Book"/>
              </a:defRPr>
            </a:lvl1pPr>
          </a:lstStyle>
          <a:p>
            <a:pPr>
              <a:lnSpc>
                <a:spcPts val="2500"/>
              </a:lnSpc>
            </a:pPr>
            <a:r>
              <a:rPr lang="en-US" sz="2400" dirty="0">
                <a:latin typeface="+mn-lt"/>
              </a:rPr>
              <a:t>N</a:t>
            </a:r>
            <a:r>
              <a:rPr sz="2400" dirty="0">
                <a:latin typeface="+mn-lt"/>
              </a:rPr>
              <a:t>umerical demonstrat</a:t>
            </a:r>
            <a:r>
              <a:rPr lang="en-US" sz="2400" dirty="0">
                <a:latin typeface="+mn-lt"/>
              </a:rPr>
              <a:t>ion </a:t>
            </a:r>
            <a:r>
              <a:rPr sz="2400" dirty="0">
                <a:latin typeface="+mn-lt"/>
              </a:rPr>
              <a:t>that dynamical mass generation </a:t>
            </a:r>
            <a:r>
              <a:rPr lang="en-US" sz="2400" dirty="0">
                <a:latin typeface="+mn-lt"/>
              </a:rPr>
              <a:t>occurs </a:t>
            </a:r>
            <a:r>
              <a:rPr sz="2400" dirty="0">
                <a:latin typeface="+mn-lt"/>
              </a:rPr>
              <a:t>in 2+1 D square lattic</a:t>
            </a:r>
            <a:r>
              <a:rPr lang="en-US" sz="2400" dirty="0">
                <a:latin typeface="+mn-lt"/>
              </a:rPr>
              <a:t>e.</a:t>
            </a:r>
            <a:endParaRPr sz="2400" dirty="0">
              <a:latin typeface="+mn-lt"/>
            </a:endParaRPr>
          </a:p>
        </p:txBody>
      </p:sp>
      <p:sp>
        <p:nvSpPr>
          <p:cNvPr id="282" name="The features are robust in presence of finite temperature, transverse magnetic field, and Coulomb interactions."/>
          <p:cNvSpPr txBox="1"/>
          <p:nvPr/>
        </p:nvSpPr>
        <p:spPr>
          <a:xfrm>
            <a:off x="6376141" y="5243640"/>
            <a:ext cx="5087662" cy="694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defTabSz="457200">
              <a:lnSpc>
                <a:spcPts val="3900"/>
              </a:lnSpc>
              <a:defRPr sz="2100">
                <a:solidFill>
                  <a:srgbClr val="000000"/>
                </a:solidFill>
                <a:latin typeface="Avenir Book"/>
                <a:ea typeface="Avenir Book"/>
                <a:cs typeface="Avenir Book"/>
                <a:sym typeface="Avenir Book"/>
              </a:defRPr>
            </a:lvl1pPr>
          </a:lstStyle>
          <a:p>
            <a:pPr>
              <a:lnSpc>
                <a:spcPts val="2500"/>
              </a:lnSpc>
            </a:pPr>
            <a:r>
              <a:rPr sz="1800" dirty="0">
                <a:latin typeface="+mn-lt"/>
              </a:rPr>
              <a:t>The features are robust </a:t>
            </a:r>
            <a:r>
              <a:rPr lang="en-US" sz="1800" dirty="0">
                <a:latin typeface="+mn-lt"/>
              </a:rPr>
              <a:t>to</a:t>
            </a:r>
            <a:r>
              <a:rPr sz="1800" dirty="0">
                <a:latin typeface="+mn-lt"/>
              </a:rPr>
              <a:t> finite temperature, transverse magnetic field, and Coulomb interactions.</a:t>
            </a:r>
          </a:p>
        </p:txBody>
      </p:sp>
      <p:pic>
        <p:nvPicPr>
          <p:cNvPr id="283" name="Image" descr="Image"/>
          <p:cNvPicPr>
            <a:picLocks noChangeAspect="1"/>
          </p:cNvPicPr>
          <p:nvPr/>
        </p:nvPicPr>
        <p:blipFill>
          <a:blip r:embed="rId2"/>
          <a:srcRect t="3573"/>
          <a:stretch>
            <a:fillRect/>
          </a:stretch>
        </p:blipFill>
        <p:spPr>
          <a:xfrm>
            <a:off x="587714" y="782922"/>
            <a:ext cx="5087662" cy="5292155"/>
          </a:xfrm>
          <a:prstGeom prst="rect">
            <a:avLst/>
          </a:prstGeom>
          <a:ln w="12700">
            <a:miter lim="400000"/>
          </a:ln>
        </p:spPr>
      </p:pic>
      <p:sp>
        <p:nvSpPr>
          <p:cNvPr id="4" name="TextBox 3">
            <a:extLst>
              <a:ext uri="{FF2B5EF4-FFF2-40B4-BE49-F238E27FC236}">
                <a16:creationId xmlns:a16="http://schemas.microsoft.com/office/drawing/2014/main" id="{D128277A-8061-C48F-9796-7A118A730BBB}"/>
              </a:ext>
            </a:extLst>
          </p:cNvPr>
          <p:cNvSpPr txBox="1"/>
          <p:nvPr/>
        </p:nvSpPr>
        <p:spPr>
          <a:xfrm>
            <a:off x="6195166" y="1109310"/>
            <a:ext cx="5648706" cy="3139321"/>
          </a:xfrm>
          <a:prstGeom prst="rect">
            <a:avLst/>
          </a:prstGeom>
          <a:noFill/>
        </p:spPr>
        <p:txBody>
          <a:bodyPr wrap="square">
            <a:spAutoFit/>
          </a:bodyPr>
          <a:lstStyle/>
          <a:p>
            <a:pPr marL="285750" indent="-285750">
              <a:buFont typeface="Arial" panose="020B0604020202020204" pitchFamily="34" charset="0"/>
              <a:buChar char="•"/>
            </a:pPr>
            <a:r>
              <a:rPr lang="en-US" dirty="0"/>
              <a:t>The spin configuration and fermion distributions in a two-dimensional square array, N = 10 × 10 are shown.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arrows represent the spin, ⟨S</a:t>
            </a:r>
            <a:r>
              <a:rPr lang="en-US" baseline="-25000" dirty="0"/>
              <a:t>z</a:t>
            </a:r>
            <a:r>
              <a:rPr lang="en-US" dirty="0"/>
              <a:t>⟩, of the dopants, while the circles denote the fermion density at each site, indicated as ⟨n</a:t>
            </a:r>
            <a:r>
              <a:rPr lang="en-US" baseline="-25000" dirty="0"/>
              <a:t>i,j</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t>
            </a:r>
            <a:r>
              <a:rPr lang="en-US" dirty="0" err="1"/>
              <a:t>N´eel</a:t>
            </a:r>
            <a:r>
              <a:rPr lang="en-US" dirty="0"/>
              <a:t>-order phase is in blue and the trivial phase in white. The blue color represents the order parameter |n</a:t>
            </a:r>
            <a:r>
              <a:rPr lang="en-US" baseline="-25000" dirty="0"/>
              <a:t>z</a:t>
            </a:r>
            <a:r>
              <a:rPr lang="en-US" dirty="0"/>
              <a:t>|, which is ideally one for the </a:t>
            </a:r>
            <a:r>
              <a:rPr lang="en-US" dirty="0" err="1"/>
              <a:t>N´eel</a:t>
            </a:r>
            <a:r>
              <a:rPr lang="en-US" dirty="0"/>
              <a:t>-order phase and zero for the trivial phase. </a:t>
            </a:r>
          </a:p>
        </p:txBody>
      </p:sp>
      <p:sp>
        <p:nvSpPr>
          <p:cNvPr id="6" name="TextBox 5">
            <a:extLst>
              <a:ext uri="{FF2B5EF4-FFF2-40B4-BE49-F238E27FC236}">
                <a16:creationId xmlns:a16="http://schemas.microsoft.com/office/drawing/2014/main" id="{F44F9CB8-BDA0-C64B-6784-364DAE66D08E}"/>
              </a:ext>
            </a:extLst>
          </p:cNvPr>
          <p:cNvSpPr txBox="1"/>
          <p:nvPr/>
        </p:nvSpPr>
        <p:spPr>
          <a:xfrm>
            <a:off x="1365097" y="6054791"/>
            <a:ext cx="4830069" cy="276999"/>
          </a:xfrm>
          <a:prstGeom prst="rect">
            <a:avLst/>
          </a:prstGeom>
          <a:noFill/>
        </p:spPr>
        <p:txBody>
          <a:bodyPr wrap="square">
            <a:spAutoFit/>
          </a:bodyPr>
          <a:lstStyle/>
          <a:p>
            <a:r>
              <a:rPr lang="en-US" sz="1200" dirty="0"/>
              <a:t>Here t = 7.5 </a:t>
            </a:r>
            <a:r>
              <a:rPr lang="en-US" sz="1200" dirty="0" err="1"/>
              <a:t>meV</a:t>
            </a:r>
            <a:r>
              <a:rPr lang="en-US" sz="1200" dirty="0"/>
              <a:t>, h</a:t>
            </a:r>
            <a:r>
              <a:rPr lang="en-US" sz="1200" baseline="-25000" dirty="0"/>
              <a:t>x</a:t>
            </a:r>
            <a:r>
              <a:rPr lang="en-US" sz="1200" dirty="0"/>
              <a:t>S/t = 0.01, and V0/(at) = 1.1</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28017" y="512394"/>
            <a:ext cx="8833958" cy="860425"/>
          </a:xfrm>
          <a:prstGeom prst="rect">
            <a:avLst/>
          </a:prstGeom>
        </p:spPr>
        <p:txBody>
          <a:bodyPr>
            <a:normAutofit fontScale="82500" lnSpcReduction="10000"/>
          </a:bodyPr>
          <a:lstStyle>
            <a:lvl1pPr algn="ctr" defTabSz="914400" rtl="0" eaLnBrk="1" latinLnBrk="0" hangingPunct="1">
              <a:spcBef>
                <a:spcPct val="0"/>
              </a:spcBef>
              <a:buNone/>
              <a:defRPr sz="3200" kern="1200">
                <a:solidFill>
                  <a:srgbClr val="FFFF00"/>
                </a:solidFill>
                <a:effectLst>
                  <a:outerShdw blurRad="38100" dist="38100" dir="2700000" algn="tl">
                    <a:srgbClr val="000000">
                      <a:alpha val="43137"/>
                    </a:srgbClr>
                  </a:outerShdw>
                </a:effectLst>
                <a:latin typeface="+mj-lt"/>
                <a:ea typeface="+mj-ea"/>
                <a:cs typeface="+mj-cs"/>
              </a:defRPr>
            </a:lvl1pPr>
          </a:lstStyle>
          <a:p>
            <a:r>
              <a:rPr lang="en-US" sz="3600" dirty="0">
                <a:solidFill>
                  <a:schemeClr val="tx1"/>
                </a:solidFill>
                <a:effectLst/>
                <a:latin typeface="+mn-lt"/>
              </a:rPr>
              <a:t>Analog Quantum Simulations of a Lattice Gauge Theory</a:t>
            </a:r>
          </a:p>
        </p:txBody>
      </p:sp>
      <p:grpSp>
        <p:nvGrpSpPr>
          <p:cNvPr id="4" name="Group 3">
            <a:extLst>
              <a:ext uri="{FF2B5EF4-FFF2-40B4-BE49-F238E27FC236}">
                <a16:creationId xmlns:a16="http://schemas.microsoft.com/office/drawing/2014/main" id="{4FFE2066-2A2B-45EB-BD11-7CDFBD320098}"/>
              </a:ext>
            </a:extLst>
          </p:cNvPr>
          <p:cNvGrpSpPr/>
          <p:nvPr/>
        </p:nvGrpSpPr>
        <p:grpSpPr>
          <a:xfrm>
            <a:off x="7719932" y="2299994"/>
            <a:ext cx="2170659" cy="1933848"/>
            <a:chOff x="5313062" y="3081048"/>
            <a:chExt cx="2302741" cy="2161129"/>
          </a:xfrm>
        </p:grpSpPr>
        <p:pic>
          <p:nvPicPr>
            <p:cNvPr id="11" name="Picture 10">
              <a:extLst>
                <a:ext uri="{FF2B5EF4-FFF2-40B4-BE49-F238E27FC236}">
                  <a16:creationId xmlns:a16="http://schemas.microsoft.com/office/drawing/2014/main" id="{2CAFA1B3-3B45-4523-BDA2-EE0D56263CAD}"/>
                </a:ext>
              </a:extLst>
            </p:cNvPr>
            <p:cNvPicPr/>
            <p:nvPr/>
          </p:nvPicPr>
          <p:blipFill rotWithShape="1">
            <a:blip r:embed="rId3">
              <a:extLst>
                <a:ext uri="{28A0092B-C50C-407E-A947-70E740481C1C}">
                  <a14:useLocalDpi xmlns:a14="http://schemas.microsoft.com/office/drawing/2010/main" val="0"/>
                </a:ext>
              </a:extLst>
            </a:blip>
            <a:srcRect l="977" t="1923" r="48394" b="50726"/>
            <a:stretch/>
          </p:blipFill>
          <p:spPr bwMode="auto">
            <a:xfrm>
              <a:off x="5404512" y="3148716"/>
              <a:ext cx="2186609" cy="1892411"/>
            </a:xfrm>
            <a:prstGeom prst="rect">
              <a:avLst/>
            </a:prstGeom>
            <a:noFill/>
            <a:ln>
              <a:noFill/>
            </a:ln>
          </p:spPr>
        </p:pic>
        <p:sp>
          <p:nvSpPr>
            <p:cNvPr id="12" name="Rectangle 11">
              <a:extLst>
                <a:ext uri="{FF2B5EF4-FFF2-40B4-BE49-F238E27FC236}">
                  <a16:creationId xmlns:a16="http://schemas.microsoft.com/office/drawing/2014/main" id="{C538B1FC-1C50-4B29-AD46-3EA638CA0DED}"/>
                </a:ext>
              </a:extLst>
            </p:cNvPr>
            <p:cNvSpPr/>
            <p:nvPr/>
          </p:nvSpPr>
          <p:spPr>
            <a:xfrm rot="2612233">
              <a:off x="7263646" y="4849999"/>
              <a:ext cx="352157" cy="392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E6DA0C-F8A0-4D94-904C-52E54EC789D1}"/>
                </a:ext>
              </a:extLst>
            </p:cNvPr>
            <p:cNvSpPr/>
            <p:nvPr/>
          </p:nvSpPr>
          <p:spPr>
            <a:xfrm rot="2893327">
              <a:off x="5364070" y="3030040"/>
              <a:ext cx="26311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lide Number Placeholder 1">
            <a:extLst>
              <a:ext uri="{FF2B5EF4-FFF2-40B4-BE49-F238E27FC236}">
                <a16:creationId xmlns:a16="http://schemas.microsoft.com/office/drawing/2014/main" id="{EC79B4C9-37AF-403E-BF4F-EDFDD1B8CFE8}"/>
              </a:ext>
            </a:extLst>
          </p:cNvPr>
          <p:cNvSpPr>
            <a:spLocks noGrp="1"/>
          </p:cNvSpPr>
          <p:nvPr>
            <p:ph type="sldNum" sz="quarter" idx="12"/>
          </p:nvPr>
        </p:nvSpPr>
        <p:spPr>
          <a:xfrm>
            <a:off x="9890591" y="6413098"/>
            <a:ext cx="2057400" cy="365125"/>
          </a:xfrm>
        </p:spPr>
        <p:txBody>
          <a:bodyPr/>
          <a:lstStyle/>
          <a:p>
            <a:fld id="{F2264E44-FB97-46D9-8625-CBB06B931799}" type="slidenum">
              <a:rPr lang="en-US" b="1" smtClean="0">
                <a:solidFill>
                  <a:srgbClr val="0070C0"/>
                </a:solidFill>
              </a:rPr>
              <a:pPr/>
              <a:t>2</a:t>
            </a:fld>
            <a:endParaRPr lang="en-US" b="1" dirty="0">
              <a:solidFill>
                <a:srgbClr val="0070C0"/>
              </a:solidFill>
            </a:endParaRPr>
          </a:p>
        </p:txBody>
      </p:sp>
      <p:sp>
        <p:nvSpPr>
          <p:cNvPr id="16" name="Content Placeholder 2">
            <a:extLst>
              <a:ext uri="{FF2B5EF4-FFF2-40B4-BE49-F238E27FC236}">
                <a16:creationId xmlns:a16="http://schemas.microsoft.com/office/drawing/2014/main" id="{A00267C7-41CF-4A89-9208-BE081D03D896}"/>
              </a:ext>
            </a:extLst>
          </p:cNvPr>
          <p:cNvSpPr txBox="1">
            <a:spLocks/>
          </p:cNvSpPr>
          <p:nvPr/>
        </p:nvSpPr>
        <p:spPr>
          <a:xfrm>
            <a:off x="796180" y="1482186"/>
            <a:ext cx="7848600" cy="480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dirty="0"/>
              <a:t>Intro to STM fabrication</a:t>
            </a:r>
          </a:p>
          <a:p>
            <a:pPr lvl="1">
              <a:lnSpc>
                <a:spcPct val="80000"/>
              </a:lnSpc>
            </a:pPr>
            <a:r>
              <a:rPr lang="en-US" dirty="0"/>
              <a:t>Hubbard Model AQS</a:t>
            </a:r>
          </a:p>
          <a:p>
            <a:pPr>
              <a:lnSpc>
                <a:spcPct val="80000"/>
              </a:lnSpc>
            </a:pPr>
            <a:endParaRPr lang="en-US" dirty="0"/>
          </a:p>
          <a:p>
            <a:pPr>
              <a:lnSpc>
                <a:spcPct val="80000"/>
              </a:lnSpc>
            </a:pPr>
            <a:r>
              <a:rPr lang="en-US" dirty="0"/>
              <a:t>Proposal for Nuclear Physics AQS</a:t>
            </a:r>
          </a:p>
          <a:p>
            <a:pPr lvl="1">
              <a:lnSpc>
                <a:spcPct val="80000"/>
              </a:lnSpc>
            </a:pPr>
            <a:r>
              <a:rPr lang="en-US" dirty="0"/>
              <a:t>Motivation</a:t>
            </a:r>
          </a:p>
          <a:p>
            <a:pPr>
              <a:lnSpc>
                <a:spcPct val="80000"/>
              </a:lnSpc>
            </a:pPr>
            <a:endParaRPr lang="en-US" dirty="0"/>
          </a:p>
          <a:p>
            <a:pPr>
              <a:lnSpc>
                <a:spcPct val="80000"/>
              </a:lnSpc>
            </a:pPr>
            <a:r>
              <a:rPr lang="en-US" dirty="0"/>
              <a:t>Numerical simulations for feasibility</a:t>
            </a:r>
          </a:p>
          <a:p>
            <a:pPr>
              <a:lnSpc>
                <a:spcPct val="80000"/>
              </a:lnSpc>
            </a:pPr>
            <a:endParaRPr lang="en-US" dirty="0"/>
          </a:p>
          <a:p>
            <a:pPr>
              <a:lnSpc>
                <a:spcPct val="80000"/>
              </a:lnSpc>
            </a:pPr>
            <a:r>
              <a:rPr lang="en-US" dirty="0"/>
              <a:t>Experimental requirements</a:t>
            </a:r>
          </a:p>
          <a:p>
            <a:pPr lvl="1">
              <a:lnSpc>
                <a:spcPct val="80000"/>
              </a:lnSpc>
            </a:pPr>
            <a:r>
              <a:rPr lang="en-US" dirty="0"/>
              <a:t>State preparation, measurement and probing</a:t>
            </a:r>
          </a:p>
          <a:p>
            <a:pPr marL="0" indent="0">
              <a:lnSpc>
                <a:spcPct val="80000"/>
              </a:lnSpc>
              <a:buNone/>
            </a:pPr>
            <a:endParaRPr lang="en-US" dirty="0"/>
          </a:p>
        </p:txBody>
      </p:sp>
      <p:pic>
        <p:nvPicPr>
          <p:cNvPr id="17" name="Picture 16">
            <a:extLst>
              <a:ext uri="{FF2B5EF4-FFF2-40B4-BE49-F238E27FC236}">
                <a16:creationId xmlns:a16="http://schemas.microsoft.com/office/drawing/2014/main" id="{927B73A1-7A4C-4CB9-8A65-440560068310}"/>
              </a:ext>
            </a:extLst>
          </p:cNvPr>
          <p:cNvPicPr>
            <a:picLocks noChangeAspect="1"/>
          </p:cNvPicPr>
          <p:nvPr/>
        </p:nvPicPr>
        <p:blipFill rotWithShape="1">
          <a:blip r:embed="rId4"/>
          <a:srcRect l="14707" t="23545" r="23673" b="17584"/>
          <a:stretch/>
        </p:blipFill>
        <p:spPr>
          <a:xfrm>
            <a:off x="9867325" y="4053936"/>
            <a:ext cx="1701770" cy="1725322"/>
          </a:xfrm>
          <a:prstGeom prst="rect">
            <a:avLst/>
          </a:prstGeom>
        </p:spPr>
      </p:pic>
      <p:pic>
        <p:nvPicPr>
          <p:cNvPr id="2" name="Picture 1" descr="A picture containing blurry&#10;&#10;Description automatically generated">
            <a:extLst>
              <a:ext uri="{FF2B5EF4-FFF2-40B4-BE49-F238E27FC236}">
                <a16:creationId xmlns:a16="http://schemas.microsoft.com/office/drawing/2014/main" id="{5E6DE2ED-17D8-1355-C255-8E6020D30C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351" y="344014"/>
            <a:ext cx="1947321" cy="1947321"/>
          </a:xfrm>
          <a:prstGeom prst="rect">
            <a:avLst/>
          </a:prstGeom>
        </p:spPr>
      </p:pic>
    </p:spTree>
    <p:extLst>
      <p:ext uri="{BB962C8B-B14F-4D97-AF65-F5344CB8AC3E}">
        <p14:creationId xmlns:p14="http://schemas.microsoft.com/office/powerpoint/2010/main" val="3335455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6D7E4D-8205-5F0C-D84F-8517A195665F}"/>
              </a:ext>
            </a:extLst>
          </p:cNvPr>
          <p:cNvPicPr>
            <a:picLocks noChangeAspect="1"/>
          </p:cNvPicPr>
          <p:nvPr/>
        </p:nvPicPr>
        <p:blipFill>
          <a:blip r:embed="rId2"/>
          <a:stretch>
            <a:fillRect/>
          </a:stretch>
        </p:blipFill>
        <p:spPr>
          <a:xfrm>
            <a:off x="247650" y="1086767"/>
            <a:ext cx="4761546" cy="3348617"/>
          </a:xfrm>
          <a:prstGeom prst="rect">
            <a:avLst/>
          </a:prstGeom>
        </p:spPr>
      </p:pic>
      <p:pic>
        <p:nvPicPr>
          <p:cNvPr id="2" name="Picture 1">
            <a:extLst>
              <a:ext uri="{FF2B5EF4-FFF2-40B4-BE49-F238E27FC236}">
                <a16:creationId xmlns:a16="http://schemas.microsoft.com/office/drawing/2014/main" id="{1C72A72C-B637-D8F6-F601-C94412CD46A7}"/>
              </a:ext>
            </a:extLst>
          </p:cNvPr>
          <p:cNvPicPr>
            <a:picLocks noChangeAspect="1"/>
          </p:cNvPicPr>
          <p:nvPr/>
        </p:nvPicPr>
        <p:blipFill rotWithShape="1">
          <a:blip r:embed="rId3"/>
          <a:srcRect t="6902" b="11607"/>
          <a:stretch/>
        </p:blipFill>
        <p:spPr>
          <a:xfrm>
            <a:off x="5518702" y="241482"/>
            <a:ext cx="3283809" cy="1881964"/>
          </a:xfrm>
          <a:prstGeom prst="rect">
            <a:avLst/>
          </a:prstGeom>
        </p:spPr>
      </p:pic>
      <p:sp>
        <p:nvSpPr>
          <p:cNvPr id="3" name="TextBox 2">
            <a:extLst>
              <a:ext uri="{FF2B5EF4-FFF2-40B4-BE49-F238E27FC236}">
                <a16:creationId xmlns:a16="http://schemas.microsoft.com/office/drawing/2014/main" id="{D4784066-0E3D-D0C2-BB9A-0B99215B23A0}"/>
              </a:ext>
            </a:extLst>
          </p:cNvPr>
          <p:cNvSpPr txBox="1"/>
          <p:nvPr/>
        </p:nvSpPr>
        <p:spPr>
          <a:xfrm>
            <a:off x="8971989" y="745140"/>
            <a:ext cx="3036159" cy="1200329"/>
          </a:xfrm>
          <a:prstGeom prst="rect">
            <a:avLst/>
          </a:prstGeom>
          <a:noFill/>
        </p:spPr>
        <p:txBody>
          <a:bodyPr wrap="square" rtlCol="0">
            <a:spAutoFit/>
          </a:bodyPr>
          <a:lstStyle/>
          <a:p>
            <a:r>
              <a:rPr lang="en-US" dirty="0"/>
              <a:t>The central (blue) overlayed scan is of 4 bare dimers taken at negative bias.</a:t>
            </a:r>
          </a:p>
          <a:p>
            <a:endParaRPr lang="en-US" dirty="0"/>
          </a:p>
        </p:txBody>
      </p:sp>
      <p:pic>
        <p:nvPicPr>
          <p:cNvPr id="4" name="Picture 3">
            <a:extLst>
              <a:ext uri="{FF2B5EF4-FFF2-40B4-BE49-F238E27FC236}">
                <a16:creationId xmlns:a16="http://schemas.microsoft.com/office/drawing/2014/main" id="{F52E7295-DEAF-D6D5-F35C-2D27348FBBE5}"/>
              </a:ext>
            </a:extLst>
          </p:cNvPr>
          <p:cNvPicPr>
            <a:picLocks noChangeAspect="1"/>
          </p:cNvPicPr>
          <p:nvPr/>
        </p:nvPicPr>
        <p:blipFill rotWithShape="1">
          <a:blip r:embed="rId4"/>
          <a:srcRect t="9045" b="12686"/>
          <a:stretch/>
        </p:blipFill>
        <p:spPr>
          <a:xfrm>
            <a:off x="5572796" y="2293760"/>
            <a:ext cx="3283809" cy="1807536"/>
          </a:xfrm>
          <a:prstGeom prst="rect">
            <a:avLst/>
          </a:prstGeom>
        </p:spPr>
      </p:pic>
      <p:sp>
        <p:nvSpPr>
          <p:cNvPr id="7" name="TextBox 6">
            <a:extLst>
              <a:ext uri="{FF2B5EF4-FFF2-40B4-BE49-F238E27FC236}">
                <a16:creationId xmlns:a16="http://schemas.microsoft.com/office/drawing/2014/main" id="{0F0976F5-D695-2FAC-86B8-B7E4A0BDDD38}"/>
              </a:ext>
            </a:extLst>
          </p:cNvPr>
          <p:cNvSpPr txBox="1"/>
          <p:nvPr/>
        </p:nvSpPr>
        <p:spPr>
          <a:xfrm>
            <a:off x="9014487" y="2957183"/>
            <a:ext cx="2993661" cy="646331"/>
          </a:xfrm>
          <a:prstGeom prst="rect">
            <a:avLst/>
          </a:prstGeom>
          <a:noFill/>
        </p:spPr>
        <p:txBody>
          <a:bodyPr wrap="square" rtlCol="0">
            <a:spAutoFit/>
          </a:bodyPr>
          <a:lstStyle/>
          <a:p>
            <a:r>
              <a:rPr lang="en-US" dirty="0"/>
              <a:t>The same 4 bare dimers taken at positive sample bias.</a:t>
            </a:r>
          </a:p>
        </p:txBody>
      </p:sp>
      <p:pic>
        <p:nvPicPr>
          <p:cNvPr id="8" name="Picture 7">
            <a:extLst>
              <a:ext uri="{FF2B5EF4-FFF2-40B4-BE49-F238E27FC236}">
                <a16:creationId xmlns:a16="http://schemas.microsoft.com/office/drawing/2014/main" id="{B68B49E7-03B0-4459-5A69-16DDA9356376}"/>
              </a:ext>
            </a:extLst>
          </p:cNvPr>
          <p:cNvPicPr>
            <a:picLocks noChangeAspect="1"/>
          </p:cNvPicPr>
          <p:nvPr/>
        </p:nvPicPr>
        <p:blipFill rotWithShape="1">
          <a:blip r:embed="rId5"/>
          <a:srcRect t="7933" b="13798"/>
          <a:stretch/>
        </p:blipFill>
        <p:spPr>
          <a:xfrm>
            <a:off x="5572795" y="4270116"/>
            <a:ext cx="3283809" cy="1807536"/>
          </a:xfrm>
          <a:prstGeom prst="rect">
            <a:avLst/>
          </a:prstGeom>
        </p:spPr>
      </p:pic>
      <p:sp>
        <p:nvSpPr>
          <p:cNvPr id="9" name="TextBox 8">
            <a:extLst>
              <a:ext uri="{FF2B5EF4-FFF2-40B4-BE49-F238E27FC236}">
                <a16:creationId xmlns:a16="http://schemas.microsoft.com/office/drawing/2014/main" id="{4E68A941-03CE-1BBA-2869-182A847C0FFE}"/>
              </a:ext>
            </a:extLst>
          </p:cNvPr>
          <p:cNvSpPr txBox="1"/>
          <p:nvPr/>
        </p:nvSpPr>
        <p:spPr>
          <a:xfrm>
            <a:off x="9144797" y="4435220"/>
            <a:ext cx="2863351" cy="1477328"/>
          </a:xfrm>
          <a:prstGeom prst="rect">
            <a:avLst/>
          </a:prstGeom>
          <a:noFill/>
        </p:spPr>
        <p:txBody>
          <a:bodyPr wrap="square" rtlCol="0">
            <a:spAutoFit/>
          </a:bodyPr>
          <a:lstStyle/>
          <a:p>
            <a:r>
              <a:rPr lang="en-US" dirty="0"/>
              <a:t>Positive bias scan of the 4 sites after PH3 deposition.  Each dimer site houses a PH2 + H (PH2 at one top site, H at the other).</a:t>
            </a:r>
          </a:p>
        </p:txBody>
      </p:sp>
      <p:sp>
        <p:nvSpPr>
          <p:cNvPr id="10" name="Rectangle 9">
            <a:extLst>
              <a:ext uri="{FF2B5EF4-FFF2-40B4-BE49-F238E27FC236}">
                <a16:creationId xmlns:a16="http://schemas.microsoft.com/office/drawing/2014/main" id="{BB7B195A-EAB7-45A4-7334-F600169E429D}"/>
              </a:ext>
            </a:extLst>
          </p:cNvPr>
          <p:cNvSpPr/>
          <p:nvPr/>
        </p:nvSpPr>
        <p:spPr>
          <a:xfrm>
            <a:off x="211232" y="144137"/>
            <a:ext cx="5102542" cy="892552"/>
          </a:xfrm>
          <a:prstGeom prst="rect">
            <a:avLst/>
          </a:prstGeom>
        </p:spPr>
        <p:txBody>
          <a:bodyPr wrap="square">
            <a:spAutoFit/>
          </a:bodyPr>
          <a:lstStyle/>
          <a:p>
            <a:pPr algn="ctr"/>
            <a:r>
              <a:rPr lang="en-US" sz="2600" dirty="0"/>
              <a:t>Atomically Precise 2x2 Plaquettes for NP Analog Quantum Simulations</a:t>
            </a:r>
          </a:p>
        </p:txBody>
      </p:sp>
      <p:sp>
        <p:nvSpPr>
          <p:cNvPr id="11" name="TextBox 10">
            <a:extLst>
              <a:ext uri="{FF2B5EF4-FFF2-40B4-BE49-F238E27FC236}">
                <a16:creationId xmlns:a16="http://schemas.microsoft.com/office/drawing/2014/main" id="{389277F1-AEC4-2734-7C0B-971157D1A1B5}"/>
              </a:ext>
            </a:extLst>
          </p:cNvPr>
          <p:cNvSpPr txBox="1"/>
          <p:nvPr/>
        </p:nvSpPr>
        <p:spPr>
          <a:xfrm>
            <a:off x="515810" y="4452313"/>
            <a:ext cx="4493385" cy="1015663"/>
          </a:xfrm>
          <a:prstGeom prst="rect">
            <a:avLst/>
          </a:prstGeom>
          <a:noFill/>
        </p:spPr>
        <p:txBody>
          <a:bodyPr wrap="square" rtlCol="0">
            <a:spAutoFit/>
          </a:bodyPr>
          <a:lstStyle/>
          <a:p>
            <a:r>
              <a:rPr lang="en-US" sz="2000" dirty="0"/>
              <a:t>Lithography and dopant manipulation is performed at low temperature to achieve single atom precision. </a:t>
            </a:r>
          </a:p>
        </p:txBody>
      </p:sp>
      <p:sp>
        <p:nvSpPr>
          <p:cNvPr id="12" name="TextBox 11">
            <a:extLst>
              <a:ext uri="{FF2B5EF4-FFF2-40B4-BE49-F238E27FC236}">
                <a16:creationId xmlns:a16="http://schemas.microsoft.com/office/drawing/2014/main" id="{841C809F-8858-4B47-DB5E-EF76E97CD136}"/>
              </a:ext>
            </a:extLst>
          </p:cNvPr>
          <p:cNvSpPr txBox="1"/>
          <p:nvPr/>
        </p:nvSpPr>
        <p:spPr>
          <a:xfrm>
            <a:off x="89063" y="5940692"/>
            <a:ext cx="6258574" cy="307777"/>
          </a:xfrm>
          <a:prstGeom prst="rect">
            <a:avLst/>
          </a:prstGeom>
          <a:noFill/>
        </p:spPr>
        <p:txBody>
          <a:bodyPr wrap="square" rtlCol="0">
            <a:spAutoFit/>
          </a:bodyPr>
          <a:lstStyle/>
          <a:p>
            <a:r>
              <a:rPr lang="en-US" sz="1400" dirty="0"/>
              <a:t>Individual white dots are single dangling bonds and don’t react with PH3. </a:t>
            </a:r>
          </a:p>
        </p:txBody>
      </p:sp>
      <p:cxnSp>
        <p:nvCxnSpPr>
          <p:cNvPr id="13" name="Straight Arrow Connector 12">
            <a:extLst>
              <a:ext uri="{FF2B5EF4-FFF2-40B4-BE49-F238E27FC236}">
                <a16:creationId xmlns:a16="http://schemas.microsoft.com/office/drawing/2014/main" id="{580FE3F9-6F88-087C-74F6-4889F244DA77}"/>
              </a:ext>
            </a:extLst>
          </p:cNvPr>
          <p:cNvCxnSpPr>
            <a:cxnSpLocks/>
          </p:cNvCxnSpPr>
          <p:nvPr/>
        </p:nvCxnSpPr>
        <p:spPr>
          <a:xfrm flipV="1">
            <a:off x="2686050" y="907312"/>
            <a:ext cx="4192178" cy="168057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842A973-67A1-2C75-2553-953F7D430A6F}"/>
              </a:ext>
            </a:extLst>
          </p:cNvPr>
          <p:cNvCxnSpPr>
            <a:cxnSpLocks/>
          </p:cNvCxnSpPr>
          <p:nvPr/>
        </p:nvCxnSpPr>
        <p:spPr>
          <a:xfrm flipV="1">
            <a:off x="2657475" y="1457325"/>
            <a:ext cx="4143375" cy="132105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679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894A7E-7D76-16B6-8D6C-F2F8DAFD2415}"/>
              </a:ext>
            </a:extLst>
          </p:cNvPr>
          <p:cNvSpPr>
            <a:spLocks noGrp="1"/>
          </p:cNvSpPr>
          <p:nvPr>
            <p:ph type="sldNum" sz="quarter" idx="2"/>
          </p:nvPr>
        </p:nvSpPr>
        <p:spPr/>
        <p:txBody>
          <a:bodyPr/>
          <a:lstStyle/>
          <a:p>
            <a:fld id="{86CB4B4D-7CA3-9044-876B-883B54F8677D}" type="slidenum">
              <a:rPr lang="en-US" smtClean="0"/>
              <a:t>21</a:t>
            </a:fld>
            <a:endParaRPr lang="en-US"/>
          </a:p>
        </p:txBody>
      </p:sp>
      <p:sp>
        <p:nvSpPr>
          <p:cNvPr id="5" name="TextBox 4">
            <a:extLst>
              <a:ext uri="{FF2B5EF4-FFF2-40B4-BE49-F238E27FC236}">
                <a16:creationId xmlns:a16="http://schemas.microsoft.com/office/drawing/2014/main" id="{8207F537-7706-1B84-95BF-337393908D1E}"/>
              </a:ext>
            </a:extLst>
          </p:cNvPr>
          <p:cNvSpPr txBox="1"/>
          <p:nvPr/>
        </p:nvSpPr>
        <p:spPr>
          <a:xfrm>
            <a:off x="2911718" y="279023"/>
            <a:ext cx="6011183" cy="461665"/>
          </a:xfrm>
          <a:prstGeom prst="rect">
            <a:avLst/>
          </a:prstGeom>
          <a:noFill/>
        </p:spPr>
        <p:txBody>
          <a:bodyPr wrap="square" rtlCol="0">
            <a:spAutoFit/>
          </a:bodyPr>
          <a:lstStyle/>
          <a:p>
            <a:pPr algn="ctr"/>
            <a:r>
              <a:rPr lang="en-US" sz="2400" b="1" dirty="0"/>
              <a:t>State Preparation</a:t>
            </a:r>
          </a:p>
        </p:txBody>
      </p:sp>
      <p:sp>
        <p:nvSpPr>
          <p:cNvPr id="3" name="TextBox 2">
            <a:extLst>
              <a:ext uri="{FF2B5EF4-FFF2-40B4-BE49-F238E27FC236}">
                <a16:creationId xmlns:a16="http://schemas.microsoft.com/office/drawing/2014/main" id="{782D4826-58BB-9B29-1A75-7A43B08C2F3A}"/>
              </a:ext>
            </a:extLst>
          </p:cNvPr>
          <p:cNvSpPr txBox="1"/>
          <p:nvPr/>
        </p:nvSpPr>
        <p:spPr>
          <a:xfrm>
            <a:off x="622696" y="1023609"/>
            <a:ext cx="1093470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For the magnetic-field range used, and electron and nuclear gyromagnetic ratios </a:t>
            </a:r>
            <a:r>
              <a:rPr lang="en-US" sz="2000" dirty="0" err="1">
                <a:latin typeface="Symbol" panose="05050102010706020507" pitchFamily="18" charset="2"/>
              </a:rPr>
              <a:t>g</a:t>
            </a:r>
            <a:r>
              <a:rPr lang="en-US" sz="2000" baseline="-25000" dirty="0" err="1"/>
              <a:t>e</a:t>
            </a:r>
            <a:r>
              <a:rPr lang="en-US" sz="2000" baseline="-25000" dirty="0"/>
              <a:t> </a:t>
            </a:r>
            <a:r>
              <a:rPr lang="en-US" sz="2000" dirty="0"/>
              <a:t>B ≫ g &gt; </a:t>
            </a:r>
            <a:r>
              <a:rPr lang="en-US" sz="2000" dirty="0">
                <a:latin typeface="Symbol" panose="05050102010706020507" pitchFamily="18" charset="2"/>
              </a:rPr>
              <a:t>g</a:t>
            </a:r>
            <a:r>
              <a:rPr lang="en-US" sz="2000" baseline="-26000" dirty="0"/>
              <a:t>n </a:t>
            </a:r>
            <a:r>
              <a:rPr lang="en-US" sz="2000" dirty="0"/>
              <a:t>B, the eigenstates of the fermion– nuclear-spin system at each site order as |↓, ⇑⟩, |↓, ⇓⟩, |↑, ⇓⟩, and |↑,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 see the nontrivial phase in the rotor Jackiw-</a:t>
            </a:r>
            <a:r>
              <a:rPr lang="en-US" sz="2000" dirty="0" err="1"/>
              <a:t>Rebbi</a:t>
            </a:r>
            <a:r>
              <a:rPr lang="en-US" sz="2000" dirty="0"/>
              <a:t> model, we prepare each site to be |↓, ⇓⟩. The electrons can be polarized to all spin down ↓ state using a strong magnetic field.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Rather than individual site manipulation, a scalable approach is to place a single electron on each site and use dynamical nuclear polarization (DNP) to simultaneously pump the nuclear spins to a polarized state.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the rotor Jackiw-</a:t>
            </a:r>
            <a:r>
              <a:rPr lang="en-US" sz="2000" dirty="0" err="1"/>
              <a:t>Rebbi</a:t>
            </a:r>
            <a:r>
              <a:rPr lang="en-US" sz="2000" dirty="0"/>
              <a:t> model, we then change the electron occupation to be close to 1/2 electrons at each dopant site.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42203797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C41835-3197-F09E-EB76-B5E056BBB870}"/>
              </a:ext>
            </a:extLst>
          </p:cNvPr>
          <p:cNvSpPr txBox="1"/>
          <p:nvPr/>
        </p:nvSpPr>
        <p:spPr>
          <a:xfrm>
            <a:off x="1523076" y="413387"/>
            <a:ext cx="8484695" cy="461665"/>
          </a:xfrm>
          <a:prstGeom prst="rect">
            <a:avLst/>
          </a:prstGeom>
          <a:noFill/>
        </p:spPr>
        <p:txBody>
          <a:bodyPr wrap="none" rtlCol="0">
            <a:spAutoFit/>
          </a:bodyPr>
          <a:lstStyle/>
          <a:p>
            <a:r>
              <a:rPr lang="en-US" sz="2400" b="1" dirty="0"/>
              <a:t>Measurement: Probing with transport and RF sensing in an array</a:t>
            </a:r>
          </a:p>
        </p:txBody>
      </p:sp>
      <p:grpSp>
        <p:nvGrpSpPr>
          <p:cNvPr id="31" name="Group 30">
            <a:extLst>
              <a:ext uri="{FF2B5EF4-FFF2-40B4-BE49-F238E27FC236}">
                <a16:creationId xmlns:a16="http://schemas.microsoft.com/office/drawing/2014/main" id="{DADFFD5A-89AD-D9A2-D8CA-7C428B569891}"/>
              </a:ext>
            </a:extLst>
          </p:cNvPr>
          <p:cNvGrpSpPr/>
          <p:nvPr/>
        </p:nvGrpSpPr>
        <p:grpSpPr>
          <a:xfrm>
            <a:off x="6385707" y="1334155"/>
            <a:ext cx="5290884" cy="3806960"/>
            <a:chOff x="5826492" y="1099605"/>
            <a:chExt cx="6532994" cy="4899745"/>
          </a:xfrm>
        </p:grpSpPr>
        <p:pic>
          <p:nvPicPr>
            <p:cNvPr id="30" name="Picture 29" descr="A picture containing chart&#10;&#10;Description automatically generated">
              <a:extLst>
                <a:ext uri="{FF2B5EF4-FFF2-40B4-BE49-F238E27FC236}">
                  <a16:creationId xmlns:a16="http://schemas.microsoft.com/office/drawing/2014/main" id="{E814783D-8803-400D-DE5B-E59F27631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492" y="1099605"/>
              <a:ext cx="6532994" cy="4899745"/>
            </a:xfrm>
            <a:prstGeom prst="rect">
              <a:avLst/>
            </a:prstGeom>
          </p:spPr>
        </p:pic>
        <p:cxnSp>
          <p:nvCxnSpPr>
            <p:cNvPr id="7" name="Straight Connector 6">
              <a:extLst>
                <a:ext uri="{FF2B5EF4-FFF2-40B4-BE49-F238E27FC236}">
                  <a16:creationId xmlns:a16="http://schemas.microsoft.com/office/drawing/2014/main" id="{C012B92E-1917-C360-FB8D-FD1AE943CE4C}"/>
                </a:ext>
              </a:extLst>
            </p:cNvPr>
            <p:cNvCxnSpPr>
              <a:cxnSpLocks/>
            </p:cNvCxnSpPr>
            <p:nvPr/>
          </p:nvCxnSpPr>
          <p:spPr>
            <a:xfrm>
              <a:off x="6779389" y="2951937"/>
              <a:ext cx="755084" cy="190152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D3BE626-C725-8CFD-FB51-C544BBADBE22}"/>
                </a:ext>
              </a:extLst>
            </p:cNvPr>
            <p:cNvCxnSpPr>
              <a:cxnSpLocks/>
            </p:cNvCxnSpPr>
            <p:nvPr/>
          </p:nvCxnSpPr>
          <p:spPr>
            <a:xfrm>
              <a:off x="7534472" y="4853462"/>
              <a:ext cx="471174" cy="471174"/>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ACAA2A9-AB93-3DD0-A3C4-064BF929B0FB}"/>
                </a:ext>
              </a:extLst>
            </p:cNvPr>
            <p:cNvCxnSpPr>
              <a:cxnSpLocks/>
            </p:cNvCxnSpPr>
            <p:nvPr/>
          </p:nvCxnSpPr>
          <p:spPr>
            <a:xfrm>
              <a:off x="7770059" y="1437452"/>
              <a:ext cx="1072801" cy="1366314"/>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1BC10D-75EB-43EB-57A5-6932986D4F6F}"/>
                </a:ext>
              </a:extLst>
            </p:cNvPr>
            <p:cNvCxnSpPr>
              <a:cxnSpLocks/>
            </p:cNvCxnSpPr>
            <p:nvPr/>
          </p:nvCxnSpPr>
          <p:spPr>
            <a:xfrm>
              <a:off x="7813853" y="2200404"/>
              <a:ext cx="1007380" cy="67363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2D2FB4-D381-A8C4-5635-AAD0DBF47A63}"/>
                </a:ext>
              </a:extLst>
            </p:cNvPr>
            <p:cNvCxnSpPr>
              <a:cxnSpLocks/>
            </p:cNvCxnSpPr>
            <p:nvPr/>
          </p:nvCxnSpPr>
          <p:spPr>
            <a:xfrm>
              <a:off x="8826943" y="2867537"/>
              <a:ext cx="930099" cy="146504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CA3AD2-654D-E61F-E6F4-8A2708A2807A}"/>
                </a:ext>
              </a:extLst>
            </p:cNvPr>
            <p:cNvCxnSpPr>
              <a:cxnSpLocks/>
            </p:cNvCxnSpPr>
            <p:nvPr/>
          </p:nvCxnSpPr>
          <p:spPr>
            <a:xfrm>
              <a:off x="10683845" y="1757168"/>
              <a:ext cx="472136" cy="97206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629BEE5-C08A-4D7A-6156-84C7961F2FA8}"/>
                </a:ext>
              </a:extLst>
            </p:cNvPr>
            <p:cNvCxnSpPr>
              <a:cxnSpLocks/>
            </p:cNvCxnSpPr>
            <p:nvPr/>
          </p:nvCxnSpPr>
          <p:spPr>
            <a:xfrm>
              <a:off x="10772157" y="1722775"/>
              <a:ext cx="392735" cy="56688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DA8ADFC-ED71-B96D-A281-A8DC024AD4D2}"/>
                </a:ext>
              </a:extLst>
            </p:cNvPr>
            <p:cNvCxnSpPr>
              <a:cxnSpLocks/>
            </p:cNvCxnSpPr>
            <p:nvPr/>
          </p:nvCxnSpPr>
          <p:spPr>
            <a:xfrm>
              <a:off x="10252874" y="1462010"/>
              <a:ext cx="430971" cy="32602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ECEE39B-8CE6-5D03-E60B-9BCF5E3A0C35}"/>
                </a:ext>
              </a:extLst>
            </p:cNvPr>
            <p:cNvCxnSpPr>
              <a:cxnSpLocks/>
            </p:cNvCxnSpPr>
            <p:nvPr/>
          </p:nvCxnSpPr>
          <p:spPr>
            <a:xfrm>
              <a:off x="10590977" y="1372486"/>
              <a:ext cx="125470" cy="265824"/>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461FFB-527E-8BA7-E450-F2FCFABB37E5}"/>
                </a:ext>
              </a:extLst>
            </p:cNvPr>
            <p:cNvCxnSpPr>
              <a:cxnSpLocks/>
            </p:cNvCxnSpPr>
            <p:nvPr/>
          </p:nvCxnSpPr>
          <p:spPr>
            <a:xfrm>
              <a:off x="10452326" y="2257273"/>
              <a:ext cx="93241" cy="1184508"/>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73A573-22DC-78DF-A41E-F16E66CAB7AD}"/>
                </a:ext>
              </a:extLst>
            </p:cNvPr>
            <p:cNvCxnSpPr>
              <a:cxnSpLocks/>
            </p:cNvCxnSpPr>
            <p:nvPr/>
          </p:nvCxnSpPr>
          <p:spPr>
            <a:xfrm>
              <a:off x="10556438" y="3462730"/>
              <a:ext cx="459679" cy="100021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2D1EB54-8644-F0A8-9B46-CFCCC1255362}"/>
                </a:ext>
              </a:extLst>
            </p:cNvPr>
            <p:cNvCxnSpPr>
              <a:cxnSpLocks/>
            </p:cNvCxnSpPr>
            <p:nvPr/>
          </p:nvCxnSpPr>
          <p:spPr>
            <a:xfrm>
              <a:off x="10243200" y="1781856"/>
              <a:ext cx="240161" cy="41204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6D88A81-13C0-E00E-5635-562574706FE6}"/>
                </a:ext>
              </a:extLst>
            </p:cNvPr>
            <p:cNvCxnSpPr>
              <a:cxnSpLocks/>
            </p:cNvCxnSpPr>
            <p:nvPr/>
          </p:nvCxnSpPr>
          <p:spPr>
            <a:xfrm>
              <a:off x="10051125" y="1462010"/>
              <a:ext cx="192075" cy="27847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ABD377-28B1-6E36-4C9F-B0DAB133D452}"/>
                </a:ext>
              </a:extLst>
            </p:cNvPr>
            <p:cNvCxnSpPr>
              <a:cxnSpLocks/>
            </p:cNvCxnSpPr>
            <p:nvPr/>
          </p:nvCxnSpPr>
          <p:spPr>
            <a:xfrm>
              <a:off x="10269106" y="1757168"/>
              <a:ext cx="360410" cy="27235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79955B4-5031-9015-FE09-4BEAE3D3995E}"/>
                </a:ext>
              </a:extLst>
            </p:cNvPr>
            <p:cNvCxnSpPr>
              <a:cxnSpLocks/>
            </p:cNvCxnSpPr>
            <p:nvPr/>
          </p:nvCxnSpPr>
          <p:spPr>
            <a:xfrm>
              <a:off x="10618872" y="2009464"/>
              <a:ext cx="516066" cy="109439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0074123-50F3-75EC-58EC-88745CDA0116}"/>
                </a:ext>
              </a:extLst>
            </p:cNvPr>
            <p:cNvCxnSpPr>
              <a:cxnSpLocks/>
            </p:cNvCxnSpPr>
            <p:nvPr/>
          </p:nvCxnSpPr>
          <p:spPr>
            <a:xfrm>
              <a:off x="9453274" y="1461284"/>
              <a:ext cx="756510" cy="32057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66B8BDF-442B-BDDC-10FA-1E95C28981AD}"/>
                </a:ext>
              </a:extLst>
            </p:cNvPr>
            <p:cNvCxnSpPr>
              <a:cxnSpLocks/>
            </p:cNvCxnSpPr>
            <p:nvPr/>
          </p:nvCxnSpPr>
          <p:spPr>
            <a:xfrm>
              <a:off x="10147162" y="2944246"/>
              <a:ext cx="471710" cy="95950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5C08019-2C93-2D04-5D36-9F7E6271F4FD}"/>
                </a:ext>
              </a:extLst>
            </p:cNvPr>
            <p:cNvCxnSpPr>
              <a:cxnSpLocks/>
            </p:cNvCxnSpPr>
            <p:nvPr/>
          </p:nvCxnSpPr>
          <p:spPr>
            <a:xfrm>
              <a:off x="10624881" y="3914592"/>
              <a:ext cx="402731" cy="24012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D5E6E56-15D1-75DC-2277-3D72DC0A5EB4}"/>
                </a:ext>
              </a:extLst>
            </p:cNvPr>
            <p:cNvCxnSpPr>
              <a:cxnSpLocks/>
            </p:cNvCxnSpPr>
            <p:nvPr/>
          </p:nvCxnSpPr>
          <p:spPr>
            <a:xfrm>
              <a:off x="10594148" y="3950978"/>
              <a:ext cx="455364" cy="963824"/>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EE05664-F67C-EC86-CD7B-FCBAED2160D6}"/>
                </a:ext>
              </a:extLst>
            </p:cNvPr>
            <p:cNvCxnSpPr>
              <a:cxnSpLocks/>
            </p:cNvCxnSpPr>
            <p:nvPr/>
          </p:nvCxnSpPr>
          <p:spPr>
            <a:xfrm>
              <a:off x="8766723" y="1462010"/>
              <a:ext cx="1284402" cy="935108"/>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9B89AED-5E30-F270-8B5C-ACECA011435A}"/>
                </a:ext>
              </a:extLst>
            </p:cNvPr>
            <p:cNvCxnSpPr>
              <a:cxnSpLocks/>
            </p:cNvCxnSpPr>
            <p:nvPr/>
          </p:nvCxnSpPr>
          <p:spPr>
            <a:xfrm>
              <a:off x="10034367" y="2379625"/>
              <a:ext cx="144478" cy="59622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9152918-D854-56AA-81C5-366121544980}"/>
                </a:ext>
              </a:extLst>
            </p:cNvPr>
            <p:cNvCxnSpPr>
              <a:cxnSpLocks/>
            </p:cNvCxnSpPr>
            <p:nvPr/>
          </p:nvCxnSpPr>
          <p:spPr>
            <a:xfrm>
              <a:off x="9653546" y="1413591"/>
              <a:ext cx="691749" cy="90119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EBDB75A-A584-BCCC-0540-D3C6321ACA6A}"/>
                </a:ext>
              </a:extLst>
            </p:cNvPr>
            <p:cNvCxnSpPr>
              <a:cxnSpLocks/>
            </p:cNvCxnSpPr>
            <p:nvPr/>
          </p:nvCxnSpPr>
          <p:spPr>
            <a:xfrm>
              <a:off x="10310914" y="2297259"/>
              <a:ext cx="87083" cy="4739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215CC31-6889-6D28-EF6D-B67E3B045EBA}"/>
                </a:ext>
              </a:extLst>
            </p:cNvPr>
            <p:cNvCxnSpPr>
              <a:cxnSpLocks/>
            </p:cNvCxnSpPr>
            <p:nvPr/>
          </p:nvCxnSpPr>
          <p:spPr>
            <a:xfrm>
              <a:off x="10401308" y="2756956"/>
              <a:ext cx="648204" cy="971961"/>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B4F267D-B7B5-B8ED-1A89-077953B13C9B}"/>
                </a:ext>
              </a:extLst>
            </p:cNvPr>
            <p:cNvCxnSpPr>
              <a:cxnSpLocks/>
            </p:cNvCxnSpPr>
            <p:nvPr/>
          </p:nvCxnSpPr>
          <p:spPr>
            <a:xfrm>
              <a:off x="9296823" y="2944246"/>
              <a:ext cx="660939" cy="58492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6A02492-3736-84DA-FEC1-F6B7784CB968}"/>
                </a:ext>
              </a:extLst>
            </p:cNvPr>
            <p:cNvCxnSpPr>
              <a:cxnSpLocks/>
            </p:cNvCxnSpPr>
            <p:nvPr/>
          </p:nvCxnSpPr>
          <p:spPr>
            <a:xfrm>
              <a:off x="8845973" y="2803767"/>
              <a:ext cx="435241" cy="344164"/>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1C0F1CF-BD30-6E16-ED4B-D7658B22A3FE}"/>
                </a:ext>
              </a:extLst>
            </p:cNvPr>
            <p:cNvCxnSpPr>
              <a:cxnSpLocks/>
            </p:cNvCxnSpPr>
            <p:nvPr/>
          </p:nvCxnSpPr>
          <p:spPr>
            <a:xfrm>
              <a:off x="10057590" y="3751427"/>
              <a:ext cx="658424" cy="81965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7CD2A44-4627-1531-9C38-9E55303BEB02}"/>
                </a:ext>
              </a:extLst>
            </p:cNvPr>
            <p:cNvCxnSpPr>
              <a:cxnSpLocks/>
            </p:cNvCxnSpPr>
            <p:nvPr/>
          </p:nvCxnSpPr>
          <p:spPr>
            <a:xfrm>
              <a:off x="10706113" y="4541621"/>
              <a:ext cx="343399" cy="51574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4AA3461-576F-D506-B1F6-2C135283E9EF}"/>
                </a:ext>
              </a:extLst>
            </p:cNvPr>
            <p:cNvCxnSpPr>
              <a:cxnSpLocks/>
            </p:cNvCxnSpPr>
            <p:nvPr/>
          </p:nvCxnSpPr>
          <p:spPr>
            <a:xfrm>
              <a:off x="7078001" y="1647672"/>
              <a:ext cx="1020189" cy="195238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63B87EE-8658-74F4-1146-6A0BA8F6B8C6}"/>
                </a:ext>
              </a:extLst>
            </p:cNvPr>
            <p:cNvCxnSpPr>
              <a:cxnSpLocks/>
            </p:cNvCxnSpPr>
            <p:nvPr/>
          </p:nvCxnSpPr>
          <p:spPr>
            <a:xfrm>
              <a:off x="8056099" y="3674961"/>
              <a:ext cx="639695" cy="988621"/>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BAC836C-21E1-DD8B-A73B-A85CF9F455DB}"/>
                </a:ext>
              </a:extLst>
            </p:cNvPr>
            <p:cNvCxnSpPr>
              <a:cxnSpLocks/>
            </p:cNvCxnSpPr>
            <p:nvPr/>
          </p:nvCxnSpPr>
          <p:spPr>
            <a:xfrm>
              <a:off x="8695793" y="4663582"/>
              <a:ext cx="627571" cy="66105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15C380A-7D5B-6808-0022-5C1C6358DE7F}"/>
                </a:ext>
              </a:extLst>
            </p:cNvPr>
            <p:cNvCxnSpPr>
              <a:cxnSpLocks/>
            </p:cNvCxnSpPr>
            <p:nvPr/>
          </p:nvCxnSpPr>
          <p:spPr>
            <a:xfrm>
              <a:off x="8113135" y="3626672"/>
              <a:ext cx="1807750" cy="169796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8F9AAE9-E827-E656-07AF-79805A3DFE33}"/>
                </a:ext>
              </a:extLst>
            </p:cNvPr>
            <p:cNvCxnSpPr>
              <a:cxnSpLocks/>
            </p:cNvCxnSpPr>
            <p:nvPr/>
          </p:nvCxnSpPr>
          <p:spPr>
            <a:xfrm>
              <a:off x="7012386" y="2277202"/>
              <a:ext cx="1020150" cy="134947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8E327D2-6ECF-8FB1-0773-D354489CFEED}"/>
                </a:ext>
              </a:extLst>
            </p:cNvPr>
            <p:cNvCxnSpPr>
              <a:cxnSpLocks/>
            </p:cNvCxnSpPr>
            <p:nvPr/>
          </p:nvCxnSpPr>
          <p:spPr>
            <a:xfrm>
              <a:off x="9670166" y="4430948"/>
              <a:ext cx="699047" cy="91930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A7F020D-9119-52DA-C4E2-5151B661334F}"/>
                </a:ext>
              </a:extLst>
            </p:cNvPr>
            <p:cNvCxnSpPr>
              <a:cxnSpLocks/>
            </p:cNvCxnSpPr>
            <p:nvPr/>
          </p:nvCxnSpPr>
          <p:spPr>
            <a:xfrm>
              <a:off x="8579810" y="1446175"/>
              <a:ext cx="513179" cy="707534"/>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1E2F9F0-5AD5-A796-6CC5-A12BC49DEF4F}"/>
                </a:ext>
              </a:extLst>
            </p:cNvPr>
            <p:cNvCxnSpPr>
              <a:cxnSpLocks/>
            </p:cNvCxnSpPr>
            <p:nvPr/>
          </p:nvCxnSpPr>
          <p:spPr>
            <a:xfrm>
              <a:off x="9111412" y="2153709"/>
              <a:ext cx="402060" cy="17131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9CB64FD-205C-BCEF-69C2-C7C90E313E2A}"/>
                </a:ext>
              </a:extLst>
            </p:cNvPr>
            <p:cNvCxnSpPr>
              <a:cxnSpLocks/>
            </p:cNvCxnSpPr>
            <p:nvPr/>
          </p:nvCxnSpPr>
          <p:spPr>
            <a:xfrm>
              <a:off x="6757691" y="4663582"/>
              <a:ext cx="320309" cy="686672"/>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BDD4619-9532-4598-724B-235709EEB62D}"/>
                </a:ext>
              </a:extLst>
            </p:cNvPr>
            <p:cNvCxnSpPr>
              <a:cxnSpLocks/>
            </p:cNvCxnSpPr>
            <p:nvPr/>
          </p:nvCxnSpPr>
          <p:spPr>
            <a:xfrm>
              <a:off x="6809350" y="2097564"/>
              <a:ext cx="967216" cy="2194012"/>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5A0C0E1-9707-2396-063E-AF1B1D936175}"/>
                </a:ext>
              </a:extLst>
            </p:cNvPr>
            <p:cNvCxnSpPr>
              <a:cxnSpLocks/>
            </p:cNvCxnSpPr>
            <p:nvPr/>
          </p:nvCxnSpPr>
          <p:spPr>
            <a:xfrm>
              <a:off x="7788530" y="4269083"/>
              <a:ext cx="514236" cy="606871"/>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84A3262-7FB1-E710-0048-C1FE3A43E920}"/>
                </a:ext>
              </a:extLst>
            </p:cNvPr>
            <p:cNvCxnSpPr>
              <a:cxnSpLocks/>
            </p:cNvCxnSpPr>
            <p:nvPr/>
          </p:nvCxnSpPr>
          <p:spPr>
            <a:xfrm>
              <a:off x="8388379" y="4877602"/>
              <a:ext cx="795973" cy="447033"/>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FA36DB3-A216-41B2-5D51-C5EC94A350BD}"/>
                </a:ext>
              </a:extLst>
            </p:cNvPr>
            <p:cNvCxnSpPr>
              <a:cxnSpLocks/>
            </p:cNvCxnSpPr>
            <p:nvPr/>
          </p:nvCxnSpPr>
          <p:spPr>
            <a:xfrm>
              <a:off x="7925592" y="2319195"/>
              <a:ext cx="1801041" cy="2122607"/>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C9DD3102-FF24-8C32-C01F-A2569E005363}"/>
                </a:ext>
              </a:extLst>
            </p:cNvPr>
            <p:cNvCxnSpPr>
              <a:cxnSpLocks/>
            </p:cNvCxnSpPr>
            <p:nvPr/>
          </p:nvCxnSpPr>
          <p:spPr>
            <a:xfrm>
              <a:off x="7531554" y="2185895"/>
              <a:ext cx="388715" cy="185951"/>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7A2335A-B359-8484-553C-760FF4C7D276}"/>
                </a:ext>
              </a:extLst>
            </p:cNvPr>
            <p:cNvCxnSpPr>
              <a:cxnSpLocks/>
            </p:cNvCxnSpPr>
            <p:nvPr/>
          </p:nvCxnSpPr>
          <p:spPr>
            <a:xfrm>
              <a:off x="7179820" y="1517578"/>
              <a:ext cx="387782" cy="710081"/>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76499D8-19F6-2E7F-1EFF-16C3157718A8}"/>
                </a:ext>
              </a:extLst>
            </p:cNvPr>
            <p:cNvCxnSpPr>
              <a:cxnSpLocks/>
            </p:cNvCxnSpPr>
            <p:nvPr/>
          </p:nvCxnSpPr>
          <p:spPr>
            <a:xfrm>
              <a:off x="9837828" y="4358442"/>
              <a:ext cx="973584" cy="966194"/>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2B3CBB6-2F01-4E31-06A3-5E21D765E78F}"/>
                </a:ext>
              </a:extLst>
            </p:cNvPr>
            <p:cNvCxnSpPr>
              <a:cxnSpLocks/>
            </p:cNvCxnSpPr>
            <p:nvPr/>
          </p:nvCxnSpPr>
          <p:spPr>
            <a:xfrm>
              <a:off x="10598419" y="2290703"/>
              <a:ext cx="505421" cy="1305022"/>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B472729-E1B6-0A35-567D-856F13A39228}"/>
                </a:ext>
              </a:extLst>
            </p:cNvPr>
            <p:cNvCxnSpPr>
              <a:cxnSpLocks/>
            </p:cNvCxnSpPr>
            <p:nvPr/>
          </p:nvCxnSpPr>
          <p:spPr>
            <a:xfrm flipH="1" flipV="1">
              <a:off x="8989015" y="1455053"/>
              <a:ext cx="1671772" cy="883650"/>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89471A2-4C39-6087-85E8-B07D5E0E4D04}"/>
                </a:ext>
              </a:extLst>
            </p:cNvPr>
            <p:cNvCxnSpPr>
              <a:cxnSpLocks/>
            </p:cNvCxnSpPr>
            <p:nvPr/>
          </p:nvCxnSpPr>
          <p:spPr>
            <a:xfrm>
              <a:off x="9553312" y="2345788"/>
              <a:ext cx="803373" cy="1524191"/>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9FEC849-786B-3393-0FFA-1BCC00A15509}"/>
                </a:ext>
              </a:extLst>
            </p:cNvPr>
            <p:cNvCxnSpPr>
              <a:cxnSpLocks/>
            </p:cNvCxnSpPr>
            <p:nvPr/>
          </p:nvCxnSpPr>
          <p:spPr>
            <a:xfrm>
              <a:off x="10379422" y="3839957"/>
              <a:ext cx="785470" cy="685913"/>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A55CBDD8-A44D-2EF1-32AA-F2338CB20152}"/>
                </a:ext>
              </a:extLst>
            </p:cNvPr>
            <p:cNvCxnSpPr>
              <a:cxnSpLocks/>
            </p:cNvCxnSpPr>
            <p:nvPr/>
          </p:nvCxnSpPr>
          <p:spPr>
            <a:xfrm>
              <a:off x="9396215" y="2396211"/>
              <a:ext cx="610654" cy="1023224"/>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613D602-4C0F-31E0-EA22-14FF36D39EED}"/>
                </a:ext>
              </a:extLst>
            </p:cNvPr>
            <p:cNvCxnSpPr>
              <a:cxnSpLocks/>
            </p:cNvCxnSpPr>
            <p:nvPr/>
          </p:nvCxnSpPr>
          <p:spPr>
            <a:xfrm flipH="1" flipV="1">
              <a:off x="8643841" y="2200404"/>
              <a:ext cx="754297" cy="193551"/>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E1EB247-2A7D-AE5A-BB35-B4C8C665B0E4}"/>
                </a:ext>
              </a:extLst>
            </p:cNvPr>
            <p:cNvCxnSpPr>
              <a:cxnSpLocks/>
            </p:cNvCxnSpPr>
            <p:nvPr/>
          </p:nvCxnSpPr>
          <p:spPr>
            <a:xfrm>
              <a:off x="7941884" y="1482162"/>
              <a:ext cx="679070" cy="807499"/>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912AD8D-1E22-414B-26A3-5982B013F224}"/>
              </a:ext>
            </a:extLst>
          </p:cNvPr>
          <p:cNvSpPr txBox="1"/>
          <p:nvPr/>
        </p:nvSpPr>
        <p:spPr>
          <a:xfrm>
            <a:off x="6101618" y="5369437"/>
            <a:ext cx="5824020" cy="646331"/>
          </a:xfrm>
          <a:prstGeom prst="rect">
            <a:avLst/>
          </a:prstGeom>
          <a:noFill/>
        </p:spPr>
        <p:txBody>
          <a:bodyPr wrap="square" rtlCol="0">
            <a:spAutoFit/>
          </a:bodyPr>
          <a:lstStyle/>
          <a:p>
            <a:r>
              <a:rPr lang="en-US" dirty="0">
                <a:solidFill>
                  <a:srgbClr val="00B050"/>
                </a:solidFill>
              </a:rPr>
              <a:t>Green</a:t>
            </a:r>
            <a:r>
              <a:rPr lang="en-US" dirty="0"/>
              <a:t> dashed lines: visible in the conductance map</a:t>
            </a:r>
          </a:p>
          <a:p>
            <a:r>
              <a:rPr lang="en-US" dirty="0"/>
              <a:t>White dashed lines: invisible/weak in the conductance map</a:t>
            </a:r>
          </a:p>
        </p:txBody>
      </p:sp>
      <p:sp>
        <p:nvSpPr>
          <p:cNvPr id="24" name="Slide Number Placeholder 23">
            <a:extLst>
              <a:ext uri="{FF2B5EF4-FFF2-40B4-BE49-F238E27FC236}">
                <a16:creationId xmlns:a16="http://schemas.microsoft.com/office/drawing/2014/main" id="{55C874CC-5597-9C58-3F34-89674316AC9C}"/>
              </a:ext>
            </a:extLst>
          </p:cNvPr>
          <p:cNvSpPr>
            <a:spLocks noGrp="1"/>
          </p:cNvSpPr>
          <p:nvPr>
            <p:ph type="sldNum" sz="quarter" idx="12"/>
          </p:nvPr>
        </p:nvSpPr>
        <p:spPr/>
        <p:txBody>
          <a:bodyPr/>
          <a:lstStyle/>
          <a:p>
            <a:fld id="{CBE0FD62-4726-41E7-A477-0D0A01FEC0D9}" type="slidenum">
              <a:rPr lang="en-US" smtClean="0"/>
              <a:t>22</a:t>
            </a:fld>
            <a:endParaRPr lang="en-US"/>
          </a:p>
        </p:txBody>
      </p:sp>
      <p:pic>
        <p:nvPicPr>
          <p:cNvPr id="26" name="Picture 25" descr="Chart&#10;&#10;Description automatically generated">
            <a:extLst>
              <a:ext uri="{FF2B5EF4-FFF2-40B4-BE49-F238E27FC236}">
                <a16:creationId xmlns:a16="http://schemas.microsoft.com/office/drawing/2014/main" id="{DDF8FB9A-868C-4EB8-5F26-C5C061699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736" y="1172953"/>
            <a:ext cx="5290883" cy="3968162"/>
          </a:xfrm>
          <a:prstGeom prst="rect">
            <a:avLst/>
          </a:prstGeom>
        </p:spPr>
      </p:pic>
      <p:sp>
        <p:nvSpPr>
          <p:cNvPr id="2" name="TextBox 1">
            <a:extLst>
              <a:ext uri="{FF2B5EF4-FFF2-40B4-BE49-F238E27FC236}">
                <a16:creationId xmlns:a16="http://schemas.microsoft.com/office/drawing/2014/main" id="{E95E392B-9A81-E04D-00B2-586F5C1E5E3E}"/>
              </a:ext>
            </a:extLst>
          </p:cNvPr>
          <p:cNvSpPr txBox="1"/>
          <p:nvPr/>
        </p:nvSpPr>
        <p:spPr>
          <a:xfrm>
            <a:off x="1077619" y="5264708"/>
            <a:ext cx="4572000" cy="646331"/>
          </a:xfrm>
          <a:prstGeom prst="rect">
            <a:avLst/>
          </a:prstGeom>
          <a:noFill/>
        </p:spPr>
        <p:txBody>
          <a:bodyPr wrap="square" rtlCol="0">
            <a:spAutoFit/>
          </a:bodyPr>
          <a:lstStyle/>
          <a:p>
            <a:r>
              <a:rPr lang="en-US" dirty="0"/>
              <a:t>DC transport through the array to sense changes in the charge configuration.</a:t>
            </a:r>
          </a:p>
        </p:txBody>
      </p:sp>
    </p:spTree>
    <p:extLst>
      <p:ext uri="{BB962C8B-B14F-4D97-AF65-F5344CB8AC3E}">
        <p14:creationId xmlns:p14="http://schemas.microsoft.com/office/powerpoint/2010/main" val="1909372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7DBF8C6-F941-F6C1-5DF2-AFBC7993841D}"/>
              </a:ext>
            </a:extLst>
          </p:cNvPr>
          <p:cNvGrpSpPr/>
          <p:nvPr/>
        </p:nvGrpSpPr>
        <p:grpSpPr>
          <a:xfrm>
            <a:off x="9538" y="1034497"/>
            <a:ext cx="3115547" cy="2374775"/>
            <a:chOff x="-41877" y="705693"/>
            <a:chExt cx="4224784" cy="3168588"/>
          </a:xfrm>
        </p:grpSpPr>
        <p:pic>
          <p:nvPicPr>
            <p:cNvPr id="4" name="Picture 3" descr="Chart&#10;&#10;Description automatically generated">
              <a:extLst>
                <a:ext uri="{FF2B5EF4-FFF2-40B4-BE49-F238E27FC236}">
                  <a16:creationId xmlns:a16="http://schemas.microsoft.com/office/drawing/2014/main" id="{52E033C6-3C9E-51D2-B18A-B8B8B276F2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77" y="705693"/>
              <a:ext cx="4224784" cy="3168588"/>
            </a:xfrm>
            <a:prstGeom prst="rect">
              <a:avLst/>
            </a:prstGeom>
          </p:spPr>
        </p:pic>
        <p:sp>
          <p:nvSpPr>
            <p:cNvPr id="5" name="Rectangle 4">
              <a:extLst>
                <a:ext uri="{FF2B5EF4-FFF2-40B4-BE49-F238E27FC236}">
                  <a16:creationId xmlns:a16="http://schemas.microsoft.com/office/drawing/2014/main" id="{44DFF8EF-8199-6BE2-3C95-B4CC3EAF6523}"/>
                </a:ext>
              </a:extLst>
            </p:cNvPr>
            <p:cNvSpPr/>
            <p:nvPr/>
          </p:nvSpPr>
          <p:spPr>
            <a:xfrm>
              <a:off x="2436564" y="1979103"/>
              <a:ext cx="422046" cy="433754"/>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CF51D4D-BBFA-FFCF-A626-0A0131721864}"/>
              </a:ext>
            </a:extLst>
          </p:cNvPr>
          <p:cNvSpPr txBox="1"/>
          <p:nvPr/>
        </p:nvSpPr>
        <p:spPr>
          <a:xfrm>
            <a:off x="1733814" y="50505"/>
            <a:ext cx="7943457" cy="461665"/>
          </a:xfrm>
          <a:prstGeom prst="rect">
            <a:avLst/>
          </a:prstGeom>
          <a:noFill/>
        </p:spPr>
        <p:txBody>
          <a:bodyPr wrap="none" rtlCol="0">
            <a:spAutoFit/>
          </a:bodyPr>
          <a:lstStyle/>
          <a:p>
            <a:r>
              <a:rPr lang="en-US" sz="2400" b="1" dirty="0"/>
              <a:t>Charge movement/transitions visible only in the RF response</a:t>
            </a:r>
          </a:p>
        </p:txBody>
      </p:sp>
      <p:sp>
        <p:nvSpPr>
          <p:cNvPr id="34" name="Slide Number Placeholder 33">
            <a:extLst>
              <a:ext uri="{FF2B5EF4-FFF2-40B4-BE49-F238E27FC236}">
                <a16:creationId xmlns:a16="http://schemas.microsoft.com/office/drawing/2014/main" id="{794193A1-06ED-ED44-FFA5-C9D44510EE57}"/>
              </a:ext>
            </a:extLst>
          </p:cNvPr>
          <p:cNvSpPr>
            <a:spLocks noGrp="1"/>
          </p:cNvSpPr>
          <p:nvPr>
            <p:ph type="sldNum" sz="quarter" idx="12"/>
          </p:nvPr>
        </p:nvSpPr>
        <p:spPr/>
        <p:txBody>
          <a:bodyPr/>
          <a:lstStyle/>
          <a:p>
            <a:fld id="{CBE0FD62-4726-41E7-A477-0D0A01FEC0D9}" type="slidenum">
              <a:rPr lang="en-US" smtClean="0"/>
              <a:t>23</a:t>
            </a:fld>
            <a:endParaRPr lang="en-US"/>
          </a:p>
        </p:txBody>
      </p:sp>
      <p:pic>
        <p:nvPicPr>
          <p:cNvPr id="23" name="Picture 22" descr="Chart, histogram&#10;&#10;Description automatically generated">
            <a:extLst>
              <a:ext uri="{FF2B5EF4-FFF2-40B4-BE49-F238E27FC236}">
                <a16:creationId xmlns:a16="http://schemas.microsoft.com/office/drawing/2014/main" id="{12C76D6B-06CD-B285-85D6-69E0F860B8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4093" y="998185"/>
            <a:ext cx="3304051" cy="2478038"/>
          </a:xfrm>
          <a:prstGeom prst="rect">
            <a:avLst/>
          </a:prstGeom>
        </p:spPr>
      </p:pic>
      <p:grpSp>
        <p:nvGrpSpPr>
          <p:cNvPr id="51" name="Group 50">
            <a:extLst>
              <a:ext uri="{FF2B5EF4-FFF2-40B4-BE49-F238E27FC236}">
                <a16:creationId xmlns:a16="http://schemas.microsoft.com/office/drawing/2014/main" id="{8F6E95DA-30CC-5F52-1243-0021F9B3A786}"/>
              </a:ext>
            </a:extLst>
          </p:cNvPr>
          <p:cNvGrpSpPr/>
          <p:nvPr/>
        </p:nvGrpSpPr>
        <p:grpSpPr>
          <a:xfrm>
            <a:off x="3027472" y="930540"/>
            <a:ext cx="3181490" cy="2498460"/>
            <a:chOff x="4373243" y="487972"/>
            <a:chExt cx="4135187" cy="3101390"/>
          </a:xfrm>
        </p:grpSpPr>
        <p:pic>
          <p:nvPicPr>
            <p:cNvPr id="20" name="Picture 19" descr="Chart, histogram&#10;&#10;Description automatically generated">
              <a:extLst>
                <a:ext uri="{FF2B5EF4-FFF2-40B4-BE49-F238E27FC236}">
                  <a16:creationId xmlns:a16="http://schemas.microsoft.com/office/drawing/2014/main" id="{F118CF82-86E2-7203-F4EF-4AAF51B7EA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3243" y="487972"/>
              <a:ext cx="4135187" cy="3101390"/>
            </a:xfrm>
            <a:prstGeom prst="rect">
              <a:avLst/>
            </a:prstGeom>
          </p:spPr>
        </p:pic>
        <p:cxnSp>
          <p:nvCxnSpPr>
            <p:cNvPr id="24" name="Straight Connector 23">
              <a:extLst>
                <a:ext uri="{FF2B5EF4-FFF2-40B4-BE49-F238E27FC236}">
                  <a16:creationId xmlns:a16="http://schemas.microsoft.com/office/drawing/2014/main" id="{7AC310C5-8150-AF27-A554-8149881EDA6E}"/>
                </a:ext>
              </a:extLst>
            </p:cNvPr>
            <p:cNvCxnSpPr>
              <a:cxnSpLocks/>
            </p:cNvCxnSpPr>
            <p:nvPr/>
          </p:nvCxnSpPr>
          <p:spPr>
            <a:xfrm>
              <a:off x="4927734" y="942975"/>
              <a:ext cx="1349241" cy="1004466"/>
            </a:xfrm>
            <a:prstGeom prst="line">
              <a:avLst/>
            </a:prstGeom>
            <a:ln w="2857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4019DA6-6CE8-9FFB-C798-5B81B0D9E24B}"/>
                </a:ext>
              </a:extLst>
            </p:cNvPr>
            <p:cNvCxnSpPr>
              <a:cxnSpLocks/>
            </p:cNvCxnSpPr>
            <p:nvPr/>
          </p:nvCxnSpPr>
          <p:spPr>
            <a:xfrm>
              <a:off x="5880207" y="738281"/>
              <a:ext cx="560629" cy="1048462"/>
            </a:xfrm>
            <a:prstGeom prst="line">
              <a:avLst/>
            </a:prstGeom>
            <a:ln w="2857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DBEF70-C1B2-16C3-978E-369E60137463}"/>
                </a:ext>
              </a:extLst>
            </p:cNvPr>
            <p:cNvCxnSpPr>
              <a:cxnSpLocks/>
            </p:cNvCxnSpPr>
            <p:nvPr/>
          </p:nvCxnSpPr>
          <p:spPr>
            <a:xfrm>
              <a:off x="6276975" y="1947441"/>
              <a:ext cx="499682" cy="1194246"/>
            </a:xfrm>
            <a:prstGeom prst="line">
              <a:avLst/>
            </a:prstGeom>
            <a:ln w="2857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C9E9EAB-BB9D-5E13-5AF1-F120EF8894A3}"/>
                </a:ext>
              </a:extLst>
            </p:cNvPr>
            <p:cNvCxnSpPr>
              <a:cxnSpLocks/>
            </p:cNvCxnSpPr>
            <p:nvPr/>
          </p:nvCxnSpPr>
          <p:spPr>
            <a:xfrm>
              <a:off x="6440836" y="1796595"/>
              <a:ext cx="826739" cy="822780"/>
            </a:xfrm>
            <a:prstGeom prst="line">
              <a:avLst/>
            </a:prstGeom>
            <a:ln w="28575">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B96E453-CD16-37BE-7EA5-CE3900E5695A}"/>
                </a:ext>
              </a:extLst>
            </p:cNvPr>
            <p:cNvCxnSpPr>
              <a:cxnSpLocks/>
            </p:cNvCxnSpPr>
            <p:nvPr/>
          </p:nvCxnSpPr>
          <p:spPr>
            <a:xfrm flipV="1">
              <a:off x="6276975" y="1803462"/>
              <a:ext cx="163861" cy="122367"/>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E1BA417-B094-F37A-9A48-7FF2351793EB}"/>
                </a:ext>
              </a:extLst>
            </p:cNvPr>
            <p:cNvSpPr txBox="1"/>
            <p:nvPr/>
          </p:nvSpPr>
          <p:spPr>
            <a:xfrm>
              <a:off x="5478918" y="2250043"/>
              <a:ext cx="333746" cy="369332"/>
            </a:xfrm>
            <a:prstGeom prst="rect">
              <a:avLst/>
            </a:prstGeom>
            <a:noFill/>
          </p:spPr>
          <p:txBody>
            <a:bodyPr wrap="none" rtlCol="0">
              <a:spAutoFit/>
            </a:bodyPr>
            <a:lstStyle/>
            <a:p>
              <a:r>
                <a:rPr lang="en-US" dirty="0"/>
                <a:t>N</a:t>
              </a:r>
            </a:p>
          </p:txBody>
        </p:sp>
        <p:sp>
          <p:nvSpPr>
            <p:cNvPr id="48" name="TextBox 47">
              <a:extLst>
                <a:ext uri="{FF2B5EF4-FFF2-40B4-BE49-F238E27FC236}">
                  <a16:creationId xmlns:a16="http://schemas.microsoft.com/office/drawing/2014/main" id="{9AF5D532-81EB-4EA5-A432-7B08B30C6E89}"/>
                </a:ext>
              </a:extLst>
            </p:cNvPr>
            <p:cNvSpPr txBox="1"/>
            <p:nvPr/>
          </p:nvSpPr>
          <p:spPr>
            <a:xfrm>
              <a:off x="6710456" y="2685695"/>
              <a:ext cx="566181" cy="369332"/>
            </a:xfrm>
            <a:prstGeom prst="rect">
              <a:avLst/>
            </a:prstGeom>
            <a:noFill/>
          </p:spPr>
          <p:txBody>
            <a:bodyPr wrap="none" rtlCol="0">
              <a:spAutoFit/>
            </a:bodyPr>
            <a:lstStyle/>
            <a:p>
              <a:r>
                <a:rPr lang="en-US" dirty="0"/>
                <a:t>N+1</a:t>
              </a:r>
            </a:p>
          </p:txBody>
        </p:sp>
        <p:sp>
          <p:nvSpPr>
            <p:cNvPr id="49" name="TextBox 48">
              <a:extLst>
                <a:ext uri="{FF2B5EF4-FFF2-40B4-BE49-F238E27FC236}">
                  <a16:creationId xmlns:a16="http://schemas.microsoft.com/office/drawing/2014/main" id="{EAC48EB8-1687-2F2C-277C-73460230D332}"/>
                </a:ext>
              </a:extLst>
            </p:cNvPr>
            <p:cNvSpPr txBox="1"/>
            <p:nvPr/>
          </p:nvSpPr>
          <p:spPr>
            <a:xfrm>
              <a:off x="5459634" y="942975"/>
              <a:ext cx="566181" cy="369332"/>
            </a:xfrm>
            <a:prstGeom prst="rect">
              <a:avLst/>
            </a:prstGeom>
            <a:noFill/>
          </p:spPr>
          <p:txBody>
            <a:bodyPr wrap="none" rtlCol="0">
              <a:spAutoFit/>
            </a:bodyPr>
            <a:lstStyle/>
            <a:p>
              <a:r>
                <a:rPr lang="en-US" dirty="0"/>
                <a:t>N+1</a:t>
              </a:r>
            </a:p>
          </p:txBody>
        </p:sp>
        <p:sp>
          <p:nvSpPr>
            <p:cNvPr id="50" name="TextBox 49">
              <a:extLst>
                <a:ext uri="{FF2B5EF4-FFF2-40B4-BE49-F238E27FC236}">
                  <a16:creationId xmlns:a16="http://schemas.microsoft.com/office/drawing/2014/main" id="{1B82A229-5ABE-5A7B-34B1-0A902B76606E}"/>
                </a:ext>
              </a:extLst>
            </p:cNvPr>
            <p:cNvSpPr txBox="1"/>
            <p:nvPr/>
          </p:nvSpPr>
          <p:spPr>
            <a:xfrm>
              <a:off x="6414457" y="1402168"/>
              <a:ext cx="566181" cy="369332"/>
            </a:xfrm>
            <a:prstGeom prst="rect">
              <a:avLst/>
            </a:prstGeom>
            <a:noFill/>
          </p:spPr>
          <p:txBody>
            <a:bodyPr wrap="none" rtlCol="0">
              <a:spAutoFit/>
            </a:bodyPr>
            <a:lstStyle/>
            <a:p>
              <a:r>
                <a:rPr lang="en-US" dirty="0"/>
                <a:t>N+2</a:t>
              </a:r>
            </a:p>
          </p:txBody>
        </p:sp>
      </p:grpSp>
      <p:sp>
        <p:nvSpPr>
          <p:cNvPr id="71" name="Rectangle 70">
            <a:extLst>
              <a:ext uri="{FF2B5EF4-FFF2-40B4-BE49-F238E27FC236}">
                <a16:creationId xmlns:a16="http://schemas.microsoft.com/office/drawing/2014/main" id="{60264C79-2823-1321-80D0-8027DA13F3EB}"/>
              </a:ext>
            </a:extLst>
          </p:cNvPr>
          <p:cNvSpPr/>
          <p:nvPr/>
        </p:nvSpPr>
        <p:spPr>
          <a:xfrm>
            <a:off x="3194051" y="588208"/>
            <a:ext cx="7858678" cy="337901"/>
          </a:xfrm>
          <a:prstGeom prst="rect">
            <a:avLst/>
          </a:prstGeom>
        </p:spPr>
        <p:txBody>
          <a:bodyPr wrap="square">
            <a:spAutoFit/>
          </a:bodyPr>
          <a:lstStyle/>
          <a:p>
            <a:r>
              <a:rPr lang="en-US" sz="1600" dirty="0"/>
              <a:t>Charge transition between localized charge states coupling to the same leads.</a:t>
            </a:r>
          </a:p>
        </p:txBody>
      </p:sp>
      <p:sp>
        <p:nvSpPr>
          <p:cNvPr id="76" name="TextBox 75">
            <a:extLst>
              <a:ext uri="{FF2B5EF4-FFF2-40B4-BE49-F238E27FC236}">
                <a16:creationId xmlns:a16="http://schemas.microsoft.com/office/drawing/2014/main" id="{E9F113C8-F645-90A0-4A07-28E3176D5052}"/>
              </a:ext>
            </a:extLst>
          </p:cNvPr>
          <p:cNvSpPr txBox="1"/>
          <p:nvPr/>
        </p:nvSpPr>
        <p:spPr>
          <a:xfrm>
            <a:off x="9979192" y="4275739"/>
            <a:ext cx="2229614" cy="738664"/>
          </a:xfrm>
          <a:prstGeom prst="rect">
            <a:avLst/>
          </a:prstGeom>
          <a:noFill/>
        </p:spPr>
        <p:txBody>
          <a:bodyPr wrap="square" rtlCol="0">
            <a:spAutoFit/>
          </a:bodyPr>
          <a:lstStyle/>
          <a:p>
            <a:r>
              <a:rPr lang="en-US" sz="1400" dirty="0"/>
              <a:t>Extract effective tunnel coupling between two localized charge states:</a:t>
            </a:r>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7565ABDD-8E7E-3EB9-DAA8-95756D7C7134}"/>
                  </a:ext>
                </a:extLst>
              </p:cNvPr>
              <p:cNvSpPr txBox="1"/>
              <p:nvPr/>
            </p:nvSpPr>
            <p:spPr>
              <a:xfrm>
                <a:off x="9341711" y="1866860"/>
                <a:ext cx="2674771" cy="492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𝐶</m:t>
                          </m:r>
                        </m:e>
                        <m:sub>
                          <m:r>
                            <a:rPr lang="en-US" sz="1600" b="0" i="1" smtClean="0">
                              <a:latin typeface="Cambria Math" panose="02040503050406030204" pitchFamily="18" charset="0"/>
                            </a:rPr>
                            <m:t>𝑞</m:t>
                          </m:r>
                        </m:sub>
                      </m:sSub>
                      <m:r>
                        <a:rPr lang="en-US" sz="1600" b="0" i="1" smtClean="0">
                          <a:latin typeface="Cambria Math" panose="02040503050406030204" pitchFamily="18" charset="0"/>
                        </a:rPr>
                        <m:t>= </m:t>
                      </m:r>
                      <m:f>
                        <m:fPr>
                          <m:ctrlPr>
                            <a:rPr lang="en-US" sz="1600" b="0" i="1" smtClean="0">
                              <a:latin typeface="Cambria Math" panose="02040503050406030204" pitchFamily="18" charset="0"/>
                            </a:rPr>
                          </m:ctrlPr>
                        </m:fPr>
                        <m:num>
                          <m:sSup>
                            <m:sSupPr>
                              <m:ctrlPr>
                                <a:rPr lang="en-US" sz="1600" b="0" i="1" smtClean="0">
                                  <a:latin typeface="Cambria Math" panose="02040503050406030204" pitchFamily="18" charset="0"/>
                                </a:rPr>
                              </m:ctrlPr>
                            </m:sSupPr>
                            <m:e>
                              <m:r>
                                <m:rPr>
                                  <m:sty m:val="p"/>
                                </m:rPr>
                                <a:rPr lang="el-GR" sz="1600" b="0" i="1" smtClean="0">
                                  <a:latin typeface="Cambria Math" panose="02040503050406030204" pitchFamily="18" charset="0"/>
                                  <a:ea typeface="Cambria Math" panose="02040503050406030204" pitchFamily="18" charset="0"/>
                                </a:rPr>
                                <m:t>Δ</m:t>
                              </m:r>
                              <m:r>
                                <a:rPr lang="en-US" sz="1600" b="0" i="1" smtClean="0">
                                  <a:latin typeface="Cambria Math" panose="02040503050406030204" pitchFamily="18" charset="0"/>
                                  <a:ea typeface="Cambria Math" panose="02040503050406030204" pitchFamily="18" charset="0"/>
                                </a:rPr>
                                <m:t>𝛼</m:t>
                              </m:r>
                            </m:e>
                            <m:sup>
                              <m:r>
                                <a:rPr lang="en-US" sz="1600" b="0" i="1" smtClean="0">
                                  <a:latin typeface="Cambria Math" panose="02040503050406030204" pitchFamily="18" charset="0"/>
                                </a:rPr>
                                <m:t>2</m:t>
                              </m:r>
                            </m:sup>
                          </m:sSup>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𝑒</m:t>
                              </m:r>
                            </m:e>
                            <m:sup>
                              <m:r>
                                <a:rPr lang="en-US" sz="1600" b="0" i="1" smtClean="0">
                                  <a:latin typeface="Cambria Math" panose="02040503050406030204" pitchFamily="18" charset="0"/>
                                </a:rPr>
                                <m:t>2</m:t>
                              </m:r>
                            </m:sup>
                          </m:sSup>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𝑡</m:t>
                              </m:r>
                            </m:e>
                            <m:sup>
                              <m:r>
                                <a:rPr lang="en-US" sz="1600" b="0" i="1" smtClean="0">
                                  <a:latin typeface="Cambria Math" panose="02040503050406030204" pitchFamily="18" charset="0"/>
                                </a:rPr>
                                <m:t>2</m:t>
                              </m:r>
                            </m:sup>
                          </m:sSup>
                        </m:num>
                        <m:den>
                          <m:r>
                            <a:rPr lang="en-US" sz="1600" b="0" i="1" smtClean="0">
                              <a:latin typeface="Cambria Math" panose="02040503050406030204" pitchFamily="18" charset="0"/>
                            </a:rPr>
                            <m:t>4</m:t>
                          </m:r>
                        </m:den>
                      </m:f>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𝜀</m:t>
                          </m:r>
                        </m:num>
                        <m:den>
                          <m:r>
                            <a:rPr lang="en-US" sz="1600" b="0" i="1" smtClean="0">
                              <a:latin typeface="Cambria Math" panose="02040503050406030204" pitchFamily="18" charset="0"/>
                            </a:rPr>
                            <m:t>2</m:t>
                          </m:r>
                        </m:den>
                      </m:f>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𝑡</m:t>
                          </m:r>
                        </m:e>
                        <m:sup>
                          <m:r>
                            <a:rPr lang="en-US" sz="1600" b="0" i="1" smtClean="0">
                              <a:latin typeface="Cambria Math" panose="02040503050406030204" pitchFamily="18" charset="0"/>
                            </a:rPr>
                            <m:t>2</m:t>
                          </m:r>
                        </m:sup>
                      </m:sSup>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m:t>
                          </m:r>
                        </m:e>
                        <m:sup>
                          <m:r>
                            <a:rPr lang="en-US" sz="1600" b="0" i="1" smtClean="0">
                              <a:latin typeface="Cambria Math" panose="02040503050406030204" pitchFamily="18" charset="0"/>
                            </a:rPr>
                            <m:t>−3/2</m:t>
                          </m:r>
                        </m:sup>
                      </m:sSup>
                    </m:oMath>
                  </m:oMathPara>
                </a14:m>
                <a:endParaRPr lang="en-US" sz="1600" dirty="0"/>
              </a:p>
            </p:txBody>
          </p:sp>
        </mc:Choice>
        <mc:Fallback xmlns="">
          <p:sp>
            <p:nvSpPr>
              <p:cNvPr id="77" name="TextBox 76">
                <a:extLst>
                  <a:ext uri="{FF2B5EF4-FFF2-40B4-BE49-F238E27FC236}">
                    <a16:creationId xmlns:a16="http://schemas.microsoft.com/office/drawing/2014/main" id="{7565ABDD-8E7E-3EB9-DAA8-95756D7C7134}"/>
                  </a:ext>
                </a:extLst>
              </p:cNvPr>
              <p:cNvSpPr txBox="1">
                <a:spLocks noRot="1" noChangeAspect="1" noMove="1" noResize="1" noEditPoints="1" noAdjustHandles="1" noChangeArrowheads="1" noChangeShapeType="1" noTextEdit="1"/>
              </p:cNvSpPr>
              <p:nvPr/>
            </p:nvSpPr>
            <p:spPr>
              <a:xfrm>
                <a:off x="9341711" y="1866860"/>
                <a:ext cx="2674771" cy="492507"/>
              </a:xfrm>
              <a:prstGeom prst="rect">
                <a:avLst/>
              </a:prstGeom>
              <a:blipFill>
                <a:blip r:embed="rId6"/>
                <a:stretch>
                  <a:fillRect/>
                </a:stretch>
              </a:blipFill>
            </p:spPr>
            <p:txBody>
              <a:bodyPr/>
              <a:lstStyle/>
              <a:p>
                <a:r>
                  <a:rPr lang="en-US">
                    <a:noFill/>
                  </a:rPr>
                  <a:t> </a:t>
                </a:r>
              </a:p>
            </p:txBody>
          </p:sp>
        </mc:Fallback>
      </mc:AlternateContent>
      <p:pic>
        <p:nvPicPr>
          <p:cNvPr id="79" name="Picture 78">
            <a:extLst>
              <a:ext uri="{FF2B5EF4-FFF2-40B4-BE49-F238E27FC236}">
                <a16:creationId xmlns:a16="http://schemas.microsoft.com/office/drawing/2014/main" id="{66754ED2-411F-D3A0-2E02-0A316E97DE28}"/>
              </a:ext>
            </a:extLst>
          </p:cNvPr>
          <p:cNvPicPr>
            <a:picLocks noChangeAspect="1"/>
          </p:cNvPicPr>
          <p:nvPr/>
        </p:nvPicPr>
        <p:blipFill>
          <a:blip r:embed="rId7"/>
          <a:stretch>
            <a:fillRect/>
          </a:stretch>
        </p:blipFill>
        <p:spPr>
          <a:xfrm>
            <a:off x="8807835" y="2530133"/>
            <a:ext cx="3324226" cy="1630752"/>
          </a:xfrm>
          <a:prstGeom prst="rect">
            <a:avLst/>
          </a:prstGeom>
        </p:spPr>
      </p:pic>
      <p:cxnSp>
        <p:nvCxnSpPr>
          <p:cNvPr id="81" name="Straight Arrow Connector 80">
            <a:extLst>
              <a:ext uri="{FF2B5EF4-FFF2-40B4-BE49-F238E27FC236}">
                <a16:creationId xmlns:a16="http://schemas.microsoft.com/office/drawing/2014/main" id="{ADD44CE4-7436-7D2F-D2EA-474BE18B73E4}"/>
              </a:ext>
            </a:extLst>
          </p:cNvPr>
          <p:cNvCxnSpPr/>
          <p:nvPr/>
        </p:nvCxnSpPr>
        <p:spPr>
          <a:xfrm>
            <a:off x="5842667" y="5079263"/>
            <a:ext cx="366295" cy="3786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ED3E5138-36AB-5F7B-81BA-79BDC00F44C4}"/>
                  </a:ext>
                </a:extLst>
              </p:cNvPr>
              <p:cNvSpPr txBox="1"/>
              <p:nvPr/>
            </p:nvSpPr>
            <p:spPr>
              <a:xfrm>
                <a:off x="5812664" y="5260781"/>
                <a:ext cx="16600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𝜀</m:t>
                      </m:r>
                    </m:oMath>
                  </m:oMathPara>
                </a14:m>
                <a:endParaRPr lang="en-US" dirty="0"/>
              </a:p>
            </p:txBody>
          </p:sp>
        </mc:Choice>
        <mc:Fallback xmlns="">
          <p:sp>
            <p:nvSpPr>
              <p:cNvPr id="82" name="TextBox 81">
                <a:extLst>
                  <a:ext uri="{FF2B5EF4-FFF2-40B4-BE49-F238E27FC236}">
                    <a16:creationId xmlns:a16="http://schemas.microsoft.com/office/drawing/2014/main" id="{ED3E5138-36AB-5F7B-81BA-79BDC00F44C4}"/>
                  </a:ext>
                </a:extLst>
              </p:cNvPr>
              <p:cNvSpPr txBox="1">
                <a:spLocks noRot="1" noChangeAspect="1" noMove="1" noResize="1" noEditPoints="1" noAdjustHandles="1" noChangeArrowheads="1" noChangeShapeType="1" noTextEdit="1"/>
              </p:cNvSpPr>
              <p:nvPr/>
            </p:nvSpPr>
            <p:spPr>
              <a:xfrm>
                <a:off x="5812664" y="5260781"/>
                <a:ext cx="166006" cy="276999"/>
              </a:xfrm>
              <a:prstGeom prst="rect">
                <a:avLst/>
              </a:prstGeom>
              <a:blipFill>
                <a:blip r:embed="rId9"/>
                <a:stretch>
                  <a:fillRect l="-22222" r="-14815"/>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FB54F70B-AF20-4678-3F8F-88F54AF6A303}"/>
              </a:ext>
            </a:extLst>
          </p:cNvPr>
          <p:cNvGrpSpPr/>
          <p:nvPr/>
        </p:nvGrpSpPr>
        <p:grpSpPr>
          <a:xfrm>
            <a:off x="9979192" y="223728"/>
            <a:ext cx="1902887" cy="1633549"/>
            <a:chOff x="9231235" y="671574"/>
            <a:chExt cx="1902887" cy="1633549"/>
          </a:xfrm>
        </p:grpSpPr>
        <p:grpSp>
          <p:nvGrpSpPr>
            <p:cNvPr id="53" name="Group 52">
              <a:extLst>
                <a:ext uri="{FF2B5EF4-FFF2-40B4-BE49-F238E27FC236}">
                  <a16:creationId xmlns:a16="http://schemas.microsoft.com/office/drawing/2014/main" id="{3FE9D997-7D86-E56B-6A1D-AC43E2489C95}"/>
                </a:ext>
              </a:extLst>
            </p:cNvPr>
            <p:cNvGrpSpPr/>
            <p:nvPr/>
          </p:nvGrpSpPr>
          <p:grpSpPr>
            <a:xfrm>
              <a:off x="9231235" y="671574"/>
              <a:ext cx="1902887" cy="1275867"/>
              <a:chOff x="576848" y="4214017"/>
              <a:chExt cx="2478120" cy="1408570"/>
            </a:xfrm>
          </p:grpSpPr>
          <p:sp>
            <p:nvSpPr>
              <p:cNvPr id="56" name="Rectangle 55">
                <a:extLst>
                  <a:ext uri="{FF2B5EF4-FFF2-40B4-BE49-F238E27FC236}">
                    <a16:creationId xmlns:a16="http://schemas.microsoft.com/office/drawing/2014/main" id="{49759F87-B9C1-D8CD-EF71-018BE9738606}"/>
                  </a:ext>
                </a:extLst>
              </p:cNvPr>
              <p:cNvSpPr/>
              <p:nvPr/>
            </p:nvSpPr>
            <p:spPr>
              <a:xfrm>
                <a:off x="856033" y="4542816"/>
                <a:ext cx="359924" cy="1079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7" name="Oval 56">
                <a:extLst>
                  <a:ext uri="{FF2B5EF4-FFF2-40B4-BE49-F238E27FC236}">
                    <a16:creationId xmlns:a16="http://schemas.microsoft.com/office/drawing/2014/main" id="{D0D05390-77C3-2863-DEFC-58D949F62AF6}"/>
                  </a:ext>
                </a:extLst>
              </p:cNvPr>
              <p:cNvSpPr/>
              <p:nvPr/>
            </p:nvSpPr>
            <p:spPr>
              <a:xfrm>
                <a:off x="1361872" y="4601183"/>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8" name="Oval 57">
                <a:extLst>
                  <a:ext uri="{FF2B5EF4-FFF2-40B4-BE49-F238E27FC236}">
                    <a16:creationId xmlns:a16="http://schemas.microsoft.com/office/drawing/2014/main" id="{3B0FF933-7BAB-7531-AE23-8215BCAAF625}"/>
                  </a:ext>
                </a:extLst>
              </p:cNvPr>
              <p:cNvSpPr/>
              <p:nvPr/>
            </p:nvSpPr>
            <p:spPr>
              <a:xfrm>
                <a:off x="1738008" y="4601182"/>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Oval 58">
                <a:extLst>
                  <a:ext uri="{FF2B5EF4-FFF2-40B4-BE49-F238E27FC236}">
                    <a16:creationId xmlns:a16="http://schemas.microsoft.com/office/drawing/2014/main" id="{27A6F189-C7FD-AF36-5E2C-CFC2D695BD5F}"/>
                  </a:ext>
                </a:extLst>
              </p:cNvPr>
              <p:cNvSpPr/>
              <p:nvPr/>
            </p:nvSpPr>
            <p:spPr>
              <a:xfrm>
                <a:off x="2117387" y="4601182"/>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0" name="Oval 59">
                <a:extLst>
                  <a:ext uri="{FF2B5EF4-FFF2-40B4-BE49-F238E27FC236}">
                    <a16:creationId xmlns:a16="http://schemas.microsoft.com/office/drawing/2014/main" id="{0A1A0628-B865-E58F-E5E9-0FACC36B444A}"/>
                  </a:ext>
                </a:extLst>
              </p:cNvPr>
              <p:cNvSpPr/>
              <p:nvPr/>
            </p:nvSpPr>
            <p:spPr>
              <a:xfrm>
                <a:off x="1361872" y="4938408"/>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1" name="Oval 60">
                <a:extLst>
                  <a:ext uri="{FF2B5EF4-FFF2-40B4-BE49-F238E27FC236}">
                    <a16:creationId xmlns:a16="http://schemas.microsoft.com/office/drawing/2014/main" id="{9BC64403-B6F7-6268-AE05-69D052CA84BC}"/>
                  </a:ext>
                </a:extLst>
              </p:cNvPr>
              <p:cNvSpPr/>
              <p:nvPr/>
            </p:nvSpPr>
            <p:spPr>
              <a:xfrm>
                <a:off x="1738008" y="4938407"/>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2" name="Oval 61">
                <a:extLst>
                  <a:ext uri="{FF2B5EF4-FFF2-40B4-BE49-F238E27FC236}">
                    <a16:creationId xmlns:a16="http://schemas.microsoft.com/office/drawing/2014/main" id="{3666624A-B1D0-2706-4DFA-12B06694DC87}"/>
                  </a:ext>
                </a:extLst>
              </p:cNvPr>
              <p:cNvSpPr/>
              <p:nvPr/>
            </p:nvSpPr>
            <p:spPr>
              <a:xfrm>
                <a:off x="2117387" y="4938407"/>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Oval 62">
                <a:extLst>
                  <a:ext uri="{FF2B5EF4-FFF2-40B4-BE49-F238E27FC236}">
                    <a16:creationId xmlns:a16="http://schemas.microsoft.com/office/drawing/2014/main" id="{2880ACD9-468B-53E1-0F23-AB7002783AB7}"/>
                  </a:ext>
                </a:extLst>
              </p:cNvPr>
              <p:cNvSpPr/>
              <p:nvPr/>
            </p:nvSpPr>
            <p:spPr>
              <a:xfrm>
                <a:off x="1361872" y="5275633"/>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4" name="Oval 63">
                <a:extLst>
                  <a:ext uri="{FF2B5EF4-FFF2-40B4-BE49-F238E27FC236}">
                    <a16:creationId xmlns:a16="http://schemas.microsoft.com/office/drawing/2014/main" id="{124AFEA8-C80C-E6C1-36F9-7AE68C25C70D}"/>
                  </a:ext>
                </a:extLst>
              </p:cNvPr>
              <p:cNvSpPr/>
              <p:nvPr/>
            </p:nvSpPr>
            <p:spPr>
              <a:xfrm>
                <a:off x="1738008" y="5275632"/>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5" name="Oval 64">
                <a:extLst>
                  <a:ext uri="{FF2B5EF4-FFF2-40B4-BE49-F238E27FC236}">
                    <a16:creationId xmlns:a16="http://schemas.microsoft.com/office/drawing/2014/main" id="{919802EA-479A-526C-6F32-AA3DDBBC8DD9}"/>
                  </a:ext>
                </a:extLst>
              </p:cNvPr>
              <p:cNvSpPr/>
              <p:nvPr/>
            </p:nvSpPr>
            <p:spPr>
              <a:xfrm>
                <a:off x="2117387" y="5275632"/>
                <a:ext cx="252919" cy="2529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Rectangle 65">
                <a:extLst>
                  <a:ext uri="{FF2B5EF4-FFF2-40B4-BE49-F238E27FC236}">
                    <a16:creationId xmlns:a16="http://schemas.microsoft.com/office/drawing/2014/main" id="{7D849A8D-B98F-F825-0F14-6D02C83DF13A}"/>
                  </a:ext>
                </a:extLst>
              </p:cNvPr>
              <p:cNvSpPr/>
              <p:nvPr/>
            </p:nvSpPr>
            <p:spPr>
              <a:xfrm>
                <a:off x="2496766" y="4542815"/>
                <a:ext cx="359924" cy="1079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TextBox 68">
                <a:extLst>
                  <a:ext uri="{FF2B5EF4-FFF2-40B4-BE49-F238E27FC236}">
                    <a16:creationId xmlns:a16="http://schemas.microsoft.com/office/drawing/2014/main" id="{E12CA91D-5928-8CD3-3A10-7F84269D6A5D}"/>
                  </a:ext>
                </a:extLst>
              </p:cNvPr>
              <p:cNvSpPr txBox="1"/>
              <p:nvPr/>
            </p:nvSpPr>
            <p:spPr>
              <a:xfrm>
                <a:off x="576848" y="4244822"/>
                <a:ext cx="751363" cy="339789"/>
              </a:xfrm>
              <a:prstGeom prst="rect">
                <a:avLst/>
              </a:prstGeom>
              <a:noFill/>
            </p:spPr>
            <p:txBody>
              <a:bodyPr wrap="none" rtlCol="0">
                <a:spAutoFit/>
              </a:bodyPr>
              <a:lstStyle/>
              <a:p>
                <a:r>
                  <a:rPr lang="en-US" sz="1400" dirty="0"/>
                  <a:t>Drain</a:t>
                </a:r>
              </a:p>
            </p:txBody>
          </p:sp>
          <p:sp>
            <p:nvSpPr>
              <p:cNvPr id="70" name="TextBox 69">
                <a:extLst>
                  <a:ext uri="{FF2B5EF4-FFF2-40B4-BE49-F238E27FC236}">
                    <a16:creationId xmlns:a16="http://schemas.microsoft.com/office/drawing/2014/main" id="{35EF238C-E0BC-64F0-0AF0-9C492620FD73}"/>
                  </a:ext>
                </a:extLst>
              </p:cNvPr>
              <p:cNvSpPr txBox="1"/>
              <p:nvPr/>
            </p:nvSpPr>
            <p:spPr>
              <a:xfrm>
                <a:off x="2168664" y="4214017"/>
                <a:ext cx="886304" cy="339789"/>
              </a:xfrm>
              <a:prstGeom prst="rect">
                <a:avLst/>
              </a:prstGeom>
              <a:noFill/>
            </p:spPr>
            <p:txBody>
              <a:bodyPr wrap="none" rtlCol="0">
                <a:spAutoFit/>
              </a:bodyPr>
              <a:lstStyle/>
              <a:p>
                <a:r>
                  <a:rPr lang="en-US" sz="1400" dirty="0"/>
                  <a:t>Source</a:t>
                </a:r>
              </a:p>
            </p:txBody>
          </p:sp>
        </p:grpSp>
        <p:sp>
          <p:nvSpPr>
            <p:cNvPr id="72" name="Rectangle 71">
              <a:extLst>
                <a:ext uri="{FF2B5EF4-FFF2-40B4-BE49-F238E27FC236}">
                  <a16:creationId xmlns:a16="http://schemas.microsoft.com/office/drawing/2014/main" id="{8EB3AA5E-3B8F-B082-68D7-AC6065C7FB95}"/>
                </a:ext>
              </a:extLst>
            </p:cNvPr>
            <p:cNvSpPr/>
            <p:nvPr/>
          </p:nvSpPr>
          <p:spPr>
            <a:xfrm>
              <a:off x="9891221" y="1099816"/>
              <a:ext cx="486135" cy="485427"/>
            </a:xfrm>
            <a:prstGeom prst="rect">
              <a:avLst/>
            </a:prstGeom>
            <a:noFill/>
            <a:ln w="19050">
              <a:solidFill>
                <a:srgbClr val="FF35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4FA7F632-58EE-CF68-D2E3-8C69BDFD8A4D}"/>
                </a:ext>
              </a:extLst>
            </p:cNvPr>
            <p:cNvSpPr txBox="1"/>
            <p:nvPr/>
          </p:nvSpPr>
          <p:spPr>
            <a:xfrm>
              <a:off x="9828113" y="781283"/>
              <a:ext cx="263676" cy="400110"/>
            </a:xfrm>
            <a:prstGeom prst="rect">
              <a:avLst/>
            </a:prstGeom>
            <a:noFill/>
          </p:spPr>
          <p:txBody>
            <a:bodyPr wrap="square" rtlCol="0">
              <a:spAutoFit/>
            </a:bodyPr>
            <a:lstStyle/>
            <a:p>
              <a:r>
                <a:rPr lang="en-US" sz="1000" b="1" dirty="0">
                  <a:solidFill>
                    <a:srgbClr val="FF0000"/>
                  </a:solidFill>
                </a:rPr>
                <a:t>c1</a:t>
              </a:r>
            </a:p>
          </p:txBody>
        </p:sp>
        <p:sp>
          <p:nvSpPr>
            <p:cNvPr id="75" name="TextBox 74">
              <a:extLst>
                <a:ext uri="{FF2B5EF4-FFF2-40B4-BE49-F238E27FC236}">
                  <a16:creationId xmlns:a16="http://schemas.microsoft.com/office/drawing/2014/main" id="{7E98D2D8-0111-E016-E2D8-BC134B02547C}"/>
                </a:ext>
              </a:extLst>
            </p:cNvPr>
            <p:cNvSpPr txBox="1"/>
            <p:nvPr/>
          </p:nvSpPr>
          <p:spPr>
            <a:xfrm>
              <a:off x="10133883" y="1905013"/>
              <a:ext cx="263676" cy="400110"/>
            </a:xfrm>
            <a:prstGeom prst="rect">
              <a:avLst/>
            </a:prstGeom>
            <a:noFill/>
          </p:spPr>
          <p:txBody>
            <a:bodyPr wrap="square" rtlCol="0">
              <a:spAutoFit/>
            </a:bodyPr>
            <a:lstStyle/>
            <a:p>
              <a:r>
                <a:rPr lang="en-US" sz="1000" b="1" dirty="0">
                  <a:solidFill>
                    <a:srgbClr val="00B050"/>
                  </a:solidFill>
                </a:rPr>
                <a:t>c2</a:t>
              </a:r>
            </a:p>
          </p:txBody>
        </p:sp>
        <p:cxnSp>
          <p:nvCxnSpPr>
            <p:cNvPr id="84" name="Straight Connector 83">
              <a:extLst>
                <a:ext uri="{FF2B5EF4-FFF2-40B4-BE49-F238E27FC236}">
                  <a16:creationId xmlns:a16="http://schemas.microsoft.com/office/drawing/2014/main" id="{5CC9FCB0-B9B9-1123-11B5-B3540A87D80F}"/>
                </a:ext>
              </a:extLst>
            </p:cNvPr>
            <p:cNvCxnSpPr>
              <a:cxnSpLocks/>
            </p:cNvCxnSpPr>
            <p:nvPr/>
          </p:nvCxnSpPr>
          <p:spPr>
            <a:xfrm>
              <a:off x="9795490" y="1670751"/>
              <a:ext cx="0" cy="241845"/>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9AFEA1C-4224-9F56-6B5E-77EF6FBF814D}"/>
                </a:ext>
              </a:extLst>
            </p:cNvPr>
            <p:cNvCxnSpPr>
              <a:cxnSpLocks/>
            </p:cNvCxnSpPr>
            <p:nvPr/>
          </p:nvCxnSpPr>
          <p:spPr>
            <a:xfrm>
              <a:off x="9824169" y="1633173"/>
              <a:ext cx="25176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9815FE1-9104-808F-889D-B61748212601}"/>
                </a:ext>
              </a:extLst>
            </p:cNvPr>
            <p:cNvCxnSpPr>
              <a:cxnSpLocks/>
            </p:cNvCxnSpPr>
            <p:nvPr/>
          </p:nvCxnSpPr>
          <p:spPr>
            <a:xfrm>
              <a:off x="10105906" y="1295967"/>
              <a:ext cx="25176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34D171B-3983-AB03-0B20-D81B9CF1DF19}"/>
                </a:ext>
              </a:extLst>
            </p:cNvPr>
            <p:cNvCxnSpPr>
              <a:cxnSpLocks/>
            </p:cNvCxnSpPr>
            <p:nvPr/>
          </p:nvCxnSpPr>
          <p:spPr>
            <a:xfrm flipV="1">
              <a:off x="10071180" y="1299825"/>
              <a:ext cx="20609" cy="61887"/>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13FEEAE-F544-6B57-75EA-7263611189C9}"/>
                </a:ext>
              </a:extLst>
            </p:cNvPr>
            <p:cNvCxnSpPr>
              <a:cxnSpLocks/>
            </p:cNvCxnSpPr>
            <p:nvPr/>
          </p:nvCxnSpPr>
          <p:spPr>
            <a:xfrm>
              <a:off x="10353325" y="1360200"/>
              <a:ext cx="14348" cy="28736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D4DE988-CBDB-ABC4-A4F8-3BAD6119E708}"/>
                </a:ext>
              </a:extLst>
            </p:cNvPr>
            <p:cNvCxnSpPr>
              <a:cxnSpLocks/>
            </p:cNvCxnSpPr>
            <p:nvPr/>
          </p:nvCxnSpPr>
          <p:spPr>
            <a:xfrm>
              <a:off x="10364382" y="1619134"/>
              <a:ext cx="284661"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72ADF47C-63C5-EEF5-788B-9328E3A4E382}"/>
                </a:ext>
              </a:extLst>
            </p:cNvPr>
            <p:cNvCxnSpPr>
              <a:cxnSpLocks/>
            </p:cNvCxnSpPr>
            <p:nvPr/>
          </p:nvCxnSpPr>
          <p:spPr>
            <a:xfrm>
              <a:off x="9808188" y="1907137"/>
              <a:ext cx="84578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A9922C1-D82B-6414-B4C6-8AE0F31C8BE3}"/>
                </a:ext>
              </a:extLst>
            </p:cNvPr>
            <p:cNvCxnSpPr>
              <a:cxnSpLocks/>
            </p:cNvCxnSpPr>
            <p:nvPr/>
          </p:nvCxnSpPr>
          <p:spPr>
            <a:xfrm flipV="1">
              <a:off x="10649043" y="1619134"/>
              <a:ext cx="0" cy="28800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7841429-6272-B152-7D08-02BAE307308D}"/>
              </a:ext>
            </a:extLst>
          </p:cNvPr>
          <p:cNvGrpSpPr/>
          <p:nvPr/>
        </p:nvGrpSpPr>
        <p:grpSpPr>
          <a:xfrm>
            <a:off x="539264" y="4275739"/>
            <a:ext cx="2923890" cy="1607048"/>
            <a:chOff x="523921" y="507502"/>
            <a:chExt cx="2923890" cy="1607048"/>
          </a:xfrm>
        </p:grpSpPr>
        <p:pic>
          <p:nvPicPr>
            <p:cNvPr id="14" name="Picture 13">
              <a:extLst>
                <a:ext uri="{FF2B5EF4-FFF2-40B4-BE49-F238E27FC236}">
                  <a16:creationId xmlns:a16="http://schemas.microsoft.com/office/drawing/2014/main" id="{7C6803F2-A8E6-3DAA-94EA-CD004966EF9F}"/>
                </a:ext>
              </a:extLst>
            </p:cNvPr>
            <p:cNvPicPr>
              <a:picLocks noChangeAspect="1"/>
            </p:cNvPicPr>
            <p:nvPr/>
          </p:nvPicPr>
          <p:blipFill rotWithShape="1">
            <a:blip r:embed="rId10"/>
            <a:srcRect b="2288"/>
            <a:stretch/>
          </p:blipFill>
          <p:spPr>
            <a:xfrm>
              <a:off x="523921" y="507502"/>
              <a:ext cx="2923890" cy="1607048"/>
            </a:xfrm>
            <a:prstGeom prst="rect">
              <a:avLst/>
            </a:prstGeom>
          </p:spPr>
        </p:pic>
        <p:sp>
          <p:nvSpPr>
            <p:cNvPr id="16" name="TextBox 15">
              <a:extLst>
                <a:ext uri="{FF2B5EF4-FFF2-40B4-BE49-F238E27FC236}">
                  <a16:creationId xmlns:a16="http://schemas.microsoft.com/office/drawing/2014/main" id="{BB3216B8-D152-4137-09CD-34618E3C0F11}"/>
                </a:ext>
              </a:extLst>
            </p:cNvPr>
            <p:cNvSpPr txBox="1"/>
            <p:nvPr/>
          </p:nvSpPr>
          <p:spPr>
            <a:xfrm>
              <a:off x="2319550" y="653337"/>
              <a:ext cx="542317" cy="307777"/>
            </a:xfrm>
            <a:prstGeom prst="rect">
              <a:avLst/>
            </a:prstGeom>
            <a:noFill/>
          </p:spPr>
          <p:txBody>
            <a:bodyPr wrap="square">
              <a:spAutoFit/>
            </a:bodyPr>
            <a:lstStyle/>
            <a:p>
              <a:r>
                <a:rPr lang="en-US" sz="1400" dirty="0"/>
                <a:t>G2</a:t>
              </a:r>
            </a:p>
          </p:txBody>
        </p:sp>
        <p:sp>
          <p:nvSpPr>
            <p:cNvPr id="17" name="TextBox 16">
              <a:extLst>
                <a:ext uri="{FF2B5EF4-FFF2-40B4-BE49-F238E27FC236}">
                  <a16:creationId xmlns:a16="http://schemas.microsoft.com/office/drawing/2014/main" id="{17E0E972-A2C9-0F45-1CB7-DE5502B9C07C}"/>
                </a:ext>
              </a:extLst>
            </p:cNvPr>
            <p:cNvSpPr txBox="1"/>
            <p:nvPr/>
          </p:nvSpPr>
          <p:spPr>
            <a:xfrm>
              <a:off x="1362998" y="630638"/>
              <a:ext cx="542317" cy="307777"/>
            </a:xfrm>
            <a:prstGeom prst="rect">
              <a:avLst/>
            </a:prstGeom>
            <a:noFill/>
          </p:spPr>
          <p:txBody>
            <a:bodyPr wrap="square">
              <a:spAutoFit/>
            </a:bodyPr>
            <a:lstStyle/>
            <a:p>
              <a:r>
                <a:rPr lang="en-US" sz="1400" dirty="0"/>
                <a:t>G1</a:t>
              </a:r>
            </a:p>
          </p:txBody>
        </p:sp>
        <p:sp>
          <p:nvSpPr>
            <p:cNvPr id="18" name="TextBox 17">
              <a:extLst>
                <a:ext uri="{FF2B5EF4-FFF2-40B4-BE49-F238E27FC236}">
                  <a16:creationId xmlns:a16="http://schemas.microsoft.com/office/drawing/2014/main" id="{4E71BC0E-D4E0-4F8A-7E27-6C2219D9033D}"/>
                </a:ext>
              </a:extLst>
            </p:cNvPr>
            <p:cNvSpPr txBox="1"/>
            <p:nvPr/>
          </p:nvSpPr>
          <p:spPr>
            <a:xfrm>
              <a:off x="1294901" y="1574225"/>
              <a:ext cx="542317" cy="307777"/>
            </a:xfrm>
            <a:prstGeom prst="rect">
              <a:avLst/>
            </a:prstGeom>
            <a:noFill/>
          </p:spPr>
          <p:txBody>
            <a:bodyPr wrap="square">
              <a:spAutoFit/>
            </a:bodyPr>
            <a:lstStyle/>
            <a:p>
              <a:r>
                <a:rPr lang="en-US" sz="1400" dirty="0"/>
                <a:t>G3</a:t>
              </a:r>
            </a:p>
          </p:txBody>
        </p:sp>
        <p:sp>
          <p:nvSpPr>
            <p:cNvPr id="19" name="TextBox 18">
              <a:extLst>
                <a:ext uri="{FF2B5EF4-FFF2-40B4-BE49-F238E27FC236}">
                  <a16:creationId xmlns:a16="http://schemas.microsoft.com/office/drawing/2014/main" id="{D206FF2C-FCF4-5EE2-F66F-CBE32840B2EB}"/>
                </a:ext>
              </a:extLst>
            </p:cNvPr>
            <p:cNvSpPr txBox="1"/>
            <p:nvPr/>
          </p:nvSpPr>
          <p:spPr>
            <a:xfrm>
              <a:off x="2170389" y="1652045"/>
              <a:ext cx="542317" cy="307777"/>
            </a:xfrm>
            <a:prstGeom prst="rect">
              <a:avLst/>
            </a:prstGeom>
            <a:noFill/>
          </p:spPr>
          <p:txBody>
            <a:bodyPr wrap="square">
              <a:spAutoFit/>
            </a:bodyPr>
            <a:lstStyle/>
            <a:p>
              <a:r>
                <a:rPr lang="en-US" sz="1400" dirty="0"/>
                <a:t>G4</a:t>
              </a:r>
            </a:p>
          </p:txBody>
        </p:sp>
        <p:sp>
          <p:nvSpPr>
            <p:cNvPr id="21" name="TextBox 20">
              <a:extLst>
                <a:ext uri="{FF2B5EF4-FFF2-40B4-BE49-F238E27FC236}">
                  <a16:creationId xmlns:a16="http://schemas.microsoft.com/office/drawing/2014/main" id="{8101D447-5443-0F02-2B8A-2D59C4C23374}"/>
                </a:ext>
              </a:extLst>
            </p:cNvPr>
            <p:cNvSpPr txBox="1"/>
            <p:nvPr/>
          </p:nvSpPr>
          <p:spPr>
            <a:xfrm>
              <a:off x="1800741" y="510956"/>
              <a:ext cx="542317" cy="307777"/>
            </a:xfrm>
            <a:prstGeom prst="rect">
              <a:avLst/>
            </a:prstGeom>
            <a:noFill/>
          </p:spPr>
          <p:txBody>
            <a:bodyPr wrap="square">
              <a:spAutoFit/>
            </a:bodyPr>
            <a:lstStyle/>
            <a:p>
              <a:r>
                <a:rPr lang="en-US" sz="1400" dirty="0"/>
                <a:t>GM</a:t>
              </a:r>
            </a:p>
          </p:txBody>
        </p:sp>
      </p:grpSp>
      <p:pic>
        <p:nvPicPr>
          <p:cNvPr id="25" name="Picture 24" descr="Chart&#10;&#10;Description automatically generated">
            <a:extLst>
              <a:ext uri="{FF2B5EF4-FFF2-40B4-BE49-F238E27FC236}">
                <a16:creationId xmlns:a16="http://schemas.microsoft.com/office/drawing/2014/main" id="{78C504C7-BCB5-506D-ED6F-7D934BB8B1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9037" y="4017019"/>
            <a:ext cx="2923889" cy="2192916"/>
          </a:xfrm>
          <a:prstGeom prst="rect">
            <a:avLst/>
          </a:prstGeom>
        </p:spPr>
      </p:pic>
      <p:pic>
        <p:nvPicPr>
          <p:cNvPr id="26" name="Picture 25" descr="Chart, surface chart&#10;&#10;Description automatically generated">
            <a:extLst>
              <a:ext uri="{FF2B5EF4-FFF2-40B4-BE49-F238E27FC236}">
                <a16:creationId xmlns:a16="http://schemas.microsoft.com/office/drawing/2014/main" id="{062C742D-7E2B-D0E3-B83A-014E4AD6F2C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50469" y="4030122"/>
            <a:ext cx="2923890" cy="2192917"/>
          </a:xfrm>
          <a:prstGeom prst="rect">
            <a:avLst/>
          </a:prstGeom>
        </p:spPr>
      </p:pic>
      <p:sp>
        <p:nvSpPr>
          <p:cNvPr id="27" name="TextBox 26">
            <a:extLst>
              <a:ext uri="{FF2B5EF4-FFF2-40B4-BE49-F238E27FC236}">
                <a16:creationId xmlns:a16="http://schemas.microsoft.com/office/drawing/2014/main" id="{57DA0979-26D0-31C0-4E3B-147661D53693}"/>
              </a:ext>
            </a:extLst>
          </p:cNvPr>
          <p:cNvSpPr txBox="1"/>
          <p:nvPr/>
        </p:nvSpPr>
        <p:spPr>
          <a:xfrm>
            <a:off x="639140" y="594904"/>
            <a:ext cx="1986506" cy="369332"/>
          </a:xfrm>
          <a:prstGeom prst="rect">
            <a:avLst/>
          </a:prstGeom>
          <a:noFill/>
        </p:spPr>
        <p:txBody>
          <a:bodyPr wrap="none" rtlCol="0">
            <a:spAutoFit/>
          </a:bodyPr>
          <a:lstStyle/>
          <a:p>
            <a:r>
              <a:rPr lang="en-US" dirty="0"/>
              <a:t>Probing a 3x3 array</a:t>
            </a:r>
          </a:p>
        </p:txBody>
      </p:sp>
      <p:sp>
        <p:nvSpPr>
          <p:cNvPr id="28" name="TextBox 27">
            <a:extLst>
              <a:ext uri="{FF2B5EF4-FFF2-40B4-BE49-F238E27FC236}">
                <a16:creationId xmlns:a16="http://schemas.microsoft.com/office/drawing/2014/main" id="{7A508793-B898-A396-569D-09C161E061B7}"/>
              </a:ext>
            </a:extLst>
          </p:cNvPr>
          <p:cNvSpPr txBox="1"/>
          <p:nvPr/>
        </p:nvSpPr>
        <p:spPr>
          <a:xfrm>
            <a:off x="638580" y="3597181"/>
            <a:ext cx="6267871" cy="400110"/>
          </a:xfrm>
          <a:prstGeom prst="rect">
            <a:avLst/>
          </a:prstGeom>
          <a:noFill/>
        </p:spPr>
        <p:txBody>
          <a:bodyPr wrap="square">
            <a:spAutoFit/>
          </a:bodyPr>
          <a:lstStyle/>
          <a:p>
            <a:r>
              <a:rPr lang="en-US" sz="2000" dirty="0">
                <a:latin typeface="+mn-lt"/>
              </a:rPr>
              <a:t>Single Lead Quantum Dot Reflectometry on a 2x2 Array</a:t>
            </a:r>
            <a:endParaRPr lang="en-US" sz="2000" dirty="0"/>
          </a:p>
        </p:txBody>
      </p:sp>
    </p:spTree>
    <p:extLst>
      <p:ext uri="{BB962C8B-B14F-4D97-AF65-F5344CB8AC3E}">
        <p14:creationId xmlns:p14="http://schemas.microsoft.com/office/powerpoint/2010/main" val="2703180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We propose a state-preparation protocol and show that small experimental demonstrations of the two phases are feasible with realistic parameters."/>
          <p:cNvSpPr txBox="1"/>
          <p:nvPr/>
        </p:nvSpPr>
        <p:spPr>
          <a:xfrm>
            <a:off x="209551" y="179733"/>
            <a:ext cx="11858402" cy="393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defTabSz="457200">
              <a:lnSpc>
                <a:spcPts val="3900"/>
              </a:lnSpc>
              <a:defRPr sz="2100">
                <a:solidFill>
                  <a:srgbClr val="000000"/>
                </a:solidFill>
                <a:latin typeface="Avenir Book"/>
                <a:ea typeface="Avenir Book"/>
                <a:cs typeface="Avenir Book"/>
                <a:sym typeface="Avenir Book"/>
              </a:defRPr>
            </a:lvl1pPr>
          </a:lstStyle>
          <a:p>
            <a:pPr algn="ctr">
              <a:lnSpc>
                <a:spcPts val="2500"/>
              </a:lnSpc>
            </a:pPr>
            <a:r>
              <a:rPr lang="en-US" sz="2400" b="1" dirty="0">
                <a:latin typeface="+mn-lt"/>
              </a:rPr>
              <a:t>Simulations to </a:t>
            </a:r>
            <a:r>
              <a:rPr sz="2400" b="1" dirty="0">
                <a:latin typeface="+mn-lt"/>
              </a:rPr>
              <a:t>demonstrat</a:t>
            </a:r>
            <a:r>
              <a:rPr lang="en-US" sz="2400" b="1" dirty="0">
                <a:latin typeface="+mn-lt"/>
              </a:rPr>
              <a:t>e that </a:t>
            </a:r>
            <a:r>
              <a:rPr sz="2400" b="1" dirty="0">
                <a:latin typeface="+mn-lt"/>
              </a:rPr>
              <a:t>phases are feasible with realistic </a:t>
            </a:r>
            <a:r>
              <a:rPr lang="en-US" sz="2400" b="1" dirty="0">
                <a:latin typeface="+mn-lt"/>
              </a:rPr>
              <a:t>experimental </a:t>
            </a:r>
            <a:r>
              <a:rPr sz="2400" b="1" dirty="0">
                <a:latin typeface="+mn-lt"/>
              </a:rPr>
              <a:t>parameters.</a:t>
            </a:r>
          </a:p>
        </p:txBody>
      </p:sp>
      <p:sp>
        <p:nvSpPr>
          <p:cNvPr id="291" name="External magnetic field can serve as an experimental control…"/>
          <p:cNvSpPr txBox="1"/>
          <p:nvPr/>
        </p:nvSpPr>
        <p:spPr>
          <a:xfrm>
            <a:off x="323850" y="5895857"/>
            <a:ext cx="6231410" cy="373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defTabSz="457200">
              <a:lnSpc>
                <a:spcPts val="3900"/>
              </a:lnSpc>
              <a:defRPr sz="2100">
                <a:solidFill>
                  <a:srgbClr val="000000"/>
                </a:solidFill>
                <a:latin typeface="Avenir Book"/>
                <a:ea typeface="Avenir Book"/>
                <a:cs typeface="Avenir Book"/>
                <a:sym typeface="Avenir Book"/>
              </a:defRPr>
            </a:lvl1pPr>
          </a:lstStyle>
          <a:p>
            <a:pPr>
              <a:lnSpc>
                <a:spcPts val="2500"/>
              </a:lnSpc>
            </a:pPr>
            <a:r>
              <a:rPr lang="en-US" sz="1800" dirty="0">
                <a:latin typeface="+mn-lt"/>
              </a:rPr>
              <a:t>Varying the e</a:t>
            </a:r>
            <a:r>
              <a:rPr sz="1800" dirty="0">
                <a:latin typeface="+mn-lt"/>
              </a:rPr>
              <a:t>xternal magnetic field </a:t>
            </a:r>
            <a:r>
              <a:rPr lang="en-US" sz="1800" dirty="0">
                <a:latin typeface="+mn-lt"/>
              </a:rPr>
              <a:t>as</a:t>
            </a:r>
            <a:r>
              <a:rPr sz="1800" dirty="0">
                <a:latin typeface="+mn-lt"/>
              </a:rPr>
              <a:t> an experimental control</a:t>
            </a:r>
            <a:r>
              <a:rPr lang="en-US" sz="1800" dirty="0">
                <a:latin typeface="+mn-lt"/>
              </a:rPr>
              <a:t>.</a:t>
            </a:r>
            <a:endParaRPr sz="1800" dirty="0">
              <a:latin typeface="+mn-lt"/>
            </a:endParaRPr>
          </a:p>
        </p:txBody>
      </p:sp>
      <p:pic>
        <p:nvPicPr>
          <p:cNvPr id="292" name="Image" descr="Image"/>
          <p:cNvPicPr>
            <a:picLocks noChangeAspect="1"/>
          </p:cNvPicPr>
          <p:nvPr/>
        </p:nvPicPr>
        <p:blipFill>
          <a:blip r:embed="rId2"/>
          <a:stretch>
            <a:fillRect/>
          </a:stretch>
        </p:blipFill>
        <p:spPr>
          <a:xfrm>
            <a:off x="676275" y="946601"/>
            <a:ext cx="4099839" cy="5037626"/>
          </a:xfrm>
          <a:prstGeom prst="rect">
            <a:avLst/>
          </a:prstGeom>
          <a:ln w="12700">
            <a:miter lim="400000"/>
          </a:ln>
        </p:spPr>
      </p:pic>
      <p:sp>
        <p:nvSpPr>
          <p:cNvPr id="3" name="TextBox 2">
            <a:extLst>
              <a:ext uri="{FF2B5EF4-FFF2-40B4-BE49-F238E27FC236}">
                <a16:creationId xmlns:a16="http://schemas.microsoft.com/office/drawing/2014/main" id="{F26E49D2-63E9-80D6-4160-439A709FED48}"/>
              </a:ext>
            </a:extLst>
          </p:cNvPr>
          <p:cNvSpPr txBox="1"/>
          <p:nvPr/>
        </p:nvSpPr>
        <p:spPr>
          <a:xfrm>
            <a:off x="5509504" y="1409370"/>
            <a:ext cx="6006221" cy="3477875"/>
          </a:xfrm>
          <a:prstGeom prst="rect">
            <a:avLst/>
          </a:prstGeom>
          <a:noFill/>
        </p:spPr>
        <p:txBody>
          <a:bodyPr wrap="square">
            <a:spAutoFit/>
          </a:bodyPr>
          <a:lstStyle/>
          <a:p>
            <a:r>
              <a:rPr lang="en-US" sz="2000" dirty="0"/>
              <a:t>Variation of </a:t>
            </a:r>
            <a:r>
              <a:rPr lang="en-US" sz="2000" dirty="0" err="1"/>
              <a:t>gS</a:t>
            </a:r>
            <a:r>
              <a:rPr lang="en-US" sz="2000" dirty="0"/>
              <a:t>/t is challenging so we keep </a:t>
            </a:r>
            <a:r>
              <a:rPr lang="en-US" sz="2000" dirty="0" err="1"/>
              <a:t>gS</a:t>
            </a:r>
            <a:r>
              <a:rPr lang="en-US" sz="2000" dirty="0"/>
              <a:t>/t fixed and vary the external magnetic field.</a:t>
            </a:r>
          </a:p>
          <a:p>
            <a:endParaRPr lang="en-US" sz="2000" dirty="0"/>
          </a:p>
          <a:p>
            <a:r>
              <a:rPr lang="en-US" sz="2000" dirty="0"/>
              <a:t>a) The system transitions through different phases (trivial phase (|n</a:t>
            </a:r>
            <a:r>
              <a:rPr lang="en-US" sz="2000" baseline="-25000" dirty="0"/>
              <a:t>z</a:t>
            </a:r>
            <a:r>
              <a:rPr lang="en-US" sz="2000" dirty="0"/>
              <a:t>| = 0) to the </a:t>
            </a:r>
            <a:r>
              <a:rPr lang="en-US" sz="2000" dirty="0" err="1"/>
              <a:t>N´eel</a:t>
            </a:r>
            <a:r>
              <a:rPr lang="en-US" sz="2000" dirty="0"/>
              <a:t> ordered phase) corresponding to varying levels of the magnetic field for three different values of tunneling coupling. </a:t>
            </a:r>
          </a:p>
          <a:p>
            <a:endParaRPr lang="en-US" sz="2000" dirty="0"/>
          </a:p>
          <a:p>
            <a:r>
              <a:rPr lang="en-US" sz="2000" dirty="0"/>
              <a:t>b) The phase diagram of the 2 × 2 dopant array, with the region </a:t>
            </a:r>
            <a:r>
              <a:rPr lang="en-US" sz="2000" dirty="0" err="1"/>
              <a:t>gS</a:t>
            </a:r>
            <a:r>
              <a:rPr lang="en-US" sz="2000" dirty="0"/>
              <a:t>/t coupling feasible in an experimental setup (simulated using the ED method).</a:t>
            </a:r>
          </a:p>
        </p:txBody>
      </p:sp>
      <p:sp>
        <p:nvSpPr>
          <p:cNvPr id="4" name="TextBox 3">
            <a:extLst>
              <a:ext uri="{FF2B5EF4-FFF2-40B4-BE49-F238E27FC236}">
                <a16:creationId xmlns:a16="http://schemas.microsoft.com/office/drawing/2014/main" id="{119E0314-C738-BD68-BA0F-4C7DA8718E95}"/>
              </a:ext>
            </a:extLst>
          </p:cNvPr>
          <p:cNvSpPr txBox="1"/>
          <p:nvPr/>
        </p:nvSpPr>
        <p:spPr>
          <a:xfrm>
            <a:off x="1162050" y="619781"/>
            <a:ext cx="6096000" cy="369332"/>
          </a:xfrm>
          <a:prstGeom prst="rect">
            <a:avLst/>
          </a:prstGeom>
          <a:noFill/>
        </p:spPr>
        <p:txBody>
          <a:bodyPr wrap="square">
            <a:spAutoFit/>
          </a:bodyPr>
          <a:lstStyle/>
          <a:p>
            <a:r>
              <a:rPr lang="en-US" sz="1800" dirty="0"/>
              <a:t>|n</a:t>
            </a:r>
            <a:r>
              <a:rPr lang="en-US" sz="1800" baseline="-25000" dirty="0"/>
              <a:t>z</a:t>
            </a:r>
            <a:r>
              <a:rPr lang="en-US" sz="1800" dirty="0"/>
              <a:t>| illustrated for a 2 × 2 dopant array </a:t>
            </a:r>
            <a:endParaRPr lang="en-US" dirty="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F36DAB4-1C76-413C-A247-AB82B9FD0300}"/>
              </a:ext>
            </a:extLst>
          </p:cNvPr>
          <p:cNvSpPr/>
          <p:nvPr/>
        </p:nvSpPr>
        <p:spPr>
          <a:xfrm>
            <a:off x="1034762" y="311287"/>
            <a:ext cx="10899048" cy="6032625"/>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a:extLst>
              <a:ext uri="{FF2B5EF4-FFF2-40B4-BE49-F238E27FC236}">
                <a16:creationId xmlns:a16="http://schemas.microsoft.com/office/drawing/2014/main" id="{1073B97D-B8F4-4CB0-B732-442AF18FE4FF}"/>
              </a:ext>
            </a:extLst>
          </p:cNvPr>
          <p:cNvSpPr/>
          <p:nvPr/>
        </p:nvSpPr>
        <p:spPr>
          <a:xfrm>
            <a:off x="210164" y="24550"/>
            <a:ext cx="1568378" cy="523220"/>
          </a:xfrm>
          <a:prstGeom prst="rect">
            <a:avLst/>
          </a:prstGeom>
        </p:spPr>
        <p:txBody>
          <a:bodyPr wrap="none">
            <a:spAutoFit/>
          </a:bodyPr>
          <a:lstStyle/>
          <a:p>
            <a:r>
              <a:rPr lang="en-IN" sz="2800" i="1" dirty="0">
                <a:cs typeface="Arial" panose="020B0604020202020204" pitchFamily="34" charset="0"/>
              </a:rPr>
              <a:t>Summary</a:t>
            </a:r>
            <a:endParaRPr lang="en-US" sz="2800" i="1" dirty="0"/>
          </a:p>
        </p:txBody>
      </p:sp>
      <p:sp>
        <p:nvSpPr>
          <p:cNvPr id="2" name="TextBox 1">
            <a:extLst>
              <a:ext uri="{FF2B5EF4-FFF2-40B4-BE49-F238E27FC236}">
                <a16:creationId xmlns:a16="http://schemas.microsoft.com/office/drawing/2014/main" id="{9DF5AF6D-CCC6-43CF-BAC4-DC53270E2207}"/>
              </a:ext>
            </a:extLst>
          </p:cNvPr>
          <p:cNvSpPr txBox="1"/>
          <p:nvPr/>
        </p:nvSpPr>
        <p:spPr>
          <a:xfrm>
            <a:off x="1343406" y="462533"/>
            <a:ext cx="10612919" cy="5262979"/>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t>Hubbard simulations using few-dopant 2x2 and 3x3 arrays.  Map out charge transitions, tune the occupation, tunnel coupling etc. </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Can prepare, manipulate and read individual electron spins. ESR and NMR for coherent manipulation. </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High bandwidth RF reflectometry to track individual electron dynamics.</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Demonstrate atomic precision for position and dopant number in larger arrays.</a:t>
            </a:r>
          </a:p>
          <a:p>
            <a:pPr marL="457200" indent="-457200">
              <a:buFont typeface="Wingdings" panose="05000000000000000000" pitchFamily="2" charset="2"/>
              <a:buChar char="Ø"/>
            </a:pPr>
            <a:endParaRPr lang="en-US" sz="2400" dirty="0"/>
          </a:p>
          <a:p>
            <a:pPr marL="457200" indent="-457200">
              <a:buFont typeface="Wingdings" panose="05000000000000000000" pitchFamily="2" charset="2"/>
              <a:buChar char="Ø"/>
            </a:pPr>
            <a:r>
              <a:rPr lang="en-US" sz="2400" dirty="0"/>
              <a:t>Create near perfect host silicon lattice.</a:t>
            </a:r>
          </a:p>
          <a:p>
            <a:pPr marL="457200" indent="-457200">
              <a:buFont typeface="Wingdings" panose="05000000000000000000" pitchFamily="2" charset="2"/>
              <a:buChar char="Ø"/>
            </a:pPr>
            <a:endParaRPr lang="en-US" sz="2400" dirty="0"/>
          </a:p>
          <a:p>
            <a:endParaRPr lang="en-US" sz="2400" dirty="0"/>
          </a:p>
        </p:txBody>
      </p:sp>
      <p:sp>
        <p:nvSpPr>
          <p:cNvPr id="4" name="Rectangle 3"/>
          <p:cNvSpPr/>
          <p:nvPr/>
        </p:nvSpPr>
        <p:spPr>
          <a:xfrm>
            <a:off x="235675" y="3314700"/>
            <a:ext cx="1354858" cy="523220"/>
          </a:xfrm>
          <a:prstGeom prst="rect">
            <a:avLst/>
          </a:prstGeom>
        </p:spPr>
        <p:txBody>
          <a:bodyPr wrap="none">
            <a:spAutoFit/>
          </a:bodyPr>
          <a:lstStyle/>
          <a:p>
            <a:r>
              <a:rPr lang="en-IN" sz="2800" i="1" dirty="0">
                <a:cs typeface="Arial" panose="020B0604020202020204" pitchFamily="34" charset="0"/>
              </a:rPr>
              <a:t>Outlook</a:t>
            </a:r>
            <a:endParaRPr lang="en-US" sz="2800" i="1" dirty="0"/>
          </a:p>
        </p:txBody>
      </p:sp>
      <p:pic>
        <p:nvPicPr>
          <p:cNvPr id="5" name="Picture 4">
            <a:extLst>
              <a:ext uri="{FF2B5EF4-FFF2-40B4-BE49-F238E27FC236}">
                <a16:creationId xmlns:a16="http://schemas.microsoft.com/office/drawing/2014/main" id="{C58775A4-A813-AC33-86D0-144F2D835B30}"/>
              </a:ext>
            </a:extLst>
          </p:cNvPr>
          <p:cNvPicPr>
            <a:picLocks noChangeAspect="1"/>
          </p:cNvPicPr>
          <p:nvPr/>
        </p:nvPicPr>
        <p:blipFill rotWithShape="1">
          <a:blip r:embed="rId2"/>
          <a:srcRect t="7529" b="10937"/>
          <a:stretch/>
        </p:blipFill>
        <p:spPr>
          <a:xfrm>
            <a:off x="2578099" y="5270377"/>
            <a:ext cx="4558225" cy="841322"/>
          </a:xfrm>
          <a:prstGeom prst="rect">
            <a:avLst/>
          </a:prstGeom>
        </p:spPr>
      </p:pic>
      <p:sp>
        <p:nvSpPr>
          <p:cNvPr id="7" name="TextBox 6">
            <a:extLst>
              <a:ext uri="{FF2B5EF4-FFF2-40B4-BE49-F238E27FC236}">
                <a16:creationId xmlns:a16="http://schemas.microsoft.com/office/drawing/2014/main" id="{725607A4-742D-9027-F51A-5C995CED885E}"/>
              </a:ext>
            </a:extLst>
          </p:cNvPr>
          <p:cNvSpPr txBox="1"/>
          <p:nvPr/>
        </p:nvSpPr>
        <p:spPr>
          <a:xfrm>
            <a:off x="7777635" y="5321596"/>
            <a:ext cx="3672532" cy="923330"/>
          </a:xfrm>
          <a:prstGeom prst="rect">
            <a:avLst/>
          </a:prstGeom>
          <a:noFill/>
        </p:spPr>
        <p:txBody>
          <a:bodyPr wrap="square">
            <a:spAutoFit/>
          </a:bodyPr>
          <a:lstStyle/>
          <a:p>
            <a:r>
              <a:rPr lang="en-US" dirty="0"/>
              <a:t>Supported by DOE QIS Research</a:t>
            </a:r>
          </a:p>
          <a:p>
            <a:r>
              <a:rPr lang="en-US" dirty="0"/>
              <a:t>and Innovation for Nuclear Science (DE-SC002371)</a:t>
            </a:r>
          </a:p>
        </p:txBody>
      </p:sp>
    </p:spTree>
    <p:extLst>
      <p:ext uri="{BB962C8B-B14F-4D97-AF65-F5344CB8AC3E}">
        <p14:creationId xmlns:p14="http://schemas.microsoft.com/office/powerpoint/2010/main" val="1736480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TextBox 1062">
            <a:extLst>
              <a:ext uri="{FF2B5EF4-FFF2-40B4-BE49-F238E27FC236}">
                <a16:creationId xmlns:a16="http://schemas.microsoft.com/office/drawing/2014/main" id="{362A6144-B1CC-42C6-A345-0DA29A135648}"/>
              </a:ext>
            </a:extLst>
          </p:cNvPr>
          <p:cNvSpPr txBox="1"/>
          <p:nvPr/>
        </p:nvSpPr>
        <p:spPr>
          <a:xfrm>
            <a:off x="853584" y="139904"/>
            <a:ext cx="10355545" cy="523220"/>
          </a:xfrm>
          <a:prstGeom prst="rect">
            <a:avLst/>
          </a:prstGeom>
          <a:noFill/>
        </p:spPr>
        <p:txBody>
          <a:bodyPr wrap="square" rtlCol="0">
            <a:spAutoFit/>
          </a:bodyPr>
          <a:lstStyle/>
          <a:p>
            <a:pPr algn="ctr"/>
            <a:r>
              <a:rPr lang="en-US" sz="2800" dirty="0"/>
              <a:t>STM-based Fabrication of Single Dopant Atom Quantum Devices</a:t>
            </a:r>
          </a:p>
        </p:txBody>
      </p:sp>
      <p:grpSp>
        <p:nvGrpSpPr>
          <p:cNvPr id="17" name="Group 16">
            <a:extLst>
              <a:ext uri="{FF2B5EF4-FFF2-40B4-BE49-F238E27FC236}">
                <a16:creationId xmlns:a16="http://schemas.microsoft.com/office/drawing/2014/main" id="{0220585F-FC3C-DE98-90A1-FC0A90705BF3}"/>
              </a:ext>
            </a:extLst>
          </p:cNvPr>
          <p:cNvGrpSpPr/>
          <p:nvPr/>
        </p:nvGrpSpPr>
        <p:grpSpPr>
          <a:xfrm>
            <a:off x="597858" y="742284"/>
            <a:ext cx="10908442" cy="2403165"/>
            <a:chOff x="597858" y="874636"/>
            <a:chExt cx="10908442" cy="2403165"/>
          </a:xfrm>
        </p:grpSpPr>
        <p:sp>
          <p:nvSpPr>
            <p:cNvPr id="7" name="Rectangle: Rounded Corners 6">
              <a:extLst>
                <a:ext uri="{FF2B5EF4-FFF2-40B4-BE49-F238E27FC236}">
                  <a16:creationId xmlns:a16="http://schemas.microsoft.com/office/drawing/2014/main" id="{A2D030D5-1608-4AD9-9E63-51C7FDB44062}"/>
                </a:ext>
              </a:extLst>
            </p:cNvPr>
            <p:cNvSpPr/>
            <p:nvPr/>
          </p:nvSpPr>
          <p:spPr>
            <a:xfrm>
              <a:off x="597858" y="874636"/>
              <a:ext cx="10908442" cy="227816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20000"/>
                    <a:lumOff val="80000"/>
                  </a:schemeClr>
                </a:solidFill>
              </a:endParaRPr>
            </a:p>
          </p:txBody>
        </p:sp>
        <p:sp>
          <p:nvSpPr>
            <p:cNvPr id="5" name="TextBox 4">
              <a:extLst>
                <a:ext uri="{FF2B5EF4-FFF2-40B4-BE49-F238E27FC236}">
                  <a16:creationId xmlns:a16="http://schemas.microsoft.com/office/drawing/2014/main" id="{68CDB1A9-0266-4CDB-B0C6-87BCAFD8DF64}"/>
                </a:ext>
              </a:extLst>
            </p:cNvPr>
            <p:cNvSpPr txBox="1"/>
            <p:nvPr/>
          </p:nvSpPr>
          <p:spPr>
            <a:xfrm>
              <a:off x="4445090" y="922764"/>
              <a:ext cx="3502696" cy="413055"/>
            </a:xfrm>
            <a:prstGeom prst="rect">
              <a:avLst/>
            </a:prstGeom>
            <a:noFill/>
          </p:spPr>
          <p:txBody>
            <a:bodyPr wrap="square" rtlCol="0">
              <a:spAutoFit/>
            </a:bodyPr>
            <a:lstStyle/>
            <a:p>
              <a:r>
                <a:rPr lang="en-US" sz="1350" b="1" dirty="0">
                  <a:solidFill>
                    <a:schemeClr val="bg1"/>
                  </a:solidFill>
                </a:rPr>
                <a:t>Gas Phase Dosing and Si Overgrowth</a:t>
              </a:r>
            </a:p>
          </p:txBody>
        </p:sp>
        <p:sp>
          <p:nvSpPr>
            <p:cNvPr id="15" name="TextBox 14">
              <a:extLst>
                <a:ext uri="{FF2B5EF4-FFF2-40B4-BE49-F238E27FC236}">
                  <a16:creationId xmlns:a16="http://schemas.microsoft.com/office/drawing/2014/main" id="{06492030-6C2E-4991-96DE-E851432F8E29}"/>
                </a:ext>
              </a:extLst>
            </p:cNvPr>
            <p:cNvSpPr txBox="1"/>
            <p:nvPr/>
          </p:nvSpPr>
          <p:spPr>
            <a:xfrm>
              <a:off x="8343859" y="939906"/>
              <a:ext cx="2539212" cy="413055"/>
            </a:xfrm>
            <a:prstGeom prst="rect">
              <a:avLst/>
            </a:prstGeom>
            <a:noFill/>
          </p:spPr>
          <p:txBody>
            <a:bodyPr wrap="none" rtlCol="0">
              <a:spAutoFit/>
            </a:bodyPr>
            <a:lstStyle/>
            <a:p>
              <a:r>
                <a:rPr lang="en-US" sz="1350" b="1" dirty="0">
                  <a:solidFill>
                    <a:schemeClr val="bg1"/>
                  </a:solidFill>
                </a:rPr>
                <a:t>Palladium Silicide Contacts</a:t>
              </a:r>
            </a:p>
          </p:txBody>
        </p:sp>
        <p:sp>
          <p:nvSpPr>
            <p:cNvPr id="1040" name="TextBox 1039">
              <a:extLst>
                <a:ext uri="{FF2B5EF4-FFF2-40B4-BE49-F238E27FC236}">
                  <a16:creationId xmlns:a16="http://schemas.microsoft.com/office/drawing/2014/main" id="{2F084CC5-603E-4EDF-8A52-8A847C31D9AC}"/>
                </a:ext>
              </a:extLst>
            </p:cNvPr>
            <p:cNvSpPr txBox="1"/>
            <p:nvPr/>
          </p:nvSpPr>
          <p:spPr>
            <a:xfrm>
              <a:off x="901526" y="883802"/>
              <a:ext cx="3396359" cy="413055"/>
            </a:xfrm>
            <a:prstGeom prst="rect">
              <a:avLst/>
            </a:prstGeom>
            <a:noFill/>
          </p:spPr>
          <p:txBody>
            <a:bodyPr wrap="none" rtlCol="0">
              <a:spAutoFit/>
            </a:bodyPr>
            <a:lstStyle/>
            <a:p>
              <a:r>
                <a:rPr lang="en-US" sz="1350" b="1" dirty="0">
                  <a:solidFill>
                    <a:schemeClr val="bg1"/>
                  </a:solidFill>
                </a:rPr>
                <a:t>Hydrogen Depassivation Lithography</a:t>
              </a:r>
            </a:p>
          </p:txBody>
        </p:sp>
        <p:sp>
          <p:nvSpPr>
            <p:cNvPr id="1029" name="Isosceles Triangle 1028">
              <a:extLst>
                <a:ext uri="{FF2B5EF4-FFF2-40B4-BE49-F238E27FC236}">
                  <a16:creationId xmlns:a16="http://schemas.microsoft.com/office/drawing/2014/main" id="{AC557F0B-DAE9-4521-BAD7-DB0541A99A86}"/>
                </a:ext>
              </a:extLst>
            </p:cNvPr>
            <p:cNvSpPr/>
            <p:nvPr/>
          </p:nvSpPr>
          <p:spPr>
            <a:xfrm rot="10800000">
              <a:off x="3388197" y="1231156"/>
              <a:ext cx="80398" cy="637147"/>
            </a:xfrm>
            <a:prstGeom prst="triangle">
              <a:avLst/>
            </a:prstGeom>
            <a:gradFill flip="none" rotWithShape="1">
              <a:gsLst>
                <a:gs pos="0">
                  <a:schemeClr val="accent1">
                    <a:lumMod val="5000"/>
                    <a:lumOff val="95000"/>
                  </a:schemeClr>
                </a:gs>
                <a:gs pos="34000">
                  <a:schemeClr val="bg1">
                    <a:lumMod val="85000"/>
                  </a:schemeClr>
                </a:gs>
                <a:gs pos="83000">
                  <a:schemeClr val="bg1">
                    <a:lumMod val="50000"/>
                  </a:schemeClr>
                </a:gs>
                <a:gs pos="100000">
                  <a:schemeClr val="tx1">
                    <a:lumMod val="50000"/>
                    <a:lumOff val="5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0" name="TextBox 1029">
              <a:extLst>
                <a:ext uri="{FF2B5EF4-FFF2-40B4-BE49-F238E27FC236}">
                  <a16:creationId xmlns:a16="http://schemas.microsoft.com/office/drawing/2014/main" id="{A72CFC33-6B87-4115-A13D-4ED2167C9B5B}"/>
                </a:ext>
              </a:extLst>
            </p:cNvPr>
            <p:cNvSpPr txBox="1"/>
            <p:nvPr/>
          </p:nvSpPr>
          <p:spPr>
            <a:xfrm>
              <a:off x="2779094" y="1279210"/>
              <a:ext cx="680202" cy="317734"/>
            </a:xfrm>
            <a:prstGeom prst="rect">
              <a:avLst/>
            </a:prstGeom>
            <a:noFill/>
          </p:spPr>
          <p:txBody>
            <a:bodyPr wrap="none" rtlCol="0">
              <a:spAutoFit/>
            </a:bodyPr>
            <a:lstStyle/>
            <a:p>
              <a:r>
                <a:rPr lang="en-US" sz="900" dirty="0">
                  <a:solidFill>
                    <a:schemeClr val="bg1"/>
                  </a:solidFill>
                </a:rPr>
                <a:t>STM Tip</a:t>
              </a:r>
            </a:p>
          </p:txBody>
        </p:sp>
        <p:sp>
          <p:nvSpPr>
            <p:cNvPr id="1062" name="TextBox 1061">
              <a:extLst>
                <a:ext uri="{FF2B5EF4-FFF2-40B4-BE49-F238E27FC236}">
                  <a16:creationId xmlns:a16="http://schemas.microsoft.com/office/drawing/2014/main" id="{AB0B8395-492E-4588-8E07-2E374418032D}"/>
                </a:ext>
              </a:extLst>
            </p:cNvPr>
            <p:cNvSpPr txBox="1"/>
            <p:nvPr/>
          </p:nvSpPr>
          <p:spPr>
            <a:xfrm>
              <a:off x="706146" y="2705879"/>
              <a:ext cx="1703250" cy="571922"/>
            </a:xfrm>
            <a:prstGeom prst="rect">
              <a:avLst/>
            </a:prstGeom>
            <a:noFill/>
          </p:spPr>
          <p:txBody>
            <a:bodyPr wrap="square" rtlCol="0">
              <a:spAutoFit/>
            </a:bodyPr>
            <a:lstStyle/>
            <a:p>
              <a:r>
                <a:rPr lang="en-US" sz="1050" dirty="0">
                  <a:solidFill>
                    <a:schemeClr val="bg1"/>
                  </a:solidFill>
                </a:rPr>
                <a:t>Hydrogen terminated surface</a:t>
              </a:r>
            </a:p>
          </p:txBody>
        </p:sp>
        <p:pic>
          <p:nvPicPr>
            <p:cNvPr id="1025" name="Picture 1024">
              <a:extLst>
                <a:ext uri="{FF2B5EF4-FFF2-40B4-BE49-F238E27FC236}">
                  <a16:creationId xmlns:a16="http://schemas.microsoft.com/office/drawing/2014/main" id="{8C3BA29C-54EA-4543-A295-D3271B409FEC}"/>
                </a:ext>
              </a:extLst>
            </p:cNvPr>
            <p:cNvPicPr>
              <a:picLocks noChangeAspect="1"/>
            </p:cNvPicPr>
            <p:nvPr/>
          </p:nvPicPr>
          <p:blipFill>
            <a:blip r:embed="rId2"/>
            <a:stretch>
              <a:fillRect/>
            </a:stretch>
          </p:blipFill>
          <p:spPr>
            <a:xfrm>
              <a:off x="807368" y="1762405"/>
              <a:ext cx="1467669" cy="884240"/>
            </a:xfrm>
            <a:prstGeom prst="rect">
              <a:avLst/>
            </a:prstGeom>
          </p:spPr>
        </p:pic>
        <p:pic>
          <p:nvPicPr>
            <p:cNvPr id="1026" name="Picture 1025">
              <a:extLst>
                <a:ext uri="{FF2B5EF4-FFF2-40B4-BE49-F238E27FC236}">
                  <a16:creationId xmlns:a16="http://schemas.microsoft.com/office/drawing/2014/main" id="{633FB6B4-0044-482C-B362-9446F330DB86}"/>
                </a:ext>
              </a:extLst>
            </p:cNvPr>
            <p:cNvPicPr>
              <a:picLocks noChangeAspect="1"/>
            </p:cNvPicPr>
            <p:nvPr/>
          </p:nvPicPr>
          <p:blipFill>
            <a:blip r:embed="rId3"/>
            <a:stretch>
              <a:fillRect/>
            </a:stretch>
          </p:blipFill>
          <p:spPr>
            <a:xfrm>
              <a:off x="2587448" y="1782904"/>
              <a:ext cx="1467669" cy="874931"/>
            </a:xfrm>
            <a:prstGeom prst="rect">
              <a:avLst/>
            </a:prstGeom>
          </p:spPr>
        </p:pic>
        <p:pic>
          <p:nvPicPr>
            <p:cNvPr id="1027" name="Picture 1026">
              <a:extLst>
                <a:ext uri="{FF2B5EF4-FFF2-40B4-BE49-F238E27FC236}">
                  <a16:creationId xmlns:a16="http://schemas.microsoft.com/office/drawing/2014/main" id="{79EF89F7-3EB1-40F3-BD3E-481D53551008}"/>
                </a:ext>
              </a:extLst>
            </p:cNvPr>
            <p:cNvPicPr>
              <a:picLocks noChangeAspect="1"/>
            </p:cNvPicPr>
            <p:nvPr/>
          </p:nvPicPr>
          <p:blipFill>
            <a:blip r:embed="rId4"/>
            <a:stretch>
              <a:fillRect/>
            </a:stretch>
          </p:blipFill>
          <p:spPr>
            <a:xfrm>
              <a:off x="4436039" y="1745675"/>
              <a:ext cx="1467669" cy="912163"/>
            </a:xfrm>
            <a:prstGeom prst="rect">
              <a:avLst/>
            </a:prstGeom>
          </p:spPr>
        </p:pic>
        <p:pic>
          <p:nvPicPr>
            <p:cNvPr id="1028" name="Picture 1027">
              <a:extLst>
                <a:ext uri="{FF2B5EF4-FFF2-40B4-BE49-F238E27FC236}">
                  <a16:creationId xmlns:a16="http://schemas.microsoft.com/office/drawing/2014/main" id="{B7A72373-D245-428F-B9DE-ED1E6475FDC5}"/>
                </a:ext>
              </a:extLst>
            </p:cNvPr>
            <p:cNvPicPr>
              <a:picLocks noChangeAspect="1"/>
            </p:cNvPicPr>
            <p:nvPr/>
          </p:nvPicPr>
          <p:blipFill>
            <a:blip r:embed="rId5"/>
            <a:stretch>
              <a:fillRect/>
            </a:stretch>
          </p:blipFill>
          <p:spPr>
            <a:xfrm>
              <a:off x="6244746" y="1632467"/>
              <a:ext cx="1467669" cy="1163473"/>
            </a:xfrm>
            <a:prstGeom prst="rect">
              <a:avLst/>
            </a:prstGeom>
          </p:spPr>
        </p:pic>
        <p:pic>
          <p:nvPicPr>
            <p:cNvPr id="12" name="Picture 11">
              <a:extLst>
                <a:ext uri="{FF2B5EF4-FFF2-40B4-BE49-F238E27FC236}">
                  <a16:creationId xmlns:a16="http://schemas.microsoft.com/office/drawing/2014/main" id="{801FE3A4-F709-4B76-ACB1-86C6E1ED6A11}"/>
                </a:ext>
              </a:extLst>
            </p:cNvPr>
            <p:cNvPicPr>
              <a:picLocks noChangeAspect="1"/>
            </p:cNvPicPr>
            <p:nvPr/>
          </p:nvPicPr>
          <p:blipFill rotWithShape="1">
            <a:blip r:embed="rId6"/>
            <a:srcRect b="5863"/>
            <a:stretch/>
          </p:blipFill>
          <p:spPr>
            <a:xfrm>
              <a:off x="8149854" y="1559246"/>
              <a:ext cx="1321499" cy="1418017"/>
            </a:xfrm>
            <a:prstGeom prst="rect">
              <a:avLst/>
            </a:prstGeom>
          </p:spPr>
        </p:pic>
        <p:pic>
          <p:nvPicPr>
            <p:cNvPr id="1050" name="Picture 1049">
              <a:extLst>
                <a:ext uri="{FF2B5EF4-FFF2-40B4-BE49-F238E27FC236}">
                  <a16:creationId xmlns:a16="http://schemas.microsoft.com/office/drawing/2014/main" id="{78F8EDEF-BC2E-4FB8-A591-4031601235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938" t="36316" r="59633" b="49185"/>
            <a:stretch/>
          </p:blipFill>
          <p:spPr>
            <a:xfrm rot="5400000">
              <a:off x="9963986" y="1461858"/>
              <a:ext cx="1213899" cy="1517021"/>
            </a:xfrm>
            <a:prstGeom prst="rect">
              <a:avLst/>
            </a:prstGeom>
            <a:ln w="12700">
              <a:solidFill>
                <a:schemeClr val="tx1"/>
              </a:solidFill>
            </a:ln>
          </p:spPr>
        </p:pic>
        <p:sp>
          <p:nvSpPr>
            <p:cNvPr id="1074" name="TextBox 1073">
              <a:extLst>
                <a:ext uri="{FF2B5EF4-FFF2-40B4-BE49-F238E27FC236}">
                  <a16:creationId xmlns:a16="http://schemas.microsoft.com/office/drawing/2014/main" id="{52BF765F-CEC5-472E-A5C7-D6B6FCA29FB7}"/>
                </a:ext>
              </a:extLst>
            </p:cNvPr>
            <p:cNvSpPr txBox="1"/>
            <p:nvPr/>
          </p:nvSpPr>
          <p:spPr>
            <a:xfrm>
              <a:off x="6135698" y="2799076"/>
              <a:ext cx="1781595" cy="253916"/>
            </a:xfrm>
            <a:prstGeom prst="rect">
              <a:avLst/>
            </a:prstGeom>
            <a:noFill/>
          </p:spPr>
          <p:txBody>
            <a:bodyPr wrap="square" rtlCol="0">
              <a:spAutoFit/>
            </a:bodyPr>
            <a:lstStyle/>
            <a:p>
              <a:pPr>
                <a:spcAft>
                  <a:spcPts val="450"/>
                </a:spcAft>
              </a:pPr>
              <a:r>
                <a:rPr lang="en-US" sz="1050" dirty="0">
                  <a:solidFill>
                    <a:schemeClr val="bg1"/>
                  </a:solidFill>
                </a:rPr>
                <a:t>Epitaxial Si overgrowth  </a:t>
              </a:r>
            </a:p>
          </p:txBody>
        </p:sp>
        <p:sp>
          <p:nvSpPr>
            <p:cNvPr id="9" name="Rectangle 8">
              <a:extLst>
                <a:ext uri="{FF2B5EF4-FFF2-40B4-BE49-F238E27FC236}">
                  <a16:creationId xmlns:a16="http://schemas.microsoft.com/office/drawing/2014/main" id="{D9634537-3234-45D6-A8E8-A7214B193E49}"/>
                </a:ext>
              </a:extLst>
            </p:cNvPr>
            <p:cNvSpPr/>
            <p:nvPr/>
          </p:nvSpPr>
          <p:spPr>
            <a:xfrm>
              <a:off x="4278824" y="2674217"/>
              <a:ext cx="1830976" cy="593105"/>
            </a:xfrm>
            <a:prstGeom prst="rect">
              <a:avLst/>
            </a:prstGeom>
          </p:spPr>
          <p:txBody>
            <a:bodyPr wrap="square">
              <a:spAutoFit/>
            </a:bodyPr>
            <a:lstStyle/>
            <a:p>
              <a:pPr>
                <a:spcAft>
                  <a:spcPts val="450"/>
                </a:spcAft>
              </a:pPr>
              <a:r>
                <a:rPr lang="en-US" sz="1100" dirty="0">
                  <a:solidFill>
                    <a:schemeClr val="bg1"/>
                  </a:solidFill>
                </a:rPr>
                <a:t>PH</a:t>
              </a:r>
              <a:r>
                <a:rPr lang="en-US" sz="1100" baseline="-25000" dirty="0">
                  <a:solidFill>
                    <a:schemeClr val="bg1"/>
                  </a:solidFill>
                </a:rPr>
                <a:t>3</a:t>
              </a:r>
              <a:r>
                <a:rPr lang="en-US" sz="1100" dirty="0">
                  <a:solidFill>
                    <a:schemeClr val="bg1"/>
                  </a:solidFill>
                </a:rPr>
                <a:t> molecules adsorb on </a:t>
              </a:r>
              <a:r>
                <a:rPr lang="en-US" sz="1100" b="1" dirty="0">
                  <a:solidFill>
                    <a:schemeClr val="bg1"/>
                  </a:solidFill>
                </a:rPr>
                <a:t>patterned regions</a:t>
              </a:r>
            </a:p>
          </p:txBody>
        </p:sp>
      </p:grpSp>
      <p:sp>
        <p:nvSpPr>
          <p:cNvPr id="2" name="Rectangle 1">
            <a:extLst>
              <a:ext uri="{FF2B5EF4-FFF2-40B4-BE49-F238E27FC236}">
                <a16:creationId xmlns:a16="http://schemas.microsoft.com/office/drawing/2014/main" id="{EC8200E7-FE40-47D5-920F-5F4BE00ECC23}"/>
              </a:ext>
            </a:extLst>
          </p:cNvPr>
          <p:cNvSpPr/>
          <p:nvPr/>
        </p:nvSpPr>
        <p:spPr>
          <a:xfrm>
            <a:off x="308134" y="6087529"/>
            <a:ext cx="11639108" cy="257506"/>
          </a:xfrm>
          <a:prstGeom prst="rect">
            <a:avLst/>
          </a:prstGeom>
        </p:spPr>
        <p:txBody>
          <a:bodyPr wrap="square">
            <a:spAutoFit/>
          </a:bodyPr>
          <a:lstStyle/>
          <a:p>
            <a:pPr>
              <a:lnSpc>
                <a:spcPct val="107000"/>
              </a:lnSpc>
            </a:pPr>
            <a:r>
              <a:rPr lang="en-US" sz="1050" dirty="0">
                <a:latin typeface="+mj-lt"/>
              </a:rPr>
              <a:t>X. Wang, J. Wyrick, R. Kashid, P. Namboodiri, S. Schmucker, A. Murphy, M. D. Stewart, Jr., and R. M. Silver, Atomic-scale Control of Tunneling in Donor Based Devices, Comm. Physics, Nature Res. J., 3, 82 (2020).</a:t>
            </a:r>
          </a:p>
        </p:txBody>
      </p:sp>
      <p:sp>
        <p:nvSpPr>
          <p:cNvPr id="23" name="Slide Number Placeholder 1">
            <a:extLst>
              <a:ext uri="{FF2B5EF4-FFF2-40B4-BE49-F238E27FC236}">
                <a16:creationId xmlns:a16="http://schemas.microsoft.com/office/drawing/2014/main" id="{3CA9CDAE-7302-4015-840F-876FCDE49D5B}"/>
              </a:ext>
            </a:extLst>
          </p:cNvPr>
          <p:cNvSpPr>
            <a:spLocks noGrp="1"/>
          </p:cNvSpPr>
          <p:nvPr>
            <p:ph type="sldNum" sz="quarter" idx="12"/>
          </p:nvPr>
        </p:nvSpPr>
        <p:spPr>
          <a:xfrm>
            <a:off x="9900116" y="6403573"/>
            <a:ext cx="2057400" cy="365125"/>
          </a:xfrm>
        </p:spPr>
        <p:txBody>
          <a:bodyPr/>
          <a:lstStyle/>
          <a:p>
            <a:fld id="{F2264E44-FB97-46D9-8625-CBB06B931799}" type="slidenum">
              <a:rPr lang="en-US" b="1" smtClean="0">
                <a:solidFill>
                  <a:srgbClr val="0070C0"/>
                </a:solidFill>
              </a:rPr>
              <a:pPr/>
              <a:t>3</a:t>
            </a:fld>
            <a:endParaRPr lang="en-US" b="1" dirty="0">
              <a:solidFill>
                <a:srgbClr val="0070C0"/>
              </a:solidFill>
            </a:endParaRPr>
          </a:p>
        </p:txBody>
      </p:sp>
      <p:pic>
        <p:nvPicPr>
          <p:cNvPr id="3" name="Picture 2">
            <a:extLst>
              <a:ext uri="{FF2B5EF4-FFF2-40B4-BE49-F238E27FC236}">
                <a16:creationId xmlns:a16="http://schemas.microsoft.com/office/drawing/2014/main" id="{554CFCC0-3D1F-E5D4-EA49-B1E101821C2C}"/>
              </a:ext>
            </a:extLst>
          </p:cNvPr>
          <p:cNvPicPr>
            <a:picLocks noChangeAspect="1"/>
          </p:cNvPicPr>
          <p:nvPr/>
        </p:nvPicPr>
        <p:blipFill>
          <a:blip r:embed="rId8"/>
          <a:stretch>
            <a:fillRect/>
          </a:stretch>
        </p:blipFill>
        <p:spPr>
          <a:xfrm>
            <a:off x="6074247" y="3728029"/>
            <a:ext cx="4483350" cy="2307818"/>
          </a:xfrm>
          <a:prstGeom prst="rect">
            <a:avLst/>
          </a:prstGeom>
        </p:spPr>
      </p:pic>
      <p:pic>
        <p:nvPicPr>
          <p:cNvPr id="4" name="Picture 3">
            <a:extLst>
              <a:ext uri="{FF2B5EF4-FFF2-40B4-BE49-F238E27FC236}">
                <a16:creationId xmlns:a16="http://schemas.microsoft.com/office/drawing/2014/main" id="{3A4EA82E-0927-283E-72D9-5E6F23762D1B}"/>
              </a:ext>
            </a:extLst>
          </p:cNvPr>
          <p:cNvPicPr>
            <a:picLocks noChangeAspect="1"/>
          </p:cNvPicPr>
          <p:nvPr/>
        </p:nvPicPr>
        <p:blipFill rotWithShape="1">
          <a:blip r:embed="rId9"/>
          <a:srcRect r="49794"/>
          <a:stretch/>
        </p:blipFill>
        <p:spPr>
          <a:xfrm>
            <a:off x="1455525" y="3534885"/>
            <a:ext cx="4364094" cy="2819651"/>
          </a:xfrm>
          <a:prstGeom prst="rect">
            <a:avLst/>
          </a:prstGeom>
        </p:spPr>
      </p:pic>
      <p:pic>
        <p:nvPicPr>
          <p:cNvPr id="10" name="Picture 9">
            <a:extLst>
              <a:ext uri="{FF2B5EF4-FFF2-40B4-BE49-F238E27FC236}">
                <a16:creationId xmlns:a16="http://schemas.microsoft.com/office/drawing/2014/main" id="{B3AA1C88-BBD1-1732-A068-5D5C0514C776}"/>
              </a:ext>
            </a:extLst>
          </p:cNvPr>
          <p:cNvPicPr>
            <a:picLocks noChangeAspect="1"/>
          </p:cNvPicPr>
          <p:nvPr/>
        </p:nvPicPr>
        <p:blipFill rotWithShape="1">
          <a:blip r:embed="rId10"/>
          <a:srcRect l="22359" t="14253" r="21190" b="18044"/>
          <a:stretch/>
        </p:blipFill>
        <p:spPr>
          <a:xfrm rot="5400000">
            <a:off x="10562470" y="4403283"/>
            <a:ext cx="1595296" cy="1036341"/>
          </a:xfrm>
          <a:prstGeom prst="rect">
            <a:avLst/>
          </a:prstGeom>
        </p:spPr>
      </p:pic>
      <p:pic>
        <p:nvPicPr>
          <p:cNvPr id="11" name="Picture 10">
            <a:extLst>
              <a:ext uri="{FF2B5EF4-FFF2-40B4-BE49-F238E27FC236}">
                <a16:creationId xmlns:a16="http://schemas.microsoft.com/office/drawing/2014/main" id="{98753A5F-7FA9-C7D5-43D1-26F50CFCF06D}"/>
              </a:ext>
            </a:extLst>
          </p:cNvPr>
          <p:cNvPicPr/>
          <p:nvPr/>
        </p:nvPicPr>
        <p:blipFill rotWithShape="1">
          <a:blip r:embed="rId11" cstate="print">
            <a:extLst>
              <a:ext uri="{28A0092B-C50C-407E-A947-70E740481C1C}">
                <a14:useLocalDpi xmlns:a14="http://schemas.microsoft.com/office/drawing/2010/main" val="0"/>
              </a:ext>
            </a:extLst>
          </a:blip>
          <a:srcRect l="51428" b="48435"/>
          <a:stretch/>
        </p:blipFill>
        <p:spPr bwMode="auto">
          <a:xfrm>
            <a:off x="219054" y="4323705"/>
            <a:ext cx="1302931" cy="1242010"/>
          </a:xfrm>
          <a:prstGeom prst="rect">
            <a:avLst/>
          </a:prstGeom>
          <a:noFill/>
          <a:ln>
            <a:noFill/>
          </a:ln>
        </p:spPr>
      </p:pic>
      <p:sp>
        <p:nvSpPr>
          <p:cNvPr id="13" name="TextBox 12">
            <a:extLst>
              <a:ext uri="{FF2B5EF4-FFF2-40B4-BE49-F238E27FC236}">
                <a16:creationId xmlns:a16="http://schemas.microsoft.com/office/drawing/2014/main" id="{6D2E0E96-C5EB-6C6E-9EE3-24E1EEFA05FB}"/>
              </a:ext>
            </a:extLst>
          </p:cNvPr>
          <p:cNvSpPr txBox="1"/>
          <p:nvPr/>
        </p:nvSpPr>
        <p:spPr>
          <a:xfrm>
            <a:off x="906615" y="3263574"/>
            <a:ext cx="4364094" cy="369332"/>
          </a:xfrm>
          <a:prstGeom prst="rect">
            <a:avLst/>
          </a:prstGeom>
          <a:noFill/>
        </p:spPr>
        <p:txBody>
          <a:bodyPr wrap="square">
            <a:spAutoFit/>
          </a:bodyPr>
          <a:lstStyle/>
          <a:p>
            <a:pPr algn="ctr"/>
            <a:r>
              <a:rPr lang="en-US" sz="1800" b="1" dirty="0">
                <a:latin typeface="+mn-lt"/>
              </a:rPr>
              <a:t>Single Atom Qubits for Quantum Computing</a:t>
            </a:r>
            <a:endParaRPr lang="en-US" b="1" dirty="0"/>
          </a:p>
        </p:txBody>
      </p:sp>
      <p:sp>
        <p:nvSpPr>
          <p:cNvPr id="14" name="TextBox 13">
            <a:extLst>
              <a:ext uri="{FF2B5EF4-FFF2-40B4-BE49-F238E27FC236}">
                <a16:creationId xmlns:a16="http://schemas.microsoft.com/office/drawing/2014/main" id="{69A00155-CBCF-8810-EC79-2CD7C7496E0B}"/>
              </a:ext>
            </a:extLst>
          </p:cNvPr>
          <p:cNvSpPr txBox="1"/>
          <p:nvPr/>
        </p:nvSpPr>
        <p:spPr>
          <a:xfrm>
            <a:off x="6447962" y="3280382"/>
            <a:ext cx="4857882" cy="369332"/>
          </a:xfrm>
          <a:prstGeom prst="rect">
            <a:avLst/>
          </a:prstGeom>
          <a:noFill/>
        </p:spPr>
        <p:txBody>
          <a:bodyPr wrap="square">
            <a:spAutoFit/>
          </a:bodyPr>
          <a:lstStyle/>
          <a:p>
            <a:pPr algn="ctr"/>
            <a:r>
              <a:rPr lang="en-US" sz="1800" b="1" dirty="0">
                <a:latin typeface="+mn-lt"/>
              </a:rPr>
              <a:t>Arrays of Atoms for Analog Quantum Simulation</a:t>
            </a:r>
            <a:endParaRPr lang="en-US" b="1" dirty="0"/>
          </a:p>
        </p:txBody>
      </p:sp>
    </p:spTree>
    <p:extLst>
      <p:ext uri="{BB962C8B-B14F-4D97-AF65-F5344CB8AC3E}">
        <p14:creationId xmlns:p14="http://schemas.microsoft.com/office/powerpoint/2010/main" val="927645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CAFF25C-326D-4643-9EF0-3492D30093B6}"/>
              </a:ext>
            </a:extLst>
          </p:cNvPr>
          <p:cNvSpPr/>
          <p:nvPr/>
        </p:nvSpPr>
        <p:spPr>
          <a:xfrm>
            <a:off x="1352048" y="138343"/>
            <a:ext cx="3715954" cy="523220"/>
          </a:xfrm>
          <a:prstGeom prst="rect">
            <a:avLst/>
          </a:prstGeom>
        </p:spPr>
        <p:txBody>
          <a:bodyPr wrap="none">
            <a:spAutoFit/>
          </a:bodyPr>
          <a:lstStyle/>
          <a:p>
            <a:pPr algn="ctr"/>
            <a:r>
              <a:rPr lang="en-US" sz="2800" dirty="0"/>
              <a:t>A Single Atom Transistor</a:t>
            </a:r>
          </a:p>
        </p:txBody>
      </p:sp>
      <p:grpSp>
        <p:nvGrpSpPr>
          <p:cNvPr id="22" name="Group 21">
            <a:extLst>
              <a:ext uri="{FF2B5EF4-FFF2-40B4-BE49-F238E27FC236}">
                <a16:creationId xmlns:a16="http://schemas.microsoft.com/office/drawing/2014/main" id="{FE305841-3B06-4E0A-8736-FE15B6BC86DE}"/>
              </a:ext>
            </a:extLst>
          </p:cNvPr>
          <p:cNvGrpSpPr/>
          <p:nvPr/>
        </p:nvGrpSpPr>
        <p:grpSpPr>
          <a:xfrm>
            <a:off x="960218" y="683583"/>
            <a:ext cx="4499614" cy="2176208"/>
            <a:chOff x="1820177" y="1299924"/>
            <a:chExt cx="7528156" cy="4563021"/>
          </a:xfrm>
        </p:grpSpPr>
        <p:grpSp>
          <p:nvGrpSpPr>
            <p:cNvPr id="23" name="Group 22">
              <a:extLst>
                <a:ext uri="{FF2B5EF4-FFF2-40B4-BE49-F238E27FC236}">
                  <a16:creationId xmlns:a16="http://schemas.microsoft.com/office/drawing/2014/main" id="{4C1D54FA-3B66-4FB4-804A-A51C1017F145}"/>
                </a:ext>
              </a:extLst>
            </p:cNvPr>
            <p:cNvGrpSpPr/>
            <p:nvPr/>
          </p:nvGrpSpPr>
          <p:grpSpPr>
            <a:xfrm>
              <a:off x="1820177" y="1299924"/>
              <a:ext cx="7528156" cy="4563021"/>
              <a:chOff x="394900" y="590230"/>
              <a:chExt cx="10037541" cy="6084028"/>
            </a:xfrm>
          </p:grpSpPr>
          <p:grpSp>
            <p:nvGrpSpPr>
              <p:cNvPr id="31" name="Group 30">
                <a:extLst>
                  <a:ext uri="{FF2B5EF4-FFF2-40B4-BE49-F238E27FC236}">
                    <a16:creationId xmlns:a16="http://schemas.microsoft.com/office/drawing/2014/main" id="{185ADBCC-7B2B-4653-B84F-A00B8A163401}"/>
                  </a:ext>
                </a:extLst>
              </p:cNvPr>
              <p:cNvGrpSpPr/>
              <p:nvPr/>
            </p:nvGrpSpPr>
            <p:grpSpPr>
              <a:xfrm>
                <a:off x="394900" y="590230"/>
                <a:ext cx="10037541" cy="6084028"/>
                <a:chOff x="179000" y="679130"/>
                <a:chExt cx="10037541" cy="6084028"/>
              </a:xfrm>
            </p:grpSpPr>
            <p:pic>
              <p:nvPicPr>
                <p:cNvPr id="35" name="Picture 34">
                  <a:extLst>
                    <a:ext uri="{FF2B5EF4-FFF2-40B4-BE49-F238E27FC236}">
                      <a16:creationId xmlns:a16="http://schemas.microsoft.com/office/drawing/2014/main" id="{1DA8A42D-037D-422E-BB16-366AB32EA637}"/>
                    </a:ext>
                  </a:extLst>
                </p:cNvPr>
                <p:cNvPicPr>
                  <a:picLocks noChangeAspect="1"/>
                </p:cNvPicPr>
                <p:nvPr/>
              </p:nvPicPr>
              <p:blipFill rotWithShape="1">
                <a:blip r:embed="rId2"/>
                <a:srcRect l="37147" t="27557" r="41327" b="21522"/>
                <a:stretch/>
              </p:blipFill>
              <p:spPr>
                <a:xfrm>
                  <a:off x="179000" y="690561"/>
                  <a:ext cx="4563582" cy="6072597"/>
                </a:xfrm>
                <a:prstGeom prst="rect">
                  <a:avLst/>
                </a:prstGeom>
              </p:spPr>
            </p:pic>
            <p:grpSp>
              <p:nvGrpSpPr>
                <p:cNvPr id="36" name="Group 35">
                  <a:extLst>
                    <a:ext uri="{FF2B5EF4-FFF2-40B4-BE49-F238E27FC236}">
                      <a16:creationId xmlns:a16="http://schemas.microsoft.com/office/drawing/2014/main" id="{AFF8B490-09EF-4FD9-A23B-9F8DE63848AD}"/>
                    </a:ext>
                  </a:extLst>
                </p:cNvPr>
                <p:cNvGrpSpPr/>
                <p:nvPr/>
              </p:nvGrpSpPr>
              <p:grpSpPr>
                <a:xfrm>
                  <a:off x="4923703" y="679130"/>
                  <a:ext cx="5292838" cy="6072598"/>
                  <a:chOff x="584905" y="-12910"/>
                  <a:chExt cx="5977390" cy="6858000"/>
                </a:xfrm>
              </p:grpSpPr>
              <p:pic>
                <p:nvPicPr>
                  <p:cNvPr id="41" name="Picture 40">
                    <a:extLst>
                      <a:ext uri="{FF2B5EF4-FFF2-40B4-BE49-F238E27FC236}">
                        <a16:creationId xmlns:a16="http://schemas.microsoft.com/office/drawing/2014/main" id="{8E6452B4-B469-49BC-ADB9-69772751E674}"/>
                      </a:ext>
                    </a:extLst>
                  </p:cNvPr>
                  <p:cNvPicPr>
                    <a:picLocks noChangeAspect="1"/>
                  </p:cNvPicPr>
                  <p:nvPr/>
                </p:nvPicPr>
                <p:blipFill rotWithShape="1">
                  <a:blip r:embed="rId3"/>
                  <a:srcRect l="7247" r="16873"/>
                  <a:stretch/>
                </p:blipFill>
                <p:spPr>
                  <a:xfrm>
                    <a:off x="602203" y="-12910"/>
                    <a:ext cx="5814503" cy="6858000"/>
                  </a:xfrm>
                  <a:prstGeom prst="rect">
                    <a:avLst/>
                  </a:prstGeom>
                </p:spPr>
              </p:pic>
              <p:sp>
                <p:nvSpPr>
                  <p:cNvPr id="42" name="TextBox 41">
                    <a:extLst>
                      <a:ext uri="{FF2B5EF4-FFF2-40B4-BE49-F238E27FC236}">
                        <a16:creationId xmlns:a16="http://schemas.microsoft.com/office/drawing/2014/main" id="{C90B818C-64EE-435B-8559-A29922A77CEF}"/>
                      </a:ext>
                    </a:extLst>
                  </p:cNvPr>
                  <p:cNvSpPr txBox="1"/>
                  <p:nvPr/>
                </p:nvSpPr>
                <p:spPr>
                  <a:xfrm>
                    <a:off x="584905" y="1104371"/>
                    <a:ext cx="2808848" cy="3736943"/>
                  </a:xfrm>
                  <a:prstGeom prst="rect">
                    <a:avLst/>
                  </a:prstGeom>
                  <a:noFill/>
                </p:spPr>
                <p:txBody>
                  <a:bodyPr wrap="square" rtlCol="0">
                    <a:spAutoFit/>
                  </a:bodyPr>
                  <a:lstStyle/>
                  <a:p>
                    <a:r>
                      <a:rPr lang="en-US" sz="788" dirty="0">
                        <a:solidFill>
                          <a:schemeClr val="bg1"/>
                        </a:solidFill>
                        <a:latin typeface="Arial" panose="020B0604020202020204" pitchFamily="34" charset="0"/>
                        <a:cs typeface="Arial" panose="020B0604020202020204" pitchFamily="34" charset="0"/>
                      </a:rPr>
                      <a:t>2 (dimer rows) x 6 (dimers)</a:t>
                    </a:r>
                  </a:p>
                  <a:p>
                    <a:r>
                      <a:rPr lang="en-US" sz="788" dirty="0">
                        <a:solidFill>
                          <a:schemeClr val="bg1"/>
                        </a:solidFill>
                        <a:latin typeface="Arial" panose="020B0604020202020204" pitchFamily="34" charset="0"/>
                        <a:cs typeface="Arial" panose="020B0604020202020204" pitchFamily="34" charset="0"/>
                      </a:rPr>
                      <a:t>+ 2 isolated dangling bonds</a:t>
                    </a:r>
                  </a:p>
                  <a:p>
                    <a:r>
                      <a:rPr lang="en-US" sz="788" dirty="0">
                        <a:solidFill>
                          <a:schemeClr val="bg1"/>
                        </a:solidFill>
                        <a:latin typeface="Arial" panose="020B0604020202020204" pitchFamily="34" charset="0"/>
                        <a:cs typeface="Arial" panose="020B0604020202020204" pitchFamily="34" charset="0"/>
                      </a:rPr>
                      <a:t>+ possibly one additional dimer on top row </a:t>
                    </a:r>
                  </a:p>
                  <a:p>
                    <a:endParaRPr lang="en-US" sz="788" dirty="0">
                      <a:solidFill>
                        <a:schemeClr val="bg1"/>
                      </a:solidFill>
                      <a:latin typeface="Arial" panose="020B0604020202020204" pitchFamily="34" charset="0"/>
                      <a:cs typeface="Arial" panose="020B0604020202020204" pitchFamily="34" charset="0"/>
                    </a:endParaRPr>
                  </a:p>
                  <a:p>
                    <a:r>
                      <a:rPr lang="en-US" sz="788" dirty="0">
                        <a:solidFill>
                          <a:schemeClr val="bg1"/>
                        </a:solidFill>
                        <a:latin typeface="Arial" panose="020B0604020202020204" pitchFamily="34" charset="0"/>
                        <a:cs typeface="Arial" panose="020B0604020202020204" pitchFamily="34" charset="0"/>
                      </a:rPr>
                      <a:t>= 1nm x 2nm</a:t>
                    </a:r>
                  </a:p>
                </p:txBody>
              </p:sp>
              <p:cxnSp>
                <p:nvCxnSpPr>
                  <p:cNvPr id="43" name="Straight Arrow Connector 42">
                    <a:extLst>
                      <a:ext uri="{FF2B5EF4-FFF2-40B4-BE49-F238E27FC236}">
                        <a16:creationId xmlns:a16="http://schemas.microsoft.com/office/drawing/2014/main" id="{14B78473-B946-437E-B1B9-1FE680E940EC}"/>
                      </a:ext>
                    </a:extLst>
                  </p:cNvPr>
                  <p:cNvCxnSpPr/>
                  <p:nvPr/>
                </p:nvCxnSpPr>
                <p:spPr>
                  <a:xfrm flipV="1">
                    <a:off x="3839603" y="940476"/>
                    <a:ext cx="0" cy="2007859"/>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FDFE63D-FB25-4673-A8CC-B4D2B6D17A8E}"/>
                      </a:ext>
                    </a:extLst>
                  </p:cNvPr>
                  <p:cNvCxnSpPr>
                    <a:cxnSpLocks/>
                  </p:cNvCxnSpPr>
                  <p:nvPr/>
                </p:nvCxnSpPr>
                <p:spPr>
                  <a:xfrm flipV="1">
                    <a:off x="3839603" y="3880854"/>
                    <a:ext cx="0" cy="1842647"/>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38DE9F2-D886-4496-9C36-A719F7622570}"/>
                      </a:ext>
                    </a:extLst>
                  </p:cNvPr>
                  <p:cNvSpPr txBox="1"/>
                  <p:nvPr/>
                </p:nvSpPr>
                <p:spPr>
                  <a:xfrm>
                    <a:off x="3839604" y="1655077"/>
                    <a:ext cx="2722691" cy="783666"/>
                  </a:xfrm>
                  <a:prstGeom prst="rect">
                    <a:avLst/>
                  </a:prstGeom>
                  <a:noFill/>
                </p:spPr>
                <p:txBody>
                  <a:bodyPr wrap="none" rtlCol="0">
                    <a:spAutoFit/>
                  </a:bodyPr>
                  <a:lstStyle/>
                  <a:p>
                    <a:r>
                      <a:rPr lang="en-US" sz="1013" dirty="0">
                        <a:solidFill>
                          <a:schemeClr val="bg1"/>
                        </a:solidFill>
                        <a:latin typeface="Arial" panose="020B0604020202020204" pitchFamily="34" charset="0"/>
                        <a:cs typeface="Arial" panose="020B0604020202020204" pitchFamily="34" charset="0"/>
                      </a:rPr>
                      <a:t>8 rows = 6.2nm</a:t>
                    </a:r>
                  </a:p>
                </p:txBody>
              </p:sp>
              <p:sp>
                <p:nvSpPr>
                  <p:cNvPr id="46" name="TextBox 45">
                    <a:extLst>
                      <a:ext uri="{FF2B5EF4-FFF2-40B4-BE49-F238E27FC236}">
                        <a16:creationId xmlns:a16="http://schemas.microsoft.com/office/drawing/2014/main" id="{EBF75C4A-60BA-4D7E-B6BB-706FE29ACC94}"/>
                      </a:ext>
                    </a:extLst>
                  </p:cNvPr>
                  <p:cNvSpPr txBox="1"/>
                  <p:nvPr/>
                </p:nvSpPr>
                <p:spPr>
                  <a:xfrm>
                    <a:off x="3839602" y="4619312"/>
                    <a:ext cx="2722690" cy="783666"/>
                  </a:xfrm>
                  <a:prstGeom prst="rect">
                    <a:avLst/>
                  </a:prstGeom>
                  <a:noFill/>
                </p:spPr>
                <p:txBody>
                  <a:bodyPr wrap="none" rtlCol="0">
                    <a:spAutoFit/>
                  </a:bodyPr>
                  <a:lstStyle/>
                  <a:p>
                    <a:r>
                      <a:rPr lang="en-US" sz="1013" dirty="0">
                        <a:solidFill>
                          <a:schemeClr val="bg1"/>
                        </a:solidFill>
                        <a:latin typeface="Arial" panose="020B0604020202020204" pitchFamily="34" charset="0"/>
                        <a:cs typeface="Arial" panose="020B0604020202020204" pitchFamily="34" charset="0"/>
                      </a:rPr>
                      <a:t>7 rows = 5.4nm</a:t>
                    </a:r>
                  </a:p>
                </p:txBody>
              </p:sp>
            </p:grpSp>
            <p:sp>
              <p:nvSpPr>
                <p:cNvPr id="37" name="TextBox 36">
                  <a:extLst>
                    <a:ext uri="{FF2B5EF4-FFF2-40B4-BE49-F238E27FC236}">
                      <a16:creationId xmlns:a16="http://schemas.microsoft.com/office/drawing/2014/main" id="{D3345EB8-21CF-4350-A17D-8D2CF73423B7}"/>
                    </a:ext>
                  </a:extLst>
                </p:cNvPr>
                <p:cNvSpPr txBox="1"/>
                <p:nvPr/>
              </p:nvSpPr>
              <p:spPr>
                <a:xfrm>
                  <a:off x="2269067" y="2412289"/>
                  <a:ext cx="1398896" cy="693918"/>
                </a:xfrm>
                <a:prstGeom prst="rect">
                  <a:avLst/>
                </a:prstGeom>
                <a:noFill/>
              </p:spPr>
              <p:txBody>
                <a:bodyPr wrap="none" rtlCol="0">
                  <a:spAutoFit/>
                </a:bodyPr>
                <a:lstStyle/>
                <a:p>
                  <a:r>
                    <a:rPr lang="en-US" sz="1013" b="1" dirty="0">
                      <a:latin typeface="Arial" panose="020B0604020202020204" pitchFamily="34" charset="0"/>
                      <a:cs typeface="Arial" panose="020B0604020202020204" pitchFamily="34" charset="0"/>
                    </a:rPr>
                    <a:t>Source</a:t>
                  </a:r>
                </a:p>
              </p:txBody>
            </p:sp>
            <p:sp>
              <p:nvSpPr>
                <p:cNvPr id="38" name="TextBox 37">
                  <a:extLst>
                    <a:ext uri="{FF2B5EF4-FFF2-40B4-BE49-F238E27FC236}">
                      <a16:creationId xmlns:a16="http://schemas.microsoft.com/office/drawing/2014/main" id="{6DDD6245-1183-4046-92F1-355A6D4BAE40}"/>
                    </a:ext>
                  </a:extLst>
                </p:cNvPr>
                <p:cNvSpPr txBox="1"/>
                <p:nvPr/>
              </p:nvSpPr>
              <p:spPr>
                <a:xfrm>
                  <a:off x="2284352" y="5119143"/>
                  <a:ext cx="1066337" cy="693918"/>
                </a:xfrm>
                <a:prstGeom prst="rect">
                  <a:avLst/>
                </a:prstGeom>
                <a:noFill/>
              </p:spPr>
              <p:txBody>
                <a:bodyPr wrap="none" rtlCol="0">
                  <a:spAutoFit/>
                </a:bodyPr>
                <a:lstStyle/>
                <a:p>
                  <a:r>
                    <a:rPr lang="en-US" sz="1013" b="1" dirty="0"/>
                    <a:t>Drain</a:t>
                  </a:r>
                </a:p>
              </p:txBody>
            </p:sp>
            <p:sp>
              <p:nvSpPr>
                <p:cNvPr id="39" name="TextBox 38">
                  <a:extLst>
                    <a:ext uri="{FF2B5EF4-FFF2-40B4-BE49-F238E27FC236}">
                      <a16:creationId xmlns:a16="http://schemas.microsoft.com/office/drawing/2014/main" id="{133BCBA2-FD2A-47F9-B851-478D440AE179}"/>
                    </a:ext>
                  </a:extLst>
                </p:cNvPr>
                <p:cNvSpPr txBox="1"/>
                <p:nvPr/>
              </p:nvSpPr>
              <p:spPr>
                <a:xfrm>
                  <a:off x="179000" y="3305046"/>
                  <a:ext cx="1087792" cy="693918"/>
                </a:xfrm>
                <a:prstGeom prst="rect">
                  <a:avLst/>
                </a:prstGeom>
                <a:noFill/>
              </p:spPr>
              <p:txBody>
                <a:bodyPr wrap="none" rtlCol="0">
                  <a:spAutoFit/>
                </a:bodyPr>
                <a:lstStyle/>
                <a:p>
                  <a:r>
                    <a:rPr lang="en-US" sz="1013" b="1" dirty="0">
                      <a:latin typeface="Arial" panose="020B0604020202020204" pitchFamily="34" charset="0"/>
                      <a:cs typeface="Arial" panose="020B0604020202020204" pitchFamily="34" charset="0"/>
                    </a:rPr>
                    <a:t>PG-1</a:t>
                  </a:r>
                </a:p>
              </p:txBody>
            </p:sp>
            <p:sp>
              <p:nvSpPr>
                <p:cNvPr id="40" name="TextBox 39">
                  <a:extLst>
                    <a:ext uri="{FF2B5EF4-FFF2-40B4-BE49-F238E27FC236}">
                      <a16:creationId xmlns:a16="http://schemas.microsoft.com/office/drawing/2014/main" id="{F328D736-4191-44B1-9A05-2C168D0F18CD}"/>
                    </a:ext>
                  </a:extLst>
                </p:cNvPr>
                <p:cNvSpPr txBox="1"/>
                <p:nvPr/>
              </p:nvSpPr>
              <p:spPr>
                <a:xfrm>
                  <a:off x="4053437" y="3327853"/>
                  <a:ext cx="1087792" cy="693918"/>
                </a:xfrm>
                <a:prstGeom prst="rect">
                  <a:avLst/>
                </a:prstGeom>
                <a:noFill/>
              </p:spPr>
              <p:txBody>
                <a:bodyPr wrap="none" rtlCol="0">
                  <a:spAutoFit/>
                </a:bodyPr>
                <a:lstStyle/>
                <a:p>
                  <a:r>
                    <a:rPr lang="en-US" sz="1013" b="1" dirty="0">
                      <a:latin typeface="Arial" panose="020B0604020202020204" pitchFamily="34" charset="0"/>
                      <a:cs typeface="Arial" panose="020B0604020202020204" pitchFamily="34" charset="0"/>
                    </a:rPr>
                    <a:t>PG-2</a:t>
                  </a:r>
                </a:p>
              </p:txBody>
            </p:sp>
          </p:grpSp>
          <p:sp>
            <p:nvSpPr>
              <p:cNvPr id="32" name="Rectangle 31">
                <a:extLst>
                  <a:ext uri="{FF2B5EF4-FFF2-40B4-BE49-F238E27FC236}">
                    <a16:creationId xmlns:a16="http://schemas.microsoft.com/office/drawing/2014/main" id="{ADFAAD83-9173-4C55-B933-DD807D682223}"/>
                  </a:ext>
                </a:extLst>
              </p:cNvPr>
              <p:cNvSpPr/>
              <p:nvPr/>
            </p:nvSpPr>
            <p:spPr>
              <a:xfrm>
                <a:off x="2406139" y="3138311"/>
                <a:ext cx="902899" cy="10269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33" name="Straight Arrow Connector 32">
                <a:extLst>
                  <a:ext uri="{FF2B5EF4-FFF2-40B4-BE49-F238E27FC236}">
                    <a16:creationId xmlns:a16="http://schemas.microsoft.com/office/drawing/2014/main" id="{70AD02D9-502D-42B9-A643-B74800EB9E09}"/>
                  </a:ext>
                </a:extLst>
              </p:cNvPr>
              <p:cNvCxnSpPr/>
              <p:nvPr/>
            </p:nvCxnSpPr>
            <p:spPr>
              <a:xfrm flipV="1">
                <a:off x="3309038" y="601661"/>
                <a:ext cx="1830565" cy="2536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DE23BAE-2F5D-435D-9691-6D1522BFD1EF}"/>
                  </a:ext>
                </a:extLst>
              </p:cNvPr>
              <p:cNvCxnSpPr/>
              <p:nvPr/>
            </p:nvCxnSpPr>
            <p:spPr>
              <a:xfrm>
                <a:off x="3309038" y="4165281"/>
                <a:ext cx="1802711" cy="2508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28BAF652-A65E-4F3D-AF1A-FEA58A5E1A2E}"/>
                </a:ext>
              </a:extLst>
            </p:cNvPr>
            <p:cNvSpPr txBox="1"/>
            <p:nvPr/>
          </p:nvSpPr>
          <p:spPr>
            <a:xfrm>
              <a:off x="2596194" y="3585718"/>
              <a:ext cx="1054536" cy="520439"/>
            </a:xfrm>
            <a:prstGeom prst="rect">
              <a:avLst/>
            </a:prstGeom>
            <a:noFill/>
          </p:spPr>
          <p:txBody>
            <a:bodyPr wrap="none" rtlCol="0">
              <a:spAutoFit/>
            </a:bodyPr>
            <a:lstStyle/>
            <a:p>
              <a:r>
                <a:rPr lang="en-US" sz="1013" dirty="0">
                  <a:solidFill>
                    <a:schemeClr val="bg1"/>
                  </a:solidFill>
                  <a:latin typeface="Arial" panose="020B0604020202020204" pitchFamily="34" charset="0"/>
                  <a:cs typeface="Arial" panose="020B0604020202020204" pitchFamily="34" charset="0"/>
                </a:rPr>
                <a:t>~ </a:t>
              </a:r>
              <a:r>
                <a:rPr lang="en-US" sz="1013" dirty="0">
                  <a:solidFill>
                    <a:schemeClr val="bg1"/>
                  </a:solidFill>
                </a:rPr>
                <a:t>64 nm</a:t>
              </a:r>
            </a:p>
          </p:txBody>
        </p:sp>
        <p:cxnSp>
          <p:nvCxnSpPr>
            <p:cNvPr id="30" name="Straight Arrow Connector 29">
              <a:extLst>
                <a:ext uri="{FF2B5EF4-FFF2-40B4-BE49-F238E27FC236}">
                  <a16:creationId xmlns:a16="http://schemas.microsoft.com/office/drawing/2014/main" id="{54F41D12-D92A-493C-938B-D78D186352CB}"/>
                </a:ext>
              </a:extLst>
            </p:cNvPr>
            <p:cNvCxnSpPr>
              <a:cxnSpLocks/>
            </p:cNvCxnSpPr>
            <p:nvPr/>
          </p:nvCxnSpPr>
          <p:spPr>
            <a:xfrm flipV="1">
              <a:off x="2460415" y="3561740"/>
              <a:ext cx="1099841" cy="15408"/>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2D846790-9EE9-40B7-AD25-1FDE8A9DF005}"/>
              </a:ext>
            </a:extLst>
          </p:cNvPr>
          <p:cNvSpPr/>
          <p:nvPr/>
        </p:nvSpPr>
        <p:spPr>
          <a:xfrm>
            <a:off x="342901" y="5886511"/>
            <a:ext cx="11058524" cy="478849"/>
          </a:xfrm>
          <a:prstGeom prst="rect">
            <a:avLst/>
          </a:prstGeom>
        </p:spPr>
        <p:txBody>
          <a:bodyPr wrap="square">
            <a:spAutoFit/>
          </a:bodyPr>
          <a:lstStyle/>
          <a:p>
            <a:pPr>
              <a:lnSpc>
                <a:spcPct val="107000"/>
              </a:lnSpc>
              <a:spcAft>
                <a:spcPts val="800"/>
              </a:spcAft>
            </a:pPr>
            <a:r>
              <a:rPr lang="en-US" sz="1200" dirty="0">
                <a:ea typeface="SimSun" panose="02010600030101010101" pitchFamily="2" charset="-122"/>
                <a:cs typeface="Times New Roman" panose="02020603050405020304" pitchFamily="18" charset="0"/>
              </a:rPr>
              <a:t>J. Wyrick, X. Wang, R. Kashid, P. Namboodiri, S. Schmucker, J. Hagmann, K. Liu, M.D. Stewart Jr., C. Richter, G. Bryant, and R. M. Silver, Atom by Atom Fabrication of Single and Few Dopant Quantum Devices, Adv. Functional </a:t>
            </a:r>
            <a:r>
              <a:rPr lang="en-US" sz="1200" dirty="0" err="1">
                <a:ea typeface="SimSun" panose="02010600030101010101" pitchFamily="2" charset="-122"/>
                <a:cs typeface="Times New Roman" panose="02020603050405020304" pitchFamily="18" charset="0"/>
              </a:rPr>
              <a:t>Matls</a:t>
            </a:r>
            <a:r>
              <a:rPr lang="en-US" sz="1200" dirty="0">
                <a:ea typeface="SimSun" panose="02010600030101010101" pitchFamily="2" charset="-122"/>
                <a:cs typeface="Times New Roman" panose="02020603050405020304" pitchFamily="18" charset="0"/>
              </a:rPr>
              <a:t> 29 (52) 1903475, May 2019. </a:t>
            </a:r>
          </a:p>
        </p:txBody>
      </p:sp>
      <p:sp>
        <p:nvSpPr>
          <p:cNvPr id="50" name="TextBox 49">
            <a:extLst>
              <a:ext uri="{FF2B5EF4-FFF2-40B4-BE49-F238E27FC236}">
                <a16:creationId xmlns:a16="http://schemas.microsoft.com/office/drawing/2014/main" id="{3EF1D1F0-04EE-4207-9A9D-95A73627AAD3}"/>
              </a:ext>
            </a:extLst>
          </p:cNvPr>
          <p:cNvSpPr txBox="1"/>
          <p:nvPr/>
        </p:nvSpPr>
        <p:spPr>
          <a:xfrm>
            <a:off x="9494955" y="1409396"/>
            <a:ext cx="2327659" cy="461665"/>
          </a:xfrm>
          <a:prstGeom prst="rect">
            <a:avLst/>
          </a:prstGeom>
          <a:noFill/>
        </p:spPr>
        <p:txBody>
          <a:bodyPr wrap="square" rtlCol="0">
            <a:spAutoFit/>
          </a:bodyPr>
          <a:lstStyle/>
          <a:p>
            <a:r>
              <a:rPr lang="en-US" sz="1200" b="1" dirty="0"/>
              <a:t>Charge stability plot for a single atom transistor.</a:t>
            </a:r>
          </a:p>
        </p:txBody>
      </p:sp>
      <p:pic>
        <p:nvPicPr>
          <p:cNvPr id="53" name="Picture 52">
            <a:extLst>
              <a:ext uri="{FF2B5EF4-FFF2-40B4-BE49-F238E27FC236}">
                <a16:creationId xmlns:a16="http://schemas.microsoft.com/office/drawing/2014/main" id="{B1A553D0-C6DD-42C8-A293-BF554DC4332F}"/>
              </a:ext>
            </a:extLst>
          </p:cNvPr>
          <p:cNvPicPr/>
          <p:nvPr/>
        </p:nvPicPr>
        <p:blipFill rotWithShape="1">
          <a:blip r:embed="rId4">
            <a:extLst>
              <a:ext uri="{28A0092B-C50C-407E-A947-70E740481C1C}">
                <a14:useLocalDpi xmlns:a14="http://schemas.microsoft.com/office/drawing/2010/main" val="0"/>
              </a:ext>
            </a:extLst>
          </a:blip>
          <a:srcRect l="22276" t="21660" r="25808" b="21914"/>
          <a:stretch/>
        </p:blipFill>
        <p:spPr bwMode="auto">
          <a:xfrm>
            <a:off x="5694562" y="128282"/>
            <a:ext cx="3742603" cy="3030761"/>
          </a:xfrm>
          <a:prstGeom prst="rect">
            <a:avLst/>
          </a:prstGeom>
          <a:ln>
            <a:noFill/>
          </a:ln>
          <a:extLst>
            <a:ext uri="{53640926-AAD7-44D8-BBD7-CCE9431645EC}">
              <a14:shadowObscured xmlns:a14="http://schemas.microsoft.com/office/drawing/2010/main"/>
            </a:ext>
          </a:extLst>
        </p:spPr>
      </p:pic>
      <p:sp>
        <p:nvSpPr>
          <p:cNvPr id="58" name="Slide Number Placeholder 1">
            <a:extLst>
              <a:ext uri="{FF2B5EF4-FFF2-40B4-BE49-F238E27FC236}">
                <a16:creationId xmlns:a16="http://schemas.microsoft.com/office/drawing/2014/main" id="{82C97ABC-9C12-4703-AF34-02862598C21F}"/>
              </a:ext>
            </a:extLst>
          </p:cNvPr>
          <p:cNvSpPr>
            <a:spLocks noGrp="1"/>
          </p:cNvSpPr>
          <p:nvPr>
            <p:ph type="sldNum" sz="quarter" idx="12"/>
          </p:nvPr>
        </p:nvSpPr>
        <p:spPr>
          <a:xfrm>
            <a:off x="9890591" y="6413098"/>
            <a:ext cx="2057400" cy="365125"/>
          </a:xfrm>
        </p:spPr>
        <p:txBody>
          <a:bodyPr/>
          <a:lstStyle/>
          <a:p>
            <a:fld id="{F2264E44-FB97-46D9-8625-CBB06B931799}" type="slidenum">
              <a:rPr lang="en-US" b="1" smtClean="0">
                <a:solidFill>
                  <a:srgbClr val="0070C0"/>
                </a:solidFill>
              </a:rPr>
              <a:pPr/>
              <a:t>4</a:t>
            </a:fld>
            <a:endParaRPr lang="en-US" b="1" dirty="0">
              <a:solidFill>
                <a:srgbClr val="0070C0"/>
              </a:solidFill>
            </a:endParaRPr>
          </a:p>
        </p:txBody>
      </p:sp>
      <p:grpSp>
        <p:nvGrpSpPr>
          <p:cNvPr id="4" name="Group 3">
            <a:extLst>
              <a:ext uri="{FF2B5EF4-FFF2-40B4-BE49-F238E27FC236}">
                <a16:creationId xmlns:a16="http://schemas.microsoft.com/office/drawing/2014/main" id="{110B6A83-2E27-4359-DD22-71DE30BCABCC}"/>
              </a:ext>
            </a:extLst>
          </p:cNvPr>
          <p:cNvGrpSpPr/>
          <p:nvPr/>
        </p:nvGrpSpPr>
        <p:grpSpPr>
          <a:xfrm>
            <a:off x="7662758" y="3191572"/>
            <a:ext cx="4105524" cy="2754700"/>
            <a:chOff x="7854784" y="1810603"/>
            <a:chExt cx="4343030" cy="2967203"/>
          </a:xfrm>
        </p:grpSpPr>
        <p:grpSp>
          <p:nvGrpSpPr>
            <p:cNvPr id="5" name="Group 4">
              <a:extLst>
                <a:ext uri="{FF2B5EF4-FFF2-40B4-BE49-F238E27FC236}">
                  <a16:creationId xmlns:a16="http://schemas.microsoft.com/office/drawing/2014/main" id="{206767D1-F23F-BED8-3E6E-588B8EC001AF}"/>
                </a:ext>
              </a:extLst>
            </p:cNvPr>
            <p:cNvGrpSpPr/>
            <p:nvPr/>
          </p:nvGrpSpPr>
          <p:grpSpPr>
            <a:xfrm>
              <a:off x="7854784" y="1810603"/>
              <a:ext cx="3492858" cy="2790962"/>
              <a:chOff x="3418512" y="225243"/>
              <a:chExt cx="5725488" cy="6131108"/>
            </a:xfrm>
          </p:grpSpPr>
          <p:pic>
            <p:nvPicPr>
              <p:cNvPr id="8" name="Picture 7">
                <a:extLst>
                  <a:ext uri="{FF2B5EF4-FFF2-40B4-BE49-F238E27FC236}">
                    <a16:creationId xmlns:a16="http://schemas.microsoft.com/office/drawing/2014/main" id="{7B109F44-6A37-6C2A-FE73-31748103745C}"/>
                  </a:ext>
                </a:extLst>
              </p:cNvPr>
              <p:cNvPicPr>
                <a:picLocks noChangeAspect="1"/>
              </p:cNvPicPr>
              <p:nvPr/>
            </p:nvPicPr>
            <p:blipFill>
              <a:blip r:embed="rId5"/>
              <a:stretch>
                <a:fillRect/>
              </a:stretch>
            </p:blipFill>
            <p:spPr>
              <a:xfrm>
                <a:off x="3418512" y="225243"/>
                <a:ext cx="5725488" cy="6131108"/>
              </a:xfrm>
              <a:prstGeom prst="rect">
                <a:avLst/>
              </a:prstGeom>
            </p:spPr>
          </p:pic>
          <p:sp>
            <p:nvSpPr>
              <p:cNvPr id="9" name="Isosceles Triangle 8">
                <a:extLst>
                  <a:ext uri="{FF2B5EF4-FFF2-40B4-BE49-F238E27FC236}">
                    <a16:creationId xmlns:a16="http://schemas.microsoft.com/office/drawing/2014/main" id="{362839E1-E1EE-77FD-3FB1-DE9F5760FFF3}"/>
                  </a:ext>
                </a:extLst>
              </p:cNvPr>
              <p:cNvSpPr/>
              <p:nvPr/>
            </p:nvSpPr>
            <p:spPr>
              <a:xfrm>
                <a:off x="8401050" y="714375"/>
                <a:ext cx="2762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1BE6AEB2-B0BF-3F32-B1F9-12ABE970C0CA}"/>
                  </a:ext>
                </a:extLst>
              </p:cNvPr>
              <p:cNvSpPr/>
              <p:nvPr/>
            </p:nvSpPr>
            <p:spPr>
              <a:xfrm>
                <a:off x="4591050" y="3695700"/>
                <a:ext cx="2762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7ABF60F3-02AA-C0E3-F2EB-7252607C725F}"/>
                  </a:ext>
                </a:extLst>
              </p:cNvPr>
              <p:cNvSpPr/>
              <p:nvPr/>
            </p:nvSpPr>
            <p:spPr>
              <a:xfrm>
                <a:off x="5753100" y="2590800"/>
                <a:ext cx="2762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C9DF0C-AE22-DB3A-60A9-AEE77BDD547F}"/>
                  </a:ext>
                </a:extLst>
              </p:cNvPr>
              <p:cNvSpPr/>
              <p:nvPr/>
            </p:nvSpPr>
            <p:spPr>
              <a:xfrm>
                <a:off x="6972300" y="1352550"/>
                <a:ext cx="276225" cy="27622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19692503-C662-0355-C5F7-216A613AB9FE}"/>
                  </a:ext>
                </a:extLst>
              </p:cNvPr>
              <p:cNvSpPr/>
              <p:nvPr/>
            </p:nvSpPr>
            <p:spPr>
              <a:xfrm>
                <a:off x="4667249" y="1244600"/>
                <a:ext cx="209551" cy="231776"/>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6DA6333F-D89A-38A0-D0CE-CA1C83F7BE51}"/>
                  </a:ext>
                </a:extLst>
              </p:cNvPr>
              <p:cNvSpPr/>
              <p:nvPr/>
            </p:nvSpPr>
            <p:spPr>
              <a:xfrm>
                <a:off x="5915024" y="587375"/>
                <a:ext cx="209551" cy="231776"/>
              </a:xfrm>
              <a:prstGeom prst="r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0DA6A59C-15F5-ACE2-DAB9-4E9F479B2C84}"/>
                </a:ext>
              </a:extLst>
            </p:cNvPr>
            <p:cNvPicPr>
              <a:picLocks noChangeAspect="1"/>
            </p:cNvPicPr>
            <p:nvPr/>
          </p:nvPicPr>
          <p:blipFill>
            <a:blip r:embed="rId6"/>
            <a:stretch>
              <a:fillRect/>
            </a:stretch>
          </p:blipFill>
          <p:spPr>
            <a:xfrm>
              <a:off x="11239599" y="2730353"/>
              <a:ext cx="958215" cy="654020"/>
            </a:xfrm>
            <a:prstGeom prst="rect">
              <a:avLst/>
            </a:prstGeom>
          </p:spPr>
        </p:pic>
        <p:sp>
          <p:nvSpPr>
            <p:cNvPr id="7" name="Rectangle 6">
              <a:extLst>
                <a:ext uri="{FF2B5EF4-FFF2-40B4-BE49-F238E27FC236}">
                  <a16:creationId xmlns:a16="http://schemas.microsoft.com/office/drawing/2014/main" id="{426100CF-91DC-684B-E1E9-CA2EC5C434CD}"/>
                </a:ext>
              </a:extLst>
            </p:cNvPr>
            <p:cNvSpPr/>
            <p:nvPr/>
          </p:nvSpPr>
          <p:spPr>
            <a:xfrm>
              <a:off x="8764004" y="4531585"/>
              <a:ext cx="3260034" cy="246221"/>
            </a:xfrm>
            <a:prstGeom prst="rect">
              <a:avLst/>
            </a:prstGeom>
          </p:spPr>
          <p:txBody>
            <a:bodyPr wrap="square">
              <a:spAutoFit/>
            </a:bodyPr>
            <a:lstStyle/>
            <a:p>
              <a:r>
                <a:rPr lang="en-US" sz="1000" dirty="0"/>
                <a:t>Weber et al., Nature Nano, 9, 2014.</a:t>
              </a:r>
            </a:p>
          </p:txBody>
        </p:sp>
      </p:grpSp>
      <p:grpSp>
        <p:nvGrpSpPr>
          <p:cNvPr id="17" name="Group 16">
            <a:extLst>
              <a:ext uri="{FF2B5EF4-FFF2-40B4-BE49-F238E27FC236}">
                <a16:creationId xmlns:a16="http://schemas.microsoft.com/office/drawing/2014/main" id="{C63BB707-192F-02D0-1A47-FE43F80622E3}"/>
              </a:ext>
            </a:extLst>
          </p:cNvPr>
          <p:cNvGrpSpPr/>
          <p:nvPr/>
        </p:nvGrpSpPr>
        <p:grpSpPr>
          <a:xfrm>
            <a:off x="1120652" y="3060290"/>
            <a:ext cx="3010347" cy="2852061"/>
            <a:chOff x="1447852" y="3237302"/>
            <a:chExt cx="3010347" cy="2852061"/>
          </a:xfrm>
        </p:grpSpPr>
        <p:pic>
          <p:nvPicPr>
            <p:cNvPr id="2" name="Picture 1">
              <a:extLst>
                <a:ext uri="{FF2B5EF4-FFF2-40B4-BE49-F238E27FC236}">
                  <a16:creationId xmlns:a16="http://schemas.microsoft.com/office/drawing/2014/main" id="{1141CB03-163C-3EE4-A35C-9621E0233E9C}"/>
                </a:ext>
              </a:extLst>
            </p:cNvPr>
            <p:cNvPicPr/>
            <p:nvPr/>
          </p:nvPicPr>
          <p:blipFill rotWithShape="1">
            <a:blip r:embed="rId7" cstate="print">
              <a:extLst>
                <a:ext uri="{28A0092B-C50C-407E-A947-70E740481C1C}">
                  <a14:useLocalDpi xmlns:a14="http://schemas.microsoft.com/office/drawing/2010/main" val="0"/>
                </a:ext>
              </a:extLst>
            </a:blip>
            <a:srcRect t="33332" b="32518"/>
            <a:stretch/>
          </p:blipFill>
          <p:spPr>
            <a:xfrm>
              <a:off x="1540998" y="3429077"/>
              <a:ext cx="2917201" cy="2660286"/>
            </a:xfrm>
            <a:prstGeom prst="rect">
              <a:avLst/>
            </a:prstGeom>
          </p:spPr>
        </p:pic>
        <p:sp>
          <p:nvSpPr>
            <p:cNvPr id="15" name="Rectangle 14">
              <a:extLst>
                <a:ext uri="{FF2B5EF4-FFF2-40B4-BE49-F238E27FC236}">
                  <a16:creationId xmlns:a16="http://schemas.microsoft.com/office/drawing/2014/main" id="{D71CBDF5-F6D2-A285-65AA-A3ECC056EF58}"/>
                </a:ext>
              </a:extLst>
            </p:cNvPr>
            <p:cNvSpPr/>
            <p:nvPr/>
          </p:nvSpPr>
          <p:spPr>
            <a:xfrm>
              <a:off x="1694946" y="3237302"/>
              <a:ext cx="2446457" cy="369332"/>
            </a:xfrm>
            <a:prstGeom prst="rect">
              <a:avLst/>
            </a:prstGeom>
          </p:spPr>
          <p:txBody>
            <a:bodyPr wrap="square">
              <a:spAutoFit/>
            </a:bodyPr>
            <a:lstStyle/>
            <a:p>
              <a:r>
                <a:rPr lang="en-US" dirty="0"/>
                <a:t>Three dopant transistor</a:t>
              </a:r>
            </a:p>
          </p:txBody>
        </p:sp>
        <p:sp>
          <p:nvSpPr>
            <p:cNvPr id="16" name="Rectangle 15">
              <a:extLst>
                <a:ext uri="{FF2B5EF4-FFF2-40B4-BE49-F238E27FC236}">
                  <a16:creationId xmlns:a16="http://schemas.microsoft.com/office/drawing/2014/main" id="{0CE0E378-C4E0-4EC9-9B45-607CA5C926D6}"/>
                </a:ext>
              </a:extLst>
            </p:cNvPr>
            <p:cNvSpPr/>
            <p:nvPr/>
          </p:nvSpPr>
          <p:spPr>
            <a:xfrm>
              <a:off x="1447852" y="3429000"/>
              <a:ext cx="375020" cy="282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D167FD8F-563F-77BE-36C2-8BD82DBA484C}"/>
              </a:ext>
            </a:extLst>
          </p:cNvPr>
          <p:cNvSpPr txBox="1"/>
          <p:nvPr/>
        </p:nvSpPr>
        <p:spPr>
          <a:xfrm>
            <a:off x="5246489" y="4051414"/>
            <a:ext cx="2435733" cy="923330"/>
          </a:xfrm>
          <a:prstGeom prst="rect">
            <a:avLst/>
          </a:prstGeom>
          <a:noFill/>
        </p:spPr>
        <p:txBody>
          <a:bodyPr wrap="square" rtlCol="0">
            <a:spAutoFit/>
          </a:bodyPr>
          <a:lstStyle/>
          <a:p>
            <a:r>
              <a:rPr lang="en-US" dirty="0"/>
              <a:t>Using spectroscopy to determine the number of  dopant atoms.</a:t>
            </a:r>
          </a:p>
        </p:txBody>
      </p:sp>
    </p:spTree>
    <p:extLst>
      <p:ext uri="{BB962C8B-B14F-4D97-AF65-F5344CB8AC3E}">
        <p14:creationId xmlns:p14="http://schemas.microsoft.com/office/powerpoint/2010/main" val="3881223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64C1377-6B48-BFBC-EC91-342071EC29CD}"/>
              </a:ext>
            </a:extLst>
          </p:cNvPr>
          <p:cNvSpPr>
            <a:spLocks noGrp="1"/>
          </p:cNvSpPr>
          <p:nvPr>
            <p:ph type="title"/>
          </p:nvPr>
        </p:nvSpPr>
        <p:spPr>
          <a:xfrm>
            <a:off x="2273567" y="-190282"/>
            <a:ext cx="7638022" cy="1087129"/>
          </a:xfrm>
        </p:spPr>
        <p:txBody>
          <a:bodyPr>
            <a:normAutofit/>
          </a:bodyPr>
          <a:lstStyle/>
          <a:p>
            <a:pPr algn="ctr"/>
            <a:r>
              <a:rPr lang="en-US" sz="2800" dirty="0">
                <a:latin typeface="+mn-lt"/>
              </a:rPr>
              <a:t>Few Donor/Quantum Dot Spin Selective Readout</a:t>
            </a:r>
          </a:p>
        </p:txBody>
      </p:sp>
      <p:pic>
        <p:nvPicPr>
          <p:cNvPr id="53" name="Picture 52">
            <a:extLst>
              <a:ext uri="{FF2B5EF4-FFF2-40B4-BE49-F238E27FC236}">
                <a16:creationId xmlns:a16="http://schemas.microsoft.com/office/drawing/2014/main" id="{DCF6D9B3-2ADC-30AB-E3B3-38CF7D28265C}"/>
              </a:ext>
            </a:extLst>
          </p:cNvPr>
          <p:cNvPicPr>
            <a:picLocks noChangeAspect="1"/>
          </p:cNvPicPr>
          <p:nvPr/>
        </p:nvPicPr>
        <p:blipFill rotWithShape="1">
          <a:blip r:embed="rId2"/>
          <a:srcRect l="61335" r="-6047" b="66732"/>
          <a:stretch/>
        </p:blipFill>
        <p:spPr>
          <a:xfrm>
            <a:off x="8607279" y="4411008"/>
            <a:ext cx="3482255" cy="1507784"/>
          </a:xfrm>
          <a:prstGeom prst="rect">
            <a:avLst/>
          </a:prstGeom>
        </p:spPr>
      </p:pic>
      <p:sp>
        <p:nvSpPr>
          <p:cNvPr id="54" name="TextBox 53">
            <a:extLst>
              <a:ext uri="{FF2B5EF4-FFF2-40B4-BE49-F238E27FC236}">
                <a16:creationId xmlns:a16="http://schemas.microsoft.com/office/drawing/2014/main" id="{DBF33032-46B7-4C78-1006-B669E5192EE3}"/>
              </a:ext>
            </a:extLst>
          </p:cNvPr>
          <p:cNvSpPr txBox="1"/>
          <p:nvPr/>
        </p:nvSpPr>
        <p:spPr>
          <a:xfrm>
            <a:off x="9001008" y="3725690"/>
            <a:ext cx="2896232" cy="584775"/>
          </a:xfrm>
          <a:prstGeom prst="rect">
            <a:avLst/>
          </a:prstGeom>
          <a:noFill/>
        </p:spPr>
        <p:txBody>
          <a:bodyPr wrap="square" rtlCol="0">
            <a:spAutoFit/>
          </a:bodyPr>
          <a:lstStyle/>
          <a:p>
            <a:r>
              <a:rPr lang="en-US" sz="1600" b="1" dirty="0"/>
              <a:t>T1 times versus magnetic field: charge noise effects</a:t>
            </a:r>
          </a:p>
        </p:txBody>
      </p:sp>
      <p:sp>
        <p:nvSpPr>
          <p:cNvPr id="22" name="TextBox 21">
            <a:extLst>
              <a:ext uri="{FF2B5EF4-FFF2-40B4-BE49-F238E27FC236}">
                <a16:creationId xmlns:a16="http://schemas.microsoft.com/office/drawing/2014/main" id="{E811AFAC-2FFA-4372-80F7-28E583DA121D}"/>
              </a:ext>
            </a:extLst>
          </p:cNvPr>
          <p:cNvSpPr txBox="1"/>
          <p:nvPr/>
        </p:nvSpPr>
        <p:spPr>
          <a:xfrm>
            <a:off x="5786123" y="4079214"/>
            <a:ext cx="535724" cy="307777"/>
          </a:xfrm>
          <a:prstGeom prst="rect">
            <a:avLst/>
          </a:prstGeom>
          <a:noFill/>
        </p:spPr>
        <p:txBody>
          <a:bodyPr wrap="none" rtlCol="0">
            <a:spAutoFit/>
          </a:bodyPr>
          <a:lstStyle/>
          <a:p>
            <a:r>
              <a:rPr lang="en-US" sz="1400" dirty="0">
                <a:highlight>
                  <a:srgbClr val="FFFF00"/>
                </a:highlight>
              </a:rPr>
              <a:t>Load</a:t>
            </a:r>
          </a:p>
        </p:txBody>
      </p:sp>
      <p:sp>
        <p:nvSpPr>
          <p:cNvPr id="23" name="TextBox 22">
            <a:extLst>
              <a:ext uri="{FF2B5EF4-FFF2-40B4-BE49-F238E27FC236}">
                <a16:creationId xmlns:a16="http://schemas.microsoft.com/office/drawing/2014/main" id="{75544E49-053D-45D2-A475-4CD9F4F074C0}"/>
              </a:ext>
            </a:extLst>
          </p:cNvPr>
          <p:cNvSpPr txBox="1"/>
          <p:nvPr/>
        </p:nvSpPr>
        <p:spPr>
          <a:xfrm>
            <a:off x="6479360" y="4079214"/>
            <a:ext cx="550215" cy="307777"/>
          </a:xfrm>
          <a:prstGeom prst="rect">
            <a:avLst/>
          </a:prstGeom>
          <a:noFill/>
        </p:spPr>
        <p:txBody>
          <a:bodyPr wrap="none" rtlCol="0">
            <a:spAutoFit/>
          </a:bodyPr>
          <a:lstStyle/>
          <a:p>
            <a:r>
              <a:rPr lang="en-US" sz="1400" dirty="0">
                <a:highlight>
                  <a:srgbClr val="FFFF00"/>
                </a:highlight>
              </a:rPr>
              <a:t>Read</a:t>
            </a:r>
          </a:p>
        </p:txBody>
      </p:sp>
      <p:sp>
        <p:nvSpPr>
          <p:cNvPr id="24" name="TextBox 23">
            <a:extLst>
              <a:ext uri="{FF2B5EF4-FFF2-40B4-BE49-F238E27FC236}">
                <a16:creationId xmlns:a16="http://schemas.microsoft.com/office/drawing/2014/main" id="{5C81C8FE-B0DF-4C16-949C-93E34BAD6973}"/>
              </a:ext>
            </a:extLst>
          </p:cNvPr>
          <p:cNvSpPr txBox="1"/>
          <p:nvPr/>
        </p:nvSpPr>
        <p:spPr>
          <a:xfrm>
            <a:off x="7129972" y="4079214"/>
            <a:ext cx="651973" cy="307777"/>
          </a:xfrm>
          <a:prstGeom prst="rect">
            <a:avLst/>
          </a:prstGeom>
          <a:noFill/>
        </p:spPr>
        <p:txBody>
          <a:bodyPr wrap="none" rtlCol="0">
            <a:spAutoFit/>
          </a:bodyPr>
          <a:lstStyle/>
          <a:p>
            <a:r>
              <a:rPr lang="en-US" sz="1400" dirty="0">
                <a:highlight>
                  <a:srgbClr val="FFFF00"/>
                </a:highlight>
              </a:rPr>
              <a:t>Empty</a:t>
            </a:r>
          </a:p>
        </p:txBody>
      </p:sp>
      <p:sp>
        <p:nvSpPr>
          <p:cNvPr id="25" name="TextBox 24">
            <a:extLst>
              <a:ext uri="{FF2B5EF4-FFF2-40B4-BE49-F238E27FC236}">
                <a16:creationId xmlns:a16="http://schemas.microsoft.com/office/drawing/2014/main" id="{62364DAB-E905-4095-9AFD-2F4FD812B707}"/>
              </a:ext>
            </a:extLst>
          </p:cNvPr>
          <p:cNvSpPr txBox="1"/>
          <p:nvPr/>
        </p:nvSpPr>
        <p:spPr>
          <a:xfrm>
            <a:off x="5186426" y="4079214"/>
            <a:ext cx="651973" cy="307777"/>
          </a:xfrm>
          <a:prstGeom prst="rect">
            <a:avLst/>
          </a:prstGeom>
          <a:noFill/>
        </p:spPr>
        <p:txBody>
          <a:bodyPr wrap="none" rtlCol="0">
            <a:spAutoFit/>
          </a:bodyPr>
          <a:lstStyle/>
          <a:p>
            <a:r>
              <a:rPr lang="en-US" sz="1400" dirty="0">
                <a:highlight>
                  <a:srgbClr val="FFFF00"/>
                </a:highlight>
              </a:rPr>
              <a:t>Empty</a:t>
            </a:r>
          </a:p>
        </p:txBody>
      </p:sp>
      <p:pic>
        <p:nvPicPr>
          <p:cNvPr id="47" name="Picture 46">
            <a:extLst>
              <a:ext uri="{FF2B5EF4-FFF2-40B4-BE49-F238E27FC236}">
                <a16:creationId xmlns:a16="http://schemas.microsoft.com/office/drawing/2014/main" id="{DCF6D9B3-2ADC-30AB-E3B3-38CF7D28265C}"/>
              </a:ext>
            </a:extLst>
          </p:cNvPr>
          <p:cNvPicPr>
            <a:picLocks noChangeAspect="1"/>
          </p:cNvPicPr>
          <p:nvPr/>
        </p:nvPicPr>
        <p:blipFill rotWithShape="1">
          <a:blip r:embed="rId2"/>
          <a:srcRect r="38115" b="66953"/>
          <a:stretch/>
        </p:blipFill>
        <p:spPr>
          <a:xfrm>
            <a:off x="4274586" y="4390081"/>
            <a:ext cx="4084326" cy="1528711"/>
          </a:xfrm>
          <a:prstGeom prst="rect">
            <a:avLst/>
          </a:prstGeom>
        </p:spPr>
      </p:pic>
      <p:sp>
        <p:nvSpPr>
          <p:cNvPr id="55" name="TextBox 54">
            <a:extLst>
              <a:ext uri="{FF2B5EF4-FFF2-40B4-BE49-F238E27FC236}">
                <a16:creationId xmlns:a16="http://schemas.microsoft.com/office/drawing/2014/main" id="{DBF33032-46B7-4C78-1006-B669E5192EE3}"/>
              </a:ext>
            </a:extLst>
          </p:cNvPr>
          <p:cNvSpPr txBox="1"/>
          <p:nvPr/>
        </p:nvSpPr>
        <p:spPr>
          <a:xfrm>
            <a:off x="4624514" y="3747991"/>
            <a:ext cx="3983142" cy="369332"/>
          </a:xfrm>
          <a:prstGeom prst="rect">
            <a:avLst/>
          </a:prstGeom>
          <a:noFill/>
        </p:spPr>
        <p:txBody>
          <a:bodyPr wrap="none" rtlCol="0">
            <a:spAutoFit/>
          </a:bodyPr>
          <a:lstStyle/>
          <a:p>
            <a:r>
              <a:rPr lang="en-US" b="1" dirty="0"/>
              <a:t>Spin tails as a function of magnetic field</a:t>
            </a:r>
          </a:p>
        </p:txBody>
      </p:sp>
      <p:grpSp>
        <p:nvGrpSpPr>
          <p:cNvPr id="27" name="Group 26">
            <a:extLst>
              <a:ext uri="{FF2B5EF4-FFF2-40B4-BE49-F238E27FC236}">
                <a16:creationId xmlns:a16="http://schemas.microsoft.com/office/drawing/2014/main" id="{DD9CF0D6-4418-48D2-8937-ED6E70574284}"/>
              </a:ext>
            </a:extLst>
          </p:cNvPr>
          <p:cNvGrpSpPr/>
          <p:nvPr/>
        </p:nvGrpSpPr>
        <p:grpSpPr>
          <a:xfrm>
            <a:off x="203745" y="2688413"/>
            <a:ext cx="4139644" cy="3655745"/>
            <a:chOff x="4186037" y="1214523"/>
            <a:chExt cx="4691368" cy="4402996"/>
          </a:xfrm>
        </p:grpSpPr>
        <p:sp>
          <p:nvSpPr>
            <p:cNvPr id="28" name="TextBox 27">
              <a:extLst>
                <a:ext uri="{FF2B5EF4-FFF2-40B4-BE49-F238E27FC236}">
                  <a16:creationId xmlns:a16="http://schemas.microsoft.com/office/drawing/2014/main" id="{85E8E258-91DA-4299-9D4C-99DB7313F065}"/>
                </a:ext>
              </a:extLst>
            </p:cNvPr>
            <p:cNvSpPr txBox="1"/>
            <p:nvPr/>
          </p:nvSpPr>
          <p:spPr>
            <a:xfrm>
              <a:off x="4957811" y="1214523"/>
              <a:ext cx="3149660" cy="444825"/>
            </a:xfrm>
            <a:prstGeom prst="rect">
              <a:avLst/>
            </a:prstGeom>
            <a:noFill/>
          </p:spPr>
          <p:txBody>
            <a:bodyPr wrap="square" rtlCol="0">
              <a:spAutoFit/>
            </a:bodyPr>
            <a:lstStyle/>
            <a:p>
              <a:r>
                <a:rPr lang="en-US" b="1" dirty="0"/>
                <a:t>Single Shot Spin Readout</a:t>
              </a:r>
            </a:p>
          </p:txBody>
        </p:sp>
        <p:pic>
          <p:nvPicPr>
            <p:cNvPr id="29" name="Picture 28">
              <a:extLst>
                <a:ext uri="{FF2B5EF4-FFF2-40B4-BE49-F238E27FC236}">
                  <a16:creationId xmlns:a16="http://schemas.microsoft.com/office/drawing/2014/main" id="{1B867ECB-5EA1-4938-B35E-509DAC8F3CCA}"/>
                </a:ext>
              </a:extLst>
            </p:cNvPr>
            <p:cNvPicPr>
              <a:picLocks noChangeAspect="1"/>
            </p:cNvPicPr>
            <p:nvPr/>
          </p:nvPicPr>
          <p:blipFill>
            <a:blip r:embed="rId3"/>
            <a:stretch>
              <a:fillRect/>
            </a:stretch>
          </p:blipFill>
          <p:spPr>
            <a:xfrm>
              <a:off x="4186037" y="1509018"/>
              <a:ext cx="4691368" cy="4108501"/>
            </a:xfrm>
            <a:prstGeom prst="rect">
              <a:avLst/>
            </a:prstGeom>
          </p:spPr>
        </p:pic>
        <p:sp>
          <p:nvSpPr>
            <p:cNvPr id="30" name="TextBox 29">
              <a:extLst>
                <a:ext uri="{FF2B5EF4-FFF2-40B4-BE49-F238E27FC236}">
                  <a16:creationId xmlns:a16="http://schemas.microsoft.com/office/drawing/2014/main" id="{75FD137F-F4A2-41C3-8F61-4FE9EABE3857}"/>
                </a:ext>
              </a:extLst>
            </p:cNvPr>
            <p:cNvSpPr txBox="1"/>
            <p:nvPr/>
          </p:nvSpPr>
          <p:spPr>
            <a:xfrm>
              <a:off x="5425943" y="1658694"/>
              <a:ext cx="502061" cy="307777"/>
            </a:xfrm>
            <a:prstGeom prst="rect">
              <a:avLst/>
            </a:prstGeom>
            <a:noFill/>
          </p:spPr>
          <p:txBody>
            <a:bodyPr wrap="none" rtlCol="0">
              <a:spAutoFit/>
            </a:bodyPr>
            <a:lstStyle/>
            <a:p>
              <a:r>
                <a:rPr lang="en-US" sz="1400" dirty="0"/>
                <a:t>load</a:t>
              </a:r>
            </a:p>
          </p:txBody>
        </p:sp>
        <p:sp>
          <p:nvSpPr>
            <p:cNvPr id="31" name="TextBox 30">
              <a:extLst>
                <a:ext uri="{FF2B5EF4-FFF2-40B4-BE49-F238E27FC236}">
                  <a16:creationId xmlns:a16="http://schemas.microsoft.com/office/drawing/2014/main" id="{A88C3DE2-37E8-4977-B269-2B4EE6611107}"/>
                </a:ext>
              </a:extLst>
            </p:cNvPr>
            <p:cNvSpPr txBox="1"/>
            <p:nvPr/>
          </p:nvSpPr>
          <p:spPr>
            <a:xfrm>
              <a:off x="5878165" y="1658693"/>
              <a:ext cx="515719" cy="307777"/>
            </a:xfrm>
            <a:prstGeom prst="rect">
              <a:avLst/>
            </a:prstGeom>
            <a:noFill/>
          </p:spPr>
          <p:txBody>
            <a:bodyPr wrap="none" rtlCol="0">
              <a:spAutoFit/>
            </a:bodyPr>
            <a:lstStyle/>
            <a:p>
              <a:r>
                <a:rPr lang="en-US" sz="1400" dirty="0"/>
                <a:t>read</a:t>
              </a:r>
            </a:p>
          </p:txBody>
        </p:sp>
        <p:sp>
          <p:nvSpPr>
            <p:cNvPr id="32" name="TextBox 31">
              <a:extLst>
                <a:ext uri="{FF2B5EF4-FFF2-40B4-BE49-F238E27FC236}">
                  <a16:creationId xmlns:a16="http://schemas.microsoft.com/office/drawing/2014/main" id="{9B38D952-664B-4D7F-BEA5-A5F499E61CD9}"/>
                </a:ext>
              </a:extLst>
            </p:cNvPr>
            <p:cNvSpPr txBox="1"/>
            <p:nvPr/>
          </p:nvSpPr>
          <p:spPr>
            <a:xfrm>
              <a:off x="6496387" y="1658693"/>
              <a:ext cx="653577" cy="307777"/>
            </a:xfrm>
            <a:prstGeom prst="rect">
              <a:avLst/>
            </a:prstGeom>
            <a:noFill/>
          </p:spPr>
          <p:txBody>
            <a:bodyPr wrap="none" rtlCol="0">
              <a:spAutoFit/>
            </a:bodyPr>
            <a:lstStyle/>
            <a:p>
              <a:r>
                <a:rPr lang="en-US" sz="1400" dirty="0"/>
                <a:t>empty</a:t>
              </a:r>
            </a:p>
          </p:txBody>
        </p:sp>
      </p:grpSp>
      <p:pic>
        <p:nvPicPr>
          <p:cNvPr id="33" name="Picture 5">
            <a:extLst>
              <a:ext uri="{FF2B5EF4-FFF2-40B4-BE49-F238E27FC236}">
                <a16:creationId xmlns:a16="http://schemas.microsoft.com/office/drawing/2014/main" id="{F7BFF5AB-1EFD-D1E9-9543-100E4DC9F3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65" t="61854" r="23550"/>
          <a:stretch/>
        </p:blipFill>
        <p:spPr bwMode="auto">
          <a:xfrm>
            <a:off x="4268894" y="1372348"/>
            <a:ext cx="4174631" cy="1201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22454668-8442-B7EC-B344-1C3033270547}"/>
              </a:ext>
            </a:extLst>
          </p:cNvPr>
          <p:cNvPicPr>
            <a:picLocks noChangeAspect="1"/>
          </p:cNvPicPr>
          <p:nvPr/>
        </p:nvPicPr>
        <p:blipFill>
          <a:blip r:embed="rId5"/>
          <a:stretch>
            <a:fillRect/>
          </a:stretch>
        </p:blipFill>
        <p:spPr>
          <a:xfrm>
            <a:off x="274606" y="997390"/>
            <a:ext cx="3625541" cy="1676326"/>
          </a:xfrm>
          <a:prstGeom prst="rect">
            <a:avLst/>
          </a:prstGeom>
        </p:spPr>
      </p:pic>
      <p:sp>
        <p:nvSpPr>
          <p:cNvPr id="5" name="TextBox 4">
            <a:extLst>
              <a:ext uri="{FF2B5EF4-FFF2-40B4-BE49-F238E27FC236}">
                <a16:creationId xmlns:a16="http://schemas.microsoft.com/office/drawing/2014/main" id="{A5A390A3-C19F-48C0-82BA-199ECE7CB6AA}"/>
              </a:ext>
            </a:extLst>
          </p:cNvPr>
          <p:cNvSpPr txBox="1"/>
          <p:nvPr/>
        </p:nvSpPr>
        <p:spPr>
          <a:xfrm>
            <a:off x="43975" y="582583"/>
            <a:ext cx="4155595"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dirty="0"/>
              <a:t>Single qubit donor/dot device designs</a:t>
            </a:r>
          </a:p>
        </p:txBody>
      </p:sp>
      <p:grpSp>
        <p:nvGrpSpPr>
          <p:cNvPr id="13" name="Group 12">
            <a:extLst>
              <a:ext uri="{FF2B5EF4-FFF2-40B4-BE49-F238E27FC236}">
                <a16:creationId xmlns:a16="http://schemas.microsoft.com/office/drawing/2014/main" id="{67141A1D-3D8E-BBBF-44A8-97FA24702F78}"/>
              </a:ext>
            </a:extLst>
          </p:cNvPr>
          <p:cNvGrpSpPr/>
          <p:nvPr/>
        </p:nvGrpSpPr>
        <p:grpSpPr>
          <a:xfrm>
            <a:off x="8607279" y="654382"/>
            <a:ext cx="3070271" cy="2645776"/>
            <a:chOff x="8699994" y="94710"/>
            <a:chExt cx="3070271" cy="2645776"/>
          </a:xfrm>
        </p:grpSpPr>
        <p:pic>
          <p:nvPicPr>
            <p:cNvPr id="6" name="Picture 5">
              <a:extLst>
                <a:ext uri="{FF2B5EF4-FFF2-40B4-BE49-F238E27FC236}">
                  <a16:creationId xmlns:a16="http://schemas.microsoft.com/office/drawing/2014/main" id="{E5197077-2BF2-8D16-8EEF-ABB74B1AFD4D}"/>
                </a:ext>
              </a:extLst>
            </p:cNvPr>
            <p:cNvPicPr>
              <a:picLocks noChangeAspect="1"/>
            </p:cNvPicPr>
            <p:nvPr/>
          </p:nvPicPr>
          <p:blipFill>
            <a:blip r:embed="rId6"/>
            <a:stretch>
              <a:fillRect/>
            </a:stretch>
          </p:blipFill>
          <p:spPr>
            <a:xfrm>
              <a:off x="8699994" y="94710"/>
              <a:ext cx="3070271" cy="2645776"/>
            </a:xfrm>
            <a:prstGeom prst="rect">
              <a:avLst/>
            </a:prstGeom>
          </p:spPr>
        </p:pic>
        <p:cxnSp>
          <p:nvCxnSpPr>
            <p:cNvPr id="9" name="Straight Arrow Connector 8">
              <a:extLst>
                <a:ext uri="{FF2B5EF4-FFF2-40B4-BE49-F238E27FC236}">
                  <a16:creationId xmlns:a16="http://schemas.microsoft.com/office/drawing/2014/main" id="{B1AF1CB4-2431-293F-CF9C-86EC18DEFBA5}"/>
                </a:ext>
              </a:extLst>
            </p:cNvPr>
            <p:cNvCxnSpPr>
              <a:cxnSpLocks/>
            </p:cNvCxnSpPr>
            <p:nvPr/>
          </p:nvCxnSpPr>
          <p:spPr>
            <a:xfrm>
              <a:off x="9650529" y="827008"/>
              <a:ext cx="972641" cy="839245"/>
            </a:xfrm>
            <a:prstGeom prst="straightConnector1">
              <a:avLst/>
            </a:prstGeom>
            <a:ln w="5715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714E435-3BB4-3503-86CA-70D43C9500F0}"/>
                </a:ext>
              </a:extLst>
            </p:cNvPr>
            <p:cNvSpPr txBox="1"/>
            <p:nvPr/>
          </p:nvSpPr>
          <p:spPr>
            <a:xfrm>
              <a:off x="9732136" y="494106"/>
              <a:ext cx="673695" cy="2886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200" dirty="0"/>
                <a:t>Load</a:t>
              </a:r>
            </a:p>
          </p:txBody>
        </p:sp>
        <p:sp>
          <p:nvSpPr>
            <p:cNvPr id="11" name="TextBox 10">
              <a:extLst>
                <a:ext uri="{FF2B5EF4-FFF2-40B4-BE49-F238E27FC236}">
                  <a16:creationId xmlns:a16="http://schemas.microsoft.com/office/drawing/2014/main" id="{21B5A355-EE0E-3B38-D6D7-806AAFB75768}"/>
                </a:ext>
              </a:extLst>
            </p:cNvPr>
            <p:cNvSpPr txBox="1"/>
            <p:nvPr/>
          </p:nvSpPr>
          <p:spPr>
            <a:xfrm>
              <a:off x="10650936" y="1529822"/>
              <a:ext cx="640842" cy="27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200" dirty="0"/>
                <a:t>Unload</a:t>
              </a:r>
            </a:p>
          </p:txBody>
        </p:sp>
        <p:sp>
          <p:nvSpPr>
            <p:cNvPr id="12" name="TextBox 11">
              <a:extLst>
                <a:ext uri="{FF2B5EF4-FFF2-40B4-BE49-F238E27FC236}">
                  <a16:creationId xmlns:a16="http://schemas.microsoft.com/office/drawing/2014/main" id="{479DD877-35F0-9690-342D-DAF7BA947A01}"/>
                </a:ext>
              </a:extLst>
            </p:cNvPr>
            <p:cNvSpPr txBox="1"/>
            <p:nvPr/>
          </p:nvSpPr>
          <p:spPr>
            <a:xfrm>
              <a:off x="10278798" y="1086800"/>
              <a:ext cx="600841" cy="2769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200" dirty="0"/>
                <a:t>Read</a:t>
              </a:r>
            </a:p>
          </p:txBody>
        </p:sp>
      </p:grpSp>
    </p:spTree>
    <p:extLst>
      <p:ext uri="{BB962C8B-B14F-4D97-AF65-F5344CB8AC3E}">
        <p14:creationId xmlns:p14="http://schemas.microsoft.com/office/powerpoint/2010/main" val="4125882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E82B520-796A-44FA-9235-5014AEE8F4DA}"/>
              </a:ext>
            </a:extLst>
          </p:cNvPr>
          <p:cNvSpPr txBox="1">
            <a:spLocks/>
          </p:cNvSpPr>
          <p:nvPr/>
        </p:nvSpPr>
        <p:spPr>
          <a:xfrm>
            <a:off x="442756" y="94164"/>
            <a:ext cx="10043670" cy="9147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dirty="0">
                <a:latin typeface="+mn-lt"/>
              </a:rPr>
              <a:t>Fabrication of Deterministic Single Dopant Atom Devices</a:t>
            </a:r>
          </a:p>
        </p:txBody>
      </p:sp>
      <p:sp>
        <p:nvSpPr>
          <p:cNvPr id="30" name="Slide Number Placeholder 1">
            <a:extLst>
              <a:ext uri="{FF2B5EF4-FFF2-40B4-BE49-F238E27FC236}">
                <a16:creationId xmlns:a16="http://schemas.microsoft.com/office/drawing/2014/main" id="{2C69288D-2384-4D8F-84DF-98E832085170}"/>
              </a:ext>
            </a:extLst>
          </p:cNvPr>
          <p:cNvSpPr>
            <a:spLocks noGrp="1"/>
          </p:cNvSpPr>
          <p:nvPr>
            <p:ph type="sldNum" sz="quarter" idx="12"/>
          </p:nvPr>
        </p:nvSpPr>
        <p:spPr>
          <a:xfrm>
            <a:off x="9890591" y="6413098"/>
            <a:ext cx="2057400" cy="365125"/>
          </a:xfrm>
        </p:spPr>
        <p:txBody>
          <a:bodyPr/>
          <a:lstStyle/>
          <a:p>
            <a:fld id="{F2264E44-FB97-46D9-8625-CBB06B931799}" type="slidenum">
              <a:rPr lang="en-US" b="1" smtClean="0">
                <a:solidFill>
                  <a:srgbClr val="0070C0"/>
                </a:solidFill>
              </a:rPr>
              <a:pPr/>
              <a:t>6</a:t>
            </a:fld>
            <a:endParaRPr lang="en-US" b="1" dirty="0">
              <a:solidFill>
                <a:srgbClr val="0070C0"/>
              </a:solidFill>
            </a:endParaRPr>
          </a:p>
        </p:txBody>
      </p:sp>
      <p:sp>
        <p:nvSpPr>
          <p:cNvPr id="11" name="Rectangle 10">
            <a:extLst>
              <a:ext uri="{FF2B5EF4-FFF2-40B4-BE49-F238E27FC236}">
                <a16:creationId xmlns:a16="http://schemas.microsoft.com/office/drawing/2014/main" id="{E0C17045-C5CD-526B-65A6-4A9D9725C3DC}"/>
              </a:ext>
            </a:extLst>
          </p:cNvPr>
          <p:cNvSpPr/>
          <p:nvPr/>
        </p:nvSpPr>
        <p:spPr>
          <a:xfrm>
            <a:off x="434110" y="5731094"/>
            <a:ext cx="11230781" cy="646331"/>
          </a:xfrm>
          <a:prstGeom prst="rect">
            <a:avLst/>
          </a:prstGeom>
        </p:spPr>
        <p:txBody>
          <a:bodyPr wrap="square">
            <a:spAutoFit/>
          </a:bodyPr>
          <a:lstStyle/>
          <a:p>
            <a:r>
              <a:rPr lang="en-US" sz="1200" dirty="0"/>
              <a:t>Wyrick J, Wang X, Namboodiri P, Schmucker SW, Kashid RV, Silver RM. Atom-by-Atom Construction of a Cyclic Artificial Molecule in Silicon. Nano Letters 2018, 18(12).</a:t>
            </a:r>
          </a:p>
          <a:p>
            <a:r>
              <a:rPr lang="en-US" sz="1200" dirty="0">
                <a:ea typeface="SimSun" panose="02010600030101010101" pitchFamily="2" charset="-122"/>
              </a:rPr>
              <a:t>Wyrick, J., Wang, X., </a:t>
            </a:r>
            <a:r>
              <a:rPr lang="en-US" sz="1200" dirty="0" err="1">
                <a:ea typeface="SimSun" panose="02010600030101010101" pitchFamily="2" charset="-122"/>
              </a:rPr>
              <a:t>Namboodiri</a:t>
            </a:r>
            <a:r>
              <a:rPr lang="en-US" sz="1200" dirty="0">
                <a:ea typeface="SimSun" panose="02010600030101010101" pitchFamily="2" charset="-122"/>
              </a:rPr>
              <a:t>, P., </a:t>
            </a:r>
            <a:r>
              <a:rPr lang="en-US" sz="1200" dirty="0" err="1">
                <a:ea typeface="SimSun" panose="02010600030101010101" pitchFamily="2" charset="-122"/>
              </a:rPr>
              <a:t>Kashid</a:t>
            </a:r>
            <a:r>
              <a:rPr lang="en-US" sz="1200" dirty="0">
                <a:ea typeface="SimSun" panose="02010600030101010101" pitchFamily="2" charset="-122"/>
              </a:rPr>
              <a:t>, R.</a:t>
            </a:r>
            <a:r>
              <a:rPr lang="pt-BR" sz="1200" dirty="0">
                <a:ea typeface="SimSun" panose="02010600030101010101" pitchFamily="2" charset="-122"/>
              </a:rPr>
              <a:t>, Fei, F., Fox, J., Silver, R. M., ACS Nano Nov. 2022.</a:t>
            </a:r>
            <a:endParaRPr lang="en-US" sz="1200" dirty="0"/>
          </a:p>
          <a:p>
            <a:endParaRPr lang="en-US" sz="1200" dirty="0"/>
          </a:p>
        </p:txBody>
      </p:sp>
      <p:grpSp>
        <p:nvGrpSpPr>
          <p:cNvPr id="12" name="Group 11">
            <a:extLst>
              <a:ext uri="{FF2B5EF4-FFF2-40B4-BE49-F238E27FC236}">
                <a16:creationId xmlns:a16="http://schemas.microsoft.com/office/drawing/2014/main" id="{33E95DE1-5FB0-4734-A130-A34A7C738CED}"/>
              </a:ext>
            </a:extLst>
          </p:cNvPr>
          <p:cNvGrpSpPr/>
          <p:nvPr/>
        </p:nvGrpSpPr>
        <p:grpSpPr>
          <a:xfrm>
            <a:off x="216065" y="1836637"/>
            <a:ext cx="2822015" cy="2454604"/>
            <a:chOff x="3991861" y="671498"/>
            <a:chExt cx="4049559" cy="3291734"/>
          </a:xfrm>
        </p:grpSpPr>
        <p:sp>
          <p:nvSpPr>
            <p:cNvPr id="13" name="Rectangle: Rounded Corners 12">
              <a:extLst>
                <a:ext uri="{FF2B5EF4-FFF2-40B4-BE49-F238E27FC236}">
                  <a16:creationId xmlns:a16="http://schemas.microsoft.com/office/drawing/2014/main" id="{84A734FB-B85F-0380-8F0F-06670FFEF45D}"/>
                </a:ext>
              </a:extLst>
            </p:cNvPr>
            <p:cNvSpPr/>
            <p:nvPr/>
          </p:nvSpPr>
          <p:spPr>
            <a:xfrm>
              <a:off x="3991861" y="671498"/>
              <a:ext cx="4049559" cy="329173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DC3739-C300-E043-6093-7B5A9D5E52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6510" y="868054"/>
              <a:ext cx="1516654" cy="2808340"/>
            </a:xfrm>
            <a:prstGeom prst="rect">
              <a:avLst/>
            </a:prstGeom>
          </p:spPr>
        </p:pic>
        <p:pic>
          <p:nvPicPr>
            <p:cNvPr id="15" name="Picture 14">
              <a:extLst>
                <a:ext uri="{FF2B5EF4-FFF2-40B4-BE49-F238E27FC236}">
                  <a16:creationId xmlns:a16="http://schemas.microsoft.com/office/drawing/2014/main" id="{C7A96460-9E10-C001-CCA8-8A28FB4C7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813" y="825325"/>
              <a:ext cx="2260732" cy="2808340"/>
            </a:xfrm>
            <a:prstGeom prst="rect">
              <a:avLst/>
            </a:prstGeom>
          </p:spPr>
        </p:pic>
      </p:grpSp>
      <p:grpSp>
        <p:nvGrpSpPr>
          <p:cNvPr id="59" name="Group 58">
            <a:extLst>
              <a:ext uri="{FF2B5EF4-FFF2-40B4-BE49-F238E27FC236}">
                <a16:creationId xmlns:a16="http://schemas.microsoft.com/office/drawing/2014/main" id="{75BF8A83-C96E-EC29-BF5C-9B9E0F427496}"/>
              </a:ext>
            </a:extLst>
          </p:cNvPr>
          <p:cNvGrpSpPr/>
          <p:nvPr/>
        </p:nvGrpSpPr>
        <p:grpSpPr>
          <a:xfrm>
            <a:off x="3094615" y="1565832"/>
            <a:ext cx="2682752" cy="1747154"/>
            <a:chOff x="-1055304" y="1023242"/>
            <a:chExt cx="2755411" cy="1861484"/>
          </a:xfrm>
        </p:grpSpPr>
        <p:grpSp>
          <p:nvGrpSpPr>
            <p:cNvPr id="17" name="Group 16">
              <a:extLst>
                <a:ext uri="{FF2B5EF4-FFF2-40B4-BE49-F238E27FC236}">
                  <a16:creationId xmlns:a16="http://schemas.microsoft.com/office/drawing/2014/main" id="{49B98899-F493-B639-8402-40B912DD809F}"/>
                </a:ext>
              </a:extLst>
            </p:cNvPr>
            <p:cNvGrpSpPr/>
            <p:nvPr/>
          </p:nvGrpSpPr>
          <p:grpSpPr>
            <a:xfrm>
              <a:off x="-1026238" y="1078463"/>
              <a:ext cx="2726345" cy="1806263"/>
              <a:chOff x="2244910" y="2066575"/>
              <a:chExt cx="4449083" cy="2947615"/>
            </a:xfrm>
          </p:grpSpPr>
          <p:pic>
            <p:nvPicPr>
              <p:cNvPr id="46" name="Picture 45">
                <a:extLst>
                  <a:ext uri="{FF2B5EF4-FFF2-40B4-BE49-F238E27FC236}">
                    <a16:creationId xmlns:a16="http://schemas.microsoft.com/office/drawing/2014/main" id="{CFA0E06B-E155-7E7A-530A-DD0465C97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910" y="2066575"/>
                <a:ext cx="1428750" cy="1428750"/>
              </a:xfrm>
              <a:prstGeom prst="rect">
                <a:avLst/>
              </a:prstGeom>
            </p:spPr>
          </p:pic>
          <p:pic>
            <p:nvPicPr>
              <p:cNvPr id="49" name="Picture 48">
                <a:extLst>
                  <a:ext uri="{FF2B5EF4-FFF2-40B4-BE49-F238E27FC236}">
                    <a16:creationId xmlns:a16="http://schemas.microsoft.com/office/drawing/2014/main" id="{8B3767D0-3844-1487-0770-1758002286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5076" y="2066575"/>
                <a:ext cx="1428750" cy="1428750"/>
              </a:xfrm>
              <a:prstGeom prst="rect">
                <a:avLst/>
              </a:prstGeom>
            </p:spPr>
          </p:pic>
          <p:pic>
            <p:nvPicPr>
              <p:cNvPr id="50" name="Picture 49">
                <a:extLst>
                  <a:ext uri="{FF2B5EF4-FFF2-40B4-BE49-F238E27FC236}">
                    <a16:creationId xmlns:a16="http://schemas.microsoft.com/office/drawing/2014/main" id="{C7502F85-E450-5465-A6B2-1AB6E35CB8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5242" y="2066575"/>
                <a:ext cx="1428750" cy="1428750"/>
              </a:xfrm>
              <a:prstGeom prst="rect">
                <a:avLst/>
              </a:prstGeom>
            </p:spPr>
          </p:pic>
          <p:pic>
            <p:nvPicPr>
              <p:cNvPr id="51" name="Picture 50">
                <a:extLst>
                  <a:ext uri="{FF2B5EF4-FFF2-40B4-BE49-F238E27FC236}">
                    <a16:creationId xmlns:a16="http://schemas.microsoft.com/office/drawing/2014/main" id="{2A1F7412-E6D0-6B86-A8EF-BCE81B21D1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4910" y="3585440"/>
                <a:ext cx="1428750" cy="1428750"/>
              </a:xfrm>
              <a:prstGeom prst="rect">
                <a:avLst/>
              </a:prstGeom>
            </p:spPr>
          </p:pic>
          <p:pic>
            <p:nvPicPr>
              <p:cNvPr id="57" name="Picture 56">
                <a:extLst>
                  <a:ext uri="{FF2B5EF4-FFF2-40B4-BE49-F238E27FC236}">
                    <a16:creationId xmlns:a16="http://schemas.microsoft.com/office/drawing/2014/main" id="{02180B8B-85FC-1BDD-4603-E11733C47F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5076" y="3585440"/>
                <a:ext cx="1428750" cy="1428750"/>
              </a:xfrm>
              <a:prstGeom prst="rect">
                <a:avLst/>
              </a:prstGeom>
            </p:spPr>
          </p:pic>
          <p:pic>
            <p:nvPicPr>
              <p:cNvPr id="58" name="Picture 57">
                <a:extLst>
                  <a:ext uri="{FF2B5EF4-FFF2-40B4-BE49-F238E27FC236}">
                    <a16:creationId xmlns:a16="http://schemas.microsoft.com/office/drawing/2014/main" id="{806F8BCE-1E6F-9953-74DD-E430039FDA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5243" y="3585440"/>
                <a:ext cx="1428750" cy="1428750"/>
              </a:xfrm>
              <a:prstGeom prst="rect">
                <a:avLst/>
              </a:prstGeom>
            </p:spPr>
          </p:pic>
        </p:grpSp>
        <p:sp>
          <p:nvSpPr>
            <p:cNvPr id="25" name="TextBox 24">
              <a:extLst>
                <a:ext uri="{FF2B5EF4-FFF2-40B4-BE49-F238E27FC236}">
                  <a16:creationId xmlns:a16="http://schemas.microsoft.com/office/drawing/2014/main" id="{DEC4796A-7541-B2DC-CC96-4D95ADA33BB7}"/>
                </a:ext>
              </a:extLst>
            </p:cNvPr>
            <p:cNvSpPr txBox="1"/>
            <p:nvPr/>
          </p:nvSpPr>
          <p:spPr>
            <a:xfrm>
              <a:off x="-1055304" y="1023242"/>
              <a:ext cx="309077" cy="369332"/>
            </a:xfrm>
            <a:prstGeom prst="rect">
              <a:avLst/>
            </a:prstGeom>
            <a:noFill/>
          </p:spPr>
          <p:txBody>
            <a:bodyPr wrap="square" rtlCol="0">
              <a:spAutoFit/>
            </a:bodyPr>
            <a:lstStyle/>
            <a:p>
              <a:r>
                <a:rPr lang="en-US" dirty="0">
                  <a:solidFill>
                    <a:schemeClr val="bg1"/>
                  </a:solidFill>
                </a:rPr>
                <a:t>1</a:t>
              </a:r>
            </a:p>
          </p:txBody>
        </p:sp>
        <p:sp>
          <p:nvSpPr>
            <p:cNvPr id="26" name="TextBox 25">
              <a:extLst>
                <a:ext uri="{FF2B5EF4-FFF2-40B4-BE49-F238E27FC236}">
                  <a16:creationId xmlns:a16="http://schemas.microsoft.com/office/drawing/2014/main" id="{C73425AF-C8CC-22AC-6021-9A2E94EBE989}"/>
                </a:ext>
              </a:extLst>
            </p:cNvPr>
            <p:cNvSpPr txBox="1"/>
            <p:nvPr/>
          </p:nvSpPr>
          <p:spPr>
            <a:xfrm>
              <a:off x="-100827" y="1023242"/>
              <a:ext cx="309077" cy="369332"/>
            </a:xfrm>
            <a:prstGeom prst="rect">
              <a:avLst/>
            </a:prstGeom>
            <a:noFill/>
          </p:spPr>
          <p:txBody>
            <a:bodyPr wrap="square" rtlCol="0">
              <a:spAutoFit/>
            </a:bodyPr>
            <a:lstStyle/>
            <a:p>
              <a:r>
                <a:rPr lang="en-US" dirty="0">
                  <a:solidFill>
                    <a:schemeClr val="bg1"/>
                  </a:solidFill>
                </a:rPr>
                <a:t>2</a:t>
              </a:r>
            </a:p>
          </p:txBody>
        </p:sp>
        <p:sp>
          <p:nvSpPr>
            <p:cNvPr id="27" name="TextBox 26">
              <a:extLst>
                <a:ext uri="{FF2B5EF4-FFF2-40B4-BE49-F238E27FC236}">
                  <a16:creationId xmlns:a16="http://schemas.microsoft.com/office/drawing/2014/main" id="{54D834ED-4426-21B1-7E94-630E98B63022}"/>
                </a:ext>
              </a:extLst>
            </p:cNvPr>
            <p:cNvSpPr txBox="1"/>
            <p:nvPr/>
          </p:nvSpPr>
          <p:spPr>
            <a:xfrm>
              <a:off x="834884" y="1023242"/>
              <a:ext cx="309077" cy="369332"/>
            </a:xfrm>
            <a:prstGeom prst="rect">
              <a:avLst/>
            </a:prstGeom>
            <a:noFill/>
          </p:spPr>
          <p:txBody>
            <a:bodyPr wrap="square" rtlCol="0">
              <a:spAutoFit/>
            </a:bodyPr>
            <a:lstStyle/>
            <a:p>
              <a:r>
                <a:rPr lang="en-US" dirty="0">
                  <a:solidFill>
                    <a:schemeClr val="bg1"/>
                  </a:solidFill>
                </a:rPr>
                <a:t>3</a:t>
              </a:r>
            </a:p>
          </p:txBody>
        </p:sp>
        <p:sp>
          <p:nvSpPr>
            <p:cNvPr id="31" name="TextBox 30">
              <a:extLst>
                <a:ext uri="{FF2B5EF4-FFF2-40B4-BE49-F238E27FC236}">
                  <a16:creationId xmlns:a16="http://schemas.microsoft.com/office/drawing/2014/main" id="{4DBEBBA4-66BF-03AA-E59D-51B913833730}"/>
                </a:ext>
              </a:extLst>
            </p:cNvPr>
            <p:cNvSpPr txBox="1"/>
            <p:nvPr/>
          </p:nvSpPr>
          <p:spPr>
            <a:xfrm>
              <a:off x="-1055304" y="1966709"/>
              <a:ext cx="309077" cy="369332"/>
            </a:xfrm>
            <a:prstGeom prst="rect">
              <a:avLst/>
            </a:prstGeom>
            <a:noFill/>
          </p:spPr>
          <p:txBody>
            <a:bodyPr wrap="square" rtlCol="0">
              <a:spAutoFit/>
            </a:bodyPr>
            <a:lstStyle/>
            <a:p>
              <a:r>
                <a:rPr lang="en-US" dirty="0">
                  <a:solidFill>
                    <a:schemeClr val="bg1"/>
                  </a:solidFill>
                </a:rPr>
                <a:t>4</a:t>
              </a:r>
            </a:p>
          </p:txBody>
        </p:sp>
        <p:sp>
          <p:nvSpPr>
            <p:cNvPr id="32" name="TextBox 31">
              <a:extLst>
                <a:ext uri="{FF2B5EF4-FFF2-40B4-BE49-F238E27FC236}">
                  <a16:creationId xmlns:a16="http://schemas.microsoft.com/office/drawing/2014/main" id="{63B6E556-AF00-E99E-B8B0-2DE2D6800EC8}"/>
                </a:ext>
              </a:extLst>
            </p:cNvPr>
            <p:cNvSpPr txBox="1"/>
            <p:nvPr/>
          </p:nvSpPr>
          <p:spPr>
            <a:xfrm>
              <a:off x="-114756" y="1966709"/>
              <a:ext cx="309077" cy="369332"/>
            </a:xfrm>
            <a:prstGeom prst="rect">
              <a:avLst/>
            </a:prstGeom>
            <a:noFill/>
          </p:spPr>
          <p:txBody>
            <a:bodyPr wrap="square" rtlCol="0">
              <a:spAutoFit/>
            </a:bodyPr>
            <a:lstStyle/>
            <a:p>
              <a:r>
                <a:rPr lang="en-US" dirty="0">
                  <a:solidFill>
                    <a:schemeClr val="bg1"/>
                  </a:solidFill>
                </a:rPr>
                <a:t>5</a:t>
              </a:r>
            </a:p>
          </p:txBody>
        </p:sp>
        <p:sp>
          <p:nvSpPr>
            <p:cNvPr id="33" name="TextBox 32">
              <a:extLst>
                <a:ext uri="{FF2B5EF4-FFF2-40B4-BE49-F238E27FC236}">
                  <a16:creationId xmlns:a16="http://schemas.microsoft.com/office/drawing/2014/main" id="{DA5B5BF7-08FA-8550-1624-175AE1AACF7C}"/>
                </a:ext>
              </a:extLst>
            </p:cNvPr>
            <p:cNvSpPr txBox="1"/>
            <p:nvPr/>
          </p:nvSpPr>
          <p:spPr>
            <a:xfrm>
              <a:off x="805591" y="1966709"/>
              <a:ext cx="309077" cy="369332"/>
            </a:xfrm>
            <a:prstGeom prst="rect">
              <a:avLst/>
            </a:prstGeom>
            <a:noFill/>
          </p:spPr>
          <p:txBody>
            <a:bodyPr wrap="square" rtlCol="0">
              <a:spAutoFit/>
            </a:bodyPr>
            <a:lstStyle/>
            <a:p>
              <a:r>
                <a:rPr lang="en-US" dirty="0">
                  <a:solidFill>
                    <a:schemeClr val="bg1"/>
                  </a:solidFill>
                </a:rPr>
                <a:t>6</a:t>
              </a:r>
            </a:p>
          </p:txBody>
        </p:sp>
      </p:grpSp>
      <p:pic>
        <p:nvPicPr>
          <p:cNvPr id="40" name="Picture 39"/>
          <p:cNvPicPr>
            <a:picLocks noChangeAspect="1"/>
          </p:cNvPicPr>
          <p:nvPr/>
        </p:nvPicPr>
        <p:blipFill rotWithShape="1">
          <a:blip r:embed="rId10"/>
          <a:srcRect r="30584"/>
          <a:stretch/>
        </p:blipFill>
        <p:spPr>
          <a:xfrm>
            <a:off x="3142597" y="3322735"/>
            <a:ext cx="3981531" cy="1898108"/>
          </a:xfrm>
          <a:prstGeom prst="rect">
            <a:avLst/>
          </a:prstGeom>
        </p:spPr>
      </p:pic>
      <p:sp>
        <p:nvSpPr>
          <p:cNvPr id="41" name="TextBox 40">
            <a:extLst>
              <a:ext uri="{FF2B5EF4-FFF2-40B4-BE49-F238E27FC236}">
                <a16:creationId xmlns:a16="http://schemas.microsoft.com/office/drawing/2014/main" id="{DA7B871A-3547-1AF6-FC0B-0AABE1B71796}"/>
              </a:ext>
            </a:extLst>
          </p:cNvPr>
          <p:cNvSpPr txBox="1"/>
          <p:nvPr/>
        </p:nvSpPr>
        <p:spPr>
          <a:xfrm>
            <a:off x="1810903" y="1196089"/>
            <a:ext cx="3476458" cy="369332"/>
          </a:xfrm>
          <a:prstGeom prst="rect">
            <a:avLst/>
          </a:prstGeom>
          <a:noFill/>
        </p:spPr>
        <p:txBody>
          <a:bodyPr wrap="square" rtlCol="0">
            <a:spAutoFit/>
          </a:bodyPr>
          <a:lstStyle/>
          <a:p>
            <a:r>
              <a:rPr lang="en-US" b="1" dirty="0"/>
              <a:t>Feedback Controlled Lithography</a:t>
            </a:r>
          </a:p>
        </p:txBody>
      </p:sp>
      <p:sp>
        <p:nvSpPr>
          <p:cNvPr id="28" name="Content Placeholder 2">
            <a:extLst>
              <a:ext uri="{FF2B5EF4-FFF2-40B4-BE49-F238E27FC236}">
                <a16:creationId xmlns:a16="http://schemas.microsoft.com/office/drawing/2014/main" id="{D396977C-F888-4B99-9771-8BB1032F5563}"/>
              </a:ext>
            </a:extLst>
          </p:cNvPr>
          <p:cNvSpPr txBox="1">
            <a:spLocks/>
          </p:cNvSpPr>
          <p:nvPr/>
        </p:nvSpPr>
        <p:spPr>
          <a:xfrm>
            <a:off x="7611002" y="1593117"/>
            <a:ext cx="4963137" cy="2920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a:t>Atomic precision manipulation of molecules.</a:t>
            </a:r>
          </a:p>
        </p:txBody>
      </p:sp>
      <p:pic>
        <p:nvPicPr>
          <p:cNvPr id="45" name="Picture 44">
            <a:extLst>
              <a:ext uri="{FF2B5EF4-FFF2-40B4-BE49-F238E27FC236}">
                <a16:creationId xmlns:a16="http://schemas.microsoft.com/office/drawing/2014/main" id="{41182733-5CD2-4533-952D-41E2C0454904}"/>
              </a:ext>
            </a:extLst>
          </p:cNvPr>
          <p:cNvPicPr>
            <a:picLocks noChangeAspect="1"/>
          </p:cNvPicPr>
          <p:nvPr/>
        </p:nvPicPr>
        <p:blipFill rotWithShape="1">
          <a:blip r:embed="rId11"/>
          <a:srcRect t="8118" b="15460"/>
          <a:stretch/>
        </p:blipFill>
        <p:spPr>
          <a:xfrm>
            <a:off x="7861567" y="2068022"/>
            <a:ext cx="3851211" cy="2943145"/>
          </a:xfrm>
          <a:prstGeom prst="rect">
            <a:avLst/>
          </a:prstGeom>
        </p:spPr>
      </p:pic>
      <p:grpSp>
        <p:nvGrpSpPr>
          <p:cNvPr id="3" name="Group 2">
            <a:extLst>
              <a:ext uri="{FF2B5EF4-FFF2-40B4-BE49-F238E27FC236}">
                <a16:creationId xmlns:a16="http://schemas.microsoft.com/office/drawing/2014/main" id="{5D590EBC-083A-C51B-76C0-CE359C942F27}"/>
              </a:ext>
            </a:extLst>
          </p:cNvPr>
          <p:cNvGrpSpPr/>
          <p:nvPr/>
        </p:nvGrpSpPr>
        <p:grpSpPr>
          <a:xfrm>
            <a:off x="10486426" y="240334"/>
            <a:ext cx="1419225" cy="1052634"/>
            <a:chOff x="9925050" y="180975"/>
            <a:chExt cx="1419225" cy="1052634"/>
          </a:xfrm>
        </p:grpSpPr>
        <p:sp>
          <p:nvSpPr>
            <p:cNvPr id="2" name="Rectangle: Rounded Corners 1">
              <a:extLst>
                <a:ext uri="{FF2B5EF4-FFF2-40B4-BE49-F238E27FC236}">
                  <a16:creationId xmlns:a16="http://schemas.microsoft.com/office/drawing/2014/main" id="{D2B5B13F-B14A-FE27-2C27-AEE49F4968C6}"/>
                </a:ext>
              </a:extLst>
            </p:cNvPr>
            <p:cNvSpPr/>
            <p:nvPr/>
          </p:nvSpPr>
          <p:spPr>
            <a:xfrm>
              <a:off x="9925050" y="180975"/>
              <a:ext cx="1419225" cy="105263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425596AE-D2BD-46DB-8F68-5622D1A3FC38}"/>
                </a:ext>
              </a:extLst>
            </p:cNvPr>
            <p:cNvPicPr>
              <a:picLocks noChangeAspect="1"/>
            </p:cNvPicPr>
            <p:nvPr/>
          </p:nvPicPr>
          <p:blipFill>
            <a:blip r:embed="rId12"/>
            <a:stretch>
              <a:fillRect/>
            </a:stretch>
          </p:blipFill>
          <p:spPr>
            <a:xfrm>
              <a:off x="10483053" y="275601"/>
              <a:ext cx="374581" cy="617730"/>
            </a:xfrm>
            <a:prstGeom prst="rect">
              <a:avLst/>
            </a:prstGeom>
          </p:spPr>
        </p:pic>
        <p:sp>
          <p:nvSpPr>
            <p:cNvPr id="48" name="TextBox 47">
              <a:extLst>
                <a:ext uri="{FF2B5EF4-FFF2-40B4-BE49-F238E27FC236}">
                  <a16:creationId xmlns:a16="http://schemas.microsoft.com/office/drawing/2014/main" id="{33F2CA05-FC34-4D94-A589-9F4C76C9DDFC}"/>
                </a:ext>
              </a:extLst>
            </p:cNvPr>
            <p:cNvSpPr txBox="1"/>
            <p:nvPr/>
          </p:nvSpPr>
          <p:spPr>
            <a:xfrm>
              <a:off x="10166970" y="852093"/>
              <a:ext cx="1081835" cy="338554"/>
            </a:xfrm>
            <a:prstGeom prst="rect">
              <a:avLst/>
            </a:prstGeom>
            <a:noFill/>
          </p:spPr>
          <p:txBody>
            <a:bodyPr wrap="none" rtlCol="0">
              <a:spAutoFit/>
            </a:bodyPr>
            <a:lstStyle/>
            <a:p>
              <a:r>
                <a:rPr lang="en-US" sz="1600" dirty="0"/>
                <a:t>Jon Wyrick</a:t>
              </a:r>
            </a:p>
          </p:txBody>
        </p:sp>
      </p:grpSp>
      <p:pic>
        <p:nvPicPr>
          <p:cNvPr id="52" name="Picture 51"/>
          <p:cNvPicPr>
            <a:picLocks noChangeAspect="1"/>
          </p:cNvPicPr>
          <p:nvPr/>
        </p:nvPicPr>
        <p:blipFill rotWithShape="1">
          <a:blip r:embed="rId10"/>
          <a:srcRect l="72379" t="11498"/>
          <a:stretch/>
        </p:blipFill>
        <p:spPr>
          <a:xfrm>
            <a:off x="5757622" y="1696677"/>
            <a:ext cx="1584253" cy="1679870"/>
          </a:xfrm>
          <a:prstGeom prst="rect">
            <a:avLst/>
          </a:prstGeom>
        </p:spPr>
      </p:pic>
    </p:spTree>
    <p:extLst>
      <p:ext uri="{BB962C8B-B14F-4D97-AF65-F5344CB8AC3E}">
        <p14:creationId xmlns:p14="http://schemas.microsoft.com/office/powerpoint/2010/main" val="171966841"/>
      </p:ext>
    </p:extLst>
  </p:cSld>
  <p:clrMapOvr>
    <a:masterClrMapping/>
  </p:clrMapOvr>
  <mc:AlternateContent xmlns:mc="http://schemas.openxmlformats.org/markup-compatibility/2006" xmlns:p14="http://schemas.microsoft.com/office/powerpoint/2010/main">
    <mc:Choice Requires="p14">
      <p:transition spd="slow" p14:dur="2000" advTm="100091"/>
    </mc:Choice>
    <mc:Fallback xmlns="">
      <p:transition spd="slow" advTm="10009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1">
            <a:extLst>
              <a:ext uri="{FF2B5EF4-FFF2-40B4-BE49-F238E27FC236}">
                <a16:creationId xmlns:a16="http://schemas.microsoft.com/office/drawing/2014/main" id="{782BA325-B257-434A-B220-1138D8E9A5DA}"/>
              </a:ext>
            </a:extLst>
          </p:cNvPr>
          <p:cNvSpPr>
            <a:spLocks noGrp="1"/>
          </p:cNvSpPr>
          <p:nvPr>
            <p:ph type="sldNum" sz="quarter" idx="12"/>
          </p:nvPr>
        </p:nvSpPr>
        <p:spPr>
          <a:xfrm>
            <a:off x="9900116" y="6422623"/>
            <a:ext cx="2057400" cy="365125"/>
          </a:xfrm>
        </p:spPr>
        <p:txBody>
          <a:bodyPr/>
          <a:lstStyle/>
          <a:p>
            <a:fld id="{F2264E44-FB97-46D9-8625-CBB06B931799}" type="slidenum">
              <a:rPr lang="en-US" b="1" smtClean="0">
                <a:solidFill>
                  <a:srgbClr val="0070C0"/>
                </a:solidFill>
              </a:rPr>
              <a:pPr/>
              <a:t>7</a:t>
            </a:fld>
            <a:endParaRPr lang="en-US" b="1" dirty="0">
              <a:solidFill>
                <a:srgbClr val="0070C0"/>
              </a:solidFill>
            </a:endParaRPr>
          </a:p>
        </p:txBody>
      </p:sp>
      <p:pic>
        <p:nvPicPr>
          <p:cNvPr id="28" name="Picture 27">
            <a:extLst>
              <a:ext uri="{FF2B5EF4-FFF2-40B4-BE49-F238E27FC236}">
                <a16:creationId xmlns:a16="http://schemas.microsoft.com/office/drawing/2014/main" id="{4082144B-2EA2-4CCE-A4C0-A34080C1F6F8}"/>
              </a:ext>
            </a:extLst>
          </p:cNvPr>
          <p:cNvPicPr>
            <a:picLocks noChangeAspect="1"/>
          </p:cNvPicPr>
          <p:nvPr/>
        </p:nvPicPr>
        <p:blipFill rotWithShape="1">
          <a:blip r:embed="rId2"/>
          <a:srcRect l="22359" t="14253" r="21190" b="18044"/>
          <a:stretch/>
        </p:blipFill>
        <p:spPr>
          <a:xfrm>
            <a:off x="10700347" y="1134808"/>
            <a:ext cx="1266095" cy="822484"/>
          </a:xfrm>
          <a:prstGeom prst="rect">
            <a:avLst/>
          </a:prstGeom>
        </p:spPr>
      </p:pic>
      <p:pic>
        <p:nvPicPr>
          <p:cNvPr id="64" name="Picture 63">
            <a:extLst>
              <a:ext uri="{FF2B5EF4-FFF2-40B4-BE49-F238E27FC236}">
                <a16:creationId xmlns:a16="http://schemas.microsoft.com/office/drawing/2014/main" id="{F73E1F81-E7DD-4DF8-B596-8EC33682AD31}"/>
              </a:ext>
            </a:extLst>
          </p:cNvPr>
          <p:cNvPicPr>
            <a:picLocks noChangeAspect="1"/>
          </p:cNvPicPr>
          <p:nvPr/>
        </p:nvPicPr>
        <p:blipFill rotWithShape="1">
          <a:blip r:embed="rId3"/>
          <a:srcRect l="12391" t="61459" r="43922" b="-1"/>
          <a:stretch/>
        </p:blipFill>
        <p:spPr>
          <a:xfrm>
            <a:off x="8092625" y="609298"/>
            <a:ext cx="2275138" cy="2061323"/>
          </a:xfrm>
          <a:prstGeom prst="rect">
            <a:avLst/>
          </a:prstGeom>
        </p:spPr>
      </p:pic>
      <p:grpSp>
        <p:nvGrpSpPr>
          <p:cNvPr id="45" name="Group 44">
            <a:extLst>
              <a:ext uri="{FF2B5EF4-FFF2-40B4-BE49-F238E27FC236}">
                <a16:creationId xmlns:a16="http://schemas.microsoft.com/office/drawing/2014/main" id="{AA56F0EE-7347-4EFA-ACED-35BA605614DF}"/>
              </a:ext>
            </a:extLst>
          </p:cNvPr>
          <p:cNvGrpSpPr/>
          <p:nvPr/>
        </p:nvGrpSpPr>
        <p:grpSpPr>
          <a:xfrm>
            <a:off x="675219" y="1777968"/>
            <a:ext cx="6182846" cy="3134872"/>
            <a:chOff x="297964" y="2405271"/>
            <a:chExt cx="6182846" cy="3134872"/>
          </a:xfrm>
        </p:grpSpPr>
        <p:grpSp>
          <p:nvGrpSpPr>
            <p:cNvPr id="12" name="Group 11">
              <a:extLst>
                <a:ext uri="{FF2B5EF4-FFF2-40B4-BE49-F238E27FC236}">
                  <a16:creationId xmlns:a16="http://schemas.microsoft.com/office/drawing/2014/main" id="{E0378EA4-9777-4E73-A733-413FCE812DD4}"/>
                </a:ext>
              </a:extLst>
            </p:cNvPr>
            <p:cNvGrpSpPr/>
            <p:nvPr/>
          </p:nvGrpSpPr>
          <p:grpSpPr>
            <a:xfrm>
              <a:off x="297964" y="2405271"/>
              <a:ext cx="6182846" cy="3134872"/>
              <a:chOff x="1997529" y="1997000"/>
              <a:chExt cx="7222226" cy="4076424"/>
            </a:xfrm>
          </p:grpSpPr>
          <p:sp>
            <p:nvSpPr>
              <p:cNvPr id="24" name="TextBox 23">
                <a:extLst>
                  <a:ext uri="{FF2B5EF4-FFF2-40B4-BE49-F238E27FC236}">
                    <a16:creationId xmlns:a16="http://schemas.microsoft.com/office/drawing/2014/main" id="{4B4319DA-70FB-41EE-9C5F-37A488E64F29}"/>
                  </a:ext>
                </a:extLst>
              </p:cNvPr>
              <p:cNvSpPr txBox="1"/>
              <p:nvPr/>
            </p:nvSpPr>
            <p:spPr>
              <a:xfrm>
                <a:off x="2109302" y="5413067"/>
                <a:ext cx="2388584" cy="660357"/>
              </a:xfrm>
              <a:prstGeom prst="rect">
                <a:avLst/>
              </a:prstGeom>
              <a:noFill/>
              <a:ln>
                <a:solidFill>
                  <a:srgbClr val="FF0000"/>
                </a:solidFill>
              </a:ln>
            </p:spPr>
            <p:txBody>
              <a:bodyPr wrap="square" rtlCol="0">
                <a:spAutoFit/>
              </a:bodyPr>
              <a:lstStyle/>
              <a:p>
                <a:r>
                  <a:rPr lang="en-US" sz="1350" dirty="0"/>
                  <a:t>Controlled by spacing and</a:t>
                </a:r>
              </a:p>
              <a:p>
                <a:r>
                  <a:rPr lang="en-US" sz="1350" dirty="0"/>
                  <a:t>electrostatic gates.</a:t>
                </a:r>
              </a:p>
            </p:txBody>
          </p:sp>
          <p:grpSp>
            <p:nvGrpSpPr>
              <p:cNvPr id="2" name="Group 1">
                <a:extLst>
                  <a:ext uri="{FF2B5EF4-FFF2-40B4-BE49-F238E27FC236}">
                    <a16:creationId xmlns:a16="http://schemas.microsoft.com/office/drawing/2014/main" id="{B5E52132-5F4A-4CDF-B55A-13148A05626F}"/>
                  </a:ext>
                </a:extLst>
              </p:cNvPr>
              <p:cNvGrpSpPr/>
              <p:nvPr/>
            </p:nvGrpSpPr>
            <p:grpSpPr>
              <a:xfrm>
                <a:off x="1997529" y="1997000"/>
                <a:ext cx="7222226" cy="3416067"/>
                <a:chOff x="1997530" y="1997001"/>
                <a:chExt cx="7222227" cy="3416070"/>
              </a:xfrm>
            </p:grpSpPr>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t="43429" b="26563"/>
                <a:stretch/>
              </p:blipFill>
              <p:spPr>
                <a:xfrm>
                  <a:off x="1997530" y="1997001"/>
                  <a:ext cx="7222227" cy="2167184"/>
                </a:xfrm>
                <a:prstGeom prst="rect">
                  <a:avLst/>
                </a:prstGeom>
              </p:spPr>
            </p:pic>
            <p:grpSp>
              <p:nvGrpSpPr>
                <p:cNvPr id="11" name="Group 10">
                  <a:extLst>
                    <a:ext uri="{FF2B5EF4-FFF2-40B4-BE49-F238E27FC236}">
                      <a16:creationId xmlns:a16="http://schemas.microsoft.com/office/drawing/2014/main" id="{3D1E851A-E551-4693-B36D-9D40A2EEE4FC}"/>
                    </a:ext>
                  </a:extLst>
                </p:cNvPr>
                <p:cNvGrpSpPr/>
                <p:nvPr/>
              </p:nvGrpSpPr>
              <p:grpSpPr>
                <a:xfrm>
                  <a:off x="4435404" y="4373222"/>
                  <a:ext cx="2226673" cy="639012"/>
                  <a:chOff x="2550324" y="4250187"/>
                  <a:chExt cx="2968896" cy="852018"/>
                </a:xfrm>
              </p:grpSpPr>
              <p:sp>
                <p:nvSpPr>
                  <p:cNvPr id="8" name="Oval 7">
                    <a:extLst>
                      <a:ext uri="{FF2B5EF4-FFF2-40B4-BE49-F238E27FC236}">
                        <a16:creationId xmlns:a16="http://schemas.microsoft.com/office/drawing/2014/main" id="{93FE9227-1B27-4203-986C-3E87648877DD}"/>
                      </a:ext>
                    </a:extLst>
                  </p:cNvPr>
                  <p:cNvSpPr/>
                  <p:nvPr/>
                </p:nvSpPr>
                <p:spPr>
                  <a:xfrm>
                    <a:off x="2550324" y="4327459"/>
                    <a:ext cx="756244" cy="7747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8CA72F61-CE5B-477B-B2F4-38F1D2932E27}"/>
                      </a:ext>
                    </a:extLst>
                  </p:cNvPr>
                  <p:cNvSpPr/>
                  <p:nvPr/>
                </p:nvSpPr>
                <p:spPr>
                  <a:xfrm>
                    <a:off x="4744296" y="4250187"/>
                    <a:ext cx="774924" cy="8520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13" name="Straight Arrow Connector 12">
                  <a:extLst>
                    <a:ext uri="{FF2B5EF4-FFF2-40B4-BE49-F238E27FC236}">
                      <a16:creationId xmlns:a16="http://schemas.microsoft.com/office/drawing/2014/main" id="{90EDACAA-F252-45DE-A16A-1F6AED504AD5}"/>
                    </a:ext>
                  </a:extLst>
                </p:cNvPr>
                <p:cNvCxnSpPr>
                  <a:cxnSpLocks/>
                  <a:stCxn id="8" idx="0"/>
                </p:cNvCxnSpPr>
                <p:nvPr/>
              </p:nvCxnSpPr>
              <p:spPr>
                <a:xfrm flipV="1">
                  <a:off x="4718996" y="3581137"/>
                  <a:ext cx="106740" cy="8500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134F34E-86DB-4FC6-92CE-F72D1B1C6BA1}"/>
                    </a:ext>
                  </a:extLst>
                </p:cNvPr>
                <p:cNvCxnSpPr>
                  <a:cxnSpLocks/>
                  <a:stCxn id="16" idx="1"/>
                </p:cNvCxnSpPr>
                <p:nvPr/>
              </p:nvCxnSpPr>
              <p:spPr>
                <a:xfrm flipH="1" flipV="1">
                  <a:off x="5782846" y="3152974"/>
                  <a:ext cx="383151" cy="13138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Left Brace 19">
                  <a:extLst>
                    <a:ext uri="{FF2B5EF4-FFF2-40B4-BE49-F238E27FC236}">
                      <a16:creationId xmlns:a16="http://schemas.microsoft.com/office/drawing/2014/main" id="{56442130-F123-4243-8AE1-95FFE4B17F6E}"/>
                    </a:ext>
                  </a:extLst>
                </p:cNvPr>
                <p:cNvSpPr/>
                <p:nvPr/>
              </p:nvSpPr>
              <p:spPr>
                <a:xfrm rot="16200000">
                  <a:off x="4781922" y="3118258"/>
                  <a:ext cx="244258" cy="495746"/>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0381A7AA-13F6-457C-82E5-37E9FCFA7557}"/>
                    </a:ext>
                  </a:extLst>
                </p:cNvPr>
                <p:cNvCxnSpPr>
                  <a:cxnSpLocks/>
                </p:cNvCxnSpPr>
                <p:nvPr/>
              </p:nvCxnSpPr>
              <p:spPr>
                <a:xfrm flipH="1">
                  <a:off x="3811074" y="4886285"/>
                  <a:ext cx="686813" cy="4840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58085FD-C777-42EB-9D0E-B7E888417A44}"/>
                    </a:ext>
                  </a:extLst>
                </p:cNvPr>
                <p:cNvCxnSpPr>
                  <a:cxnSpLocks/>
                </p:cNvCxnSpPr>
                <p:nvPr/>
              </p:nvCxnSpPr>
              <p:spPr>
                <a:xfrm>
                  <a:off x="6481489" y="4972147"/>
                  <a:ext cx="368777" cy="4409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0922DD4-9C41-45D7-8D29-1EB835FCCB43}"/>
                  </a:ext>
                </a:extLst>
              </p:cNvPr>
              <p:cNvSpPr txBox="1"/>
              <p:nvPr/>
            </p:nvSpPr>
            <p:spPr>
              <a:xfrm>
                <a:off x="5151292" y="5402281"/>
                <a:ext cx="3692998" cy="660357"/>
              </a:xfrm>
              <a:prstGeom prst="rect">
                <a:avLst/>
              </a:prstGeom>
              <a:noFill/>
              <a:ln>
                <a:solidFill>
                  <a:srgbClr val="FF0000"/>
                </a:solidFill>
              </a:ln>
            </p:spPr>
            <p:txBody>
              <a:bodyPr wrap="square" rtlCol="0">
                <a:spAutoFit/>
              </a:bodyPr>
              <a:lstStyle/>
              <a:p>
                <a:r>
                  <a:rPr lang="en-US" sz="1350" dirty="0"/>
                  <a:t>Controlled by adsorbed species, number of atoms per site, and electrostatic gates </a:t>
                </a:r>
              </a:p>
            </p:txBody>
          </p:sp>
        </p:grp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8B34118A-7BEE-40EE-B474-5EFC8A722529}"/>
                    </a:ext>
                  </a:extLst>
                </p:cNvPr>
                <p:cNvSpPr/>
                <p:nvPr/>
              </p:nvSpPr>
              <p:spPr>
                <a:xfrm>
                  <a:off x="904899" y="4230140"/>
                  <a:ext cx="4315304" cy="49141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𝐻</m:t>
                            </m:r>
                          </m:e>
                          <m:sub>
                            <m:r>
                              <a:rPr lang="en-US" sz="2400" b="0" i="1" smtClean="0">
                                <a:latin typeface="Cambria Math" panose="02040503050406030204" pitchFamily="18" charset="0"/>
                              </a:rPr>
                              <m:t>𝑎𝑟𝑟𝑎𝑦</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𝑡</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𝜇</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𝑈</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𝐽</m:t>
                            </m:r>
                          </m:sub>
                        </m:sSub>
                      </m:oMath>
                    </m:oMathPara>
                  </a14:m>
                  <a:endParaRPr lang="en-US" sz="2400" dirty="0"/>
                </a:p>
              </p:txBody>
            </p:sp>
          </mc:Choice>
          <mc:Fallback xmlns="">
            <p:sp>
              <p:nvSpPr>
                <p:cNvPr id="39" name="Rectangle 38">
                  <a:extLst>
                    <a:ext uri="{FF2B5EF4-FFF2-40B4-BE49-F238E27FC236}">
                      <a16:creationId xmlns:a16="http://schemas.microsoft.com/office/drawing/2014/main" id="{8B34118A-7BEE-40EE-B474-5EFC8A722529}"/>
                    </a:ext>
                  </a:extLst>
                </p:cNvPr>
                <p:cNvSpPr>
                  <a:spLocks noRot="1" noChangeAspect="1" noMove="1" noResize="1" noEditPoints="1" noAdjustHandles="1" noChangeArrowheads="1" noChangeShapeType="1" noTextEdit="1"/>
                </p:cNvSpPr>
                <p:nvPr/>
              </p:nvSpPr>
              <p:spPr>
                <a:xfrm>
                  <a:off x="904899" y="4230140"/>
                  <a:ext cx="4315304" cy="491417"/>
                </a:xfrm>
                <a:prstGeom prst="rect">
                  <a:avLst/>
                </a:prstGeom>
                <a:blipFill>
                  <a:blip r:embed="rId6"/>
                  <a:stretch>
                    <a:fillRect b="-8642"/>
                  </a:stretch>
                </a:blipFill>
              </p:spPr>
              <p:txBody>
                <a:bodyPr/>
                <a:lstStyle/>
                <a:p>
                  <a:r>
                    <a:rPr lang="en-US">
                      <a:noFill/>
                    </a:rPr>
                    <a:t> </a:t>
                  </a:r>
                </a:p>
              </p:txBody>
            </p:sp>
          </mc:Fallback>
        </mc:AlternateContent>
      </p:grpSp>
      <p:grpSp>
        <p:nvGrpSpPr>
          <p:cNvPr id="44" name="Group 43">
            <a:extLst>
              <a:ext uri="{FF2B5EF4-FFF2-40B4-BE49-F238E27FC236}">
                <a16:creationId xmlns:a16="http://schemas.microsoft.com/office/drawing/2014/main" id="{88D693F8-D11C-4D16-9883-E9B7FBE21631}"/>
              </a:ext>
            </a:extLst>
          </p:cNvPr>
          <p:cNvGrpSpPr/>
          <p:nvPr/>
        </p:nvGrpSpPr>
        <p:grpSpPr>
          <a:xfrm>
            <a:off x="7024357" y="2793114"/>
            <a:ext cx="5420538" cy="3139321"/>
            <a:chOff x="6280221" y="2728023"/>
            <a:chExt cx="5420538" cy="3139321"/>
          </a:xfrm>
        </p:grpSpPr>
        <p:sp>
          <p:nvSpPr>
            <p:cNvPr id="3" name="TextBox 2"/>
            <p:cNvSpPr txBox="1"/>
            <p:nvPr/>
          </p:nvSpPr>
          <p:spPr>
            <a:xfrm>
              <a:off x="6569725" y="2728023"/>
              <a:ext cx="4765887" cy="3139321"/>
            </a:xfrm>
            <a:prstGeom prst="rect">
              <a:avLst/>
            </a:prstGeom>
            <a:noFill/>
          </p:spPr>
          <p:txBody>
            <a:bodyPr wrap="square" rtlCol="0">
              <a:spAutoFit/>
            </a:bodyPr>
            <a:lstStyle/>
            <a:p>
              <a:r>
                <a:rPr lang="en-US" b="1" dirty="0"/>
                <a:t>Tunable Parameters in the Hubbard array:</a:t>
              </a:r>
            </a:p>
            <a:p>
              <a:endParaRPr lang="en-US" b="1" dirty="0"/>
            </a:p>
            <a:p>
              <a:pPr marL="285750" indent="-285750">
                <a:buFont typeface="Arial" panose="020B0604020202020204" pitchFamily="34" charset="0"/>
                <a:buChar char="•"/>
              </a:pPr>
              <a:r>
                <a:rPr lang="en-US" b="1" dirty="0"/>
                <a:t>Tunnel coupling</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Coulomb Interactions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Chemical potential/electron occupation</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p:txBody>
        </p:sp>
        <p:pic>
          <p:nvPicPr>
            <p:cNvPr id="4" name="Picture 3">
              <a:extLst>
                <a:ext uri="{FF2B5EF4-FFF2-40B4-BE49-F238E27FC236}">
                  <a16:creationId xmlns:a16="http://schemas.microsoft.com/office/drawing/2014/main" id="{752751B8-A537-4881-8848-F1CA9E9F6404}"/>
                </a:ext>
              </a:extLst>
            </p:cNvPr>
            <p:cNvPicPr>
              <a:picLocks noChangeAspect="1"/>
            </p:cNvPicPr>
            <p:nvPr/>
          </p:nvPicPr>
          <p:blipFill>
            <a:blip r:embed="rId7"/>
            <a:stretch>
              <a:fillRect/>
            </a:stretch>
          </p:blipFill>
          <p:spPr>
            <a:xfrm>
              <a:off x="7434381" y="3598219"/>
              <a:ext cx="2088075" cy="534584"/>
            </a:xfrm>
            <a:prstGeom prst="rect">
              <a:avLst/>
            </a:prstGeom>
          </p:spPr>
        </p:pic>
        <p:pic>
          <p:nvPicPr>
            <p:cNvPr id="6" name="Picture 5">
              <a:extLst>
                <a:ext uri="{FF2B5EF4-FFF2-40B4-BE49-F238E27FC236}">
                  <a16:creationId xmlns:a16="http://schemas.microsoft.com/office/drawing/2014/main" id="{09FA23D3-1510-4D49-B50E-0F437DEFE0B8}"/>
                </a:ext>
              </a:extLst>
            </p:cNvPr>
            <p:cNvPicPr>
              <a:picLocks noChangeAspect="1"/>
            </p:cNvPicPr>
            <p:nvPr/>
          </p:nvPicPr>
          <p:blipFill>
            <a:blip r:embed="rId8"/>
            <a:stretch>
              <a:fillRect/>
            </a:stretch>
          </p:blipFill>
          <p:spPr>
            <a:xfrm>
              <a:off x="7407222" y="5222659"/>
              <a:ext cx="1695168" cy="541113"/>
            </a:xfrm>
            <a:prstGeom prst="rect">
              <a:avLst/>
            </a:prstGeom>
          </p:spPr>
        </p:pic>
        <p:pic>
          <p:nvPicPr>
            <p:cNvPr id="43" name="Picture 42">
              <a:extLst>
                <a:ext uri="{FF2B5EF4-FFF2-40B4-BE49-F238E27FC236}">
                  <a16:creationId xmlns:a16="http://schemas.microsoft.com/office/drawing/2014/main" id="{F24D7F5B-E6AF-43F2-91DD-9140FB00A057}"/>
                </a:ext>
              </a:extLst>
            </p:cNvPr>
            <p:cNvPicPr>
              <a:picLocks noChangeAspect="1"/>
            </p:cNvPicPr>
            <p:nvPr/>
          </p:nvPicPr>
          <p:blipFill>
            <a:blip r:embed="rId9"/>
            <a:stretch>
              <a:fillRect/>
            </a:stretch>
          </p:blipFill>
          <p:spPr>
            <a:xfrm>
              <a:off x="6280221" y="4421348"/>
              <a:ext cx="5420538" cy="569393"/>
            </a:xfrm>
            <a:prstGeom prst="rect">
              <a:avLst/>
            </a:prstGeom>
          </p:spPr>
        </p:pic>
      </p:grpSp>
      <p:sp>
        <p:nvSpPr>
          <p:cNvPr id="31" name="Rectangle 30">
            <a:extLst>
              <a:ext uri="{FF2B5EF4-FFF2-40B4-BE49-F238E27FC236}">
                <a16:creationId xmlns:a16="http://schemas.microsoft.com/office/drawing/2014/main" id="{88E5EB1B-FED7-49B0-894E-F010FE04C4B9}"/>
              </a:ext>
            </a:extLst>
          </p:cNvPr>
          <p:cNvSpPr/>
          <p:nvPr/>
        </p:nvSpPr>
        <p:spPr>
          <a:xfrm>
            <a:off x="228600" y="5845915"/>
            <a:ext cx="9293856" cy="415755"/>
          </a:xfrm>
          <a:prstGeom prst="rect">
            <a:avLst/>
          </a:prstGeom>
        </p:spPr>
        <p:txBody>
          <a:bodyPr wrap="square">
            <a:spAutoFit/>
          </a:bodyPr>
          <a:lstStyle/>
          <a:p>
            <a:r>
              <a:rPr lang="en-US" sz="1051" dirty="0">
                <a:solidFill>
                  <a:srgbClr val="333333"/>
                </a:solidFill>
              </a:rPr>
              <a:t>Y. </a:t>
            </a:r>
            <a:r>
              <a:rPr lang="en-US" sz="1051" dirty="0" err="1">
                <a:solidFill>
                  <a:srgbClr val="333333"/>
                </a:solidFill>
              </a:rPr>
              <a:t>Shuo</a:t>
            </a:r>
            <a:r>
              <a:rPr lang="en-US" sz="1051" dirty="0">
                <a:solidFill>
                  <a:srgbClr val="333333"/>
                </a:solidFill>
              </a:rPr>
              <a:t>, X. Wang, S. Das </a:t>
            </a:r>
            <a:r>
              <a:rPr lang="en-US" sz="1051" dirty="0" err="1">
                <a:solidFill>
                  <a:srgbClr val="333333"/>
                </a:solidFill>
              </a:rPr>
              <a:t>Sarma</a:t>
            </a:r>
            <a:r>
              <a:rPr lang="en-US" sz="1051" dirty="0">
                <a:solidFill>
                  <a:srgbClr val="333333"/>
                </a:solidFill>
              </a:rPr>
              <a:t>, Generic Hubbard model description of semiconductor quantum-dot spin qubits, </a:t>
            </a:r>
            <a:r>
              <a:rPr lang="pt-BR" sz="1051" dirty="0">
                <a:solidFill>
                  <a:srgbClr val="333333"/>
                </a:solidFill>
              </a:rPr>
              <a:t>Phys. Rev. B 83, 161301(R);</a:t>
            </a:r>
          </a:p>
          <a:p>
            <a:r>
              <a:rPr lang="en-US" sz="1051" dirty="0">
                <a:solidFill>
                  <a:srgbClr val="333333"/>
                </a:solidFill>
              </a:rPr>
              <a:t>N.H. Le, A.J. Fisher, E. </a:t>
            </a:r>
            <a:r>
              <a:rPr lang="en-US" sz="1051" dirty="0" err="1">
                <a:solidFill>
                  <a:srgbClr val="333333"/>
                </a:solidFill>
              </a:rPr>
              <a:t>Ginossar</a:t>
            </a:r>
            <a:r>
              <a:rPr lang="en-US" sz="1051" dirty="0">
                <a:solidFill>
                  <a:srgbClr val="333333"/>
                </a:solidFill>
              </a:rPr>
              <a:t>, Extended Hubbard model for mesoscopic transport in donor arrays in silicon, Phys. Rev. B 96, 245406; </a:t>
            </a:r>
          </a:p>
        </p:txBody>
      </p:sp>
      <p:cxnSp>
        <p:nvCxnSpPr>
          <p:cNvPr id="62" name="Straight Arrow Connector 61">
            <a:extLst>
              <a:ext uri="{FF2B5EF4-FFF2-40B4-BE49-F238E27FC236}">
                <a16:creationId xmlns:a16="http://schemas.microsoft.com/office/drawing/2014/main" id="{0AA91439-BE7B-4D3B-95E1-E2A01B45C321}"/>
              </a:ext>
            </a:extLst>
          </p:cNvPr>
          <p:cNvCxnSpPr>
            <a:cxnSpLocks/>
          </p:cNvCxnSpPr>
          <p:nvPr/>
        </p:nvCxnSpPr>
        <p:spPr>
          <a:xfrm>
            <a:off x="9402618" y="1777968"/>
            <a:ext cx="1297729" cy="1287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05818E6-27B0-4B4E-97EF-1BEAF049F776}"/>
              </a:ext>
            </a:extLst>
          </p:cNvPr>
          <p:cNvCxnSpPr>
            <a:cxnSpLocks/>
          </p:cNvCxnSpPr>
          <p:nvPr/>
        </p:nvCxnSpPr>
        <p:spPr>
          <a:xfrm flipV="1">
            <a:off x="9402618" y="1235969"/>
            <a:ext cx="1297729" cy="310081"/>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A4F25C9-2A05-42CC-BE82-60C2A2221F3F}"/>
              </a:ext>
            </a:extLst>
          </p:cNvPr>
          <p:cNvSpPr/>
          <p:nvPr/>
        </p:nvSpPr>
        <p:spPr>
          <a:xfrm>
            <a:off x="518056" y="65665"/>
            <a:ext cx="11182228" cy="492443"/>
          </a:xfrm>
          <a:prstGeom prst="rect">
            <a:avLst/>
          </a:prstGeom>
        </p:spPr>
        <p:txBody>
          <a:bodyPr wrap="none">
            <a:spAutoFit/>
          </a:bodyPr>
          <a:lstStyle/>
          <a:p>
            <a:pPr algn="ctr"/>
            <a:r>
              <a:rPr lang="en-US" sz="2600" b="1" dirty="0"/>
              <a:t>Fabricating Atom Arrays for Analog Quantum Simulation of the Hubbard Model</a:t>
            </a:r>
          </a:p>
        </p:txBody>
      </p:sp>
    </p:spTree>
    <p:extLst>
      <p:ext uri="{BB962C8B-B14F-4D97-AF65-F5344CB8AC3E}">
        <p14:creationId xmlns:p14="http://schemas.microsoft.com/office/powerpoint/2010/main" val="346937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ADD5ADF-9BA3-4F0E-A065-E334AA0E1130}"/>
                  </a:ext>
                </a:extLst>
              </p:cNvPr>
              <p:cNvSpPr/>
              <p:nvPr/>
            </p:nvSpPr>
            <p:spPr>
              <a:xfrm>
                <a:off x="53189" y="608957"/>
                <a:ext cx="6194068" cy="7958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𝐻</m:t>
                      </m:r>
                      <m:r>
                        <a:rPr lang="en-US" smtClean="0">
                          <a:latin typeface="Cambria Math" panose="02040503050406030204" pitchFamily="18" charset="0"/>
                        </a:rPr>
                        <m:t>=</m:t>
                      </m:r>
                      <m:nary>
                        <m:naryPr>
                          <m:chr m:val="∑"/>
                          <m:limLoc m:val="undOvr"/>
                          <m:supHide m:val="on"/>
                          <m:ctrlPr>
                            <a:rPr lang="en-US" i="1" smtClean="0">
                              <a:latin typeface="Cambria Math" panose="02040503050406030204" pitchFamily="18" charset="0"/>
                              <a:ea typeface="Times New Roman" panose="02020603050405020304" pitchFamily="18" charset="0"/>
                              <a:cs typeface="Calibri" panose="020F0502020204030204" pitchFamily="34" charset="0"/>
                            </a:rPr>
                          </m:ctrlPr>
                        </m:naryPr>
                        <m:sub>
                          <m:r>
                            <m:rPr>
                              <m:brk/>
                            </m:rPr>
                            <a:rPr lang="en-US" i="1">
                              <a:latin typeface="Cambria Math" panose="02040503050406030204" pitchFamily="18" charset="0"/>
                              <a:ea typeface="Times New Roman" panose="02020603050405020304" pitchFamily="18" charset="0"/>
                              <a:cs typeface="Calibri" panose="020F0502020204030204" pitchFamily="34" charset="0"/>
                            </a:rPr>
                            <m:t>&lt;</m:t>
                          </m:r>
                          <m:r>
                            <a:rPr lang="en-US" i="1">
                              <a:latin typeface="Cambria Math" panose="02040503050406030204" pitchFamily="18" charset="0"/>
                              <a:ea typeface="Times New Roman" panose="02020603050405020304" pitchFamily="18" charset="0"/>
                              <a:cs typeface="Calibri" panose="020F0502020204030204" pitchFamily="34" charset="0"/>
                            </a:rPr>
                            <m:t>𝑖</m:t>
                          </m:r>
                          <m:r>
                            <a:rPr lang="en-US" i="1">
                              <a:latin typeface="Cambria Math" panose="02040503050406030204" pitchFamily="18" charset="0"/>
                              <a:ea typeface="Times New Roman" panose="02020603050405020304" pitchFamily="18" charset="0"/>
                              <a:cs typeface="Calibri" panose="020F0502020204030204" pitchFamily="34" charset="0"/>
                            </a:rPr>
                            <m:t>,</m:t>
                          </m:r>
                          <m:r>
                            <a:rPr lang="en-US" i="1">
                              <a:latin typeface="Cambria Math" panose="02040503050406030204" pitchFamily="18" charset="0"/>
                              <a:ea typeface="Times New Roman" panose="02020603050405020304" pitchFamily="18" charset="0"/>
                              <a:cs typeface="Calibri" panose="020F0502020204030204" pitchFamily="34" charset="0"/>
                            </a:rPr>
                            <m:t>𝑗</m:t>
                          </m:r>
                          <m:r>
                            <a:rPr lang="en-US" i="1">
                              <a:latin typeface="Cambria Math" panose="02040503050406030204" pitchFamily="18" charset="0"/>
                              <a:ea typeface="Times New Roman" panose="02020603050405020304" pitchFamily="18" charset="0"/>
                              <a:cs typeface="Calibri" panose="020F0502020204030204" pitchFamily="34" charset="0"/>
                            </a:rPr>
                            <m:t>&gt;</m:t>
                          </m:r>
                          <m:r>
                            <a:rPr lang="en-US" i="1">
                              <a:latin typeface="Cambria Math" panose="02040503050406030204" pitchFamily="18" charset="0"/>
                              <a:ea typeface="Times New Roman" panose="02020603050405020304" pitchFamily="18" charset="0"/>
                              <a:cs typeface="Calibri" panose="020F0502020204030204" pitchFamily="34" charset="0"/>
                            </a:rPr>
                            <m:t>𝜎</m:t>
                          </m:r>
                        </m:sub>
                        <m:sup/>
                        <m:e>
                          <m:d>
                            <m:dPr>
                              <m:ctrlPr>
                                <a:rPr lang="en-US" i="1">
                                  <a:latin typeface="Cambria Math" panose="02040503050406030204" pitchFamily="18" charset="0"/>
                                  <a:ea typeface="Times New Roman" panose="02020603050405020304" pitchFamily="18" charset="0"/>
                                  <a:cs typeface="Calibri" panose="020F0502020204030204" pitchFamily="34" charset="0"/>
                                </a:rPr>
                              </m:ctrlPr>
                            </m:dPr>
                            <m:e>
                              <m:r>
                                <a:rPr lang="en-US" i="1">
                                  <a:latin typeface="Cambria Math" panose="02040503050406030204" pitchFamily="18" charset="0"/>
                                  <a:ea typeface="Times New Roman" panose="02020603050405020304" pitchFamily="18" charset="0"/>
                                  <a:cs typeface="Calibri" panose="020F0502020204030204" pitchFamily="34" charset="0"/>
                                </a:rPr>
                                <m:t>−</m:t>
                              </m:r>
                              <m:r>
                                <a:rPr lang="en-US" i="1">
                                  <a:latin typeface="Cambria Math" panose="02040503050406030204" pitchFamily="18" charset="0"/>
                                  <a:ea typeface="Times New Roman" panose="02020603050405020304" pitchFamily="18" charset="0"/>
                                  <a:cs typeface="Calibri" panose="020F0502020204030204" pitchFamily="34" charset="0"/>
                                </a:rPr>
                                <m:t>𝑡</m:t>
                              </m:r>
                              <m:sSubSup>
                                <m:sSubSupPr>
                                  <m:ctrlPr>
                                    <a:rPr lang="en-US" i="1">
                                      <a:latin typeface="Cambria Math" panose="02040503050406030204" pitchFamily="18" charset="0"/>
                                      <a:ea typeface="Times New Roman" panose="02020603050405020304" pitchFamily="18" charset="0"/>
                                      <a:cs typeface="Calibri" panose="020F0502020204030204" pitchFamily="34" charset="0"/>
                                    </a:rPr>
                                  </m:ctrlPr>
                                </m:sSubSupPr>
                                <m:e>
                                  <m:r>
                                    <a:rPr lang="en-US" i="1">
                                      <a:latin typeface="Cambria Math" panose="02040503050406030204" pitchFamily="18" charset="0"/>
                                      <a:ea typeface="Times New Roman" panose="02020603050405020304" pitchFamily="18" charset="0"/>
                                      <a:cs typeface="Calibri" panose="020F0502020204030204" pitchFamily="34" charset="0"/>
                                    </a:rPr>
                                    <m:t>𝑐</m:t>
                                  </m:r>
                                </m:e>
                                <m:sub>
                                  <m:r>
                                    <a:rPr lang="en-US" i="1">
                                      <a:latin typeface="Cambria Math" panose="02040503050406030204" pitchFamily="18" charset="0"/>
                                      <a:ea typeface="Times New Roman" panose="02020603050405020304" pitchFamily="18" charset="0"/>
                                      <a:cs typeface="Calibri" panose="020F0502020204030204" pitchFamily="34" charset="0"/>
                                    </a:rPr>
                                    <m:t>𝑖</m:t>
                                  </m:r>
                                  <m:r>
                                    <a:rPr lang="en-US" i="1">
                                      <a:latin typeface="Cambria Math" panose="02040503050406030204" pitchFamily="18" charset="0"/>
                                      <a:ea typeface="Times New Roman" panose="02020603050405020304" pitchFamily="18" charset="0"/>
                                      <a:cs typeface="Calibri" panose="020F0502020204030204" pitchFamily="34" charset="0"/>
                                    </a:rPr>
                                    <m:t>𝜎</m:t>
                                  </m:r>
                                </m:sub>
                                <m:sup>
                                  <m:r>
                                    <a:rPr lang="en-US" i="1">
                                      <a:latin typeface="Cambria Math" panose="02040503050406030204" pitchFamily="18" charset="0"/>
                                      <a:ea typeface="Times New Roman" panose="02020603050405020304" pitchFamily="18" charset="0"/>
                                      <a:cs typeface="Calibri" panose="020F0502020204030204" pitchFamily="34" charset="0"/>
                                    </a:rPr>
                                    <m:t>†</m:t>
                                  </m:r>
                                </m:sup>
                              </m:sSubSup>
                              <m:sSub>
                                <m:sSubPr>
                                  <m:ctrlPr>
                                    <a:rPr lang="en-US" i="1">
                                      <a:latin typeface="Cambria Math" panose="02040503050406030204" pitchFamily="18" charset="0"/>
                                      <a:ea typeface="Times New Roman" panose="02020603050405020304" pitchFamily="18" charset="0"/>
                                      <a:cs typeface="Calibri" panose="020F0502020204030204" pitchFamily="34" charset="0"/>
                                    </a:rPr>
                                  </m:ctrlPr>
                                </m:sSubPr>
                                <m:e>
                                  <m:r>
                                    <a:rPr lang="en-US" i="1">
                                      <a:latin typeface="Cambria Math" panose="02040503050406030204" pitchFamily="18" charset="0"/>
                                      <a:ea typeface="Times New Roman" panose="02020603050405020304" pitchFamily="18" charset="0"/>
                                      <a:cs typeface="Calibri" panose="020F0502020204030204" pitchFamily="34" charset="0"/>
                                    </a:rPr>
                                    <m:t>𝑐</m:t>
                                  </m:r>
                                </m:e>
                                <m:sub>
                                  <m:r>
                                    <a:rPr lang="en-US" i="1">
                                      <a:latin typeface="Cambria Math" panose="02040503050406030204" pitchFamily="18" charset="0"/>
                                      <a:ea typeface="Times New Roman" panose="02020603050405020304" pitchFamily="18" charset="0"/>
                                      <a:cs typeface="Calibri" panose="020F0502020204030204" pitchFamily="34" charset="0"/>
                                    </a:rPr>
                                    <m:t>𝑗</m:t>
                                  </m:r>
                                  <m:r>
                                    <a:rPr lang="en-US" i="1">
                                      <a:latin typeface="Cambria Math" panose="02040503050406030204" pitchFamily="18" charset="0"/>
                                      <a:ea typeface="Times New Roman" panose="02020603050405020304" pitchFamily="18" charset="0"/>
                                      <a:cs typeface="Calibri" panose="020F0502020204030204" pitchFamily="34" charset="0"/>
                                    </a:rPr>
                                    <m:t>𝜎</m:t>
                                  </m:r>
                                </m:sub>
                              </m:sSub>
                              <m:r>
                                <a:rPr lang="en-US" i="1">
                                  <a:latin typeface="Cambria Math" panose="02040503050406030204" pitchFamily="18" charset="0"/>
                                  <a:ea typeface="Times New Roman" panose="02020603050405020304" pitchFamily="18" charset="0"/>
                                  <a:cs typeface="Calibri" panose="020F0502020204030204" pitchFamily="34" charset="0"/>
                                </a:rPr>
                                <m:t>+</m:t>
                              </m:r>
                              <m:r>
                                <a:rPr lang="en-US" i="1">
                                  <a:latin typeface="Cambria Math" panose="02040503050406030204" pitchFamily="18" charset="0"/>
                                  <a:ea typeface="Times New Roman" panose="02020603050405020304" pitchFamily="18" charset="0"/>
                                  <a:cs typeface="Calibri" panose="020F0502020204030204" pitchFamily="34" charset="0"/>
                                </a:rPr>
                                <m:t>𝐻</m:t>
                              </m:r>
                              <m:r>
                                <a:rPr lang="en-US" i="1">
                                  <a:latin typeface="Cambria Math" panose="02040503050406030204" pitchFamily="18" charset="0"/>
                                  <a:ea typeface="Times New Roman" panose="02020603050405020304" pitchFamily="18" charset="0"/>
                                  <a:cs typeface="Calibri" panose="020F0502020204030204" pitchFamily="34" charset="0"/>
                                </a:rPr>
                                <m:t>.</m:t>
                              </m:r>
                              <m:r>
                                <a:rPr lang="en-US" i="1">
                                  <a:latin typeface="Cambria Math" panose="02040503050406030204" pitchFamily="18" charset="0"/>
                                  <a:ea typeface="Times New Roman" panose="02020603050405020304" pitchFamily="18" charset="0"/>
                                  <a:cs typeface="Calibri" panose="020F0502020204030204" pitchFamily="34" charset="0"/>
                                </a:rPr>
                                <m:t>𝑐</m:t>
                              </m:r>
                              <m:r>
                                <a:rPr lang="en-US" i="1">
                                  <a:latin typeface="Cambria Math" panose="02040503050406030204" pitchFamily="18" charset="0"/>
                                  <a:ea typeface="Times New Roman" panose="02020603050405020304" pitchFamily="18" charset="0"/>
                                  <a:cs typeface="Calibri" panose="020F0502020204030204" pitchFamily="34" charset="0"/>
                                </a:rPr>
                                <m:t>.</m:t>
                              </m:r>
                            </m:e>
                          </m:d>
                        </m:e>
                      </m:nary>
                      <m:r>
                        <a:rPr lang="en-US" b="0" i="0" smtClean="0">
                          <a:latin typeface="Cambria Math" panose="02040503050406030204" pitchFamily="18" charset="0"/>
                          <a:ea typeface="Times New Roman" panose="02020603050405020304" pitchFamily="18" charset="0"/>
                          <a:cs typeface="Calibri" panose="020F0502020204030204" pitchFamily="34" charset="0"/>
                        </a:rPr>
                        <m:t>+</m:t>
                      </m:r>
                      <m:nary>
                        <m:naryPr>
                          <m:chr m:val="∑"/>
                          <m:limLoc m:val="undOvr"/>
                          <m:supHide m:val="on"/>
                          <m:ctrlPr>
                            <a:rPr lang="en-US" i="1" smtClean="0">
                              <a:latin typeface="Cambria Math" panose="02040503050406030204" pitchFamily="18" charset="0"/>
                              <a:ea typeface="Times New Roman" panose="02020603050405020304" pitchFamily="18" charset="0"/>
                              <a:cs typeface="Calibri" panose="020F0502020204030204" pitchFamily="34" charset="0"/>
                            </a:rPr>
                          </m:ctrlPr>
                        </m:naryPr>
                        <m:sub>
                          <m:r>
                            <a:rPr lang="en-US" i="1">
                              <a:latin typeface="Cambria Math" panose="02040503050406030204" pitchFamily="18" charset="0"/>
                              <a:ea typeface="Times New Roman" panose="02020603050405020304" pitchFamily="18" charset="0"/>
                              <a:cs typeface="Calibri" panose="020F0502020204030204" pitchFamily="34" charset="0"/>
                            </a:rPr>
                            <m:t>𝑖</m:t>
                          </m:r>
                        </m:sub>
                        <m:sup/>
                        <m:e>
                          <m:sSub>
                            <m:sSubPr>
                              <m:ctrlPr>
                                <a:rPr lang="en-US" i="1">
                                  <a:latin typeface="Cambria Math" panose="02040503050406030204" pitchFamily="18" charset="0"/>
                                  <a:ea typeface="Times New Roman" panose="02020603050405020304" pitchFamily="18" charset="0"/>
                                  <a:cs typeface="Calibri" panose="020F0502020204030204" pitchFamily="34" charset="0"/>
                                </a:rPr>
                              </m:ctrlPr>
                            </m:sSubPr>
                            <m:e>
                              <m:r>
                                <a:rPr lang="en-US" i="1">
                                  <a:latin typeface="Cambria Math" panose="02040503050406030204" pitchFamily="18" charset="0"/>
                                  <a:ea typeface="Times New Roman" panose="02020603050405020304" pitchFamily="18" charset="0"/>
                                  <a:cs typeface="Calibri" panose="020F0502020204030204" pitchFamily="34" charset="0"/>
                                </a:rPr>
                                <m:t>𝑈</m:t>
                              </m:r>
                            </m:e>
                            <m:sub>
                              <m:r>
                                <a:rPr lang="en-US" i="1">
                                  <a:latin typeface="Cambria Math" panose="02040503050406030204" pitchFamily="18" charset="0"/>
                                  <a:ea typeface="Times New Roman" panose="02020603050405020304" pitchFamily="18" charset="0"/>
                                  <a:cs typeface="Calibri" panose="020F0502020204030204" pitchFamily="34" charset="0"/>
                                </a:rPr>
                                <m:t>𝑖</m:t>
                              </m:r>
                            </m:sub>
                          </m:sSub>
                          <m:sSub>
                            <m:sSubPr>
                              <m:ctrlPr>
                                <a:rPr lang="en-US" i="1">
                                  <a:latin typeface="Cambria Math" panose="02040503050406030204" pitchFamily="18" charset="0"/>
                                  <a:ea typeface="Times New Roman" panose="02020603050405020304" pitchFamily="18" charset="0"/>
                                  <a:cs typeface="Calibri" panose="020F0502020204030204" pitchFamily="34" charset="0"/>
                                </a:rPr>
                              </m:ctrlPr>
                            </m:sSubPr>
                            <m:e>
                              <m:r>
                                <a:rPr lang="en-US" i="1">
                                  <a:latin typeface="Cambria Math" panose="02040503050406030204" pitchFamily="18" charset="0"/>
                                  <a:ea typeface="Times New Roman" panose="02020603050405020304" pitchFamily="18" charset="0"/>
                                  <a:cs typeface="Calibri" panose="020F0502020204030204" pitchFamily="34" charset="0"/>
                                </a:rPr>
                                <m:t>𝑛</m:t>
                              </m:r>
                            </m:e>
                            <m:sub>
                              <m:r>
                                <a:rPr lang="en-US" i="1">
                                  <a:latin typeface="Cambria Math" panose="02040503050406030204" pitchFamily="18" charset="0"/>
                                  <a:ea typeface="Times New Roman" panose="02020603050405020304" pitchFamily="18" charset="0"/>
                                  <a:cs typeface="Calibri" panose="020F0502020204030204" pitchFamily="34" charset="0"/>
                                </a:rPr>
                                <m:t>𝑖</m:t>
                              </m:r>
                              <m:r>
                                <a:rPr lang="en-US" i="1">
                                  <a:latin typeface="Cambria Math" panose="02040503050406030204" pitchFamily="18" charset="0"/>
                                  <a:ea typeface="Times New Roman" panose="02020603050405020304" pitchFamily="18" charset="0"/>
                                  <a:cs typeface="Calibri" panose="020F0502020204030204" pitchFamily="34" charset="0"/>
                                </a:rPr>
                                <m:t>↑</m:t>
                              </m:r>
                            </m:sub>
                          </m:sSub>
                          <m:sSub>
                            <m:sSubPr>
                              <m:ctrlPr>
                                <a:rPr lang="en-US" i="1">
                                  <a:latin typeface="Cambria Math" panose="02040503050406030204" pitchFamily="18" charset="0"/>
                                  <a:ea typeface="Times New Roman" panose="02020603050405020304" pitchFamily="18" charset="0"/>
                                  <a:cs typeface="Calibri" panose="020F0502020204030204" pitchFamily="34" charset="0"/>
                                </a:rPr>
                              </m:ctrlPr>
                            </m:sSubPr>
                            <m:e>
                              <m:r>
                                <a:rPr lang="en-US" i="1">
                                  <a:latin typeface="Cambria Math" panose="02040503050406030204" pitchFamily="18" charset="0"/>
                                  <a:ea typeface="Times New Roman" panose="02020603050405020304" pitchFamily="18" charset="0"/>
                                  <a:cs typeface="Calibri" panose="020F0502020204030204" pitchFamily="34" charset="0"/>
                                </a:rPr>
                                <m:t>𝑛</m:t>
                              </m:r>
                            </m:e>
                            <m:sub>
                              <m:r>
                                <a:rPr lang="en-US" i="1">
                                  <a:latin typeface="Cambria Math" panose="02040503050406030204" pitchFamily="18" charset="0"/>
                                  <a:ea typeface="Times New Roman" panose="02020603050405020304" pitchFamily="18" charset="0"/>
                                  <a:cs typeface="Calibri" panose="020F0502020204030204" pitchFamily="34" charset="0"/>
                                </a:rPr>
                                <m:t>𝑖</m:t>
                              </m:r>
                              <m:r>
                                <a:rPr lang="en-US" i="1">
                                  <a:latin typeface="Cambria Math" panose="02040503050406030204" pitchFamily="18" charset="0"/>
                                  <a:ea typeface="Times New Roman" panose="02020603050405020304" pitchFamily="18" charset="0"/>
                                  <a:cs typeface="Calibri" panose="020F0502020204030204" pitchFamily="34" charset="0"/>
                                </a:rPr>
                                <m:t>↓</m:t>
                              </m:r>
                            </m:sub>
                          </m:sSub>
                        </m:e>
                      </m:nary>
                      <m:r>
                        <a:rPr lang="en-US" b="0" i="1" smtClean="0">
                          <a:latin typeface="Cambria Math" panose="02040503050406030204" pitchFamily="18" charset="0"/>
                          <a:ea typeface="Times New Roman" panose="02020603050405020304" pitchFamily="18" charset="0"/>
                          <a:cs typeface="Calibri" panose="020F0502020204030204" pitchFamily="34" charset="0"/>
                        </a:rPr>
                        <m:t>+</m:t>
                      </m:r>
                      <m:nary>
                        <m:naryPr>
                          <m:chr m:val="∑"/>
                          <m:limLoc m:val="undOvr"/>
                          <m:supHide m:val="on"/>
                          <m:ctrlPr>
                            <a:rPr lang="en-US" i="1" smtClean="0">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𝜎</m:t>
                          </m:r>
                        </m:sub>
                        <m:sup/>
                        <m:e>
                          <m:sSub>
                            <m:sSubPr>
                              <m:ctrlPr>
                                <a:rPr lang="en-US" i="1" smtClean="0">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𝑖</m:t>
                              </m:r>
                            </m:sub>
                          </m:sSub>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𝑖</m:t>
                              </m:r>
                              <m:r>
                                <a:rPr lang="en-US" i="1">
                                  <a:latin typeface="Cambria Math" panose="02040503050406030204" pitchFamily="18" charset="0"/>
                                </a:rPr>
                                <m:t>𝜎</m:t>
                              </m:r>
                            </m:sub>
                          </m:sSub>
                        </m:e>
                      </m:nary>
                    </m:oMath>
                  </m:oMathPara>
                </a14:m>
                <a:endParaRPr lang="en-US" dirty="0"/>
              </a:p>
            </p:txBody>
          </p:sp>
        </mc:Choice>
        <mc:Fallback xmlns="">
          <p:sp>
            <p:nvSpPr>
              <p:cNvPr id="5" name="Rectangle 4">
                <a:extLst>
                  <a:ext uri="{FF2B5EF4-FFF2-40B4-BE49-F238E27FC236}">
                    <a16:creationId xmlns:a16="http://schemas.microsoft.com/office/drawing/2014/main" id="{AADD5ADF-9BA3-4F0E-A065-E334AA0E1130}"/>
                  </a:ext>
                </a:extLst>
              </p:cNvPr>
              <p:cNvSpPr>
                <a:spLocks noRot="1" noChangeAspect="1" noMove="1" noResize="1" noEditPoints="1" noAdjustHandles="1" noChangeArrowheads="1" noChangeShapeType="1" noTextEdit="1"/>
              </p:cNvSpPr>
              <p:nvPr/>
            </p:nvSpPr>
            <p:spPr>
              <a:xfrm>
                <a:off x="53189" y="608957"/>
                <a:ext cx="6194068" cy="795859"/>
              </a:xfrm>
              <a:prstGeom prst="rect">
                <a:avLst/>
              </a:prstGeom>
              <a:blipFill>
                <a:blip r:embed="rId3"/>
                <a:stretch>
                  <a:fillRect/>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4597CDAD-7B13-42AE-8C08-6F8E60B4B1D6}"/>
              </a:ext>
            </a:extLst>
          </p:cNvPr>
          <p:cNvGrpSpPr/>
          <p:nvPr/>
        </p:nvGrpSpPr>
        <p:grpSpPr>
          <a:xfrm>
            <a:off x="2255245" y="302292"/>
            <a:ext cx="9936754" cy="5946751"/>
            <a:chOff x="3560167" y="659477"/>
            <a:chExt cx="8444171" cy="5985928"/>
          </a:xfrm>
        </p:grpSpPr>
        <p:pic>
          <p:nvPicPr>
            <p:cNvPr id="62" name="Picture 61">
              <a:extLst>
                <a:ext uri="{FF2B5EF4-FFF2-40B4-BE49-F238E27FC236}">
                  <a16:creationId xmlns:a16="http://schemas.microsoft.com/office/drawing/2014/main" id="{F56E59C7-03F9-4F3E-81C6-E103AA7886E9}"/>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harpenSoften amount="100000"/>
                      </a14:imgEffect>
                      <a14:imgEffect>
                        <a14:colorTemperature colorTemp="4538"/>
                      </a14:imgEffect>
                      <a14:imgEffect>
                        <a14:saturation sat="30000"/>
                      </a14:imgEffect>
                      <a14:imgEffect>
                        <a14:brightnessContrast bright="-6000" contrast="15000"/>
                      </a14:imgEffect>
                    </a14:imgLayer>
                  </a14:imgProps>
                </a:ext>
              </a:extLst>
            </a:blip>
            <a:stretch>
              <a:fillRect/>
            </a:stretch>
          </p:blipFill>
          <p:spPr>
            <a:xfrm>
              <a:off x="6251944" y="3631796"/>
              <a:ext cx="5752394" cy="2893149"/>
            </a:xfrm>
            <a:prstGeom prst="rect">
              <a:avLst/>
            </a:prstGeom>
          </p:spPr>
        </p:pic>
        <p:grpSp>
          <p:nvGrpSpPr>
            <p:cNvPr id="63" name="Group 62">
              <a:extLst>
                <a:ext uri="{FF2B5EF4-FFF2-40B4-BE49-F238E27FC236}">
                  <a16:creationId xmlns:a16="http://schemas.microsoft.com/office/drawing/2014/main" id="{FC0D68D7-85C8-4AD3-9F19-94BE05492CB8}"/>
                </a:ext>
              </a:extLst>
            </p:cNvPr>
            <p:cNvGrpSpPr/>
            <p:nvPr/>
          </p:nvGrpSpPr>
          <p:grpSpPr>
            <a:xfrm>
              <a:off x="3734052" y="1777124"/>
              <a:ext cx="3637911" cy="3061579"/>
              <a:chOff x="5567614" y="1976580"/>
              <a:chExt cx="4537131" cy="3258821"/>
            </a:xfrm>
          </p:grpSpPr>
          <p:cxnSp>
            <p:nvCxnSpPr>
              <p:cNvPr id="64" name="Straight Arrow Connector 63">
                <a:extLst>
                  <a:ext uri="{FF2B5EF4-FFF2-40B4-BE49-F238E27FC236}">
                    <a16:creationId xmlns:a16="http://schemas.microsoft.com/office/drawing/2014/main" id="{C551830F-2F83-4982-8BEF-93A43D27A6A1}"/>
                  </a:ext>
                </a:extLst>
              </p:cNvPr>
              <p:cNvCxnSpPr/>
              <p:nvPr/>
            </p:nvCxnSpPr>
            <p:spPr>
              <a:xfrm flipV="1">
                <a:off x="7315198" y="2005655"/>
                <a:ext cx="0" cy="18220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15E742E-7819-4F1B-8476-87B9BD7755EC}"/>
                  </a:ext>
                </a:extLst>
              </p:cNvPr>
              <p:cNvCxnSpPr>
                <a:cxnSpLocks/>
              </p:cNvCxnSpPr>
              <p:nvPr/>
            </p:nvCxnSpPr>
            <p:spPr>
              <a:xfrm>
                <a:off x="7315198" y="3827721"/>
                <a:ext cx="242422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CDDB99A-92BB-414C-B881-EF18A471C76D}"/>
                  </a:ext>
                </a:extLst>
              </p:cNvPr>
              <p:cNvCxnSpPr>
                <a:cxnSpLocks/>
              </p:cNvCxnSpPr>
              <p:nvPr/>
            </p:nvCxnSpPr>
            <p:spPr>
              <a:xfrm flipH="1">
                <a:off x="5699049" y="3827721"/>
                <a:ext cx="1616149" cy="115894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E084407-00AD-48F6-8409-06DFF651768D}"/>
                  </a:ext>
                </a:extLst>
              </p:cNvPr>
              <p:cNvSpPr txBox="1"/>
              <p:nvPr/>
            </p:nvSpPr>
            <p:spPr>
              <a:xfrm>
                <a:off x="9284865" y="3834443"/>
                <a:ext cx="421910" cy="369332"/>
              </a:xfrm>
              <a:prstGeom prst="rect">
                <a:avLst/>
              </a:prstGeom>
              <a:noFill/>
            </p:spPr>
            <p:txBody>
              <a:bodyPr wrap="none" rtlCol="0">
                <a:spAutoFit/>
              </a:bodyPr>
              <a:lstStyle/>
              <a:p>
                <a:r>
                  <a:rPr lang="en-US" dirty="0"/>
                  <a:t>U/t</a:t>
                </a:r>
              </a:p>
            </p:txBody>
          </p:sp>
          <p:sp>
            <p:nvSpPr>
              <p:cNvPr id="68" name="TextBox 67">
                <a:extLst>
                  <a:ext uri="{FF2B5EF4-FFF2-40B4-BE49-F238E27FC236}">
                    <a16:creationId xmlns:a16="http://schemas.microsoft.com/office/drawing/2014/main" id="{AD799B73-D53F-4E75-A108-9B4A1F61BF25}"/>
                  </a:ext>
                </a:extLst>
              </p:cNvPr>
              <p:cNvSpPr txBox="1"/>
              <p:nvPr/>
            </p:nvSpPr>
            <p:spPr>
              <a:xfrm>
                <a:off x="6733804" y="1976580"/>
                <a:ext cx="370258" cy="393126"/>
              </a:xfrm>
              <a:prstGeom prst="rect">
                <a:avLst/>
              </a:prstGeom>
              <a:noFill/>
            </p:spPr>
            <p:txBody>
              <a:bodyPr wrap="none" rtlCol="0">
                <a:spAutoFit/>
              </a:bodyPr>
              <a:lstStyle/>
              <a:p>
                <a:r>
                  <a:rPr lang="en-US" dirty="0"/>
                  <a:t>T</a:t>
                </a:r>
              </a:p>
            </p:txBody>
          </p:sp>
          <p:sp>
            <p:nvSpPr>
              <p:cNvPr id="69" name="TextBox 68">
                <a:extLst>
                  <a:ext uri="{FF2B5EF4-FFF2-40B4-BE49-F238E27FC236}">
                    <a16:creationId xmlns:a16="http://schemas.microsoft.com/office/drawing/2014/main" id="{08954D02-22BD-4B6F-B2A2-AB973979E565}"/>
                  </a:ext>
                </a:extLst>
              </p:cNvPr>
              <p:cNvSpPr txBox="1"/>
              <p:nvPr/>
            </p:nvSpPr>
            <p:spPr>
              <a:xfrm>
                <a:off x="5808054" y="4866069"/>
                <a:ext cx="854721" cy="369332"/>
              </a:xfrm>
              <a:prstGeom prst="rect">
                <a:avLst/>
              </a:prstGeom>
              <a:noFill/>
            </p:spPr>
            <p:txBody>
              <a:bodyPr wrap="none" rtlCol="0">
                <a:spAutoFit/>
              </a:bodyPr>
              <a:lstStyle/>
              <a:p>
                <a:r>
                  <a:rPr lang="en-US" dirty="0"/>
                  <a:t>Doping</a:t>
                </a:r>
              </a:p>
            </p:txBody>
          </p:sp>
          <p:sp>
            <p:nvSpPr>
              <p:cNvPr id="70" name="TextBox 69">
                <a:extLst>
                  <a:ext uri="{FF2B5EF4-FFF2-40B4-BE49-F238E27FC236}">
                    <a16:creationId xmlns:a16="http://schemas.microsoft.com/office/drawing/2014/main" id="{79B8E520-6452-4EA6-890E-C8FECFDD89B4}"/>
                  </a:ext>
                </a:extLst>
              </p:cNvPr>
              <p:cNvSpPr txBox="1"/>
              <p:nvPr/>
            </p:nvSpPr>
            <p:spPr>
              <a:xfrm>
                <a:off x="6728958" y="3636335"/>
                <a:ext cx="622162" cy="360365"/>
              </a:xfrm>
              <a:prstGeom prst="rect">
                <a:avLst/>
              </a:prstGeom>
              <a:noFill/>
            </p:spPr>
            <p:txBody>
              <a:bodyPr wrap="none" rtlCol="0">
                <a:spAutoFit/>
              </a:bodyPr>
              <a:lstStyle/>
              <a:p>
                <a:r>
                  <a:rPr lang="en-US" sz="1400" dirty="0"/>
                  <a:t>n=0</a:t>
                </a:r>
              </a:p>
            </p:txBody>
          </p:sp>
          <p:sp>
            <p:nvSpPr>
              <p:cNvPr id="71" name="TextBox 70">
                <a:extLst>
                  <a:ext uri="{FF2B5EF4-FFF2-40B4-BE49-F238E27FC236}">
                    <a16:creationId xmlns:a16="http://schemas.microsoft.com/office/drawing/2014/main" id="{425817CF-6013-4C81-AF49-D228714055DA}"/>
                  </a:ext>
                </a:extLst>
              </p:cNvPr>
              <p:cNvSpPr txBox="1"/>
              <p:nvPr/>
            </p:nvSpPr>
            <p:spPr>
              <a:xfrm>
                <a:off x="5567614" y="4430699"/>
                <a:ext cx="622162" cy="360365"/>
              </a:xfrm>
              <a:prstGeom prst="rect">
                <a:avLst/>
              </a:prstGeom>
              <a:noFill/>
            </p:spPr>
            <p:txBody>
              <a:bodyPr wrap="none" rtlCol="0">
                <a:spAutoFit/>
              </a:bodyPr>
              <a:lstStyle/>
              <a:p>
                <a:r>
                  <a:rPr lang="en-US" sz="1400" dirty="0"/>
                  <a:t>n=2</a:t>
                </a:r>
              </a:p>
            </p:txBody>
          </p:sp>
          <p:sp>
            <p:nvSpPr>
              <p:cNvPr id="72" name="TextBox 71">
                <a:extLst>
                  <a:ext uri="{FF2B5EF4-FFF2-40B4-BE49-F238E27FC236}">
                    <a16:creationId xmlns:a16="http://schemas.microsoft.com/office/drawing/2014/main" id="{61D0E219-C8E4-4B0A-855A-56EAAF9A1370}"/>
                  </a:ext>
                </a:extLst>
              </p:cNvPr>
              <p:cNvSpPr txBox="1"/>
              <p:nvPr/>
            </p:nvSpPr>
            <p:spPr>
              <a:xfrm>
                <a:off x="5957991" y="3995333"/>
                <a:ext cx="1739734" cy="360365"/>
              </a:xfrm>
              <a:prstGeom prst="rect">
                <a:avLst/>
              </a:prstGeom>
              <a:noFill/>
            </p:spPr>
            <p:txBody>
              <a:bodyPr wrap="none" rtlCol="0">
                <a:spAutoFit/>
              </a:bodyPr>
              <a:lstStyle/>
              <a:p>
                <a:r>
                  <a:rPr lang="en-US" sz="1400" dirty="0"/>
                  <a:t>n=1 Half-filling</a:t>
                </a:r>
              </a:p>
            </p:txBody>
          </p:sp>
          <p:sp>
            <p:nvSpPr>
              <p:cNvPr id="73" name="TextBox 72">
                <a:extLst>
                  <a:ext uri="{FF2B5EF4-FFF2-40B4-BE49-F238E27FC236}">
                    <a16:creationId xmlns:a16="http://schemas.microsoft.com/office/drawing/2014/main" id="{E17FBDE0-C409-4943-9F49-ED39634D810F}"/>
                  </a:ext>
                </a:extLst>
              </p:cNvPr>
              <p:cNvSpPr txBox="1"/>
              <p:nvPr/>
            </p:nvSpPr>
            <p:spPr>
              <a:xfrm>
                <a:off x="7362511" y="3136903"/>
                <a:ext cx="1365478" cy="622449"/>
              </a:xfrm>
              <a:prstGeom prst="rect">
                <a:avLst/>
              </a:prstGeom>
              <a:noFill/>
            </p:spPr>
            <p:txBody>
              <a:bodyPr wrap="none" rtlCol="0">
                <a:spAutoFit/>
              </a:bodyPr>
              <a:lstStyle/>
              <a:p>
                <a:r>
                  <a:rPr lang="en-US" sz="1400" dirty="0"/>
                  <a:t>Weak </a:t>
                </a:r>
              </a:p>
              <a:p>
                <a:r>
                  <a:rPr lang="en-US" sz="1400" dirty="0"/>
                  <a:t>Interaction</a:t>
                </a:r>
              </a:p>
            </p:txBody>
          </p:sp>
          <p:sp>
            <p:nvSpPr>
              <p:cNvPr id="74" name="TextBox 73">
                <a:extLst>
                  <a:ext uri="{FF2B5EF4-FFF2-40B4-BE49-F238E27FC236}">
                    <a16:creationId xmlns:a16="http://schemas.microsoft.com/office/drawing/2014/main" id="{569C24BB-34C5-441A-911E-97EA147432FD}"/>
                  </a:ext>
                </a:extLst>
              </p:cNvPr>
              <p:cNvSpPr txBox="1"/>
              <p:nvPr/>
            </p:nvSpPr>
            <p:spPr>
              <a:xfrm>
                <a:off x="8739267" y="3136903"/>
                <a:ext cx="1365478" cy="622449"/>
              </a:xfrm>
              <a:prstGeom prst="rect">
                <a:avLst/>
              </a:prstGeom>
              <a:noFill/>
            </p:spPr>
            <p:txBody>
              <a:bodyPr wrap="none" rtlCol="0">
                <a:spAutoFit/>
              </a:bodyPr>
              <a:lstStyle/>
              <a:p>
                <a:r>
                  <a:rPr lang="en-US" sz="1400" dirty="0"/>
                  <a:t>Strong</a:t>
                </a:r>
              </a:p>
              <a:p>
                <a:r>
                  <a:rPr lang="en-US" sz="1400" dirty="0"/>
                  <a:t>Interaction</a:t>
                </a:r>
              </a:p>
            </p:txBody>
          </p:sp>
        </p:grpSp>
        <p:sp>
          <p:nvSpPr>
            <p:cNvPr id="75" name="TextBox 74">
              <a:extLst>
                <a:ext uri="{FF2B5EF4-FFF2-40B4-BE49-F238E27FC236}">
                  <a16:creationId xmlns:a16="http://schemas.microsoft.com/office/drawing/2014/main" id="{31258695-F36C-40C1-B469-9FEC6F4E2677}"/>
                </a:ext>
              </a:extLst>
            </p:cNvPr>
            <p:cNvSpPr txBox="1"/>
            <p:nvPr/>
          </p:nvSpPr>
          <p:spPr>
            <a:xfrm>
              <a:off x="6659451" y="6383795"/>
              <a:ext cx="5118989" cy="261610"/>
            </a:xfrm>
            <a:prstGeom prst="rect">
              <a:avLst/>
            </a:prstGeom>
            <a:noFill/>
          </p:spPr>
          <p:txBody>
            <a:bodyPr wrap="square">
              <a:spAutoFit/>
            </a:bodyPr>
            <a:lstStyle/>
            <a:p>
              <a:r>
                <a:rPr lang="en-US" sz="1100" b="0" i="0" dirty="0" err="1">
                  <a:solidFill>
                    <a:srgbClr val="222222"/>
                  </a:solidFill>
                  <a:effectLst/>
                  <a:latin typeface="Arial" panose="020B0604020202020204" pitchFamily="34" charset="0"/>
                </a:rPr>
                <a:t>Esslinger</a:t>
              </a:r>
              <a:r>
                <a:rPr lang="en-US" sz="1100" b="0" i="0" dirty="0">
                  <a:solidFill>
                    <a:srgbClr val="222222"/>
                  </a:solidFill>
                  <a:effectLst/>
                  <a:latin typeface="Arial" panose="020B0604020202020204" pitchFamily="34" charset="0"/>
                </a:rPr>
                <a:t>, Tilman. </a:t>
              </a:r>
              <a:r>
                <a:rPr lang="en-US" sz="1100" b="0" i="1" dirty="0" err="1">
                  <a:solidFill>
                    <a:srgbClr val="222222"/>
                  </a:solidFill>
                  <a:effectLst/>
                  <a:latin typeface="Arial" panose="020B0604020202020204" pitchFamily="34" charset="0"/>
                </a:rPr>
                <a:t>Annu</a:t>
              </a:r>
              <a:r>
                <a:rPr lang="en-US" sz="1100" b="0" i="1" dirty="0">
                  <a:solidFill>
                    <a:srgbClr val="222222"/>
                  </a:solidFill>
                  <a:effectLst/>
                  <a:latin typeface="Arial" panose="020B0604020202020204" pitchFamily="34" charset="0"/>
                </a:rPr>
                <a:t>. Rev. </a:t>
              </a:r>
              <a:r>
                <a:rPr lang="en-US" sz="1100" b="0" i="1" dirty="0" err="1">
                  <a:solidFill>
                    <a:srgbClr val="222222"/>
                  </a:solidFill>
                  <a:effectLst/>
                  <a:latin typeface="Arial" panose="020B0604020202020204" pitchFamily="34" charset="0"/>
                </a:rPr>
                <a:t>Condens</a:t>
              </a:r>
              <a:r>
                <a:rPr lang="en-US" sz="1100" b="0" i="1" dirty="0">
                  <a:solidFill>
                    <a:srgbClr val="222222"/>
                  </a:solidFill>
                  <a:effectLst/>
                  <a:latin typeface="Arial" panose="020B0604020202020204" pitchFamily="34" charset="0"/>
                </a:rPr>
                <a:t>. Matter Phys.</a:t>
              </a:r>
              <a:r>
                <a:rPr lang="en-US" sz="1100" b="0" i="0" dirty="0">
                  <a:solidFill>
                    <a:srgbClr val="222222"/>
                  </a:solidFill>
                  <a:effectLst/>
                  <a:latin typeface="Arial" panose="020B0604020202020204" pitchFamily="34" charset="0"/>
                </a:rPr>
                <a:t> 1.1 (2010): 129-152.</a:t>
              </a:r>
              <a:endParaRPr lang="en-US" sz="1100" dirty="0"/>
            </a:p>
          </p:txBody>
        </p:sp>
        <p:sp>
          <p:nvSpPr>
            <p:cNvPr id="76" name="TextBox 75">
              <a:extLst>
                <a:ext uri="{FF2B5EF4-FFF2-40B4-BE49-F238E27FC236}">
                  <a16:creationId xmlns:a16="http://schemas.microsoft.com/office/drawing/2014/main" id="{6576ED3C-854D-497B-89D3-4CBB4E9366A3}"/>
                </a:ext>
              </a:extLst>
            </p:cNvPr>
            <p:cNvSpPr txBox="1"/>
            <p:nvPr/>
          </p:nvSpPr>
          <p:spPr>
            <a:xfrm>
              <a:off x="9587018" y="3709851"/>
              <a:ext cx="156983" cy="371765"/>
            </a:xfrm>
            <a:prstGeom prst="rect">
              <a:avLst/>
            </a:prstGeom>
            <a:noFill/>
          </p:spPr>
          <p:txBody>
            <a:bodyPr wrap="none" rtlCol="0">
              <a:spAutoFit/>
            </a:bodyPr>
            <a:lstStyle/>
            <a:p>
              <a:endParaRPr lang="en-US" dirty="0"/>
            </a:p>
          </p:txBody>
        </p:sp>
        <p:sp>
          <p:nvSpPr>
            <p:cNvPr id="77" name="Rectangle 76">
              <a:extLst>
                <a:ext uri="{FF2B5EF4-FFF2-40B4-BE49-F238E27FC236}">
                  <a16:creationId xmlns:a16="http://schemas.microsoft.com/office/drawing/2014/main" id="{36647E68-CC49-499F-A874-52F50B93FFC0}"/>
                </a:ext>
              </a:extLst>
            </p:cNvPr>
            <p:cNvSpPr/>
            <p:nvPr/>
          </p:nvSpPr>
          <p:spPr>
            <a:xfrm>
              <a:off x="3560167" y="2158629"/>
              <a:ext cx="3204751" cy="171174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D053C60-1184-44B0-8409-53638BAE429B}"/>
                </a:ext>
              </a:extLst>
            </p:cNvPr>
            <p:cNvSpPr/>
            <p:nvPr/>
          </p:nvSpPr>
          <p:spPr>
            <a:xfrm>
              <a:off x="3845373" y="2606998"/>
              <a:ext cx="3133768" cy="1711748"/>
            </a:xfrm>
            <a:prstGeom prst="rect">
              <a:avLst/>
            </a:prstGeom>
            <a:solidFill>
              <a:srgbClr val="92D050">
                <a:alpha val="50000"/>
              </a:srgbClr>
            </a:solidFill>
            <a:ln>
              <a:noFill/>
            </a:ln>
            <a:scene3d>
              <a:camera prst="orthographicFront">
                <a:rot lat="19830029" lon="3690510" rev="21556479"/>
              </a:camera>
              <a:lightRig rig="threePt" dir="t"/>
            </a:scene3d>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79" name="Picture 6">
              <a:extLst>
                <a:ext uri="{FF2B5EF4-FFF2-40B4-BE49-F238E27FC236}">
                  <a16:creationId xmlns:a16="http://schemas.microsoft.com/office/drawing/2014/main" id="{EA033F81-639B-4B22-904D-21BC42F260C9}"/>
                </a:ext>
              </a:extLst>
            </p:cNvPr>
            <p:cNvPicPr>
              <a:picLocks noChangeAspect="1" noChangeArrowheads="1"/>
            </p:cNvPicPr>
            <p:nvPr/>
          </p:nvPicPr>
          <p:blipFill>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657167" y="659477"/>
              <a:ext cx="3859701" cy="2867396"/>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Arrow Connector 79">
              <a:extLst>
                <a:ext uri="{FF2B5EF4-FFF2-40B4-BE49-F238E27FC236}">
                  <a16:creationId xmlns:a16="http://schemas.microsoft.com/office/drawing/2014/main" id="{C248A2D6-192C-4342-A4DE-2E38EFC94C85}"/>
                </a:ext>
              </a:extLst>
            </p:cNvPr>
            <p:cNvCxnSpPr/>
            <p:nvPr/>
          </p:nvCxnSpPr>
          <p:spPr>
            <a:xfrm>
              <a:off x="6142935" y="3869517"/>
              <a:ext cx="479507" cy="648756"/>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4BB553BF-8933-439F-A9B4-A1A8EB72F300}"/>
                </a:ext>
              </a:extLst>
            </p:cNvPr>
            <p:cNvCxnSpPr>
              <a:cxnSpLocks/>
            </p:cNvCxnSpPr>
            <p:nvPr/>
          </p:nvCxnSpPr>
          <p:spPr>
            <a:xfrm flipV="1">
              <a:off x="6157371" y="2134550"/>
              <a:ext cx="1341804" cy="48001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26138695-6007-43B0-B5FD-21B5CD299C39}"/>
              </a:ext>
            </a:extLst>
          </p:cNvPr>
          <p:cNvSpPr txBox="1"/>
          <p:nvPr/>
        </p:nvSpPr>
        <p:spPr>
          <a:xfrm>
            <a:off x="-104774" y="65448"/>
            <a:ext cx="7578624" cy="523220"/>
          </a:xfrm>
          <a:prstGeom prst="rect">
            <a:avLst/>
          </a:prstGeom>
          <a:noFill/>
        </p:spPr>
        <p:txBody>
          <a:bodyPr wrap="square">
            <a:spAutoFit/>
          </a:bodyPr>
          <a:lstStyle/>
          <a:p>
            <a:pPr algn="ctr"/>
            <a:r>
              <a:rPr lang="en-US" sz="2800" b="1" dirty="0"/>
              <a:t>The Hubbard Model Phase Space</a:t>
            </a:r>
          </a:p>
        </p:txBody>
      </p:sp>
      <p:sp>
        <p:nvSpPr>
          <p:cNvPr id="29" name="Slide Number Placeholder 1">
            <a:extLst>
              <a:ext uri="{FF2B5EF4-FFF2-40B4-BE49-F238E27FC236}">
                <a16:creationId xmlns:a16="http://schemas.microsoft.com/office/drawing/2014/main" id="{49DDDB41-3EEB-46FE-AAF1-32C260E0BFDF}"/>
              </a:ext>
            </a:extLst>
          </p:cNvPr>
          <p:cNvSpPr>
            <a:spLocks noGrp="1"/>
          </p:cNvSpPr>
          <p:nvPr>
            <p:ph type="sldNum" sz="quarter" idx="12"/>
          </p:nvPr>
        </p:nvSpPr>
        <p:spPr>
          <a:xfrm>
            <a:off x="9890591" y="6413098"/>
            <a:ext cx="2057400" cy="365125"/>
          </a:xfrm>
        </p:spPr>
        <p:txBody>
          <a:bodyPr/>
          <a:lstStyle/>
          <a:p>
            <a:fld id="{F2264E44-FB97-46D9-8625-CBB06B931799}" type="slidenum">
              <a:rPr lang="en-US" b="1" smtClean="0">
                <a:solidFill>
                  <a:srgbClr val="0070C0"/>
                </a:solidFill>
              </a:rPr>
              <a:pPr/>
              <a:t>8</a:t>
            </a:fld>
            <a:endParaRPr lang="en-US" b="1" dirty="0">
              <a:solidFill>
                <a:srgbClr val="0070C0"/>
              </a:solidFill>
            </a:endParaRPr>
          </a:p>
        </p:txBody>
      </p:sp>
      <p:sp>
        <p:nvSpPr>
          <p:cNvPr id="6" name="TextBox 5">
            <a:extLst>
              <a:ext uri="{FF2B5EF4-FFF2-40B4-BE49-F238E27FC236}">
                <a16:creationId xmlns:a16="http://schemas.microsoft.com/office/drawing/2014/main" id="{C5E38AED-5662-5920-3DEF-EDB4762B227A}"/>
              </a:ext>
            </a:extLst>
          </p:cNvPr>
          <p:cNvSpPr txBox="1"/>
          <p:nvPr/>
        </p:nvSpPr>
        <p:spPr>
          <a:xfrm>
            <a:off x="198130" y="4783656"/>
            <a:ext cx="5224688" cy="1323439"/>
          </a:xfrm>
          <a:prstGeom prst="rect">
            <a:avLst/>
          </a:prstGeom>
          <a:noFill/>
        </p:spPr>
        <p:txBody>
          <a:bodyPr wrap="square" rtlCol="0">
            <a:spAutoFit/>
          </a:bodyPr>
          <a:lstStyle/>
          <a:p>
            <a:r>
              <a:rPr lang="en-US" sz="2000" dirty="0"/>
              <a:t>Many solid-state materials properties can be explored including superconductivity, spin liquids, Mott insulators, ferromagnetism, strange metals, etc.</a:t>
            </a:r>
          </a:p>
        </p:txBody>
      </p:sp>
    </p:spTree>
    <p:extLst>
      <p:ext uri="{BB962C8B-B14F-4D97-AF65-F5344CB8AC3E}">
        <p14:creationId xmlns:p14="http://schemas.microsoft.com/office/powerpoint/2010/main" val="3505611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Chart&#10;&#10;Description automatically generated">
            <a:extLst>
              <a:ext uri="{FF2B5EF4-FFF2-40B4-BE49-F238E27FC236}">
                <a16:creationId xmlns:a16="http://schemas.microsoft.com/office/drawing/2014/main" id="{B200837C-7C33-45A0-9703-D5AC585C7B89}"/>
              </a:ext>
            </a:extLst>
          </p:cNvPr>
          <p:cNvPicPr>
            <a:picLocks noChangeAspect="1"/>
          </p:cNvPicPr>
          <p:nvPr/>
        </p:nvPicPr>
        <p:blipFill rotWithShape="1">
          <a:blip r:embed="rId3">
            <a:extLst>
              <a:ext uri="{28A0092B-C50C-407E-A947-70E740481C1C}">
                <a14:useLocalDpi xmlns:a14="http://schemas.microsoft.com/office/drawing/2010/main" val="0"/>
              </a:ext>
            </a:extLst>
          </a:blip>
          <a:srcRect t="5894" b="12400"/>
          <a:stretch/>
        </p:blipFill>
        <p:spPr>
          <a:xfrm>
            <a:off x="7924861" y="4557370"/>
            <a:ext cx="1936865" cy="1233055"/>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26F2DE8-ED08-4292-B39A-2FA88193B4DD}"/>
                  </a:ext>
                </a:extLst>
              </p:cNvPr>
              <p:cNvSpPr/>
              <p:nvPr/>
            </p:nvSpPr>
            <p:spPr>
              <a:xfrm>
                <a:off x="2044212" y="671868"/>
                <a:ext cx="4315304" cy="49141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𝐻</m:t>
                          </m:r>
                        </m:e>
                        <m:sub>
                          <m:r>
                            <a:rPr lang="en-US" sz="2400" b="0" i="1" smtClean="0">
                              <a:latin typeface="Cambria Math" panose="02040503050406030204" pitchFamily="18" charset="0"/>
                            </a:rPr>
                            <m:t>𝑎𝑟𝑟𝑎𝑦</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𝜇</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𝑡</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𝑈</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𝐽</m:t>
                          </m:r>
                        </m:sub>
                      </m:sSub>
                    </m:oMath>
                  </m:oMathPara>
                </a14:m>
                <a:endParaRPr lang="en-US" sz="2400" dirty="0"/>
              </a:p>
            </p:txBody>
          </p:sp>
        </mc:Choice>
        <mc:Fallback xmlns="">
          <p:sp>
            <p:nvSpPr>
              <p:cNvPr id="8" name="Rectangle 7">
                <a:extLst>
                  <a:ext uri="{FF2B5EF4-FFF2-40B4-BE49-F238E27FC236}">
                    <a16:creationId xmlns:a16="http://schemas.microsoft.com/office/drawing/2014/main" id="{B26F2DE8-ED08-4292-B39A-2FA88193B4DD}"/>
                  </a:ext>
                </a:extLst>
              </p:cNvPr>
              <p:cNvSpPr>
                <a:spLocks noRot="1" noChangeAspect="1" noMove="1" noResize="1" noEditPoints="1" noAdjustHandles="1" noChangeArrowheads="1" noChangeShapeType="1" noTextEdit="1"/>
              </p:cNvSpPr>
              <p:nvPr/>
            </p:nvSpPr>
            <p:spPr>
              <a:xfrm>
                <a:off x="2044212" y="671868"/>
                <a:ext cx="4315304" cy="491417"/>
              </a:xfrm>
              <a:prstGeom prst="rect">
                <a:avLst/>
              </a:prstGeom>
              <a:blipFill>
                <a:blip r:embed="rId4"/>
                <a:stretch>
                  <a:fillRect b="-8642"/>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ECD89265-C8C2-4BC7-B05D-1F700967BE85}"/>
              </a:ext>
            </a:extLst>
          </p:cNvPr>
          <p:cNvSpPr/>
          <p:nvPr/>
        </p:nvSpPr>
        <p:spPr>
          <a:xfrm>
            <a:off x="216503" y="5969965"/>
            <a:ext cx="7736006" cy="415755"/>
          </a:xfrm>
          <a:prstGeom prst="rect">
            <a:avLst/>
          </a:prstGeom>
        </p:spPr>
        <p:txBody>
          <a:bodyPr wrap="square">
            <a:spAutoFit/>
          </a:bodyPr>
          <a:lstStyle/>
          <a:p>
            <a:r>
              <a:rPr lang="en-US" sz="1051" dirty="0">
                <a:solidFill>
                  <a:srgbClr val="333333"/>
                </a:solidFill>
                <a:latin typeface="Proxima Nova"/>
              </a:rPr>
              <a:t>Y. </a:t>
            </a:r>
            <a:r>
              <a:rPr lang="en-US" sz="1051" dirty="0" err="1">
                <a:solidFill>
                  <a:srgbClr val="333333"/>
                </a:solidFill>
                <a:latin typeface="Proxima Nova"/>
              </a:rPr>
              <a:t>Shuo</a:t>
            </a:r>
            <a:r>
              <a:rPr lang="en-US" sz="1051" dirty="0">
                <a:solidFill>
                  <a:srgbClr val="333333"/>
                </a:solidFill>
                <a:latin typeface="Proxima Nova"/>
              </a:rPr>
              <a:t>, et al., Generic Hubbard model description of semiconductor quantum-dot spin qubits, </a:t>
            </a:r>
            <a:r>
              <a:rPr lang="pt-BR" sz="1051" dirty="0">
                <a:solidFill>
                  <a:srgbClr val="333333"/>
                </a:solidFill>
                <a:latin typeface="Proxima Nova"/>
              </a:rPr>
              <a:t>Phys. Rev. B 83, 161301(R);</a:t>
            </a:r>
          </a:p>
          <a:p>
            <a:r>
              <a:rPr lang="en-US" sz="1051" dirty="0">
                <a:solidFill>
                  <a:srgbClr val="333333"/>
                </a:solidFill>
                <a:latin typeface="Proxima Nova"/>
              </a:rPr>
              <a:t>N.H. Le, et al., Extended Hubbard model for mesoscopic transport in donor arrays in silicon, Phys. Rev. B 96, 245406; </a:t>
            </a:r>
          </a:p>
        </p:txBody>
      </p:sp>
      <p:sp>
        <p:nvSpPr>
          <p:cNvPr id="3" name="Date Placeholder 2">
            <a:extLst>
              <a:ext uri="{FF2B5EF4-FFF2-40B4-BE49-F238E27FC236}">
                <a16:creationId xmlns:a16="http://schemas.microsoft.com/office/drawing/2014/main" id="{878905A1-F1CE-453C-9B73-B82F10AF4633}"/>
              </a:ext>
            </a:extLst>
          </p:cNvPr>
          <p:cNvSpPr>
            <a:spLocks noGrp="1"/>
          </p:cNvSpPr>
          <p:nvPr>
            <p:ph type="dt" sz="half" idx="10"/>
          </p:nvPr>
        </p:nvSpPr>
        <p:spPr/>
        <p:txBody>
          <a:bodyPr/>
          <a:lstStyle/>
          <a:p>
            <a:fld id="{148872D4-0534-4A27-AD8F-344A6B90C7CE}" type="datetime1">
              <a:rPr lang="en-US" smtClean="0"/>
              <a:t>1/13/2025</a:t>
            </a:fld>
            <a:endParaRPr lang="en-US" dirty="0"/>
          </a:p>
        </p:txBody>
      </p:sp>
      <p:sp>
        <p:nvSpPr>
          <p:cNvPr id="16" name="Rectangle 15">
            <a:extLst>
              <a:ext uri="{FF2B5EF4-FFF2-40B4-BE49-F238E27FC236}">
                <a16:creationId xmlns:a16="http://schemas.microsoft.com/office/drawing/2014/main" id="{2A4F25C9-2A05-42CC-BE82-60C2A2221F3F}"/>
              </a:ext>
            </a:extLst>
          </p:cNvPr>
          <p:cNvSpPr/>
          <p:nvPr/>
        </p:nvSpPr>
        <p:spPr>
          <a:xfrm>
            <a:off x="4770" y="8515"/>
            <a:ext cx="12208791" cy="492443"/>
          </a:xfrm>
          <a:prstGeom prst="rect">
            <a:avLst/>
          </a:prstGeom>
        </p:spPr>
        <p:txBody>
          <a:bodyPr wrap="none">
            <a:spAutoFit/>
          </a:bodyPr>
          <a:lstStyle/>
          <a:p>
            <a:pPr algn="ctr"/>
            <a:r>
              <a:rPr lang="en-US" sz="2600" b="1" dirty="0"/>
              <a:t>Compare Classical Hubbard Model Simulations to Analog Quantum Simulations</a:t>
            </a:r>
          </a:p>
        </p:txBody>
      </p:sp>
      <p:sp>
        <p:nvSpPr>
          <p:cNvPr id="18" name="Slide Number Placeholder 1">
            <a:extLst>
              <a:ext uri="{FF2B5EF4-FFF2-40B4-BE49-F238E27FC236}">
                <a16:creationId xmlns:a16="http://schemas.microsoft.com/office/drawing/2014/main" id="{E2E0124A-6127-461D-92EA-2D282E4A8E39}"/>
              </a:ext>
            </a:extLst>
          </p:cNvPr>
          <p:cNvSpPr>
            <a:spLocks noGrp="1"/>
          </p:cNvSpPr>
          <p:nvPr>
            <p:ph type="sldNum" sz="quarter" idx="12"/>
          </p:nvPr>
        </p:nvSpPr>
        <p:spPr>
          <a:xfrm>
            <a:off x="9900116" y="6413098"/>
            <a:ext cx="2057400" cy="365125"/>
          </a:xfrm>
        </p:spPr>
        <p:txBody>
          <a:bodyPr/>
          <a:lstStyle/>
          <a:p>
            <a:fld id="{F2264E44-FB97-46D9-8625-CBB06B931799}" type="slidenum">
              <a:rPr lang="en-US" b="1" smtClean="0">
                <a:solidFill>
                  <a:srgbClr val="0070C0"/>
                </a:solidFill>
              </a:rPr>
              <a:pPr/>
              <a:t>9</a:t>
            </a:fld>
            <a:endParaRPr lang="en-US" b="1" dirty="0">
              <a:solidFill>
                <a:srgbClr val="0070C0"/>
              </a:solidFill>
            </a:endParaRPr>
          </a:p>
        </p:txBody>
      </p:sp>
      <p:grpSp>
        <p:nvGrpSpPr>
          <p:cNvPr id="4" name="Group 3"/>
          <p:cNvGrpSpPr/>
          <p:nvPr/>
        </p:nvGrpSpPr>
        <p:grpSpPr>
          <a:xfrm>
            <a:off x="133373" y="2137649"/>
            <a:ext cx="10052796" cy="2682832"/>
            <a:chOff x="138651" y="1361181"/>
            <a:chExt cx="10052796" cy="2682832"/>
          </a:xfrm>
        </p:grpSpPr>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5B300F0-8020-408D-B3E4-44DBF47114B6}"/>
                    </a:ext>
                  </a:extLst>
                </p:cNvPr>
                <p:cNvSpPr/>
                <p:nvPr/>
              </p:nvSpPr>
              <p:spPr>
                <a:xfrm>
                  <a:off x="2854552" y="1361181"/>
                  <a:ext cx="2157514" cy="6898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𝜇</m:t>
                            </m:r>
                          </m:sub>
                        </m:sSub>
                        <m:r>
                          <a:rPr lang="en-US" sz="1600">
                            <a:latin typeface="Cambria Math" panose="02040503050406030204" pitchFamily="18" charset="0"/>
                          </a:rPr>
                          <m:t>=</m:t>
                        </m:r>
                        <m:nary>
                          <m:naryPr>
                            <m:chr m:val="∑"/>
                            <m:limLoc m:val="undOvr"/>
                            <m:supHide m:val="on"/>
                            <m:ctrlPr>
                              <a:rPr lang="en-US" sz="1600" i="1">
                                <a:latin typeface="Cambria Math" panose="02040503050406030204" pitchFamily="18" charset="0"/>
                              </a:rPr>
                            </m:ctrlPr>
                          </m:naryPr>
                          <m:sub>
                            <m:r>
                              <a:rPr lang="en-US" sz="1600" i="1">
                                <a:latin typeface="Cambria Math" panose="02040503050406030204" pitchFamily="18" charset="0"/>
                              </a:rPr>
                              <m:t>𝑖</m:t>
                            </m:r>
                            <m:r>
                              <a:rPr lang="en-US" sz="1600" i="1">
                                <a:latin typeface="Cambria Math" panose="02040503050406030204" pitchFamily="18" charset="0"/>
                              </a:rPr>
                              <m:t>𝜎</m:t>
                            </m:r>
                          </m:sub>
                          <m:sup/>
                          <m:e>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en-US" sz="1600" i="1">
                                        <a:latin typeface="Cambria Math" panose="02040503050406030204" pitchFamily="18" charset="0"/>
                                      </a:rPr>
                                      <m:t>𝑖</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𝑛</m:t>
                                    </m:r>
                                  </m:e>
                                  <m:sub>
                                    <m:r>
                                      <a:rPr lang="en-US" sz="1600" i="1">
                                        <a:latin typeface="Cambria Math" panose="02040503050406030204" pitchFamily="18" charset="0"/>
                                      </a:rPr>
                                      <m:t>𝑖</m:t>
                                    </m:r>
                                    <m:r>
                                      <a:rPr lang="en-US" sz="1600" i="1">
                                        <a:latin typeface="Cambria Math" panose="02040503050406030204" pitchFamily="18" charset="0"/>
                                      </a:rPr>
                                      <m:t>𝜎</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𝐸</m:t>
                                    </m:r>
                                  </m:e>
                                  <m:sub>
                                    <m:r>
                                      <a:rPr lang="en-US" sz="1600" i="1">
                                        <a:latin typeface="Cambria Math" panose="02040503050406030204" pitchFamily="18" charset="0"/>
                                      </a:rPr>
                                      <m:t>𝑏𝑖</m:t>
                                    </m:r>
                                  </m:sub>
                                </m:sSub>
                              </m:e>
                            </m:d>
                          </m:e>
                        </m:nary>
                      </m:oMath>
                    </m:oMathPara>
                  </a14:m>
                  <a:endParaRPr lang="en-US" sz="1600" dirty="0"/>
                </a:p>
              </p:txBody>
            </p:sp>
          </mc:Choice>
          <mc:Fallback xmlns="">
            <p:sp>
              <p:nvSpPr>
                <p:cNvPr id="7" name="Rectangle 6">
                  <a:extLst>
                    <a:ext uri="{FF2B5EF4-FFF2-40B4-BE49-F238E27FC236}">
                      <a16:creationId xmlns:a16="http://schemas.microsoft.com/office/drawing/2014/main" id="{05B300F0-8020-408D-B3E4-44DBF47114B6}"/>
                    </a:ext>
                  </a:extLst>
                </p:cNvPr>
                <p:cNvSpPr>
                  <a:spLocks noRot="1" noChangeAspect="1" noMove="1" noResize="1" noEditPoints="1" noAdjustHandles="1" noChangeArrowheads="1" noChangeShapeType="1" noTextEdit="1"/>
                </p:cNvSpPr>
                <p:nvPr/>
              </p:nvSpPr>
              <p:spPr>
                <a:xfrm>
                  <a:off x="2854552" y="1361181"/>
                  <a:ext cx="2157514" cy="68980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86BC43E-CE44-455B-AA74-838F70A84EE6}"/>
                    </a:ext>
                  </a:extLst>
                </p:cNvPr>
                <p:cNvSpPr/>
                <p:nvPr/>
              </p:nvSpPr>
              <p:spPr>
                <a:xfrm>
                  <a:off x="2818554" y="2237541"/>
                  <a:ext cx="2786852" cy="7176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𝐻</m:t>
                            </m:r>
                          </m:e>
                          <m:sub>
                            <m:r>
                              <a:rPr lang="en-US" sz="1600" i="1">
                                <a:latin typeface="Cambria Math" panose="02040503050406030204" pitchFamily="18" charset="0"/>
                                <a:ea typeface="Times New Roman" panose="02020603050405020304" pitchFamily="18" charset="0"/>
                                <a:cs typeface="Calibri" panose="020F0502020204030204" pitchFamily="34" charset="0"/>
                              </a:rPr>
                              <m:t>𝑡</m:t>
                            </m:r>
                          </m:sub>
                        </m:sSub>
                        <m:r>
                          <a:rPr lang="en-US" sz="1600" i="1">
                            <a:latin typeface="Cambria Math" panose="02040503050406030204" pitchFamily="18" charset="0"/>
                            <a:ea typeface="Times New Roman" panose="02020603050405020304" pitchFamily="18" charset="0"/>
                            <a:cs typeface="Calibri" panose="020F0502020204030204" pitchFamily="34" charset="0"/>
                          </a:rPr>
                          <m:t>=</m:t>
                        </m:r>
                        <m:nary>
                          <m:naryPr>
                            <m:chr m:val="∑"/>
                            <m:limLoc m:val="undOvr"/>
                            <m:supHide m:val="on"/>
                            <m:ctrlPr>
                              <a:rPr lang="en-US" sz="1600" i="1">
                                <a:latin typeface="Cambria Math" panose="02040503050406030204" pitchFamily="18" charset="0"/>
                                <a:ea typeface="Times New Roman" panose="02020603050405020304" pitchFamily="18" charset="0"/>
                                <a:cs typeface="Calibri" panose="020F0502020204030204" pitchFamily="34" charset="0"/>
                              </a:rPr>
                            </m:ctrlPr>
                          </m:naryPr>
                          <m:sub>
                            <m:r>
                              <m:rPr>
                                <m:brk/>
                              </m:rPr>
                              <a:rPr lang="en-US" sz="1600" i="1">
                                <a:latin typeface="Cambria Math" panose="02040503050406030204" pitchFamily="18" charset="0"/>
                                <a:ea typeface="Times New Roman" panose="02020603050405020304" pitchFamily="18" charset="0"/>
                                <a:cs typeface="Calibri" panose="020F0502020204030204" pitchFamily="34" charset="0"/>
                              </a:rPr>
                              <m:t>&lt;</m:t>
                            </m:r>
                            <m:r>
                              <a:rPr lang="en-US" sz="1600" i="1">
                                <a:latin typeface="Cambria Math" panose="02040503050406030204" pitchFamily="18" charset="0"/>
                                <a:ea typeface="Times New Roman" panose="02020603050405020304" pitchFamily="18" charset="0"/>
                                <a:cs typeface="Calibri" panose="020F0502020204030204" pitchFamily="34" charset="0"/>
                              </a:rPr>
                              <m:t>𝑖</m:t>
                            </m:r>
                            <m:r>
                              <a:rPr lang="en-US" sz="1600" i="1">
                                <a:latin typeface="Cambria Math" panose="02040503050406030204" pitchFamily="18" charset="0"/>
                                <a:ea typeface="Times New Roman" panose="02020603050405020304" pitchFamily="18" charset="0"/>
                                <a:cs typeface="Calibri" panose="020F0502020204030204" pitchFamily="34" charset="0"/>
                              </a:rPr>
                              <m:t>,</m:t>
                            </m:r>
                            <m:r>
                              <a:rPr lang="en-US" sz="1600" i="1">
                                <a:latin typeface="Cambria Math" panose="02040503050406030204" pitchFamily="18" charset="0"/>
                                <a:ea typeface="Times New Roman" panose="02020603050405020304" pitchFamily="18" charset="0"/>
                                <a:cs typeface="Calibri" panose="020F0502020204030204" pitchFamily="34" charset="0"/>
                              </a:rPr>
                              <m:t>𝑗</m:t>
                            </m:r>
                            <m:r>
                              <a:rPr lang="en-US" sz="1600" i="1">
                                <a:latin typeface="Cambria Math" panose="02040503050406030204" pitchFamily="18" charset="0"/>
                                <a:ea typeface="Times New Roman" panose="02020603050405020304" pitchFamily="18" charset="0"/>
                                <a:cs typeface="Calibri" panose="020F0502020204030204" pitchFamily="34" charset="0"/>
                              </a:rPr>
                              <m:t>&gt;</m:t>
                            </m:r>
                            <m:r>
                              <a:rPr lang="en-US" sz="1600" i="1">
                                <a:latin typeface="Cambria Math" panose="02040503050406030204" pitchFamily="18" charset="0"/>
                                <a:ea typeface="Times New Roman" panose="02020603050405020304" pitchFamily="18" charset="0"/>
                                <a:cs typeface="Calibri" panose="020F0502020204030204" pitchFamily="34" charset="0"/>
                              </a:rPr>
                              <m:t>𝜎</m:t>
                            </m:r>
                          </m:sub>
                          <m:sup/>
                          <m:e>
                            <m:d>
                              <m:dPr>
                                <m:ctrlPr>
                                  <a:rPr lang="en-US" sz="1600" i="1">
                                    <a:latin typeface="Cambria Math" panose="02040503050406030204" pitchFamily="18" charset="0"/>
                                    <a:ea typeface="Times New Roman" panose="02020603050405020304" pitchFamily="18" charset="0"/>
                                    <a:cs typeface="Calibri" panose="020F0502020204030204" pitchFamily="34" charset="0"/>
                                  </a:rPr>
                                </m:ctrlPr>
                              </m:dPr>
                              <m:e>
                                <m:r>
                                  <a:rPr lang="en-US" sz="1600" i="1">
                                    <a:latin typeface="Cambria Math" panose="02040503050406030204" pitchFamily="18" charset="0"/>
                                    <a:ea typeface="Times New Roman" panose="02020603050405020304" pitchFamily="18" charset="0"/>
                                    <a:cs typeface="Calibri" panose="020F0502020204030204" pitchFamily="34" charset="0"/>
                                  </a:rPr>
                                  <m:t>−</m:t>
                                </m:r>
                                <m:r>
                                  <a:rPr lang="en-US" sz="1600" i="1">
                                    <a:latin typeface="Cambria Math" panose="02040503050406030204" pitchFamily="18" charset="0"/>
                                    <a:ea typeface="Times New Roman" panose="02020603050405020304" pitchFamily="18" charset="0"/>
                                    <a:cs typeface="Calibri" panose="020F0502020204030204" pitchFamily="34" charset="0"/>
                                  </a:rPr>
                                  <m:t>𝑡</m:t>
                                </m:r>
                                <m:sSubSup>
                                  <m:sSubSupPr>
                                    <m:ctrlPr>
                                      <a:rPr lang="en-US" sz="1600" i="1">
                                        <a:latin typeface="Cambria Math" panose="02040503050406030204" pitchFamily="18" charset="0"/>
                                        <a:ea typeface="Times New Roman" panose="02020603050405020304" pitchFamily="18" charset="0"/>
                                        <a:cs typeface="Calibri" panose="020F0502020204030204" pitchFamily="34" charset="0"/>
                                      </a:rPr>
                                    </m:ctrlPr>
                                  </m:sSubSupPr>
                                  <m:e>
                                    <m:r>
                                      <a:rPr lang="en-US" sz="1600" i="1">
                                        <a:latin typeface="Cambria Math" panose="02040503050406030204" pitchFamily="18" charset="0"/>
                                        <a:ea typeface="Times New Roman" panose="02020603050405020304" pitchFamily="18" charset="0"/>
                                        <a:cs typeface="Calibri" panose="020F0502020204030204" pitchFamily="34" charset="0"/>
                                      </a:rPr>
                                      <m:t>𝑐</m:t>
                                    </m:r>
                                  </m:e>
                                  <m:sub>
                                    <m:r>
                                      <a:rPr lang="en-US" sz="1600" i="1">
                                        <a:latin typeface="Cambria Math" panose="02040503050406030204" pitchFamily="18" charset="0"/>
                                        <a:ea typeface="Times New Roman" panose="02020603050405020304" pitchFamily="18" charset="0"/>
                                        <a:cs typeface="Calibri" panose="020F0502020204030204" pitchFamily="34" charset="0"/>
                                      </a:rPr>
                                      <m:t>𝑖</m:t>
                                    </m:r>
                                    <m:r>
                                      <a:rPr lang="en-US" sz="1600" i="1">
                                        <a:latin typeface="Cambria Math" panose="02040503050406030204" pitchFamily="18" charset="0"/>
                                        <a:ea typeface="Times New Roman" panose="02020603050405020304" pitchFamily="18" charset="0"/>
                                        <a:cs typeface="Calibri" panose="020F0502020204030204" pitchFamily="34" charset="0"/>
                                      </a:rPr>
                                      <m:t>𝜎</m:t>
                                    </m:r>
                                  </m:sub>
                                  <m:sup>
                                    <m:r>
                                      <a:rPr lang="en-US" sz="1600" i="1">
                                        <a:latin typeface="Cambria Math" panose="02040503050406030204" pitchFamily="18" charset="0"/>
                                        <a:ea typeface="Times New Roman" panose="02020603050405020304" pitchFamily="18" charset="0"/>
                                        <a:cs typeface="Calibri" panose="020F0502020204030204" pitchFamily="34" charset="0"/>
                                      </a:rPr>
                                      <m:t>†</m:t>
                                    </m:r>
                                  </m:sup>
                                </m:sSubSup>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𝑐</m:t>
                                    </m:r>
                                  </m:e>
                                  <m:sub>
                                    <m:r>
                                      <a:rPr lang="en-US" sz="1600" i="1">
                                        <a:latin typeface="Cambria Math" panose="02040503050406030204" pitchFamily="18" charset="0"/>
                                        <a:ea typeface="Times New Roman" panose="02020603050405020304" pitchFamily="18" charset="0"/>
                                        <a:cs typeface="Calibri" panose="020F0502020204030204" pitchFamily="34" charset="0"/>
                                      </a:rPr>
                                      <m:t>𝑗</m:t>
                                    </m:r>
                                    <m:r>
                                      <a:rPr lang="en-US" sz="1600" i="1">
                                        <a:latin typeface="Cambria Math" panose="02040503050406030204" pitchFamily="18" charset="0"/>
                                        <a:ea typeface="Times New Roman" panose="02020603050405020304" pitchFamily="18" charset="0"/>
                                        <a:cs typeface="Calibri" panose="020F0502020204030204" pitchFamily="34" charset="0"/>
                                      </a:rPr>
                                      <m:t>𝜎</m:t>
                                    </m:r>
                                  </m:sub>
                                </m:sSub>
                                <m:r>
                                  <a:rPr lang="en-US" sz="1600" i="1">
                                    <a:latin typeface="Cambria Math" panose="02040503050406030204" pitchFamily="18" charset="0"/>
                                    <a:ea typeface="Times New Roman" panose="02020603050405020304" pitchFamily="18" charset="0"/>
                                    <a:cs typeface="Calibri" panose="020F0502020204030204" pitchFamily="34" charset="0"/>
                                  </a:rPr>
                                  <m:t>+</m:t>
                                </m:r>
                                <m:r>
                                  <a:rPr lang="en-US" sz="1600" i="1">
                                    <a:latin typeface="Cambria Math" panose="02040503050406030204" pitchFamily="18" charset="0"/>
                                    <a:ea typeface="Times New Roman" panose="02020603050405020304" pitchFamily="18" charset="0"/>
                                    <a:cs typeface="Calibri" panose="020F0502020204030204" pitchFamily="34" charset="0"/>
                                  </a:rPr>
                                  <m:t>𝐻</m:t>
                                </m:r>
                                <m:r>
                                  <a:rPr lang="en-US" sz="1600" i="1">
                                    <a:latin typeface="Cambria Math" panose="02040503050406030204" pitchFamily="18" charset="0"/>
                                    <a:ea typeface="Times New Roman" panose="02020603050405020304" pitchFamily="18" charset="0"/>
                                    <a:cs typeface="Calibri" panose="020F0502020204030204" pitchFamily="34" charset="0"/>
                                  </a:rPr>
                                  <m:t>.</m:t>
                                </m:r>
                                <m:r>
                                  <a:rPr lang="en-US" sz="1600" i="1">
                                    <a:latin typeface="Cambria Math" panose="02040503050406030204" pitchFamily="18" charset="0"/>
                                    <a:ea typeface="Times New Roman" panose="02020603050405020304" pitchFamily="18" charset="0"/>
                                    <a:cs typeface="Calibri" panose="020F0502020204030204" pitchFamily="34" charset="0"/>
                                  </a:rPr>
                                  <m:t>𝑐</m:t>
                                </m:r>
                                <m:r>
                                  <a:rPr lang="en-US" sz="1600" i="1">
                                    <a:latin typeface="Cambria Math" panose="02040503050406030204" pitchFamily="18" charset="0"/>
                                    <a:ea typeface="Times New Roman" panose="02020603050405020304" pitchFamily="18" charset="0"/>
                                    <a:cs typeface="Calibri" panose="020F0502020204030204" pitchFamily="34" charset="0"/>
                                  </a:rPr>
                                  <m:t>.</m:t>
                                </m:r>
                              </m:e>
                            </m:d>
                          </m:e>
                        </m:nary>
                      </m:oMath>
                    </m:oMathPara>
                  </a14:m>
                  <a:endParaRPr lang="en-US" sz="1600" dirty="0"/>
                </a:p>
              </p:txBody>
            </p:sp>
          </mc:Choice>
          <mc:Fallback xmlns="">
            <p:sp>
              <p:nvSpPr>
                <p:cNvPr id="9" name="Rectangle 8">
                  <a:extLst>
                    <a:ext uri="{FF2B5EF4-FFF2-40B4-BE49-F238E27FC236}">
                      <a16:creationId xmlns:a16="http://schemas.microsoft.com/office/drawing/2014/main" id="{A86BC43E-CE44-455B-AA74-838F70A84EE6}"/>
                    </a:ext>
                  </a:extLst>
                </p:cNvPr>
                <p:cNvSpPr>
                  <a:spLocks noRot="1" noChangeAspect="1" noMove="1" noResize="1" noEditPoints="1" noAdjustHandles="1" noChangeArrowheads="1" noChangeShapeType="1" noTextEdit="1"/>
                </p:cNvSpPr>
                <p:nvPr/>
              </p:nvSpPr>
              <p:spPr>
                <a:xfrm>
                  <a:off x="2818554" y="2237541"/>
                  <a:ext cx="2786852" cy="71769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7E7358DA-1D8A-4B98-813E-D5F4D7E1A64B}"/>
                    </a:ext>
                  </a:extLst>
                </p:cNvPr>
                <p:cNvSpPr/>
                <p:nvPr/>
              </p:nvSpPr>
              <p:spPr>
                <a:xfrm>
                  <a:off x="2815558" y="3143376"/>
                  <a:ext cx="7375889" cy="7176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𝐻</m:t>
                            </m:r>
                          </m:e>
                          <m:sub>
                            <m:r>
                              <a:rPr lang="en-US" sz="1600" i="1">
                                <a:latin typeface="Cambria Math" panose="02040503050406030204" pitchFamily="18" charset="0"/>
                                <a:ea typeface="Times New Roman" panose="02020603050405020304" pitchFamily="18" charset="0"/>
                                <a:cs typeface="Calibri" panose="020F0502020204030204" pitchFamily="34" charset="0"/>
                              </a:rPr>
                              <m:t>𝑈</m:t>
                            </m:r>
                          </m:sub>
                        </m:sSub>
                        <m:r>
                          <a:rPr lang="en-US" sz="1600" i="1">
                            <a:latin typeface="Cambria Math" panose="02040503050406030204" pitchFamily="18" charset="0"/>
                            <a:ea typeface="Times New Roman" panose="02020603050405020304" pitchFamily="18" charset="0"/>
                            <a:cs typeface="Calibri" panose="020F0502020204030204" pitchFamily="34" charset="0"/>
                          </a:rPr>
                          <m:t>=</m:t>
                        </m:r>
                        <m:nary>
                          <m:naryPr>
                            <m:chr m:val="∑"/>
                            <m:limLoc m:val="undOvr"/>
                            <m:supHide m:val="on"/>
                            <m:ctrlPr>
                              <a:rPr lang="en-US" sz="1600" i="1">
                                <a:latin typeface="Cambria Math" panose="02040503050406030204" pitchFamily="18" charset="0"/>
                                <a:ea typeface="Times New Roman" panose="02020603050405020304" pitchFamily="18" charset="0"/>
                                <a:cs typeface="Calibri" panose="020F0502020204030204" pitchFamily="34" charset="0"/>
                              </a:rPr>
                            </m:ctrlPr>
                          </m:naryPr>
                          <m:sub>
                            <m:r>
                              <a:rPr lang="en-US" sz="1600" i="1">
                                <a:latin typeface="Cambria Math" panose="02040503050406030204" pitchFamily="18" charset="0"/>
                                <a:ea typeface="Times New Roman" panose="02020603050405020304" pitchFamily="18" charset="0"/>
                                <a:cs typeface="Calibri" panose="020F0502020204030204" pitchFamily="34" charset="0"/>
                              </a:rPr>
                              <m:t>𝑖</m:t>
                            </m:r>
                          </m:sub>
                          <m:sup/>
                          <m:e>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𝑈</m:t>
                                </m:r>
                              </m:e>
                              <m:sub>
                                <m:r>
                                  <a:rPr lang="en-US" sz="1600" i="1">
                                    <a:latin typeface="Cambria Math" panose="02040503050406030204" pitchFamily="18" charset="0"/>
                                    <a:ea typeface="Times New Roman" panose="02020603050405020304" pitchFamily="18" charset="0"/>
                                    <a:cs typeface="Calibri" panose="020F0502020204030204" pitchFamily="34" charset="0"/>
                                  </a:rPr>
                                  <m:t>𝑖</m:t>
                                </m:r>
                              </m:sub>
                            </m:sSub>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𝑛</m:t>
                                </m:r>
                              </m:e>
                              <m:sub>
                                <m:r>
                                  <a:rPr lang="en-US" sz="1600" i="1">
                                    <a:latin typeface="Cambria Math" panose="02040503050406030204" pitchFamily="18" charset="0"/>
                                    <a:ea typeface="Times New Roman" panose="02020603050405020304" pitchFamily="18" charset="0"/>
                                    <a:cs typeface="Calibri" panose="020F0502020204030204" pitchFamily="34" charset="0"/>
                                  </a:rPr>
                                  <m:t>𝑖</m:t>
                                </m:r>
                                <m:r>
                                  <a:rPr lang="en-US" sz="1600" i="1">
                                    <a:latin typeface="Cambria Math" panose="02040503050406030204" pitchFamily="18" charset="0"/>
                                    <a:ea typeface="Times New Roman" panose="02020603050405020304" pitchFamily="18" charset="0"/>
                                    <a:cs typeface="Calibri" panose="020F0502020204030204" pitchFamily="34" charset="0"/>
                                  </a:rPr>
                                  <m:t>↑</m:t>
                                </m:r>
                              </m:sub>
                            </m:sSub>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𝑛</m:t>
                                </m:r>
                              </m:e>
                              <m:sub>
                                <m:r>
                                  <a:rPr lang="en-US" sz="1600" i="1">
                                    <a:latin typeface="Cambria Math" panose="02040503050406030204" pitchFamily="18" charset="0"/>
                                    <a:ea typeface="Times New Roman" panose="02020603050405020304" pitchFamily="18" charset="0"/>
                                    <a:cs typeface="Calibri" panose="020F0502020204030204" pitchFamily="34" charset="0"/>
                                  </a:rPr>
                                  <m:t>𝑖</m:t>
                                </m:r>
                                <m:r>
                                  <a:rPr lang="en-US" sz="1600" i="1">
                                    <a:latin typeface="Cambria Math" panose="02040503050406030204" pitchFamily="18" charset="0"/>
                                    <a:ea typeface="Times New Roman" panose="02020603050405020304" pitchFamily="18" charset="0"/>
                                    <a:cs typeface="Calibri" panose="020F0502020204030204" pitchFamily="34" charset="0"/>
                                  </a:rPr>
                                  <m:t>↓</m:t>
                                </m:r>
                              </m:sub>
                            </m:sSub>
                          </m:e>
                        </m:nary>
                        <m:r>
                          <a:rPr lang="en-US" sz="1600" i="1">
                            <a:latin typeface="Cambria Math" panose="02040503050406030204" pitchFamily="18" charset="0"/>
                            <a:ea typeface="Times New Roman" panose="02020603050405020304" pitchFamily="18" charset="0"/>
                            <a:cs typeface="Calibri" panose="020F0502020204030204" pitchFamily="34" charset="0"/>
                          </a:rPr>
                          <m:t>+</m:t>
                        </m:r>
                        <m:nary>
                          <m:naryPr>
                            <m:chr m:val="∑"/>
                            <m:limLoc m:val="undOvr"/>
                            <m:supHide m:val="on"/>
                            <m:ctrlPr>
                              <a:rPr lang="en-US" sz="1600" i="1">
                                <a:latin typeface="Cambria Math" panose="02040503050406030204" pitchFamily="18" charset="0"/>
                                <a:ea typeface="Times New Roman" panose="02020603050405020304" pitchFamily="18" charset="0"/>
                                <a:cs typeface="Calibri" panose="020F0502020204030204" pitchFamily="34" charset="0"/>
                              </a:rPr>
                            </m:ctrlPr>
                          </m:naryPr>
                          <m:sub>
                            <m:r>
                              <a:rPr lang="en-US" sz="1600" i="1">
                                <a:latin typeface="Cambria Math" panose="02040503050406030204" pitchFamily="18" charset="0"/>
                                <a:ea typeface="Times New Roman" panose="02020603050405020304" pitchFamily="18" charset="0"/>
                                <a:cs typeface="Calibri" panose="020F0502020204030204" pitchFamily="34" charset="0"/>
                              </a:rPr>
                              <m:t>𝑖</m:t>
                            </m:r>
                            <m:r>
                              <a:rPr lang="en-US" sz="1600" i="1">
                                <a:latin typeface="Cambria Math" panose="02040503050406030204" pitchFamily="18" charset="0"/>
                                <a:ea typeface="Times New Roman" panose="02020603050405020304" pitchFamily="18" charset="0"/>
                                <a:cs typeface="Calibri" panose="020F0502020204030204" pitchFamily="34" charset="0"/>
                              </a:rPr>
                              <m:t>,</m:t>
                            </m:r>
                            <m:r>
                              <a:rPr lang="en-US" sz="1600" i="1">
                                <a:latin typeface="Cambria Math" panose="02040503050406030204" pitchFamily="18" charset="0"/>
                                <a:ea typeface="Times New Roman" panose="02020603050405020304" pitchFamily="18" charset="0"/>
                                <a:cs typeface="Calibri" panose="020F0502020204030204" pitchFamily="34" charset="0"/>
                              </a:rPr>
                              <m:t>𝑗</m:t>
                            </m:r>
                          </m:sub>
                          <m:sup/>
                          <m:e>
                            <m:d>
                              <m:dPr>
                                <m:begChr m:val="["/>
                                <m:endChr m:val="]"/>
                                <m:ctrlPr>
                                  <a:rPr lang="en-US" sz="1600" i="1">
                                    <a:latin typeface="Cambria Math" panose="02040503050406030204" pitchFamily="18" charset="0"/>
                                    <a:cs typeface="Calibri" panose="020F0502020204030204" pitchFamily="34" charset="0"/>
                                  </a:rPr>
                                </m:ctrlPr>
                              </m:dPr>
                              <m:e>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𝑈</m:t>
                                    </m:r>
                                  </m:e>
                                  <m:sub>
                                    <m:r>
                                      <a:rPr lang="en-US" sz="1600" i="1">
                                        <a:latin typeface="Cambria Math" panose="02040503050406030204" pitchFamily="18" charset="0"/>
                                        <a:ea typeface="Times New Roman" panose="02020603050405020304" pitchFamily="18" charset="0"/>
                                        <a:cs typeface="Calibri" panose="020F0502020204030204" pitchFamily="34" charset="0"/>
                                      </a:rPr>
                                      <m:t>𝑖</m:t>
                                    </m:r>
                                    <m:r>
                                      <a:rPr lang="en-US" sz="1600" i="1">
                                        <a:latin typeface="Cambria Math" panose="02040503050406030204" pitchFamily="18" charset="0"/>
                                        <a:ea typeface="Times New Roman" panose="02020603050405020304" pitchFamily="18" charset="0"/>
                                        <a:cs typeface="Calibri" panose="020F0502020204030204" pitchFamily="34" charset="0"/>
                                      </a:rPr>
                                      <m:t>,</m:t>
                                    </m:r>
                                    <m:r>
                                      <a:rPr lang="en-US" sz="1600" i="1">
                                        <a:latin typeface="Cambria Math" panose="02040503050406030204" pitchFamily="18" charset="0"/>
                                        <a:ea typeface="Times New Roman" panose="02020603050405020304" pitchFamily="18" charset="0"/>
                                        <a:cs typeface="Calibri" panose="020F0502020204030204" pitchFamily="34" charset="0"/>
                                      </a:rPr>
                                      <m:t>𝑗</m:t>
                                    </m:r>
                                  </m:sub>
                                </m:sSub>
                                <m:d>
                                  <m:dPr>
                                    <m:ctrlPr>
                                      <a:rPr lang="en-US" sz="1600" i="1">
                                        <a:latin typeface="Cambria Math" panose="02040503050406030204" pitchFamily="18" charset="0"/>
                                        <a:ea typeface="Times New Roman" panose="02020603050405020304" pitchFamily="18" charset="0"/>
                                        <a:cs typeface="Calibri" panose="020F0502020204030204" pitchFamily="34" charset="0"/>
                                      </a:rPr>
                                    </m:ctrlPr>
                                  </m:dPr>
                                  <m:e>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𝑛</m:t>
                                        </m:r>
                                      </m:e>
                                      <m:sub>
                                        <m:r>
                                          <a:rPr lang="en-US" sz="1600" i="1">
                                            <a:latin typeface="Cambria Math" panose="02040503050406030204" pitchFamily="18" charset="0"/>
                                            <a:ea typeface="Times New Roman" panose="02020603050405020304" pitchFamily="18" charset="0"/>
                                            <a:cs typeface="Calibri" panose="020F0502020204030204" pitchFamily="34" charset="0"/>
                                          </a:rPr>
                                          <m:t>𝑖</m:t>
                                        </m:r>
                                        <m:r>
                                          <a:rPr lang="en-US" sz="1600" i="1">
                                            <a:latin typeface="Cambria Math" panose="02040503050406030204" pitchFamily="18" charset="0"/>
                                            <a:ea typeface="Times New Roman" panose="02020603050405020304" pitchFamily="18" charset="0"/>
                                            <a:cs typeface="Calibri" panose="020F0502020204030204" pitchFamily="34" charset="0"/>
                                          </a:rPr>
                                          <m:t>↑</m:t>
                                        </m:r>
                                      </m:sub>
                                    </m:sSub>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𝑛</m:t>
                                        </m:r>
                                      </m:e>
                                      <m:sub>
                                        <m:r>
                                          <a:rPr lang="en-US" sz="1600" i="1">
                                            <a:latin typeface="Cambria Math" panose="02040503050406030204" pitchFamily="18" charset="0"/>
                                            <a:ea typeface="Times New Roman" panose="02020603050405020304" pitchFamily="18" charset="0"/>
                                            <a:cs typeface="Calibri" panose="020F0502020204030204" pitchFamily="34" charset="0"/>
                                          </a:rPr>
                                          <m:t>𝑗</m:t>
                                        </m:r>
                                        <m:r>
                                          <a:rPr lang="en-US" sz="1600" i="1">
                                            <a:latin typeface="Cambria Math" panose="02040503050406030204" pitchFamily="18" charset="0"/>
                                            <a:ea typeface="Times New Roman" panose="02020603050405020304" pitchFamily="18" charset="0"/>
                                            <a:cs typeface="Calibri" panose="020F0502020204030204" pitchFamily="34" charset="0"/>
                                          </a:rPr>
                                          <m:t>↓</m:t>
                                        </m:r>
                                      </m:sub>
                                    </m:sSub>
                                    <m:r>
                                      <a:rPr lang="en-US" sz="1600" i="1">
                                        <a:latin typeface="Cambria Math" panose="02040503050406030204" pitchFamily="18" charset="0"/>
                                        <a:ea typeface="Times New Roman" panose="02020603050405020304" pitchFamily="18" charset="0"/>
                                        <a:cs typeface="Calibri" panose="020F0502020204030204" pitchFamily="34" charset="0"/>
                                      </a:rPr>
                                      <m:t>+</m:t>
                                    </m:r>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𝑛</m:t>
                                        </m:r>
                                      </m:e>
                                      <m:sub>
                                        <m:r>
                                          <a:rPr lang="en-US" sz="1600" i="1">
                                            <a:latin typeface="Cambria Math" panose="02040503050406030204" pitchFamily="18" charset="0"/>
                                            <a:ea typeface="Times New Roman" panose="02020603050405020304" pitchFamily="18" charset="0"/>
                                            <a:cs typeface="Calibri" panose="020F0502020204030204" pitchFamily="34" charset="0"/>
                                          </a:rPr>
                                          <m:t>𝑖</m:t>
                                        </m:r>
                                        <m:r>
                                          <a:rPr lang="en-US" sz="1600" i="1">
                                            <a:latin typeface="Cambria Math" panose="02040503050406030204" pitchFamily="18" charset="0"/>
                                            <a:ea typeface="Times New Roman" panose="02020603050405020304" pitchFamily="18" charset="0"/>
                                            <a:cs typeface="Calibri" panose="020F0502020204030204" pitchFamily="34" charset="0"/>
                                          </a:rPr>
                                          <m:t>↓</m:t>
                                        </m:r>
                                      </m:sub>
                                    </m:sSub>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𝑛</m:t>
                                        </m:r>
                                      </m:e>
                                      <m:sub>
                                        <m:r>
                                          <a:rPr lang="en-US" sz="1600" i="1">
                                            <a:latin typeface="Cambria Math" panose="02040503050406030204" pitchFamily="18" charset="0"/>
                                            <a:ea typeface="Times New Roman" panose="02020603050405020304" pitchFamily="18" charset="0"/>
                                            <a:cs typeface="Calibri" panose="020F0502020204030204" pitchFamily="34" charset="0"/>
                                          </a:rPr>
                                          <m:t>𝑗</m:t>
                                        </m:r>
                                        <m:r>
                                          <a:rPr lang="en-US" sz="1600" i="1">
                                            <a:latin typeface="Cambria Math" panose="02040503050406030204" pitchFamily="18" charset="0"/>
                                            <a:ea typeface="Times New Roman" panose="02020603050405020304" pitchFamily="18" charset="0"/>
                                            <a:cs typeface="Calibri" panose="020F0502020204030204" pitchFamily="34" charset="0"/>
                                          </a:rPr>
                                          <m:t>↑</m:t>
                                        </m:r>
                                      </m:sub>
                                    </m:sSub>
                                  </m:e>
                                </m:d>
                                <m:r>
                                  <a:rPr lang="en-US" sz="1600" i="1">
                                    <a:latin typeface="Cambria Math" panose="02040503050406030204" pitchFamily="18" charset="0"/>
                                    <a:ea typeface="Times New Roman" panose="02020603050405020304" pitchFamily="18" charset="0"/>
                                    <a:cs typeface="Calibri" panose="020F0502020204030204" pitchFamily="34" charset="0"/>
                                  </a:rPr>
                                  <m:t>+</m:t>
                                </m:r>
                                <m:d>
                                  <m:dPr>
                                    <m:ctrlPr>
                                      <a:rPr lang="en-US" sz="1600" i="1">
                                        <a:latin typeface="Cambria Math" panose="02040503050406030204" pitchFamily="18" charset="0"/>
                                        <a:ea typeface="Times New Roman" panose="02020603050405020304" pitchFamily="18" charset="0"/>
                                        <a:cs typeface="Calibri" panose="020F0502020204030204" pitchFamily="34" charset="0"/>
                                      </a:rPr>
                                    </m:ctrlPr>
                                  </m:dPr>
                                  <m:e>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𝑈</m:t>
                                        </m:r>
                                      </m:e>
                                      <m:sub>
                                        <m:r>
                                          <a:rPr lang="en-US" sz="1600" i="1">
                                            <a:latin typeface="Cambria Math" panose="02040503050406030204" pitchFamily="18" charset="0"/>
                                            <a:ea typeface="Times New Roman" panose="02020603050405020304" pitchFamily="18" charset="0"/>
                                            <a:cs typeface="Calibri" panose="020F0502020204030204" pitchFamily="34" charset="0"/>
                                          </a:rPr>
                                          <m:t>𝑖𝑗</m:t>
                                        </m:r>
                                      </m:sub>
                                    </m:sSub>
                                    <m:r>
                                      <a:rPr lang="en-US" sz="1600" i="1">
                                        <a:latin typeface="Cambria Math" panose="02040503050406030204" pitchFamily="18" charset="0"/>
                                        <a:ea typeface="Times New Roman" panose="02020603050405020304" pitchFamily="18" charset="0"/>
                                        <a:cs typeface="Calibri" panose="020F0502020204030204" pitchFamily="34" charset="0"/>
                                      </a:rPr>
                                      <m:t>−</m:t>
                                    </m:r>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𝐽</m:t>
                                        </m:r>
                                      </m:e>
                                      <m:sub>
                                        <m:r>
                                          <a:rPr lang="en-US" sz="1600" i="1">
                                            <a:latin typeface="Cambria Math" panose="02040503050406030204" pitchFamily="18" charset="0"/>
                                            <a:ea typeface="Times New Roman" panose="02020603050405020304" pitchFamily="18" charset="0"/>
                                            <a:cs typeface="Calibri" panose="020F0502020204030204" pitchFamily="34" charset="0"/>
                                          </a:rPr>
                                          <m:t>𝑒</m:t>
                                        </m:r>
                                      </m:sub>
                                    </m:sSub>
                                  </m:e>
                                </m:d>
                                <m:d>
                                  <m:dPr>
                                    <m:ctrlPr>
                                      <a:rPr lang="en-US" sz="1600" i="1">
                                        <a:latin typeface="Cambria Math" panose="02040503050406030204" pitchFamily="18" charset="0"/>
                                        <a:ea typeface="Times New Roman" panose="02020603050405020304" pitchFamily="18" charset="0"/>
                                        <a:cs typeface="Calibri" panose="020F0502020204030204" pitchFamily="34" charset="0"/>
                                      </a:rPr>
                                    </m:ctrlPr>
                                  </m:dPr>
                                  <m:e>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𝑛</m:t>
                                        </m:r>
                                      </m:e>
                                      <m:sub>
                                        <m:r>
                                          <a:rPr lang="en-US" sz="1600" i="1">
                                            <a:latin typeface="Cambria Math" panose="02040503050406030204" pitchFamily="18" charset="0"/>
                                            <a:ea typeface="Times New Roman" panose="02020603050405020304" pitchFamily="18" charset="0"/>
                                            <a:cs typeface="Calibri" panose="020F0502020204030204" pitchFamily="34" charset="0"/>
                                          </a:rPr>
                                          <m:t>𝑖</m:t>
                                        </m:r>
                                        <m:r>
                                          <a:rPr lang="en-US" sz="1600" i="1">
                                            <a:latin typeface="Cambria Math" panose="02040503050406030204" pitchFamily="18" charset="0"/>
                                            <a:ea typeface="Times New Roman" panose="02020603050405020304" pitchFamily="18" charset="0"/>
                                            <a:cs typeface="Calibri" panose="020F0502020204030204" pitchFamily="34" charset="0"/>
                                          </a:rPr>
                                          <m:t>↑</m:t>
                                        </m:r>
                                      </m:sub>
                                    </m:sSub>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𝑛</m:t>
                                        </m:r>
                                      </m:e>
                                      <m:sub>
                                        <m:r>
                                          <a:rPr lang="en-US" sz="1600" i="1">
                                            <a:latin typeface="Cambria Math" panose="02040503050406030204" pitchFamily="18" charset="0"/>
                                            <a:ea typeface="Times New Roman" panose="02020603050405020304" pitchFamily="18" charset="0"/>
                                            <a:cs typeface="Calibri" panose="020F0502020204030204" pitchFamily="34" charset="0"/>
                                          </a:rPr>
                                          <m:t>𝑗</m:t>
                                        </m:r>
                                        <m:r>
                                          <a:rPr lang="en-US" sz="1600" i="1">
                                            <a:latin typeface="Cambria Math" panose="02040503050406030204" pitchFamily="18" charset="0"/>
                                            <a:ea typeface="Times New Roman" panose="02020603050405020304" pitchFamily="18" charset="0"/>
                                            <a:cs typeface="Calibri" panose="020F0502020204030204" pitchFamily="34" charset="0"/>
                                          </a:rPr>
                                          <m:t>↑</m:t>
                                        </m:r>
                                      </m:sub>
                                    </m:sSub>
                                    <m:r>
                                      <a:rPr lang="en-US" sz="1600" i="1">
                                        <a:latin typeface="Cambria Math" panose="02040503050406030204" pitchFamily="18" charset="0"/>
                                        <a:ea typeface="Times New Roman" panose="02020603050405020304" pitchFamily="18" charset="0"/>
                                        <a:cs typeface="Calibri" panose="020F0502020204030204" pitchFamily="34" charset="0"/>
                                      </a:rPr>
                                      <m:t>+</m:t>
                                    </m:r>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𝑛</m:t>
                                        </m:r>
                                      </m:e>
                                      <m:sub>
                                        <m:r>
                                          <a:rPr lang="en-US" sz="1600" i="1">
                                            <a:latin typeface="Cambria Math" panose="02040503050406030204" pitchFamily="18" charset="0"/>
                                            <a:ea typeface="Times New Roman" panose="02020603050405020304" pitchFamily="18" charset="0"/>
                                            <a:cs typeface="Calibri" panose="020F0502020204030204" pitchFamily="34" charset="0"/>
                                          </a:rPr>
                                          <m:t>𝑖</m:t>
                                        </m:r>
                                        <m:r>
                                          <a:rPr lang="en-US" sz="1600" i="1">
                                            <a:latin typeface="Cambria Math" panose="02040503050406030204" pitchFamily="18" charset="0"/>
                                            <a:ea typeface="Times New Roman" panose="02020603050405020304" pitchFamily="18" charset="0"/>
                                            <a:cs typeface="Calibri" panose="020F0502020204030204" pitchFamily="34" charset="0"/>
                                          </a:rPr>
                                          <m:t>↓</m:t>
                                        </m:r>
                                      </m:sub>
                                    </m:sSub>
                                    <m:sSub>
                                      <m:sSubPr>
                                        <m:ctrlPr>
                                          <a:rPr lang="en-US" sz="1600" i="1">
                                            <a:latin typeface="Cambria Math" panose="02040503050406030204" pitchFamily="18" charset="0"/>
                                            <a:ea typeface="Times New Roman" panose="02020603050405020304" pitchFamily="18" charset="0"/>
                                            <a:cs typeface="Calibri" panose="020F0502020204030204" pitchFamily="34" charset="0"/>
                                          </a:rPr>
                                        </m:ctrlPr>
                                      </m:sSubPr>
                                      <m:e>
                                        <m:r>
                                          <a:rPr lang="en-US" sz="1600" i="1">
                                            <a:latin typeface="Cambria Math" panose="02040503050406030204" pitchFamily="18" charset="0"/>
                                            <a:ea typeface="Times New Roman" panose="02020603050405020304" pitchFamily="18" charset="0"/>
                                            <a:cs typeface="Calibri" panose="020F0502020204030204" pitchFamily="34" charset="0"/>
                                          </a:rPr>
                                          <m:t>𝑛</m:t>
                                        </m:r>
                                      </m:e>
                                      <m:sub>
                                        <m:r>
                                          <a:rPr lang="en-US" sz="1600" i="1">
                                            <a:latin typeface="Cambria Math" panose="02040503050406030204" pitchFamily="18" charset="0"/>
                                            <a:ea typeface="Times New Roman" panose="02020603050405020304" pitchFamily="18" charset="0"/>
                                            <a:cs typeface="Calibri" panose="020F0502020204030204" pitchFamily="34" charset="0"/>
                                          </a:rPr>
                                          <m:t>𝑗</m:t>
                                        </m:r>
                                        <m:r>
                                          <a:rPr lang="en-US" sz="1600" i="1">
                                            <a:latin typeface="Cambria Math" panose="02040503050406030204" pitchFamily="18" charset="0"/>
                                            <a:ea typeface="Times New Roman" panose="02020603050405020304" pitchFamily="18" charset="0"/>
                                            <a:cs typeface="Calibri" panose="020F0502020204030204" pitchFamily="34" charset="0"/>
                                          </a:rPr>
                                          <m:t>↓</m:t>
                                        </m:r>
                                      </m:sub>
                                    </m:sSub>
                                  </m:e>
                                </m:d>
                                <m:r>
                                  <a:rPr lang="en-US" sz="1600" i="1">
                                    <a:latin typeface="Cambria Math" panose="02040503050406030204" pitchFamily="18" charset="0"/>
                                    <a:ea typeface="Times New Roman" panose="02020603050405020304" pitchFamily="18" charset="0"/>
                                    <a:cs typeface="Calibri" panose="020F0502020204030204" pitchFamily="34"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𝑉</m:t>
                                    </m:r>
                                  </m:e>
                                  <m:sub>
                                    <m:r>
                                      <a:rPr lang="en-US" sz="1600" i="1">
                                        <a:latin typeface="Cambria Math" panose="02040503050406030204" pitchFamily="18" charset="0"/>
                                      </a:rPr>
                                      <m:t>𝑖</m:t>
                                    </m:r>
                                    <m:r>
                                      <a:rPr lang="en-US" sz="1600" i="1">
                                        <a:latin typeface="Cambria Math" panose="02040503050406030204" pitchFamily="18" charset="0"/>
                                      </a:rPr>
                                      <m:t>,</m:t>
                                    </m:r>
                                    <m:r>
                                      <a:rPr lang="en-US" sz="1600" i="1">
                                        <a:latin typeface="Cambria Math" panose="02040503050406030204" pitchFamily="18" charset="0"/>
                                      </a:rPr>
                                      <m:t>𝑗</m:t>
                                    </m:r>
                                  </m:sub>
                                </m:sSub>
                              </m:e>
                            </m:d>
                          </m:e>
                        </m:nary>
                      </m:oMath>
                    </m:oMathPara>
                  </a14:m>
                  <a:endParaRPr lang="en-US" sz="1600" dirty="0"/>
                </a:p>
              </p:txBody>
            </p:sp>
          </mc:Choice>
          <mc:Fallback xmlns="">
            <p:sp>
              <p:nvSpPr>
                <p:cNvPr id="10" name="Rectangle 9">
                  <a:extLst>
                    <a:ext uri="{FF2B5EF4-FFF2-40B4-BE49-F238E27FC236}">
                      <a16:creationId xmlns:a16="http://schemas.microsoft.com/office/drawing/2014/main" id="{7E7358DA-1D8A-4B98-813E-D5F4D7E1A64B}"/>
                    </a:ext>
                  </a:extLst>
                </p:cNvPr>
                <p:cNvSpPr>
                  <a:spLocks noRot="1" noChangeAspect="1" noMove="1" noResize="1" noEditPoints="1" noAdjustHandles="1" noChangeArrowheads="1" noChangeShapeType="1" noTextEdit="1"/>
                </p:cNvSpPr>
                <p:nvPr/>
              </p:nvSpPr>
              <p:spPr>
                <a:xfrm>
                  <a:off x="2815558" y="3143376"/>
                  <a:ext cx="7375889" cy="717697"/>
                </a:xfrm>
                <a:prstGeom prst="rect">
                  <a:avLst/>
                </a:prstGeom>
                <a:blipFill>
                  <a:blip r:embed="rId7"/>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6D662EC3-6A27-4D77-9700-7086455DB4A1}"/>
                </a:ext>
              </a:extLst>
            </p:cNvPr>
            <p:cNvSpPr txBox="1"/>
            <p:nvPr/>
          </p:nvSpPr>
          <p:spPr>
            <a:xfrm>
              <a:off x="138651" y="1489468"/>
              <a:ext cx="2614364" cy="2554545"/>
            </a:xfrm>
            <a:prstGeom prst="rect">
              <a:avLst/>
            </a:prstGeom>
            <a:noFill/>
          </p:spPr>
          <p:txBody>
            <a:bodyPr wrap="square" rtlCol="0">
              <a:spAutoFit/>
            </a:bodyPr>
            <a:lstStyle/>
            <a:p>
              <a:pPr algn="r"/>
              <a:r>
                <a:rPr lang="en-US" sz="2000" b="1" dirty="0">
                  <a:solidFill>
                    <a:srgbClr val="C00000"/>
                  </a:solidFill>
                </a:rPr>
                <a:t>Chemical potential:</a:t>
              </a:r>
            </a:p>
            <a:p>
              <a:pPr algn="r"/>
              <a:r>
                <a:rPr lang="en-US" sz="2000" b="1" dirty="0">
                  <a:solidFill>
                    <a:srgbClr val="C00000"/>
                  </a:solidFill>
                </a:rPr>
                <a:t>(Site specific)	</a:t>
              </a:r>
            </a:p>
            <a:p>
              <a:pPr algn="r"/>
              <a:endParaRPr lang="en-US" sz="2000" b="1" dirty="0">
                <a:solidFill>
                  <a:srgbClr val="C00000"/>
                </a:solidFill>
              </a:endParaRPr>
            </a:p>
            <a:p>
              <a:pPr algn="r"/>
              <a:r>
                <a:rPr lang="en-US" sz="2000" b="1" dirty="0">
                  <a:solidFill>
                    <a:srgbClr val="C00000"/>
                  </a:solidFill>
                </a:rPr>
                <a:t>Tunnel coupling:</a:t>
              </a:r>
            </a:p>
            <a:p>
              <a:pPr algn="r"/>
              <a:endParaRPr lang="en-US" sz="2000" b="1" dirty="0">
                <a:solidFill>
                  <a:srgbClr val="C00000"/>
                </a:solidFill>
              </a:endParaRPr>
            </a:p>
            <a:p>
              <a:pPr algn="r"/>
              <a:r>
                <a:rPr lang="en-US" sz="2000" b="1" dirty="0">
                  <a:solidFill>
                    <a:srgbClr val="C00000"/>
                  </a:solidFill>
                </a:rPr>
                <a:t>Coulomb interaction:</a:t>
              </a:r>
            </a:p>
            <a:p>
              <a:pPr algn="r"/>
              <a:r>
                <a:rPr lang="en-US" sz="2000" b="1" dirty="0">
                  <a:solidFill>
                    <a:srgbClr val="C00000"/>
                  </a:solidFill>
                </a:rPr>
                <a:t>(Electron-electron and electron-ion)	</a:t>
              </a:r>
            </a:p>
          </p:txBody>
        </p:sp>
      </p:grpSp>
      <p:sp>
        <p:nvSpPr>
          <p:cNvPr id="2" name="TextBox 1">
            <a:extLst>
              <a:ext uri="{FF2B5EF4-FFF2-40B4-BE49-F238E27FC236}">
                <a16:creationId xmlns:a16="http://schemas.microsoft.com/office/drawing/2014/main" id="{6E696B83-2487-4FF4-B124-E7D2671C4347}"/>
              </a:ext>
            </a:extLst>
          </p:cNvPr>
          <p:cNvSpPr txBox="1"/>
          <p:nvPr/>
        </p:nvSpPr>
        <p:spPr>
          <a:xfrm>
            <a:off x="352155" y="1264890"/>
            <a:ext cx="7490012" cy="707886"/>
          </a:xfrm>
          <a:prstGeom prst="rect">
            <a:avLst/>
          </a:prstGeom>
          <a:noFill/>
        </p:spPr>
        <p:txBody>
          <a:bodyPr wrap="square" rtlCol="0">
            <a:spAutoFit/>
          </a:bodyPr>
          <a:lstStyle/>
          <a:p>
            <a:r>
              <a:rPr lang="en-US" sz="2000" b="1" dirty="0"/>
              <a:t>Solve Hamiltonian for many body eigenstates and plot charge stability diagrams, charge occupancy, conductance... </a:t>
            </a:r>
          </a:p>
        </p:txBody>
      </p:sp>
      <p:pic>
        <p:nvPicPr>
          <p:cNvPr id="21" name="Picture 20">
            <a:extLst>
              <a:ext uri="{FF2B5EF4-FFF2-40B4-BE49-F238E27FC236}">
                <a16:creationId xmlns:a16="http://schemas.microsoft.com/office/drawing/2014/main" id="{FDB5EB79-42A3-4D5B-9D7B-A240DC9AE29B}"/>
              </a:ext>
            </a:extLst>
          </p:cNvPr>
          <p:cNvPicPr>
            <a:picLocks noChangeAspect="1"/>
          </p:cNvPicPr>
          <p:nvPr/>
        </p:nvPicPr>
        <p:blipFill rotWithShape="1">
          <a:blip r:embed="rId8"/>
          <a:srcRect t="8515"/>
          <a:stretch/>
        </p:blipFill>
        <p:spPr>
          <a:xfrm>
            <a:off x="8061873" y="954627"/>
            <a:ext cx="3885749" cy="2622617"/>
          </a:xfrm>
          <a:prstGeom prst="rect">
            <a:avLst/>
          </a:prstGeom>
        </p:spPr>
      </p:pic>
      <p:sp>
        <p:nvSpPr>
          <p:cNvPr id="27" name="TextBox 26">
            <a:extLst>
              <a:ext uri="{FF2B5EF4-FFF2-40B4-BE49-F238E27FC236}">
                <a16:creationId xmlns:a16="http://schemas.microsoft.com/office/drawing/2014/main" id="{E1AB2384-865A-475C-A1E9-3986EFACCC80}"/>
              </a:ext>
            </a:extLst>
          </p:cNvPr>
          <p:cNvSpPr txBox="1"/>
          <p:nvPr/>
        </p:nvSpPr>
        <p:spPr>
          <a:xfrm>
            <a:off x="7852857" y="5730371"/>
            <a:ext cx="2241533" cy="646331"/>
          </a:xfrm>
          <a:prstGeom prst="rect">
            <a:avLst/>
          </a:prstGeom>
          <a:noFill/>
        </p:spPr>
        <p:txBody>
          <a:bodyPr wrap="square" rtlCol="0">
            <a:spAutoFit/>
          </a:bodyPr>
          <a:lstStyle/>
          <a:p>
            <a:r>
              <a:rPr lang="en-US" dirty="0"/>
              <a:t>Transport through many body states</a:t>
            </a:r>
          </a:p>
        </p:txBody>
      </p:sp>
      <p:sp>
        <p:nvSpPr>
          <p:cNvPr id="29" name="TextBox 1">
            <a:extLst>
              <a:ext uri="{FF2B5EF4-FFF2-40B4-BE49-F238E27FC236}">
                <a16:creationId xmlns:a16="http://schemas.microsoft.com/office/drawing/2014/main" id="{C93FE722-EC2E-46EB-BE2E-177B2AB764D3}"/>
              </a:ext>
            </a:extLst>
          </p:cNvPr>
          <p:cNvSpPr txBox="1"/>
          <p:nvPr/>
        </p:nvSpPr>
        <p:spPr>
          <a:xfrm>
            <a:off x="8893294" y="637129"/>
            <a:ext cx="3315248"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t>Gate-gate map for array #3</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55B1D33-2154-482C-BA80-527D813A88D1}"/>
                  </a:ext>
                </a:extLst>
              </p:cNvPr>
              <p:cNvSpPr txBox="1"/>
              <p:nvPr/>
            </p:nvSpPr>
            <p:spPr>
              <a:xfrm>
                <a:off x="1261755" y="5602005"/>
                <a:ext cx="5979137" cy="3916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solidFill>
                            <a:srgbClr val="FF0000"/>
                          </a:solidFill>
                          <a:latin typeface="Cambria Math" panose="02040503050406030204" pitchFamily="18" charset="0"/>
                        </a:rPr>
                        <m:t>𝑡</m:t>
                      </m:r>
                      <m:r>
                        <a:rPr lang="en-US" altLang="zh-CN" b="0" i="1" smtClean="0">
                          <a:solidFill>
                            <a:srgbClr val="FF0000"/>
                          </a:solidFill>
                          <a:latin typeface="Cambria Math" panose="02040503050406030204" pitchFamily="18" charset="0"/>
                        </a:rPr>
                        <m:t>~(0.1, 10)</m:t>
                      </m:r>
                      <m:r>
                        <a:rPr lang="en-US" altLang="zh-CN" b="0" i="1" smtClean="0">
                          <a:solidFill>
                            <a:srgbClr val="FF0000"/>
                          </a:solidFill>
                          <a:latin typeface="Cambria Math" panose="02040503050406030204" pitchFamily="18" charset="0"/>
                        </a:rPr>
                        <m:t>𝑚𝑒𝑉</m:t>
                      </m:r>
                      <m:r>
                        <a:rPr lang="en-US" altLang="zh-CN" b="0" i="1" smtClean="0">
                          <a:solidFill>
                            <a:srgbClr val="FF0000"/>
                          </a:solidFill>
                          <a:latin typeface="Cambria Math" panose="02040503050406030204" pitchFamily="18" charset="0"/>
                        </a:rPr>
                        <m:t>, </m:t>
                      </m:r>
                      <m:r>
                        <a:rPr lang="en-US" altLang="zh-CN" b="0" i="1" smtClean="0">
                          <a:solidFill>
                            <a:srgbClr val="FF0000"/>
                          </a:solidFill>
                          <a:latin typeface="Cambria Math" panose="02040503050406030204" pitchFamily="18" charset="0"/>
                        </a:rPr>
                        <m:t>𝑈</m:t>
                      </m:r>
                      <m:r>
                        <a:rPr lang="en-US" altLang="zh-CN" b="0" i="1" smtClean="0">
                          <a:solidFill>
                            <a:srgbClr val="FF0000"/>
                          </a:solidFill>
                          <a:latin typeface="Cambria Math" panose="02040503050406030204" pitchFamily="18" charset="0"/>
                        </a:rPr>
                        <m:t>=45</m:t>
                      </m:r>
                      <m:r>
                        <a:rPr lang="en-US" altLang="zh-CN" b="0" i="1" smtClean="0">
                          <a:solidFill>
                            <a:srgbClr val="FF0000"/>
                          </a:solidFill>
                          <a:latin typeface="Cambria Math" panose="02040503050406030204" pitchFamily="18" charset="0"/>
                        </a:rPr>
                        <m:t>𝑚𝑒𝑉</m:t>
                      </m:r>
                      <m:r>
                        <a:rPr lang="en-US" altLang="zh-CN" b="0" i="1" smtClean="0">
                          <a:solidFill>
                            <a:srgbClr val="FF0000"/>
                          </a:solidFill>
                          <a:latin typeface="Cambria Math" panose="02040503050406030204" pitchFamily="18" charset="0"/>
                        </a:rPr>
                        <m:t>, </m:t>
                      </m:r>
                      <m:sSub>
                        <m:sSubPr>
                          <m:ctrlPr>
                            <a:rPr lang="en-US" altLang="zh-CN" b="0"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𝑈</m:t>
                          </m:r>
                        </m:e>
                        <m:sub>
                          <m:r>
                            <a:rPr lang="en-US" altLang="zh-CN" b="0" i="1" smtClean="0">
                              <a:solidFill>
                                <a:srgbClr val="FF0000"/>
                              </a:solidFill>
                              <a:latin typeface="Cambria Math" panose="02040503050406030204" pitchFamily="18" charset="0"/>
                            </a:rPr>
                            <m:t>𝑖𝑗</m:t>
                          </m:r>
                        </m:sub>
                      </m:sSub>
                      <m:r>
                        <a:rPr lang="en-US" altLang="zh-CN" b="0" i="1" smtClean="0">
                          <a:solidFill>
                            <a:srgbClr val="FF0000"/>
                          </a:solidFill>
                          <a:latin typeface="Cambria Math" panose="02040503050406030204" pitchFamily="18" charset="0"/>
                        </a:rPr>
                        <m:t>~15</m:t>
                      </m:r>
                      <m:r>
                        <a:rPr lang="en-US" altLang="zh-CN" b="0" i="1" smtClean="0">
                          <a:solidFill>
                            <a:srgbClr val="FF0000"/>
                          </a:solidFill>
                          <a:latin typeface="Cambria Math" panose="02040503050406030204" pitchFamily="18" charset="0"/>
                        </a:rPr>
                        <m:t>𝑚𝑒𝑉</m:t>
                      </m:r>
                      <m:r>
                        <a:rPr lang="en-US" altLang="zh-CN" b="0" i="1" smtClean="0">
                          <a:solidFill>
                            <a:srgbClr val="FF0000"/>
                          </a:solidFill>
                          <a:latin typeface="Cambria Math" panose="02040503050406030204" pitchFamily="18" charset="0"/>
                        </a:rPr>
                        <m:t>, </m:t>
                      </m:r>
                      <m:sSub>
                        <m:sSubPr>
                          <m:ctrlPr>
                            <a:rPr lang="en-US" altLang="zh-CN" b="0"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𝑉</m:t>
                          </m:r>
                        </m:e>
                        <m:sub>
                          <m:r>
                            <a:rPr lang="en-US" altLang="zh-CN" b="0" i="1" smtClean="0">
                              <a:solidFill>
                                <a:srgbClr val="FF0000"/>
                              </a:solidFill>
                              <a:latin typeface="Cambria Math" panose="02040503050406030204" pitchFamily="18" charset="0"/>
                            </a:rPr>
                            <m:t>𝑖𝑗</m:t>
                          </m:r>
                        </m:sub>
                      </m:sSub>
                      <m:r>
                        <a:rPr lang="en-US" altLang="zh-CN" b="0" i="1" smtClean="0">
                          <a:solidFill>
                            <a:srgbClr val="FF0000"/>
                          </a:solidFill>
                          <a:latin typeface="Cambria Math" panose="02040503050406030204" pitchFamily="18" charset="0"/>
                        </a:rPr>
                        <m:t>~−100</m:t>
                      </m:r>
                      <m:r>
                        <a:rPr lang="en-US" altLang="zh-CN" b="0" i="1" smtClean="0">
                          <a:solidFill>
                            <a:srgbClr val="FF0000"/>
                          </a:solidFill>
                          <a:latin typeface="Cambria Math" panose="02040503050406030204" pitchFamily="18" charset="0"/>
                        </a:rPr>
                        <m:t>𝑚𝑒𝑉</m:t>
                      </m:r>
                    </m:oMath>
                  </m:oMathPara>
                </a14:m>
                <a:endParaRPr lang="zh-CN" altLang="en-US" dirty="0">
                  <a:solidFill>
                    <a:srgbClr val="FF0000"/>
                  </a:solidFill>
                </a:endParaRPr>
              </a:p>
            </p:txBody>
          </p:sp>
        </mc:Choice>
        <mc:Fallback xmlns="">
          <p:sp>
            <p:nvSpPr>
              <p:cNvPr id="30" name="TextBox 29">
                <a:extLst>
                  <a:ext uri="{FF2B5EF4-FFF2-40B4-BE49-F238E27FC236}">
                    <a16:creationId xmlns:a16="http://schemas.microsoft.com/office/drawing/2014/main" id="{C55B1D33-2154-482C-BA80-527D813A88D1}"/>
                  </a:ext>
                </a:extLst>
              </p:cNvPr>
              <p:cNvSpPr txBox="1">
                <a:spLocks noRot="1" noChangeAspect="1" noMove="1" noResize="1" noEditPoints="1" noAdjustHandles="1" noChangeArrowheads="1" noChangeShapeType="1" noTextEdit="1"/>
              </p:cNvSpPr>
              <p:nvPr/>
            </p:nvSpPr>
            <p:spPr>
              <a:xfrm>
                <a:off x="1261755" y="5602005"/>
                <a:ext cx="5979137" cy="391646"/>
              </a:xfrm>
              <a:prstGeom prst="rect">
                <a:avLst/>
              </a:prstGeom>
              <a:blipFill>
                <a:blip r:embed="rId9"/>
                <a:stretch>
                  <a:fillRect b="-7813"/>
                </a:stretch>
              </a:blipFill>
            </p:spPr>
            <p:txBody>
              <a:bodyPr/>
              <a:lstStyle/>
              <a:p>
                <a:r>
                  <a:rPr lang="en-US">
                    <a:noFill/>
                  </a:rPr>
                  <a:t> </a:t>
                </a:r>
              </a:p>
            </p:txBody>
          </p:sp>
        </mc:Fallback>
      </mc:AlternateContent>
      <p:sp>
        <p:nvSpPr>
          <p:cNvPr id="31" name="TextBox 30">
            <a:extLst>
              <a:ext uri="{FF2B5EF4-FFF2-40B4-BE49-F238E27FC236}">
                <a16:creationId xmlns:a16="http://schemas.microsoft.com/office/drawing/2014/main" id="{0D0DF94A-6218-4818-A8CE-9072CE600AEF}"/>
              </a:ext>
            </a:extLst>
          </p:cNvPr>
          <p:cNvSpPr txBox="1"/>
          <p:nvPr/>
        </p:nvSpPr>
        <p:spPr>
          <a:xfrm>
            <a:off x="352154" y="5232673"/>
            <a:ext cx="2635658" cy="369332"/>
          </a:xfrm>
          <a:prstGeom prst="rect">
            <a:avLst/>
          </a:prstGeom>
          <a:noFill/>
        </p:spPr>
        <p:txBody>
          <a:bodyPr wrap="none" rtlCol="0">
            <a:spAutoFit/>
          </a:bodyPr>
          <a:lstStyle/>
          <a:p>
            <a:r>
              <a:rPr lang="en-US" altLang="zh-CN" dirty="0"/>
              <a:t>Typical parameter space:</a:t>
            </a:r>
            <a:endParaRPr lang="zh-CN" altLang="en-US" dirty="0"/>
          </a:p>
        </p:txBody>
      </p:sp>
      <p:grpSp>
        <p:nvGrpSpPr>
          <p:cNvPr id="11" name="Group 10"/>
          <p:cNvGrpSpPr/>
          <p:nvPr/>
        </p:nvGrpSpPr>
        <p:grpSpPr>
          <a:xfrm>
            <a:off x="10016385" y="4303676"/>
            <a:ext cx="2008728" cy="1982766"/>
            <a:chOff x="9994738" y="4498204"/>
            <a:chExt cx="2008728" cy="1982766"/>
          </a:xfrm>
        </p:grpSpPr>
        <p:pic>
          <p:nvPicPr>
            <p:cNvPr id="23" name="Picture 22">
              <a:extLst>
                <a:ext uri="{FF2B5EF4-FFF2-40B4-BE49-F238E27FC236}">
                  <a16:creationId xmlns:a16="http://schemas.microsoft.com/office/drawing/2014/main" id="{945BA12A-A6FD-4AA2-805C-85AC04279B76}"/>
                </a:ext>
              </a:extLst>
            </p:cNvPr>
            <p:cNvPicPr/>
            <p:nvPr/>
          </p:nvPicPr>
          <p:blipFill rotWithShape="1">
            <a:blip r:embed="rId10" cstate="print">
              <a:extLst>
                <a:ext uri="{28A0092B-C50C-407E-A947-70E740481C1C}">
                  <a14:useLocalDpi xmlns:a14="http://schemas.microsoft.com/office/drawing/2010/main" val="0"/>
                </a:ext>
              </a:extLst>
            </a:blip>
            <a:srcRect l="50785" t="49829"/>
            <a:stretch/>
          </p:blipFill>
          <p:spPr bwMode="auto">
            <a:xfrm>
              <a:off x="9994738" y="4498204"/>
              <a:ext cx="2008728" cy="1982766"/>
            </a:xfrm>
            <a:prstGeom prst="rect">
              <a:avLst/>
            </a:prstGeom>
            <a:noFill/>
          </p:spPr>
        </p:pic>
        <p:pic>
          <p:nvPicPr>
            <p:cNvPr id="6" name="Picture 5"/>
            <p:cNvPicPr>
              <a:picLocks noChangeAspect="1"/>
            </p:cNvPicPr>
            <p:nvPr/>
          </p:nvPicPr>
          <p:blipFill>
            <a:blip r:embed="rId11"/>
            <a:stretch>
              <a:fillRect/>
            </a:stretch>
          </p:blipFill>
          <p:spPr>
            <a:xfrm>
              <a:off x="10012432" y="4557370"/>
              <a:ext cx="314434" cy="346683"/>
            </a:xfrm>
            <a:prstGeom prst="rect">
              <a:avLst/>
            </a:prstGeom>
          </p:spPr>
        </p:pic>
      </p:grpSp>
    </p:spTree>
    <p:extLst>
      <p:ext uri="{BB962C8B-B14F-4D97-AF65-F5344CB8AC3E}">
        <p14:creationId xmlns:p14="http://schemas.microsoft.com/office/powerpoint/2010/main" val="101433934"/>
      </p:ext>
    </p:extLst>
  </p:cSld>
  <p:clrMapOvr>
    <a:masterClrMapping/>
  </p:clrMapOvr>
  <mc:AlternateContent xmlns:mc="http://schemas.openxmlformats.org/markup-compatibility/2006" xmlns:p14="http://schemas.microsoft.com/office/powerpoint/2010/main">
    <mc:Choice Requires="p14">
      <p:transition spd="slow" p14:dur="2000" advTm="65815"/>
    </mc:Choice>
    <mc:Fallback xmlns="">
      <p:transition spd="slow" advTm="65815"/>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96904</TotalTime>
  <Words>2940</Words>
  <Application>Microsoft Office PowerPoint</Application>
  <PresentationFormat>Widescreen</PresentationFormat>
  <Paragraphs>287</Paragraphs>
  <Slides>25</Slides>
  <Notes>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SimSun</vt:lpstr>
      <vt:lpstr>Arial</vt:lpstr>
      <vt:lpstr>Calibri</vt:lpstr>
      <vt:lpstr>Calibri Light</vt:lpstr>
      <vt:lpstr>Cambria Math</vt:lpstr>
      <vt:lpstr>Helvetica Light</vt:lpstr>
      <vt:lpstr>Proxima Nova</vt:lpstr>
      <vt:lpstr>Symbol</vt:lpstr>
      <vt:lpstr>Times New Roman</vt:lpstr>
      <vt:lpstr>Wingdings</vt:lpstr>
      <vt:lpstr>Office Theme</vt:lpstr>
      <vt:lpstr>1_Custom Design</vt:lpstr>
      <vt:lpstr>Custom Design</vt:lpstr>
      <vt:lpstr>Atomically Precise Devices for Analog Quantum Simulation of Lattice Gauge Theories   PIs: Rick Silver, James Owen, Jon Wyrick, Michael Gullans,  and Zohreh Davoudi  Ali Rad, Fan Fei, Pradeep Namboodiri, FNU Utsav, Brian Courts, Mark Yves-Gaunin </vt:lpstr>
      <vt:lpstr>PowerPoint Presentation</vt:lpstr>
      <vt:lpstr>PowerPoint Presentation</vt:lpstr>
      <vt:lpstr>PowerPoint Presentation</vt:lpstr>
      <vt:lpstr>Few Donor/Quantum Dot Spin Selective Readout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Wang, Xiqiao</dc:creator>
  <cp:lastModifiedBy>Silver, Richard M. (Fed)</cp:lastModifiedBy>
  <cp:revision>972</cp:revision>
  <cp:lastPrinted>2015-10-16T21:00:14Z</cp:lastPrinted>
  <dcterms:created xsi:type="dcterms:W3CDTF">2015-10-13T16:09:28Z</dcterms:created>
  <dcterms:modified xsi:type="dcterms:W3CDTF">2025-01-14T04:36:47Z</dcterms:modified>
</cp:coreProperties>
</file>