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8.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handoutMasterIdLst>
    <p:handoutMasterId r:id="rId26"/>
  </p:handoutMasterIdLst>
  <p:sldIdLst>
    <p:sldId id="256" r:id="rId2"/>
    <p:sldId id="378" r:id="rId3"/>
    <p:sldId id="386" r:id="rId4"/>
    <p:sldId id="381" r:id="rId5"/>
    <p:sldId id="385" r:id="rId6"/>
    <p:sldId id="390" r:id="rId7"/>
    <p:sldId id="391" r:id="rId8"/>
    <p:sldId id="343" r:id="rId9"/>
    <p:sldId id="389" r:id="rId10"/>
    <p:sldId id="372" r:id="rId11"/>
    <p:sldId id="388" r:id="rId12"/>
    <p:sldId id="373" r:id="rId13"/>
    <p:sldId id="266" r:id="rId14"/>
    <p:sldId id="398" r:id="rId15"/>
    <p:sldId id="399" r:id="rId16"/>
    <p:sldId id="403" r:id="rId17"/>
    <p:sldId id="394" r:id="rId18"/>
    <p:sldId id="384" r:id="rId19"/>
    <p:sldId id="400" r:id="rId20"/>
    <p:sldId id="393" r:id="rId21"/>
    <p:sldId id="397" r:id="rId22"/>
    <p:sldId id="387" r:id="rId23"/>
    <p:sldId id="395" r:id="rId24"/>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F6E6B"/>
    <a:srgbClr val="A005BF"/>
    <a:srgbClr val="3932CA"/>
    <a:srgbClr val="99FF99"/>
    <a:srgbClr val="FFFF99"/>
    <a:srgbClr val="61DCF9"/>
    <a:srgbClr val="FDA9F9"/>
    <a:srgbClr val="FF00FF"/>
    <a:srgbClr val="50B9C1"/>
    <a:srgbClr val="AAFC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766" autoAdjust="0"/>
    <p:restoredTop sz="86612" autoAdjust="0"/>
  </p:normalViewPr>
  <p:slideViewPr>
    <p:cSldViewPr snapToGrid="0">
      <p:cViewPr varScale="1">
        <p:scale>
          <a:sx n="77" d="100"/>
          <a:sy n="77" d="100"/>
        </p:scale>
        <p:origin x="12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1AA26B8E-831B-40B4-B631-800315075B5B}" type="datetimeFigureOut">
              <a:rPr lang="en-US" smtClean="0"/>
              <a:t>1/15/2025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3CD09F5-A9CF-4F60-8926-EFA2FC44D51B}" type="slidenum">
              <a:rPr lang="en-US" smtClean="0"/>
              <a:t>‹#›</a:t>
            </a:fld>
            <a:endParaRPr lang="en-US"/>
          </a:p>
        </p:txBody>
      </p:sp>
    </p:spTree>
    <p:extLst>
      <p:ext uri="{BB962C8B-B14F-4D97-AF65-F5344CB8AC3E}">
        <p14:creationId xmlns:p14="http://schemas.microsoft.com/office/powerpoint/2010/main" val="2456688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GB"/>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E566945-20C0-49A9-AEF3-FF899E5A3AAD}" type="datetimeFigureOut">
              <a:rPr lang="en-GB" smtClean="0"/>
              <a:t>15/01/2025</a:t>
            </a:fld>
            <a:endParaRPr lang="en-GB"/>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GB"/>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GB"/>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B74788C-16D0-47C1-9664-F39B8A5F3BCF}" type="slidenum">
              <a:rPr lang="en-GB" smtClean="0"/>
              <a:t>‹#›</a:t>
            </a:fld>
            <a:endParaRPr lang="en-GB"/>
          </a:p>
        </p:txBody>
      </p:sp>
    </p:spTree>
    <p:extLst>
      <p:ext uri="{BB962C8B-B14F-4D97-AF65-F5344CB8AC3E}">
        <p14:creationId xmlns:p14="http://schemas.microsoft.com/office/powerpoint/2010/main" val="3748745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V </a:t>
            </a:r>
            <a:r>
              <a:rPr lang="en-AU" dirty="0" err="1"/>
              <a:t>center</a:t>
            </a:r>
            <a:r>
              <a:rPr lang="en-AU" dirty="0"/>
              <a:t> things</a:t>
            </a:r>
          </a:p>
        </p:txBody>
      </p:sp>
      <p:sp>
        <p:nvSpPr>
          <p:cNvPr id="4" name="Slide Number Placeholder 3"/>
          <p:cNvSpPr>
            <a:spLocks noGrp="1"/>
          </p:cNvSpPr>
          <p:nvPr>
            <p:ph type="sldNum" sz="quarter" idx="10"/>
          </p:nvPr>
        </p:nvSpPr>
        <p:spPr/>
        <p:txBody>
          <a:bodyPr/>
          <a:lstStyle/>
          <a:p>
            <a:fld id="{7B74788C-16D0-47C1-9664-F39B8A5F3BCF}" type="slidenum">
              <a:rPr lang="en-GB" smtClean="0"/>
              <a:t>1</a:t>
            </a:fld>
            <a:endParaRPr lang="en-GB"/>
          </a:p>
        </p:txBody>
      </p:sp>
    </p:spTree>
    <p:extLst>
      <p:ext uri="{BB962C8B-B14F-4D97-AF65-F5344CB8AC3E}">
        <p14:creationId xmlns:p14="http://schemas.microsoft.com/office/powerpoint/2010/main" val="33180011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answer the second question, we looked towards crystal growing methods that produced as little </a:t>
            </a:r>
            <a:r>
              <a:rPr lang="en-AU" dirty="0" err="1"/>
              <a:t>residu</a:t>
            </a:r>
            <a:r>
              <a:rPr lang="en-AU" dirty="0"/>
              <a:t> as possible. As thorium-229 is scarce, we do not want to waste anything and we want to get to the highest doping concentrations possible. For this we used the vertical gradient freeze method: We put some powder containing CaF2, ThF4 and PbF2 (as oxygen scavenger, to reduce contaminations), on top of a single crystal CaF2. We then proceed to apply a steep temperature gradient which melts half the crystal, and thus mixes the separate molecules. By carefully moving this steep temperature gradient, upward, thereby cooling the crystal from bottom to top, it crystallizes on top of the single crystal. This way we can grow a single crystal CaF2 doped with Thorium with the same structure as the bottom seed crystal. The crystallinity ensures the transparency up to 122 nm. Tests with the non-radioactive and widely available isotope of thorium, 232, produced 122 nm transparent crystals using this method.</a:t>
            </a:r>
          </a:p>
        </p:txBody>
      </p:sp>
      <p:sp>
        <p:nvSpPr>
          <p:cNvPr id="4" name="Slide Number Placeholder 3"/>
          <p:cNvSpPr>
            <a:spLocks noGrp="1"/>
          </p:cNvSpPr>
          <p:nvPr>
            <p:ph type="sldNum" sz="quarter" idx="10"/>
          </p:nvPr>
        </p:nvSpPr>
        <p:spPr/>
        <p:txBody>
          <a:bodyPr/>
          <a:lstStyle/>
          <a:p>
            <a:fld id="{7B74788C-16D0-47C1-9664-F39B8A5F3BCF}" type="slidenum">
              <a:rPr lang="en-GB" smtClean="0"/>
              <a:t>10</a:t>
            </a:fld>
            <a:endParaRPr lang="en-GB"/>
          </a:p>
        </p:txBody>
      </p:sp>
    </p:spTree>
    <p:extLst>
      <p:ext uri="{BB962C8B-B14F-4D97-AF65-F5344CB8AC3E}">
        <p14:creationId xmlns:p14="http://schemas.microsoft.com/office/powerpoint/2010/main" val="1039181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grow these crystals we again looked to the unique situation of Vienna, where the </a:t>
            </a:r>
            <a:r>
              <a:rPr lang="en-AU" dirty="0" err="1"/>
              <a:t>Atominstitut</a:t>
            </a:r>
            <a:r>
              <a:rPr lang="en-AU" dirty="0"/>
              <a:t> is allowed to handle radioactive material and grow macroscopic crystals with it. We only know of 2 other places in the world that do this. Together with the German IISB Fraunhofer institute a prototype crystal grower was designed and manufactured to grow 17 mm crystals, the smallest possible then. Throughout my PhD many engineering challenges arose: We reduced the size of the crystal to 3.2 mm to achieve the highest doping concentration with the mg available amounts of thorium-229. Because of the size of the crystal we had to increase precision and steepness of the temperature gradient. Because of this, we needed to implement materials with higher resistance to temperatures and fluorinating atmospheres. By experimenting with scavengers and starting materials we effectively reduced impurities to non-</a:t>
            </a:r>
            <a:r>
              <a:rPr lang="en-AU" dirty="0" err="1"/>
              <a:t>measureable</a:t>
            </a:r>
            <a:r>
              <a:rPr lang="en-AU" dirty="0"/>
              <a:t> quantities. Finally we reduced the amount of CaF2 that was used as a carrier for thorium-229 through coprecipitating the materials. After many years of experimentation and calibration we finally produced a radioactively doped CaF2 crystal, which was sadly opaque.</a:t>
            </a:r>
          </a:p>
        </p:txBody>
      </p:sp>
      <p:sp>
        <p:nvSpPr>
          <p:cNvPr id="4" name="Slide Number Placeholder 3"/>
          <p:cNvSpPr>
            <a:spLocks noGrp="1"/>
          </p:cNvSpPr>
          <p:nvPr>
            <p:ph type="sldNum" sz="quarter" idx="10"/>
          </p:nvPr>
        </p:nvSpPr>
        <p:spPr/>
        <p:txBody>
          <a:bodyPr/>
          <a:lstStyle/>
          <a:p>
            <a:fld id="{7B74788C-16D0-47C1-9664-F39B8A5F3BCF}" type="slidenum">
              <a:rPr lang="en-GB" smtClean="0"/>
              <a:t>11</a:t>
            </a:fld>
            <a:endParaRPr lang="en-GB"/>
          </a:p>
        </p:txBody>
      </p:sp>
    </p:spTree>
    <p:extLst>
      <p:ext uri="{BB962C8B-B14F-4D97-AF65-F5344CB8AC3E}">
        <p14:creationId xmlns:p14="http://schemas.microsoft.com/office/powerpoint/2010/main" val="2677401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Through optical absorption measurements, and consulting experts at the IFP and the Marburg university we figured out what made the radioactive crystals opaque, and the non-radioactive ones transparent: Large amounts of fluoride were lost during the growth process due to radioactivity induced dissociation: radiolysis. This imbalance between Ca and F produced highly opaque crystals. Our last engineering challenge was to put back the fluoride for which we developed a new technique: annealing the crystals in CF4 to disperse fluoride quickly through the crystal. For this a new type of induction crystal growing oven with control of the ambient gas was installed in the </a:t>
            </a:r>
            <a:r>
              <a:rPr lang="en-AU" dirty="0" err="1"/>
              <a:t>Atominstitut</a:t>
            </a:r>
            <a:r>
              <a:rPr lang="en-AU" dirty="0"/>
              <a:t>, which can also be used to develop new crystal growing methods. This technique is now used by other crystal growing groups around the world. The effect is even visible, where one can see the opaqueness receding as a function of annealing time. Finally, this produced crystals transparent up to 122 nm containing thorium-229. Only 3 crystals were produced this way, with only one, X2, containing the highest density of Thorium-229.</a:t>
            </a:r>
          </a:p>
        </p:txBody>
      </p:sp>
      <p:sp>
        <p:nvSpPr>
          <p:cNvPr id="4" name="Slide Number Placeholder 3"/>
          <p:cNvSpPr>
            <a:spLocks noGrp="1"/>
          </p:cNvSpPr>
          <p:nvPr>
            <p:ph type="sldNum" sz="quarter" idx="10"/>
          </p:nvPr>
        </p:nvSpPr>
        <p:spPr/>
        <p:txBody>
          <a:bodyPr/>
          <a:lstStyle/>
          <a:p>
            <a:fld id="{7B74788C-16D0-47C1-9664-F39B8A5F3BCF}" type="slidenum">
              <a:rPr lang="en-GB" smtClean="0"/>
              <a:t>12</a:t>
            </a:fld>
            <a:endParaRPr lang="en-GB"/>
          </a:p>
        </p:txBody>
      </p:sp>
    </p:spTree>
    <p:extLst>
      <p:ext uri="{BB962C8B-B14F-4D97-AF65-F5344CB8AC3E}">
        <p14:creationId xmlns:p14="http://schemas.microsoft.com/office/powerpoint/2010/main" val="4037090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After finally producing a suitable CaF2 crystal containing thorium-229, collaborations around the world were sought to put X2 to the test. First the crystal was sent to the Spring-8 synchrotron in Japan where in collaboration with Okayama U and Riken the thorium nucleus was excited using extremely narrowband x-rays. We were successful in exciting and manipulating a population of excited nuclei in the crystal, but lacked the precise spectroscopy needed for a clock. In the image one can see the fluorescence the x-rays generate in the CaF2. Next, we sent X2 to the German metrology institute PTB to perform narrowband laser spectroscopy. Cryogenic cooling of the crystal was necessary to reduce damage to the crystal, but we managed to be the first to ever excite a nucleus with a laser. The exact frequency of the nuclear oscillation was now known precisely, and using this information X2 was sent to JILA in Boulder to do a proper clock comparison using a laser frequency comb between the currently best atomic clock using Sr-87 and the nuclear clock. Now, the nuclear clock is a reality and is taking its first steps towards competing with the world’s best clocks. </a:t>
            </a:r>
          </a:p>
        </p:txBody>
      </p:sp>
      <p:sp>
        <p:nvSpPr>
          <p:cNvPr id="4" name="Slide Number Placeholder 3"/>
          <p:cNvSpPr>
            <a:spLocks noGrp="1"/>
          </p:cNvSpPr>
          <p:nvPr>
            <p:ph type="sldNum" sz="quarter" idx="10"/>
          </p:nvPr>
        </p:nvSpPr>
        <p:spPr/>
        <p:txBody>
          <a:bodyPr/>
          <a:lstStyle/>
          <a:p>
            <a:fld id="{7B74788C-16D0-47C1-9664-F39B8A5F3BCF}" type="slidenum">
              <a:rPr lang="en-GB" smtClean="0"/>
              <a:t>13</a:t>
            </a:fld>
            <a:endParaRPr lang="en-GB"/>
          </a:p>
        </p:txBody>
      </p:sp>
    </p:spTree>
    <p:extLst>
      <p:ext uri="{BB962C8B-B14F-4D97-AF65-F5344CB8AC3E}">
        <p14:creationId xmlns:p14="http://schemas.microsoft.com/office/powerpoint/2010/main" val="2135855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Mention EPR?</a:t>
            </a:r>
          </a:p>
        </p:txBody>
      </p:sp>
      <p:sp>
        <p:nvSpPr>
          <p:cNvPr id="4" name="Slide Number Placeholder 3"/>
          <p:cNvSpPr>
            <a:spLocks noGrp="1"/>
          </p:cNvSpPr>
          <p:nvPr>
            <p:ph type="sldNum" sz="quarter" idx="10"/>
          </p:nvPr>
        </p:nvSpPr>
        <p:spPr/>
        <p:txBody>
          <a:bodyPr/>
          <a:lstStyle/>
          <a:p>
            <a:fld id="{7B74788C-16D0-47C1-9664-F39B8A5F3BCF}" type="slidenum">
              <a:rPr lang="en-GB" smtClean="0"/>
              <a:t>14</a:t>
            </a:fld>
            <a:endParaRPr lang="en-GB"/>
          </a:p>
        </p:txBody>
      </p:sp>
    </p:spTree>
    <p:extLst>
      <p:ext uri="{BB962C8B-B14F-4D97-AF65-F5344CB8AC3E}">
        <p14:creationId xmlns:p14="http://schemas.microsoft.com/office/powerpoint/2010/main" val="3908527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about 4+ charge and 4 valency</a:t>
            </a:r>
          </a:p>
        </p:txBody>
      </p:sp>
      <p:sp>
        <p:nvSpPr>
          <p:cNvPr id="4" name="Slide Number Placeholder 3"/>
          <p:cNvSpPr>
            <a:spLocks noGrp="1"/>
          </p:cNvSpPr>
          <p:nvPr>
            <p:ph type="sldNum" sz="quarter" idx="10"/>
          </p:nvPr>
        </p:nvSpPr>
        <p:spPr/>
        <p:txBody>
          <a:bodyPr/>
          <a:lstStyle/>
          <a:p>
            <a:fld id="{7B74788C-16D0-47C1-9664-F39B8A5F3BCF}" type="slidenum">
              <a:rPr lang="en-GB" smtClean="0"/>
              <a:t>15</a:t>
            </a:fld>
            <a:endParaRPr lang="en-GB"/>
          </a:p>
        </p:txBody>
      </p:sp>
    </p:spTree>
    <p:extLst>
      <p:ext uri="{BB962C8B-B14F-4D97-AF65-F5344CB8AC3E}">
        <p14:creationId xmlns:p14="http://schemas.microsoft.com/office/powerpoint/2010/main" val="4386898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the wavefunctions calculated by the polish</a:t>
            </a:r>
          </a:p>
        </p:txBody>
      </p:sp>
      <p:sp>
        <p:nvSpPr>
          <p:cNvPr id="4" name="Slide Number Placeholder 3"/>
          <p:cNvSpPr>
            <a:spLocks noGrp="1"/>
          </p:cNvSpPr>
          <p:nvPr>
            <p:ph type="sldNum" sz="quarter" idx="10"/>
          </p:nvPr>
        </p:nvSpPr>
        <p:spPr/>
        <p:txBody>
          <a:bodyPr/>
          <a:lstStyle/>
          <a:p>
            <a:fld id="{7B74788C-16D0-47C1-9664-F39B8A5F3BCF}" type="slidenum">
              <a:rPr lang="en-GB" smtClean="0"/>
              <a:t>16</a:t>
            </a:fld>
            <a:endParaRPr lang="en-GB"/>
          </a:p>
        </p:txBody>
      </p:sp>
    </p:spTree>
    <p:extLst>
      <p:ext uri="{BB962C8B-B14F-4D97-AF65-F5344CB8AC3E}">
        <p14:creationId xmlns:p14="http://schemas.microsoft.com/office/powerpoint/2010/main" val="222020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a:t>
            </a:r>
            <a:r>
              <a:rPr lang="en-AU" dirty="0" err="1"/>
              <a:t>epfl</a:t>
            </a:r>
            <a:r>
              <a:rPr lang="en-AU" dirty="0"/>
              <a:t> logo</a:t>
            </a:r>
          </a:p>
        </p:txBody>
      </p:sp>
      <p:sp>
        <p:nvSpPr>
          <p:cNvPr id="4" name="Slide Number Placeholder 3"/>
          <p:cNvSpPr>
            <a:spLocks noGrp="1"/>
          </p:cNvSpPr>
          <p:nvPr>
            <p:ph type="sldNum" sz="quarter" idx="10"/>
          </p:nvPr>
        </p:nvSpPr>
        <p:spPr/>
        <p:txBody>
          <a:bodyPr/>
          <a:lstStyle/>
          <a:p>
            <a:fld id="{7B74788C-16D0-47C1-9664-F39B8A5F3BCF}" type="slidenum">
              <a:rPr lang="en-GB" smtClean="0"/>
              <a:t>17</a:t>
            </a:fld>
            <a:endParaRPr lang="en-GB"/>
          </a:p>
        </p:txBody>
      </p:sp>
    </p:spTree>
    <p:extLst>
      <p:ext uri="{BB962C8B-B14F-4D97-AF65-F5344CB8AC3E}">
        <p14:creationId xmlns:p14="http://schemas.microsoft.com/office/powerpoint/2010/main" val="19412708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calculations by </a:t>
            </a:r>
            <a:r>
              <a:rPr lang="en-AU" dirty="0" err="1"/>
              <a:t>marek</a:t>
            </a:r>
            <a:endParaRPr lang="en-AU" dirty="0"/>
          </a:p>
        </p:txBody>
      </p:sp>
      <p:sp>
        <p:nvSpPr>
          <p:cNvPr id="4" name="Slide Number Placeholder 3"/>
          <p:cNvSpPr>
            <a:spLocks noGrp="1"/>
          </p:cNvSpPr>
          <p:nvPr>
            <p:ph type="sldNum" sz="quarter" idx="10"/>
          </p:nvPr>
        </p:nvSpPr>
        <p:spPr/>
        <p:txBody>
          <a:bodyPr/>
          <a:lstStyle/>
          <a:p>
            <a:fld id="{7B74788C-16D0-47C1-9664-F39B8A5F3BCF}" type="slidenum">
              <a:rPr lang="en-GB" smtClean="0"/>
              <a:t>18</a:t>
            </a:fld>
            <a:endParaRPr lang="en-GB"/>
          </a:p>
        </p:txBody>
      </p:sp>
    </p:spTree>
    <p:extLst>
      <p:ext uri="{BB962C8B-B14F-4D97-AF65-F5344CB8AC3E}">
        <p14:creationId xmlns:p14="http://schemas.microsoft.com/office/powerpoint/2010/main" val="3385613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Add </a:t>
            </a:r>
            <a:r>
              <a:rPr lang="en-AU" dirty="0" err="1"/>
              <a:t>ptb</a:t>
            </a:r>
            <a:r>
              <a:rPr lang="en-AU" dirty="0"/>
              <a:t> logo</a:t>
            </a:r>
          </a:p>
        </p:txBody>
      </p:sp>
      <p:sp>
        <p:nvSpPr>
          <p:cNvPr id="4" name="Slide Number Placeholder 3"/>
          <p:cNvSpPr>
            <a:spLocks noGrp="1"/>
          </p:cNvSpPr>
          <p:nvPr>
            <p:ph type="sldNum" sz="quarter" idx="10"/>
          </p:nvPr>
        </p:nvSpPr>
        <p:spPr/>
        <p:txBody>
          <a:bodyPr/>
          <a:lstStyle/>
          <a:p>
            <a:fld id="{7B74788C-16D0-47C1-9664-F39B8A5F3BCF}" type="slidenum">
              <a:rPr lang="en-GB" smtClean="0"/>
              <a:t>19</a:t>
            </a:fld>
            <a:endParaRPr lang="en-GB"/>
          </a:p>
        </p:txBody>
      </p:sp>
    </p:spTree>
    <p:extLst>
      <p:ext uri="{BB962C8B-B14F-4D97-AF65-F5344CB8AC3E}">
        <p14:creationId xmlns:p14="http://schemas.microsoft.com/office/powerpoint/2010/main" val="2220714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Atomic clocks use the oscillation frequency of an electron between two orbits around a nucleus to measure time. Many of these atomic clocks together define the second. We can compare different clocks because this resonance is the same for every single atom in the universe. Because we can compare clocks, they can be used to measure position such as in GPS, and are used to precisely measure time differences which is used in astronomy and the internet. The currently best clocks are ultracold atoms held in a large vacuum system, and are probed using lasers with 689 nm photons. So, how can we improve these even further?</a:t>
            </a:r>
          </a:p>
        </p:txBody>
      </p:sp>
      <p:sp>
        <p:nvSpPr>
          <p:cNvPr id="4" name="Slide Number Placeholder 3"/>
          <p:cNvSpPr>
            <a:spLocks noGrp="1"/>
          </p:cNvSpPr>
          <p:nvPr>
            <p:ph type="sldNum" sz="quarter" idx="10"/>
          </p:nvPr>
        </p:nvSpPr>
        <p:spPr/>
        <p:txBody>
          <a:bodyPr/>
          <a:lstStyle/>
          <a:p>
            <a:fld id="{7B74788C-16D0-47C1-9664-F39B8A5F3BCF}" type="slidenum">
              <a:rPr lang="en-GB" smtClean="0"/>
              <a:t>2</a:t>
            </a:fld>
            <a:endParaRPr lang="en-GB"/>
          </a:p>
        </p:txBody>
      </p:sp>
    </p:spTree>
    <p:extLst>
      <p:ext uri="{BB962C8B-B14F-4D97-AF65-F5344CB8AC3E}">
        <p14:creationId xmlns:p14="http://schemas.microsoft.com/office/powerpoint/2010/main" val="4168499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 through the different options we are considering, just to have some frame of reference to talk about. Why is it important? All should be transparent. Add F and H absorption. Look at paper</a:t>
            </a:r>
          </a:p>
        </p:txBody>
      </p:sp>
      <p:sp>
        <p:nvSpPr>
          <p:cNvPr id="4" name="Slide Number Placeholder 3"/>
          <p:cNvSpPr>
            <a:spLocks noGrp="1"/>
          </p:cNvSpPr>
          <p:nvPr>
            <p:ph type="sldNum" sz="quarter" idx="10"/>
          </p:nvPr>
        </p:nvSpPr>
        <p:spPr/>
        <p:txBody>
          <a:bodyPr/>
          <a:lstStyle/>
          <a:p>
            <a:fld id="{7B74788C-16D0-47C1-9664-F39B8A5F3BCF}" type="slidenum">
              <a:rPr lang="en-GB" smtClean="0"/>
              <a:t>20</a:t>
            </a:fld>
            <a:endParaRPr lang="en-GB"/>
          </a:p>
        </p:txBody>
      </p:sp>
    </p:spTree>
    <p:extLst>
      <p:ext uri="{BB962C8B-B14F-4D97-AF65-F5344CB8AC3E}">
        <p14:creationId xmlns:p14="http://schemas.microsoft.com/office/powerpoint/2010/main" val="3371034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Claim this hypothesis, make a cool image with Th-V </a:t>
            </a:r>
            <a:r>
              <a:rPr lang="en-AU" dirty="0" err="1"/>
              <a:t>center</a:t>
            </a:r>
            <a:endParaRPr lang="en-AU" dirty="0"/>
          </a:p>
        </p:txBody>
      </p:sp>
      <p:sp>
        <p:nvSpPr>
          <p:cNvPr id="4" name="Slide Number Placeholder 3"/>
          <p:cNvSpPr>
            <a:spLocks noGrp="1"/>
          </p:cNvSpPr>
          <p:nvPr>
            <p:ph type="sldNum" sz="quarter" idx="10"/>
          </p:nvPr>
        </p:nvSpPr>
        <p:spPr/>
        <p:txBody>
          <a:bodyPr/>
          <a:lstStyle/>
          <a:p>
            <a:fld id="{7B74788C-16D0-47C1-9664-F39B8A5F3BCF}" type="slidenum">
              <a:rPr lang="en-GB" smtClean="0"/>
              <a:t>21</a:t>
            </a:fld>
            <a:endParaRPr lang="en-GB"/>
          </a:p>
        </p:txBody>
      </p:sp>
    </p:spTree>
    <p:extLst>
      <p:ext uri="{BB962C8B-B14F-4D97-AF65-F5344CB8AC3E}">
        <p14:creationId xmlns:p14="http://schemas.microsoft.com/office/powerpoint/2010/main" val="4187020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7B74788C-16D0-47C1-9664-F39B8A5F3BCF}" type="slidenum">
              <a:rPr lang="en-GB" smtClean="0"/>
              <a:t>22</a:t>
            </a:fld>
            <a:endParaRPr lang="en-GB"/>
          </a:p>
        </p:txBody>
      </p:sp>
    </p:spTree>
    <p:extLst>
      <p:ext uri="{BB962C8B-B14F-4D97-AF65-F5344CB8AC3E}">
        <p14:creationId xmlns:p14="http://schemas.microsoft.com/office/powerpoint/2010/main" val="621403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These are all observations that are model dependent. Distance to fluorides is an important factor though, add </a:t>
            </a:r>
            <a:r>
              <a:rPr lang="en-AU" dirty="0" err="1"/>
              <a:t>Jila</a:t>
            </a:r>
            <a:r>
              <a:rPr lang="en-AU" dirty="0"/>
              <a:t> logo</a:t>
            </a:r>
          </a:p>
          <a:p>
            <a:endParaRPr lang="en-AU" dirty="0"/>
          </a:p>
        </p:txBody>
      </p:sp>
      <p:sp>
        <p:nvSpPr>
          <p:cNvPr id="4" name="Slide Number Placeholder 3"/>
          <p:cNvSpPr>
            <a:spLocks noGrp="1"/>
          </p:cNvSpPr>
          <p:nvPr>
            <p:ph type="sldNum" sz="quarter" idx="10"/>
          </p:nvPr>
        </p:nvSpPr>
        <p:spPr/>
        <p:txBody>
          <a:bodyPr/>
          <a:lstStyle/>
          <a:p>
            <a:fld id="{7B74788C-16D0-47C1-9664-F39B8A5F3BCF}" type="slidenum">
              <a:rPr lang="en-GB" smtClean="0"/>
              <a:t>23</a:t>
            </a:fld>
            <a:endParaRPr lang="en-GB"/>
          </a:p>
        </p:txBody>
      </p:sp>
    </p:spTree>
    <p:extLst>
      <p:ext uri="{BB962C8B-B14F-4D97-AF65-F5344CB8AC3E}">
        <p14:creationId xmlns:p14="http://schemas.microsoft.com/office/powerpoint/2010/main" val="40442557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7B74788C-16D0-47C1-9664-F39B8A5F3BCF}" type="slidenum">
              <a:rPr lang="en-GB" smtClean="0"/>
              <a:t>3</a:t>
            </a:fld>
            <a:endParaRPr lang="en-GB"/>
          </a:p>
        </p:txBody>
      </p:sp>
    </p:spTree>
    <p:extLst>
      <p:ext uri="{BB962C8B-B14F-4D97-AF65-F5344CB8AC3E}">
        <p14:creationId xmlns:p14="http://schemas.microsoft.com/office/powerpoint/2010/main" val="2638581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We can improve on many fronts simultaneously by using a nuclear excitation instead of an electronic one. As the outer electrons of an atom are involved in collisions and chemical bonds, they are highly sensitive to their surroundings. The nucleus however is not involved in these interactions and is thus unaffected by the environment. Thorium-229, a radioactive element, has an extremely low energy excitation that we can also probe with lasers, at 150 nm. By using this nucleus, we can directly transfer the developed clock techniques to a nuclear system. This has many benefits: The nucleus is sensitive to new physics compared to atomic clocks, and can be used to uncover more about the universe. Because the nucleus is insensitive to its environment, we can hold it in a crystal instead of a vacuum, which reduces the size of the setup and increases the amount of nuclei that are interrogated. This results in a more precise, stable, fast and smaller clock! The only requirement for the material is that it needs to be transparent to the probing wavelength, 150 nm. For this reason we chose CaF2 as a host material, which is a natural crystal that is transparent up to 122 nm. The main questions that then remain are, does CaF2 remain transparent after doping this nucleus in it, and are we technically able to produce these crystals? </a:t>
            </a:r>
          </a:p>
        </p:txBody>
      </p:sp>
      <p:sp>
        <p:nvSpPr>
          <p:cNvPr id="4" name="Slide Number Placeholder 3"/>
          <p:cNvSpPr>
            <a:spLocks noGrp="1"/>
          </p:cNvSpPr>
          <p:nvPr>
            <p:ph type="sldNum" sz="quarter" idx="10"/>
          </p:nvPr>
        </p:nvSpPr>
        <p:spPr/>
        <p:txBody>
          <a:bodyPr/>
          <a:lstStyle/>
          <a:p>
            <a:fld id="{7B74788C-16D0-47C1-9664-F39B8A5F3BCF}" type="slidenum">
              <a:rPr lang="en-GB" smtClean="0"/>
              <a:t>4</a:t>
            </a:fld>
            <a:endParaRPr lang="en-GB"/>
          </a:p>
        </p:txBody>
      </p:sp>
    </p:spTree>
    <p:extLst>
      <p:ext uri="{BB962C8B-B14F-4D97-AF65-F5344CB8AC3E}">
        <p14:creationId xmlns:p14="http://schemas.microsoft.com/office/powerpoint/2010/main" val="3129344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10"/>
          </p:nvPr>
        </p:nvSpPr>
        <p:spPr/>
        <p:txBody>
          <a:bodyPr/>
          <a:lstStyle/>
          <a:p>
            <a:fld id="{7B74788C-16D0-47C1-9664-F39B8A5F3BCF}" type="slidenum">
              <a:rPr lang="en-GB" smtClean="0"/>
              <a:t>5</a:t>
            </a:fld>
            <a:endParaRPr lang="en-GB"/>
          </a:p>
        </p:txBody>
      </p:sp>
    </p:spTree>
    <p:extLst>
      <p:ext uri="{BB962C8B-B14F-4D97-AF65-F5344CB8AC3E}">
        <p14:creationId xmlns:p14="http://schemas.microsoft.com/office/powerpoint/2010/main" val="244200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about what internal conversion means to us, and what is important in our case. Compare to lanthanide case? Quenching, non-radiative decay etc.</a:t>
            </a:r>
          </a:p>
          <a:p>
            <a:r>
              <a:rPr lang="en-AU" dirty="0"/>
              <a:t>Talk also about quenching, and EB excitation. What it means for the clock.</a:t>
            </a:r>
          </a:p>
        </p:txBody>
      </p:sp>
      <p:sp>
        <p:nvSpPr>
          <p:cNvPr id="4" name="Slide Number Placeholder 3"/>
          <p:cNvSpPr>
            <a:spLocks noGrp="1"/>
          </p:cNvSpPr>
          <p:nvPr>
            <p:ph type="sldNum" sz="quarter" idx="10"/>
          </p:nvPr>
        </p:nvSpPr>
        <p:spPr/>
        <p:txBody>
          <a:bodyPr/>
          <a:lstStyle/>
          <a:p>
            <a:fld id="{7B74788C-16D0-47C1-9664-F39B8A5F3BCF}" type="slidenum">
              <a:rPr lang="en-GB" smtClean="0"/>
              <a:t>6</a:t>
            </a:fld>
            <a:endParaRPr lang="en-GB"/>
          </a:p>
        </p:txBody>
      </p:sp>
    </p:spTree>
    <p:extLst>
      <p:ext uri="{BB962C8B-B14F-4D97-AF65-F5344CB8AC3E}">
        <p14:creationId xmlns:p14="http://schemas.microsoft.com/office/powerpoint/2010/main" val="2597966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Talk about what internal conversion means to us, and what is important in our case. Compare to lanthanide case? Quenching, non-radiative decay etc.</a:t>
            </a:r>
          </a:p>
          <a:p>
            <a:r>
              <a:rPr lang="en-AU" dirty="0"/>
              <a:t>Talk also about quenching, and EB excitation. What it means for the clock.</a:t>
            </a:r>
          </a:p>
        </p:txBody>
      </p:sp>
      <p:sp>
        <p:nvSpPr>
          <p:cNvPr id="4" name="Slide Number Placeholder 3"/>
          <p:cNvSpPr>
            <a:spLocks noGrp="1"/>
          </p:cNvSpPr>
          <p:nvPr>
            <p:ph type="sldNum" sz="quarter" idx="10"/>
          </p:nvPr>
        </p:nvSpPr>
        <p:spPr/>
        <p:txBody>
          <a:bodyPr/>
          <a:lstStyle/>
          <a:p>
            <a:fld id="{7B74788C-16D0-47C1-9664-F39B8A5F3BCF}" type="slidenum">
              <a:rPr lang="en-GB" smtClean="0"/>
              <a:t>7</a:t>
            </a:fld>
            <a:endParaRPr lang="en-GB"/>
          </a:p>
        </p:txBody>
      </p:sp>
    </p:spTree>
    <p:extLst>
      <p:ext uri="{BB962C8B-B14F-4D97-AF65-F5344CB8AC3E}">
        <p14:creationId xmlns:p14="http://schemas.microsoft.com/office/powerpoint/2010/main" val="500756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answer the first question, simulations were performed to assess the feasibility of doping. For this, the unique </a:t>
            </a:r>
            <a:r>
              <a:rPr lang="en-AU" dirty="0" err="1"/>
              <a:t>expertises</a:t>
            </a:r>
            <a:r>
              <a:rPr lang="en-AU" dirty="0"/>
              <a:t> of Vienna was exploited: Density functional theory simulations using the VASP code developed in Vienna. In collaboration with the IFP and VSC we calculated the effect of doping. We predicted that this would only create some extra electronic excitations, or defects, close to the conduction band of this crystal, effectively leaving this crystal transparent for photons up to 10 eV. This is 2 eV larger than the probe photon, and thus the doping should not affect our goal. </a:t>
            </a:r>
          </a:p>
        </p:txBody>
      </p:sp>
      <p:sp>
        <p:nvSpPr>
          <p:cNvPr id="4" name="Slide Number Placeholder 3"/>
          <p:cNvSpPr>
            <a:spLocks noGrp="1"/>
          </p:cNvSpPr>
          <p:nvPr>
            <p:ph type="sldNum" sz="quarter" idx="10"/>
          </p:nvPr>
        </p:nvSpPr>
        <p:spPr/>
        <p:txBody>
          <a:bodyPr/>
          <a:lstStyle/>
          <a:p>
            <a:fld id="{7B74788C-16D0-47C1-9664-F39B8A5F3BCF}" type="slidenum">
              <a:rPr lang="en-GB" smtClean="0"/>
              <a:t>8</a:t>
            </a:fld>
            <a:endParaRPr lang="en-GB"/>
          </a:p>
        </p:txBody>
      </p:sp>
    </p:spTree>
    <p:extLst>
      <p:ext uri="{BB962C8B-B14F-4D97-AF65-F5344CB8AC3E}">
        <p14:creationId xmlns:p14="http://schemas.microsoft.com/office/powerpoint/2010/main" val="12791339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 through the different options we are considering, just to have some frame of reference to talk about. Why is it important? All should be transparent.</a:t>
            </a:r>
          </a:p>
          <a:p>
            <a:r>
              <a:rPr lang="en-AU" dirty="0"/>
              <a:t>Add EFGs</a:t>
            </a:r>
          </a:p>
        </p:txBody>
      </p:sp>
      <p:sp>
        <p:nvSpPr>
          <p:cNvPr id="4" name="Slide Number Placeholder 3"/>
          <p:cNvSpPr>
            <a:spLocks noGrp="1"/>
          </p:cNvSpPr>
          <p:nvPr>
            <p:ph type="sldNum" sz="quarter" idx="10"/>
          </p:nvPr>
        </p:nvSpPr>
        <p:spPr/>
        <p:txBody>
          <a:bodyPr/>
          <a:lstStyle/>
          <a:p>
            <a:fld id="{7B74788C-16D0-47C1-9664-F39B8A5F3BCF}" type="slidenum">
              <a:rPr lang="en-GB" smtClean="0"/>
              <a:t>9</a:t>
            </a:fld>
            <a:endParaRPr lang="en-GB"/>
          </a:p>
        </p:txBody>
      </p:sp>
    </p:spTree>
    <p:extLst>
      <p:ext uri="{BB962C8B-B14F-4D97-AF65-F5344CB8AC3E}">
        <p14:creationId xmlns:p14="http://schemas.microsoft.com/office/powerpoint/2010/main" val="806312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2AF3E8-5A59-49CA-89B9-216A4719870D}" type="datetime1">
              <a:rPr lang="en-GB" smtClean="0"/>
              <a:t>15/01/2025</a:t>
            </a:fld>
            <a:endParaRPr lang="en-GB"/>
          </a:p>
        </p:txBody>
      </p:sp>
      <p:sp>
        <p:nvSpPr>
          <p:cNvPr id="5"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340561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CFAF661-BF31-4B9D-B82A-4B17D036D759}" type="datetime1">
              <a:rPr lang="en-GB" smtClean="0"/>
              <a:t>15/01/2025</a:t>
            </a:fld>
            <a:endParaRPr lang="en-GB"/>
          </a:p>
        </p:txBody>
      </p:sp>
      <p:sp>
        <p:nvSpPr>
          <p:cNvPr id="6" name="Footer Placeholder 5"/>
          <p:cNvSpPr>
            <a:spLocks noGrp="1"/>
          </p:cNvSpPr>
          <p:nvPr>
            <p:ph type="ftr" sz="quarter" idx="11"/>
          </p:nvPr>
        </p:nvSpPr>
        <p:spPr/>
        <p:txBody>
          <a:bodyPr/>
          <a:lstStyle/>
          <a:p>
            <a:r>
              <a:rPr lang="en-GB"/>
              <a:t>Kjeld Beeks, Physics</a:t>
            </a:r>
          </a:p>
        </p:txBody>
      </p:sp>
      <p:sp>
        <p:nvSpPr>
          <p:cNvPr id="7" name="Slide Number Placeholder 6"/>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536373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98E65F0B-556F-4B9C-AF87-4B4B703C9C24}" type="datetime1">
              <a:rPr lang="en-GB" smtClean="0"/>
              <a:t>15/01/2025</a:t>
            </a:fld>
            <a:endParaRPr lang="en-GB"/>
          </a:p>
        </p:txBody>
      </p:sp>
      <p:sp>
        <p:nvSpPr>
          <p:cNvPr id="5"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3558077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0F131FC-FC64-4DEC-8D7A-730D34BCD743}" type="datetime1">
              <a:rPr lang="en-GB" smtClean="0"/>
              <a:t>15/01/2025</a:t>
            </a:fld>
            <a:endParaRPr lang="en-GB"/>
          </a:p>
        </p:txBody>
      </p:sp>
      <p:sp>
        <p:nvSpPr>
          <p:cNvPr id="5"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205076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82A4D17-BBF0-410B-935D-664FC986CF25}" type="datetime1">
              <a:rPr lang="en-GB" smtClean="0"/>
              <a:t>15/01/2025</a:t>
            </a:fld>
            <a:endParaRPr lang="en-GB"/>
          </a:p>
        </p:txBody>
      </p:sp>
      <p:sp>
        <p:nvSpPr>
          <p:cNvPr id="5"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3277373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5908B8-40DB-4C13-916C-A80A638017DA}" type="datetime1">
              <a:rPr lang="en-GB" smtClean="0"/>
              <a:t>15/01/2025</a:t>
            </a:fld>
            <a:endParaRPr lang="en-GB"/>
          </a:p>
        </p:txBody>
      </p:sp>
      <p:sp>
        <p:nvSpPr>
          <p:cNvPr id="4"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805394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5C432A70-EA3E-4D30-9ABB-E983A6B66980}" type="datetime1">
              <a:rPr lang="en-GB" smtClean="0"/>
              <a:t>15/01/2025</a:t>
            </a:fld>
            <a:endParaRPr lang="en-GB"/>
          </a:p>
        </p:txBody>
      </p:sp>
      <p:sp>
        <p:nvSpPr>
          <p:cNvPr id="4"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1356625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4567957-6AF2-4AB3-B509-36EA92A94202}" type="datetime1">
              <a:rPr lang="en-GB" smtClean="0"/>
              <a:t>15/01/2025</a:t>
            </a:fld>
            <a:endParaRPr lang="en-GB"/>
          </a:p>
        </p:txBody>
      </p:sp>
      <p:sp>
        <p:nvSpPr>
          <p:cNvPr id="5"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4282386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F4B207-1245-4D22-8502-1EE397B387FC}" type="datetime1">
              <a:rPr lang="en-GB" smtClean="0"/>
              <a:t>15/01/2025</a:t>
            </a:fld>
            <a:endParaRPr lang="en-GB"/>
          </a:p>
        </p:txBody>
      </p:sp>
      <p:sp>
        <p:nvSpPr>
          <p:cNvPr id="5"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2024092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CEFF7A35-DD68-4976-8C38-4421F524463F}" type="datetime1">
              <a:rPr lang="en-GB" smtClean="0"/>
              <a:t>15/01/2025</a:t>
            </a:fld>
            <a:endParaRPr lang="en-GB"/>
          </a:p>
        </p:txBody>
      </p:sp>
      <p:sp>
        <p:nvSpPr>
          <p:cNvPr id="5"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42725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A383039-66F5-425A-A80C-C3E9F1999573}" type="datetime1">
              <a:rPr lang="en-GB" smtClean="0"/>
              <a:t>15/01/2025</a:t>
            </a:fld>
            <a:endParaRPr lang="en-GB"/>
          </a:p>
        </p:txBody>
      </p:sp>
      <p:sp>
        <p:nvSpPr>
          <p:cNvPr id="5" name="Footer Placeholder 4"/>
          <p:cNvSpPr>
            <a:spLocks noGrp="1"/>
          </p:cNvSpPr>
          <p:nvPr>
            <p:ph type="ftr" sz="quarter" idx="11"/>
          </p:nvPr>
        </p:nvSpPr>
        <p:spPr/>
        <p:txBody>
          <a:bodyPr/>
          <a:lstStyle/>
          <a:p>
            <a:r>
              <a:rPr lang="en-GB"/>
              <a:t>Kjeld Beeks, Physics</a:t>
            </a:r>
          </a:p>
        </p:txBody>
      </p:sp>
      <p:sp>
        <p:nvSpPr>
          <p:cNvPr id="6" name="Slide Number Placeholder 5"/>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3381958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54488DB-F8E5-44A2-90B0-44B8FE454A51}" type="datetime1">
              <a:rPr lang="en-GB" smtClean="0"/>
              <a:t>15/01/2025</a:t>
            </a:fld>
            <a:endParaRPr lang="en-GB"/>
          </a:p>
        </p:txBody>
      </p:sp>
      <p:sp>
        <p:nvSpPr>
          <p:cNvPr id="6" name="Footer Placeholder 5"/>
          <p:cNvSpPr>
            <a:spLocks noGrp="1"/>
          </p:cNvSpPr>
          <p:nvPr>
            <p:ph type="ftr" sz="quarter" idx="11"/>
          </p:nvPr>
        </p:nvSpPr>
        <p:spPr/>
        <p:txBody>
          <a:bodyPr/>
          <a:lstStyle/>
          <a:p>
            <a:r>
              <a:rPr lang="en-GB"/>
              <a:t>Kjeld Beeks, Physics</a:t>
            </a:r>
          </a:p>
        </p:txBody>
      </p:sp>
      <p:sp>
        <p:nvSpPr>
          <p:cNvPr id="7" name="Slide Number Placeholder 6"/>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3883963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F45A0E2-206C-4DB8-9084-291016FC8486}" type="datetime1">
              <a:rPr lang="en-GB" smtClean="0"/>
              <a:t>15/01/2025</a:t>
            </a:fld>
            <a:endParaRPr lang="en-GB"/>
          </a:p>
        </p:txBody>
      </p:sp>
      <p:sp>
        <p:nvSpPr>
          <p:cNvPr id="8" name="Footer Placeholder 7"/>
          <p:cNvSpPr>
            <a:spLocks noGrp="1"/>
          </p:cNvSpPr>
          <p:nvPr>
            <p:ph type="ftr" sz="quarter" idx="11"/>
          </p:nvPr>
        </p:nvSpPr>
        <p:spPr/>
        <p:txBody>
          <a:bodyPr/>
          <a:lstStyle/>
          <a:p>
            <a:r>
              <a:rPr lang="en-GB"/>
              <a:t>Kjeld Beeks, Physics</a:t>
            </a:r>
          </a:p>
        </p:txBody>
      </p:sp>
      <p:sp>
        <p:nvSpPr>
          <p:cNvPr id="9" name="Slide Number Placeholder 8"/>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378218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D90FA97-A9DB-4C97-BC5A-40E03A21804E}" type="datetime1">
              <a:rPr lang="en-GB" smtClean="0"/>
              <a:t>15/01/2025</a:t>
            </a:fld>
            <a:endParaRPr lang="en-GB"/>
          </a:p>
        </p:txBody>
      </p:sp>
      <p:sp>
        <p:nvSpPr>
          <p:cNvPr id="5" name="Footer Placeholder 3"/>
          <p:cNvSpPr>
            <a:spLocks noGrp="1"/>
          </p:cNvSpPr>
          <p:nvPr>
            <p:ph type="ftr" sz="quarter" idx="11"/>
          </p:nvPr>
        </p:nvSpPr>
        <p:spPr/>
        <p:txBody>
          <a:bodyPr/>
          <a:lstStyle/>
          <a:p>
            <a:r>
              <a:rPr lang="en-GB"/>
              <a:t>Kjeld Beeks, Physics</a:t>
            </a:r>
          </a:p>
        </p:txBody>
      </p:sp>
      <p:sp>
        <p:nvSpPr>
          <p:cNvPr id="6" name="Slide Number Placeholder 4"/>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1435683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8188779-2B0A-4D13-83C6-E4711991DFBD}" type="datetime1">
              <a:rPr lang="en-GB" smtClean="0"/>
              <a:t>15/01/2025</a:t>
            </a:fld>
            <a:endParaRPr lang="en-GB"/>
          </a:p>
        </p:txBody>
      </p:sp>
      <p:sp>
        <p:nvSpPr>
          <p:cNvPr id="5" name="Footer Placeholder 2"/>
          <p:cNvSpPr>
            <a:spLocks noGrp="1"/>
          </p:cNvSpPr>
          <p:nvPr>
            <p:ph type="ftr" sz="quarter" idx="11"/>
          </p:nvPr>
        </p:nvSpPr>
        <p:spPr/>
        <p:txBody>
          <a:bodyPr/>
          <a:lstStyle/>
          <a:p>
            <a:r>
              <a:rPr lang="en-GB"/>
              <a:t>Kjeld Beeks, Physics</a:t>
            </a:r>
          </a:p>
        </p:txBody>
      </p:sp>
      <p:sp>
        <p:nvSpPr>
          <p:cNvPr id="6" name="Slide Number Placeholder 3"/>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1189249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7208FE8D-05C9-4E7A-AC38-88B290DF89F6}" type="datetime1">
              <a:rPr lang="en-GB" smtClean="0"/>
              <a:t>15/01/2025</a:t>
            </a:fld>
            <a:endParaRPr lang="en-GB"/>
          </a:p>
        </p:txBody>
      </p:sp>
      <p:sp>
        <p:nvSpPr>
          <p:cNvPr id="5" name="Footer Placeholder 5"/>
          <p:cNvSpPr>
            <a:spLocks noGrp="1"/>
          </p:cNvSpPr>
          <p:nvPr>
            <p:ph type="ftr" sz="quarter" idx="11"/>
          </p:nvPr>
        </p:nvSpPr>
        <p:spPr/>
        <p:txBody>
          <a:bodyPr/>
          <a:lstStyle/>
          <a:p>
            <a:r>
              <a:rPr lang="en-GB"/>
              <a:t>Kjeld Beeks, Physics</a:t>
            </a:r>
          </a:p>
        </p:txBody>
      </p:sp>
      <p:sp>
        <p:nvSpPr>
          <p:cNvPr id="6" name="Slide Number Placeholder 6"/>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22488989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D92D67A-5BC0-4E30-AF38-5BE71594289A}" type="datetime1">
              <a:rPr lang="en-GB" smtClean="0"/>
              <a:t>15/01/2025</a:t>
            </a:fld>
            <a:endParaRPr lang="en-GB"/>
          </a:p>
        </p:txBody>
      </p:sp>
      <p:sp>
        <p:nvSpPr>
          <p:cNvPr id="6" name="Footer Placeholder 5"/>
          <p:cNvSpPr>
            <a:spLocks noGrp="1"/>
          </p:cNvSpPr>
          <p:nvPr>
            <p:ph type="ftr" sz="quarter" idx="11"/>
          </p:nvPr>
        </p:nvSpPr>
        <p:spPr/>
        <p:txBody>
          <a:bodyPr/>
          <a:lstStyle/>
          <a:p>
            <a:r>
              <a:rPr lang="en-GB"/>
              <a:t>Kjeld Beeks, Physics</a:t>
            </a:r>
          </a:p>
        </p:txBody>
      </p:sp>
      <p:sp>
        <p:nvSpPr>
          <p:cNvPr id="7" name="Slide Number Placeholder 6"/>
          <p:cNvSpPr>
            <a:spLocks noGrp="1"/>
          </p:cNvSpPr>
          <p:nvPr>
            <p:ph type="sldNum" sz="quarter" idx="12"/>
          </p:nvPr>
        </p:nvSpPr>
        <p:spPr/>
        <p:txBody>
          <a:bodyPr/>
          <a:lstStyle/>
          <a:p>
            <a:fld id="{F48D294F-D3B1-4F47-A6E6-5EBF1311BB24}" type="slidenum">
              <a:rPr lang="en-GB" smtClean="0"/>
              <a:t>‹#›</a:t>
            </a:fld>
            <a:endParaRPr lang="en-GB"/>
          </a:p>
        </p:txBody>
      </p:sp>
    </p:spTree>
    <p:extLst>
      <p:ext uri="{BB962C8B-B14F-4D97-AF65-F5344CB8AC3E}">
        <p14:creationId xmlns:p14="http://schemas.microsoft.com/office/powerpoint/2010/main" val="2837355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9F9AF18-5AB6-4BD1-BA37-B9A31BF452A9}" type="datetime1">
              <a:rPr lang="en-GB" smtClean="0"/>
              <a:t>15/01/2025</a:t>
            </a:fld>
            <a:endParaRPr lang="en-GB"/>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GB"/>
              <a:t>Kjeld Beeks, Physics</a:t>
            </a:r>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48D294F-D3B1-4F47-A6E6-5EBF1311BB24}" type="slidenum">
              <a:rPr lang="en-GB" smtClean="0"/>
              <a:t>‹#›</a:t>
            </a:fld>
            <a:endParaRPr lang="en-GB"/>
          </a:p>
        </p:txBody>
      </p:sp>
    </p:spTree>
    <p:extLst>
      <p:ext uri="{BB962C8B-B14F-4D97-AF65-F5344CB8AC3E}">
        <p14:creationId xmlns:p14="http://schemas.microsoft.com/office/powerpoint/2010/main" val="3604211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0.xml"/><Relationship Id="rId7"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1.xml"/><Relationship Id="rId7"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notesSlide" Target="../notesSlides/notesSlide12.xml"/><Relationship Id="rId7"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18.png"/><Relationship Id="rId3" Type="http://schemas.openxmlformats.org/officeDocument/2006/relationships/image" Target="../media/image7.png"/><Relationship Id="rId7" Type="http://schemas.openxmlformats.org/officeDocument/2006/relationships/image" Target="../media/image30.jpeg"/><Relationship Id="rId12"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jpeg"/><Relationship Id="rId5" Type="http://schemas.openxmlformats.org/officeDocument/2006/relationships/image" Target="../media/image28.png"/><Relationship Id="rId10" Type="http://schemas.openxmlformats.org/officeDocument/2006/relationships/image" Target="../media/image33.jpg"/><Relationship Id="rId4" Type="http://schemas.microsoft.com/office/2007/relationships/hdphoto" Target="../media/hdphoto1.wdp"/><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18.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7.png"/><Relationship Id="rId7" Type="http://schemas.openxmlformats.org/officeDocument/2006/relationships/image" Target="../media/image40.png"/><Relationship Id="rId12"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18.xml"/><Relationship Id="rId7"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53.jpeg"/><Relationship Id="rId11" Type="http://schemas.openxmlformats.org/officeDocument/2006/relationships/image" Target="../media/image56.png"/><Relationship Id="rId5" Type="http://schemas.openxmlformats.org/officeDocument/2006/relationships/image" Target="../media/image52.png"/><Relationship Id="rId10" Type="http://schemas.openxmlformats.org/officeDocument/2006/relationships/image" Target="../media/image55.png"/><Relationship Id="rId4" Type="http://schemas.openxmlformats.org/officeDocument/2006/relationships/image" Target="../media/image7.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notesSlide" Target="../notesSlides/notesSlide22.xml"/><Relationship Id="rId7"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g"/><Relationship Id="rId4" Type="http://schemas.openxmlformats.org/officeDocument/2006/relationships/image" Target="../media/image7.png"/><Relationship Id="rId9" Type="http://schemas.openxmlformats.org/officeDocument/2006/relationships/image" Target="../media/image69.jpg"/></Relationships>
</file>

<file path=ppt/slides/_rels/slide23.xml.rels><?xml version="1.0" encoding="UTF-8" standalone="yes"?>
<Relationships xmlns="http://schemas.openxmlformats.org/package/2006/relationships"><Relationship Id="rId8" Type="http://schemas.openxmlformats.org/officeDocument/2006/relationships/image" Target="../media/image480.png"/><Relationship Id="rId13" Type="http://schemas.openxmlformats.org/officeDocument/2006/relationships/image" Target="../media/image510.png"/><Relationship Id="rId3" Type="http://schemas.openxmlformats.org/officeDocument/2006/relationships/image" Target="../media/image7.png"/><Relationship Id="rId7" Type="http://schemas.openxmlformats.org/officeDocument/2006/relationships/image" Target="../media/image41.png"/><Relationship Id="rId12"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500.png"/><Relationship Id="rId5" Type="http://schemas.openxmlformats.org/officeDocument/2006/relationships/image" Target="../media/image650.png"/><Relationship Id="rId15" Type="http://schemas.openxmlformats.org/officeDocument/2006/relationships/image" Target="../media/image75.jpeg"/><Relationship Id="rId10"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490.png"/><Relationship Id="rId1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7.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0.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flipV="1">
            <a:off x="2698924" y="-1162051"/>
            <a:ext cx="6886575" cy="9182100"/>
          </a:xfrm>
          <a:prstGeom prst="rect">
            <a:avLst/>
          </a:prstGeom>
        </p:spPr>
      </p:pic>
      <p:sp>
        <p:nvSpPr>
          <p:cNvPr id="10" name="Rectangle 9"/>
          <p:cNvSpPr/>
          <p:nvPr/>
        </p:nvSpPr>
        <p:spPr>
          <a:xfrm>
            <a:off x="0" y="-14290"/>
            <a:ext cx="4123613" cy="6886576"/>
          </a:xfrm>
          <a:prstGeom prst="rect">
            <a:avLst/>
          </a:prstGeom>
          <a:gradFill flip="none" rotWithShape="1">
            <a:gsLst>
              <a:gs pos="29000">
                <a:schemeClr val="tx1">
                  <a:alpha val="0"/>
                </a:schemeClr>
              </a:gs>
              <a:gs pos="58000">
                <a:schemeClr val="tx1"/>
              </a:gs>
            </a:gsLst>
            <a:lin ang="1080000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p:cNvSpPr/>
          <p:nvPr/>
        </p:nvSpPr>
        <p:spPr>
          <a:xfrm>
            <a:off x="7370065" y="-14290"/>
            <a:ext cx="4821936" cy="6886577"/>
          </a:xfrm>
          <a:prstGeom prst="rect">
            <a:avLst/>
          </a:prstGeom>
          <a:gradFill flip="none" rotWithShape="1">
            <a:gsLst>
              <a:gs pos="15000">
                <a:schemeClr val="tx1">
                  <a:alpha val="0"/>
                </a:schemeClr>
              </a:gs>
              <a:gs pos="61000">
                <a:schemeClr val="tx1"/>
              </a:gs>
            </a:gsLst>
            <a:lin ang="0" scaled="1"/>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152400" y="406400"/>
            <a:ext cx="12633064" cy="1821573"/>
          </a:xfrm>
        </p:spPr>
        <p:txBody>
          <a:bodyPr vert="horz" lIns="91440" tIns="45720" rIns="91440" bIns="45720" rtlCol="0">
            <a:normAutofit fontScale="90000"/>
          </a:bodyPr>
          <a:lstStyle/>
          <a:p>
            <a:pPr>
              <a:lnSpc>
                <a:spcPct val="90000"/>
              </a:lnSpc>
            </a:pPr>
            <a:r>
              <a:rPr lang="en-US" sz="5600" dirty="0">
                <a:solidFill>
                  <a:schemeClr val="bg1"/>
                </a:solidFill>
              </a:rPr>
              <a:t>Making a solid-state </a:t>
            </a:r>
            <a:br>
              <a:rPr lang="en-US" sz="5600" dirty="0">
                <a:solidFill>
                  <a:schemeClr val="bg1"/>
                </a:solidFill>
              </a:rPr>
            </a:br>
            <a:r>
              <a:rPr lang="en-US" sz="5600" dirty="0">
                <a:solidFill>
                  <a:schemeClr val="bg1"/>
                </a:solidFill>
              </a:rPr>
              <a:t>nuclear optical </a:t>
            </a:r>
            <a:br>
              <a:rPr lang="en-US" sz="5600" dirty="0">
                <a:solidFill>
                  <a:schemeClr val="bg1"/>
                </a:solidFill>
              </a:rPr>
            </a:br>
            <a:r>
              <a:rPr lang="en-US" sz="5600" dirty="0">
                <a:solidFill>
                  <a:schemeClr val="bg1"/>
                </a:solidFill>
              </a:rPr>
              <a:t>clock</a:t>
            </a:r>
            <a:endParaRPr lang="en-US" sz="5600" baseline="-25000" dirty="0">
              <a:solidFill>
                <a:schemeClr val="bg1"/>
              </a:solidFill>
            </a:endParaRPr>
          </a:p>
        </p:txBody>
      </p:sp>
      <p:sp>
        <p:nvSpPr>
          <p:cNvPr id="3" name="Subtitle 2"/>
          <p:cNvSpPr>
            <a:spLocks noGrp="1"/>
          </p:cNvSpPr>
          <p:nvPr>
            <p:ph type="subTitle" idx="1"/>
          </p:nvPr>
        </p:nvSpPr>
        <p:spPr>
          <a:xfrm>
            <a:off x="3981707" y="6462083"/>
            <a:ext cx="3687187" cy="1821573"/>
          </a:xfrm>
        </p:spPr>
        <p:txBody>
          <a:bodyPr vert="horz" lIns="91440" tIns="45720" rIns="91440" bIns="45720" rtlCol="0">
            <a:normAutofit/>
          </a:bodyPr>
          <a:lstStyle/>
          <a:p>
            <a:pPr algn="ctr">
              <a:lnSpc>
                <a:spcPct val="90000"/>
              </a:lnSpc>
            </a:pPr>
            <a:r>
              <a:rPr lang="en-US" sz="1800" b="1" dirty="0">
                <a:solidFill>
                  <a:schemeClr val="bg1"/>
                </a:solidFill>
              </a:rPr>
              <a:t>Kjeld beeks, EPFL/TU Wien</a:t>
            </a:r>
          </a:p>
        </p:txBody>
      </p:sp>
      <p:sp>
        <p:nvSpPr>
          <p:cNvPr id="4" name="TextBox 3">
            <a:extLst>
              <a:ext uri="{FF2B5EF4-FFF2-40B4-BE49-F238E27FC236}">
                <a16:creationId xmlns:a16="http://schemas.microsoft.com/office/drawing/2014/main" id="{E05951A9-33D0-4311-81C0-5A8761FD5AAB}"/>
              </a:ext>
            </a:extLst>
          </p:cNvPr>
          <p:cNvSpPr txBox="1"/>
          <p:nvPr/>
        </p:nvSpPr>
        <p:spPr>
          <a:xfrm>
            <a:off x="7886699" y="1447800"/>
            <a:ext cx="3203565" cy="369332"/>
          </a:xfrm>
          <a:prstGeom prst="rect">
            <a:avLst/>
          </a:prstGeom>
          <a:noFill/>
        </p:spPr>
        <p:txBody>
          <a:bodyPr wrap="square" rtlCol="0">
            <a:spAutoFit/>
          </a:bodyPr>
          <a:lstStyle/>
          <a:p>
            <a:r>
              <a:rPr lang="en-US" baseline="30000" dirty="0">
                <a:solidFill>
                  <a:schemeClr val="bg1"/>
                </a:solidFill>
              </a:rPr>
              <a:t>232</a:t>
            </a:r>
            <a:r>
              <a:rPr lang="en-US" dirty="0">
                <a:solidFill>
                  <a:schemeClr val="bg1"/>
                </a:solidFill>
              </a:rPr>
              <a:t>Th:CaF</a:t>
            </a:r>
            <a:r>
              <a:rPr lang="en-US" baseline="-25000" dirty="0">
                <a:solidFill>
                  <a:schemeClr val="bg1"/>
                </a:solidFill>
              </a:rPr>
              <a:t>2</a:t>
            </a:r>
            <a:r>
              <a:rPr lang="en-US" dirty="0">
                <a:solidFill>
                  <a:schemeClr val="bg1"/>
                </a:solidFill>
              </a:rPr>
              <a:t> high doping</a:t>
            </a:r>
            <a:endParaRPr lang="en-CH" dirty="0">
              <a:solidFill>
                <a:schemeClr val="bg1"/>
              </a:solidFill>
            </a:endParaRPr>
          </a:p>
        </p:txBody>
      </p:sp>
      <p:sp>
        <p:nvSpPr>
          <p:cNvPr id="8" name="TextBox 7">
            <a:extLst>
              <a:ext uri="{FF2B5EF4-FFF2-40B4-BE49-F238E27FC236}">
                <a16:creationId xmlns:a16="http://schemas.microsoft.com/office/drawing/2014/main" id="{50E924C7-6437-4F61-B165-D41554BA7249}"/>
              </a:ext>
            </a:extLst>
          </p:cNvPr>
          <p:cNvSpPr txBox="1"/>
          <p:nvPr/>
        </p:nvSpPr>
        <p:spPr>
          <a:xfrm>
            <a:off x="7013060" y="2854624"/>
            <a:ext cx="3035507" cy="369332"/>
          </a:xfrm>
          <a:prstGeom prst="rect">
            <a:avLst/>
          </a:prstGeom>
          <a:noFill/>
        </p:spPr>
        <p:txBody>
          <a:bodyPr wrap="square" rtlCol="0">
            <a:spAutoFit/>
          </a:bodyPr>
          <a:lstStyle/>
          <a:p>
            <a:r>
              <a:rPr lang="en-US" baseline="30000" dirty="0">
                <a:solidFill>
                  <a:schemeClr val="bg1"/>
                </a:solidFill>
              </a:rPr>
              <a:t>229</a:t>
            </a:r>
            <a:r>
              <a:rPr lang="en-US" dirty="0">
                <a:solidFill>
                  <a:schemeClr val="bg1"/>
                </a:solidFill>
              </a:rPr>
              <a:t>Th:CaF</a:t>
            </a:r>
            <a:r>
              <a:rPr lang="en-US" baseline="-25000" dirty="0">
                <a:solidFill>
                  <a:schemeClr val="bg1"/>
                </a:solidFill>
              </a:rPr>
              <a:t>2</a:t>
            </a:r>
            <a:r>
              <a:rPr lang="en-US" dirty="0">
                <a:solidFill>
                  <a:schemeClr val="bg1"/>
                </a:solidFill>
              </a:rPr>
              <a:t> low doping</a:t>
            </a:r>
            <a:endParaRPr lang="en-CH" dirty="0">
              <a:solidFill>
                <a:schemeClr val="bg1"/>
              </a:solidFill>
            </a:endParaRPr>
          </a:p>
        </p:txBody>
      </p:sp>
      <p:sp>
        <p:nvSpPr>
          <p:cNvPr id="9" name="TextBox 8">
            <a:extLst>
              <a:ext uri="{FF2B5EF4-FFF2-40B4-BE49-F238E27FC236}">
                <a16:creationId xmlns:a16="http://schemas.microsoft.com/office/drawing/2014/main" id="{A31FA77B-A3A2-4900-8CBB-DDFAD157FED4}"/>
              </a:ext>
            </a:extLst>
          </p:cNvPr>
          <p:cNvSpPr txBox="1"/>
          <p:nvPr/>
        </p:nvSpPr>
        <p:spPr>
          <a:xfrm>
            <a:off x="6095999" y="4055579"/>
            <a:ext cx="3755923" cy="369332"/>
          </a:xfrm>
          <a:prstGeom prst="rect">
            <a:avLst/>
          </a:prstGeom>
          <a:noFill/>
        </p:spPr>
        <p:txBody>
          <a:bodyPr wrap="square" rtlCol="0">
            <a:spAutoFit/>
          </a:bodyPr>
          <a:lstStyle/>
          <a:p>
            <a:r>
              <a:rPr lang="en-US" baseline="30000" dirty="0">
                <a:solidFill>
                  <a:schemeClr val="bg1"/>
                </a:solidFill>
              </a:rPr>
              <a:t>232</a:t>
            </a:r>
            <a:r>
              <a:rPr lang="en-US" dirty="0">
                <a:solidFill>
                  <a:schemeClr val="bg1"/>
                </a:solidFill>
              </a:rPr>
              <a:t>Th:CaF</a:t>
            </a:r>
            <a:r>
              <a:rPr lang="en-US" baseline="-25000" dirty="0">
                <a:solidFill>
                  <a:schemeClr val="bg1"/>
                </a:solidFill>
              </a:rPr>
              <a:t>2</a:t>
            </a:r>
            <a:r>
              <a:rPr lang="en-US" dirty="0">
                <a:solidFill>
                  <a:schemeClr val="bg1"/>
                </a:solidFill>
              </a:rPr>
              <a:t> low doping</a:t>
            </a:r>
            <a:endParaRPr lang="en-CH" dirty="0">
              <a:solidFill>
                <a:schemeClr val="bg1"/>
              </a:solidFill>
            </a:endParaRPr>
          </a:p>
        </p:txBody>
      </p:sp>
      <p:sp>
        <p:nvSpPr>
          <p:cNvPr id="12" name="TextBox 11">
            <a:extLst>
              <a:ext uri="{FF2B5EF4-FFF2-40B4-BE49-F238E27FC236}">
                <a16:creationId xmlns:a16="http://schemas.microsoft.com/office/drawing/2014/main" id="{B622A81D-B774-4C7B-8199-DF286949E55C}"/>
              </a:ext>
            </a:extLst>
          </p:cNvPr>
          <p:cNvSpPr txBox="1"/>
          <p:nvPr/>
        </p:nvSpPr>
        <p:spPr>
          <a:xfrm>
            <a:off x="4821936" y="5094601"/>
            <a:ext cx="2457450" cy="369332"/>
          </a:xfrm>
          <a:prstGeom prst="rect">
            <a:avLst/>
          </a:prstGeom>
          <a:noFill/>
        </p:spPr>
        <p:txBody>
          <a:bodyPr wrap="square" rtlCol="0">
            <a:spAutoFit/>
          </a:bodyPr>
          <a:lstStyle/>
          <a:p>
            <a:r>
              <a:rPr lang="en-US" dirty="0">
                <a:solidFill>
                  <a:schemeClr val="bg1"/>
                </a:solidFill>
              </a:rPr>
              <a:t>Undoped CaF</a:t>
            </a:r>
            <a:r>
              <a:rPr lang="en-US" baseline="-25000" dirty="0">
                <a:solidFill>
                  <a:schemeClr val="bg1"/>
                </a:solidFill>
              </a:rPr>
              <a:t>2</a:t>
            </a:r>
            <a:endParaRPr lang="en-CH" baseline="-25000" dirty="0">
              <a:solidFill>
                <a:schemeClr val="bg1"/>
              </a:solidFill>
            </a:endParaRPr>
          </a:p>
        </p:txBody>
      </p:sp>
      <p:sp>
        <p:nvSpPr>
          <p:cNvPr id="6" name="Rectangle 5">
            <a:extLst>
              <a:ext uri="{FF2B5EF4-FFF2-40B4-BE49-F238E27FC236}">
                <a16:creationId xmlns:a16="http://schemas.microsoft.com/office/drawing/2014/main" id="{40754E30-BD8B-4506-A264-D6A452EC6334}"/>
              </a:ext>
            </a:extLst>
          </p:cNvPr>
          <p:cNvSpPr/>
          <p:nvPr/>
        </p:nvSpPr>
        <p:spPr>
          <a:xfrm>
            <a:off x="5728669" y="1914696"/>
            <a:ext cx="971833" cy="883826"/>
          </a:xfrm>
          <a:prstGeom prst="rect">
            <a:avLst/>
          </a:prstGeom>
          <a:noFill/>
          <a:ln w="38100">
            <a:solidFill>
              <a:srgbClr val="EF6E6B"/>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 name="TextBox 6">
            <a:extLst>
              <a:ext uri="{FF2B5EF4-FFF2-40B4-BE49-F238E27FC236}">
                <a16:creationId xmlns:a16="http://schemas.microsoft.com/office/drawing/2014/main" id="{D1A73625-BF3D-4DB9-BE93-E830C20B5750}"/>
              </a:ext>
            </a:extLst>
          </p:cNvPr>
          <p:cNvSpPr txBox="1"/>
          <p:nvPr/>
        </p:nvSpPr>
        <p:spPr>
          <a:xfrm>
            <a:off x="3698018" y="1992727"/>
            <a:ext cx="2127283" cy="707886"/>
          </a:xfrm>
          <a:prstGeom prst="rect">
            <a:avLst/>
          </a:prstGeom>
          <a:noFill/>
        </p:spPr>
        <p:txBody>
          <a:bodyPr wrap="square" rtlCol="0">
            <a:spAutoFit/>
          </a:bodyPr>
          <a:lstStyle/>
          <a:p>
            <a:pPr algn="ctr"/>
            <a:r>
              <a:rPr lang="en-US" sz="2000" b="1" dirty="0">
                <a:solidFill>
                  <a:srgbClr val="EF6E6B"/>
                </a:solidFill>
              </a:rPr>
              <a:t>2 F</a:t>
            </a:r>
            <a:r>
              <a:rPr lang="en-US" sz="2000" b="1" baseline="30000" dirty="0">
                <a:solidFill>
                  <a:srgbClr val="EF6E6B"/>
                </a:solidFill>
              </a:rPr>
              <a:t>-</a:t>
            </a:r>
            <a:r>
              <a:rPr lang="en-US" sz="2000" b="1" dirty="0">
                <a:solidFill>
                  <a:srgbClr val="EF6E6B"/>
                </a:solidFill>
              </a:rPr>
              <a:t> vacancy fluorescence</a:t>
            </a:r>
            <a:endParaRPr lang="en-CH" sz="2000" b="1" dirty="0">
              <a:solidFill>
                <a:srgbClr val="EF6E6B"/>
              </a:solidFill>
            </a:endParaRPr>
          </a:p>
        </p:txBody>
      </p:sp>
    </p:spTree>
    <p:extLst>
      <p:ext uri="{BB962C8B-B14F-4D97-AF65-F5344CB8AC3E}">
        <p14:creationId xmlns:p14="http://schemas.microsoft.com/office/powerpoint/2010/main" val="1462969171"/>
      </p:ext>
    </p:extLst>
  </p:cSld>
  <p:clrMapOvr>
    <a:masterClrMapping/>
  </p:clrMapOvr>
  <mc:AlternateContent xmlns:mc="http://schemas.openxmlformats.org/markup-compatibility/2006" xmlns:p14="http://schemas.microsoft.com/office/powerpoint/2010/main">
    <mc:Choice Requires="p14">
      <p:transition p14:dur="0" advTm="17476"/>
    </mc:Choice>
    <mc:Fallback xmlns="">
      <p:transition advTm="174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2" grpId="0"/>
      <p:bldP spid="6" grpId="0" animBg="1"/>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4DDF481-14C3-CC2A-D962-947CA7E07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470" y="-654163"/>
            <a:ext cx="9745380" cy="10476284"/>
          </a:xfrm>
          <a:prstGeom prst="rect">
            <a:avLst/>
          </a:prstGeom>
          <a:noFill/>
          <a:effectLst/>
        </p:spPr>
      </p:pic>
      <p:sp>
        <p:nvSpPr>
          <p:cNvPr id="2" name="Title 1"/>
          <p:cNvSpPr>
            <a:spLocks noGrp="1"/>
          </p:cNvSpPr>
          <p:nvPr>
            <p:ph type="title"/>
          </p:nvPr>
        </p:nvSpPr>
        <p:spPr>
          <a:xfrm>
            <a:off x="582047" y="201634"/>
            <a:ext cx="10971582" cy="1400530"/>
          </a:xfrm>
        </p:spPr>
        <p:txBody>
          <a:bodyPr/>
          <a:lstStyle/>
          <a:p>
            <a:r>
              <a:rPr lang="en-GB" dirty="0">
                <a:solidFill>
                  <a:schemeClr val="bg1"/>
                </a:solidFill>
              </a:rPr>
              <a:t>Growing doped CaF</a:t>
            </a:r>
            <a:r>
              <a:rPr lang="en-GB" baseline="-25000" dirty="0">
                <a:solidFill>
                  <a:schemeClr val="bg1"/>
                </a:solidFill>
              </a:rPr>
              <a:t>2</a:t>
            </a:r>
            <a:r>
              <a:rPr lang="en-GB" dirty="0">
                <a:solidFill>
                  <a:schemeClr val="bg1"/>
                </a:solidFill>
              </a:rPr>
              <a:t> Crystals</a:t>
            </a:r>
          </a:p>
        </p:txBody>
      </p:sp>
      <p:pic>
        <p:nvPicPr>
          <p:cNvPr id="8" name="Picture 7">
            <a:extLst>
              <a:ext uri="{FF2B5EF4-FFF2-40B4-BE49-F238E27FC236}">
                <a16:creationId xmlns:a16="http://schemas.microsoft.com/office/drawing/2014/main" id="{BF6BC9E5-6E67-9C6F-D660-34ECC9BFAA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85143" y="204041"/>
            <a:ext cx="6840763" cy="6728225"/>
          </a:xfrm>
          <a:prstGeom prst="rect">
            <a:avLst/>
          </a:prstGeom>
        </p:spPr>
      </p:pic>
      <p:sp>
        <p:nvSpPr>
          <p:cNvPr id="10" name="TextBox 9">
            <a:extLst>
              <a:ext uri="{FF2B5EF4-FFF2-40B4-BE49-F238E27FC236}">
                <a16:creationId xmlns:a16="http://schemas.microsoft.com/office/drawing/2014/main" id="{36C32FAE-DE3B-C832-4B03-6A35D3ADA646}"/>
              </a:ext>
            </a:extLst>
          </p:cNvPr>
          <p:cNvSpPr txBox="1"/>
          <p:nvPr/>
        </p:nvSpPr>
        <p:spPr>
          <a:xfrm>
            <a:off x="4204677" y="1225028"/>
            <a:ext cx="5990375" cy="461665"/>
          </a:xfrm>
          <a:prstGeom prst="rect">
            <a:avLst/>
          </a:prstGeom>
          <a:noFill/>
        </p:spPr>
        <p:txBody>
          <a:bodyPr wrap="square" rtlCol="0">
            <a:spAutoFit/>
          </a:bodyPr>
          <a:lstStyle/>
          <a:p>
            <a:r>
              <a:rPr lang="en-GB" sz="2400" dirty="0">
                <a:solidFill>
                  <a:schemeClr val="bg1"/>
                </a:solidFill>
              </a:rPr>
              <a:t>Vertical Gradient Freeze</a:t>
            </a:r>
            <a:endParaRPr lang="de-DE" sz="2400" dirty="0">
              <a:solidFill>
                <a:schemeClr val="bg1"/>
              </a:solidFill>
            </a:endParaRPr>
          </a:p>
        </p:txBody>
      </p:sp>
      <p:pic>
        <p:nvPicPr>
          <p:cNvPr id="5" name="Picture 4">
            <a:extLst>
              <a:ext uri="{FF2B5EF4-FFF2-40B4-BE49-F238E27FC236}">
                <a16:creationId xmlns:a16="http://schemas.microsoft.com/office/drawing/2014/main" id="{30D37044-C686-4B60-B98A-A99B0F646B77}"/>
              </a:ext>
            </a:extLst>
          </p:cNvPr>
          <p:cNvPicPr>
            <a:picLocks noChangeAspect="1"/>
          </p:cNvPicPr>
          <p:nvPr/>
        </p:nvPicPr>
        <p:blipFill>
          <a:blip r:embed="rId6"/>
          <a:stretch>
            <a:fillRect/>
          </a:stretch>
        </p:blipFill>
        <p:spPr>
          <a:xfrm>
            <a:off x="435119" y="1331848"/>
            <a:ext cx="1811628" cy="4472609"/>
          </a:xfrm>
          <a:prstGeom prst="rect">
            <a:avLst/>
          </a:prstGeom>
        </p:spPr>
      </p:pic>
      <p:pic>
        <p:nvPicPr>
          <p:cNvPr id="14" name="Picture 9">
            <a:extLst>
              <a:ext uri="{FF2B5EF4-FFF2-40B4-BE49-F238E27FC236}">
                <a16:creationId xmlns:a16="http://schemas.microsoft.com/office/drawing/2014/main" id="{40C33767-0517-4E02-88DF-772613389F0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651810">
            <a:off x="6977961" y="1463175"/>
            <a:ext cx="4343412" cy="4224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B498D2DA-2222-452B-BE7B-CD83DD803F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1355" y="246519"/>
            <a:ext cx="628338" cy="628338"/>
          </a:xfrm>
          <a:prstGeom prst="roundRect">
            <a:avLst>
              <a:gd name="adj" fmla="val 8594"/>
            </a:avLst>
          </a:prstGeom>
          <a:solidFill>
            <a:srgbClr val="FFFFFF">
              <a:shade val="85000"/>
            </a:srgbClr>
          </a:solidFill>
          <a:ln>
            <a:noFill/>
          </a:ln>
          <a:effectLst/>
        </p:spPr>
      </p:pic>
      <p:sp>
        <p:nvSpPr>
          <p:cNvPr id="9" name="TextBox 8">
            <a:extLst>
              <a:ext uri="{FF2B5EF4-FFF2-40B4-BE49-F238E27FC236}">
                <a16:creationId xmlns:a16="http://schemas.microsoft.com/office/drawing/2014/main" id="{75B0F30F-1152-4F7F-846B-F2BB17E5D5FD}"/>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7</a:t>
            </a:r>
            <a:endParaRPr lang="de-DE" b="1" dirty="0">
              <a:solidFill>
                <a:schemeClr val="bg1"/>
              </a:solidFill>
            </a:endParaRPr>
          </a:p>
        </p:txBody>
      </p:sp>
    </p:spTree>
    <p:custDataLst>
      <p:tags r:id="rId1"/>
    </p:custDataLst>
    <p:extLst>
      <p:ext uri="{BB962C8B-B14F-4D97-AF65-F5344CB8AC3E}">
        <p14:creationId xmlns:p14="http://schemas.microsoft.com/office/powerpoint/2010/main" val="2256657576"/>
      </p:ext>
    </p:extLst>
  </p:cSld>
  <p:clrMapOvr>
    <a:masterClrMapping/>
  </p:clrMapOvr>
  <mc:AlternateContent xmlns:mc="http://schemas.openxmlformats.org/markup-compatibility/2006" xmlns:p14="http://schemas.microsoft.com/office/powerpoint/2010/main">
    <mc:Choice Requires="p14">
      <p:transition spd="med" p14:dur="700" advTm="1960">
        <p:fade/>
      </p:transition>
    </mc:Choice>
    <mc:Fallback xmlns="">
      <p:transition spd="med" advTm="19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4DDF481-14C3-CC2A-D962-947CA7E077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470" y="-654163"/>
            <a:ext cx="9745380" cy="10476284"/>
          </a:xfrm>
          <a:prstGeom prst="rect">
            <a:avLst/>
          </a:prstGeom>
          <a:noFill/>
          <a:effectLst/>
        </p:spPr>
      </p:pic>
      <p:sp>
        <p:nvSpPr>
          <p:cNvPr id="2" name="Title 1"/>
          <p:cNvSpPr>
            <a:spLocks noGrp="1"/>
          </p:cNvSpPr>
          <p:nvPr>
            <p:ph type="title"/>
          </p:nvPr>
        </p:nvSpPr>
        <p:spPr>
          <a:xfrm>
            <a:off x="582047" y="201634"/>
            <a:ext cx="10971582" cy="1400530"/>
          </a:xfrm>
        </p:spPr>
        <p:txBody>
          <a:bodyPr/>
          <a:lstStyle/>
          <a:p>
            <a:r>
              <a:rPr lang="en-GB" dirty="0">
                <a:solidFill>
                  <a:schemeClr val="bg1"/>
                </a:solidFill>
              </a:rPr>
              <a:t>Growing doped CaF</a:t>
            </a:r>
            <a:r>
              <a:rPr lang="en-GB" baseline="-25000" dirty="0">
                <a:solidFill>
                  <a:schemeClr val="bg1"/>
                </a:solidFill>
              </a:rPr>
              <a:t>2</a:t>
            </a:r>
            <a:r>
              <a:rPr lang="en-GB" dirty="0">
                <a:solidFill>
                  <a:schemeClr val="bg1"/>
                </a:solidFill>
              </a:rPr>
              <a:t> Crystals</a:t>
            </a:r>
          </a:p>
        </p:txBody>
      </p:sp>
      <p:pic>
        <p:nvPicPr>
          <p:cNvPr id="16" name="Picture 15">
            <a:extLst>
              <a:ext uri="{FF2B5EF4-FFF2-40B4-BE49-F238E27FC236}">
                <a16:creationId xmlns:a16="http://schemas.microsoft.com/office/drawing/2014/main" id="{E0A07CB4-92A8-4652-BFE0-AE269CC47847}"/>
              </a:ext>
            </a:extLst>
          </p:cNvPr>
          <p:cNvPicPr>
            <a:picLocks noChangeAspect="1"/>
          </p:cNvPicPr>
          <p:nvPr/>
        </p:nvPicPr>
        <p:blipFill>
          <a:blip r:embed="rId5"/>
          <a:stretch>
            <a:fillRect/>
          </a:stretch>
        </p:blipFill>
        <p:spPr>
          <a:xfrm>
            <a:off x="10718924" y="3196341"/>
            <a:ext cx="995589" cy="870095"/>
          </a:xfrm>
          <a:prstGeom prst="rect">
            <a:avLst/>
          </a:prstGeom>
        </p:spPr>
      </p:pic>
      <p:sp>
        <p:nvSpPr>
          <p:cNvPr id="4" name="TextBox 3">
            <a:extLst>
              <a:ext uri="{FF2B5EF4-FFF2-40B4-BE49-F238E27FC236}">
                <a16:creationId xmlns:a16="http://schemas.microsoft.com/office/drawing/2014/main" id="{75688BFA-EC46-4704-966D-AD468D7EA140}"/>
              </a:ext>
            </a:extLst>
          </p:cNvPr>
          <p:cNvSpPr txBox="1"/>
          <p:nvPr/>
        </p:nvSpPr>
        <p:spPr>
          <a:xfrm>
            <a:off x="6607905" y="1502618"/>
            <a:ext cx="3585996" cy="3970318"/>
          </a:xfrm>
          <a:prstGeom prst="rect">
            <a:avLst/>
          </a:prstGeom>
          <a:noFill/>
        </p:spPr>
        <p:txBody>
          <a:bodyPr wrap="square" rtlCol="0">
            <a:spAutoFit/>
          </a:bodyPr>
          <a:lstStyle/>
          <a:p>
            <a:r>
              <a:rPr lang="en-US" b="1" dirty="0">
                <a:solidFill>
                  <a:schemeClr val="bg1"/>
                </a:solidFill>
              </a:rPr>
              <a:t>Through engineering we:</a:t>
            </a:r>
            <a:br>
              <a:rPr lang="en-US" b="1" dirty="0">
                <a:solidFill>
                  <a:schemeClr val="bg1"/>
                </a:solidFill>
              </a:rPr>
            </a:br>
            <a:endParaRPr lang="en-US" b="1" dirty="0">
              <a:solidFill>
                <a:schemeClr val="bg1"/>
              </a:solidFill>
            </a:endParaRPr>
          </a:p>
          <a:p>
            <a:pPr marL="285750" indent="-285750">
              <a:buFont typeface="Arial" panose="020B0604020202020204" pitchFamily="34" charset="0"/>
              <a:buChar char="•"/>
            </a:pPr>
            <a:r>
              <a:rPr lang="en-US" dirty="0">
                <a:solidFill>
                  <a:schemeClr val="bg1"/>
                </a:solidFill>
              </a:rPr>
              <a:t>Reduced crystal size from 17 mm to 3.2 mm</a:t>
            </a:r>
          </a:p>
          <a:p>
            <a:pPr marL="285750" indent="-285750">
              <a:buFont typeface="Arial" panose="020B0604020202020204" pitchFamily="34" charset="0"/>
              <a:buChar char="•"/>
            </a:pPr>
            <a:r>
              <a:rPr lang="en-US" dirty="0">
                <a:solidFill>
                  <a:schemeClr val="bg1"/>
                </a:solidFill>
              </a:rPr>
              <a:t>Increased precision and steepness of temperature gradient</a:t>
            </a:r>
          </a:p>
          <a:p>
            <a:pPr marL="285750" indent="-285750">
              <a:buFont typeface="Arial" panose="020B0604020202020204" pitchFamily="34" charset="0"/>
              <a:buChar char="•"/>
            </a:pPr>
            <a:r>
              <a:rPr lang="en-US" dirty="0">
                <a:solidFill>
                  <a:schemeClr val="bg1"/>
                </a:solidFill>
              </a:rPr>
              <a:t>Implemented higher temperature and fluoride vacuum materials</a:t>
            </a:r>
          </a:p>
          <a:p>
            <a:pPr marL="285750" indent="-285750">
              <a:buFont typeface="Arial" panose="020B0604020202020204" pitchFamily="34" charset="0"/>
              <a:buChar char="•"/>
            </a:pPr>
            <a:r>
              <a:rPr lang="en-US" dirty="0">
                <a:solidFill>
                  <a:schemeClr val="bg1"/>
                </a:solidFill>
              </a:rPr>
              <a:t>Removed crystal impurities</a:t>
            </a:r>
          </a:p>
          <a:p>
            <a:pPr marL="285750" indent="-285750">
              <a:buFont typeface="Arial" panose="020B0604020202020204" pitchFamily="34" charset="0"/>
              <a:buChar char="•"/>
            </a:pPr>
            <a:r>
              <a:rPr lang="en-US" dirty="0">
                <a:solidFill>
                  <a:schemeClr val="bg1"/>
                </a:solidFill>
              </a:rPr>
              <a:t>Reduced CaF</a:t>
            </a:r>
            <a:r>
              <a:rPr lang="en-US" baseline="-25000" dirty="0">
                <a:solidFill>
                  <a:schemeClr val="bg1"/>
                </a:solidFill>
              </a:rPr>
              <a:t>2</a:t>
            </a:r>
            <a:r>
              <a:rPr lang="en-US" dirty="0">
                <a:solidFill>
                  <a:schemeClr val="bg1"/>
                </a:solidFill>
              </a:rPr>
              <a:t> carrier amount through coprecipitation</a:t>
            </a:r>
            <a:endParaRPr lang="en-CH" dirty="0">
              <a:solidFill>
                <a:schemeClr val="bg1"/>
              </a:solidFill>
            </a:endParaRPr>
          </a:p>
        </p:txBody>
      </p:sp>
      <p:pic>
        <p:nvPicPr>
          <p:cNvPr id="18" name="Picture 17">
            <a:extLst>
              <a:ext uri="{FF2B5EF4-FFF2-40B4-BE49-F238E27FC236}">
                <a16:creationId xmlns:a16="http://schemas.microsoft.com/office/drawing/2014/main" id="{33CDAC59-FF54-4B82-B0A8-9F9EF2CA98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690" y="901899"/>
            <a:ext cx="5596908" cy="5731611"/>
          </a:xfrm>
          <a:prstGeom prst="rect">
            <a:avLst/>
          </a:prstGeom>
        </p:spPr>
      </p:pic>
      <p:sp>
        <p:nvSpPr>
          <p:cNvPr id="9" name="TextBox 8">
            <a:extLst>
              <a:ext uri="{FF2B5EF4-FFF2-40B4-BE49-F238E27FC236}">
                <a16:creationId xmlns:a16="http://schemas.microsoft.com/office/drawing/2014/main" id="{4A5BD51E-B3E0-4B98-A777-16FF24B37375}"/>
              </a:ext>
            </a:extLst>
          </p:cNvPr>
          <p:cNvSpPr txBox="1"/>
          <p:nvPr/>
        </p:nvSpPr>
        <p:spPr>
          <a:xfrm>
            <a:off x="6644241" y="5481310"/>
            <a:ext cx="5207935" cy="461665"/>
          </a:xfrm>
          <a:prstGeom prst="rect">
            <a:avLst/>
          </a:prstGeom>
          <a:noFill/>
        </p:spPr>
        <p:txBody>
          <a:bodyPr wrap="square" rtlCol="0">
            <a:spAutoFit/>
          </a:bodyPr>
          <a:lstStyle/>
          <a:p>
            <a:r>
              <a:rPr lang="en-US" sz="1200" i="1" dirty="0">
                <a:solidFill>
                  <a:schemeClr val="bg1"/>
                </a:solidFill>
              </a:rPr>
              <a:t>Beeks, Kjeld, et al. "Growth and characterization of thorium-doped calcium fluoride single crystals." Scientific Reports 13.1 (2023): 3897.</a:t>
            </a:r>
            <a:endParaRPr lang="en-CH" sz="1200" i="1" dirty="0">
              <a:solidFill>
                <a:schemeClr val="bg1"/>
              </a:solidFill>
            </a:endParaRPr>
          </a:p>
        </p:txBody>
      </p:sp>
      <p:pic>
        <p:nvPicPr>
          <p:cNvPr id="22" name="Picture 21">
            <a:extLst>
              <a:ext uri="{FF2B5EF4-FFF2-40B4-BE49-F238E27FC236}">
                <a16:creationId xmlns:a16="http://schemas.microsoft.com/office/drawing/2014/main" id="{58F29A9B-F3A5-4855-9B2F-AD8ED13FCF03}"/>
              </a:ext>
            </a:extLst>
          </p:cNvPr>
          <p:cNvPicPr>
            <a:picLocks noChangeAspect="1"/>
          </p:cNvPicPr>
          <p:nvPr/>
        </p:nvPicPr>
        <p:blipFill>
          <a:blip r:embed="rId7" cstate="print">
            <a:alphaModFix amt="50000"/>
            <a:biLevel thresh="50000"/>
            <a:extLst>
              <a:ext uri="{28A0092B-C50C-407E-A947-70E740481C1C}">
                <a14:useLocalDpi xmlns:a14="http://schemas.microsoft.com/office/drawing/2010/main" val="0"/>
              </a:ext>
            </a:extLst>
          </a:blip>
          <a:stretch>
            <a:fillRect/>
          </a:stretch>
        </p:blipFill>
        <p:spPr>
          <a:xfrm>
            <a:off x="11005692" y="2602499"/>
            <a:ext cx="424783" cy="424783"/>
          </a:xfrm>
          <a:prstGeom prst="ellipse">
            <a:avLst/>
          </a:prstGeom>
        </p:spPr>
      </p:pic>
      <p:pic>
        <p:nvPicPr>
          <p:cNvPr id="11" name="Picture 10">
            <a:extLst>
              <a:ext uri="{FF2B5EF4-FFF2-40B4-BE49-F238E27FC236}">
                <a16:creationId xmlns:a16="http://schemas.microsoft.com/office/drawing/2014/main" id="{E1E304F8-97E0-4B06-BFFC-EFEE8BD5EC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1355" y="246519"/>
            <a:ext cx="628338" cy="628338"/>
          </a:xfrm>
          <a:prstGeom prst="roundRect">
            <a:avLst>
              <a:gd name="adj" fmla="val 8594"/>
            </a:avLst>
          </a:prstGeom>
          <a:solidFill>
            <a:srgbClr val="FFFFFF">
              <a:shade val="85000"/>
            </a:srgbClr>
          </a:solidFill>
          <a:ln>
            <a:noFill/>
          </a:ln>
          <a:effectLst/>
        </p:spPr>
      </p:pic>
      <p:sp>
        <p:nvSpPr>
          <p:cNvPr id="10" name="TextBox 9">
            <a:extLst>
              <a:ext uri="{FF2B5EF4-FFF2-40B4-BE49-F238E27FC236}">
                <a16:creationId xmlns:a16="http://schemas.microsoft.com/office/drawing/2014/main" id="{05B90C2F-5F69-48FD-8813-AC020ABEF9B4}"/>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8</a:t>
            </a:r>
            <a:endParaRPr lang="de-DE" b="1" dirty="0">
              <a:solidFill>
                <a:schemeClr val="bg1"/>
              </a:solidFill>
            </a:endParaRPr>
          </a:p>
        </p:txBody>
      </p:sp>
    </p:spTree>
    <p:custDataLst>
      <p:tags r:id="rId1"/>
    </p:custDataLst>
    <p:extLst>
      <p:ext uri="{BB962C8B-B14F-4D97-AF65-F5344CB8AC3E}">
        <p14:creationId xmlns:p14="http://schemas.microsoft.com/office/powerpoint/2010/main" val="87229376"/>
      </p:ext>
    </p:extLst>
  </p:cSld>
  <p:clrMapOvr>
    <a:masterClrMapping/>
  </p:clrMapOvr>
  <mc:AlternateContent xmlns:mc="http://schemas.openxmlformats.org/markup-compatibility/2006" xmlns:p14="http://schemas.microsoft.com/office/powerpoint/2010/main">
    <mc:Choice Requires="p14">
      <p:transition spd="med" p14:dur="700" advTm="1960">
        <p:fade/>
      </p:transition>
    </mc:Choice>
    <mc:Fallback xmlns="">
      <p:transition spd="med" advTm="19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7F2ED817-D8B9-6544-53A1-4B8ECC7422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470" y="-654163"/>
            <a:ext cx="9745380" cy="10476284"/>
          </a:xfrm>
          <a:prstGeom prst="rect">
            <a:avLst/>
          </a:prstGeom>
          <a:noFill/>
          <a:effectLst/>
        </p:spPr>
      </p:pic>
      <p:sp>
        <p:nvSpPr>
          <p:cNvPr id="2" name="Title 1"/>
          <p:cNvSpPr>
            <a:spLocks noGrp="1"/>
          </p:cNvSpPr>
          <p:nvPr>
            <p:ph type="title"/>
          </p:nvPr>
        </p:nvSpPr>
        <p:spPr>
          <a:xfrm>
            <a:off x="582047" y="201634"/>
            <a:ext cx="10971582" cy="1400530"/>
          </a:xfrm>
        </p:spPr>
        <p:txBody>
          <a:bodyPr/>
          <a:lstStyle/>
          <a:p>
            <a:r>
              <a:rPr lang="en-GB" dirty="0">
                <a:solidFill>
                  <a:schemeClr val="bg1"/>
                </a:solidFill>
              </a:rPr>
              <a:t>Making Radioactive Crystals Transparent</a:t>
            </a:r>
          </a:p>
        </p:txBody>
      </p:sp>
      <p:pic>
        <p:nvPicPr>
          <p:cNvPr id="9" name="Picture 8" descr="Diagram&#10;&#10;Description automatically generated">
            <a:extLst>
              <a:ext uri="{FF2B5EF4-FFF2-40B4-BE49-F238E27FC236}">
                <a16:creationId xmlns:a16="http://schemas.microsoft.com/office/drawing/2014/main" id="{016C5858-DBE3-2380-1BAD-4EFAF85B24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600" y="2300670"/>
            <a:ext cx="5726775" cy="4564113"/>
          </a:xfrm>
          <a:prstGeom prst="rect">
            <a:avLst/>
          </a:prstGeom>
          <a:effectLst>
            <a:softEdge rad="0"/>
          </a:effectLst>
        </p:spPr>
      </p:pic>
      <p:sp>
        <p:nvSpPr>
          <p:cNvPr id="11" name="TextBox 10">
            <a:extLst>
              <a:ext uri="{FF2B5EF4-FFF2-40B4-BE49-F238E27FC236}">
                <a16:creationId xmlns:a16="http://schemas.microsoft.com/office/drawing/2014/main" id="{9919675F-69F5-6DBD-63FB-13E88038C4EF}"/>
              </a:ext>
            </a:extLst>
          </p:cNvPr>
          <p:cNvSpPr txBox="1"/>
          <p:nvPr/>
        </p:nvSpPr>
        <p:spPr>
          <a:xfrm>
            <a:off x="6647381" y="3036557"/>
            <a:ext cx="4901146" cy="923330"/>
          </a:xfrm>
          <a:prstGeom prst="rect">
            <a:avLst/>
          </a:prstGeom>
          <a:noFill/>
        </p:spPr>
        <p:txBody>
          <a:bodyPr wrap="square" rtlCol="0">
            <a:spAutoFit/>
          </a:bodyPr>
          <a:lstStyle/>
          <a:p>
            <a:pPr algn="ctr"/>
            <a:r>
              <a:rPr lang="en-GB" b="1" dirty="0">
                <a:solidFill>
                  <a:schemeClr val="bg1"/>
                </a:solidFill>
              </a:rPr>
              <a:t>Solution: Annealing in CF</a:t>
            </a:r>
            <a:r>
              <a:rPr lang="en-GB" b="1" baseline="-25000" dirty="0">
                <a:solidFill>
                  <a:schemeClr val="bg1"/>
                </a:solidFill>
              </a:rPr>
              <a:t>4</a:t>
            </a:r>
            <a:r>
              <a:rPr lang="en-GB" b="1" dirty="0">
                <a:solidFill>
                  <a:schemeClr val="bg1"/>
                </a:solidFill>
              </a:rPr>
              <a:t> at superionic temperatures to add fluoride after growth (Using a new machine!)</a:t>
            </a:r>
            <a:endParaRPr lang="de-DE" b="1" dirty="0">
              <a:solidFill>
                <a:schemeClr val="bg1"/>
              </a:solidFill>
            </a:endParaRPr>
          </a:p>
        </p:txBody>
      </p:sp>
      <p:sp>
        <p:nvSpPr>
          <p:cNvPr id="16" name="TextBox 15">
            <a:extLst>
              <a:ext uri="{FF2B5EF4-FFF2-40B4-BE49-F238E27FC236}">
                <a16:creationId xmlns:a16="http://schemas.microsoft.com/office/drawing/2014/main" id="{52E71542-8765-DFF6-FC15-EBE145A61504}"/>
              </a:ext>
            </a:extLst>
          </p:cNvPr>
          <p:cNvSpPr txBox="1"/>
          <p:nvPr/>
        </p:nvSpPr>
        <p:spPr>
          <a:xfrm>
            <a:off x="6613705" y="4046990"/>
            <a:ext cx="4968499" cy="1200329"/>
          </a:xfrm>
          <a:prstGeom prst="rect">
            <a:avLst/>
          </a:prstGeom>
          <a:noFill/>
        </p:spPr>
        <p:txBody>
          <a:bodyPr wrap="square">
            <a:spAutoFit/>
          </a:bodyPr>
          <a:lstStyle/>
          <a:p>
            <a:r>
              <a:rPr lang="en-GB" sz="1200" i="1" dirty="0">
                <a:solidFill>
                  <a:schemeClr val="bg1"/>
                </a:solidFill>
              </a:rPr>
              <a:t>Kjeld Beeks and Thorsten Schumm. The Nuclear Excitation of Thorium-229 in the CaF2 Environment. Diss. Wien, 2022.</a:t>
            </a:r>
            <a:br>
              <a:rPr lang="en-GB" sz="1200" i="1" dirty="0">
                <a:solidFill>
                  <a:schemeClr val="bg1"/>
                </a:solidFill>
              </a:rPr>
            </a:br>
            <a:endParaRPr lang="en-GB" sz="1200" i="1" dirty="0">
              <a:solidFill>
                <a:schemeClr val="bg1"/>
              </a:solidFill>
            </a:endParaRPr>
          </a:p>
          <a:p>
            <a:r>
              <a:rPr lang="de-DE" sz="1200" i="1" dirty="0">
                <a:solidFill>
                  <a:schemeClr val="bg1"/>
                </a:solidFill>
              </a:rPr>
              <a:t>Beeks, Kjeld, et al. "Optical </a:t>
            </a:r>
            <a:r>
              <a:rPr lang="de-DE" sz="1200" i="1" dirty="0" err="1">
                <a:solidFill>
                  <a:schemeClr val="bg1"/>
                </a:solidFill>
              </a:rPr>
              <a:t>transmission</a:t>
            </a:r>
            <a:r>
              <a:rPr lang="de-DE" sz="1200" i="1" dirty="0">
                <a:solidFill>
                  <a:schemeClr val="bg1"/>
                </a:solidFill>
              </a:rPr>
              <a:t> </a:t>
            </a:r>
            <a:r>
              <a:rPr lang="de-DE" sz="1200" i="1" dirty="0" err="1">
                <a:solidFill>
                  <a:schemeClr val="bg1"/>
                </a:solidFill>
              </a:rPr>
              <a:t>enhancement</a:t>
            </a:r>
            <a:r>
              <a:rPr lang="de-DE" sz="1200" i="1" dirty="0">
                <a:solidFill>
                  <a:schemeClr val="bg1"/>
                </a:solidFill>
              </a:rPr>
              <a:t> of </a:t>
            </a:r>
            <a:r>
              <a:rPr lang="de-DE" sz="1200" i="1" dirty="0" err="1">
                <a:solidFill>
                  <a:schemeClr val="bg1"/>
                </a:solidFill>
              </a:rPr>
              <a:t>ionic</a:t>
            </a:r>
            <a:r>
              <a:rPr lang="de-DE" sz="1200" i="1" dirty="0">
                <a:solidFill>
                  <a:schemeClr val="bg1"/>
                </a:solidFill>
              </a:rPr>
              <a:t> </a:t>
            </a:r>
            <a:r>
              <a:rPr lang="de-DE" sz="1200" i="1" dirty="0" err="1">
                <a:solidFill>
                  <a:schemeClr val="bg1"/>
                </a:solidFill>
              </a:rPr>
              <a:t>crystals</a:t>
            </a:r>
            <a:r>
              <a:rPr lang="de-DE" sz="1200" i="1" dirty="0">
                <a:solidFill>
                  <a:schemeClr val="bg1"/>
                </a:solidFill>
              </a:rPr>
              <a:t> via </a:t>
            </a:r>
            <a:r>
              <a:rPr lang="de-DE" sz="1200" i="1" dirty="0" err="1">
                <a:solidFill>
                  <a:schemeClr val="bg1"/>
                </a:solidFill>
              </a:rPr>
              <a:t>superionic</a:t>
            </a:r>
            <a:r>
              <a:rPr lang="de-DE" sz="1200" i="1" dirty="0">
                <a:solidFill>
                  <a:schemeClr val="bg1"/>
                </a:solidFill>
              </a:rPr>
              <a:t> </a:t>
            </a:r>
            <a:r>
              <a:rPr lang="de-DE" sz="1200" i="1" dirty="0" err="1">
                <a:solidFill>
                  <a:schemeClr val="bg1"/>
                </a:solidFill>
              </a:rPr>
              <a:t>fluoride</a:t>
            </a:r>
            <a:r>
              <a:rPr lang="de-DE" sz="1200" i="1" dirty="0">
                <a:solidFill>
                  <a:schemeClr val="bg1"/>
                </a:solidFill>
              </a:rPr>
              <a:t> </a:t>
            </a:r>
            <a:r>
              <a:rPr lang="de-DE" sz="1200" i="1" dirty="0" err="1">
                <a:solidFill>
                  <a:schemeClr val="bg1"/>
                </a:solidFill>
              </a:rPr>
              <a:t>transfer</a:t>
            </a:r>
            <a:r>
              <a:rPr lang="de-DE" sz="1200" i="1" dirty="0">
                <a:solidFill>
                  <a:schemeClr val="bg1"/>
                </a:solidFill>
              </a:rPr>
              <a:t>: </a:t>
            </a:r>
            <a:r>
              <a:rPr lang="de-DE" sz="1200" i="1" dirty="0" err="1">
                <a:solidFill>
                  <a:schemeClr val="bg1"/>
                </a:solidFill>
              </a:rPr>
              <a:t>Growing</a:t>
            </a:r>
            <a:r>
              <a:rPr lang="de-DE" sz="1200" i="1" dirty="0">
                <a:solidFill>
                  <a:schemeClr val="bg1"/>
                </a:solidFill>
              </a:rPr>
              <a:t> VUV-transparent </a:t>
            </a:r>
            <a:r>
              <a:rPr lang="de-DE" sz="1200" i="1" dirty="0" err="1">
                <a:solidFill>
                  <a:schemeClr val="bg1"/>
                </a:solidFill>
              </a:rPr>
              <a:t>radioactive</a:t>
            </a:r>
            <a:r>
              <a:rPr lang="de-DE" sz="1200" i="1" dirty="0">
                <a:solidFill>
                  <a:schemeClr val="bg1"/>
                </a:solidFill>
              </a:rPr>
              <a:t> </a:t>
            </a:r>
            <a:r>
              <a:rPr lang="de-DE" sz="1200" i="1" dirty="0" err="1">
                <a:solidFill>
                  <a:schemeClr val="bg1"/>
                </a:solidFill>
              </a:rPr>
              <a:t>crystals</a:t>
            </a:r>
            <a:r>
              <a:rPr lang="de-DE" sz="1200" i="1" dirty="0">
                <a:solidFill>
                  <a:schemeClr val="bg1"/>
                </a:solidFill>
              </a:rPr>
              <a:t>." </a:t>
            </a:r>
            <a:r>
              <a:rPr lang="de-DE" sz="1200" i="1" dirty="0" err="1">
                <a:solidFill>
                  <a:schemeClr val="bg1"/>
                </a:solidFill>
              </a:rPr>
              <a:t>Physical</a:t>
            </a:r>
            <a:r>
              <a:rPr lang="de-DE" sz="1200" i="1" dirty="0">
                <a:solidFill>
                  <a:schemeClr val="bg1"/>
                </a:solidFill>
              </a:rPr>
              <a:t> Review B 109.9 (2024): 094111.</a:t>
            </a:r>
          </a:p>
        </p:txBody>
      </p:sp>
      <p:pic>
        <p:nvPicPr>
          <p:cNvPr id="18" name="Picture 17">
            <a:extLst>
              <a:ext uri="{FF2B5EF4-FFF2-40B4-BE49-F238E27FC236}">
                <a16:creationId xmlns:a16="http://schemas.microsoft.com/office/drawing/2014/main" id="{4A9EFBAD-5124-4A6D-9F76-BE23C7347D4D}"/>
              </a:ext>
            </a:extLst>
          </p:cNvPr>
          <p:cNvPicPr>
            <a:picLocks noChangeAspect="1"/>
          </p:cNvPicPr>
          <p:nvPr/>
        </p:nvPicPr>
        <p:blipFill>
          <a:blip r:embed="rId6"/>
          <a:stretch>
            <a:fillRect/>
          </a:stretch>
        </p:blipFill>
        <p:spPr>
          <a:xfrm>
            <a:off x="6251575" y="1132322"/>
            <a:ext cx="1390954" cy="1215624"/>
          </a:xfrm>
          <a:prstGeom prst="rect">
            <a:avLst/>
          </a:prstGeom>
        </p:spPr>
      </p:pic>
      <p:pic>
        <p:nvPicPr>
          <p:cNvPr id="19" name="Picture 18">
            <a:extLst>
              <a:ext uri="{FF2B5EF4-FFF2-40B4-BE49-F238E27FC236}">
                <a16:creationId xmlns:a16="http://schemas.microsoft.com/office/drawing/2014/main" id="{D93CF68E-0A21-4C20-AF40-080BB2BE548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77" t="28501" r="43197" b="33141"/>
          <a:stretch/>
        </p:blipFill>
        <p:spPr>
          <a:xfrm>
            <a:off x="8460458" y="1120327"/>
            <a:ext cx="1260796" cy="1227619"/>
          </a:xfrm>
          <a:prstGeom prst="rect">
            <a:avLst/>
          </a:prstGeom>
        </p:spPr>
      </p:pic>
      <p:sp>
        <p:nvSpPr>
          <p:cNvPr id="20" name="Right Arrow 1">
            <a:extLst>
              <a:ext uri="{FF2B5EF4-FFF2-40B4-BE49-F238E27FC236}">
                <a16:creationId xmlns:a16="http://schemas.microsoft.com/office/drawing/2014/main" id="{43080175-D6C7-4AF7-B9B7-CD7AA875698E}"/>
              </a:ext>
            </a:extLst>
          </p:cNvPr>
          <p:cNvSpPr/>
          <p:nvPr/>
        </p:nvSpPr>
        <p:spPr>
          <a:xfrm>
            <a:off x="7753509" y="1607870"/>
            <a:ext cx="512182" cy="244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13">
            <a:extLst>
              <a:ext uri="{FF2B5EF4-FFF2-40B4-BE49-F238E27FC236}">
                <a16:creationId xmlns:a16="http://schemas.microsoft.com/office/drawing/2014/main" id="{CFE337C6-09ED-4388-957E-5EB9C5945A00}"/>
              </a:ext>
            </a:extLst>
          </p:cNvPr>
          <p:cNvSpPr/>
          <p:nvPr/>
        </p:nvSpPr>
        <p:spPr>
          <a:xfrm>
            <a:off x="9913469" y="1623021"/>
            <a:ext cx="512182" cy="2447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3F666C97-3838-41A9-A6A9-7028F8A9FD0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90" t="15832" r="7454" b="20399"/>
          <a:stretch/>
        </p:blipFill>
        <p:spPr>
          <a:xfrm>
            <a:off x="10505951" y="1132322"/>
            <a:ext cx="1243252" cy="1215624"/>
          </a:xfrm>
          <a:prstGeom prst="rect">
            <a:avLst/>
          </a:prstGeom>
        </p:spPr>
      </p:pic>
      <p:pic>
        <p:nvPicPr>
          <p:cNvPr id="13" name="Picture 12">
            <a:extLst>
              <a:ext uri="{FF2B5EF4-FFF2-40B4-BE49-F238E27FC236}">
                <a16:creationId xmlns:a16="http://schemas.microsoft.com/office/drawing/2014/main" id="{F9247EB5-06D7-4B80-A85F-D4FB6AD0D91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81355" y="246519"/>
            <a:ext cx="628338" cy="628338"/>
          </a:xfrm>
          <a:prstGeom prst="roundRect">
            <a:avLst>
              <a:gd name="adj" fmla="val 8594"/>
            </a:avLst>
          </a:prstGeom>
          <a:solidFill>
            <a:srgbClr val="FFFFFF">
              <a:shade val="85000"/>
            </a:srgbClr>
          </a:solidFill>
          <a:ln>
            <a:noFill/>
          </a:ln>
          <a:effectLst/>
        </p:spPr>
      </p:pic>
      <p:sp>
        <p:nvSpPr>
          <p:cNvPr id="14" name="TextBox 13">
            <a:extLst>
              <a:ext uri="{FF2B5EF4-FFF2-40B4-BE49-F238E27FC236}">
                <a16:creationId xmlns:a16="http://schemas.microsoft.com/office/drawing/2014/main" id="{FC40BA47-EAD9-43B1-B868-77BE7CB043EC}"/>
              </a:ext>
            </a:extLst>
          </p:cNvPr>
          <p:cNvSpPr txBox="1"/>
          <p:nvPr/>
        </p:nvSpPr>
        <p:spPr>
          <a:xfrm>
            <a:off x="9721254" y="6294515"/>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9</a:t>
            </a:r>
            <a:endParaRPr lang="de-DE" b="1" dirty="0">
              <a:solidFill>
                <a:schemeClr val="bg1"/>
              </a:solidFill>
            </a:endParaRPr>
          </a:p>
        </p:txBody>
      </p:sp>
    </p:spTree>
    <p:custDataLst>
      <p:tags r:id="rId1"/>
    </p:custDataLst>
    <p:extLst>
      <p:ext uri="{BB962C8B-B14F-4D97-AF65-F5344CB8AC3E}">
        <p14:creationId xmlns:p14="http://schemas.microsoft.com/office/powerpoint/2010/main" val="202894100"/>
      </p:ext>
    </p:extLst>
  </p:cSld>
  <p:clrMapOvr>
    <a:masterClrMapping/>
  </p:clrMapOvr>
  <mc:AlternateContent xmlns:mc="http://schemas.openxmlformats.org/markup-compatibility/2006" xmlns:p14="http://schemas.microsoft.com/office/powerpoint/2010/main">
    <mc:Choice Requires="p14">
      <p:transition spd="med" p14:dur="700" advTm="1960">
        <p:fade/>
      </p:transition>
    </mc:Choice>
    <mc:Fallback xmlns="">
      <p:transition spd="med" advTm="19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20"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30000"/>
                    </a14:imgEffect>
                  </a14:imgLayer>
                </a14:imgProps>
              </a:ext>
              <a:ext uri="{28A0092B-C50C-407E-A947-70E740481C1C}">
                <a14:useLocalDpi xmlns:a14="http://schemas.microsoft.com/office/drawing/2010/main" val="0"/>
              </a:ext>
            </a:extLst>
          </a:blip>
          <a:stretch>
            <a:fillRect/>
          </a:stretch>
        </p:blipFill>
        <p:spPr>
          <a:xfrm>
            <a:off x="5567906" y="-452048"/>
            <a:ext cx="9745380" cy="10476284"/>
          </a:xfrm>
          <a:prstGeom prst="rect">
            <a:avLst/>
          </a:prstGeom>
          <a:noFill/>
          <a:effectLst/>
        </p:spPr>
      </p:pic>
      <p:pic>
        <p:nvPicPr>
          <p:cNvPr id="6" name="Picture 5"/>
          <p:cNvPicPr>
            <a:picLocks noChangeAspect="1"/>
          </p:cNvPicPr>
          <p:nvPr/>
        </p:nvPicPr>
        <p:blipFill rotWithShape="1">
          <a:blip r:embed="rId5" cstate="print">
            <a:duotone>
              <a:prstClr val="black"/>
              <a:schemeClr val="tx1">
                <a:lumMod val="95000"/>
                <a:lumOff val="5000"/>
                <a:tint val="45000"/>
                <a:satMod val="400000"/>
              </a:schemeClr>
            </a:duotone>
            <a:extLst>
              <a:ext uri="{28A0092B-C50C-407E-A947-70E740481C1C}">
                <a14:useLocalDpi xmlns:a14="http://schemas.microsoft.com/office/drawing/2010/main" val="0"/>
              </a:ext>
            </a:extLst>
          </a:blip>
          <a:srcRect l="3603" t="349" r="2838" b="4034"/>
          <a:stretch/>
        </p:blipFill>
        <p:spPr>
          <a:xfrm>
            <a:off x="383077" y="1352198"/>
            <a:ext cx="7382378" cy="4484914"/>
          </a:xfrm>
          <a:prstGeom prst="rect">
            <a:avLst/>
          </a:prstGeom>
          <a:effectLst>
            <a:softEdge rad="12700"/>
          </a:effectLst>
        </p:spPr>
      </p:pic>
      <p:sp>
        <p:nvSpPr>
          <p:cNvPr id="11" name="Oval 10"/>
          <p:cNvSpPr/>
          <p:nvPr/>
        </p:nvSpPr>
        <p:spPr>
          <a:xfrm>
            <a:off x="1530224" y="3234396"/>
            <a:ext cx="157654" cy="15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4142034" y="3067132"/>
            <a:ext cx="157654" cy="15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Oval 25"/>
          <p:cNvSpPr/>
          <p:nvPr/>
        </p:nvSpPr>
        <p:spPr>
          <a:xfrm>
            <a:off x="4004526" y="2959286"/>
            <a:ext cx="157654" cy="15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p:cNvSpPr/>
          <p:nvPr/>
        </p:nvSpPr>
        <p:spPr>
          <a:xfrm>
            <a:off x="6832693" y="3340406"/>
            <a:ext cx="157654" cy="1576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Title 1">
            <a:extLst>
              <a:ext uri="{FF2B5EF4-FFF2-40B4-BE49-F238E27FC236}">
                <a16:creationId xmlns:a16="http://schemas.microsoft.com/office/drawing/2014/main" id="{B9F0EE3B-52AB-4FDC-9F11-9E34879B40E9}"/>
              </a:ext>
            </a:extLst>
          </p:cNvPr>
          <p:cNvSpPr>
            <a:spLocks noGrp="1"/>
          </p:cNvSpPr>
          <p:nvPr>
            <p:ph type="title"/>
          </p:nvPr>
        </p:nvSpPr>
        <p:spPr>
          <a:xfrm>
            <a:off x="582047" y="201634"/>
            <a:ext cx="10971582" cy="1400530"/>
          </a:xfrm>
        </p:spPr>
        <p:txBody>
          <a:bodyPr/>
          <a:lstStyle/>
          <a:p>
            <a:r>
              <a:rPr lang="en-GB" dirty="0">
                <a:solidFill>
                  <a:schemeClr val="bg1"/>
                </a:solidFill>
              </a:rPr>
              <a:t>More questions than answers</a:t>
            </a:r>
          </a:p>
        </p:txBody>
      </p:sp>
      <p:cxnSp>
        <p:nvCxnSpPr>
          <p:cNvPr id="38" name="Connector: Curved 37">
            <a:extLst>
              <a:ext uri="{FF2B5EF4-FFF2-40B4-BE49-F238E27FC236}">
                <a16:creationId xmlns:a16="http://schemas.microsoft.com/office/drawing/2014/main" id="{3CB5D730-F7C0-484A-B760-A225E4CE24C1}"/>
              </a:ext>
            </a:extLst>
          </p:cNvPr>
          <p:cNvCxnSpPr>
            <a:cxnSpLocks/>
            <a:stCxn id="19" idx="0"/>
            <a:endCxn id="11" idx="7"/>
          </p:cNvCxnSpPr>
          <p:nvPr/>
        </p:nvCxnSpPr>
        <p:spPr>
          <a:xfrm rot="16200000" flipH="1" flipV="1">
            <a:off x="2847650" y="1884272"/>
            <a:ext cx="190352" cy="2556071"/>
          </a:xfrm>
          <a:prstGeom prst="curvedConnector3">
            <a:avLst>
              <a:gd name="adj1" fmla="val -120093"/>
            </a:avLst>
          </a:prstGeom>
          <a:ln w="57150">
            <a:solidFill>
              <a:srgbClr val="EF6E6B"/>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9" name="Connector: Curved 38">
            <a:extLst>
              <a:ext uri="{FF2B5EF4-FFF2-40B4-BE49-F238E27FC236}">
                <a16:creationId xmlns:a16="http://schemas.microsoft.com/office/drawing/2014/main" id="{7EF6C4E0-B45A-4B8C-9EB5-EF8E97CCEFB4}"/>
              </a:ext>
            </a:extLst>
          </p:cNvPr>
          <p:cNvCxnSpPr>
            <a:cxnSpLocks/>
            <a:stCxn id="19" idx="0"/>
            <a:endCxn id="26" idx="0"/>
          </p:cNvCxnSpPr>
          <p:nvPr/>
        </p:nvCxnSpPr>
        <p:spPr>
          <a:xfrm rot="16200000" flipV="1">
            <a:off x="4098184" y="2944455"/>
            <a:ext cx="107846" cy="137508"/>
          </a:xfrm>
          <a:prstGeom prst="curvedConnector3">
            <a:avLst>
              <a:gd name="adj1" fmla="val 311969"/>
            </a:avLst>
          </a:prstGeom>
          <a:ln w="57150">
            <a:solidFill>
              <a:srgbClr val="EF6E6B"/>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6B9C3D0E-F8E0-4146-998A-1AF73D1E33BB}"/>
              </a:ext>
            </a:extLst>
          </p:cNvPr>
          <p:cNvCxnSpPr>
            <a:cxnSpLocks/>
            <a:stCxn id="19" idx="0"/>
            <a:endCxn id="28" idx="0"/>
          </p:cNvCxnSpPr>
          <p:nvPr/>
        </p:nvCxnSpPr>
        <p:spPr>
          <a:xfrm rot="16200000" flipH="1">
            <a:off x="5429553" y="1858440"/>
            <a:ext cx="273274" cy="2690659"/>
          </a:xfrm>
          <a:prstGeom prst="curvedConnector3">
            <a:avLst>
              <a:gd name="adj1" fmla="val -83652"/>
            </a:avLst>
          </a:prstGeom>
          <a:ln w="57150">
            <a:solidFill>
              <a:srgbClr val="EF6E6B"/>
            </a:solidFill>
            <a:tail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687FDB41-50E5-4A0F-A6FB-B90E3517D25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3093" y="1560989"/>
            <a:ext cx="2060085" cy="771125"/>
          </a:xfrm>
          <a:prstGeom prst="roundRect">
            <a:avLst/>
          </a:prstGeom>
        </p:spPr>
      </p:pic>
      <p:pic>
        <p:nvPicPr>
          <p:cNvPr id="48" name="Picture 47">
            <a:extLst>
              <a:ext uri="{FF2B5EF4-FFF2-40B4-BE49-F238E27FC236}">
                <a16:creationId xmlns:a16="http://schemas.microsoft.com/office/drawing/2014/main" id="{AD3E8830-BC02-40C6-AC94-618EE6FF66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28531" y="3751162"/>
            <a:ext cx="1027212" cy="1027212"/>
          </a:xfrm>
          <a:prstGeom prst="roundRect">
            <a:avLst/>
          </a:prstGeom>
        </p:spPr>
      </p:pic>
      <p:pic>
        <p:nvPicPr>
          <p:cNvPr id="49" name="Picture 48">
            <a:extLst>
              <a:ext uri="{FF2B5EF4-FFF2-40B4-BE49-F238E27FC236}">
                <a16:creationId xmlns:a16="http://schemas.microsoft.com/office/drawing/2014/main" id="{76AB4F38-4193-4A48-BE30-7AAE4328813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1609" y="3751162"/>
            <a:ext cx="1027212" cy="1027212"/>
          </a:xfrm>
          <a:prstGeom prst="roundRect">
            <a:avLst/>
          </a:prstGeom>
        </p:spPr>
      </p:pic>
      <p:pic>
        <p:nvPicPr>
          <p:cNvPr id="52" name="Picture 51">
            <a:extLst>
              <a:ext uri="{FF2B5EF4-FFF2-40B4-BE49-F238E27FC236}">
                <a16:creationId xmlns:a16="http://schemas.microsoft.com/office/drawing/2014/main" id="{AF763FF0-7C80-4A30-BDFD-B3CB0699FA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9688" y="1008339"/>
            <a:ext cx="1374487" cy="1607263"/>
          </a:xfrm>
          <a:prstGeom prst="roundRect">
            <a:avLst/>
          </a:prstGeom>
        </p:spPr>
      </p:pic>
      <p:pic>
        <p:nvPicPr>
          <p:cNvPr id="53" name="Picture 52">
            <a:extLst>
              <a:ext uri="{FF2B5EF4-FFF2-40B4-BE49-F238E27FC236}">
                <a16:creationId xmlns:a16="http://schemas.microsoft.com/office/drawing/2014/main" id="{D958BDE0-9677-482C-94FE-7953C7EAA994}"/>
              </a:ext>
            </a:extLst>
          </p:cNvPr>
          <p:cNvPicPr>
            <a:picLocks noChangeAspect="1"/>
          </p:cNvPicPr>
          <p:nvPr/>
        </p:nvPicPr>
        <p:blipFill rotWithShape="1">
          <a:blip r:embed="rId10"/>
          <a:srcRect l="10494" t="23404" r="11679" b="12889"/>
          <a:stretch/>
        </p:blipFill>
        <p:spPr>
          <a:xfrm>
            <a:off x="1530224" y="4509945"/>
            <a:ext cx="1728077" cy="1886074"/>
          </a:xfrm>
          <a:prstGeom prst="roundRect">
            <a:avLst/>
          </a:prstGeom>
        </p:spPr>
      </p:pic>
      <p:pic>
        <p:nvPicPr>
          <p:cNvPr id="55" name="Picture 54">
            <a:extLst>
              <a:ext uri="{FF2B5EF4-FFF2-40B4-BE49-F238E27FC236}">
                <a16:creationId xmlns:a16="http://schemas.microsoft.com/office/drawing/2014/main" id="{4B0B39F7-6F3D-4B65-8FC6-92E697290CF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10" t="33907" b="1150"/>
          <a:stretch/>
        </p:blipFill>
        <p:spPr>
          <a:xfrm>
            <a:off x="6211351" y="4843835"/>
            <a:ext cx="1480515" cy="1322215"/>
          </a:xfrm>
          <a:prstGeom prst="roundRect">
            <a:avLst/>
          </a:prstGeom>
        </p:spPr>
      </p:pic>
      <p:pic>
        <p:nvPicPr>
          <p:cNvPr id="57" name="Picture 56">
            <a:extLst>
              <a:ext uri="{FF2B5EF4-FFF2-40B4-BE49-F238E27FC236}">
                <a16:creationId xmlns:a16="http://schemas.microsoft.com/office/drawing/2014/main" id="{B96D6598-7DF0-4E84-AD29-98D61677D65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0666" t="22081" r="23887" b="25602"/>
          <a:stretch/>
        </p:blipFill>
        <p:spPr>
          <a:xfrm>
            <a:off x="1664790" y="3503751"/>
            <a:ext cx="1459221" cy="862861"/>
          </a:xfrm>
          <a:prstGeom prst="roundRect">
            <a:avLst/>
          </a:prstGeom>
        </p:spPr>
      </p:pic>
      <p:pic>
        <p:nvPicPr>
          <p:cNvPr id="65" name="Picture 64">
            <a:extLst>
              <a:ext uri="{FF2B5EF4-FFF2-40B4-BE49-F238E27FC236}">
                <a16:creationId xmlns:a16="http://schemas.microsoft.com/office/drawing/2014/main" id="{B7BDD74B-CA8A-43DC-B7CF-AFC842BA54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70354" y="3045238"/>
            <a:ext cx="628338" cy="628338"/>
          </a:xfrm>
          <a:prstGeom prst="roundRect">
            <a:avLst>
              <a:gd name="adj" fmla="val 8594"/>
            </a:avLst>
          </a:prstGeom>
          <a:solidFill>
            <a:srgbClr val="FFFFFF">
              <a:shade val="85000"/>
            </a:srgbClr>
          </a:solidFill>
          <a:ln>
            <a:noFill/>
          </a:ln>
          <a:effectLst/>
        </p:spPr>
      </p:pic>
      <p:sp>
        <p:nvSpPr>
          <p:cNvPr id="32" name="TextBox 31">
            <a:extLst>
              <a:ext uri="{FF2B5EF4-FFF2-40B4-BE49-F238E27FC236}">
                <a16:creationId xmlns:a16="http://schemas.microsoft.com/office/drawing/2014/main" id="{3FD0535F-62C8-4F73-A79E-D13C6CDB27A7}"/>
              </a:ext>
            </a:extLst>
          </p:cNvPr>
          <p:cNvSpPr txBox="1"/>
          <p:nvPr/>
        </p:nvSpPr>
        <p:spPr>
          <a:xfrm>
            <a:off x="7964425" y="1560989"/>
            <a:ext cx="4114874" cy="5170646"/>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bg1"/>
                </a:solidFill>
              </a:rPr>
              <a:t>Why is the transparency controlled by F content?</a:t>
            </a:r>
            <a:br>
              <a:rPr lang="en-US" sz="1600" dirty="0">
                <a:solidFill>
                  <a:schemeClr val="bg1"/>
                </a:solidFill>
              </a:rPr>
            </a:br>
            <a:r>
              <a:rPr lang="en-US" sz="1600" dirty="0">
                <a:solidFill>
                  <a:schemeClr val="bg1"/>
                </a:solidFill>
              </a:rPr>
              <a:t>Hypothesis:</a:t>
            </a:r>
            <a:br>
              <a:rPr lang="en-US" sz="1400" dirty="0">
                <a:solidFill>
                  <a:schemeClr val="bg1"/>
                </a:solidFill>
              </a:rPr>
            </a:br>
            <a:r>
              <a:rPr lang="de-AT" sz="1400" i="1" dirty="0" err="1">
                <a:solidFill>
                  <a:schemeClr val="bg1"/>
                </a:solidFill>
              </a:rPr>
              <a:t>arXiv</a:t>
            </a:r>
            <a:r>
              <a:rPr lang="de-AT" sz="1400" i="1" dirty="0">
                <a:solidFill>
                  <a:schemeClr val="bg1"/>
                </a:solidFill>
              </a:rPr>
              <a:t> </a:t>
            </a:r>
            <a:r>
              <a:rPr lang="de-AT" sz="1400" i="1" dirty="0" err="1">
                <a:solidFill>
                  <a:schemeClr val="bg1"/>
                </a:solidFill>
              </a:rPr>
              <a:t>preprint</a:t>
            </a:r>
            <a:r>
              <a:rPr lang="de-AT" sz="1400" i="1" dirty="0">
                <a:solidFill>
                  <a:schemeClr val="bg1"/>
                </a:solidFill>
              </a:rPr>
              <a:t> arXiv:2410.00230</a:t>
            </a:r>
            <a:r>
              <a:rPr lang="de-AT" sz="1400" dirty="0">
                <a:solidFill>
                  <a:schemeClr val="bg1"/>
                </a:solidFill>
              </a:rPr>
              <a:t> (2024).</a:t>
            </a:r>
          </a:p>
          <a:p>
            <a:pPr marL="285750" indent="-285750">
              <a:buFont typeface="Arial" panose="020B0604020202020204" pitchFamily="34" charset="0"/>
              <a:buChar char="•"/>
            </a:pPr>
            <a:endParaRPr lang="de-AT" sz="1400" i="1" dirty="0">
              <a:solidFill>
                <a:schemeClr val="bg1"/>
              </a:solidFill>
            </a:endParaRPr>
          </a:p>
          <a:p>
            <a:pPr marL="285750" indent="-285750">
              <a:buFont typeface="Arial" panose="020B0604020202020204" pitchFamily="34" charset="0"/>
              <a:buChar char="•"/>
            </a:pPr>
            <a:r>
              <a:rPr lang="en-US" sz="1600" dirty="0">
                <a:solidFill>
                  <a:schemeClr val="bg1"/>
                </a:solidFill>
              </a:rPr>
              <a:t>But we see x-ray intensity dependent quenching?</a:t>
            </a:r>
            <a:br>
              <a:rPr lang="en-US" sz="1600" dirty="0">
                <a:solidFill>
                  <a:schemeClr val="bg1"/>
                </a:solidFill>
              </a:rPr>
            </a:br>
            <a:r>
              <a:rPr lang="en-US" sz="1600" dirty="0">
                <a:solidFill>
                  <a:schemeClr val="bg1"/>
                </a:solidFill>
              </a:rPr>
              <a:t>More characterization:</a:t>
            </a:r>
            <a:br>
              <a:rPr lang="en-US" sz="1400" dirty="0">
                <a:solidFill>
                  <a:schemeClr val="bg1"/>
                </a:solidFill>
              </a:rPr>
            </a:br>
            <a:r>
              <a:rPr lang="en-US" sz="1400" i="1" dirty="0">
                <a:solidFill>
                  <a:schemeClr val="bg1"/>
                </a:solidFill>
              </a:rPr>
              <a:t>Nature communications 15.1 (2024): 5536.</a:t>
            </a:r>
          </a:p>
          <a:p>
            <a:pPr marL="285750" indent="-285750">
              <a:buFont typeface="Arial" panose="020B0604020202020204" pitchFamily="34" charset="0"/>
              <a:buChar char="•"/>
            </a:pPr>
            <a:endParaRPr lang="en-US" sz="1400" i="1" dirty="0">
              <a:solidFill>
                <a:schemeClr val="bg1"/>
              </a:solidFill>
            </a:endParaRPr>
          </a:p>
          <a:p>
            <a:pPr marL="285750" indent="-285750">
              <a:buFont typeface="Arial" panose="020B0604020202020204" pitchFamily="34" charset="0"/>
              <a:buChar char="•"/>
            </a:pPr>
            <a:r>
              <a:rPr lang="en-US" sz="1600" i="1" dirty="0">
                <a:solidFill>
                  <a:schemeClr val="bg1"/>
                </a:solidFill>
              </a:rPr>
              <a:t>But we see laser intensity/crystal temperature dependent quenching?</a:t>
            </a:r>
            <a:br>
              <a:rPr lang="en-US" sz="1400" i="1" dirty="0">
                <a:solidFill>
                  <a:schemeClr val="bg1"/>
                </a:solidFill>
              </a:rPr>
            </a:br>
            <a:r>
              <a:rPr lang="de-AT" sz="1400" i="1" dirty="0" err="1">
                <a:solidFill>
                  <a:schemeClr val="bg1"/>
                </a:solidFill>
              </a:rPr>
              <a:t>arXiv</a:t>
            </a:r>
            <a:r>
              <a:rPr lang="de-AT" sz="1400" i="1" dirty="0">
                <a:solidFill>
                  <a:schemeClr val="bg1"/>
                </a:solidFill>
              </a:rPr>
              <a:t> </a:t>
            </a:r>
            <a:r>
              <a:rPr lang="de-AT" sz="1400" i="1" dirty="0" err="1">
                <a:solidFill>
                  <a:schemeClr val="bg1"/>
                </a:solidFill>
              </a:rPr>
              <a:t>preprint</a:t>
            </a:r>
            <a:r>
              <a:rPr lang="de-AT" sz="1400" i="1" dirty="0">
                <a:solidFill>
                  <a:schemeClr val="bg1"/>
                </a:solidFill>
              </a:rPr>
              <a:t> arXiv:2412.12339 (2024).</a:t>
            </a:r>
          </a:p>
          <a:p>
            <a:pPr marL="285750" indent="-285750">
              <a:buFont typeface="Arial" panose="020B0604020202020204" pitchFamily="34" charset="0"/>
              <a:buChar char="•"/>
            </a:pPr>
            <a:endParaRPr lang="de-AT" sz="1400" i="1" dirty="0">
              <a:solidFill>
                <a:schemeClr val="bg1"/>
              </a:solidFill>
            </a:endParaRPr>
          </a:p>
          <a:p>
            <a:pPr marL="285750" indent="-285750">
              <a:buFont typeface="Arial" panose="020B0604020202020204" pitchFamily="34" charset="0"/>
              <a:buChar char="•"/>
            </a:pPr>
            <a:r>
              <a:rPr lang="en-US" sz="1600" i="1" dirty="0">
                <a:solidFill>
                  <a:schemeClr val="bg1"/>
                </a:solidFill>
              </a:rPr>
              <a:t>But the EFG does not match expectations?</a:t>
            </a:r>
            <a:br>
              <a:rPr lang="en-US" sz="1400" i="1" dirty="0">
                <a:solidFill>
                  <a:schemeClr val="bg1"/>
                </a:solidFill>
              </a:rPr>
            </a:br>
            <a:r>
              <a:rPr lang="de-AT" sz="1400" i="1" dirty="0" err="1">
                <a:solidFill>
                  <a:schemeClr val="bg1"/>
                </a:solidFill>
              </a:rPr>
              <a:t>arXiv</a:t>
            </a:r>
            <a:r>
              <a:rPr lang="de-AT" sz="1400" i="1" dirty="0">
                <a:solidFill>
                  <a:schemeClr val="bg1"/>
                </a:solidFill>
              </a:rPr>
              <a:t> </a:t>
            </a:r>
            <a:r>
              <a:rPr lang="de-AT" sz="1400" i="1" dirty="0" err="1">
                <a:solidFill>
                  <a:schemeClr val="bg1"/>
                </a:solidFill>
              </a:rPr>
              <a:t>preprint</a:t>
            </a:r>
            <a:r>
              <a:rPr lang="de-AT" sz="1400" i="1" dirty="0">
                <a:solidFill>
                  <a:schemeClr val="bg1"/>
                </a:solidFill>
              </a:rPr>
              <a:t> arXiv:2409.11590 (2024).</a:t>
            </a:r>
            <a:br>
              <a:rPr lang="de-AT" sz="1400" i="1" dirty="0">
                <a:solidFill>
                  <a:schemeClr val="bg1"/>
                </a:solidFill>
              </a:rPr>
            </a:br>
            <a:r>
              <a:rPr lang="de-AT" sz="1400" i="1" dirty="0">
                <a:solidFill>
                  <a:schemeClr val="bg1"/>
                </a:solidFill>
              </a:rPr>
              <a:t>(See </a:t>
            </a:r>
            <a:r>
              <a:rPr lang="de-AT" sz="1400" i="1" dirty="0" err="1">
                <a:solidFill>
                  <a:schemeClr val="bg1"/>
                </a:solidFill>
              </a:rPr>
              <a:t>Chuankun‘s</a:t>
            </a:r>
            <a:r>
              <a:rPr lang="de-AT" sz="1400" i="1" dirty="0">
                <a:solidFill>
                  <a:schemeClr val="bg1"/>
                </a:solidFill>
              </a:rPr>
              <a:t> Talk)</a:t>
            </a:r>
            <a:endParaRPr lang="en-CH" sz="1400" i="1" dirty="0">
              <a:solidFill>
                <a:schemeClr val="bg1"/>
              </a:solidFill>
            </a:endParaRPr>
          </a:p>
          <a:p>
            <a:pPr marL="285750" indent="-285750">
              <a:buFont typeface="Arial" panose="020B0604020202020204" pitchFamily="34" charset="0"/>
              <a:buChar char="•"/>
            </a:pPr>
            <a:endParaRPr lang="en-CH" sz="1400" i="1" dirty="0">
              <a:solidFill>
                <a:schemeClr val="bg1"/>
              </a:solidFill>
            </a:endParaRPr>
          </a:p>
          <a:p>
            <a:pPr marL="285750" indent="-285750">
              <a:buFont typeface="Arial" panose="020B0604020202020204" pitchFamily="34" charset="0"/>
              <a:buChar char="•"/>
            </a:pPr>
            <a:endParaRPr lang="en-CH" sz="1400" i="1" dirty="0">
              <a:solidFill>
                <a:schemeClr val="bg1"/>
              </a:solidFill>
            </a:endParaRPr>
          </a:p>
          <a:p>
            <a:pPr marL="285750" indent="-285750">
              <a:buFont typeface="Arial" panose="020B0604020202020204" pitchFamily="34" charset="0"/>
              <a:buChar char="•"/>
            </a:pPr>
            <a:endParaRPr lang="en-CH" sz="1400" i="1" dirty="0">
              <a:solidFill>
                <a:schemeClr val="bg1"/>
              </a:solidFill>
            </a:endParaRPr>
          </a:p>
        </p:txBody>
      </p:sp>
      <p:sp>
        <p:nvSpPr>
          <p:cNvPr id="21" name="TextBox 20">
            <a:extLst>
              <a:ext uri="{FF2B5EF4-FFF2-40B4-BE49-F238E27FC236}">
                <a16:creationId xmlns:a16="http://schemas.microsoft.com/office/drawing/2014/main" id="{0409E780-4180-4F06-B44E-885ACD62947F}"/>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10</a:t>
            </a:r>
            <a:endParaRPr lang="de-DE" b="1" dirty="0">
              <a:solidFill>
                <a:schemeClr val="bg1"/>
              </a:solidFill>
            </a:endParaRPr>
          </a:p>
        </p:txBody>
      </p:sp>
    </p:spTree>
    <p:extLst>
      <p:ext uri="{BB962C8B-B14F-4D97-AF65-F5344CB8AC3E}">
        <p14:creationId xmlns:p14="http://schemas.microsoft.com/office/powerpoint/2010/main" val="338205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fade">
                                      <p:cBhvr>
                                        <p:cTn id="10" dur="5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xEl>
                                              <p:pRg st="0" end="0"/>
                                            </p:txEl>
                                          </p:spTgt>
                                        </p:tgtEl>
                                        <p:attrNameLst>
                                          <p:attrName>style.visibility</p:attrName>
                                        </p:attrNameLst>
                                      </p:cBhvr>
                                      <p:to>
                                        <p:strVal val="visible"/>
                                      </p:to>
                                    </p:set>
                                    <p:animEffect transition="in" filter="fade">
                                      <p:cBhvr>
                                        <p:cTn id="15" dur="500"/>
                                        <p:tgtEl>
                                          <p:spTgt spid="3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wipe(left)">
                                      <p:cBhvr>
                                        <p:cTn id="20" dur="1000"/>
                                        <p:tgtEl>
                                          <p:spTgt spid="4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par>
                                <p:cTn id="25" presetID="10"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par>
                                <p:cTn id="28" presetID="10" presetClass="entr" presetSubtype="0" fill="hold" nodeType="with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fade">
                                      <p:cBhvr>
                                        <p:cTn id="30" dur="500"/>
                                        <p:tgtEl>
                                          <p:spTgt spid="48"/>
                                        </p:tgtEl>
                                      </p:cBhvr>
                                    </p:animEffect>
                                  </p:childTnLst>
                                </p:cTn>
                              </p:par>
                              <p:par>
                                <p:cTn id="31" presetID="10" presetClass="entr" presetSubtype="0" fill="hold" nodeType="withEffect">
                                  <p:stCondLst>
                                    <p:cond delay="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500"/>
                                        <p:tgtEl>
                                          <p:spTgt spid="5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fade">
                                      <p:cBhvr>
                                        <p:cTn id="38" dur="500"/>
                                        <p:tgtEl>
                                          <p:spTgt spid="32">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wipe(down)">
                                      <p:cBhvr>
                                        <p:cTn id="43" dur="1000"/>
                                        <p:tgtEl>
                                          <p:spTgt spid="39"/>
                                        </p:tgtEl>
                                      </p:cBhvr>
                                    </p:animEffect>
                                  </p:childTnLst>
                                </p:cTn>
                              </p:par>
                            </p:childTnLst>
                          </p:cTn>
                        </p:par>
                        <p:par>
                          <p:cTn id="44" fill="hold">
                            <p:stCondLst>
                              <p:cond delay="1000"/>
                            </p:stCondLst>
                            <p:childTnLst>
                              <p:par>
                                <p:cTn id="45" presetID="10" presetClass="entr" presetSubtype="0" fill="hold" grpId="0"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par>
                                <p:cTn id="48" presetID="10" presetClass="entr" presetSubtype="0" fill="hold" nodeType="with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500"/>
                                        <p:tgtEl>
                                          <p:spTgt spid="46"/>
                                        </p:tgtEl>
                                      </p:cBhvr>
                                    </p:animEffect>
                                  </p:childTnLst>
                                </p:cTn>
                              </p:par>
                              <p:par>
                                <p:cTn id="51" presetID="10" presetClass="entr" presetSubtype="0" fill="hold"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2">
                                            <p:txEl>
                                              <p:pRg st="4" end="4"/>
                                            </p:txEl>
                                          </p:spTgt>
                                        </p:tgtEl>
                                        <p:attrNameLst>
                                          <p:attrName>style.visibility</p:attrName>
                                        </p:attrNameLst>
                                      </p:cBhvr>
                                      <p:to>
                                        <p:strVal val="visible"/>
                                      </p:to>
                                    </p:set>
                                    <p:animEffect transition="in" filter="fade">
                                      <p:cBhvr>
                                        <p:cTn id="58" dur="500"/>
                                        <p:tgtEl>
                                          <p:spTgt spid="32">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right)">
                                      <p:cBhvr>
                                        <p:cTn id="63" dur="1000"/>
                                        <p:tgtEl>
                                          <p:spTgt spid="38"/>
                                        </p:tgtEl>
                                      </p:cBhvr>
                                    </p:animEffec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500"/>
                                        <p:tgtEl>
                                          <p:spTgt spid="11"/>
                                        </p:tgtEl>
                                      </p:cBhvr>
                                    </p:animEffect>
                                  </p:childTnLst>
                                </p:cTn>
                              </p:par>
                              <p:par>
                                <p:cTn id="68" presetID="10"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500"/>
                                        <p:tgtEl>
                                          <p:spTgt spid="53"/>
                                        </p:tgtEl>
                                      </p:cBhvr>
                                    </p:animEffect>
                                  </p:childTnLst>
                                </p:cTn>
                              </p:par>
                              <p:par>
                                <p:cTn id="71" presetID="10" presetClass="entr" presetSubtype="0"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Effect transition="in" filter="fade">
                                      <p:cBhvr>
                                        <p:cTn id="73" dur="500"/>
                                        <p:tgtEl>
                                          <p:spTgt spid="5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2">
                                            <p:txEl>
                                              <p:pRg st="6" end="6"/>
                                            </p:txEl>
                                          </p:spTgt>
                                        </p:tgtEl>
                                        <p:attrNameLst>
                                          <p:attrName>style.visibility</p:attrName>
                                        </p:attrNameLst>
                                      </p:cBhvr>
                                      <p:to>
                                        <p:strVal val="visible"/>
                                      </p:to>
                                    </p:set>
                                    <p:animEffect transition="in" filter="fade">
                                      <p:cBhvr>
                                        <p:cTn id="78" dur="500"/>
                                        <p:tgtEl>
                                          <p:spTgt spid="3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6" grpId="0" animBg="1"/>
      <p:bldP spid="28" grpId="0" animBg="1"/>
      <p:bldP spid="3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613392" y="174592"/>
            <a:ext cx="11152599" cy="1400530"/>
          </a:xfrm>
        </p:spPr>
        <p:txBody>
          <a:bodyPr/>
          <a:lstStyle/>
          <a:p>
            <a:r>
              <a:rPr lang="en-AU" dirty="0">
                <a:solidFill>
                  <a:schemeClr val="bg1"/>
                </a:solidFill>
              </a:rPr>
              <a:t>Why is the transparency controlled by F?</a:t>
            </a:r>
            <a:endParaRPr lang="en-GB" dirty="0">
              <a:solidFill>
                <a:schemeClr val="bg1"/>
              </a:solidFill>
            </a:endParaRPr>
          </a:p>
        </p:txBody>
      </p:sp>
      <p:pic>
        <p:nvPicPr>
          <p:cNvPr id="18" name="Picture 17">
            <a:extLst>
              <a:ext uri="{FF2B5EF4-FFF2-40B4-BE49-F238E27FC236}">
                <a16:creationId xmlns:a16="http://schemas.microsoft.com/office/drawing/2014/main" id="{CFCEB607-5A72-42A8-9B31-D7BBCCBE63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392" y="1575122"/>
            <a:ext cx="11003149" cy="4439924"/>
          </a:xfrm>
          <a:prstGeom prst="rect">
            <a:avLst/>
          </a:prstGeom>
        </p:spPr>
      </p:pic>
      <p:pic>
        <p:nvPicPr>
          <p:cNvPr id="6" name="Picture 5">
            <a:extLst>
              <a:ext uri="{FF2B5EF4-FFF2-40B4-BE49-F238E27FC236}">
                <a16:creationId xmlns:a16="http://schemas.microsoft.com/office/drawing/2014/main" id="{72EC4E69-1AB2-46CD-99A2-1214FF2B49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1355" y="246519"/>
            <a:ext cx="628338" cy="628338"/>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8F0F63EA-7930-472B-AEB8-8FC1E9F98C1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139" t="38752" r="22567" b="42790"/>
          <a:stretch/>
        </p:blipFill>
        <p:spPr>
          <a:xfrm rot="16200000" flipV="1">
            <a:off x="1948070" y="3269972"/>
            <a:ext cx="1470992" cy="1431237"/>
          </a:xfrm>
          <a:prstGeom prst="ellipse">
            <a:avLst/>
          </a:prstGeom>
        </p:spPr>
      </p:pic>
      <p:sp>
        <p:nvSpPr>
          <p:cNvPr id="8" name="TextBox 7">
            <a:extLst>
              <a:ext uri="{FF2B5EF4-FFF2-40B4-BE49-F238E27FC236}">
                <a16:creationId xmlns:a16="http://schemas.microsoft.com/office/drawing/2014/main" id="{99CA2562-0A98-4E37-B1A0-4CADA51C9D1C}"/>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11</a:t>
            </a:r>
            <a:endParaRPr lang="de-DE" b="1" dirty="0">
              <a:solidFill>
                <a:schemeClr val="bg1"/>
              </a:solidFill>
            </a:endParaRPr>
          </a:p>
        </p:txBody>
      </p:sp>
    </p:spTree>
    <p:extLst>
      <p:ext uri="{BB962C8B-B14F-4D97-AF65-F5344CB8AC3E}">
        <p14:creationId xmlns:p14="http://schemas.microsoft.com/office/powerpoint/2010/main" val="682687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2718" y="174592"/>
            <a:ext cx="11152599" cy="1400530"/>
          </a:xfrm>
        </p:spPr>
        <p:txBody>
          <a:bodyPr/>
          <a:lstStyle/>
          <a:p>
            <a:r>
              <a:rPr lang="en-AU" dirty="0">
                <a:solidFill>
                  <a:schemeClr val="bg1"/>
                </a:solidFill>
              </a:rPr>
              <a:t>Why is the transparency controlled by F?</a:t>
            </a:r>
            <a:endParaRPr lang="en-GB" dirty="0">
              <a:solidFill>
                <a:schemeClr val="bg1"/>
              </a:solidFill>
            </a:endParaRPr>
          </a:p>
        </p:txBody>
      </p:sp>
      <p:pic>
        <p:nvPicPr>
          <p:cNvPr id="4" name="Picture 3">
            <a:extLst>
              <a:ext uri="{FF2B5EF4-FFF2-40B4-BE49-F238E27FC236}">
                <a16:creationId xmlns:a16="http://schemas.microsoft.com/office/drawing/2014/main" id="{8697A05A-4A45-441B-BAFF-AF6393D212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22960" y="1054046"/>
            <a:ext cx="3477825" cy="3374247"/>
          </a:xfrm>
          <a:prstGeom prst="rect">
            <a:avLst/>
          </a:prstGeom>
        </p:spPr>
      </p:pic>
      <p:pic>
        <p:nvPicPr>
          <p:cNvPr id="6" name="Picture 5">
            <a:extLst>
              <a:ext uri="{FF2B5EF4-FFF2-40B4-BE49-F238E27FC236}">
                <a16:creationId xmlns:a16="http://schemas.microsoft.com/office/drawing/2014/main" id="{1F1695AA-AE54-4309-9AFF-BB4F561942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5920" y="1032651"/>
            <a:ext cx="3477826" cy="3374248"/>
          </a:xfrm>
          <a:prstGeom prst="rect">
            <a:avLst/>
          </a:prstGeom>
        </p:spPr>
      </p:pic>
      <p:pic>
        <p:nvPicPr>
          <p:cNvPr id="8" name="Picture 7">
            <a:extLst>
              <a:ext uri="{FF2B5EF4-FFF2-40B4-BE49-F238E27FC236}">
                <a16:creationId xmlns:a16="http://schemas.microsoft.com/office/drawing/2014/main" id="{268965E8-21BB-4CD6-B60A-E70DB8FC32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80" y="1032653"/>
            <a:ext cx="3437989" cy="3374248"/>
          </a:xfrm>
          <a:prstGeom prst="rect">
            <a:avLst/>
          </a:prstGeom>
        </p:spPr>
      </p:pic>
      <p:pic>
        <p:nvPicPr>
          <p:cNvPr id="13" name="Picture 12">
            <a:extLst>
              <a:ext uri="{FF2B5EF4-FFF2-40B4-BE49-F238E27FC236}">
                <a16:creationId xmlns:a16="http://schemas.microsoft.com/office/drawing/2014/main" id="{8343C2C5-39D9-4E5E-A3E8-6B23E22E31A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838" b="50343"/>
          <a:stretch/>
        </p:blipFill>
        <p:spPr>
          <a:xfrm>
            <a:off x="986811" y="4579808"/>
            <a:ext cx="1722126" cy="1733919"/>
          </a:xfrm>
          <a:prstGeom prst="rect">
            <a:avLst/>
          </a:prstGeom>
          <a:ln w="76200">
            <a:solidFill>
              <a:srgbClr val="3932CA"/>
            </a:solidFill>
          </a:ln>
        </p:spPr>
      </p:pic>
      <p:pic>
        <p:nvPicPr>
          <p:cNvPr id="14" name="Picture 13">
            <a:extLst>
              <a:ext uri="{FF2B5EF4-FFF2-40B4-BE49-F238E27FC236}">
                <a16:creationId xmlns:a16="http://schemas.microsoft.com/office/drawing/2014/main" id="{9F27D343-09A8-4E6C-9001-EBB1D70BB89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637" t="51858"/>
          <a:stretch/>
        </p:blipFill>
        <p:spPr>
          <a:xfrm>
            <a:off x="9200809" y="4591966"/>
            <a:ext cx="1722126" cy="1674177"/>
          </a:xfrm>
          <a:prstGeom prst="rect">
            <a:avLst/>
          </a:prstGeom>
          <a:ln w="76200">
            <a:solidFill>
              <a:srgbClr val="FFC000"/>
            </a:solidFill>
          </a:ln>
        </p:spPr>
      </p:pic>
      <p:pic>
        <p:nvPicPr>
          <p:cNvPr id="12" name="Picture 11">
            <a:extLst>
              <a:ext uri="{FF2B5EF4-FFF2-40B4-BE49-F238E27FC236}">
                <a16:creationId xmlns:a16="http://schemas.microsoft.com/office/drawing/2014/main" id="{7BF53B7D-FE50-4827-96FF-60123B0B2C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09819" y="4612608"/>
            <a:ext cx="1716975" cy="1708518"/>
          </a:xfrm>
          <a:prstGeom prst="rect">
            <a:avLst/>
          </a:prstGeom>
          <a:ln w="76200">
            <a:solidFill>
              <a:srgbClr val="00B050"/>
            </a:solidFill>
          </a:ln>
        </p:spPr>
      </p:pic>
      <p:pic>
        <p:nvPicPr>
          <p:cNvPr id="16" name="Picture 15">
            <a:extLst>
              <a:ext uri="{FF2B5EF4-FFF2-40B4-BE49-F238E27FC236}">
                <a16:creationId xmlns:a16="http://schemas.microsoft.com/office/drawing/2014/main" id="{B51AC280-8087-4162-85B2-B6F1E4E215A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2952" y="4612608"/>
            <a:ext cx="1722126" cy="1713644"/>
          </a:xfrm>
          <a:prstGeom prst="rect">
            <a:avLst/>
          </a:prstGeom>
          <a:ln w="76200">
            <a:solidFill>
              <a:srgbClr val="FF0000"/>
            </a:solidFill>
          </a:ln>
        </p:spPr>
      </p:pic>
      <p:pic>
        <p:nvPicPr>
          <p:cNvPr id="5" name="Picture 4">
            <a:extLst>
              <a:ext uri="{FF2B5EF4-FFF2-40B4-BE49-F238E27FC236}">
                <a16:creationId xmlns:a16="http://schemas.microsoft.com/office/drawing/2014/main" id="{4A1E8173-CDBA-4713-8F24-5D65E567A365}"/>
              </a:ext>
            </a:extLst>
          </p:cNvPr>
          <p:cNvPicPr>
            <a:picLocks noChangeAspect="1"/>
          </p:cNvPicPr>
          <p:nvPr/>
        </p:nvPicPr>
        <p:blipFill>
          <a:blip r:embed="rId11"/>
          <a:stretch>
            <a:fillRect/>
          </a:stretch>
        </p:blipFill>
        <p:spPr>
          <a:xfrm>
            <a:off x="10612729" y="257408"/>
            <a:ext cx="1431593" cy="617449"/>
          </a:xfrm>
          <a:prstGeom prst="roundRect">
            <a:avLst/>
          </a:prstGeom>
        </p:spPr>
      </p:pic>
      <p:pic>
        <p:nvPicPr>
          <p:cNvPr id="17" name="Picture 16">
            <a:extLst>
              <a:ext uri="{FF2B5EF4-FFF2-40B4-BE49-F238E27FC236}">
                <a16:creationId xmlns:a16="http://schemas.microsoft.com/office/drawing/2014/main" id="{1A2A3C0B-55FF-4B85-8AC0-61B74B9B2966}"/>
              </a:ext>
            </a:extLst>
          </p:cNvPr>
          <p:cNvPicPr>
            <a:picLocks noChangeAspect="1"/>
          </p:cNvPicPr>
          <p:nvPr/>
        </p:nvPicPr>
        <p:blipFill>
          <a:blip r:embed="rId12"/>
          <a:stretch>
            <a:fillRect/>
          </a:stretch>
        </p:blipFill>
        <p:spPr>
          <a:xfrm>
            <a:off x="533799" y="1633379"/>
            <a:ext cx="827968" cy="723603"/>
          </a:xfrm>
          <a:prstGeom prst="rect">
            <a:avLst/>
          </a:prstGeom>
        </p:spPr>
      </p:pic>
      <p:sp>
        <p:nvSpPr>
          <p:cNvPr id="18" name="TextBox 17">
            <a:extLst>
              <a:ext uri="{FF2B5EF4-FFF2-40B4-BE49-F238E27FC236}">
                <a16:creationId xmlns:a16="http://schemas.microsoft.com/office/drawing/2014/main" id="{B153B794-3D79-4100-8FF4-3F4E08BEAE29}"/>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12</a:t>
            </a:r>
            <a:endParaRPr lang="de-DE" b="1" dirty="0">
              <a:solidFill>
                <a:schemeClr val="bg1"/>
              </a:solidFill>
            </a:endParaRPr>
          </a:p>
        </p:txBody>
      </p:sp>
    </p:spTree>
    <p:extLst>
      <p:ext uri="{BB962C8B-B14F-4D97-AF65-F5344CB8AC3E}">
        <p14:creationId xmlns:p14="http://schemas.microsoft.com/office/powerpoint/2010/main" val="1366457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10" presetClass="entr" presetSubtype="0"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a:extLst>
              <a:ext uri="{FF2B5EF4-FFF2-40B4-BE49-F238E27FC236}">
                <a16:creationId xmlns:a16="http://schemas.microsoft.com/office/drawing/2014/main" id="{1D9E2C2D-E281-4A89-8DE3-9B2E361B2E7F}"/>
              </a:ext>
            </a:extLst>
          </p:cNvPr>
          <p:cNvSpPr/>
          <p:nvPr/>
        </p:nvSpPr>
        <p:spPr>
          <a:xfrm rot="4078077">
            <a:off x="4049076" y="2225950"/>
            <a:ext cx="571036" cy="886636"/>
          </a:xfrm>
          <a:prstGeom prst="ellipse">
            <a:avLst/>
          </a:prstGeom>
          <a:noFill/>
          <a:ln w="57150" cap="flat" cmpd="sng" algn="ctr">
            <a:solidFill>
              <a:srgbClr val="00B0F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613392" y="174592"/>
            <a:ext cx="11152599" cy="1400530"/>
          </a:xfrm>
        </p:spPr>
        <p:txBody>
          <a:bodyPr/>
          <a:lstStyle/>
          <a:p>
            <a:r>
              <a:rPr lang="en-AU" dirty="0">
                <a:solidFill>
                  <a:schemeClr val="bg1"/>
                </a:solidFill>
              </a:rPr>
              <a:t>How many F vacancies do you need</a:t>
            </a:r>
            <a:br>
              <a:rPr lang="en-AU" dirty="0">
                <a:solidFill>
                  <a:schemeClr val="bg1"/>
                </a:solidFill>
              </a:rPr>
            </a:br>
            <a:r>
              <a:rPr lang="en-AU" dirty="0">
                <a:solidFill>
                  <a:schemeClr val="bg1"/>
                </a:solidFill>
              </a:rPr>
              <a:t>to quench a nucleus?</a:t>
            </a:r>
            <a:endParaRPr lang="en-GB" dirty="0">
              <a:solidFill>
                <a:schemeClr val="bg1"/>
              </a:solidFill>
            </a:endParaRPr>
          </a:p>
        </p:txBody>
      </p:sp>
      <p:sp>
        <p:nvSpPr>
          <p:cNvPr id="118" name="Oval 117">
            <a:extLst>
              <a:ext uri="{FF2B5EF4-FFF2-40B4-BE49-F238E27FC236}">
                <a16:creationId xmlns:a16="http://schemas.microsoft.com/office/drawing/2014/main" id="{A63E9E6F-A811-4F4C-ACC0-CEA91ECD6B04}"/>
              </a:ext>
            </a:extLst>
          </p:cNvPr>
          <p:cNvSpPr/>
          <p:nvPr/>
        </p:nvSpPr>
        <p:spPr>
          <a:xfrm rot="18562868">
            <a:off x="2635591" y="3576237"/>
            <a:ext cx="571036" cy="918343"/>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grpSp>
        <p:nvGrpSpPr>
          <p:cNvPr id="119" name="Group 118">
            <a:extLst>
              <a:ext uri="{FF2B5EF4-FFF2-40B4-BE49-F238E27FC236}">
                <a16:creationId xmlns:a16="http://schemas.microsoft.com/office/drawing/2014/main" id="{C1696E09-B008-4CB0-9D96-B4AD6BE5245C}"/>
              </a:ext>
            </a:extLst>
          </p:cNvPr>
          <p:cNvGrpSpPr/>
          <p:nvPr/>
        </p:nvGrpSpPr>
        <p:grpSpPr>
          <a:xfrm>
            <a:off x="2683128" y="3804090"/>
            <a:ext cx="465996" cy="454548"/>
            <a:chOff x="7931431" y="3753704"/>
            <a:chExt cx="465996" cy="454548"/>
          </a:xfrm>
        </p:grpSpPr>
        <p:sp>
          <p:nvSpPr>
            <p:cNvPr id="131" name="Oval 130">
              <a:extLst>
                <a:ext uri="{FF2B5EF4-FFF2-40B4-BE49-F238E27FC236}">
                  <a16:creationId xmlns:a16="http://schemas.microsoft.com/office/drawing/2014/main" id="{7D76ADE6-07BC-4B98-A6FC-C8FE9D53BA07}"/>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2" name="Oval 131">
              <a:extLst>
                <a:ext uri="{FF2B5EF4-FFF2-40B4-BE49-F238E27FC236}">
                  <a16:creationId xmlns:a16="http://schemas.microsoft.com/office/drawing/2014/main" id="{BDF8AF29-62B9-40BB-9C89-E7B95945B61C}"/>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3" name="Oval 132">
              <a:extLst>
                <a:ext uri="{FF2B5EF4-FFF2-40B4-BE49-F238E27FC236}">
                  <a16:creationId xmlns:a16="http://schemas.microsoft.com/office/drawing/2014/main" id="{65EF9447-11D9-49DC-B511-177869815D39}"/>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4" name="Oval 133">
              <a:extLst>
                <a:ext uri="{FF2B5EF4-FFF2-40B4-BE49-F238E27FC236}">
                  <a16:creationId xmlns:a16="http://schemas.microsoft.com/office/drawing/2014/main" id="{E1210158-6132-48DD-8732-0BD36C0211E8}"/>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5" name="Oval 134">
              <a:extLst>
                <a:ext uri="{FF2B5EF4-FFF2-40B4-BE49-F238E27FC236}">
                  <a16:creationId xmlns:a16="http://schemas.microsoft.com/office/drawing/2014/main" id="{CC4E96BB-26FD-40CD-B34C-425D10409DA7}"/>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6" name="Oval 135">
              <a:extLst>
                <a:ext uri="{FF2B5EF4-FFF2-40B4-BE49-F238E27FC236}">
                  <a16:creationId xmlns:a16="http://schemas.microsoft.com/office/drawing/2014/main" id="{6B187F75-8C34-4276-A732-80090F13EB4C}"/>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7" name="Oval 136">
              <a:extLst>
                <a:ext uri="{FF2B5EF4-FFF2-40B4-BE49-F238E27FC236}">
                  <a16:creationId xmlns:a16="http://schemas.microsoft.com/office/drawing/2014/main" id="{12F37074-4890-4E32-A7C0-9105EF945B38}"/>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8" name="Oval 137">
              <a:extLst>
                <a:ext uri="{FF2B5EF4-FFF2-40B4-BE49-F238E27FC236}">
                  <a16:creationId xmlns:a16="http://schemas.microsoft.com/office/drawing/2014/main" id="{9F988EAD-360A-4418-8ED5-B8DCCDD21D9D}"/>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9" name="Oval 138">
              <a:extLst>
                <a:ext uri="{FF2B5EF4-FFF2-40B4-BE49-F238E27FC236}">
                  <a16:creationId xmlns:a16="http://schemas.microsoft.com/office/drawing/2014/main" id="{CC183633-A8D4-4CBF-BC00-85687B591444}"/>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40" name="Oval 139">
              <a:extLst>
                <a:ext uri="{FF2B5EF4-FFF2-40B4-BE49-F238E27FC236}">
                  <a16:creationId xmlns:a16="http://schemas.microsoft.com/office/drawing/2014/main" id="{FE0FA7DF-34EC-4B9D-B9DD-0EFE59EC3D27}"/>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120" name="Oval 119">
            <a:extLst>
              <a:ext uri="{FF2B5EF4-FFF2-40B4-BE49-F238E27FC236}">
                <a16:creationId xmlns:a16="http://schemas.microsoft.com/office/drawing/2014/main" id="{CDF63B76-51B3-4DA8-91CA-5BC396D20933}"/>
              </a:ext>
            </a:extLst>
          </p:cNvPr>
          <p:cNvSpPr/>
          <p:nvPr/>
        </p:nvSpPr>
        <p:spPr>
          <a:xfrm rot="4078077">
            <a:off x="2614718" y="3600669"/>
            <a:ext cx="571036" cy="886636"/>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1" name="Oval 120">
            <a:extLst>
              <a:ext uri="{FF2B5EF4-FFF2-40B4-BE49-F238E27FC236}">
                <a16:creationId xmlns:a16="http://schemas.microsoft.com/office/drawing/2014/main" id="{289085A6-FAB8-4C14-8E0A-9D11E5761F97}"/>
              </a:ext>
            </a:extLst>
          </p:cNvPr>
          <p:cNvSpPr/>
          <p:nvPr/>
        </p:nvSpPr>
        <p:spPr>
          <a:xfrm rot="597851">
            <a:off x="2603576" y="2983035"/>
            <a:ext cx="627327" cy="2079698"/>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2" name="Oval 121">
            <a:extLst>
              <a:ext uri="{FF2B5EF4-FFF2-40B4-BE49-F238E27FC236}">
                <a16:creationId xmlns:a16="http://schemas.microsoft.com/office/drawing/2014/main" id="{D202E334-951D-4662-A5C9-AA921433F55F}"/>
              </a:ext>
            </a:extLst>
          </p:cNvPr>
          <p:cNvSpPr/>
          <p:nvPr/>
        </p:nvSpPr>
        <p:spPr>
          <a:xfrm rot="16916250">
            <a:off x="2582453" y="2999954"/>
            <a:ext cx="690540" cy="2095005"/>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3" name="Oval 122">
            <a:extLst>
              <a:ext uri="{FF2B5EF4-FFF2-40B4-BE49-F238E27FC236}">
                <a16:creationId xmlns:a16="http://schemas.microsoft.com/office/drawing/2014/main" id="{71DEAE04-65EB-4532-8295-B22F48C5BBB1}"/>
              </a:ext>
            </a:extLst>
          </p:cNvPr>
          <p:cNvSpPr/>
          <p:nvPr/>
        </p:nvSpPr>
        <p:spPr>
          <a:xfrm>
            <a:off x="3242930" y="3425398"/>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4" name="Oval 123">
            <a:extLst>
              <a:ext uri="{FF2B5EF4-FFF2-40B4-BE49-F238E27FC236}">
                <a16:creationId xmlns:a16="http://schemas.microsoft.com/office/drawing/2014/main" id="{379C1893-A728-448A-8A93-AEC829682C12}"/>
              </a:ext>
            </a:extLst>
          </p:cNvPr>
          <p:cNvSpPr/>
          <p:nvPr/>
        </p:nvSpPr>
        <p:spPr>
          <a:xfrm>
            <a:off x="2538080" y="465470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5" name="Oval 124">
            <a:extLst>
              <a:ext uri="{FF2B5EF4-FFF2-40B4-BE49-F238E27FC236}">
                <a16:creationId xmlns:a16="http://schemas.microsoft.com/office/drawing/2014/main" id="{4FE034E9-FDB2-4043-9A7B-AE1E089B85AF}"/>
              </a:ext>
            </a:extLst>
          </p:cNvPr>
          <p:cNvSpPr/>
          <p:nvPr/>
        </p:nvSpPr>
        <p:spPr>
          <a:xfrm>
            <a:off x="3291772" y="3871026"/>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6" name="Oval 125">
            <a:extLst>
              <a:ext uri="{FF2B5EF4-FFF2-40B4-BE49-F238E27FC236}">
                <a16:creationId xmlns:a16="http://schemas.microsoft.com/office/drawing/2014/main" id="{7B1F549F-ABA5-446A-A063-5EB4F1F5022E}"/>
              </a:ext>
            </a:extLst>
          </p:cNvPr>
          <p:cNvSpPr/>
          <p:nvPr/>
        </p:nvSpPr>
        <p:spPr>
          <a:xfrm>
            <a:off x="2468657" y="4205317"/>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8" name="Oval 127">
            <a:extLst>
              <a:ext uri="{FF2B5EF4-FFF2-40B4-BE49-F238E27FC236}">
                <a16:creationId xmlns:a16="http://schemas.microsoft.com/office/drawing/2014/main" id="{DF7A0D46-EE60-45DB-9BDC-ECCC1EA33086}"/>
              </a:ext>
            </a:extLst>
          </p:cNvPr>
          <p:cNvSpPr/>
          <p:nvPr/>
        </p:nvSpPr>
        <p:spPr>
          <a:xfrm>
            <a:off x="2815894" y="365123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9" name="Oval 128">
            <a:extLst>
              <a:ext uri="{FF2B5EF4-FFF2-40B4-BE49-F238E27FC236}">
                <a16:creationId xmlns:a16="http://schemas.microsoft.com/office/drawing/2014/main" id="{F348F112-8CDD-4348-AD44-F5093BD0C476}"/>
              </a:ext>
            </a:extLst>
          </p:cNvPr>
          <p:cNvSpPr/>
          <p:nvPr/>
        </p:nvSpPr>
        <p:spPr>
          <a:xfrm>
            <a:off x="3038497" y="43715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cxnSp>
        <p:nvCxnSpPr>
          <p:cNvPr id="11" name="Connector: Curved 10">
            <a:extLst>
              <a:ext uri="{FF2B5EF4-FFF2-40B4-BE49-F238E27FC236}">
                <a16:creationId xmlns:a16="http://schemas.microsoft.com/office/drawing/2014/main" id="{2C90B9ED-5BCC-48C0-92EF-74456EF64B7E}"/>
              </a:ext>
            </a:extLst>
          </p:cNvPr>
          <p:cNvCxnSpPr>
            <a:cxnSpLocks/>
          </p:cNvCxnSpPr>
          <p:nvPr/>
        </p:nvCxnSpPr>
        <p:spPr>
          <a:xfrm rot="5400000" flipH="1" flipV="1">
            <a:off x="2993617" y="2977020"/>
            <a:ext cx="1134869" cy="1090564"/>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1EECF8A-B05E-4824-AE9E-4226FB7B02CE}"/>
              </a:ext>
            </a:extLst>
          </p:cNvPr>
          <p:cNvCxnSpPr/>
          <p:nvPr/>
        </p:nvCxnSpPr>
        <p:spPr>
          <a:xfrm>
            <a:off x="2479971" y="2657600"/>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F4AD59D-0789-4FEE-BD9E-09DF4DA938EC}"/>
              </a:ext>
            </a:extLst>
          </p:cNvPr>
          <p:cNvCxnSpPr>
            <a:cxnSpLocks/>
            <a:stCxn id="42" idx="0"/>
          </p:cNvCxnSpPr>
          <p:nvPr/>
        </p:nvCxnSpPr>
        <p:spPr>
          <a:xfrm flipV="1">
            <a:off x="4354873" y="2860770"/>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365CE1-BF39-4ECF-A097-BFC0B426107C}"/>
              </a:ext>
            </a:extLst>
          </p:cNvPr>
          <p:cNvCxnSpPr/>
          <p:nvPr/>
        </p:nvCxnSpPr>
        <p:spPr>
          <a:xfrm>
            <a:off x="2479971" y="4589769"/>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DCCF90-0E1D-46BD-943D-DBE5E3EF1B33}"/>
              </a:ext>
            </a:extLst>
          </p:cNvPr>
          <p:cNvCxnSpPr>
            <a:cxnSpLocks/>
          </p:cNvCxnSpPr>
          <p:nvPr/>
        </p:nvCxnSpPr>
        <p:spPr>
          <a:xfrm flipV="1">
            <a:off x="2268898" y="2866670"/>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41DA5F8-FF7E-4473-83B7-8522AF65120A}"/>
              </a:ext>
            </a:extLst>
          </p:cNvPr>
          <p:cNvCxnSpPr/>
          <p:nvPr/>
        </p:nvCxnSpPr>
        <p:spPr>
          <a:xfrm>
            <a:off x="1718106" y="5200775"/>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7843DA-6B9A-410F-84F3-B96FE807CDC6}"/>
              </a:ext>
            </a:extLst>
          </p:cNvPr>
          <p:cNvCxnSpPr>
            <a:cxnSpLocks/>
          </p:cNvCxnSpPr>
          <p:nvPr/>
        </p:nvCxnSpPr>
        <p:spPr>
          <a:xfrm flipV="1">
            <a:off x="1506898" y="3490840"/>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677FF96-74AB-4253-B90E-4AD138574380}"/>
              </a:ext>
            </a:extLst>
          </p:cNvPr>
          <p:cNvSpPr/>
          <p:nvPr/>
        </p:nvSpPr>
        <p:spPr>
          <a:xfrm>
            <a:off x="2044903" y="2425702"/>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41" name="Oval 40">
            <a:extLst>
              <a:ext uri="{FF2B5EF4-FFF2-40B4-BE49-F238E27FC236}">
                <a16:creationId xmlns:a16="http://schemas.microsoft.com/office/drawing/2014/main" id="{8B6316CF-ECD5-4206-ADEC-3EE9D7A39E2D}"/>
              </a:ext>
            </a:extLst>
          </p:cNvPr>
          <p:cNvSpPr/>
          <p:nvPr/>
        </p:nvSpPr>
        <p:spPr>
          <a:xfrm>
            <a:off x="2044903" y="4349182"/>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42" name="Oval 41">
            <a:extLst>
              <a:ext uri="{FF2B5EF4-FFF2-40B4-BE49-F238E27FC236}">
                <a16:creationId xmlns:a16="http://schemas.microsoft.com/office/drawing/2014/main" id="{03A46A16-B841-4D1E-8DDE-E764C3B95A3B}"/>
              </a:ext>
            </a:extLst>
          </p:cNvPr>
          <p:cNvSpPr/>
          <p:nvPr/>
        </p:nvSpPr>
        <p:spPr>
          <a:xfrm>
            <a:off x="4137339" y="4349182"/>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43" name="Straight Connector 42">
            <a:extLst>
              <a:ext uri="{FF2B5EF4-FFF2-40B4-BE49-F238E27FC236}">
                <a16:creationId xmlns:a16="http://schemas.microsoft.com/office/drawing/2014/main" id="{4544B381-1A46-480C-B9DA-317AAB70D768}"/>
              </a:ext>
            </a:extLst>
          </p:cNvPr>
          <p:cNvCxnSpPr>
            <a:cxnSpLocks/>
          </p:cNvCxnSpPr>
          <p:nvPr/>
        </p:nvCxnSpPr>
        <p:spPr>
          <a:xfrm flipV="1">
            <a:off x="1506898" y="2657600"/>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D7F5B0-1120-41FA-8E80-CA5126BEB893}"/>
              </a:ext>
            </a:extLst>
          </p:cNvPr>
          <p:cNvCxnSpPr>
            <a:cxnSpLocks/>
          </p:cNvCxnSpPr>
          <p:nvPr/>
        </p:nvCxnSpPr>
        <p:spPr>
          <a:xfrm flipV="1">
            <a:off x="3599469" y="2657600"/>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6344B79-0BFC-4C0C-9956-363956415B0D}"/>
              </a:ext>
            </a:extLst>
          </p:cNvPr>
          <p:cNvCxnSpPr>
            <a:cxnSpLocks/>
          </p:cNvCxnSpPr>
          <p:nvPr/>
        </p:nvCxnSpPr>
        <p:spPr>
          <a:xfrm flipV="1">
            <a:off x="3588830" y="4591574"/>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5F82517-F2C1-43C0-BE06-6552B87AE441}"/>
              </a:ext>
            </a:extLst>
          </p:cNvPr>
          <p:cNvCxnSpPr>
            <a:cxnSpLocks/>
          </p:cNvCxnSpPr>
          <p:nvPr/>
        </p:nvCxnSpPr>
        <p:spPr>
          <a:xfrm flipV="1">
            <a:off x="1509270" y="4599787"/>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B7F6ADB9-5606-4C15-ADDE-A8581B200FAE}"/>
              </a:ext>
            </a:extLst>
          </p:cNvPr>
          <p:cNvSpPr/>
          <p:nvPr/>
        </p:nvSpPr>
        <p:spPr>
          <a:xfrm>
            <a:off x="1283038" y="497314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48" name="Straight Connector 47">
            <a:extLst>
              <a:ext uri="{FF2B5EF4-FFF2-40B4-BE49-F238E27FC236}">
                <a16:creationId xmlns:a16="http://schemas.microsoft.com/office/drawing/2014/main" id="{0FD35860-1809-4F25-88B9-E9AC52E70590}"/>
              </a:ext>
            </a:extLst>
          </p:cNvPr>
          <p:cNvCxnSpPr>
            <a:cxnSpLocks/>
          </p:cNvCxnSpPr>
          <p:nvPr/>
        </p:nvCxnSpPr>
        <p:spPr>
          <a:xfrm flipV="1">
            <a:off x="3605573" y="3505722"/>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1084437-FBCC-4DE1-8463-96F9B1607918}"/>
              </a:ext>
            </a:extLst>
          </p:cNvPr>
          <p:cNvCxnSpPr>
            <a:stCxn id="51" idx="6"/>
            <a:endCxn id="50" idx="2"/>
          </p:cNvCxnSpPr>
          <p:nvPr/>
        </p:nvCxnSpPr>
        <p:spPr>
          <a:xfrm>
            <a:off x="1718106" y="3267200"/>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33AA3659-94D5-43F9-89AF-A0ED3E58139E}"/>
              </a:ext>
            </a:extLst>
          </p:cNvPr>
          <p:cNvSpPr/>
          <p:nvPr/>
        </p:nvSpPr>
        <p:spPr>
          <a:xfrm>
            <a:off x="3375474" y="304966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51" name="Oval 50">
            <a:extLst>
              <a:ext uri="{FF2B5EF4-FFF2-40B4-BE49-F238E27FC236}">
                <a16:creationId xmlns:a16="http://schemas.microsoft.com/office/drawing/2014/main" id="{FEDBF733-2EC9-49B5-AF38-7DD3631522EE}"/>
              </a:ext>
            </a:extLst>
          </p:cNvPr>
          <p:cNvSpPr/>
          <p:nvPr/>
        </p:nvSpPr>
        <p:spPr>
          <a:xfrm>
            <a:off x="1283038" y="304966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52" name="Oval 51">
            <a:extLst>
              <a:ext uri="{FF2B5EF4-FFF2-40B4-BE49-F238E27FC236}">
                <a16:creationId xmlns:a16="http://schemas.microsoft.com/office/drawing/2014/main" id="{B01CB8A9-E335-4BE5-A3B6-F3BD427210AC}"/>
              </a:ext>
            </a:extLst>
          </p:cNvPr>
          <p:cNvSpPr/>
          <p:nvPr/>
        </p:nvSpPr>
        <p:spPr>
          <a:xfrm>
            <a:off x="3375474" y="497314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141" name="Oval 140">
            <a:extLst>
              <a:ext uri="{FF2B5EF4-FFF2-40B4-BE49-F238E27FC236}">
                <a16:creationId xmlns:a16="http://schemas.microsoft.com/office/drawing/2014/main" id="{29797BFC-7439-487C-A63D-B5217F774694}"/>
              </a:ext>
            </a:extLst>
          </p:cNvPr>
          <p:cNvSpPr/>
          <p:nvPr/>
        </p:nvSpPr>
        <p:spPr>
          <a:xfrm>
            <a:off x="4098565" y="2929803"/>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4" name="Rectangle 53">
            <a:extLst>
              <a:ext uri="{FF2B5EF4-FFF2-40B4-BE49-F238E27FC236}">
                <a16:creationId xmlns:a16="http://schemas.microsoft.com/office/drawing/2014/main" id="{2BE71DB0-1F06-4B8B-8C92-F4B305C11617}"/>
              </a:ext>
            </a:extLst>
          </p:cNvPr>
          <p:cNvSpPr/>
          <p:nvPr/>
        </p:nvSpPr>
        <p:spPr>
          <a:xfrm>
            <a:off x="1615202" y="1946561"/>
            <a:ext cx="538929" cy="923330"/>
          </a:xfrm>
          <a:prstGeom prst="rect">
            <a:avLst/>
          </a:prstGeom>
          <a:noFill/>
        </p:spPr>
        <p:txBody>
          <a:bodyPr wrap="none" lIns="91440" tIns="45720" rIns="91440" bIns="45720">
            <a:spAutoFit/>
          </a:bodyPr>
          <a:lstStyle/>
          <a:p>
            <a:pPr algn="ctr"/>
            <a:r>
              <a:rPr lang="en-US" sz="5400" b="1" cap="none" spc="0" dirty="0">
                <a:ln w="10160">
                  <a:solidFill>
                    <a:schemeClr val="accent4">
                      <a:lumMod val="75000"/>
                    </a:schemeClr>
                  </a:solidFill>
                  <a:prstDash val="solid"/>
                </a:ln>
                <a:solidFill>
                  <a:srgbClr val="92D05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F</a:t>
            </a:r>
            <a:r>
              <a:rPr lang="en-US" sz="5400" b="1" cap="none" spc="0" baseline="30000" dirty="0">
                <a:ln w="10160">
                  <a:solidFill>
                    <a:schemeClr val="accent4">
                      <a:lumMod val="75000"/>
                    </a:schemeClr>
                  </a:solidFill>
                  <a:prstDash val="solid"/>
                </a:ln>
                <a:solidFill>
                  <a:srgbClr val="92D05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a:t>
            </a:r>
          </a:p>
        </p:txBody>
      </p:sp>
      <p:sp>
        <p:nvSpPr>
          <p:cNvPr id="55" name="Rectangle 54">
            <a:extLst>
              <a:ext uri="{FF2B5EF4-FFF2-40B4-BE49-F238E27FC236}">
                <a16:creationId xmlns:a16="http://schemas.microsoft.com/office/drawing/2014/main" id="{997BA21B-A029-4352-B104-D392B79A27F6}"/>
              </a:ext>
            </a:extLst>
          </p:cNvPr>
          <p:cNvSpPr/>
          <p:nvPr/>
        </p:nvSpPr>
        <p:spPr>
          <a:xfrm>
            <a:off x="4105539" y="2155400"/>
            <a:ext cx="554960" cy="1107996"/>
          </a:xfrm>
          <a:prstGeom prst="rect">
            <a:avLst/>
          </a:prstGeom>
          <a:noFill/>
        </p:spPr>
        <p:txBody>
          <a:bodyPr wrap="none" lIns="91440" tIns="45720" rIns="91440" bIns="45720">
            <a:spAutoFit/>
          </a:bodyPr>
          <a:lstStyle/>
          <a:p>
            <a:pPr algn="ctr"/>
            <a:r>
              <a:rPr lang="en-US" sz="66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e</a:t>
            </a:r>
            <a:r>
              <a:rPr lang="en-US" sz="6600" b="1" cap="none" spc="0" baseline="30000"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a:t>
            </a:r>
          </a:p>
        </p:txBody>
      </p:sp>
      <p:pic>
        <p:nvPicPr>
          <p:cNvPr id="59" name="Picture 58">
            <a:extLst>
              <a:ext uri="{FF2B5EF4-FFF2-40B4-BE49-F238E27FC236}">
                <a16:creationId xmlns:a16="http://schemas.microsoft.com/office/drawing/2014/main" id="{D8659B85-735F-4FEF-B3A5-A130953595F8}"/>
              </a:ext>
            </a:extLst>
          </p:cNvPr>
          <p:cNvPicPr>
            <a:picLocks noChangeAspect="1"/>
          </p:cNvPicPr>
          <p:nvPr/>
        </p:nvPicPr>
        <p:blipFill>
          <a:blip r:embed="rId4"/>
          <a:stretch>
            <a:fillRect/>
          </a:stretch>
        </p:blipFill>
        <p:spPr>
          <a:xfrm>
            <a:off x="10612729" y="257408"/>
            <a:ext cx="1431593" cy="617449"/>
          </a:xfrm>
          <a:prstGeom prst="roundRect">
            <a:avLst/>
          </a:prstGeom>
        </p:spPr>
      </p:pic>
      <p:sp>
        <p:nvSpPr>
          <p:cNvPr id="60" name="Oval 59">
            <a:extLst>
              <a:ext uri="{FF2B5EF4-FFF2-40B4-BE49-F238E27FC236}">
                <a16:creationId xmlns:a16="http://schemas.microsoft.com/office/drawing/2014/main" id="{6D8CE6F7-3F75-4128-817C-D80EDF897CDE}"/>
              </a:ext>
            </a:extLst>
          </p:cNvPr>
          <p:cNvSpPr/>
          <p:nvPr/>
        </p:nvSpPr>
        <p:spPr>
          <a:xfrm>
            <a:off x="1955270" y="370082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pic>
        <p:nvPicPr>
          <p:cNvPr id="21" name="Picture 20">
            <a:extLst>
              <a:ext uri="{FF2B5EF4-FFF2-40B4-BE49-F238E27FC236}">
                <a16:creationId xmlns:a16="http://schemas.microsoft.com/office/drawing/2014/main" id="{1C8588C6-2C11-419C-A408-1368D75819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480" y="1173940"/>
            <a:ext cx="2556063" cy="2556063"/>
          </a:xfrm>
          <a:prstGeom prst="rect">
            <a:avLst/>
          </a:prstGeom>
        </p:spPr>
      </p:pic>
      <p:pic>
        <p:nvPicPr>
          <p:cNvPr id="23" name="Picture 22">
            <a:extLst>
              <a:ext uri="{FF2B5EF4-FFF2-40B4-BE49-F238E27FC236}">
                <a16:creationId xmlns:a16="http://schemas.microsoft.com/office/drawing/2014/main" id="{AD3C63D1-96E1-40DA-9FA2-73068492407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03480" y="3385289"/>
            <a:ext cx="2688123" cy="2688123"/>
          </a:xfrm>
          <a:prstGeom prst="rect">
            <a:avLst/>
          </a:prstGeom>
        </p:spPr>
      </p:pic>
      <p:pic>
        <p:nvPicPr>
          <p:cNvPr id="26" name="Picture 25">
            <a:extLst>
              <a:ext uri="{FF2B5EF4-FFF2-40B4-BE49-F238E27FC236}">
                <a16:creationId xmlns:a16="http://schemas.microsoft.com/office/drawing/2014/main" id="{40C553AD-D234-4DC5-BBDB-8DBFC959C25A}"/>
              </a:ext>
            </a:extLst>
          </p:cNvPr>
          <p:cNvPicPr>
            <a:picLocks noChangeAspect="1"/>
          </p:cNvPicPr>
          <p:nvPr/>
        </p:nvPicPr>
        <p:blipFill>
          <a:blip r:embed="rId7"/>
          <a:stretch>
            <a:fillRect/>
          </a:stretch>
        </p:blipFill>
        <p:spPr>
          <a:xfrm>
            <a:off x="5107208" y="1490679"/>
            <a:ext cx="6783647" cy="4235519"/>
          </a:xfrm>
          <a:prstGeom prst="rect">
            <a:avLst/>
          </a:prstGeom>
        </p:spPr>
      </p:pic>
      <p:sp>
        <p:nvSpPr>
          <p:cNvPr id="83" name="TextBox 82">
            <a:extLst>
              <a:ext uri="{FF2B5EF4-FFF2-40B4-BE49-F238E27FC236}">
                <a16:creationId xmlns:a16="http://schemas.microsoft.com/office/drawing/2014/main" id="{149BA526-3540-4174-9C09-AF5DB3DD211F}"/>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13</a:t>
            </a:r>
            <a:endParaRPr lang="de-DE" b="1" dirty="0">
              <a:solidFill>
                <a:schemeClr val="bg1"/>
              </a:solidFill>
            </a:endParaRPr>
          </a:p>
        </p:txBody>
      </p:sp>
    </p:spTree>
    <p:extLst>
      <p:ext uri="{BB962C8B-B14F-4D97-AF65-F5344CB8AC3E}">
        <p14:creationId xmlns:p14="http://schemas.microsoft.com/office/powerpoint/2010/main" val="2636131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613392" y="174592"/>
            <a:ext cx="11152599" cy="1400530"/>
          </a:xfrm>
        </p:spPr>
        <p:txBody>
          <a:bodyPr/>
          <a:lstStyle/>
          <a:p>
            <a:r>
              <a:rPr lang="en-AU" dirty="0">
                <a:solidFill>
                  <a:schemeClr val="bg1"/>
                </a:solidFill>
              </a:rPr>
              <a:t>Pristine Th:CaF2 HRSTEM</a:t>
            </a:r>
            <a:endParaRPr lang="en-GB" dirty="0">
              <a:solidFill>
                <a:schemeClr val="bg1"/>
              </a:solidFill>
            </a:endParaRPr>
          </a:p>
        </p:txBody>
      </p:sp>
      <p:pic>
        <p:nvPicPr>
          <p:cNvPr id="5" name="Picture 4">
            <a:extLst>
              <a:ext uri="{FF2B5EF4-FFF2-40B4-BE49-F238E27FC236}">
                <a16:creationId xmlns:a16="http://schemas.microsoft.com/office/drawing/2014/main" id="{08D19A5E-6C43-47F6-B9FD-8DFAB0978753}"/>
              </a:ext>
            </a:extLst>
          </p:cNvPr>
          <p:cNvPicPr>
            <a:picLocks noChangeAspect="1"/>
          </p:cNvPicPr>
          <p:nvPr/>
        </p:nvPicPr>
        <p:blipFill>
          <a:blip r:embed="rId4"/>
          <a:stretch>
            <a:fillRect/>
          </a:stretch>
        </p:blipFill>
        <p:spPr>
          <a:xfrm>
            <a:off x="10224795" y="309729"/>
            <a:ext cx="1639744" cy="539430"/>
          </a:xfrm>
          <a:prstGeom prst="roundRect">
            <a:avLst/>
          </a:prstGeom>
        </p:spPr>
      </p:pic>
      <p:pic>
        <p:nvPicPr>
          <p:cNvPr id="8" name="Picture 7">
            <a:extLst>
              <a:ext uri="{FF2B5EF4-FFF2-40B4-BE49-F238E27FC236}">
                <a16:creationId xmlns:a16="http://schemas.microsoft.com/office/drawing/2014/main" id="{E5E2EC22-F570-4E9C-9710-F6FD08DDF0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250" y="1673125"/>
            <a:ext cx="3318062" cy="3907795"/>
          </a:xfrm>
          <a:prstGeom prst="rect">
            <a:avLst/>
          </a:prstGeom>
        </p:spPr>
      </p:pic>
      <p:pic>
        <p:nvPicPr>
          <p:cNvPr id="9" name="Picture 8">
            <a:extLst>
              <a:ext uri="{FF2B5EF4-FFF2-40B4-BE49-F238E27FC236}">
                <a16:creationId xmlns:a16="http://schemas.microsoft.com/office/drawing/2014/main" id="{04494E04-6153-4A06-9328-F7FA179811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255" y="1673125"/>
            <a:ext cx="3318062" cy="3907795"/>
          </a:xfrm>
          <a:prstGeom prst="rect">
            <a:avLst/>
          </a:prstGeom>
        </p:spPr>
      </p:pic>
      <p:pic>
        <p:nvPicPr>
          <p:cNvPr id="10" name="Picture 9">
            <a:extLst>
              <a:ext uri="{FF2B5EF4-FFF2-40B4-BE49-F238E27FC236}">
                <a16:creationId xmlns:a16="http://schemas.microsoft.com/office/drawing/2014/main" id="{B5F5790B-DF25-4666-8B5D-88D2FB813E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5722" y="2136546"/>
            <a:ext cx="5323809" cy="2980952"/>
          </a:xfrm>
          <a:prstGeom prst="rect">
            <a:avLst/>
          </a:prstGeom>
        </p:spPr>
      </p:pic>
      <p:sp>
        <p:nvSpPr>
          <p:cNvPr id="11" name="TextBox 10">
            <a:extLst>
              <a:ext uri="{FF2B5EF4-FFF2-40B4-BE49-F238E27FC236}">
                <a16:creationId xmlns:a16="http://schemas.microsoft.com/office/drawing/2014/main" id="{07552982-F07A-4938-8023-123A92D9B287}"/>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14</a:t>
            </a:r>
            <a:endParaRPr lang="de-DE" b="1" dirty="0">
              <a:solidFill>
                <a:schemeClr val="bg1"/>
              </a:solidFill>
            </a:endParaRPr>
          </a:p>
        </p:txBody>
      </p:sp>
    </p:spTree>
    <p:extLst>
      <p:ext uri="{BB962C8B-B14F-4D97-AF65-F5344CB8AC3E}">
        <p14:creationId xmlns:p14="http://schemas.microsoft.com/office/powerpoint/2010/main" val="33802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362371C-810E-D9D5-673F-8F76B8E06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470" y="-654163"/>
            <a:ext cx="9745380" cy="10476284"/>
          </a:xfrm>
          <a:prstGeom prst="rect">
            <a:avLst/>
          </a:prstGeom>
          <a:noFill/>
          <a:effectLst/>
        </p:spPr>
      </p:pic>
      <p:sp>
        <p:nvSpPr>
          <p:cNvPr id="2" name="Title 1"/>
          <p:cNvSpPr>
            <a:spLocks noGrp="1"/>
          </p:cNvSpPr>
          <p:nvPr>
            <p:ph type="title"/>
          </p:nvPr>
        </p:nvSpPr>
        <p:spPr>
          <a:xfrm>
            <a:off x="582047" y="201634"/>
            <a:ext cx="10971582" cy="1400530"/>
          </a:xfrm>
        </p:spPr>
        <p:txBody>
          <a:bodyPr/>
          <a:lstStyle/>
          <a:p>
            <a:r>
              <a:rPr lang="en-GB" dirty="0">
                <a:solidFill>
                  <a:schemeClr val="bg1"/>
                </a:solidFill>
              </a:rPr>
              <a:t>Bleaching of F vacancy</a:t>
            </a:r>
          </a:p>
        </p:txBody>
      </p:sp>
      <p:pic>
        <p:nvPicPr>
          <p:cNvPr id="2050" name="Picture 2">
            <a:extLst>
              <a:ext uri="{FF2B5EF4-FFF2-40B4-BE49-F238E27FC236}">
                <a16:creationId xmlns:a16="http://schemas.microsoft.com/office/drawing/2014/main" id="{7A380E1E-5090-415A-B238-2243E0BB91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318" r="67028" b="3449"/>
          <a:stretch/>
        </p:blipFill>
        <p:spPr bwMode="auto">
          <a:xfrm>
            <a:off x="4541909" y="2830936"/>
            <a:ext cx="3436081" cy="3487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72BA40F6-3A36-4012-860F-90F148F3C1F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6748" t="18880"/>
          <a:stretch/>
        </p:blipFill>
        <p:spPr bwMode="auto">
          <a:xfrm>
            <a:off x="653144" y="2830936"/>
            <a:ext cx="3340657" cy="3485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3C57E8D5-4429-4141-A0AA-5AE671A3695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0844" y="1019948"/>
            <a:ext cx="1446239" cy="17032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a:extLst>
              <a:ext uri="{FF2B5EF4-FFF2-40B4-BE49-F238E27FC236}">
                <a16:creationId xmlns:a16="http://schemas.microsoft.com/office/drawing/2014/main" id="{59C12908-D356-4764-9E26-24F67F60299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235" r="2141" b="15382"/>
          <a:stretch/>
        </p:blipFill>
        <p:spPr bwMode="auto">
          <a:xfrm>
            <a:off x="5283200" y="901899"/>
            <a:ext cx="1769534" cy="182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C34619AE-717D-4756-AD98-3CB6C90E82AA}"/>
              </a:ext>
            </a:extLst>
          </p:cNvPr>
          <p:cNvSpPr txBox="1"/>
          <p:nvPr/>
        </p:nvSpPr>
        <p:spPr>
          <a:xfrm>
            <a:off x="1046165" y="4914722"/>
            <a:ext cx="1642618" cy="923330"/>
          </a:xfrm>
          <a:prstGeom prst="rect">
            <a:avLst/>
          </a:prstGeom>
          <a:noFill/>
        </p:spPr>
        <p:txBody>
          <a:bodyPr wrap="square" rtlCol="0">
            <a:spAutoFit/>
          </a:bodyPr>
          <a:lstStyle/>
          <a:p>
            <a:r>
              <a:rPr lang="en-US" dirty="0"/>
              <a:t>Excitation light source background</a:t>
            </a:r>
            <a:endParaRPr lang="en-CH" dirty="0"/>
          </a:p>
        </p:txBody>
      </p:sp>
      <p:sp>
        <p:nvSpPr>
          <p:cNvPr id="4" name="Rectangle 3">
            <a:extLst>
              <a:ext uri="{FF2B5EF4-FFF2-40B4-BE49-F238E27FC236}">
                <a16:creationId xmlns:a16="http://schemas.microsoft.com/office/drawing/2014/main" id="{F715EAC8-69B5-444C-B755-DB664BEB8375}"/>
              </a:ext>
            </a:extLst>
          </p:cNvPr>
          <p:cNvSpPr/>
          <p:nvPr/>
        </p:nvSpPr>
        <p:spPr>
          <a:xfrm>
            <a:off x="918994" y="2830935"/>
            <a:ext cx="1712788" cy="308703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 name="Rectangle 9">
            <a:extLst>
              <a:ext uri="{FF2B5EF4-FFF2-40B4-BE49-F238E27FC236}">
                <a16:creationId xmlns:a16="http://schemas.microsoft.com/office/drawing/2014/main" id="{3FB8AE67-8F2E-4684-BE75-8E1B7FB0588D}"/>
              </a:ext>
            </a:extLst>
          </p:cNvPr>
          <p:cNvSpPr/>
          <p:nvPr/>
        </p:nvSpPr>
        <p:spPr>
          <a:xfrm>
            <a:off x="4997554" y="2877627"/>
            <a:ext cx="1833118" cy="3113597"/>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 name="TextBox 10">
            <a:extLst>
              <a:ext uri="{FF2B5EF4-FFF2-40B4-BE49-F238E27FC236}">
                <a16:creationId xmlns:a16="http://schemas.microsoft.com/office/drawing/2014/main" id="{B67104B1-FC48-4F32-9F05-8EA6804EA3E3}"/>
              </a:ext>
            </a:extLst>
          </p:cNvPr>
          <p:cNvSpPr txBox="1"/>
          <p:nvPr/>
        </p:nvSpPr>
        <p:spPr>
          <a:xfrm>
            <a:off x="5113516" y="5061168"/>
            <a:ext cx="1642618" cy="923330"/>
          </a:xfrm>
          <a:prstGeom prst="rect">
            <a:avLst/>
          </a:prstGeom>
          <a:noFill/>
        </p:spPr>
        <p:txBody>
          <a:bodyPr wrap="square" rtlCol="0">
            <a:spAutoFit/>
          </a:bodyPr>
          <a:lstStyle/>
          <a:p>
            <a:r>
              <a:rPr lang="en-US" dirty="0"/>
              <a:t>Excitation light source background</a:t>
            </a:r>
            <a:endParaRPr lang="en-CH" dirty="0"/>
          </a:p>
        </p:txBody>
      </p:sp>
      <p:pic>
        <p:nvPicPr>
          <p:cNvPr id="12" name="Picture 11">
            <a:extLst>
              <a:ext uri="{FF2B5EF4-FFF2-40B4-BE49-F238E27FC236}">
                <a16:creationId xmlns:a16="http://schemas.microsoft.com/office/drawing/2014/main" id="{013F6C95-B24E-4F0E-ADF1-EEC3B49565CD}"/>
              </a:ext>
            </a:extLst>
          </p:cNvPr>
          <p:cNvPicPr>
            <a:picLocks noChangeAspect="1"/>
          </p:cNvPicPr>
          <p:nvPr/>
        </p:nvPicPr>
        <p:blipFill>
          <a:blip r:embed="rId8"/>
          <a:stretch>
            <a:fillRect/>
          </a:stretch>
        </p:blipFill>
        <p:spPr>
          <a:xfrm>
            <a:off x="10224795" y="309729"/>
            <a:ext cx="1639744" cy="539430"/>
          </a:xfrm>
          <a:prstGeom prst="roundRect">
            <a:avLst/>
          </a:prstGeom>
        </p:spPr>
      </p:pic>
      <p:pic>
        <p:nvPicPr>
          <p:cNvPr id="13" name="Picture 12">
            <a:extLst>
              <a:ext uri="{FF2B5EF4-FFF2-40B4-BE49-F238E27FC236}">
                <a16:creationId xmlns:a16="http://schemas.microsoft.com/office/drawing/2014/main" id="{C5DB97EE-8BA8-4676-859D-95F407D26286}"/>
              </a:ext>
            </a:extLst>
          </p:cNvPr>
          <p:cNvPicPr>
            <a:picLocks noChangeAspect="1"/>
          </p:cNvPicPr>
          <p:nvPr/>
        </p:nvPicPr>
        <p:blipFill>
          <a:blip r:embed="rId9"/>
          <a:stretch>
            <a:fillRect/>
          </a:stretch>
        </p:blipFill>
        <p:spPr>
          <a:xfrm>
            <a:off x="8587385" y="284450"/>
            <a:ext cx="1431593" cy="617449"/>
          </a:xfrm>
          <a:prstGeom prst="roundRect">
            <a:avLst/>
          </a:prstGeom>
        </p:spPr>
      </p:pic>
      <p:pic>
        <p:nvPicPr>
          <p:cNvPr id="9" name="Picture 8">
            <a:extLst>
              <a:ext uri="{FF2B5EF4-FFF2-40B4-BE49-F238E27FC236}">
                <a16:creationId xmlns:a16="http://schemas.microsoft.com/office/drawing/2014/main" id="{6B0064D8-CB54-4CFE-BC51-7D3BD644069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5781" y="2843095"/>
            <a:ext cx="3322149" cy="3489276"/>
          </a:xfrm>
          <a:prstGeom prst="rect">
            <a:avLst/>
          </a:prstGeom>
        </p:spPr>
      </p:pic>
      <p:pic>
        <p:nvPicPr>
          <p:cNvPr id="16" name="Picture 15">
            <a:extLst>
              <a:ext uri="{FF2B5EF4-FFF2-40B4-BE49-F238E27FC236}">
                <a16:creationId xmlns:a16="http://schemas.microsoft.com/office/drawing/2014/main" id="{12820C71-D58F-48F3-9E8C-FA93121E261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561693" y="1100293"/>
            <a:ext cx="1431594" cy="1424543"/>
          </a:xfrm>
          <a:prstGeom prst="rect">
            <a:avLst/>
          </a:prstGeom>
          <a:ln w="76200">
            <a:solidFill>
              <a:srgbClr val="00B050"/>
            </a:solidFill>
          </a:ln>
        </p:spPr>
      </p:pic>
      <p:sp>
        <p:nvSpPr>
          <p:cNvPr id="17" name="TextBox 16">
            <a:extLst>
              <a:ext uri="{FF2B5EF4-FFF2-40B4-BE49-F238E27FC236}">
                <a16:creationId xmlns:a16="http://schemas.microsoft.com/office/drawing/2014/main" id="{91A53882-A4EB-4D90-BEB0-BD9B6CEDA3FB}"/>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15</a:t>
            </a:r>
            <a:endParaRPr lang="de-DE" b="1" dirty="0">
              <a:solidFill>
                <a:schemeClr val="bg1"/>
              </a:solidFill>
            </a:endParaRPr>
          </a:p>
        </p:txBody>
      </p:sp>
    </p:spTree>
    <p:custDataLst>
      <p:tags r:id="rId1"/>
    </p:custDataLst>
    <p:extLst>
      <p:ext uri="{BB962C8B-B14F-4D97-AF65-F5344CB8AC3E}">
        <p14:creationId xmlns:p14="http://schemas.microsoft.com/office/powerpoint/2010/main" val="1324364628"/>
      </p:ext>
    </p:extLst>
  </p:cSld>
  <p:clrMapOvr>
    <a:masterClrMapping/>
  </p:clrMapOvr>
  <mc:AlternateContent xmlns:mc="http://schemas.openxmlformats.org/markup-compatibility/2006" xmlns:p14="http://schemas.microsoft.com/office/powerpoint/2010/main">
    <mc:Choice Requires="p14">
      <p:transition spd="med" p14:dur="700" advTm="1960">
        <p:fade/>
      </p:transition>
    </mc:Choice>
    <mc:Fallback xmlns="">
      <p:transition spd="med" advTm="19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613392" y="174592"/>
            <a:ext cx="11152599" cy="1400530"/>
          </a:xfrm>
        </p:spPr>
        <p:txBody>
          <a:bodyPr/>
          <a:lstStyle/>
          <a:p>
            <a:r>
              <a:rPr lang="en-AU" dirty="0" err="1">
                <a:solidFill>
                  <a:schemeClr val="bg1"/>
                </a:solidFill>
              </a:rPr>
              <a:t>LIQing</a:t>
            </a:r>
            <a:r>
              <a:rPr lang="en-AU" dirty="0">
                <a:solidFill>
                  <a:schemeClr val="bg1"/>
                </a:solidFill>
              </a:rPr>
              <a:t> the crystals</a:t>
            </a:r>
            <a:endParaRPr lang="en-GB" dirty="0">
              <a:solidFill>
                <a:schemeClr val="bg1"/>
              </a:solidFill>
            </a:endParaRPr>
          </a:p>
        </p:txBody>
      </p:sp>
      <p:pic>
        <p:nvPicPr>
          <p:cNvPr id="5" name="Picture 4">
            <a:extLst>
              <a:ext uri="{FF2B5EF4-FFF2-40B4-BE49-F238E27FC236}">
                <a16:creationId xmlns:a16="http://schemas.microsoft.com/office/drawing/2014/main" id="{12E5CD96-933F-473A-ACD4-E8272421086A}"/>
              </a:ext>
            </a:extLst>
          </p:cNvPr>
          <p:cNvPicPr>
            <a:picLocks noChangeAspect="1"/>
          </p:cNvPicPr>
          <p:nvPr/>
        </p:nvPicPr>
        <p:blipFill>
          <a:blip r:embed="rId4"/>
          <a:stretch>
            <a:fillRect/>
          </a:stretch>
        </p:blipFill>
        <p:spPr>
          <a:xfrm>
            <a:off x="3663080" y="1128951"/>
            <a:ext cx="4865840" cy="1762986"/>
          </a:xfrm>
          <a:prstGeom prst="rect">
            <a:avLst/>
          </a:prstGeom>
        </p:spPr>
      </p:pic>
      <p:pic>
        <p:nvPicPr>
          <p:cNvPr id="6" name="Picture 5">
            <a:extLst>
              <a:ext uri="{FF2B5EF4-FFF2-40B4-BE49-F238E27FC236}">
                <a16:creationId xmlns:a16="http://schemas.microsoft.com/office/drawing/2014/main" id="{6E603477-9482-4275-85A0-A9E6B9FC537B}"/>
              </a:ext>
            </a:extLst>
          </p:cNvPr>
          <p:cNvPicPr>
            <a:picLocks noChangeAspect="1"/>
          </p:cNvPicPr>
          <p:nvPr/>
        </p:nvPicPr>
        <p:blipFill>
          <a:blip r:embed="rId5"/>
          <a:stretch>
            <a:fillRect/>
          </a:stretch>
        </p:blipFill>
        <p:spPr>
          <a:xfrm>
            <a:off x="748724" y="3121077"/>
            <a:ext cx="4889111" cy="2941667"/>
          </a:xfrm>
          <a:prstGeom prst="rect">
            <a:avLst/>
          </a:prstGeom>
        </p:spPr>
      </p:pic>
      <p:pic>
        <p:nvPicPr>
          <p:cNvPr id="8" name="Picture 7">
            <a:extLst>
              <a:ext uri="{FF2B5EF4-FFF2-40B4-BE49-F238E27FC236}">
                <a16:creationId xmlns:a16="http://schemas.microsoft.com/office/drawing/2014/main" id="{EDEC0B7E-0629-4EBC-B76C-C7A377E39C9B}"/>
              </a:ext>
            </a:extLst>
          </p:cNvPr>
          <p:cNvPicPr>
            <a:picLocks noChangeAspect="1"/>
          </p:cNvPicPr>
          <p:nvPr/>
        </p:nvPicPr>
        <p:blipFill>
          <a:blip r:embed="rId6"/>
          <a:stretch>
            <a:fillRect/>
          </a:stretch>
        </p:blipFill>
        <p:spPr>
          <a:xfrm>
            <a:off x="6347030" y="3121078"/>
            <a:ext cx="4865840" cy="2941667"/>
          </a:xfrm>
          <a:prstGeom prst="rect">
            <a:avLst/>
          </a:prstGeom>
        </p:spPr>
      </p:pic>
      <p:pic>
        <p:nvPicPr>
          <p:cNvPr id="7" name="Picture 6">
            <a:extLst>
              <a:ext uri="{FF2B5EF4-FFF2-40B4-BE49-F238E27FC236}">
                <a16:creationId xmlns:a16="http://schemas.microsoft.com/office/drawing/2014/main" id="{F35CC043-03FD-44EC-9892-0026345C53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25419" y="219561"/>
            <a:ext cx="2060085" cy="771125"/>
          </a:xfrm>
          <a:prstGeom prst="roundRect">
            <a:avLst/>
          </a:prstGeom>
        </p:spPr>
      </p:pic>
      <p:sp>
        <p:nvSpPr>
          <p:cNvPr id="11" name="TextBox 10">
            <a:extLst>
              <a:ext uri="{FF2B5EF4-FFF2-40B4-BE49-F238E27FC236}">
                <a16:creationId xmlns:a16="http://schemas.microsoft.com/office/drawing/2014/main" id="{9463697E-0829-45C4-A799-6DBE32FB8599}"/>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16</a:t>
            </a:r>
            <a:endParaRPr lang="de-DE" b="1" dirty="0">
              <a:solidFill>
                <a:schemeClr val="bg1"/>
              </a:solidFill>
            </a:endParaRPr>
          </a:p>
        </p:txBody>
      </p:sp>
    </p:spTree>
    <p:extLst>
      <p:ext uri="{BB962C8B-B14F-4D97-AF65-F5344CB8AC3E}">
        <p14:creationId xmlns:p14="http://schemas.microsoft.com/office/powerpoint/2010/main" val="3871468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7EC0BA0C-98C7-4CDE-9CFC-DBC5AF759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470" y="-654163"/>
            <a:ext cx="9745380" cy="10476284"/>
          </a:xfrm>
          <a:prstGeom prst="rect">
            <a:avLst/>
          </a:prstGeom>
          <a:noFill/>
          <a:effectLst/>
        </p:spPr>
      </p:pic>
      <p:pic>
        <p:nvPicPr>
          <p:cNvPr id="5" name="Picture 4">
            <a:extLst>
              <a:ext uri="{FF2B5EF4-FFF2-40B4-BE49-F238E27FC236}">
                <a16:creationId xmlns:a16="http://schemas.microsoft.com/office/drawing/2014/main" id="{45FDDCD6-3EE6-482B-91AF-7A5268405C70}"/>
              </a:ext>
            </a:extLst>
          </p:cNvPr>
          <p:cNvPicPr>
            <a:picLocks noChangeAspect="1"/>
          </p:cNvPicPr>
          <p:nvPr/>
        </p:nvPicPr>
        <p:blipFill>
          <a:blip r:embed="rId5"/>
          <a:stretch>
            <a:fillRect/>
          </a:stretch>
        </p:blipFill>
        <p:spPr>
          <a:xfrm>
            <a:off x="1731331" y="3071370"/>
            <a:ext cx="3220795" cy="2407941"/>
          </a:xfrm>
          <a:prstGeom prst="roundRect">
            <a:avLst/>
          </a:prstGeom>
        </p:spPr>
      </p:pic>
      <p:grpSp>
        <p:nvGrpSpPr>
          <p:cNvPr id="241" name="Group 240">
            <a:extLst>
              <a:ext uri="{FF2B5EF4-FFF2-40B4-BE49-F238E27FC236}">
                <a16:creationId xmlns:a16="http://schemas.microsoft.com/office/drawing/2014/main" id="{54961523-1F22-4B9A-87C8-1F5E85F98D7F}"/>
              </a:ext>
            </a:extLst>
          </p:cNvPr>
          <p:cNvGrpSpPr/>
          <p:nvPr/>
        </p:nvGrpSpPr>
        <p:grpSpPr>
          <a:xfrm>
            <a:off x="6509971" y="2096622"/>
            <a:ext cx="3943885" cy="3961893"/>
            <a:chOff x="6509971" y="2306172"/>
            <a:chExt cx="3943885" cy="3961893"/>
          </a:xfrm>
        </p:grpSpPr>
        <p:pic>
          <p:nvPicPr>
            <p:cNvPr id="239" name="Picture 238">
              <a:extLst>
                <a:ext uri="{FF2B5EF4-FFF2-40B4-BE49-F238E27FC236}">
                  <a16:creationId xmlns:a16="http://schemas.microsoft.com/office/drawing/2014/main" id="{BB98692D-D453-4875-972F-9D5B6AB55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9971" y="2306172"/>
              <a:ext cx="3943885" cy="3961893"/>
            </a:xfrm>
            <a:prstGeom prst="rect">
              <a:avLst/>
            </a:prstGeom>
          </p:spPr>
        </p:pic>
        <p:sp>
          <p:nvSpPr>
            <p:cNvPr id="240" name="Rectangle 239">
              <a:extLst>
                <a:ext uri="{FF2B5EF4-FFF2-40B4-BE49-F238E27FC236}">
                  <a16:creationId xmlns:a16="http://schemas.microsoft.com/office/drawing/2014/main" id="{CA6C3D6C-37FF-4C2F-A123-C56A0ECC09C3}"/>
                </a:ext>
              </a:extLst>
            </p:cNvPr>
            <p:cNvSpPr/>
            <p:nvPr/>
          </p:nvSpPr>
          <p:spPr>
            <a:xfrm rot="835614">
              <a:off x="6821686" y="3746157"/>
              <a:ext cx="3009407" cy="2175240"/>
            </a:xfrm>
            <a:prstGeom prst="rect">
              <a:avLst/>
            </a:prstGeom>
            <a:noFill/>
          </p:spPr>
          <p:txBody>
            <a:bodyPr wrap="none" lIns="91440" tIns="45720" rIns="91440" bIns="45720">
              <a:prstTxWarp prst="textArchDown">
                <a:avLst>
                  <a:gd name="adj" fmla="val 19995530"/>
                </a:avLst>
              </a:prstTxWarp>
              <a:spAutoFit/>
            </a:bodyPr>
            <a:lstStyle/>
            <a:p>
              <a:pPr algn="ctr"/>
              <a:r>
                <a:rPr lang="en-US" sz="5400" b="0" cap="none" spc="0" dirty="0">
                  <a:ln w="0"/>
                  <a:solidFill>
                    <a:schemeClr val="bg1"/>
                  </a:solidFill>
                  <a:effectLst>
                    <a:outerShdw blurRad="38100" dist="19050" dir="2700000" algn="tl" rotWithShape="0">
                      <a:schemeClr val="dk1">
                        <a:alpha val="40000"/>
                      </a:schemeClr>
                    </a:outerShdw>
                  </a:effectLst>
                </a:rPr>
                <a:t>VACUUM</a:t>
              </a:r>
            </a:p>
          </p:txBody>
        </p:sp>
      </p:grpSp>
      <p:sp>
        <p:nvSpPr>
          <p:cNvPr id="2" name="Title 1"/>
          <p:cNvSpPr>
            <a:spLocks noGrp="1"/>
          </p:cNvSpPr>
          <p:nvPr>
            <p:ph type="title"/>
          </p:nvPr>
        </p:nvSpPr>
        <p:spPr>
          <a:xfrm>
            <a:off x="582047" y="12063"/>
            <a:ext cx="10971582" cy="1400530"/>
          </a:xfrm>
        </p:spPr>
        <p:txBody>
          <a:bodyPr/>
          <a:lstStyle/>
          <a:p>
            <a:r>
              <a:rPr lang="en-GB" dirty="0">
                <a:solidFill>
                  <a:schemeClr val="bg1"/>
                </a:solidFill>
              </a:rPr>
              <a:t>QM: Optical ion clocks</a:t>
            </a:r>
          </a:p>
        </p:txBody>
      </p:sp>
      <p:sp>
        <p:nvSpPr>
          <p:cNvPr id="80" name="TextBox 79">
            <a:extLst>
              <a:ext uri="{FF2B5EF4-FFF2-40B4-BE49-F238E27FC236}">
                <a16:creationId xmlns:a16="http://schemas.microsoft.com/office/drawing/2014/main" id="{5CDA37A3-BB8E-743E-651A-0FECFFDD3235}"/>
              </a:ext>
            </a:extLst>
          </p:cNvPr>
          <p:cNvSpPr txBox="1"/>
          <p:nvPr/>
        </p:nvSpPr>
        <p:spPr>
          <a:xfrm>
            <a:off x="1178689" y="1163201"/>
            <a:ext cx="7971953" cy="923330"/>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Measures time by monitoring the resonant frequency of atoms</a:t>
            </a:r>
          </a:p>
          <a:p>
            <a:pPr marL="285750" indent="-285750">
              <a:buFont typeface="Arial" panose="020B0604020202020204" pitchFamily="34" charset="0"/>
              <a:buChar char="•"/>
            </a:pPr>
            <a:r>
              <a:rPr lang="en-GB" dirty="0">
                <a:solidFill>
                  <a:schemeClr val="bg1"/>
                </a:solidFill>
              </a:rPr>
              <a:t>Is the same for every atom in the </a:t>
            </a:r>
            <a:r>
              <a:rPr lang="en-GB" b="1" dirty="0">
                <a:solidFill>
                  <a:schemeClr val="bg1"/>
                </a:solidFill>
              </a:rPr>
              <a:t>universe</a:t>
            </a:r>
          </a:p>
          <a:p>
            <a:endParaRPr lang="de-DE" dirty="0">
              <a:solidFill>
                <a:schemeClr val="bg1"/>
              </a:solidFill>
              <a:highlight>
                <a:srgbClr val="808000"/>
              </a:highlight>
            </a:endParaRPr>
          </a:p>
        </p:txBody>
      </p:sp>
      <p:sp>
        <p:nvSpPr>
          <p:cNvPr id="12" name="TextBox 11">
            <a:extLst>
              <a:ext uri="{FF2B5EF4-FFF2-40B4-BE49-F238E27FC236}">
                <a16:creationId xmlns:a16="http://schemas.microsoft.com/office/drawing/2014/main" id="{4BB5801A-48AC-F8DD-D8A0-093021750D45}"/>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a:t>
            </a:r>
            <a:endParaRPr lang="de-DE" b="1" dirty="0">
              <a:solidFill>
                <a:schemeClr val="bg1"/>
              </a:solidFill>
            </a:endParaRPr>
          </a:p>
        </p:txBody>
      </p:sp>
      <p:sp>
        <p:nvSpPr>
          <p:cNvPr id="242" name="Isosceles Triangle 241">
            <a:extLst>
              <a:ext uri="{FF2B5EF4-FFF2-40B4-BE49-F238E27FC236}">
                <a16:creationId xmlns:a16="http://schemas.microsoft.com/office/drawing/2014/main" id="{809D4214-CFA2-40EF-AC2E-D589BF4D33EA}"/>
              </a:ext>
            </a:extLst>
          </p:cNvPr>
          <p:cNvSpPr/>
          <p:nvPr/>
        </p:nvSpPr>
        <p:spPr>
          <a:xfrm rot="16200000">
            <a:off x="5684282" y="1442685"/>
            <a:ext cx="447981" cy="5200554"/>
          </a:xfrm>
          <a:prstGeom prst="triangle">
            <a:avLst/>
          </a:prstGeom>
          <a:gradFill>
            <a:gsLst>
              <a:gs pos="0">
                <a:schemeClr val="bg2">
                  <a:alpha val="50000"/>
                </a:schemeClr>
              </a:gs>
              <a:gs pos="96000">
                <a:schemeClr val="tx1">
                  <a:lumMod val="50000"/>
                  <a:lumOff val="50000"/>
                  <a:alpha val="5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32" name="Group 231">
            <a:extLst>
              <a:ext uri="{FF2B5EF4-FFF2-40B4-BE49-F238E27FC236}">
                <a16:creationId xmlns:a16="http://schemas.microsoft.com/office/drawing/2014/main" id="{4CC175AE-B62B-4A8B-B24E-219802D43AC7}"/>
              </a:ext>
            </a:extLst>
          </p:cNvPr>
          <p:cNvGrpSpPr/>
          <p:nvPr/>
        </p:nvGrpSpPr>
        <p:grpSpPr>
          <a:xfrm>
            <a:off x="7461898" y="2989799"/>
            <a:ext cx="2095005" cy="2079698"/>
            <a:chOff x="7128523" y="2932649"/>
            <a:chExt cx="2095005" cy="2079698"/>
          </a:xfrm>
        </p:grpSpPr>
        <p:sp>
          <p:nvSpPr>
            <p:cNvPr id="43" name="Oval 42">
              <a:extLst>
                <a:ext uri="{FF2B5EF4-FFF2-40B4-BE49-F238E27FC236}">
                  <a16:creationId xmlns:a16="http://schemas.microsoft.com/office/drawing/2014/main" id="{F4842B41-48B0-4BB0-AB73-86E2130D13AC}"/>
                </a:ext>
              </a:extLst>
            </p:cNvPr>
            <p:cNvSpPr/>
            <p:nvPr/>
          </p:nvSpPr>
          <p:spPr>
            <a:xfrm rot="18562868">
              <a:off x="7883894" y="3525851"/>
              <a:ext cx="571036" cy="918343"/>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grpSp>
          <p:nvGrpSpPr>
            <p:cNvPr id="20" name="Group 19">
              <a:extLst>
                <a:ext uri="{FF2B5EF4-FFF2-40B4-BE49-F238E27FC236}">
                  <a16:creationId xmlns:a16="http://schemas.microsoft.com/office/drawing/2014/main" id="{B8C2C89D-EE59-4D0F-9BBB-20849BBE384E}"/>
                </a:ext>
              </a:extLst>
            </p:cNvPr>
            <p:cNvGrpSpPr/>
            <p:nvPr/>
          </p:nvGrpSpPr>
          <p:grpSpPr>
            <a:xfrm>
              <a:off x="7931431" y="3753704"/>
              <a:ext cx="465996" cy="454548"/>
              <a:chOff x="7931431" y="3753704"/>
              <a:chExt cx="465996" cy="454548"/>
            </a:xfrm>
          </p:grpSpPr>
          <p:sp>
            <p:nvSpPr>
              <p:cNvPr id="10" name="Oval 9">
                <a:extLst>
                  <a:ext uri="{FF2B5EF4-FFF2-40B4-BE49-F238E27FC236}">
                    <a16:creationId xmlns:a16="http://schemas.microsoft.com/office/drawing/2014/main" id="{5F3EC1E0-68F0-4F7D-BBB3-1A118C0B53B6}"/>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1" name="Oval 30">
                <a:extLst>
                  <a:ext uri="{FF2B5EF4-FFF2-40B4-BE49-F238E27FC236}">
                    <a16:creationId xmlns:a16="http://schemas.microsoft.com/office/drawing/2014/main" id="{DE9C546A-2D9D-4F24-A56D-8FE2CF100622}"/>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3" name="Oval 32">
                <a:extLst>
                  <a:ext uri="{FF2B5EF4-FFF2-40B4-BE49-F238E27FC236}">
                    <a16:creationId xmlns:a16="http://schemas.microsoft.com/office/drawing/2014/main" id="{3349340A-157E-4A73-B81F-EC1868ADF1B1}"/>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4" name="Oval 33">
                <a:extLst>
                  <a:ext uri="{FF2B5EF4-FFF2-40B4-BE49-F238E27FC236}">
                    <a16:creationId xmlns:a16="http://schemas.microsoft.com/office/drawing/2014/main" id="{830CA92B-D869-4FA1-92AD-326F0F7833D5}"/>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6" name="Oval 35">
                <a:extLst>
                  <a:ext uri="{FF2B5EF4-FFF2-40B4-BE49-F238E27FC236}">
                    <a16:creationId xmlns:a16="http://schemas.microsoft.com/office/drawing/2014/main" id="{46481709-35DE-4915-A99C-925F7654D6A9}"/>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8" name="Oval 37">
                <a:extLst>
                  <a:ext uri="{FF2B5EF4-FFF2-40B4-BE49-F238E27FC236}">
                    <a16:creationId xmlns:a16="http://schemas.microsoft.com/office/drawing/2014/main" id="{86C1EE6E-C615-4419-B76C-E39535020BAF}"/>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9" name="Oval 38">
                <a:extLst>
                  <a:ext uri="{FF2B5EF4-FFF2-40B4-BE49-F238E27FC236}">
                    <a16:creationId xmlns:a16="http://schemas.microsoft.com/office/drawing/2014/main" id="{6A620C35-5C29-4CA3-8335-EC94B5732CFF}"/>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0" name="Oval 29">
                <a:extLst>
                  <a:ext uri="{FF2B5EF4-FFF2-40B4-BE49-F238E27FC236}">
                    <a16:creationId xmlns:a16="http://schemas.microsoft.com/office/drawing/2014/main" id="{80F2107A-CB75-493D-B508-AFCC254C9C25}"/>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29" name="Oval 28">
                <a:extLst>
                  <a:ext uri="{FF2B5EF4-FFF2-40B4-BE49-F238E27FC236}">
                    <a16:creationId xmlns:a16="http://schemas.microsoft.com/office/drawing/2014/main" id="{D53860A0-3628-4471-A000-0C8067E83F61}"/>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40" name="Oval 39">
                <a:extLst>
                  <a:ext uri="{FF2B5EF4-FFF2-40B4-BE49-F238E27FC236}">
                    <a16:creationId xmlns:a16="http://schemas.microsoft.com/office/drawing/2014/main" id="{1EF6E5E7-3C0B-4895-8711-8BFF71EF2698}"/>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44" name="Oval 43">
              <a:extLst>
                <a:ext uri="{FF2B5EF4-FFF2-40B4-BE49-F238E27FC236}">
                  <a16:creationId xmlns:a16="http://schemas.microsoft.com/office/drawing/2014/main" id="{4C7D5BB1-83AA-477E-A930-F3BFF891146A}"/>
                </a:ext>
              </a:extLst>
            </p:cNvPr>
            <p:cNvSpPr/>
            <p:nvPr/>
          </p:nvSpPr>
          <p:spPr>
            <a:xfrm rot="4078077">
              <a:off x="7863021" y="3550283"/>
              <a:ext cx="571036" cy="886636"/>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45" name="Oval 44">
              <a:extLst>
                <a:ext uri="{FF2B5EF4-FFF2-40B4-BE49-F238E27FC236}">
                  <a16:creationId xmlns:a16="http://schemas.microsoft.com/office/drawing/2014/main" id="{B603FEE4-9F7E-4A17-892D-3D410C3F4D4A}"/>
                </a:ext>
              </a:extLst>
            </p:cNvPr>
            <p:cNvSpPr/>
            <p:nvPr/>
          </p:nvSpPr>
          <p:spPr>
            <a:xfrm rot="597851">
              <a:off x="7851879" y="2932649"/>
              <a:ext cx="627327" cy="2079698"/>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46" name="Oval 45">
              <a:extLst>
                <a:ext uri="{FF2B5EF4-FFF2-40B4-BE49-F238E27FC236}">
                  <a16:creationId xmlns:a16="http://schemas.microsoft.com/office/drawing/2014/main" id="{7D0FF3DF-4D2E-40B8-B8FC-B45A42129899}"/>
                </a:ext>
              </a:extLst>
            </p:cNvPr>
            <p:cNvSpPr/>
            <p:nvPr/>
          </p:nvSpPr>
          <p:spPr>
            <a:xfrm rot="16916250">
              <a:off x="7830756" y="2949568"/>
              <a:ext cx="690540" cy="2095005"/>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21" name="Oval 20">
              <a:extLst>
                <a:ext uri="{FF2B5EF4-FFF2-40B4-BE49-F238E27FC236}">
                  <a16:creationId xmlns:a16="http://schemas.microsoft.com/office/drawing/2014/main" id="{E5835CA4-8C70-4CF1-83EB-04F684371B49}"/>
                </a:ext>
              </a:extLst>
            </p:cNvPr>
            <p:cNvSpPr/>
            <p:nvPr/>
          </p:nvSpPr>
          <p:spPr>
            <a:xfrm>
              <a:off x="8491233" y="3375012"/>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8" name="Oval 47">
              <a:extLst>
                <a:ext uri="{FF2B5EF4-FFF2-40B4-BE49-F238E27FC236}">
                  <a16:creationId xmlns:a16="http://schemas.microsoft.com/office/drawing/2014/main" id="{A3D496B1-C55A-45C4-BA5E-3600291D5708}"/>
                </a:ext>
              </a:extLst>
            </p:cNvPr>
            <p:cNvSpPr/>
            <p:nvPr/>
          </p:nvSpPr>
          <p:spPr>
            <a:xfrm>
              <a:off x="7786383" y="460431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9" name="Oval 48">
              <a:extLst>
                <a:ext uri="{FF2B5EF4-FFF2-40B4-BE49-F238E27FC236}">
                  <a16:creationId xmlns:a16="http://schemas.microsoft.com/office/drawing/2014/main" id="{8AA3A4F8-79E3-4880-B1A9-86A6D6B7F933}"/>
                </a:ext>
              </a:extLst>
            </p:cNvPr>
            <p:cNvSpPr/>
            <p:nvPr/>
          </p:nvSpPr>
          <p:spPr>
            <a:xfrm>
              <a:off x="8540075" y="382064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0" name="Oval 49">
              <a:extLst>
                <a:ext uri="{FF2B5EF4-FFF2-40B4-BE49-F238E27FC236}">
                  <a16:creationId xmlns:a16="http://schemas.microsoft.com/office/drawing/2014/main" id="{165A7EF4-E43A-4146-AEF7-78DD526D0004}"/>
                </a:ext>
              </a:extLst>
            </p:cNvPr>
            <p:cNvSpPr/>
            <p:nvPr/>
          </p:nvSpPr>
          <p:spPr>
            <a:xfrm>
              <a:off x="7716960" y="41549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1" name="Oval 50">
              <a:extLst>
                <a:ext uri="{FF2B5EF4-FFF2-40B4-BE49-F238E27FC236}">
                  <a16:creationId xmlns:a16="http://schemas.microsoft.com/office/drawing/2014/main" id="{CCFFFDA4-7DFD-4DC5-90DB-AB0337262042}"/>
                </a:ext>
              </a:extLst>
            </p:cNvPr>
            <p:cNvSpPr/>
            <p:nvPr/>
          </p:nvSpPr>
          <p:spPr>
            <a:xfrm>
              <a:off x="9112739" y="426743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2" name="Oval 51">
              <a:extLst>
                <a:ext uri="{FF2B5EF4-FFF2-40B4-BE49-F238E27FC236}">
                  <a16:creationId xmlns:a16="http://schemas.microsoft.com/office/drawing/2014/main" id="{CD9BDAB1-B2AA-4E96-8B63-B5773CF9107F}"/>
                </a:ext>
              </a:extLst>
            </p:cNvPr>
            <p:cNvSpPr/>
            <p:nvPr/>
          </p:nvSpPr>
          <p:spPr>
            <a:xfrm>
              <a:off x="8064197" y="3600849"/>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3" name="Oval 52">
              <a:extLst>
                <a:ext uri="{FF2B5EF4-FFF2-40B4-BE49-F238E27FC236}">
                  <a16:creationId xmlns:a16="http://schemas.microsoft.com/office/drawing/2014/main" id="{78BB99CE-BBD7-4411-B858-B74358A3AAB8}"/>
                </a:ext>
              </a:extLst>
            </p:cNvPr>
            <p:cNvSpPr/>
            <p:nvPr/>
          </p:nvSpPr>
          <p:spPr>
            <a:xfrm>
              <a:off x="8286800" y="432114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66" name="Oval 65">
              <a:extLst>
                <a:ext uri="{FF2B5EF4-FFF2-40B4-BE49-F238E27FC236}">
                  <a16:creationId xmlns:a16="http://schemas.microsoft.com/office/drawing/2014/main" id="{C84B8B03-DD3A-4AA3-90B0-103E8950D9BF}"/>
                </a:ext>
              </a:extLst>
            </p:cNvPr>
            <p:cNvSpPr/>
            <p:nvPr/>
          </p:nvSpPr>
          <p:spPr>
            <a:xfrm>
              <a:off x="7197222" y="3650434"/>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grpSp>
      <p:cxnSp>
        <p:nvCxnSpPr>
          <p:cNvPr id="228" name="Straight Arrow Connector 227">
            <a:extLst>
              <a:ext uri="{FF2B5EF4-FFF2-40B4-BE49-F238E27FC236}">
                <a16:creationId xmlns:a16="http://schemas.microsoft.com/office/drawing/2014/main" id="{7461C054-C152-4ADB-8E0D-FEB0D0337E4D}"/>
              </a:ext>
            </a:extLst>
          </p:cNvPr>
          <p:cNvCxnSpPr>
            <a:cxnSpLocks/>
          </p:cNvCxnSpPr>
          <p:nvPr/>
        </p:nvCxnSpPr>
        <p:spPr>
          <a:xfrm flipH="1" flipV="1">
            <a:off x="7589613" y="3784454"/>
            <a:ext cx="494662" cy="807059"/>
          </a:xfrm>
          <a:prstGeom prst="straightConnector1">
            <a:avLst/>
          </a:prstGeom>
          <a:ln w="19050">
            <a:solidFill>
              <a:schemeClr val="accent1">
                <a:lumMod val="60000"/>
                <a:lumOff val="40000"/>
              </a:schemeClr>
            </a:solidFill>
            <a:headEnd type="triangle"/>
            <a:tailEnd type="triangle"/>
          </a:ln>
          <a:effectLst>
            <a:glow rad="101600">
              <a:schemeClr val="accent1">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6" name="Picture 85">
            <a:extLst>
              <a:ext uri="{FF2B5EF4-FFF2-40B4-BE49-F238E27FC236}">
                <a16:creationId xmlns:a16="http://schemas.microsoft.com/office/drawing/2014/main" id="{901C4501-2938-4E9E-AE43-694F6F24A69D}"/>
              </a:ext>
            </a:extLst>
          </p:cNvPr>
          <p:cNvPicPr>
            <a:picLocks noChangeAspect="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5457081">
            <a:off x="6841354" y="3649525"/>
            <a:ext cx="371913" cy="1449623"/>
          </a:xfrm>
          <a:prstGeom prst="rect">
            <a:avLst/>
          </a:prstGeom>
          <a:effectLst>
            <a:glow rad="63500">
              <a:schemeClr val="accent1">
                <a:satMod val="175000"/>
                <a:alpha val="40000"/>
              </a:schemeClr>
            </a:glow>
          </a:effectLst>
        </p:spPr>
      </p:pic>
    </p:spTree>
    <p:custDataLst>
      <p:tags r:id="rId1"/>
    </p:custDataLst>
    <p:extLst>
      <p:ext uri="{BB962C8B-B14F-4D97-AF65-F5344CB8AC3E}">
        <p14:creationId xmlns:p14="http://schemas.microsoft.com/office/powerpoint/2010/main" val="1326119502"/>
      </p:ext>
    </p:extLst>
  </p:cSld>
  <p:clrMapOvr>
    <a:masterClrMapping/>
  </p:clrMapOvr>
  <mc:AlternateContent xmlns:mc="http://schemas.openxmlformats.org/markup-compatibility/2006" xmlns:p14="http://schemas.microsoft.com/office/powerpoint/2010/main">
    <mc:Choice Requires="p14">
      <p:transition spd="med" p14:dur="700" advTm="1960">
        <p:fade/>
      </p:transition>
    </mc:Choice>
    <mc:Fallback xmlns="">
      <p:transition spd="med" advTm="19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500"/>
                                        <p:tgtEl>
                                          <p:spTgt spid="8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32"/>
                                        </p:tgtEl>
                                        <p:attrNameLst>
                                          <p:attrName>style.visibility</p:attrName>
                                        </p:attrNameLst>
                                      </p:cBhvr>
                                      <p:to>
                                        <p:strVal val="visible"/>
                                      </p:to>
                                    </p:set>
                                    <p:animEffect transition="in" filter="fade">
                                      <p:cBhvr>
                                        <p:cTn id="10" dur="500"/>
                                        <p:tgtEl>
                                          <p:spTgt spid="2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500"/>
                                        <p:tgtEl>
                                          <p:spTgt spid="86"/>
                                        </p:tgtEl>
                                      </p:cBhvr>
                                    </p:animEffect>
                                  </p:childTnLst>
                                </p:cTn>
                              </p:par>
                              <p:par>
                                <p:cTn id="16" presetID="10" presetClass="entr" presetSubtype="0" fill="hold" nodeType="withEffect">
                                  <p:stCondLst>
                                    <p:cond delay="0"/>
                                  </p:stCondLst>
                                  <p:childTnLst>
                                    <p:set>
                                      <p:cBhvr>
                                        <p:cTn id="17" dur="1" fill="hold">
                                          <p:stCondLst>
                                            <p:cond delay="0"/>
                                          </p:stCondLst>
                                        </p:cTn>
                                        <p:tgtEl>
                                          <p:spTgt spid="228"/>
                                        </p:tgtEl>
                                        <p:attrNameLst>
                                          <p:attrName>style.visibility</p:attrName>
                                        </p:attrNameLst>
                                      </p:cBhvr>
                                      <p:to>
                                        <p:strVal val="visible"/>
                                      </p:to>
                                    </p:set>
                                    <p:animEffect transition="in" filter="fade">
                                      <p:cBhvr>
                                        <p:cTn id="18" dur="500"/>
                                        <p:tgtEl>
                                          <p:spTgt spid="2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0">
                                            <p:txEl>
                                              <p:pRg st="1" end="1"/>
                                            </p:txEl>
                                          </p:spTgt>
                                        </p:tgtEl>
                                        <p:attrNameLst>
                                          <p:attrName>style.visibility</p:attrName>
                                        </p:attrNameLst>
                                      </p:cBhvr>
                                      <p:to>
                                        <p:strVal val="visible"/>
                                      </p:to>
                                    </p:set>
                                    <p:animEffect transition="in" filter="fade">
                                      <p:cBhvr>
                                        <p:cTn id="23" dur="500"/>
                                        <p:tgtEl>
                                          <p:spTgt spid="8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42"/>
                                        </p:tgtEl>
                                        <p:attrNameLst>
                                          <p:attrName>style.visibility</p:attrName>
                                        </p:attrNameLst>
                                      </p:cBhvr>
                                      <p:to>
                                        <p:strVal val="visible"/>
                                      </p:to>
                                    </p:set>
                                    <p:animEffect transition="in" filter="fade">
                                      <p:cBhvr>
                                        <p:cTn id="28" dur="500"/>
                                        <p:tgtEl>
                                          <p:spTgt spid="242"/>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41"/>
                                        </p:tgtEl>
                                        <p:attrNameLst>
                                          <p:attrName>style.visibility</p:attrName>
                                        </p:attrNameLst>
                                      </p:cBhvr>
                                      <p:to>
                                        <p:strVal val="visible"/>
                                      </p:to>
                                    </p:set>
                                    <p:animEffect transition="in" filter="fade">
                                      <p:cBhvr>
                                        <p:cTn id="36" dur="500"/>
                                        <p:tgtEl>
                                          <p:spTgt spid="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uiExpand="1" build="p"/>
      <p:bldP spid="2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613392" y="174592"/>
            <a:ext cx="11152599" cy="1400530"/>
          </a:xfrm>
        </p:spPr>
        <p:txBody>
          <a:bodyPr/>
          <a:lstStyle/>
          <a:p>
            <a:r>
              <a:rPr lang="en-AU" dirty="0" err="1">
                <a:solidFill>
                  <a:schemeClr val="bg1"/>
                </a:solidFill>
              </a:rPr>
              <a:t>LIQing</a:t>
            </a:r>
            <a:r>
              <a:rPr lang="en-AU" dirty="0">
                <a:solidFill>
                  <a:schemeClr val="bg1"/>
                </a:solidFill>
              </a:rPr>
              <a:t> the crystals</a:t>
            </a:r>
            <a:endParaRPr lang="en-GB" dirty="0">
              <a:solidFill>
                <a:schemeClr val="bg1"/>
              </a:solidFill>
            </a:endParaRPr>
          </a:p>
        </p:txBody>
      </p:sp>
      <p:pic>
        <p:nvPicPr>
          <p:cNvPr id="4" name="Picture 3">
            <a:extLst>
              <a:ext uri="{FF2B5EF4-FFF2-40B4-BE49-F238E27FC236}">
                <a16:creationId xmlns:a16="http://schemas.microsoft.com/office/drawing/2014/main" id="{2C059EA0-4549-4783-99C8-C15EFF6DA90A}"/>
              </a:ext>
            </a:extLst>
          </p:cNvPr>
          <p:cNvPicPr>
            <a:picLocks noChangeAspect="1"/>
          </p:cNvPicPr>
          <p:nvPr/>
        </p:nvPicPr>
        <p:blipFill rotWithShape="1">
          <a:blip r:embed="rId4"/>
          <a:srcRect r="49558"/>
          <a:stretch/>
        </p:blipFill>
        <p:spPr>
          <a:xfrm>
            <a:off x="304800" y="1527925"/>
            <a:ext cx="5791200" cy="3496211"/>
          </a:xfrm>
          <a:prstGeom prst="rect">
            <a:avLst/>
          </a:prstGeom>
        </p:spPr>
      </p:pic>
      <p:pic>
        <p:nvPicPr>
          <p:cNvPr id="7" name="Picture 6">
            <a:extLst>
              <a:ext uri="{FF2B5EF4-FFF2-40B4-BE49-F238E27FC236}">
                <a16:creationId xmlns:a16="http://schemas.microsoft.com/office/drawing/2014/main" id="{1B3F8563-58AC-4E3B-A68B-E16894E7D229}"/>
              </a:ext>
            </a:extLst>
          </p:cNvPr>
          <p:cNvPicPr>
            <a:picLocks noChangeAspect="1"/>
          </p:cNvPicPr>
          <p:nvPr/>
        </p:nvPicPr>
        <p:blipFill rotWithShape="1">
          <a:blip r:embed="rId4"/>
          <a:srcRect l="50525"/>
          <a:stretch/>
        </p:blipFill>
        <p:spPr>
          <a:xfrm>
            <a:off x="6207125" y="1527925"/>
            <a:ext cx="5680075" cy="3496211"/>
          </a:xfrm>
          <a:prstGeom prst="rect">
            <a:avLst/>
          </a:prstGeom>
        </p:spPr>
      </p:pic>
      <p:sp>
        <p:nvSpPr>
          <p:cNvPr id="8" name="TextBox 7">
            <a:extLst>
              <a:ext uri="{FF2B5EF4-FFF2-40B4-BE49-F238E27FC236}">
                <a16:creationId xmlns:a16="http://schemas.microsoft.com/office/drawing/2014/main" id="{B661FC1B-7BD5-4650-B53D-D18AD8F0F4D8}"/>
              </a:ext>
            </a:extLst>
          </p:cNvPr>
          <p:cNvSpPr txBox="1"/>
          <p:nvPr/>
        </p:nvSpPr>
        <p:spPr>
          <a:xfrm>
            <a:off x="1557792" y="6253405"/>
            <a:ext cx="7489370" cy="523220"/>
          </a:xfrm>
          <a:prstGeom prst="rect">
            <a:avLst/>
          </a:prstGeom>
          <a:noFill/>
        </p:spPr>
        <p:txBody>
          <a:bodyPr wrap="square">
            <a:spAutoFit/>
          </a:bodyPr>
          <a:lstStyle/>
          <a:p>
            <a:r>
              <a:rPr lang="en-US" sz="1400" i="1" dirty="0">
                <a:solidFill>
                  <a:schemeClr val="bg1"/>
                </a:solidFill>
              </a:rPr>
              <a:t>*Lindner, R., et al. "Femtosecond laser pulse excitation of electrons and excitons in CaF2 and SrF2." Journal of Physics: Condensed Matter 13.10 (2001): 2339.</a:t>
            </a:r>
            <a:endParaRPr lang="en-CH" sz="1400" i="1" dirty="0">
              <a:solidFill>
                <a:schemeClr val="bg1"/>
              </a:solidFill>
            </a:endParaRPr>
          </a:p>
        </p:txBody>
      </p:sp>
      <p:sp>
        <p:nvSpPr>
          <p:cNvPr id="5" name="TextBox 4">
            <a:extLst>
              <a:ext uri="{FF2B5EF4-FFF2-40B4-BE49-F238E27FC236}">
                <a16:creationId xmlns:a16="http://schemas.microsoft.com/office/drawing/2014/main" id="{5861A54A-5503-426B-A750-932BE3FE3830}"/>
              </a:ext>
            </a:extLst>
          </p:cNvPr>
          <p:cNvSpPr txBox="1"/>
          <p:nvPr/>
        </p:nvSpPr>
        <p:spPr>
          <a:xfrm>
            <a:off x="304800" y="5330075"/>
            <a:ext cx="11049000" cy="923330"/>
          </a:xfrm>
          <a:prstGeom prst="rect">
            <a:avLst/>
          </a:prstGeom>
          <a:noFill/>
        </p:spPr>
        <p:txBody>
          <a:bodyPr wrap="square" rtlCol="0">
            <a:spAutoFit/>
          </a:bodyPr>
          <a:lstStyle/>
          <a:p>
            <a:r>
              <a:rPr lang="en-US" dirty="0">
                <a:solidFill>
                  <a:schemeClr val="bg1"/>
                </a:solidFill>
              </a:rPr>
              <a:t>F center absorbs around 420 nm, H center absorbs around 280 nm, STE is created by 148 nm.</a:t>
            </a:r>
          </a:p>
          <a:p>
            <a:r>
              <a:rPr lang="en-US" dirty="0">
                <a:solidFill>
                  <a:schemeClr val="bg1"/>
                </a:solidFill>
              </a:rPr>
              <a:t>Excitation increases spatial extent of electronic excitation, increasing nuclear quenching (and STE quenching*) </a:t>
            </a:r>
            <a:endParaRPr lang="en-CH" dirty="0">
              <a:solidFill>
                <a:schemeClr val="bg1"/>
              </a:solidFill>
            </a:endParaRPr>
          </a:p>
        </p:txBody>
      </p:sp>
      <p:pic>
        <p:nvPicPr>
          <p:cNvPr id="10" name="Picture 9">
            <a:extLst>
              <a:ext uri="{FF2B5EF4-FFF2-40B4-BE49-F238E27FC236}">
                <a16:creationId xmlns:a16="http://schemas.microsoft.com/office/drawing/2014/main" id="{9A166A26-1B29-4F07-B807-F3BBFB7DF7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25419" y="219561"/>
            <a:ext cx="2060085" cy="771125"/>
          </a:xfrm>
          <a:prstGeom prst="roundRect">
            <a:avLst/>
          </a:prstGeom>
        </p:spPr>
      </p:pic>
      <p:sp>
        <p:nvSpPr>
          <p:cNvPr id="11" name="TextBox 10">
            <a:extLst>
              <a:ext uri="{FF2B5EF4-FFF2-40B4-BE49-F238E27FC236}">
                <a16:creationId xmlns:a16="http://schemas.microsoft.com/office/drawing/2014/main" id="{7D6EBCE9-90F6-45F4-A0A6-AB9F4A57FF4E}"/>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17</a:t>
            </a:r>
            <a:endParaRPr lang="de-DE" b="1" dirty="0">
              <a:solidFill>
                <a:schemeClr val="bg1"/>
              </a:solidFill>
            </a:endParaRPr>
          </a:p>
        </p:txBody>
      </p:sp>
    </p:spTree>
    <p:extLst>
      <p:ext uri="{BB962C8B-B14F-4D97-AF65-F5344CB8AC3E}">
        <p14:creationId xmlns:p14="http://schemas.microsoft.com/office/powerpoint/2010/main" val="114112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624423" y="175462"/>
            <a:ext cx="11152599" cy="1400530"/>
          </a:xfrm>
        </p:spPr>
        <p:txBody>
          <a:bodyPr/>
          <a:lstStyle/>
          <a:p>
            <a:r>
              <a:rPr lang="en-AU" dirty="0">
                <a:solidFill>
                  <a:schemeClr val="bg1"/>
                </a:solidFill>
              </a:rPr>
              <a:t>The Th-Defect centre</a:t>
            </a:r>
            <a:endParaRPr lang="en-GB" dirty="0">
              <a:solidFill>
                <a:schemeClr val="bg1"/>
              </a:solidFill>
            </a:endParaRPr>
          </a:p>
        </p:txBody>
      </p:sp>
      <p:sp>
        <p:nvSpPr>
          <p:cNvPr id="63" name="Oval 62">
            <a:extLst>
              <a:ext uri="{FF2B5EF4-FFF2-40B4-BE49-F238E27FC236}">
                <a16:creationId xmlns:a16="http://schemas.microsoft.com/office/drawing/2014/main" id="{8F95ACF8-1350-4A35-A715-7057F9C192E7}"/>
              </a:ext>
            </a:extLst>
          </p:cNvPr>
          <p:cNvSpPr/>
          <p:nvPr/>
        </p:nvSpPr>
        <p:spPr>
          <a:xfrm rot="4078077">
            <a:off x="4049076" y="2225949"/>
            <a:ext cx="571036" cy="886636"/>
          </a:xfrm>
          <a:prstGeom prst="ellipse">
            <a:avLst/>
          </a:prstGeom>
          <a:noFill/>
          <a:ln w="57150" cap="flat" cmpd="sng" algn="ctr">
            <a:solidFill>
              <a:srgbClr val="00B0F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64" name="Oval 63">
            <a:extLst>
              <a:ext uri="{FF2B5EF4-FFF2-40B4-BE49-F238E27FC236}">
                <a16:creationId xmlns:a16="http://schemas.microsoft.com/office/drawing/2014/main" id="{D066AF17-0801-411A-B0BB-81722D36FD6A}"/>
              </a:ext>
            </a:extLst>
          </p:cNvPr>
          <p:cNvSpPr/>
          <p:nvPr/>
        </p:nvSpPr>
        <p:spPr>
          <a:xfrm rot="18562868">
            <a:off x="2635591" y="3576237"/>
            <a:ext cx="571036" cy="918343"/>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grpSp>
        <p:nvGrpSpPr>
          <p:cNvPr id="65" name="Group 64">
            <a:extLst>
              <a:ext uri="{FF2B5EF4-FFF2-40B4-BE49-F238E27FC236}">
                <a16:creationId xmlns:a16="http://schemas.microsoft.com/office/drawing/2014/main" id="{B9AB9495-C9D4-48A6-BC23-86923846B8E1}"/>
              </a:ext>
            </a:extLst>
          </p:cNvPr>
          <p:cNvGrpSpPr/>
          <p:nvPr/>
        </p:nvGrpSpPr>
        <p:grpSpPr>
          <a:xfrm>
            <a:off x="2683128" y="3804090"/>
            <a:ext cx="465996" cy="454548"/>
            <a:chOff x="7931431" y="3753704"/>
            <a:chExt cx="465996" cy="454548"/>
          </a:xfrm>
        </p:grpSpPr>
        <p:sp>
          <p:nvSpPr>
            <p:cNvPr id="66" name="Oval 65">
              <a:extLst>
                <a:ext uri="{FF2B5EF4-FFF2-40B4-BE49-F238E27FC236}">
                  <a16:creationId xmlns:a16="http://schemas.microsoft.com/office/drawing/2014/main" id="{D91CC68A-E2E7-48AE-A0A7-4F2EE48A60C1}"/>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67" name="Oval 66">
              <a:extLst>
                <a:ext uri="{FF2B5EF4-FFF2-40B4-BE49-F238E27FC236}">
                  <a16:creationId xmlns:a16="http://schemas.microsoft.com/office/drawing/2014/main" id="{21AB6E82-C555-4404-BF26-AAC9118B80BF}"/>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68" name="Oval 67">
              <a:extLst>
                <a:ext uri="{FF2B5EF4-FFF2-40B4-BE49-F238E27FC236}">
                  <a16:creationId xmlns:a16="http://schemas.microsoft.com/office/drawing/2014/main" id="{D1DF2D60-E18A-4D2B-A03D-1B2EE52859F2}"/>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69" name="Oval 68">
              <a:extLst>
                <a:ext uri="{FF2B5EF4-FFF2-40B4-BE49-F238E27FC236}">
                  <a16:creationId xmlns:a16="http://schemas.microsoft.com/office/drawing/2014/main" id="{DD4E7B61-E7B2-4250-9973-D58CEFD551C7}"/>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70" name="Oval 69">
              <a:extLst>
                <a:ext uri="{FF2B5EF4-FFF2-40B4-BE49-F238E27FC236}">
                  <a16:creationId xmlns:a16="http://schemas.microsoft.com/office/drawing/2014/main" id="{9BCA3617-7A7B-4350-AC8D-40C94EC92ADC}"/>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71" name="Oval 70">
              <a:extLst>
                <a:ext uri="{FF2B5EF4-FFF2-40B4-BE49-F238E27FC236}">
                  <a16:creationId xmlns:a16="http://schemas.microsoft.com/office/drawing/2014/main" id="{8713586B-F1E2-4367-A34E-D3FDB5EAE612}"/>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72" name="Oval 71">
              <a:extLst>
                <a:ext uri="{FF2B5EF4-FFF2-40B4-BE49-F238E27FC236}">
                  <a16:creationId xmlns:a16="http://schemas.microsoft.com/office/drawing/2014/main" id="{D14FECF8-686B-44E3-A30F-00A4C24460FE}"/>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73" name="Oval 72">
              <a:extLst>
                <a:ext uri="{FF2B5EF4-FFF2-40B4-BE49-F238E27FC236}">
                  <a16:creationId xmlns:a16="http://schemas.microsoft.com/office/drawing/2014/main" id="{F4DBB402-D394-46C4-970E-9BA05AE4D02B}"/>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74" name="Oval 73">
              <a:extLst>
                <a:ext uri="{FF2B5EF4-FFF2-40B4-BE49-F238E27FC236}">
                  <a16:creationId xmlns:a16="http://schemas.microsoft.com/office/drawing/2014/main" id="{A9505947-C5B3-422E-A115-6A61769E0461}"/>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75" name="Oval 74">
              <a:extLst>
                <a:ext uri="{FF2B5EF4-FFF2-40B4-BE49-F238E27FC236}">
                  <a16:creationId xmlns:a16="http://schemas.microsoft.com/office/drawing/2014/main" id="{02571C31-71E8-4439-8E98-E39EDC27A35E}"/>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76" name="Oval 75">
            <a:extLst>
              <a:ext uri="{FF2B5EF4-FFF2-40B4-BE49-F238E27FC236}">
                <a16:creationId xmlns:a16="http://schemas.microsoft.com/office/drawing/2014/main" id="{5AB460D2-D197-4E03-8FD2-7C2297473E44}"/>
              </a:ext>
            </a:extLst>
          </p:cNvPr>
          <p:cNvSpPr/>
          <p:nvPr/>
        </p:nvSpPr>
        <p:spPr>
          <a:xfrm rot="4078077">
            <a:off x="2614718" y="3600668"/>
            <a:ext cx="571036" cy="886636"/>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77" name="Oval 76">
            <a:extLst>
              <a:ext uri="{FF2B5EF4-FFF2-40B4-BE49-F238E27FC236}">
                <a16:creationId xmlns:a16="http://schemas.microsoft.com/office/drawing/2014/main" id="{D368E061-077E-4EE7-8D63-36F70269AD24}"/>
              </a:ext>
            </a:extLst>
          </p:cNvPr>
          <p:cNvSpPr/>
          <p:nvPr/>
        </p:nvSpPr>
        <p:spPr>
          <a:xfrm rot="597851">
            <a:off x="2603576" y="2983035"/>
            <a:ext cx="627327" cy="2079698"/>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78" name="Oval 77">
            <a:extLst>
              <a:ext uri="{FF2B5EF4-FFF2-40B4-BE49-F238E27FC236}">
                <a16:creationId xmlns:a16="http://schemas.microsoft.com/office/drawing/2014/main" id="{44CA5F9F-26C1-4E53-803A-0634C460768A}"/>
              </a:ext>
            </a:extLst>
          </p:cNvPr>
          <p:cNvSpPr/>
          <p:nvPr/>
        </p:nvSpPr>
        <p:spPr>
          <a:xfrm rot="16916250">
            <a:off x="2582453" y="2999954"/>
            <a:ext cx="690540" cy="2095005"/>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79" name="Oval 78">
            <a:extLst>
              <a:ext uri="{FF2B5EF4-FFF2-40B4-BE49-F238E27FC236}">
                <a16:creationId xmlns:a16="http://schemas.microsoft.com/office/drawing/2014/main" id="{ABA55046-0728-4773-9181-159AA05B37A3}"/>
              </a:ext>
            </a:extLst>
          </p:cNvPr>
          <p:cNvSpPr/>
          <p:nvPr/>
        </p:nvSpPr>
        <p:spPr>
          <a:xfrm>
            <a:off x="3242930" y="3425398"/>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80" name="Oval 79">
            <a:extLst>
              <a:ext uri="{FF2B5EF4-FFF2-40B4-BE49-F238E27FC236}">
                <a16:creationId xmlns:a16="http://schemas.microsoft.com/office/drawing/2014/main" id="{6AD9FC03-4432-40E8-A892-08D68575448D}"/>
              </a:ext>
            </a:extLst>
          </p:cNvPr>
          <p:cNvSpPr/>
          <p:nvPr/>
        </p:nvSpPr>
        <p:spPr>
          <a:xfrm>
            <a:off x="2538080" y="465470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81" name="Oval 80">
            <a:extLst>
              <a:ext uri="{FF2B5EF4-FFF2-40B4-BE49-F238E27FC236}">
                <a16:creationId xmlns:a16="http://schemas.microsoft.com/office/drawing/2014/main" id="{1AE2B6B5-F6A7-4482-A95B-FCBFE1350F76}"/>
              </a:ext>
            </a:extLst>
          </p:cNvPr>
          <p:cNvSpPr/>
          <p:nvPr/>
        </p:nvSpPr>
        <p:spPr>
          <a:xfrm>
            <a:off x="3291772" y="3871026"/>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82" name="Oval 81">
            <a:extLst>
              <a:ext uri="{FF2B5EF4-FFF2-40B4-BE49-F238E27FC236}">
                <a16:creationId xmlns:a16="http://schemas.microsoft.com/office/drawing/2014/main" id="{D838AB5E-74EF-42C9-84A3-CB097D99B438}"/>
              </a:ext>
            </a:extLst>
          </p:cNvPr>
          <p:cNvSpPr/>
          <p:nvPr/>
        </p:nvSpPr>
        <p:spPr>
          <a:xfrm>
            <a:off x="2468657" y="4205317"/>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83" name="Oval 82">
            <a:extLst>
              <a:ext uri="{FF2B5EF4-FFF2-40B4-BE49-F238E27FC236}">
                <a16:creationId xmlns:a16="http://schemas.microsoft.com/office/drawing/2014/main" id="{F5198F99-0E54-4E5E-AF88-C0D0F595B14A}"/>
              </a:ext>
            </a:extLst>
          </p:cNvPr>
          <p:cNvSpPr/>
          <p:nvPr/>
        </p:nvSpPr>
        <p:spPr>
          <a:xfrm>
            <a:off x="2815894" y="365123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84" name="Oval 83">
            <a:extLst>
              <a:ext uri="{FF2B5EF4-FFF2-40B4-BE49-F238E27FC236}">
                <a16:creationId xmlns:a16="http://schemas.microsoft.com/office/drawing/2014/main" id="{DA28202B-E8F9-41B0-96E1-A6D27DDEFDAC}"/>
              </a:ext>
            </a:extLst>
          </p:cNvPr>
          <p:cNvSpPr/>
          <p:nvPr/>
        </p:nvSpPr>
        <p:spPr>
          <a:xfrm>
            <a:off x="3038497" y="43715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cxnSp>
        <p:nvCxnSpPr>
          <p:cNvPr id="85" name="Connector: Curved 84">
            <a:extLst>
              <a:ext uri="{FF2B5EF4-FFF2-40B4-BE49-F238E27FC236}">
                <a16:creationId xmlns:a16="http://schemas.microsoft.com/office/drawing/2014/main" id="{03691EFF-6211-488B-A217-73DC7E0AE55D}"/>
              </a:ext>
            </a:extLst>
          </p:cNvPr>
          <p:cNvCxnSpPr>
            <a:cxnSpLocks/>
          </p:cNvCxnSpPr>
          <p:nvPr/>
        </p:nvCxnSpPr>
        <p:spPr>
          <a:xfrm rot="5400000" flipH="1" flipV="1">
            <a:off x="2993618" y="2977020"/>
            <a:ext cx="1134869" cy="1090564"/>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743B7B9-299A-444E-AD75-C6F5D9A1A54C}"/>
              </a:ext>
            </a:extLst>
          </p:cNvPr>
          <p:cNvCxnSpPr/>
          <p:nvPr/>
        </p:nvCxnSpPr>
        <p:spPr>
          <a:xfrm>
            <a:off x="2479971" y="2657600"/>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6ACEAFFA-92B0-42B0-AF98-8C313AEF3F74}"/>
              </a:ext>
            </a:extLst>
          </p:cNvPr>
          <p:cNvCxnSpPr>
            <a:cxnSpLocks/>
            <a:stCxn id="94" idx="0"/>
          </p:cNvCxnSpPr>
          <p:nvPr/>
        </p:nvCxnSpPr>
        <p:spPr>
          <a:xfrm flipV="1">
            <a:off x="4354873" y="2860770"/>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51335E03-D991-4548-9AA8-EE07421C7F60}"/>
              </a:ext>
            </a:extLst>
          </p:cNvPr>
          <p:cNvCxnSpPr/>
          <p:nvPr/>
        </p:nvCxnSpPr>
        <p:spPr>
          <a:xfrm>
            <a:off x="2479971" y="4589769"/>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E5C9868F-7379-4EB1-931F-0B2F889400A9}"/>
              </a:ext>
            </a:extLst>
          </p:cNvPr>
          <p:cNvCxnSpPr>
            <a:cxnSpLocks/>
          </p:cNvCxnSpPr>
          <p:nvPr/>
        </p:nvCxnSpPr>
        <p:spPr>
          <a:xfrm flipV="1">
            <a:off x="2268898" y="2866670"/>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10F10C7-B16C-4414-8473-7B7D593A07C0}"/>
              </a:ext>
            </a:extLst>
          </p:cNvPr>
          <p:cNvCxnSpPr/>
          <p:nvPr/>
        </p:nvCxnSpPr>
        <p:spPr>
          <a:xfrm>
            <a:off x="1718106" y="5200775"/>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F547F03-DB2B-4075-9922-566C976FF307}"/>
              </a:ext>
            </a:extLst>
          </p:cNvPr>
          <p:cNvCxnSpPr>
            <a:cxnSpLocks/>
          </p:cNvCxnSpPr>
          <p:nvPr/>
        </p:nvCxnSpPr>
        <p:spPr>
          <a:xfrm flipV="1">
            <a:off x="1506898" y="3490840"/>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449C0DE8-60D4-47A6-B443-4FE7DC9C2BAC}"/>
              </a:ext>
            </a:extLst>
          </p:cNvPr>
          <p:cNvSpPr/>
          <p:nvPr/>
        </p:nvSpPr>
        <p:spPr>
          <a:xfrm>
            <a:off x="2044903" y="2425702"/>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93" name="Oval 92">
            <a:extLst>
              <a:ext uri="{FF2B5EF4-FFF2-40B4-BE49-F238E27FC236}">
                <a16:creationId xmlns:a16="http://schemas.microsoft.com/office/drawing/2014/main" id="{FF4E05B7-7672-430A-A306-CB6633D20D14}"/>
              </a:ext>
            </a:extLst>
          </p:cNvPr>
          <p:cNvSpPr/>
          <p:nvPr/>
        </p:nvSpPr>
        <p:spPr>
          <a:xfrm>
            <a:off x="2044903" y="4349182"/>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94" name="Oval 93">
            <a:extLst>
              <a:ext uri="{FF2B5EF4-FFF2-40B4-BE49-F238E27FC236}">
                <a16:creationId xmlns:a16="http://schemas.microsoft.com/office/drawing/2014/main" id="{80DAF262-1B2C-4F15-A4A7-50F2D7CD911B}"/>
              </a:ext>
            </a:extLst>
          </p:cNvPr>
          <p:cNvSpPr/>
          <p:nvPr/>
        </p:nvSpPr>
        <p:spPr>
          <a:xfrm>
            <a:off x="4137339" y="4349182"/>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95" name="Straight Connector 94">
            <a:extLst>
              <a:ext uri="{FF2B5EF4-FFF2-40B4-BE49-F238E27FC236}">
                <a16:creationId xmlns:a16="http://schemas.microsoft.com/office/drawing/2014/main" id="{3C2C9BBE-2E75-4F19-91B0-504A617B1E2F}"/>
              </a:ext>
            </a:extLst>
          </p:cNvPr>
          <p:cNvCxnSpPr>
            <a:cxnSpLocks/>
          </p:cNvCxnSpPr>
          <p:nvPr/>
        </p:nvCxnSpPr>
        <p:spPr>
          <a:xfrm flipV="1">
            <a:off x="1506898" y="2657600"/>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64F6DAFB-1A08-44A8-81CF-4989566C599D}"/>
              </a:ext>
            </a:extLst>
          </p:cNvPr>
          <p:cNvCxnSpPr>
            <a:cxnSpLocks/>
          </p:cNvCxnSpPr>
          <p:nvPr/>
        </p:nvCxnSpPr>
        <p:spPr>
          <a:xfrm flipV="1">
            <a:off x="3599469" y="2657600"/>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35EA7C3E-9D3E-4D49-B1EB-84A34C7F4676}"/>
              </a:ext>
            </a:extLst>
          </p:cNvPr>
          <p:cNvCxnSpPr>
            <a:cxnSpLocks/>
          </p:cNvCxnSpPr>
          <p:nvPr/>
        </p:nvCxnSpPr>
        <p:spPr>
          <a:xfrm flipV="1">
            <a:off x="3588830" y="4591574"/>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4773182E-C827-4AFA-97C1-495A0703EAF9}"/>
              </a:ext>
            </a:extLst>
          </p:cNvPr>
          <p:cNvCxnSpPr>
            <a:cxnSpLocks/>
          </p:cNvCxnSpPr>
          <p:nvPr/>
        </p:nvCxnSpPr>
        <p:spPr>
          <a:xfrm flipV="1">
            <a:off x="1509270" y="4599787"/>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8014F7A5-A69D-4364-AFE1-A1B727CFFB38}"/>
              </a:ext>
            </a:extLst>
          </p:cNvPr>
          <p:cNvCxnSpPr>
            <a:cxnSpLocks/>
          </p:cNvCxnSpPr>
          <p:nvPr/>
        </p:nvCxnSpPr>
        <p:spPr>
          <a:xfrm flipV="1">
            <a:off x="3605573" y="3505722"/>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AB32D116-C387-455E-A347-DD1BED89F7DC}"/>
              </a:ext>
            </a:extLst>
          </p:cNvPr>
          <p:cNvCxnSpPr>
            <a:cxnSpLocks/>
            <a:stCxn id="103" idx="6"/>
          </p:cNvCxnSpPr>
          <p:nvPr/>
        </p:nvCxnSpPr>
        <p:spPr>
          <a:xfrm>
            <a:off x="1718106" y="3267200"/>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103" name="Oval 102">
            <a:extLst>
              <a:ext uri="{FF2B5EF4-FFF2-40B4-BE49-F238E27FC236}">
                <a16:creationId xmlns:a16="http://schemas.microsoft.com/office/drawing/2014/main" id="{8481EEF6-E069-4D94-AD83-02EC6C0FA000}"/>
              </a:ext>
            </a:extLst>
          </p:cNvPr>
          <p:cNvSpPr/>
          <p:nvPr/>
        </p:nvSpPr>
        <p:spPr>
          <a:xfrm>
            <a:off x="1283038" y="304966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104" name="Oval 103">
            <a:extLst>
              <a:ext uri="{FF2B5EF4-FFF2-40B4-BE49-F238E27FC236}">
                <a16:creationId xmlns:a16="http://schemas.microsoft.com/office/drawing/2014/main" id="{AC7F09BE-C5B1-4691-A59A-ACAFBD29080D}"/>
              </a:ext>
            </a:extLst>
          </p:cNvPr>
          <p:cNvSpPr/>
          <p:nvPr/>
        </p:nvSpPr>
        <p:spPr>
          <a:xfrm>
            <a:off x="3375474" y="497314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105" name="Oval 104">
            <a:extLst>
              <a:ext uri="{FF2B5EF4-FFF2-40B4-BE49-F238E27FC236}">
                <a16:creationId xmlns:a16="http://schemas.microsoft.com/office/drawing/2014/main" id="{3A7EF725-07DA-45C7-A297-FDD58BC21B92}"/>
              </a:ext>
            </a:extLst>
          </p:cNvPr>
          <p:cNvSpPr/>
          <p:nvPr/>
        </p:nvSpPr>
        <p:spPr>
          <a:xfrm>
            <a:off x="4098565" y="2929803"/>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06" name="Rectangle 105">
            <a:extLst>
              <a:ext uri="{FF2B5EF4-FFF2-40B4-BE49-F238E27FC236}">
                <a16:creationId xmlns:a16="http://schemas.microsoft.com/office/drawing/2014/main" id="{B57E207F-1EEF-4B18-895D-24B8EFEC0992}"/>
              </a:ext>
            </a:extLst>
          </p:cNvPr>
          <p:cNvSpPr/>
          <p:nvPr/>
        </p:nvSpPr>
        <p:spPr>
          <a:xfrm>
            <a:off x="1615202" y="1946561"/>
            <a:ext cx="538929" cy="923330"/>
          </a:xfrm>
          <a:prstGeom prst="rect">
            <a:avLst/>
          </a:prstGeom>
          <a:noFill/>
        </p:spPr>
        <p:txBody>
          <a:bodyPr wrap="none" lIns="91440" tIns="45720" rIns="91440" bIns="45720">
            <a:spAutoFit/>
          </a:bodyPr>
          <a:lstStyle/>
          <a:p>
            <a:pPr algn="ctr"/>
            <a:r>
              <a:rPr lang="en-US" sz="5400" b="1" cap="none" spc="0" dirty="0">
                <a:ln w="10160">
                  <a:solidFill>
                    <a:schemeClr val="accent4">
                      <a:lumMod val="75000"/>
                    </a:schemeClr>
                  </a:solidFill>
                  <a:prstDash val="solid"/>
                </a:ln>
                <a:solidFill>
                  <a:srgbClr val="92D05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F</a:t>
            </a:r>
            <a:r>
              <a:rPr lang="en-US" sz="5400" b="1" cap="none" spc="0" baseline="30000" dirty="0">
                <a:ln w="10160">
                  <a:solidFill>
                    <a:schemeClr val="accent4">
                      <a:lumMod val="75000"/>
                    </a:schemeClr>
                  </a:solidFill>
                  <a:prstDash val="solid"/>
                </a:ln>
                <a:solidFill>
                  <a:srgbClr val="92D05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a:t>
            </a:r>
          </a:p>
        </p:txBody>
      </p:sp>
      <p:sp>
        <p:nvSpPr>
          <p:cNvPr id="108" name="Rectangle 107">
            <a:extLst>
              <a:ext uri="{FF2B5EF4-FFF2-40B4-BE49-F238E27FC236}">
                <a16:creationId xmlns:a16="http://schemas.microsoft.com/office/drawing/2014/main" id="{ED4173D2-D308-4A74-952C-6C31E1C7F1B6}"/>
              </a:ext>
            </a:extLst>
          </p:cNvPr>
          <p:cNvSpPr/>
          <p:nvPr/>
        </p:nvSpPr>
        <p:spPr>
          <a:xfrm>
            <a:off x="4105539" y="2155400"/>
            <a:ext cx="554960" cy="1107996"/>
          </a:xfrm>
          <a:prstGeom prst="rect">
            <a:avLst/>
          </a:prstGeom>
          <a:noFill/>
        </p:spPr>
        <p:txBody>
          <a:bodyPr wrap="none" lIns="91440" tIns="45720" rIns="91440" bIns="45720">
            <a:spAutoFit/>
          </a:bodyPr>
          <a:lstStyle/>
          <a:p>
            <a:pPr algn="ctr"/>
            <a:r>
              <a:rPr lang="en-US" sz="66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e</a:t>
            </a:r>
            <a:r>
              <a:rPr lang="en-US" sz="6600" b="1" cap="none" spc="0" baseline="30000"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a:t>
            </a:r>
          </a:p>
        </p:txBody>
      </p:sp>
      <p:sp>
        <p:nvSpPr>
          <p:cNvPr id="109" name="Oval 108">
            <a:extLst>
              <a:ext uri="{FF2B5EF4-FFF2-40B4-BE49-F238E27FC236}">
                <a16:creationId xmlns:a16="http://schemas.microsoft.com/office/drawing/2014/main" id="{3DF986B6-4869-41F8-90D8-2E00EC992330}"/>
              </a:ext>
            </a:extLst>
          </p:cNvPr>
          <p:cNvSpPr/>
          <p:nvPr/>
        </p:nvSpPr>
        <p:spPr>
          <a:xfrm>
            <a:off x="1955270" y="370082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10" name="Rectangle 109">
            <a:extLst>
              <a:ext uri="{FF2B5EF4-FFF2-40B4-BE49-F238E27FC236}">
                <a16:creationId xmlns:a16="http://schemas.microsoft.com/office/drawing/2014/main" id="{084B07AC-3B8A-4FE6-94FC-5175395218D3}"/>
              </a:ext>
            </a:extLst>
          </p:cNvPr>
          <p:cNvSpPr/>
          <p:nvPr/>
        </p:nvSpPr>
        <p:spPr>
          <a:xfrm>
            <a:off x="2015187" y="3203794"/>
            <a:ext cx="1015021" cy="923330"/>
          </a:xfrm>
          <a:prstGeom prst="rect">
            <a:avLst/>
          </a:prstGeom>
          <a:noFill/>
        </p:spPr>
        <p:txBody>
          <a:bodyPr wrap="none" lIns="91440" tIns="45720" rIns="91440" bIns="45720">
            <a:spAutoFit/>
          </a:bodyPr>
          <a:lstStyle/>
          <a:p>
            <a:pPr algn="ctr"/>
            <a:r>
              <a:rPr lang="en-US" sz="5400" b="1" dirty="0">
                <a:ln w="10160">
                  <a:solidFill>
                    <a:srgbClr val="C00000"/>
                  </a:solidFill>
                  <a:prstDash val="solid"/>
                </a:ln>
                <a:solidFill>
                  <a:srgbClr val="FFC00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Th</a:t>
            </a:r>
            <a:r>
              <a:rPr lang="en-US" sz="5400" b="1" cap="none" spc="0" baseline="30000" dirty="0">
                <a:ln w="10160">
                  <a:solidFill>
                    <a:srgbClr val="C00000"/>
                  </a:solidFill>
                  <a:prstDash val="solid"/>
                </a:ln>
                <a:solidFill>
                  <a:srgbClr val="FFC00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4+</a:t>
            </a:r>
          </a:p>
        </p:txBody>
      </p:sp>
      <p:sp>
        <p:nvSpPr>
          <p:cNvPr id="111" name="Oval 110">
            <a:extLst>
              <a:ext uri="{FF2B5EF4-FFF2-40B4-BE49-F238E27FC236}">
                <a16:creationId xmlns:a16="http://schemas.microsoft.com/office/drawing/2014/main" id="{DE0B60B0-6BB9-43B2-8B42-57A02B0379FD}"/>
              </a:ext>
            </a:extLst>
          </p:cNvPr>
          <p:cNvSpPr/>
          <p:nvPr/>
        </p:nvSpPr>
        <p:spPr>
          <a:xfrm>
            <a:off x="717903" y="3734851"/>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112" name="Oval 111">
            <a:extLst>
              <a:ext uri="{FF2B5EF4-FFF2-40B4-BE49-F238E27FC236}">
                <a16:creationId xmlns:a16="http://schemas.microsoft.com/office/drawing/2014/main" id="{21E14C56-8966-46B3-8E7E-15D9A4C671E1}"/>
              </a:ext>
            </a:extLst>
          </p:cNvPr>
          <p:cNvSpPr/>
          <p:nvPr/>
        </p:nvSpPr>
        <p:spPr>
          <a:xfrm rot="2247875">
            <a:off x="903983" y="2702931"/>
            <a:ext cx="571036" cy="1884842"/>
          </a:xfrm>
          <a:prstGeom prst="ellipse">
            <a:avLst/>
          </a:prstGeom>
          <a:noFill/>
          <a:ln w="57150" cap="flat" cmpd="sng" algn="ctr">
            <a:solidFill>
              <a:srgbClr val="EF6E6B">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14" name="Rectangle 113">
            <a:extLst>
              <a:ext uri="{FF2B5EF4-FFF2-40B4-BE49-F238E27FC236}">
                <a16:creationId xmlns:a16="http://schemas.microsoft.com/office/drawing/2014/main" id="{D8BCCB08-5977-42B0-80BE-3334CEFC8E67}"/>
              </a:ext>
            </a:extLst>
          </p:cNvPr>
          <p:cNvSpPr/>
          <p:nvPr/>
        </p:nvSpPr>
        <p:spPr>
          <a:xfrm>
            <a:off x="620898" y="2965063"/>
            <a:ext cx="583813" cy="923330"/>
          </a:xfrm>
          <a:prstGeom prst="rect">
            <a:avLst/>
          </a:prstGeom>
          <a:noFill/>
        </p:spPr>
        <p:txBody>
          <a:bodyPr wrap="none" lIns="91440" tIns="45720" rIns="91440" bIns="45720">
            <a:spAutoFit/>
          </a:bodyPr>
          <a:lstStyle/>
          <a:p>
            <a:pPr algn="ctr"/>
            <a:r>
              <a:rPr lang="en-US" sz="5400" b="1" dirty="0">
                <a:ln w="10160">
                  <a:solidFill>
                    <a:schemeClr val="accent1">
                      <a:lumMod val="75000"/>
                    </a:schemeClr>
                  </a:solidFill>
                  <a:prstDash val="solid"/>
                </a:ln>
                <a:solidFill>
                  <a:schemeClr val="accent1">
                    <a:lumMod val="60000"/>
                    <a:lumOff val="40000"/>
                  </a:schemeClr>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h</a:t>
            </a:r>
            <a:r>
              <a:rPr lang="en-US" sz="5400" b="1" cap="none" spc="0" baseline="30000" dirty="0">
                <a:ln w="10160">
                  <a:solidFill>
                    <a:schemeClr val="accent1">
                      <a:lumMod val="75000"/>
                    </a:schemeClr>
                  </a:solidFill>
                  <a:prstDash val="solid"/>
                </a:ln>
                <a:solidFill>
                  <a:schemeClr val="accent1">
                    <a:lumMod val="60000"/>
                    <a:lumOff val="40000"/>
                  </a:schemeClr>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a:t>
            </a:r>
          </a:p>
        </p:txBody>
      </p:sp>
      <p:cxnSp>
        <p:nvCxnSpPr>
          <p:cNvPr id="116" name="Connector: Curved 115">
            <a:extLst>
              <a:ext uri="{FF2B5EF4-FFF2-40B4-BE49-F238E27FC236}">
                <a16:creationId xmlns:a16="http://schemas.microsoft.com/office/drawing/2014/main" id="{77F31A90-73F9-421E-9A64-BDFCAF89FBA0}"/>
              </a:ext>
            </a:extLst>
          </p:cNvPr>
          <p:cNvCxnSpPr>
            <a:cxnSpLocks/>
          </p:cNvCxnSpPr>
          <p:nvPr/>
        </p:nvCxnSpPr>
        <p:spPr>
          <a:xfrm flipH="1" flipV="1">
            <a:off x="1742177" y="2933272"/>
            <a:ext cx="1134869" cy="1090564"/>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123" name="Group 122">
            <a:extLst>
              <a:ext uri="{FF2B5EF4-FFF2-40B4-BE49-F238E27FC236}">
                <a16:creationId xmlns:a16="http://schemas.microsoft.com/office/drawing/2014/main" id="{AC62821A-EBD7-4360-94CE-9D1980113B21}"/>
              </a:ext>
            </a:extLst>
          </p:cNvPr>
          <p:cNvGrpSpPr/>
          <p:nvPr/>
        </p:nvGrpSpPr>
        <p:grpSpPr>
          <a:xfrm>
            <a:off x="6200722" y="1072779"/>
            <a:ext cx="4726211" cy="2628041"/>
            <a:chOff x="2066925" y="2492023"/>
            <a:chExt cx="4718050" cy="2575532"/>
          </a:xfrm>
        </p:grpSpPr>
        <p:pic>
          <p:nvPicPr>
            <p:cNvPr id="124" name="Picture 123">
              <a:extLst>
                <a:ext uri="{FF2B5EF4-FFF2-40B4-BE49-F238E27FC236}">
                  <a16:creationId xmlns:a16="http://schemas.microsoft.com/office/drawing/2014/main" id="{680FEEDE-4408-429B-9E12-BF88886048AB}"/>
                </a:ext>
              </a:extLst>
            </p:cNvPr>
            <p:cNvPicPr>
              <a:picLocks noChangeAspect="1"/>
            </p:cNvPicPr>
            <p:nvPr/>
          </p:nvPicPr>
          <p:blipFill>
            <a:blip r:embed="rId4"/>
            <a:stretch>
              <a:fillRect/>
            </a:stretch>
          </p:blipFill>
          <p:spPr>
            <a:xfrm>
              <a:off x="2066925" y="2492023"/>
              <a:ext cx="4718050" cy="2575532"/>
            </a:xfrm>
            <a:prstGeom prst="roundRect">
              <a:avLst/>
            </a:prstGeom>
          </p:spPr>
        </p:pic>
        <p:sp>
          <p:nvSpPr>
            <p:cNvPr id="125" name="Rectangle 124">
              <a:extLst>
                <a:ext uri="{FF2B5EF4-FFF2-40B4-BE49-F238E27FC236}">
                  <a16:creationId xmlns:a16="http://schemas.microsoft.com/office/drawing/2014/main" id="{B893A8D1-9C80-49EA-B948-C32D6FA20B30}"/>
                </a:ext>
              </a:extLst>
            </p:cNvPr>
            <p:cNvSpPr/>
            <p:nvPr/>
          </p:nvSpPr>
          <p:spPr>
            <a:xfrm>
              <a:off x="2641600" y="2863850"/>
              <a:ext cx="3289300" cy="22225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sp>
        <p:nvSpPr>
          <p:cNvPr id="126" name="Oval 125">
            <a:extLst>
              <a:ext uri="{FF2B5EF4-FFF2-40B4-BE49-F238E27FC236}">
                <a16:creationId xmlns:a16="http://schemas.microsoft.com/office/drawing/2014/main" id="{4110DED5-29EB-475D-A463-E4DC78DE2AD8}"/>
              </a:ext>
            </a:extLst>
          </p:cNvPr>
          <p:cNvSpPr/>
          <p:nvPr/>
        </p:nvSpPr>
        <p:spPr>
          <a:xfrm rot="4078077">
            <a:off x="3268818" y="2883508"/>
            <a:ext cx="571036" cy="886636"/>
          </a:xfrm>
          <a:prstGeom prst="ellipse">
            <a:avLst/>
          </a:prstGeom>
          <a:noFill/>
          <a:ln w="57150" cap="flat" cmpd="sng" algn="ctr">
            <a:solidFill>
              <a:srgbClr val="00B0F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8" name="Oval 127">
            <a:extLst>
              <a:ext uri="{FF2B5EF4-FFF2-40B4-BE49-F238E27FC236}">
                <a16:creationId xmlns:a16="http://schemas.microsoft.com/office/drawing/2014/main" id="{DA5053C9-BE17-4F6D-A7CA-49A017FA5F84}"/>
              </a:ext>
            </a:extLst>
          </p:cNvPr>
          <p:cNvSpPr/>
          <p:nvPr/>
        </p:nvSpPr>
        <p:spPr>
          <a:xfrm>
            <a:off x="3318307" y="3587362"/>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9" name="Rectangle 128">
            <a:extLst>
              <a:ext uri="{FF2B5EF4-FFF2-40B4-BE49-F238E27FC236}">
                <a16:creationId xmlns:a16="http://schemas.microsoft.com/office/drawing/2014/main" id="{7D3200EB-10CB-4030-B380-CB8A9C94EACE}"/>
              </a:ext>
            </a:extLst>
          </p:cNvPr>
          <p:cNvSpPr/>
          <p:nvPr/>
        </p:nvSpPr>
        <p:spPr>
          <a:xfrm>
            <a:off x="3325281" y="2812959"/>
            <a:ext cx="554960" cy="1107996"/>
          </a:xfrm>
          <a:prstGeom prst="rect">
            <a:avLst/>
          </a:prstGeom>
          <a:noFill/>
        </p:spPr>
        <p:txBody>
          <a:bodyPr wrap="none" lIns="91440" tIns="45720" rIns="91440" bIns="45720">
            <a:spAutoFit/>
          </a:bodyPr>
          <a:lstStyle/>
          <a:p>
            <a:pPr algn="ctr"/>
            <a:r>
              <a:rPr lang="en-US" sz="6600" b="1"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e</a:t>
            </a:r>
            <a:r>
              <a:rPr lang="en-US" sz="6600" b="1" cap="none" spc="0" baseline="30000" dirty="0">
                <a:ln w="10160">
                  <a:solidFill>
                    <a:srgbClr val="0070C0"/>
                  </a:solidFill>
                  <a:prstDash val="solid"/>
                </a:ln>
                <a:solidFill>
                  <a:srgbClr val="00B0F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a:t>
            </a:r>
          </a:p>
        </p:txBody>
      </p:sp>
      <p:sp>
        <p:nvSpPr>
          <p:cNvPr id="132" name="Oval 131">
            <a:extLst>
              <a:ext uri="{FF2B5EF4-FFF2-40B4-BE49-F238E27FC236}">
                <a16:creationId xmlns:a16="http://schemas.microsoft.com/office/drawing/2014/main" id="{E9B80F59-9B3A-49CD-81CA-21EC1DF4BFC8}"/>
              </a:ext>
            </a:extLst>
          </p:cNvPr>
          <p:cNvSpPr/>
          <p:nvPr/>
        </p:nvSpPr>
        <p:spPr>
          <a:xfrm>
            <a:off x="976134" y="3367032"/>
            <a:ext cx="58366" cy="58366"/>
          </a:xfrm>
          <a:prstGeom prst="ellipse">
            <a:avLst/>
          </a:prstGeom>
          <a:solidFill>
            <a:srgbClr val="FF0000"/>
          </a:soli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pic>
        <p:nvPicPr>
          <p:cNvPr id="134" name="Picture 133">
            <a:extLst>
              <a:ext uri="{FF2B5EF4-FFF2-40B4-BE49-F238E27FC236}">
                <a16:creationId xmlns:a16="http://schemas.microsoft.com/office/drawing/2014/main" id="{824065C3-A789-469C-A2D4-2481489A4BD1}"/>
              </a:ext>
            </a:extLst>
          </p:cNvPr>
          <p:cNvPicPr>
            <a:picLocks noChangeAspect="1"/>
          </p:cNvPicPr>
          <p:nvPr/>
        </p:nvPicPr>
        <p:blipFill>
          <a:blip r:embed="rId5"/>
          <a:stretch>
            <a:fillRect/>
          </a:stretch>
        </p:blipFill>
        <p:spPr>
          <a:xfrm>
            <a:off x="5136251" y="3908413"/>
            <a:ext cx="4039979" cy="2628040"/>
          </a:xfrm>
          <a:prstGeom prst="roundRect">
            <a:avLst/>
          </a:prstGeom>
        </p:spPr>
      </p:pic>
      <p:pic>
        <p:nvPicPr>
          <p:cNvPr id="135" name="Picture 134">
            <a:extLst>
              <a:ext uri="{FF2B5EF4-FFF2-40B4-BE49-F238E27FC236}">
                <a16:creationId xmlns:a16="http://schemas.microsoft.com/office/drawing/2014/main" id="{2D19D2C2-8DAE-4CC2-A2D1-FFBE47B2FA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61222" y="4281003"/>
            <a:ext cx="2640317" cy="1839543"/>
          </a:xfrm>
          <a:prstGeom prst="roundRect">
            <a:avLst/>
          </a:prstGeom>
        </p:spPr>
      </p:pic>
      <p:sp>
        <p:nvSpPr>
          <p:cNvPr id="136" name="Oval 135">
            <a:extLst>
              <a:ext uri="{FF2B5EF4-FFF2-40B4-BE49-F238E27FC236}">
                <a16:creationId xmlns:a16="http://schemas.microsoft.com/office/drawing/2014/main" id="{8FF72DE6-6316-49B4-B556-18E771156797}"/>
              </a:ext>
            </a:extLst>
          </p:cNvPr>
          <p:cNvSpPr/>
          <p:nvPr/>
        </p:nvSpPr>
        <p:spPr>
          <a:xfrm rot="4078077">
            <a:off x="2614718" y="3600667"/>
            <a:ext cx="571036" cy="886636"/>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37" name="Oval 136">
            <a:extLst>
              <a:ext uri="{FF2B5EF4-FFF2-40B4-BE49-F238E27FC236}">
                <a16:creationId xmlns:a16="http://schemas.microsoft.com/office/drawing/2014/main" id="{BE981BEE-D890-40EE-8094-121F384BF351}"/>
              </a:ext>
            </a:extLst>
          </p:cNvPr>
          <p:cNvSpPr/>
          <p:nvPr/>
        </p:nvSpPr>
        <p:spPr>
          <a:xfrm rot="18562868">
            <a:off x="2635590" y="3576236"/>
            <a:ext cx="571036" cy="918343"/>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38" name="Oval 137">
            <a:extLst>
              <a:ext uri="{FF2B5EF4-FFF2-40B4-BE49-F238E27FC236}">
                <a16:creationId xmlns:a16="http://schemas.microsoft.com/office/drawing/2014/main" id="{86031E95-D6BF-4CBD-A66C-8986A749523E}"/>
              </a:ext>
            </a:extLst>
          </p:cNvPr>
          <p:cNvSpPr/>
          <p:nvPr/>
        </p:nvSpPr>
        <p:spPr>
          <a:xfrm rot="597851">
            <a:off x="2603575" y="2983034"/>
            <a:ext cx="627327" cy="2079698"/>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39" name="Oval 138">
            <a:extLst>
              <a:ext uri="{FF2B5EF4-FFF2-40B4-BE49-F238E27FC236}">
                <a16:creationId xmlns:a16="http://schemas.microsoft.com/office/drawing/2014/main" id="{3129EC56-6A7C-4D70-8B64-F32FCDB6D093}"/>
              </a:ext>
            </a:extLst>
          </p:cNvPr>
          <p:cNvSpPr/>
          <p:nvPr/>
        </p:nvSpPr>
        <p:spPr>
          <a:xfrm rot="16916250">
            <a:off x="2582452" y="2999953"/>
            <a:ext cx="690540" cy="2095005"/>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40" name="Rectangle 139">
            <a:extLst>
              <a:ext uri="{FF2B5EF4-FFF2-40B4-BE49-F238E27FC236}">
                <a16:creationId xmlns:a16="http://schemas.microsoft.com/office/drawing/2014/main" id="{90FD17DC-CFD4-4D5C-829A-A6FB570E61FD}"/>
              </a:ext>
            </a:extLst>
          </p:cNvPr>
          <p:cNvSpPr/>
          <p:nvPr/>
        </p:nvSpPr>
        <p:spPr>
          <a:xfrm>
            <a:off x="2015186" y="3203793"/>
            <a:ext cx="1015021" cy="923330"/>
          </a:xfrm>
          <a:prstGeom prst="rect">
            <a:avLst/>
          </a:prstGeom>
          <a:noFill/>
        </p:spPr>
        <p:txBody>
          <a:bodyPr wrap="none" lIns="91440" tIns="45720" rIns="91440" bIns="45720">
            <a:spAutoFit/>
          </a:bodyPr>
          <a:lstStyle/>
          <a:p>
            <a:pPr algn="ctr"/>
            <a:r>
              <a:rPr lang="en-US" sz="5400" b="1" dirty="0">
                <a:ln w="10160">
                  <a:solidFill>
                    <a:srgbClr val="C00000"/>
                  </a:solidFill>
                  <a:prstDash val="solid"/>
                </a:ln>
                <a:solidFill>
                  <a:srgbClr val="FFC00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Th</a:t>
            </a:r>
            <a:r>
              <a:rPr lang="en-US" sz="5400" b="1" cap="none" spc="0" baseline="30000" dirty="0">
                <a:ln w="10160">
                  <a:solidFill>
                    <a:srgbClr val="C00000"/>
                  </a:solidFill>
                  <a:prstDash val="solid"/>
                </a:ln>
                <a:solidFill>
                  <a:srgbClr val="FFC00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4+</a:t>
            </a:r>
          </a:p>
        </p:txBody>
      </p:sp>
      <p:sp>
        <p:nvSpPr>
          <p:cNvPr id="141" name="Oval 140">
            <a:extLst>
              <a:ext uri="{FF2B5EF4-FFF2-40B4-BE49-F238E27FC236}">
                <a16:creationId xmlns:a16="http://schemas.microsoft.com/office/drawing/2014/main" id="{423D24A2-F0B3-4E8B-A0BD-E998CF2B7F26}"/>
              </a:ext>
            </a:extLst>
          </p:cNvPr>
          <p:cNvSpPr/>
          <p:nvPr/>
        </p:nvSpPr>
        <p:spPr>
          <a:xfrm rot="4078077">
            <a:off x="2614717" y="3600666"/>
            <a:ext cx="571036" cy="886636"/>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pic>
        <p:nvPicPr>
          <p:cNvPr id="183" name="Picture 182">
            <a:extLst>
              <a:ext uri="{FF2B5EF4-FFF2-40B4-BE49-F238E27FC236}">
                <a16:creationId xmlns:a16="http://schemas.microsoft.com/office/drawing/2014/main" id="{FC87AD63-C7B8-41A2-851D-ED1523A06787}"/>
              </a:ext>
            </a:extLst>
          </p:cNvPr>
          <p:cNvPicPr>
            <a:picLocks noChangeAspect="1"/>
          </p:cNvPicPr>
          <p:nvPr/>
        </p:nvPicPr>
        <p:blipFill>
          <a:blip r:embed="rId7" cstate="print">
            <a:alphaModFix amt="17000"/>
            <a:extLst>
              <a:ext uri="{28A0092B-C50C-407E-A947-70E740481C1C}">
                <a14:useLocalDpi xmlns:a14="http://schemas.microsoft.com/office/drawing/2010/main" val="0"/>
              </a:ext>
            </a:extLst>
          </a:blip>
          <a:stretch>
            <a:fillRect/>
          </a:stretch>
        </p:blipFill>
        <p:spPr>
          <a:xfrm>
            <a:off x="1981385" y="-98974"/>
            <a:ext cx="2114224" cy="2111453"/>
          </a:xfrm>
          <a:prstGeom prst="rect">
            <a:avLst/>
          </a:prstGeom>
        </p:spPr>
      </p:pic>
      <p:sp>
        <p:nvSpPr>
          <p:cNvPr id="99" name="Oval 98">
            <a:extLst>
              <a:ext uri="{FF2B5EF4-FFF2-40B4-BE49-F238E27FC236}">
                <a16:creationId xmlns:a16="http://schemas.microsoft.com/office/drawing/2014/main" id="{A47EC248-40DD-484C-882A-8BC02C1EEAA2}"/>
              </a:ext>
            </a:extLst>
          </p:cNvPr>
          <p:cNvSpPr/>
          <p:nvPr/>
        </p:nvSpPr>
        <p:spPr>
          <a:xfrm>
            <a:off x="1291491" y="4964361"/>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pic>
        <p:nvPicPr>
          <p:cNvPr id="113" name="Picture 112">
            <a:extLst>
              <a:ext uri="{FF2B5EF4-FFF2-40B4-BE49-F238E27FC236}">
                <a16:creationId xmlns:a16="http://schemas.microsoft.com/office/drawing/2014/main" id="{5BF8D9E8-DDC1-431B-B145-DF6E3A9C0A4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2139" t="38752" r="22567" b="42790"/>
          <a:stretch/>
        </p:blipFill>
        <p:spPr>
          <a:xfrm rot="16200000" flipV="1">
            <a:off x="4434066" y="946568"/>
            <a:ext cx="1470992" cy="1431237"/>
          </a:xfrm>
          <a:prstGeom prst="ellipse">
            <a:avLst/>
          </a:prstGeom>
        </p:spPr>
      </p:pic>
    </p:spTree>
    <p:extLst>
      <p:ext uri="{BB962C8B-B14F-4D97-AF65-F5344CB8AC3E}">
        <p14:creationId xmlns:p14="http://schemas.microsoft.com/office/powerpoint/2010/main" val="4068103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animEffect transition="in" filter="fade">
                                      <p:cBhvr>
                                        <p:cTn id="7" dur="500"/>
                                        <p:tgtEl>
                                          <p:spTgt spid="1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
                                        </p:tgtEl>
                                        <p:attrNameLst>
                                          <p:attrName>style.visibility</p:attrName>
                                        </p:attrNameLst>
                                      </p:cBhvr>
                                      <p:to>
                                        <p:strVal val="visible"/>
                                      </p:to>
                                    </p:set>
                                    <p:animEffect transition="in" filter="fade">
                                      <p:cBhvr>
                                        <p:cTn id="12" dur="500"/>
                                        <p:tgtEl>
                                          <p:spTgt spid="116"/>
                                        </p:tgtEl>
                                      </p:cBhvr>
                                    </p:animEffect>
                                  </p:childTnLst>
                                </p:cTn>
                              </p:par>
                              <p:par>
                                <p:cTn id="13" presetID="10" presetClass="entr" presetSubtype="0"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Effect transition="in" filter="fade">
                                      <p:cBhvr>
                                        <p:cTn id="15" dur="500"/>
                                        <p:tgtEl>
                                          <p:spTgt spid="8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3"/>
                                        </p:tgtEl>
                                        <p:attrNameLst>
                                          <p:attrName>style.visibility</p:attrName>
                                        </p:attrNameLst>
                                      </p:cBhvr>
                                      <p:to>
                                        <p:strVal val="visible"/>
                                      </p:to>
                                    </p:set>
                                    <p:animEffect transition="in" filter="fade">
                                      <p:cBhvr>
                                        <p:cTn id="20" dur="500"/>
                                        <p:tgtEl>
                                          <p:spTgt spid="18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3"/>
                                        </p:tgtEl>
                                        <p:attrNameLst>
                                          <p:attrName>style.visibility</p:attrName>
                                        </p:attrNameLst>
                                      </p:cBhvr>
                                      <p:to>
                                        <p:strVal val="visible"/>
                                      </p:to>
                                    </p:set>
                                    <p:animEffect transition="in" filter="fade">
                                      <p:cBhvr>
                                        <p:cTn id="25" dur="500"/>
                                        <p:tgtEl>
                                          <p:spTgt spid="12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4"/>
                                        </p:tgtEl>
                                        <p:attrNameLst>
                                          <p:attrName>style.visibility</p:attrName>
                                        </p:attrNameLst>
                                      </p:cBhvr>
                                      <p:to>
                                        <p:strVal val="visible"/>
                                      </p:to>
                                    </p:set>
                                    <p:animEffect transition="in" filter="fade">
                                      <p:cBhvr>
                                        <p:cTn id="30" dur="500"/>
                                        <p:tgtEl>
                                          <p:spTgt spid="134"/>
                                        </p:tgtEl>
                                      </p:cBhvr>
                                    </p:animEffect>
                                  </p:childTnLst>
                                </p:cTn>
                              </p:par>
                              <p:par>
                                <p:cTn id="31" presetID="10" presetClass="entr" presetSubtype="0" fill="hold" nodeType="withEffect">
                                  <p:stCondLst>
                                    <p:cond delay="0"/>
                                  </p:stCondLst>
                                  <p:childTnLst>
                                    <p:set>
                                      <p:cBhvr>
                                        <p:cTn id="32" dur="1" fill="hold">
                                          <p:stCondLst>
                                            <p:cond delay="0"/>
                                          </p:stCondLst>
                                        </p:cTn>
                                        <p:tgtEl>
                                          <p:spTgt spid="135"/>
                                        </p:tgtEl>
                                        <p:attrNameLst>
                                          <p:attrName>style.visibility</p:attrName>
                                        </p:attrNameLst>
                                      </p:cBhvr>
                                      <p:to>
                                        <p:strVal val="visible"/>
                                      </p:to>
                                    </p:set>
                                    <p:animEffect transition="in" filter="fade">
                                      <p:cBhvr>
                                        <p:cTn id="33"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9362371C-810E-D9D5-673F-8F76B8E06E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470" y="-654163"/>
            <a:ext cx="9745380" cy="10476284"/>
          </a:xfrm>
          <a:prstGeom prst="rect">
            <a:avLst/>
          </a:prstGeom>
          <a:noFill/>
          <a:effectLst/>
        </p:spPr>
      </p:pic>
      <p:sp>
        <p:nvSpPr>
          <p:cNvPr id="2" name="Title 1"/>
          <p:cNvSpPr>
            <a:spLocks noGrp="1"/>
          </p:cNvSpPr>
          <p:nvPr>
            <p:ph type="title"/>
          </p:nvPr>
        </p:nvSpPr>
        <p:spPr>
          <a:xfrm>
            <a:off x="582047" y="201634"/>
            <a:ext cx="10971582" cy="1400530"/>
          </a:xfrm>
        </p:spPr>
        <p:txBody>
          <a:bodyPr/>
          <a:lstStyle/>
          <a:p>
            <a:r>
              <a:rPr lang="en-GB" dirty="0">
                <a:solidFill>
                  <a:schemeClr val="bg1"/>
                </a:solidFill>
              </a:rPr>
              <a:t>Thank you!</a:t>
            </a:r>
          </a:p>
        </p:txBody>
      </p:sp>
      <p:sp>
        <p:nvSpPr>
          <p:cNvPr id="33" name="TextBox 32">
            <a:extLst>
              <a:ext uri="{FF2B5EF4-FFF2-40B4-BE49-F238E27FC236}">
                <a16:creationId xmlns:a16="http://schemas.microsoft.com/office/drawing/2014/main" id="{3DA793EA-301B-2167-7769-343C9C9F237A}"/>
              </a:ext>
            </a:extLst>
          </p:cNvPr>
          <p:cNvSpPr txBox="1"/>
          <p:nvPr/>
        </p:nvSpPr>
        <p:spPr>
          <a:xfrm>
            <a:off x="7746917" y="6287053"/>
            <a:ext cx="4968499" cy="369332"/>
          </a:xfrm>
          <a:prstGeom prst="rect">
            <a:avLst/>
          </a:prstGeom>
          <a:noFill/>
        </p:spPr>
        <p:txBody>
          <a:bodyPr wrap="square" rtlCol="0">
            <a:spAutoFit/>
          </a:bodyPr>
          <a:lstStyle/>
          <a:p>
            <a:r>
              <a:rPr lang="en-GB" dirty="0">
                <a:solidFill>
                  <a:schemeClr val="bg1"/>
                </a:solidFill>
              </a:rPr>
              <a:t>Kjeld Beeks, Physics | Slide </a:t>
            </a:r>
            <a:r>
              <a:rPr lang="en-GB" b="1" dirty="0">
                <a:solidFill>
                  <a:schemeClr val="bg1"/>
                </a:solidFill>
              </a:rPr>
              <a:t>9</a:t>
            </a:r>
            <a:endParaRPr lang="de-DE" b="1" dirty="0">
              <a:solidFill>
                <a:schemeClr val="bg1"/>
              </a:solidFill>
            </a:endParaRPr>
          </a:p>
        </p:txBody>
      </p:sp>
      <p:pic>
        <p:nvPicPr>
          <p:cNvPr id="12" name="図 6">
            <a:extLst>
              <a:ext uri="{FF2B5EF4-FFF2-40B4-BE49-F238E27FC236}">
                <a16:creationId xmlns:a16="http://schemas.microsoft.com/office/drawing/2014/main" id="{47377F82-69CA-449C-83F5-8B1B4DE2D4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00" t="32622" r="7601" b="7199"/>
          <a:stretch/>
        </p:blipFill>
        <p:spPr>
          <a:xfrm>
            <a:off x="8745467" y="1061043"/>
            <a:ext cx="2788743" cy="1630379"/>
          </a:xfrm>
          <a:prstGeom prst="rect">
            <a:avLst/>
          </a:prstGeom>
        </p:spPr>
      </p:pic>
      <p:pic>
        <p:nvPicPr>
          <p:cNvPr id="13" name="Picture 12" descr="A group of people working in a factory&#10;&#10;Description automatically generated with medium confidence">
            <a:extLst>
              <a:ext uri="{FF2B5EF4-FFF2-40B4-BE49-F238E27FC236}">
                <a16:creationId xmlns:a16="http://schemas.microsoft.com/office/drawing/2014/main" id="{49E4EEE5-C35B-432C-AA62-7391646244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4918" y="3554508"/>
            <a:ext cx="1735154" cy="2314417"/>
          </a:xfrm>
          <a:prstGeom prst="rect">
            <a:avLst/>
          </a:prstGeom>
        </p:spPr>
      </p:pic>
      <p:pic>
        <p:nvPicPr>
          <p:cNvPr id="14" name="Picture 13" descr="A picture containing person, preparing, engine&#10;&#10;Description automatically generated">
            <a:extLst>
              <a:ext uri="{FF2B5EF4-FFF2-40B4-BE49-F238E27FC236}">
                <a16:creationId xmlns:a16="http://schemas.microsoft.com/office/drawing/2014/main" id="{42E14A43-DFE3-40B5-9151-3CD9E7496A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0894" y="609096"/>
            <a:ext cx="1633887" cy="2178516"/>
          </a:xfrm>
          <a:prstGeom prst="rect">
            <a:avLst/>
          </a:prstGeom>
        </p:spPr>
      </p:pic>
      <p:pic>
        <p:nvPicPr>
          <p:cNvPr id="15" name="Picture 14" descr="A group of people sitting at a table&#10;&#10;Description automatically generated">
            <a:extLst>
              <a:ext uri="{FF2B5EF4-FFF2-40B4-BE49-F238E27FC236}">
                <a16:creationId xmlns:a16="http://schemas.microsoft.com/office/drawing/2014/main" id="{F4737A32-2D86-4E0E-8DED-D520B2040A1F}"/>
              </a:ext>
            </a:extLst>
          </p:cNvPr>
          <p:cNvPicPr>
            <a:picLocks noChangeAspect="1"/>
          </p:cNvPicPr>
          <p:nvPr/>
        </p:nvPicPr>
        <p:blipFill>
          <a:blip r:embed="rId8"/>
          <a:stretch>
            <a:fillRect/>
          </a:stretch>
        </p:blipFill>
        <p:spPr>
          <a:xfrm>
            <a:off x="3684849" y="4345092"/>
            <a:ext cx="2675965" cy="2006974"/>
          </a:xfrm>
          <a:prstGeom prst="rect">
            <a:avLst/>
          </a:prstGeom>
        </p:spPr>
      </p:pic>
      <p:pic>
        <p:nvPicPr>
          <p:cNvPr id="16" name="Picture 15">
            <a:extLst>
              <a:ext uri="{FF2B5EF4-FFF2-40B4-BE49-F238E27FC236}">
                <a16:creationId xmlns:a16="http://schemas.microsoft.com/office/drawing/2014/main" id="{7B895041-9FAA-4A7A-9F92-76E02DE943D2}"/>
              </a:ext>
            </a:extLst>
          </p:cNvPr>
          <p:cNvPicPr>
            <a:picLocks noChangeAspect="1"/>
          </p:cNvPicPr>
          <p:nvPr/>
        </p:nvPicPr>
        <p:blipFill>
          <a:blip r:embed="rId9"/>
          <a:stretch>
            <a:fillRect/>
          </a:stretch>
        </p:blipFill>
        <p:spPr>
          <a:xfrm>
            <a:off x="9060421" y="3492155"/>
            <a:ext cx="2764177" cy="2072599"/>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16F84C7A-64A3-4E4A-9A59-0FDA1E8CB631}"/>
              </a:ext>
            </a:extLst>
          </p:cNvPr>
          <p:cNvPicPr>
            <a:picLocks noChangeAspect="1"/>
          </p:cNvPicPr>
          <p:nvPr/>
        </p:nvPicPr>
        <p:blipFill>
          <a:blip r:embed="rId10"/>
          <a:stretch>
            <a:fillRect/>
          </a:stretch>
        </p:blipFill>
        <p:spPr>
          <a:xfrm>
            <a:off x="837783" y="1160046"/>
            <a:ext cx="2913162" cy="1941349"/>
          </a:xfrm>
          <a:prstGeom prst="rect">
            <a:avLst/>
          </a:prstGeom>
        </p:spPr>
      </p:pic>
      <p:pic>
        <p:nvPicPr>
          <p:cNvPr id="4" name="Picture 3">
            <a:extLst>
              <a:ext uri="{FF2B5EF4-FFF2-40B4-BE49-F238E27FC236}">
                <a16:creationId xmlns:a16="http://schemas.microsoft.com/office/drawing/2014/main" id="{A74953D5-1D2B-4DC6-9871-193DEB0D1F2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33228" y="3900337"/>
            <a:ext cx="1105583" cy="1474617"/>
          </a:xfrm>
          <a:prstGeom prst="rect">
            <a:avLst/>
          </a:prstGeom>
        </p:spPr>
      </p:pic>
      <p:sp>
        <p:nvSpPr>
          <p:cNvPr id="3" name="TextBox 2">
            <a:extLst>
              <a:ext uri="{FF2B5EF4-FFF2-40B4-BE49-F238E27FC236}">
                <a16:creationId xmlns:a16="http://schemas.microsoft.com/office/drawing/2014/main" id="{26D32957-BCF9-4D36-9AD8-B5FA4045474F}"/>
              </a:ext>
            </a:extLst>
          </p:cNvPr>
          <p:cNvSpPr txBox="1"/>
          <p:nvPr/>
        </p:nvSpPr>
        <p:spPr>
          <a:xfrm>
            <a:off x="1375178" y="3113956"/>
            <a:ext cx="2913162" cy="369332"/>
          </a:xfrm>
          <a:prstGeom prst="rect">
            <a:avLst/>
          </a:prstGeom>
          <a:noFill/>
        </p:spPr>
        <p:txBody>
          <a:bodyPr wrap="square" rtlCol="0">
            <a:spAutoFit/>
          </a:bodyPr>
          <a:lstStyle/>
          <a:p>
            <a:r>
              <a:rPr lang="en-US" dirty="0">
                <a:solidFill>
                  <a:schemeClr val="bg1"/>
                </a:solidFill>
              </a:rPr>
              <a:t>EPF Lausanne</a:t>
            </a:r>
            <a:endParaRPr lang="en-CH" dirty="0">
              <a:solidFill>
                <a:schemeClr val="bg1"/>
              </a:solidFill>
            </a:endParaRPr>
          </a:p>
        </p:txBody>
      </p:sp>
      <p:sp>
        <p:nvSpPr>
          <p:cNvPr id="5" name="TextBox 4">
            <a:extLst>
              <a:ext uri="{FF2B5EF4-FFF2-40B4-BE49-F238E27FC236}">
                <a16:creationId xmlns:a16="http://schemas.microsoft.com/office/drawing/2014/main" id="{6A11AFEC-9637-4254-B48B-691708F52FF3}"/>
              </a:ext>
            </a:extLst>
          </p:cNvPr>
          <p:cNvSpPr txBox="1"/>
          <p:nvPr/>
        </p:nvSpPr>
        <p:spPr>
          <a:xfrm>
            <a:off x="1495766" y="5911514"/>
            <a:ext cx="2472649" cy="369332"/>
          </a:xfrm>
          <a:prstGeom prst="rect">
            <a:avLst/>
          </a:prstGeom>
          <a:noFill/>
        </p:spPr>
        <p:txBody>
          <a:bodyPr wrap="square" rtlCol="0">
            <a:spAutoFit/>
          </a:bodyPr>
          <a:lstStyle/>
          <a:p>
            <a:r>
              <a:rPr lang="en-US" dirty="0">
                <a:solidFill>
                  <a:schemeClr val="bg1"/>
                </a:solidFill>
              </a:rPr>
              <a:t>KU Leuven</a:t>
            </a:r>
            <a:endParaRPr lang="en-CH" dirty="0">
              <a:solidFill>
                <a:schemeClr val="bg1"/>
              </a:solidFill>
            </a:endParaRPr>
          </a:p>
        </p:txBody>
      </p:sp>
      <p:sp>
        <p:nvSpPr>
          <p:cNvPr id="6" name="TextBox 5">
            <a:extLst>
              <a:ext uri="{FF2B5EF4-FFF2-40B4-BE49-F238E27FC236}">
                <a16:creationId xmlns:a16="http://schemas.microsoft.com/office/drawing/2014/main" id="{FCE21FCD-9841-4F55-B9AA-51E61E582366}"/>
              </a:ext>
            </a:extLst>
          </p:cNvPr>
          <p:cNvSpPr txBox="1"/>
          <p:nvPr/>
        </p:nvSpPr>
        <p:spPr>
          <a:xfrm>
            <a:off x="4988672" y="2861996"/>
            <a:ext cx="2571570" cy="369332"/>
          </a:xfrm>
          <a:prstGeom prst="rect">
            <a:avLst/>
          </a:prstGeom>
          <a:noFill/>
        </p:spPr>
        <p:txBody>
          <a:bodyPr wrap="square" rtlCol="0">
            <a:spAutoFit/>
          </a:bodyPr>
          <a:lstStyle/>
          <a:p>
            <a:r>
              <a:rPr lang="en-US" dirty="0">
                <a:solidFill>
                  <a:schemeClr val="bg1"/>
                </a:solidFill>
              </a:rPr>
              <a:t>PTB Braunschweig</a:t>
            </a:r>
            <a:endParaRPr lang="en-CH" dirty="0">
              <a:solidFill>
                <a:schemeClr val="bg1"/>
              </a:solidFill>
            </a:endParaRPr>
          </a:p>
        </p:txBody>
      </p:sp>
      <p:sp>
        <p:nvSpPr>
          <p:cNvPr id="18" name="TextBox 17">
            <a:extLst>
              <a:ext uri="{FF2B5EF4-FFF2-40B4-BE49-F238E27FC236}">
                <a16:creationId xmlns:a16="http://schemas.microsoft.com/office/drawing/2014/main" id="{7194953A-2722-4CE4-B104-5B16FA0E8E31}"/>
              </a:ext>
            </a:extLst>
          </p:cNvPr>
          <p:cNvSpPr txBox="1"/>
          <p:nvPr/>
        </p:nvSpPr>
        <p:spPr>
          <a:xfrm>
            <a:off x="9408293" y="2769856"/>
            <a:ext cx="2694472" cy="369332"/>
          </a:xfrm>
          <a:prstGeom prst="rect">
            <a:avLst/>
          </a:prstGeom>
          <a:noFill/>
        </p:spPr>
        <p:txBody>
          <a:bodyPr wrap="square" rtlCol="0">
            <a:spAutoFit/>
          </a:bodyPr>
          <a:lstStyle/>
          <a:p>
            <a:r>
              <a:rPr lang="en-US" dirty="0">
                <a:solidFill>
                  <a:schemeClr val="bg1"/>
                </a:solidFill>
              </a:rPr>
              <a:t>Okayama U</a:t>
            </a:r>
            <a:endParaRPr lang="en-CH" dirty="0">
              <a:solidFill>
                <a:schemeClr val="bg1"/>
              </a:solidFill>
            </a:endParaRPr>
          </a:p>
        </p:txBody>
      </p:sp>
      <p:sp>
        <p:nvSpPr>
          <p:cNvPr id="19" name="TextBox 18">
            <a:extLst>
              <a:ext uri="{FF2B5EF4-FFF2-40B4-BE49-F238E27FC236}">
                <a16:creationId xmlns:a16="http://schemas.microsoft.com/office/drawing/2014/main" id="{1540F836-CB0E-4C4A-936B-B65DF949EDAB}"/>
              </a:ext>
            </a:extLst>
          </p:cNvPr>
          <p:cNvSpPr txBox="1"/>
          <p:nvPr/>
        </p:nvSpPr>
        <p:spPr>
          <a:xfrm>
            <a:off x="6845590" y="5503126"/>
            <a:ext cx="1550321" cy="369332"/>
          </a:xfrm>
          <a:prstGeom prst="rect">
            <a:avLst/>
          </a:prstGeom>
          <a:noFill/>
        </p:spPr>
        <p:txBody>
          <a:bodyPr wrap="square" rtlCol="0">
            <a:spAutoFit/>
          </a:bodyPr>
          <a:lstStyle/>
          <a:p>
            <a:r>
              <a:rPr lang="en-US" dirty="0" err="1">
                <a:solidFill>
                  <a:schemeClr val="bg1"/>
                </a:solidFill>
              </a:rPr>
              <a:t>Atominstitut</a:t>
            </a:r>
            <a:endParaRPr lang="en-CH" dirty="0">
              <a:solidFill>
                <a:schemeClr val="bg1"/>
              </a:solidFill>
            </a:endParaRPr>
          </a:p>
        </p:txBody>
      </p:sp>
      <p:sp>
        <p:nvSpPr>
          <p:cNvPr id="21" name="TextBox 20">
            <a:extLst>
              <a:ext uri="{FF2B5EF4-FFF2-40B4-BE49-F238E27FC236}">
                <a16:creationId xmlns:a16="http://schemas.microsoft.com/office/drawing/2014/main" id="{C61B304B-8492-4E14-92DD-F1994C5B1437}"/>
              </a:ext>
            </a:extLst>
          </p:cNvPr>
          <p:cNvSpPr txBox="1"/>
          <p:nvPr/>
        </p:nvSpPr>
        <p:spPr>
          <a:xfrm>
            <a:off x="4343832" y="6352066"/>
            <a:ext cx="2675965" cy="369332"/>
          </a:xfrm>
          <a:prstGeom prst="rect">
            <a:avLst/>
          </a:prstGeom>
          <a:noFill/>
        </p:spPr>
        <p:txBody>
          <a:bodyPr wrap="square" rtlCol="0">
            <a:spAutoFit/>
          </a:bodyPr>
          <a:lstStyle/>
          <a:p>
            <a:r>
              <a:rPr lang="en-US" dirty="0">
                <a:solidFill>
                  <a:schemeClr val="bg1"/>
                </a:solidFill>
              </a:rPr>
              <a:t>PTB Berlin</a:t>
            </a:r>
            <a:endParaRPr lang="en-CH" dirty="0">
              <a:solidFill>
                <a:schemeClr val="bg1"/>
              </a:solidFill>
            </a:endParaRPr>
          </a:p>
        </p:txBody>
      </p:sp>
      <p:sp>
        <p:nvSpPr>
          <p:cNvPr id="22" name="TextBox 21">
            <a:extLst>
              <a:ext uri="{FF2B5EF4-FFF2-40B4-BE49-F238E27FC236}">
                <a16:creationId xmlns:a16="http://schemas.microsoft.com/office/drawing/2014/main" id="{138D24AA-86F0-48C1-9C6B-CA8C6753FCA8}"/>
              </a:ext>
            </a:extLst>
          </p:cNvPr>
          <p:cNvSpPr txBox="1"/>
          <p:nvPr/>
        </p:nvSpPr>
        <p:spPr>
          <a:xfrm>
            <a:off x="9598794" y="5610017"/>
            <a:ext cx="2675965" cy="369332"/>
          </a:xfrm>
          <a:prstGeom prst="rect">
            <a:avLst/>
          </a:prstGeom>
          <a:noFill/>
        </p:spPr>
        <p:txBody>
          <a:bodyPr wrap="square" rtlCol="0">
            <a:spAutoFit/>
          </a:bodyPr>
          <a:lstStyle/>
          <a:p>
            <a:r>
              <a:rPr lang="en-US" dirty="0">
                <a:solidFill>
                  <a:schemeClr val="bg1"/>
                </a:solidFill>
              </a:rPr>
              <a:t>JILA Boulder</a:t>
            </a:r>
            <a:endParaRPr lang="en-CH" dirty="0">
              <a:solidFill>
                <a:schemeClr val="bg1"/>
              </a:solidFill>
            </a:endParaRPr>
          </a:p>
        </p:txBody>
      </p:sp>
    </p:spTree>
    <p:custDataLst>
      <p:tags r:id="rId1"/>
    </p:custDataLst>
    <p:extLst>
      <p:ext uri="{BB962C8B-B14F-4D97-AF65-F5344CB8AC3E}">
        <p14:creationId xmlns:p14="http://schemas.microsoft.com/office/powerpoint/2010/main" val="2552375851"/>
      </p:ext>
    </p:extLst>
  </p:cSld>
  <p:clrMapOvr>
    <a:masterClrMapping/>
  </p:clrMapOvr>
  <mc:AlternateContent xmlns:mc="http://schemas.openxmlformats.org/markup-compatibility/2006" xmlns:p14="http://schemas.microsoft.com/office/powerpoint/2010/main">
    <mc:Choice Requires="p14">
      <p:transition spd="med" p14:dur="700" advTm="1960">
        <p:fade/>
      </p:transition>
    </mc:Choice>
    <mc:Fallback xmlns="">
      <p:transition spd="med" advTm="1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50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par>
                          <p:cTn id="38" fill="hold">
                            <p:stCondLst>
                              <p:cond delay="2500"/>
                            </p:stCondLst>
                            <p:childTnLst>
                              <p:par>
                                <p:cTn id="39" presetID="10" presetClass="entr" presetSubtype="0"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childTnLst>
                          </p:cTn>
                        </p:par>
                        <p:par>
                          <p:cTn id="45" fill="hold">
                            <p:stCondLst>
                              <p:cond delay="3000"/>
                            </p:stCondLst>
                            <p:childTnLst>
                              <p:par>
                                <p:cTn id="46" presetID="10" presetClass="entr" presetSubtype="0" fill="hold" nodeType="after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fade">
                                      <p:cBhvr>
                                        <p:cTn id="48" dur="500"/>
                                        <p:tgtEl>
                                          <p:spTgt spid="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19"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5469" y="-646230"/>
            <a:ext cx="9745380" cy="10476284"/>
          </a:xfrm>
          <a:prstGeom prst="rect">
            <a:avLst/>
          </a:prstGeom>
          <a:noFill/>
          <a:effectLst/>
        </p:spPr>
      </p:pic>
      <p:sp>
        <p:nvSpPr>
          <p:cNvPr id="2" name="Title 1"/>
          <p:cNvSpPr>
            <a:spLocks noGrp="1"/>
          </p:cNvSpPr>
          <p:nvPr>
            <p:ph type="title"/>
          </p:nvPr>
        </p:nvSpPr>
        <p:spPr>
          <a:xfrm>
            <a:off x="613392" y="174592"/>
            <a:ext cx="11152599" cy="1400530"/>
          </a:xfrm>
        </p:spPr>
        <p:txBody>
          <a:bodyPr/>
          <a:lstStyle/>
          <a:p>
            <a:r>
              <a:rPr lang="en-AU" dirty="0">
                <a:solidFill>
                  <a:schemeClr val="bg1"/>
                </a:solidFill>
              </a:rPr>
              <a:t>The EFG mystery</a:t>
            </a:r>
            <a:endParaRPr lang="en-GB" dirty="0">
              <a:solidFill>
                <a:schemeClr val="bg1"/>
              </a:solidFill>
            </a:endParaRPr>
          </a:p>
        </p:txBody>
      </p:sp>
      <p:pic>
        <p:nvPicPr>
          <p:cNvPr id="4" name="Picture 3">
            <a:extLst>
              <a:ext uri="{FF2B5EF4-FFF2-40B4-BE49-F238E27FC236}">
                <a16:creationId xmlns:a16="http://schemas.microsoft.com/office/drawing/2014/main" id="{1417DD7A-AB8B-4B1D-AF2D-D460176BCA9D}"/>
              </a:ext>
            </a:extLst>
          </p:cNvPr>
          <p:cNvPicPr>
            <a:picLocks noChangeAspect="1"/>
          </p:cNvPicPr>
          <p:nvPr/>
        </p:nvPicPr>
        <p:blipFill>
          <a:blip r:embed="rId4"/>
          <a:stretch>
            <a:fillRect/>
          </a:stretch>
        </p:blipFill>
        <p:spPr>
          <a:xfrm>
            <a:off x="1117059" y="1190838"/>
            <a:ext cx="7379241" cy="3470052"/>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7EECEA5-A5A3-4052-8F58-C3F52DB8E7F1}"/>
                  </a:ext>
                </a:extLst>
              </p:cNvPr>
              <p:cNvSpPr txBox="1"/>
              <p:nvPr/>
            </p:nvSpPr>
            <p:spPr>
              <a:xfrm>
                <a:off x="8999967" y="2717669"/>
                <a:ext cx="2470710" cy="97552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800" b="0" i="1" smtClean="0">
                              <a:solidFill>
                                <a:schemeClr val="bg1"/>
                              </a:solidFill>
                              <a:latin typeface="Cambria Math" panose="02040503050406030204" pitchFamily="18" charset="0"/>
                            </a:rPr>
                          </m:ctrlPr>
                        </m:sSubPr>
                        <m:e>
                          <m:r>
                            <a:rPr lang="en-US" sz="2800" b="0" i="1" smtClean="0">
                              <a:solidFill>
                                <a:schemeClr val="bg1"/>
                              </a:solidFill>
                              <a:latin typeface="Cambria Math" panose="02040503050406030204" pitchFamily="18" charset="0"/>
                            </a:rPr>
                            <m:t>𝑉</m:t>
                          </m:r>
                        </m:e>
                        <m:sub>
                          <m:r>
                            <a:rPr lang="en-US" sz="2800" b="0" i="1" smtClean="0">
                              <a:solidFill>
                                <a:schemeClr val="bg1"/>
                              </a:solidFill>
                              <a:latin typeface="Cambria Math" panose="02040503050406030204" pitchFamily="18" charset="0"/>
                            </a:rPr>
                            <m:t>𝑧𝑧</m:t>
                          </m:r>
                        </m:sub>
                      </m:sSub>
                      <m:r>
                        <a:rPr lang="en-US" sz="2800" b="0" i="1" smtClean="0">
                          <a:solidFill>
                            <a:schemeClr val="bg1"/>
                          </a:solidFill>
                          <a:latin typeface="Cambria Math" panose="02040503050406030204" pitchFamily="18" charset="0"/>
                          <a:ea typeface="Cambria Math" panose="02040503050406030204" pitchFamily="18" charset="0"/>
                        </a:rPr>
                        <m:t>≈</m:t>
                      </m:r>
                      <m:r>
                        <a:rPr lang="en-US" sz="2800" b="0" i="1" smtClean="0">
                          <a:solidFill>
                            <a:schemeClr val="bg1"/>
                          </a:solidFill>
                          <a:latin typeface="Cambria Math" panose="02040503050406030204" pitchFamily="18" charset="0"/>
                        </a:rPr>
                        <m:t>109 </m:t>
                      </m:r>
                      <m:r>
                        <a:rPr lang="en-US" sz="2800" b="0" i="1" smtClean="0">
                          <a:solidFill>
                            <a:schemeClr val="bg1"/>
                          </a:solidFill>
                          <a:latin typeface="Cambria Math" panose="02040503050406030204" pitchFamily="18" charset="0"/>
                        </a:rPr>
                        <m:t>𝑉</m:t>
                      </m:r>
                      <m:r>
                        <a:rPr lang="en-US" sz="2800" b="0" i="1" smtClean="0">
                          <a:solidFill>
                            <a:schemeClr val="bg1"/>
                          </a:solidFill>
                          <a:latin typeface="Cambria Math" panose="02040503050406030204" pitchFamily="18" charset="0"/>
                        </a:rPr>
                        <m:t>/Å</m:t>
                      </m:r>
                    </m:oMath>
                  </m:oMathPara>
                </a14:m>
                <a:endParaRPr lang="en-US" sz="2800" dirty="0">
                  <a:solidFill>
                    <a:schemeClr val="bg1"/>
                  </a:solidFill>
                </a:endParaRPr>
              </a:p>
              <a:p>
                <a:r>
                  <a:rPr lang="en-US" sz="2800" dirty="0">
                    <a:solidFill>
                      <a:schemeClr val="bg1"/>
                    </a:solidFill>
                  </a:rPr>
                  <a:t>(and stable!)</a:t>
                </a:r>
                <a:endParaRPr lang="en-CH" sz="2800" dirty="0">
                  <a:solidFill>
                    <a:schemeClr val="bg1"/>
                  </a:solidFill>
                </a:endParaRPr>
              </a:p>
            </p:txBody>
          </p:sp>
        </mc:Choice>
        <mc:Fallback xmlns="">
          <p:sp>
            <p:nvSpPr>
              <p:cNvPr id="5" name="TextBox 4">
                <a:extLst>
                  <a:ext uri="{FF2B5EF4-FFF2-40B4-BE49-F238E27FC236}">
                    <a16:creationId xmlns:a16="http://schemas.microsoft.com/office/drawing/2014/main" id="{37EECEA5-A5A3-4052-8F58-C3F52DB8E7F1}"/>
                  </a:ext>
                </a:extLst>
              </p:cNvPr>
              <p:cNvSpPr txBox="1">
                <a:spLocks noRot="1" noChangeAspect="1" noMove="1" noResize="1" noEditPoints="1" noAdjustHandles="1" noChangeArrowheads="1" noChangeShapeType="1" noTextEdit="1"/>
              </p:cNvSpPr>
              <p:nvPr/>
            </p:nvSpPr>
            <p:spPr>
              <a:xfrm>
                <a:off x="8999967" y="2717669"/>
                <a:ext cx="2470710" cy="975523"/>
              </a:xfrm>
              <a:prstGeom prst="rect">
                <a:avLst/>
              </a:prstGeom>
              <a:blipFill>
                <a:blip r:embed="rId5"/>
                <a:stretch>
                  <a:fillRect l="-4926" r="-1970" b="-16875"/>
                </a:stretch>
              </a:blipFill>
            </p:spPr>
            <p:txBody>
              <a:bodyPr/>
              <a:lstStyle/>
              <a:p>
                <a:r>
                  <a:rPr lang="en-CH">
                    <a:noFill/>
                  </a:rPr>
                  <a:t> </a:t>
                </a:r>
              </a:p>
            </p:txBody>
          </p:sp>
        </mc:Fallback>
      </mc:AlternateContent>
      <p:pic>
        <p:nvPicPr>
          <p:cNvPr id="7" name="Picture 6">
            <a:extLst>
              <a:ext uri="{FF2B5EF4-FFF2-40B4-BE49-F238E27FC236}">
                <a16:creationId xmlns:a16="http://schemas.microsoft.com/office/drawing/2014/main" id="{79AFA8C6-A804-46AC-B80F-A7145A72FAD4}"/>
              </a:ext>
            </a:extLst>
          </p:cNvPr>
          <p:cNvPicPr>
            <a:picLocks noChangeAspect="1"/>
          </p:cNvPicPr>
          <p:nvPr/>
        </p:nvPicPr>
        <p:blipFill rotWithShape="1">
          <a:blip r:embed="rId6" cstate="print">
            <a:duotone>
              <a:schemeClr val="accent5">
                <a:shade val="45000"/>
                <a:satMod val="135000"/>
              </a:schemeClr>
              <a:prstClr val="white"/>
            </a:duotone>
            <a:extLst>
              <a:ext uri="{28A0092B-C50C-407E-A947-70E740481C1C}">
                <a14:useLocalDpi xmlns:a14="http://schemas.microsoft.com/office/drawing/2010/main" val="0"/>
              </a:ext>
            </a:extLst>
          </a:blip>
          <a:srcRect r="50838" b="50343"/>
          <a:stretch/>
        </p:blipFill>
        <p:spPr>
          <a:xfrm>
            <a:off x="576574" y="4962189"/>
            <a:ext cx="1722126" cy="1733919"/>
          </a:xfrm>
          <a:prstGeom prst="rect">
            <a:avLst/>
          </a:prstGeom>
          <a:ln w="76200">
            <a:solidFill>
              <a:srgbClr val="3932CA"/>
            </a:solidFill>
          </a:ln>
        </p:spPr>
      </p:pic>
      <p:pic>
        <p:nvPicPr>
          <p:cNvPr id="8" name="Picture 7">
            <a:extLst>
              <a:ext uri="{FF2B5EF4-FFF2-40B4-BE49-F238E27FC236}">
                <a16:creationId xmlns:a16="http://schemas.microsoft.com/office/drawing/2014/main" id="{DE340019-40C1-4AEE-A57F-21D83B5C14BA}"/>
              </a:ext>
            </a:extLst>
          </p:cNvPr>
          <p:cNvPicPr>
            <a:picLocks noChangeAspect="1"/>
          </p:cNvPicPr>
          <p:nvPr/>
        </p:nvPicPr>
        <p:blipFill rotWithShape="1">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l="50637" t="51858"/>
          <a:stretch/>
        </p:blipFill>
        <p:spPr>
          <a:xfrm>
            <a:off x="9874205" y="4949489"/>
            <a:ext cx="1722126" cy="1674177"/>
          </a:xfrm>
          <a:prstGeom prst="rect">
            <a:avLst/>
          </a:prstGeom>
          <a:ln w="76200">
            <a:solidFill>
              <a:srgbClr val="FFC000"/>
            </a:solidFill>
          </a:ln>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D3894ACA-2098-48D5-B3E4-F78463E0FDAE}"/>
                  </a:ext>
                </a:extLst>
              </p:cNvPr>
              <p:cNvSpPr txBox="1"/>
              <p:nvPr/>
            </p:nvSpPr>
            <p:spPr>
              <a:xfrm>
                <a:off x="349951" y="5599489"/>
                <a:ext cx="2108152"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𝑽</m:t>
                          </m:r>
                        </m:e>
                        <m:sub>
                          <m:r>
                            <a:rPr lang="en-US" b="1" i="1" smtClean="0">
                              <a:solidFill>
                                <a:schemeClr val="tx1"/>
                              </a:solidFill>
                              <a:latin typeface="Cambria Math" panose="02040503050406030204" pitchFamily="18" charset="0"/>
                            </a:rPr>
                            <m:t>𝒛𝒛</m:t>
                          </m:r>
                        </m:sub>
                      </m:sSub>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rPr>
                        <m:t>𝟎</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𝑽</m:t>
                      </m:r>
                      <m:r>
                        <a:rPr lang="en-US" b="1" i="1" smtClean="0">
                          <a:solidFill>
                            <a:schemeClr val="tx1"/>
                          </a:solidFill>
                          <a:latin typeface="Cambria Math" panose="02040503050406030204" pitchFamily="18" charset="0"/>
                        </a:rPr>
                        <m:t>/</m:t>
                      </m:r>
                      <m:sSup>
                        <m:sSupPr>
                          <m:ctrlPr>
                            <a:rPr lang="en-US" b="1" i="1" smtClean="0">
                              <a:solidFill>
                                <a:schemeClr val="tx1"/>
                              </a:solidFill>
                              <a:latin typeface="Cambria Math" panose="02040503050406030204" pitchFamily="18" charset="0"/>
                              <a:ea typeface="Cambria Math" panose="02040503050406030204" pitchFamily="18" charset="0"/>
                            </a:rPr>
                          </m:ctrlPr>
                        </m:sSupPr>
                        <m:e>
                          <m:r>
                            <a:rPr lang="en-US" b="1" i="1" smtClean="0">
                              <a:solidFill>
                                <a:schemeClr val="tx1"/>
                              </a:solidFill>
                              <a:latin typeface="Cambria Math" panose="02040503050406030204" pitchFamily="18" charset="0"/>
                              <a:ea typeface="Cambria Math" panose="02040503050406030204" pitchFamily="18" charset="0"/>
                            </a:rPr>
                            <m:t>Å</m:t>
                          </m:r>
                        </m:e>
                        <m:sup>
                          <m:r>
                            <a:rPr lang="en-US" b="1" i="1" smtClean="0">
                              <a:solidFill>
                                <a:schemeClr val="tx1"/>
                              </a:solidFill>
                              <a:latin typeface="Cambria Math" panose="02040503050406030204" pitchFamily="18" charset="0"/>
                              <a:ea typeface="Cambria Math" panose="02040503050406030204" pitchFamily="18" charset="0"/>
                            </a:rPr>
                            <m:t>𝟐</m:t>
                          </m:r>
                        </m:sup>
                      </m:sSup>
                    </m:oMath>
                  </m:oMathPara>
                </a14:m>
                <a:endParaRPr lang="en-CH" b="1" dirty="0">
                  <a:solidFill>
                    <a:schemeClr val="tx1"/>
                  </a:solidFill>
                </a:endParaRPr>
              </a:p>
            </p:txBody>
          </p:sp>
        </mc:Choice>
        <mc:Fallback xmlns="">
          <p:sp>
            <p:nvSpPr>
              <p:cNvPr id="11" name="TextBox 10">
                <a:extLst>
                  <a:ext uri="{FF2B5EF4-FFF2-40B4-BE49-F238E27FC236}">
                    <a16:creationId xmlns:a16="http://schemas.microsoft.com/office/drawing/2014/main" id="{D3894ACA-2098-48D5-B3E4-F78463E0FDAE}"/>
                  </a:ext>
                </a:extLst>
              </p:cNvPr>
              <p:cNvSpPr txBox="1">
                <a:spLocks noRot="1" noChangeAspect="1" noMove="1" noResize="1" noEditPoints="1" noAdjustHandles="1" noChangeArrowheads="1" noChangeShapeType="1" noTextEdit="1"/>
              </p:cNvSpPr>
              <p:nvPr/>
            </p:nvSpPr>
            <p:spPr>
              <a:xfrm>
                <a:off x="349951" y="5599489"/>
                <a:ext cx="2108152" cy="383118"/>
              </a:xfrm>
              <a:prstGeom prst="rect">
                <a:avLst/>
              </a:prstGeom>
              <a:blipFill>
                <a:blip r:embed="rId8"/>
                <a:stretch>
                  <a:fillRect b="-16129"/>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A7F03C03-4F6A-4A08-91A9-B217F257BDE1}"/>
                  </a:ext>
                </a:extLst>
              </p:cNvPr>
              <p:cNvSpPr txBox="1"/>
              <p:nvPr/>
            </p:nvSpPr>
            <p:spPr>
              <a:xfrm>
                <a:off x="9681192" y="5586789"/>
                <a:ext cx="2108152"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𝑽</m:t>
                          </m:r>
                        </m:e>
                        <m:sub>
                          <m:r>
                            <a:rPr lang="en-US" b="1" i="1" smtClean="0">
                              <a:solidFill>
                                <a:schemeClr val="tx1"/>
                              </a:solidFill>
                              <a:latin typeface="Cambria Math" panose="02040503050406030204" pitchFamily="18" charset="0"/>
                            </a:rPr>
                            <m:t>𝒛𝒛</m:t>
                          </m:r>
                        </m:sub>
                      </m:sSub>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𝟑𝟎</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𝑽</m:t>
                      </m:r>
                      <m:r>
                        <a:rPr lang="en-US" b="1" i="1" smtClean="0">
                          <a:solidFill>
                            <a:schemeClr val="tx1"/>
                          </a:solidFill>
                          <a:latin typeface="Cambria Math" panose="02040503050406030204" pitchFamily="18" charset="0"/>
                        </a:rPr>
                        <m:t>/</m:t>
                      </m:r>
                      <m:sSup>
                        <m:sSupPr>
                          <m:ctrlPr>
                            <a:rPr lang="en-US" b="1" i="1" smtClean="0">
                              <a:solidFill>
                                <a:schemeClr val="tx1"/>
                              </a:solidFill>
                              <a:latin typeface="Cambria Math" panose="02040503050406030204" pitchFamily="18" charset="0"/>
                              <a:ea typeface="Cambria Math" panose="02040503050406030204" pitchFamily="18" charset="0"/>
                            </a:rPr>
                          </m:ctrlPr>
                        </m:sSupPr>
                        <m:e>
                          <m:r>
                            <a:rPr lang="en-US" b="1" i="1" smtClean="0">
                              <a:solidFill>
                                <a:schemeClr val="tx1"/>
                              </a:solidFill>
                              <a:latin typeface="Cambria Math" panose="02040503050406030204" pitchFamily="18" charset="0"/>
                              <a:ea typeface="Cambria Math" panose="02040503050406030204" pitchFamily="18" charset="0"/>
                            </a:rPr>
                            <m:t>Å</m:t>
                          </m:r>
                        </m:e>
                        <m:sup>
                          <m:r>
                            <a:rPr lang="en-US" b="1" i="1" smtClean="0">
                              <a:solidFill>
                                <a:schemeClr val="tx1"/>
                              </a:solidFill>
                              <a:latin typeface="Cambria Math" panose="02040503050406030204" pitchFamily="18" charset="0"/>
                              <a:ea typeface="Cambria Math" panose="02040503050406030204" pitchFamily="18" charset="0"/>
                            </a:rPr>
                            <m:t>𝟐</m:t>
                          </m:r>
                        </m:sup>
                      </m:sSup>
                    </m:oMath>
                  </m:oMathPara>
                </a14:m>
                <a:endParaRPr lang="en-CH" b="1" dirty="0">
                  <a:solidFill>
                    <a:schemeClr val="tx1"/>
                  </a:solidFill>
                </a:endParaRPr>
              </a:p>
            </p:txBody>
          </p:sp>
        </mc:Choice>
        <mc:Fallback xmlns="">
          <p:sp>
            <p:nvSpPr>
              <p:cNvPr id="14" name="TextBox 13">
                <a:extLst>
                  <a:ext uri="{FF2B5EF4-FFF2-40B4-BE49-F238E27FC236}">
                    <a16:creationId xmlns:a16="http://schemas.microsoft.com/office/drawing/2014/main" id="{A7F03C03-4F6A-4A08-91A9-B217F257BDE1}"/>
                  </a:ext>
                </a:extLst>
              </p:cNvPr>
              <p:cNvSpPr txBox="1">
                <a:spLocks noRot="1" noChangeAspect="1" noMove="1" noResize="1" noEditPoints="1" noAdjustHandles="1" noChangeArrowheads="1" noChangeShapeType="1" noTextEdit="1"/>
              </p:cNvSpPr>
              <p:nvPr/>
            </p:nvSpPr>
            <p:spPr>
              <a:xfrm>
                <a:off x="9681192" y="5586789"/>
                <a:ext cx="2108152" cy="383118"/>
              </a:xfrm>
              <a:prstGeom prst="rect">
                <a:avLst/>
              </a:prstGeom>
              <a:blipFill>
                <a:blip r:embed="rId9"/>
                <a:stretch>
                  <a:fillRect b="-15873"/>
                </a:stretch>
              </a:blipFill>
            </p:spPr>
            <p:txBody>
              <a:bodyPr/>
              <a:lstStyle/>
              <a:p>
                <a:r>
                  <a:rPr lang="en-CH">
                    <a:noFill/>
                  </a:rPr>
                  <a:t> </a:t>
                </a:r>
              </a:p>
            </p:txBody>
          </p:sp>
        </mc:Fallback>
      </mc:AlternateContent>
      <p:pic>
        <p:nvPicPr>
          <p:cNvPr id="15" name="Picture 14">
            <a:extLst>
              <a:ext uri="{FF2B5EF4-FFF2-40B4-BE49-F238E27FC236}">
                <a16:creationId xmlns:a16="http://schemas.microsoft.com/office/drawing/2014/main" id="{23CC5882-D1A2-4EEC-938D-E2176C597563}"/>
              </a:ext>
            </a:extLst>
          </p:cNvPr>
          <p:cNvPicPr>
            <a:picLocks noChangeAspect="1"/>
          </p:cNvPicPr>
          <p:nvPr/>
        </p:nvPicPr>
        <p:blipFill rotWithShape="1">
          <a:blip r:embed="rId10" cstate="print">
            <a:duotone>
              <a:schemeClr val="accent6">
                <a:shade val="45000"/>
                <a:satMod val="135000"/>
              </a:schemeClr>
              <a:prstClr val="white"/>
            </a:duotone>
            <a:extLst>
              <a:ext uri="{28A0092B-C50C-407E-A947-70E740481C1C}">
                <a14:useLocalDpi xmlns:a14="http://schemas.microsoft.com/office/drawing/2010/main" val="0"/>
              </a:ext>
            </a:extLst>
          </a:blip>
          <a:srcRect l="50845" b="51307"/>
          <a:stretch/>
        </p:blipFill>
        <p:spPr>
          <a:xfrm>
            <a:off x="3130938" y="4992059"/>
            <a:ext cx="1695517" cy="1674178"/>
          </a:xfrm>
          <a:prstGeom prst="rect">
            <a:avLst/>
          </a:prstGeom>
          <a:ln w="76200">
            <a:solidFill>
              <a:srgbClr val="A005BF"/>
            </a:solidFill>
          </a:ln>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1AFECF-919B-4469-91EC-E1790CE1CAFC}"/>
                  </a:ext>
                </a:extLst>
              </p:cNvPr>
              <p:cNvSpPr txBox="1"/>
              <p:nvPr/>
            </p:nvSpPr>
            <p:spPr>
              <a:xfrm>
                <a:off x="2938780" y="5637589"/>
                <a:ext cx="2108152"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𝑽</m:t>
                          </m:r>
                        </m:e>
                        <m:sub>
                          <m:r>
                            <a:rPr lang="en-US" b="1" i="1" smtClean="0">
                              <a:solidFill>
                                <a:schemeClr val="tx1"/>
                              </a:solidFill>
                              <a:latin typeface="Cambria Math" panose="02040503050406030204" pitchFamily="18" charset="0"/>
                            </a:rPr>
                            <m:t>𝒛𝒛</m:t>
                          </m:r>
                        </m:sub>
                      </m:sSub>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𝟏𝟓𝟎</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𝑽</m:t>
                      </m:r>
                      <m:r>
                        <a:rPr lang="en-US" b="1" i="1" smtClean="0">
                          <a:solidFill>
                            <a:schemeClr val="tx1"/>
                          </a:solidFill>
                          <a:latin typeface="Cambria Math" panose="02040503050406030204" pitchFamily="18" charset="0"/>
                        </a:rPr>
                        <m:t>/</m:t>
                      </m:r>
                      <m:sSup>
                        <m:sSupPr>
                          <m:ctrlPr>
                            <a:rPr lang="en-US" b="1" i="1" smtClean="0">
                              <a:solidFill>
                                <a:schemeClr val="tx1"/>
                              </a:solidFill>
                              <a:latin typeface="Cambria Math" panose="02040503050406030204" pitchFamily="18" charset="0"/>
                              <a:ea typeface="Cambria Math" panose="02040503050406030204" pitchFamily="18" charset="0"/>
                            </a:rPr>
                          </m:ctrlPr>
                        </m:sSupPr>
                        <m:e>
                          <m:r>
                            <a:rPr lang="en-US" b="1" i="1" smtClean="0">
                              <a:solidFill>
                                <a:schemeClr val="tx1"/>
                              </a:solidFill>
                              <a:latin typeface="Cambria Math" panose="02040503050406030204" pitchFamily="18" charset="0"/>
                              <a:ea typeface="Cambria Math" panose="02040503050406030204" pitchFamily="18" charset="0"/>
                            </a:rPr>
                            <m:t>Å</m:t>
                          </m:r>
                        </m:e>
                        <m:sup>
                          <m:r>
                            <a:rPr lang="en-US" b="1" i="1" smtClean="0">
                              <a:solidFill>
                                <a:schemeClr val="tx1"/>
                              </a:solidFill>
                              <a:latin typeface="Cambria Math" panose="02040503050406030204" pitchFamily="18" charset="0"/>
                              <a:ea typeface="Cambria Math" panose="02040503050406030204" pitchFamily="18" charset="0"/>
                            </a:rPr>
                            <m:t>𝟐</m:t>
                          </m:r>
                        </m:sup>
                      </m:sSup>
                    </m:oMath>
                  </m:oMathPara>
                </a14:m>
                <a:endParaRPr lang="en-CH" b="1" dirty="0">
                  <a:solidFill>
                    <a:schemeClr val="tx1"/>
                  </a:solidFill>
                </a:endParaRPr>
              </a:p>
            </p:txBody>
          </p:sp>
        </mc:Choice>
        <mc:Fallback xmlns="">
          <p:sp>
            <p:nvSpPr>
              <p:cNvPr id="12" name="TextBox 11">
                <a:extLst>
                  <a:ext uri="{FF2B5EF4-FFF2-40B4-BE49-F238E27FC236}">
                    <a16:creationId xmlns:a16="http://schemas.microsoft.com/office/drawing/2014/main" id="{021AFECF-919B-4469-91EC-E1790CE1CAFC}"/>
                  </a:ext>
                </a:extLst>
              </p:cNvPr>
              <p:cNvSpPr txBox="1">
                <a:spLocks noRot="1" noChangeAspect="1" noMove="1" noResize="1" noEditPoints="1" noAdjustHandles="1" noChangeArrowheads="1" noChangeShapeType="1" noTextEdit="1"/>
              </p:cNvSpPr>
              <p:nvPr/>
            </p:nvSpPr>
            <p:spPr>
              <a:xfrm>
                <a:off x="2938780" y="5637589"/>
                <a:ext cx="2108152" cy="383118"/>
              </a:xfrm>
              <a:prstGeom prst="rect">
                <a:avLst/>
              </a:prstGeom>
              <a:blipFill>
                <a:blip r:embed="rId11"/>
                <a:stretch>
                  <a:fillRect b="-14286"/>
                </a:stretch>
              </a:blipFill>
            </p:spPr>
            <p:txBody>
              <a:bodyPr/>
              <a:lstStyle/>
              <a:p>
                <a:r>
                  <a:rPr lang="en-CH">
                    <a:noFill/>
                  </a:rPr>
                  <a:t> </a:t>
                </a:r>
              </a:p>
            </p:txBody>
          </p:sp>
        </mc:Fallback>
      </mc:AlternateContent>
      <p:pic>
        <p:nvPicPr>
          <p:cNvPr id="16" name="Picture 15">
            <a:extLst>
              <a:ext uri="{FF2B5EF4-FFF2-40B4-BE49-F238E27FC236}">
                <a16:creationId xmlns:a16="http://schemas.microsoft.com/office/drawing/2014/main" id="{9C37ABC6-0DC1-4C40-A7C9-032A5351C181}"/>
              </a:ext>
            </a:extLst>
          </p:cNvPr>
          <p:cNvPicPr>
            <a:picLocks noChangeAspect="1"/>
          </p:cNvPicPr>
          <p:nvPr/>
        </p:nvPicPr>
        <p:blipFill rotWithShape="1">
          <a:blip r:embed="rId12" cstate="print">
            <a:duotone>
              <a:schemeClr val="accent2">
                <a:shade val="45000"/>
                <a:satMod val="135000"/>
              </a:schemeClr>
              <a:prstClr val="white"/>
            </a:duotone>
            <a:extLst>
              <a:ext uri="{28A0092B-C50C-407E-A947-70E740481C1C}">
                <a14:useLocalDpi xmlns:a14="http://schemas.microsoft.com/office/drawing/2010/main" val="0"/>
              </a:ext>
            </a:extLst>
          </a:blip>
          <a:srcRect t="51345" r="51389"/>
          <a:stretch/>
        </p:blipFill>
        <p:spPr>
          <a:xfrm>
            <a:off x="7359157" y="4940245"/>
            <a:ext cx="1722127" cy="1718164"/>
          </a:xfrm>
          <a:prstGeom prst="rect">
            <a:avLst/>
          </a:prstGeom>
          <a:ln w="76200">
            <a:solidFill>
              <a:schemeClr val="accent2"/>
            </a:solidFill>
          </a:ln>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FAC5E50-6F0E-488B-B8DF-4915A5B98A31}"/>
                  </a:ext>
                </a:extLst>
              </p:cNvPr>
              <p:cNvSpPr txBox="1"/>
              <p:nvPr/>
            </p:nvSpPr>
            <p:spPr>
              <a:xfrm>
                <a:off x="7129355" y="5586789"/>
                <a:ext cx="2108152" cy="38311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1" i="1" smtClean="0">
                              <a:solidFill>
                                <a:schemeClr val="tx1"/>
                              </a:solidFill>
                              <a:latin typeface="Cambria Math" panose="02040503050406030204" pitchFamily="18" charset="0"/>
                            </a:rPr>
                          </m:ctrlPr>
                        </m:sSubPr>
                        <m:e>
                          <m:r>
                            <a:rPr lang="en-US" b="1" i="1" smtClean="0">
                              <a:solidFill>
                                <a:schemeClr val="tx1"/>
                              </a:solidFill>
                              <a:latin typeface="Cambria Math" panose="02040503050406030204" pitchFamily="18" charset="0"/>
                            </a:rPr>
                            <m:t>𝑽</m:t>
                          </m:r>
                        </m:e>
                        <m:sub>
                          <m:r>
                            <a:rPr lang="en-US" b="1" i="1" smtClean="0">
                              <a:solidFill>
                                <a:schemeClr val="tx1"/>
                              </a:solidFill>
                              <a:latin typeface="Cambria Math" panose="02040503050406030204" pitchFamily="18" charset="0"/>
                            </a:rPr>
                            <m:t>𝒛𝒛</m:t>
                          </m:r>
                        </m:sub>
                      </m:sSub>
                      <m:r>
                        <a:rPr lang="en-US" b="1" i="1" smtClean="0">
                          <a:solidFill>
                            <a:schemeClr val="tx1"/>
                          </a:solidFill>
                          <a:latin typeface="Cambria Math" panose="02040503050406030204" pitchFamily="18" charset="0"/>
                          <a:ea typeface="Cambria Math" panose="02040503050406030204" pitchFamily="18" charset="0"/>
                        </a:rPr>
                        <m:t>≈</m:t>
                      </m:r>
                      <m:r>
                        <a:rPr lang="en-US" b="1" i="1" smtClean="0">
                          <a:solidFill>
                            <a:schemeClr val="tx1"/>
                          </a:solidFill>
                          <a:latin typeface="Cambria Math" panose="02040503050406030204" pitchFamily="18" charset="0"/>
                          <a:ea typeface="Cambria Math" panose="02040503050406030204" pitchFamily="18" charset="0"/>
                        </a:rPr>
                        <m:t>𝟓𝟎</m:t>
                      </m:r>
                      <m:r>
                        <a:rPr lang="en-US" b="1" i="1" smtClean="0">
                          <a:solidFill>
                            <a:schemeClr val="tx1"/>
                          </a:solidFill>
                          <a:latin typeface="Cambria Math" panose="02040503050406030204" pitchFamily="18" charset="0"/>
                        </a:rPr>
                        <m:t> </m:t>
                      </m:r>
                      <m:r>
                        <a:rPr lang="en-US" b="1" i="1" smtClean="0">
                          <a:solidFill>
                            <a:schemeClr val="tx1"/>
                          </a:solidFill>
                          <a:latin typeface="Cambria Math" panose="02040503050406030204" pitchFamily="18" charset="0"/>
                        </a:rPr>
                        <m:t>𝑽</m:t>
                      </m:r>
                      <m:r>
                        <a:rPr lang="en-US" b="1" i="1" smtClean="0">
                          <a:solidFill>
                            <a:schemeClr val="tx1"/>
                          </a:solidFill>
                          <a:latin typeface="Cambria Math" panose="02040503050406030204" pitchFamily="18" charset="0"/>
                        </a:rPr>
                        <m:t>/</m:t>
                      </m:r>
                      <m:sSup>
                        <m:sSupPr>
                          <m:ctrlPr>
                            <a:rPr lang="en-US" b="1" i="1" smtClean="0">
                              <a:solidFill>
                                <a:schemeClr val="tx1"/>
                              </a:solidFill>
                              <a:latin typeface="Cambria Math" panose="02040503050406030204" pitchFamily="18" charset="0"/>
                              <a:ea typeface="Cambria Math" panose="02040503050406030204" pitchFamily="18" charset="0"/>
                            </a:rPr>
                          </m:ctrlPr>
                        </m:sSupPr>
                        <m:e>
                          <m:r>
                            <a:rPr lang="en-US" b="1" i="1" smtClean="0">
                              <a:solidFill>
                                <a:schemeClr val="tx1"/>
                              </a:solidFill>
                              <a:latin typeface="Cambria Math" panose="02040503050406030204" pitchFamily="18" charset="0"/>
                              <a:ea typeface="Cambria Math" panose="02040503050406030204" pitchFamily="18" charset="0"/>
                            </a:rPr>
                            <m:t>Å</m:t>
                          </m:r>
                        </m:e>
                        <m:sup>
                          <m:r>
                            <a:rPr lang="en-US" b="1" i="1" smtClean="0">
                              <a:solidFill>
                                <a:schemeClr val="tx1"/>
                              </a:solidFill>
                              <a:latin typeface="Cambria Math" panose="02040503050406030204" pitchFamily="18" charset="0"/>
                              <a:ea typeface="Cambria Math" panose="02040503050406030204" pitchFamily="18" charset="0"/>
                            </a:rPr>
                            <m:t>𝟐</m:t>
                          </m:r>
                        </m:sup>
                      </m:sSup>
                    </m:oMath>
                  </m:oMathPara>
                </a14:m>
                <a:endParaRPr lang="en-CH" b="1" dirty="0">
                  <a:solidFill>
                    <a:schemeClr val="tx1"/>
                  </a:solidFill>
                </a:endParaRPr>
              </a:p>
            </p:txBody>
          </p:sp>
        </mc:Choice>
        <mc:Fallback xmlns="">
          <p:sp>
            <p:nvSpPr>
              <p:cNvPr id="13" name="TextBox 12">
                <a:extLst>
                  <a:ext uri="{FF2B5EF4-FFF2-40B4-BE49-F238E27FC236}">
                    <a16:creationId xmlns:a16="http://schemas.microsoft.com/office/drawing/2014/main" id="{0FAC5E50-6F0E-488B-B8DF-4915A5B98A31}"/>
                  </a:ext>
                </a:extLst>
              </p:cNvPr>
              <p:cNvSpPr txBox="1">
                <a:spLocks noRot="1" noChangeAspect="1" noMove="1" noResize="1" noEditPoints="1" noAdjustHandles="1" noChangeArrowheads="1" noChangeShapeType="1" noTextEdit="1"/>
              </p:cNvSpPr>
              <p:nvPr/>
            </p:nvSpPr>
            <p:spPr>
              <a:xfrm>
                <a:off x="7129355" y="5586789"/>
                <a:ext cx="2108152" cy="383118"/>
              </a:xfrm>
              <a:prstGeom prst="rect">
                <a:avLst/>
              </a:prstGeom>
              <a:blipFill>
                <a:blip r:embed="rId13"/>
                <a:stretch>
                  <a:fillRect b="-15873"/>
                </a:stretch>
              </a:blipFill>
            </p:spPr>
            <p:txBody>
              <a:bodyPr/>
              <a:lstStyle/>
              <a:p>
                <a:r>
                  <a:rPr lang="en-CH">
                    <a:noFill/>
                  </a:rPr>
                  <a:t> </a:t>
                </a:r>
              </a:p>
            </p:txBody>
          </p:sp>
        </mc:Fallback>
      </mc:AlternateContent>
      <p:sp>
        <p:nvSpPr>
          <p:cNvPr id="6" name="TextBox 5">
            <a:extLst>
              <a:ext uri="{FF2B5EF4-FFF2-40B4-BE49-F238E27FC236}">
                <a16:creationId xmlns:a16="http://schemas.microsoft.com/office/drawing/2014/main" id="{13D0BB72-6554-4C08-9871-82FA0ECCE4FE}"/>
              </a:ext>
            </a:extLst>
          </p:cNvPr>
          <p:cNvSpPr txBox="1"/>
          <p:nvPr/>
        </p:nvSpPr>
        <p:spPr>
          <a:xfrm>
            <a:off x="5008612" y="5090484"/>
            <a:ext cx="2194322" cy="1477328"/>
          </a:xfrm>
          <a:prstGeom prst="rect">
            <a:avLst/>
          </a:prstGeom>
          <a:noFill/>
        </p:spPr>
        <p:txBody>
          <a:bodyPr wrap="square" rtlCol="0">
            <a:spAutoFit/>
          </a:bodyPr>
          <a:lstStyle/>
          <a:p>
            <a:pPr algn="ctr"/>
            <a:r>
              <a:rPr lang="en-US" dirty="0">
                <a:solidFill>
                  <a:schemeClr val="bg1"/>
                </a:solidFill>
              </a:rPr>
              <a:t>From XAFS, RBS/C &amp; EPR:</a:t>
            </a:r>
          </a:p>
          <a:p>
            <a:pPr algn="ctr"/>
            <a:r>
              <a:rPr lang="en-US" dirty="0">
                <a:solidFill>
                  <a:schemeClr val="bg1"/>
                </a:solidFill>
              </a:rPr>
              <a:t>Th is 4+ and 10 F (purple) is preferred</a:t>
            </a:r>
            <a:endParaRPr lang="en-CH" dirty="0">
              <a:solidFill>
                <a:schemeClr val="bg1"/>
              </a:solidFill>
            </a:endParaRPr>
          </a:p>
        </p:txBody>
      </p:sp>
      <p:pic>
        <p:nvPicPr>
          <p:cNvPr id="18" name="Picture 17">
            <a:extLst>
              <a:ext uri="{FF2B5EF4-FFF2-40B4-BE49-F238E27FC236}">
                <a16:creationId xmlns:a16="http://schemas.microsoft.com/office/drawing/2014/main" id="{27840BE8-24C8-410E-9673-1C9B4544C337}"/>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666" t="22081" r="23887" b="25602"/>
          <a:stretch/>
        </p:blipFill>
        <p:spPr>
          <a:xfrm>
            <a:off x="10470860" y="226481"/>
            <a:ext cx="1459221" cy="862861"/>
          </a:xfrm>
          <a:prstGeom prst="roundRect">
            <a:avLst/>
          </a:prstGeom>
        </p:spPr>
      </p:pic>
      <p:pic>
        <p:nvPicPr>
          <p:cNvPr id="19" name="Picture 18">
            <a:extLst>
              <a:ext uri="{FF2B5EF4-FFF2-40B4-BE49-F238E27FC236}">
                <a16:creationId xmlns:a16="http://schemas.microsoft.com/office/drawing/2014/main" id="{EEC79341-27A2-4B3B-A322-4C49536C668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53488" y="234334"/>
            <a:ext cx="855008" cy="855008"/>
          </a:xfrm>
          <a:prstGeom prst="roundRect">
            <a:avLst/>
          </a:prstGeom>
        </p:spPr>
      </p:pic>
    </p:spTree>
    <p:extLst>
      <p:ext uri="{BB962C8B-B14F-4D97-AF65-F5344CB8AC3E}">
        <p14:creationId xmlns:p14="http://schemas.microsoft.com/office/powerpoint/2010/main" val="451211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par>
                                <p:cTn id="39" presetID="10" presetClass="entr" presetSubtype="0" fill="hold" nodeType="withEffect">
                                  <p:stCondLst>
                                    <p:cond delay="0"/>
                                  </p:stCondLst>
                                  <p:childTnLst>
                                    <p:set>
                                      <p:cBhvr>
                                        <p:cTn id="40" dur="1" fill="hold">
                                          <p:stCondLst>
                                            <p:cond delay="0"/>
                                          </p:stCondLst>
                                        </p:cTn>
                                        <p:tgtEl>
                                          <p:spTgt spid="107"/>
                                        </p:tgtEl>
                                        <p:attrNameLst>
                                          <p:attrName>style.visibility</p:attrName>
                                        </p:attrNameLst>
                                      </p:cBhvr>
                                      <p:to>
                                        <p:strVal val="visible"/>
                                      </p:to>
                                    </p:set>
                                    <p:animEffect transition="in" filter="fade">
                                      <p:cBhvr>
                                        <p:cTn id="41" dur="500"/>
                                        <p:tgtEl>
                                          <p:spTgt spid="10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2" grpId="0"/>
      <p:bldP spid="1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7EC0BA0C-98C7-4CDE-9CFC-DBC5AF759A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470" y="-654163"/>
            <a:ext cx="9745380" cy="10476284"/>
          </a:xfrm>
          <a:prstGeom prst="rect">
            <a:avLst/>
          </a:prstGeom>
          <a:noFill/>
          <a:effectLst/>
        </p:spPr>
      </p:pic>
      <p:sp>
        <p:nvSpPr>
          <p:cNvPr id="2" name="Title 1"/>
          <p:cNvSpPr>
            <a:spLocks noGrp="1"/>
          </p:cNvSpPr>
          <p:nvPr>
            <p:ph type="title"/>
          </p:nvPr>
        </p:nvSpPr>
        <p:spPr>
          <a:xfrm>
            <a:off x="582047" y="12063"/>
            <a:ext cx="10971582" cy="1400530"/>
          </a:xfrm>
        </p:spPr>
        <p:txBody>
          <a:bodyPr/>
          <a:lstStyle/>
          <a:p>
            <a:r>
              <a:rPr lang="en-GB" dirty="0">
                <a:solidFill>
                  <a:schemeClr val="bg1"/>
                </a:solidFill>
              </a:rPr>
              <a:t>QM: Optical ion clocks</a:t>
            </a:r>
          </a:p>
        </p:txBody>
      </p:sp>
      <p:grpSp>
        <p:nvGrpSpPr>
          <p:cNvPr id="232" name="Group 231">
            <a:extLst>
              <a:ext uri="{FF2B5EF4-FFF2-40B4-BE49-F238E27FC236}">
                <a16:creationId xmlns:a16="http://schemas.microsoft.com/office/drawing/2014/main" id="{4CC175AE-B62B-4A8B-B24E-219802D43AC7}"/>
              </a:ext>
            </a:extLst>
          </p:cNvPr>
          <p:cNvGrpSpPr/>
          <p:nvPr/>
        </p:nvGrpSpPr>
        <p:grpSpPr>
          <a:xfrm>
            <a:off x="7461898" y="2989799"/>
            <a:ext cx="2095005" cy="2079698"/>
            <a:chOff x="7128523" y="2932649"/>
            <a:chExt cx="2095005" cy="2079698"/>
          </a:xfrm>
        </p:grpSpPr>
        <p:sp>
          <p:nvSpPr>
            <p:cNvPr id="43" name="Oval 42">
              <a:extLst>
                <a:ext uri="{FF2B5EF4-FFF2-40B4-BE49-F238E27FC236}">
                  <a16:creationId xmlns:a16="http://schemas.microsoft.com/office/drawing/2014/main" id="{F4842B41-48B0-4BB0-AB73-86E2130D13AC}"/>
                </a:ext>
              </a:extLst>
            </p:cNvPr>
            <p:cNvSpPr/>
            <p:nvPr/>
          </p:nvSpPr>
          <p:spPr>
            <a:xfrm rot="18562868">
              <a:off x="7883894" y="3525851"/>
              <a:ext cx="571036" cy="918343"/>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grpSp>
          <p:nvGrpSpPr>
            <p:cNvPr id="20" name="Group 19">
              <a:extLst>
                <a:ext uri="{FF2B5EF4-FFF2-40B4-BE49-F238E27FC236}">
                  <a16:creationId xmlns:a16="http://schemas.microsoft.com/office/drawing/2014/main" id="{B8C2C89D-EE59-4D0F-9BBB-20849BBE384E}"/>
                </a:ext>
              </a:extLst>
            </p:cNvPr>
            <p:cNvGrpSpPr/>
            <p:nvPr/>
          </p:nvGrpSpPr>
          <p:grpSpPr>
            <a:xfrm>
              <a:off x="7931431" y="3753704"/>
              <a:ext cx="465996" cy="454548"/>
              <a:chOff x="7931431" y="3753704"/>
              <a:chExt cx="465996" cy="454548"/>
            </a:xfrm>
          </p:grpSpPr>
          <p:sp>
            <p:nvSpPr>
              <p:cNvPr id="10" name="Oval 9">
                <a:extLst>
                  <a:ext uri="{FF2B5EF4-FFF2-40B4-BE49-F238E27FC236}">
                    <a16:creationId xmlns:a16="http://schemas.microsoft.com/office/drawing/2014/main" id="{5F3EC1E0-68F0-4F7D-BBB3-1A118C0B53B6}"/>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1" name="Oval 30">
                <a:extLst>
                  <a:ext uri="{FF2B5EF4-FFF2-40B4-BE49-F238E27FC236}">
                    <a16:creationId xmlns:a16="http://schemas.microsoft.com/office/drawing/2014/main" id="{DE9C546A-2D9D-4F24-A56D-8FE2CF100622}"/>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3" name="Oval 32">
                <a:extLst>
                  <a:ext uri="{FF2B5EF4-FFF2-40B4-BE49-F238E27FC236}">
                    <a16:creationId xmlns:a16="http://schemas.microsoft.com/office/drawing/2014/main" id="{3349340A-157E-4A73-B81F-EC1868ADF1B1}"/>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4" name="Oval 33">
                <a:extLst>
                  <a:ext uri="{FF2B5EF4-FFF2-40B4-BE49-F238E27FC236}">
                    <a16:creationId xmlns:a16="http://schemas.microsoft.com/office/drawing/2014/main" id="{830CA92B-D869-4FA1-92AD-326F0F7833D5}"/>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6" name="Oval 35">
                <a:extLst>
                  <a:ext uri="{FF2B5EF4-FFF2-40B4-BE49-F238E27FC236}">
                    <a16:creationId xmlns:a16="http://schemas.microsoft.com/office/drawing/2014/main" id="{46481709-35DE-4915-A99C-925F7654D6A9}"/>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8" name="Oval 37">
                <a:extLst>
                  <a:ext uri="{FF2B5EF4-FFF2-40B4-BE49-F238E27FC236}">
                    <a16:creationId xmlns:a16="http://schemas.microsoft.com/office/drawing/2014/main" id="{86C1EE6E-C615-4419-B76C-E39535020BAF}"/>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9" name="Oval 38">
                <a:extLst>
                  <a:ext uri="{FF2B5EF4-FFF2-40B4-BE49-F238E27FC236}">
                    <a16:creationId xmlns:a16="http://schemas.microsoft.com/office/drawing/2014/main" id="{6A620C35-5C29-4CA3-8335-EC94B5732CFF}"/>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0" name="Oval 29">
                <a:extLst>
                  <a:ext uri="{FF2B5EF4-FFF2-40B4-BE49-F238E27FC236}">
                    <a16:creationId xmlns:a16="http://schemas.microsoft.com/office/drawing/2014/main" id="{80F2107A-CB75-493D-B508-AFCC254C9C25}"/>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29" name="Oval 28">
                <a:extLst>
                  <a:ext uri="{FF2B5EF4-FFF2-40B4-BE49-F238E27FC236}">
                    <a16:creationId xmlns:a16="http://schemas.microsoft.com/office/drawing/2014/main" id="{D53860A0-3628-4471-A000-0C8067E83F61}"/>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40" name="Oval 39">
                <a:extLst>
                  <a:ext uri="{FF2B5EF4-FFF2-40B4-BE49-F238E27FC236}">
                    <a16:creationId xmlns:a16="http://schemas.microsoft.com/office/drawing/2014/main" id="{1EF6E5E7-3C0B-4895-8711-8BFF71EF2698}"/>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44" name="Oval 43">
              <a:extLst>
                <a:ext uri="{FF2B5EF4-FFF2-40B4-BE49-F238E27FC236}">
                  <a16:creationId xmlns:a16="http://schemas.microsoft.com/office/drawing/2014/main" id="{4C7D5BB1-83AA-477E-A930-F3BFF891146A}"/>
                </a:ext>
              </a:extLst>
            </p:cNvPr>
            <p:cNvSpPr/>
            <p:nvPr/>
          </p:nvSpPr>
          <p:spPr>
            <a:xfrm rot="4078077">
              <a:off x="7863021" y="3550283"/>
              <a:ext cx="571036" cy="886636"/>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45" name="Oval 44">
              <a:extLst>
                <a:ext uri="{FF2B5EF4-FFF2-40B4-BE49-F238E27FC236}">
                  <a16:creationId xmlns:a16="http://schemas.microsoft.com/office/drawing/2014/main" id="{B603FEE4-9F7E-4A17-892D-3D410C3F4D4A}"/>
                </a:ext>
              </a:extLst>
            </p:cNvPr>
            <p:cNvSpPr/>
            <p:nvPr/>
          </p:nvSpPr>
          <p:spPr>
            <a:xfrm rot="597851">
              <a:off x="7851879" y="2932649"/>
              <a:ext cx="627327" cy="2079698"/>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46" name="Oval 45">
              <a:extLst>
                <a:ext uri="{FF2B5EF4-FFF2-40B4-BE49-F238E27FC236}">
                  <a16:creationId xmlns:a16="http://schemas.microsoft.com/office/drawing/2014/main" id="{7D0FF3DF-4D2E-40B8-B8FC-B45A42129899}"/>
                </a:ext>
              </a:extLst>
            </p:cNvPr>
            <p:cNvSpPr/>
            <p:nvPr/>
          </p:nvSpPr>
          <p:spPr>
            <a:xfrm rot="16916250">
              <a:off x="7830756" y="2949568"/>
              <a:ext cx="690540" cy="2095005"/>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21" name="Oval 20">
              <a:extLst>
                <a:ext uri="{FF2B5EF4-FFF2-40B4-BE49-F238E27FC236}">
                  <a16:creationId xmlns:a16="http://schemas.microsoft.com/office/drawing/2014/main" id="{E5835CA4-8C70-4CF1-83EB-04F684371B49}"/>
                </a:ext>
              </a:extLst>
            </p:cNvPr>
            <p:cNvSpPr/>
            <p:nvPr/>
          </p:nvSpPr>
          <p:spPr>
            <a:xfrm>
              <a:off x="8491233" y="3375012"/>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8" name="Oval 47">
              <a:extLst>
                <a:ext uri="{FF2B5EF4-FFF2-40B4-BE49-F238E27FC236}">
                  <a16:creationId xmlns:a16="http://schemas.microsoft.com/office/drawing/2014/main" id="{A3D496B1-C55A-45C4-BA5E-3600291D5708}"/>
                </a:ext>
              </a:extLst>
            </p:cNvPr>
            <p:cNvSpPr/>
            <p:nvPr/>
          </p:nvSpPr>
          <p:spPr>
            <a:xfrm>
              <a:off x="7786383" y="460431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9" name="Oval 48">
              <a:extLst>
                <a:ext uri="{FF2B5EF4-FFF2-40B4-BE49-F238E27FC236}">
                  <a16:creationId xmlns:a16="http://schemas.microsoft.com/office/drawing/2014/main" id="{8AA3A4F8-79E3-4880-B1A9-86A6D6B7F933}"/>
                </a:ext>
              </a:extLst>
            </p:cNvPr>
            <p:cNvSpPr/>
            <p:nvPr/>
          </p:nvSpPr>
          <p:spPr>
            <a:xfrm>
              <a:off x="8540075" y="382064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0" name="Oval 49">
              <a:extLst>
                <a:ext uri="{FF2B5EF4-FFF2-40B4-BE49-F238E27FC236}">
                  <a16:creationId xmlns:a16="http://schemas.microsoft.com/office/drawing/2014/main" id="{165A7EF4-E43A-4146-AEF7-78DD526D0004}"/>
                </a:ext>
              </a:extLst>
            </p:cNvPr>
            <p:cNvSpPr/>
            <p:nvPr/>
          </p:nvSpPr>
          <p:spPr>
            <a:xfrm>
              <a:off x="7716960" y="41549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1" name="Oval 50">
              <a:extLst>
                <a:ext uri="{FF2B5EF4-FFF2-40B4-BE49-F238E27FC236}">
                  <a16:creationId xmlns:a16="http://schemas.microsoft.com/office/drawing/2014/main" id="{CCFFFDA4-7DFD-4DC5-90DB-AB0337262042}"/>
                </a:ext>
              </a:extLst>
            </p:cNvPr>
            <p:cNvSpPr/>
            <p:nvPr/>
          </p:nvSpPr>
          <p:spPr>
            <a:xfrm>
              <a:off x="9112739" y="426743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2" name="Oval 51">
              <a:extLst>
                <a:ext uri="{FF2B5EF4-FFF2-40B4-BE49-F238E27FC236}">
                  <a16:creationId xmlns:a16="http://schemas.microsoft.com/office/drawing/2014/main" id="{CD9BDAB1-B2AA-4E96-8B63-B5773CF9107F}"/>
                </a:ext>
              </a:extLst>
            </p:cNvPr>
            <p:cNvSpPr/>
            <p:nvPr/>
          </p:nvSpPr>
          <p:spPr>
            <a:xfrm>
              <a:off x="8064197" y="3600849"/>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3" name="Oval 52">
              <a:extLst>
                <a:ext uri="{FF2B5EF4-FFF2-40B4-BE49-F238E27FC236}">
                  <a16:creationId xmlns:a16="http://schemas.microsoft.com/office/drawing/2014/main" id="{78BB99CE-BBD7-4411-B858-B74358A3AAB8}"/>
                </a:ext>
              </a:extLst>
            </p:cNvPr>
            <p:cNvSpPr/>
            <p:nvPr/>
          </p:nvSpPr>
          <p:spPr>
            <a:xfrm>
              <a:off x="8286800" y="432114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66" name="Oval 65">
              <a:extLst>
                <a:ext uri="{FF2B5EF4-FFF2-40B4-BE49-F238E27FC236}">
                  <a16:creationId xmlns:a16="http://schemas.microsoft.com/office/drawing/2014/main" id="{C84B8B03-DD3A-4AA3-90B0-103E8950D9BF}"/>
                </a:ext>
              </a:extLst>
            </p:cNvPr>
            <p:cNvSpPr/>
            <p:nvPr/>
          </p:nvSpPr>
          <p:spPr>
            <a:xfrm>
              <a:off x="7197222" y="3650434"/>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grpSp>
      <p:sp>
        <p:nvSpPr>
          <p:cNvPr id="35" name="TextBox 34">
            <a:extLst>
              <a:ext uri="{FF2B5EF4-FFF2-40B4-BE49-F238E27FC236}">
                <a16:creationId xmlns:a16="http://schemas.microsoft.com/office/drawing/2014/main" id="{BDD7A9C8-A21B-434F-A431-CF5BAB9BC506}"/>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1</a:t>
            </a:r>
            <a:endParaRPr lang="de-DE" b="1" dirty="0">
              <a:solidFill>
                <a:schemeClr val="bg1"/>
              </a:solidFill>
            </a:endParaRPr>
          </a:p>
        </p:txBody>
      </p:sp>
    </p:spTree>
    <p:custDataLst>
      <p:tags r:id="rId1"/>
    </p:custDataLst>
    <p:extLst>
      <p:ext uri="{BB962C8B-B14F-4D97-AF65-F5344CB8AC3E}">
        <p14:creationId xmlns:p14="http://schemas.microsoft.com/office/powerpoint/2010/main" val="2218717959"/>
      </p:ext>
    </p:extLst>
  </p:cSld>
  <p:clrMapOvr>
    <a:masterClrMapping/>
  </p:clrMapOvr>
  <mc:AlternateContent xmlns:mc="http://schemas.openxmlformats.org/markup-compatibility/2006" xmlns:p14="http://schemas.microsoft.com/office/powerpoint/2010/main">
    <mc:Choice Requires="p14">
      <p:transition spd="med" p14:dur="700" advTm="1960">
        <p:fade/>
      </p:transition>
    </mc:Choice>
    <mc:Fallback xmlns="">
      <p:transition spd="med" advTm="196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C155131D-CB3A-4D2A-B379-7A020C509B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827" y="-654291"/>
            <a:ext cx="9745380" cy="10476284"/>
          </a:xfrm>
          <a:prstGeom prst="rect">
            <a:avLst/>
          </a:prstGeom>
          <a:noFill/>
          <a:effectLst/>
        </p:spPr>
      </p:pic>
      <p:grpSp>
        <p:nvGrpSpPr>
          <p:cNvPr id="77" name="Group 76">
            <a:extLst>
              <a:ext uri="{FF2B5EF4-FFF2-40B4-BE49-F238E27FC236}">
                <a16:creationId xmlns:a16="http://schemas.microsoft.com/office/drawing/2014/main" id="{E46242F6-6146-47F2-A148-D8F0ECD403AB}"/>
              </a:ext>
            </a:extLst>
          </p:cNvPr>
          <p:cNvGrpSpPr/>
          <p:nvPr/>
        </p:nvGrpSpPr>
        <p:grpSpPr>
          <a:xfrm>
            <a:off x="7463467" y="2991367"/>
            <a:ext cx="2095005" cy="2079698"/>
            <a:chOff x="7128523" y="2932649"/>
            <a:chExt cx="2095005" cy="2079698"/>
          </a:xfrm>
        </p:grpSpPr>
        <p:sp>
          <p:nvSpPr>
            <p:cNvPr id="78" name="Oval 77">
              <a:extLst>
                <a:ext uri="{FF2B5EF4-FFF2-40B4-BE49-F238E27FC236}">
                  <a16:creationId xmlns:a16="http://schemas.microsoft.com/office/drawing/2014/main" id="{97F0A8E4-AA31-4F51-BAAD-BA6BDE8CBADF}"/>
                </a:ext>
              </a:extLst>
            </p:cNvPr>
            <p:cNvSpPr/>
            <p:nvPr/>
          </p:nvSpPr>
          <p:spPr>
            <a:xfrm rot="18562868">
              <a:off x="7883894" y="3525851"/>
              <a:ext cx="571036" cy="918343"/>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grpSp>
          <p:nvGrpSpPr>
            <p:cNvPr id="79" name="Group 78">
              <a:extLst>
                <a:ext uri="{FF2B5EF4-FFF2-40B4-BE49-F238E27FC236}">
                  <a16:creationId xmlns:a16="http://schemas.microsoft.com/office/drawing/2014/main" id="{DC508B72-414E-478C-9016-050E20F9D381}"/>
                </a:ext>
              </a:extLst>
            </p:cNvPr>
            <p:cNvGrpSpPr/>
            <p:nvPr/>
          </p:nvGrpSpPr>
          <p:grpSpPr>
            <a:xfrm>
              <a:off x="7931431" y="3753704"/>
              <a:ext cx="465996" cy="454548"/>
              <a:chOff x="7931431" y="3753704"/>
              <a:chExt cx="465996" cy="454548"/>
            </a:xfrm>
          </p:grpSpPr>
          <p:sp>
            <p:nvSpPr>
              <p:cNvPr id="101" name="Oval 100">
                <a:extLst>
                  <a:ext uri="{FF2B5EF4-FFF2-40B4-BE49-F238E27FC236}">
                    <a16:creationId xmlns:a16="http://schemas.microsoft.com/office/drawing/2014/main" id="{43CC62D8-CF51-4B12-B3F4-5C1BBBF4D76F}"/>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2" name="Oval 101">
                <a:extLst>
                  <a:ext uri="{FF2B5EF4-FFF2-40B4-BE49-F238E27FC236}">
                    <a16:creationId xmlns:a16="http://schemas.microsoft.com/office/drawing/2014/main" id="{9ABF9E14-A6DE-4F75-B381-6456C80C10D5}"/>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3" name="Oval 102">
                <a:extLst>
                  <a:ext uri="{FF2B5EF4-FFF2-40B4-BE49-F238E27FC236}">
                    <a16:creationId xmlns:a16="http://schemas.microsoft.com/office/drawing/2014/main" id="{AD2C0DD6-DDCC-414C-BCBA-1FB0770FEA1F}"/>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04" name="Oval 103">
                <a:extLst>
                  <a:ext uri="{FF2B5EF4-FFF2-40B4-BE49-F238E27FC236}">
                    <a16:creationId xmlns:a16="http://schemas.microsoft.com/office/drawing/2014/main" id="{0BDFA072-F9BF-4D24-8995-E80E9B3FF187}"/>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5" name="Oval 104">
                <a:extLst>
                  <a:ext uri="{FF2B5EF4-FFF2-40B4-BE49-F238E27FC236}">
                    <a16:creationId xmlns:a16="http://schemas.microsoft.com/office/drawing/2014/main" id="{AD1E1424-9F2B-4E98-AB27-490B33B016C6}"/>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06" name="Oval 105">
                <a:extLst>
                  <a:ext uri="{FF2B5EF4-FFF2-40B4-BE49-F238E27FC236}">
                    <a16:creationId xmlns:a16="http://schemas.microsoft.com/office/drawing/2014/main" id="{2F10CBC1-2E62-45A8-A94F-267599AF1349}"/>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07" name="Oval 106">
                <a:extLst>
                  <a:ext uri="{FF2B5EF4-FFF2-40B4-BE49-F238E27FC236}">
                    <a16:creationId xmlns:a16="http://schemas.microsoft.com/office/drawing/2014/main" id="{5119A2D8-68EC-42E7-8ECB-8A9E61259052}"/>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08" name="Oval 107">
                <a:extLst>
                  <a:ext uri="{FF2B5EF4-FFF2-40B4-BE49-F238E27FC236}">
                    <a16:creationId xmlns:a16="http://schemas.microsoft.com/office/drawing/2014/main" id="{4B3ACE2B-491B-4E2C-B2AC-955A9F77827A}"/>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09" name="Oval 108">
                <a:extLst>
                  <a:ext uri="{FF2B5EF4-FFF2-40B4-BE49-F238E27FC236}">
                    <a16:creationId xmlns:a16="http://schemas.microsoft.com/office/drawing/2014/main" id="{00708DD1-BEEE-4317-B193-24E4F7296CE7}"/>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10" name="Oval 109">
                <a:extLst>
                  <a:ext uri="{FF2B5EF4-FFF2-40B4-BE49-F238E27FC236}">
                    <a16:creationId xmlns:a16="http://schemas.microsoft.com/office/drawing/2014/main" id="{37A82E02-69F5-4C44-96E1-5557246BD5FA}"/>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81" name="Oval 80">
              <a:extLst>
                <a:ext uri="{FF2B5EF4-FFF2-40B4-BE49-F238E27FC236}">
                  <a16:creationId xmlns:a16="http://schemas.microsoft.com/office/drawing/2014/main" id="{CCB3459C-7AB7-4474-AD0D-C29FA49D431D}"/>
                </a:ext>
              </a:extLst>
            </p:cNvPr>
            <p:cNvSpPr/>
            <p:nvPr/>
          </p:nvSpPr>
          <p:spPr>
            <a:xfrm rot="4078077">
              <a:off x="7863021" y="3550283"/>
              <a:ext cx="571036" cy="886636"/>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87" name="Oval 86">
              <a:extLst>
                <a:ext uri="{FF2B5EF4-FFF2-40B4-BE49-F238E27FC236}">
                  <a16:creationId xmlns:a16="http://schemas.microsoft.com/office/drawing/2014/main" id="{E84B55D6-A9D5-4504-B5D7-19576ADF4602}"/>
                </a:ext>
              </a:extLst>
            </p:cNvPr>
            <p:cNvSpPr/>
            <p:nvPr/>
          </p:nvSpPr>
          <p:spPr>
            <a:xfrm rot="597851">
              <a:off x="7851879" y="2932649"/>
              <a:ext cx="627327" cy="2079698"/>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88" name="Oval 87">
              <a:extLst>
                <a:ext uri="{FF2B5EF4-FFF2-40B4-BE49-F238E27FC236}">
                  <a16:creationId xmlns:a16="http://schemas.microsoft.com/office/drawing/2014/main" id="{C383C12D-57D7-4BAD-B9F0-22F30A961CE7}"/>
                </a:ext>
              </a:extLst>
            </p:cNvPr>
            <p:cNvSpPr/>
            <p:nvPr/>
          </p:nvSpPr>
          <p:spPr>
            <a:xfrm rot="16916250">
              <a:off x="7830756" y="2949568"/>
              <a:ext cx="690540" cy="2095005"/>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89" name="Oval 88">
              <a:extLst>
                <a:ext uri="{FF2B5EF4-FFF2-40B4-BE49-F238E27FC236}">
                  <a16:creationId xmlns:a16="http://schemas.microsoft.com/office/drawing/2014/main" id="{6930683A-7664-4122-AB01-C8D78816EE6F}"/>
                </a:ext>
              </a:extLst>
            </p:cNvPr>
            <p:cNvSpPr/>
            <p:nvPr/>
          </p:nvSpPr>
          <p:spPr>
            <a:xfrm>
              <a:off x="8491233" y="3375012"/>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90" name="Oval 89">
              <a:extLst>
                <a:ext uri="{FF2B5EF4-FFF2-40B4-BE49-F238E27FC236}">
                  <a16:creationId xmlns:a16="http://schemas.microsoft.com/office/drawing/2014/main" id="{93541CFC-02C4-4A2E-88FB-18FD63294C1B}"/>
                </a:ext>
              </a:extLst>
            </p:cNvPr>
            <p:cNvSpPr/>
            <p:nvPr/>
          </p:nvSpPr>
          <p:spPr>
            <a:xfrm>
              <a:off x="7786383" y="460431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91" name="Oval 90">
              <a:extLst>
                <a:ext uri="{FF2B5EF4-FFF2-40B4-BE49-F238E27FC236}">
                  <a16:creationId xmlns:a16="http://schemas.microsoft.com/office/drawing/2014/main" id="{C2D242A6-2810-4AD6-983D-EC73353FC441}"/>
                </a:ext>
              </a:extLst>
            </p:cNvPr>
            <p:cNvSpPr/>
            <p:nvPr/>
          </p:nvSpPr>
          <p:spPr>
            <a:xfrm>
              <a:off x="8540075" y="382064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93" name="Oval 92">
              <a:extLst>
                <a:ext uri="{FF2B5EF4-FFF2-40B4-BE49-F238E27FC236}">
                  <a16:creationId xmlns:a16="http://schemas.microsoft.com/office/drawing/2014/main" id="{C757399F-0C83-45E7-909A-08B985EDE325}"/>
                </a:ext>
              </a:extLst>
            </p:cNvPr>
            <p:cNvSpPr/>
            <p:nvPr/>
          </p:nvSpPr>
          <p:spPr>
            <a:xfrm>
              <a:off x="7716960" y="41549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97" name="Oval 96">
              <a:extLst>
                <a:ext uri="{FF2B5EF4-FFF2-40B4-BE49-F238E27FC236}">
                  <a16:creationId xmlns:a16="http://schemas.microsoft.com/office/drawing/2014/main" id="{85710AE5-7027-4707-BD17-F128ECEF6B85}"/>
                </a:ext>
              </a:extLst>
            </p:cNvPr>
            <p:cNvSpPr/>
            <p:nvPr/>
          </p:nvSpPr>
          <p:spPr>
            <a:xfrm>
              <a:off x="9112739" y="426743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98" name="Oval 97">
              <a:extLst>
                <a:ext uri="{FF2B5EF4-FFF2-40B4-BE49-F238E27FC236}">
                  <a16:creationId xmlns:a16="http://schemas.microsoft.com/office/drawing/2014/main" id="{28CB7698-1353-43EB-9A3A-448890BB7CFC}"/>
                </a:ext>
              </a:extLst>
            </p:cNvPr>
            <p:cNvSpPr/>
            <p:nvPr/>
          </p:nvSpPr>
          <p:spPr>
            <a:xfrm>
              <a:off x="8064197" y="3600849"/>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99" name="Oval 98">
              <a:extLst>
                <a:ext uri="{FF2B5EF4-FFF2-40B4-BE49-F238E27FC236}">
                  <a16:creationId xmlns:a16="http://schemas.microsoft.com/office/drawing/2014/main" id="{C8C72103-BD00-45BA-ABFA-8C472700C424}"/>
                </a:ext>
              </a:extLst>
            </p:cNvPr>
            <p:cNvSpPr/>
            <p:nvPr/>
          </p:nvSpPr>
          <p:spPr>
            <a:xfrm>
              <a:off x="8286800" y="432114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00" name="Oval 99">
              <a:extLst>
                <a:ext uri="{FF2B5EF4-FFF2-40B4-BE49-F238E27FC236}">
                  <a16:creationId xmlns:a16="http://schemas.microsoft.com/office/drawing/2014/main" id="{6E0A8A04-E79F-4C6C-923E-A521071A5A57}"/>
                </a:ext>
              </a:extLst>
            </p:cNvPr>
            <p:cNvSpPr/>
            <p:nvPr/>
          </p:nvSpPr>
          <p:spPr>
            <a:xfrm>
              <a:off x="7197222" y="3650434"/>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grpSp>
      <p:pic>
        <p:nvPicPr>
          <p:cNvPr id="54" name="Picture 53">
            <a:extLst>
              <a:ext uri="{FF2B5EF4-FFF2-40B4-BE49-F238E27FC236}">
                <a16:creationId xmlns:a16="http://schemas.microsoft.com/office/drawing/2014/main" id="{EC210DA6-DACF-4503-B744-B12BEFF583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90" t="15832" r="7454" b="20399"/>
          <a:stretch/>
        </p:blipFill>
        <p:spPr>
          <a:xfrm>
            <a:off x="1353766" y="3421835"/>
            <a:ext cx="1243252" cy="1215624"/>
          </a:xfrm>
          <a:prstGeom prst="ellipse">
            <a:avLst/>
          </a:prstGeom>
        </p:spPr>
      </p:pic>
      <p:sp>
        <p:nvSpPr>
          <p:cNvPr id="71" name="Isosceles Triangle 70">
            <a:extLst>
              <a:ext uri="{FF2B5EF4-FFF2-40B4-BE49-F238E27FC236}">
                <a16:creationId xmlns:a16="http://schemas.microsoft.com/office/drawing/2014/main" id="{0041161B-E961-4A28-AB25-8C1D0A475055}"/>
              </a:ext>
            </a:extLst>
          </p:cNvPr>
          <p:cNvSpPr/>
          <p:nvPr/>
        </p:nvSpPr>
        <p:spPr>
          <a:xfrm rot="16200000">
            <a:off x="2436334" y="2866770"/>
            <a:ext cx="1521923" cy="2340595"/>
          </a:xfrm>
          <a:prstGeom prst="triangle">
            <a:avLst/>
          </a:prstGeom>
          <a:gradFill>
            <a:gsLst>
              <a:gs pos="0">
                <a:schemeClr val="bg2">
                  <a:alpha val="50000"/>
                </a:schemeClr>
              </a:gs>
              <a:gs pos="96000">
                <a:schemeClr val="tx1">
                  <a:lumMod val="50000"/>
                  <a:lumOff val="50000"/>
                  <a:alpha val="5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65" name="Picture 64">
            <a:extLst>
              <a:ext uri="{FF2B5EF4-FFF2-40B4-BE49-F238E27FC236}">
                <a16:creationId xmlns:a16="http://schemas.microsoft.com/office/drawing/2014/main" id="{C7827E78-3E03-4F20-B9DA-FE330694652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9090" y="3062682"/>
            <a:ext cx="2139163" cy="1917488"/>
          </a:xfrm>
          <a:prstGeom prst="rect">
            <a:avLst/>
          </a:prstGeom>
        </p:spPr>
      </p:pic>
      <p:cxnSp>
        <p:nvCxnSpPr>
          <p:cNvPr id="74" name="Straight Connector 73">
            <a:extLst>
              <a:ext uri="{FF2B5EF4-FFF2-40B4-BE49-F238E27FC236}">
                <a16:creationId xmlns:a16="http://schemas.microsoft.com/office/drawing/2014/main" id="{AF40FC24-0104-41F6-AA03-86EBD436CDD4}"/>
              </a:ext>
            </a:extLst>
          </p:cNvPr>
          <p:cNvCxnSpPr>
            <a:cxnSpLocks/>
          </p:cNvCxnSpPr>
          <p:nvPr/>
        </p:nvCxnSpPr>
        <p:spPr>
          <a:xfrm flipV="1">
            <a:off x="7850485" y="2875577"/>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FE8B0D0-4DE1-486F-BD55-C1FA5BACBEA4}"/>
              </a:ext>
            </a:extLst>
          </p:cNvPr>
          <p:cNvCxnSpPr/>
          <p:nvPr/>
        </p:nvCxnSpPr>
        <p:spPr>
          <a:xfrm>
            <a:off x="8061558" y="4598676"/>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F8457D6-4D6D-41D6-BC99-6833498B25C8}"/>
              </a:ext>
            </a:extLst>
          </p:cNvPr>
          <p:cNvCxnSpPr/>
          <p:nvPr/>
        </p:nvCxnSpPr>
        <p:spPr>
          <a:xfrm>
            <a:off x="8061558" y="2666507"/>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3B545EC-A603-4C83-A650-D572A8A35E22}"/>
              </a:ext>
            </a:extLst>
          </p:cNvPr>
          <p:cNvCxnSpPr/>
          <p:nvPr/>
        </p:nvCxnSpPr>
        <p:spPr>
          <a:xfrm>
            <a:off x="7299693" y="5209682"/>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F2CE1F-8DD4-44EB-A1FB-B75913EBF362}"/>
              </a:ext>
            </a:extLst>
          </p:cNvPr>
          <p:cNvCxnSpPr>
            <a:cxnSpLocks/>
            <a:stCxn id="63" idx="0"/>
            <a:endCxn id="59" idx="4"/>
          </p:cNvCxnSpPr>
          <p:nvPr/>
        </p:nvCxnSpPr>
        <p:spPr>
          <a:xfrm flipV="1">
            <a:off x="9936460" y="2869677"/>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1FCFE6D-F6BD-4CFE-99F1-2CD867C90C03}"/>
              </a:ext>
            </a:extLst>
          </p:cNvPr>
          <p:cNvCxnSpPr>
            <a:cxnSpLocks/>
          </p:cNvCxnSpPr>
          <p:nvPr/>
        </p:nvCxnSpPr>
        <p:spPr>
          <a:xfrm flipV="1">
            <a:off x="7088485" y="3499747"/>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A36D6506-9534-4E93-8CDA-B1D2505410D7}"/>
              </a:ext>
            </a:extLst>
          </p:cNvPr>
          <p:cNvSpPr/>
          <p:nvPr/>
        </p:nvSpPr>
        <p:spPr>
          <a:xfrm>
            <a:off x="7626490" y="243460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59" name="Oval 58">
            <a:extLst>
              <a:ext uri="{FF2B5EF4-FFF2-40B4-BE49-F238E27FC236}">
                <a16:creationId xmlns:a16="http://schemas.microsoft.com/office/drawing/2014/main" id="{0D38A843-206D-4AA8-8327-130E0903CC1A}"/>
              </a:ext>
            </a:extLst>
          </p:cNvPr>
          <p:cNvSpPr/>
          <p:nvPr/>
        </p:nvSpPr>
        <p:spPr>
          <a:xfrm>
            <a:off x="9718926" y="243460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61" name="Oval 60">
            <a:extLst>
              <a:ext uri="{FF2B5EF4-FFF2-40B4-BE49-F238E27FC236}">
                <a16:creationId xmlns:a16="http://schemas.microsoft.com/office/drawing/2014/main" id="{B6F0A25B-F2DC-4597-B8AB-534DE5305C90}"/>
              </a:ext>
            </a:extLst>
          </p:cNvPr>
          <p:cNvSpPr/>
          <p:nvPr/>
        </p:nvSpPr>
        <p:spPr>
          <a:xfrm>
            <a:off x="7626490" y="435808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63" name="Oval 62">
            <a:extLst>
              <a:ext uri="{FF2B5EF4-FFF2-40B4-BE49-F238E27FC236}">
                <a16:creationId xmlns:a16="http://schemas.microsoft.com/office/drawing/2014/main" id="{4B617771-BE11-4258-B3C0-9DFF041CC679}"/>
              </a:ext>
            </a:extLst>
          </p:cNvPr>
          <p:cNvSpPr/>
          <p:nvPr/>
        </p:nvSpPr>
        <p:spPr>
          <a:xfrm>
            <a:off x="9718926" y="435808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76" name="Straight Connector 75">
            <a:extLst>
              <a:ext uri="{FF2B5EF4-FFF2-40B4-BE49-F238E27FC236}">
                <a16:creationId xmlns:a16="http://schemas.microsoft.com/office/drawing/2014/main" id="{3817DEFB-A8E1-4E5B-A195-0C6F03CCB8F0}"/>
              </a:ext>
            </a:extLst>
          </p:cNvPr>
          <p:cNvCxnSpPr>
            <a:cxnSpLocks/>
          </p:cNvCxnSpPr>
          <p:nvPr/>
        </p:nvCxnSpPr>
        <p:spPr>
          <a:xfrm flipV="1">
            <a:off x="7088485" y="2666507"/>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82260AD-E750-4175-8C55-11F2A1998F98}"/>
              </a:ext>
            </a:extLst>
          </p:cNvPr>
          <p:cNvCxnSpPr>
            <a:cxnSpLocks/>
          </p:cNvCxnSpPr>
          <p:nvPr/>
        </p:nvCxnSpPr>
        <p:spPr>
          <a:xfrm flipV="1">
            <a:off x="9181056" y="2666507"/>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27DE091-4224-45CC-BAC9-EDC6E7E32814}"/>
              </a:ext>
            </a:extLst>
          </p:cNvPr>
          <p:cNvCxnSpPr>
            <a:cxnSpLocks/>
          </p:cNvCxnSpPr>
          <p:nvPr/>
        </p:nvCxnSpPr>
        <p:spPr>
          <a:xfrm flipV="1">
            <a:off x="9170417" y="4600481"/>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A70DD1C-92A4-4054-8CD3-81E72CEE6F58}"/>
              </a:ext>
            </a:extLst>
          </p:cNvPr>
          <p:cNvCxnSpPr>
            <a:cxnSpLocks/>
          </p:cNvCxnSpPr>
          <p:nvPr/>
        </p:nvCxnSpPr>
        <p:spPr>
          <a:xfrm flipV="1">
            <a:off x="7090857" y="4608694"/>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EBFB7F7A-40BE-43E5-B62C-A7B030233990}"/>
              </a:ext>
            </a:extLst>
          </p:cNvPr>
          <p:cNvSpPr/>
          <p:nvPr/>
        </p:nvSpPr>
        <p:spPr>
          <a:xfrm>
            <a:off x="6864625" y="4982053"/>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62" name="Oval 61">
            <a:extLst>
              <a:ext uri="{FF2B5EF4-FFF2-40B4-BE49-F238E27FC236}">
                <a16:creationId xmlns:a16="http://schemas.microsoft.com/office/drawing/2014/main" id="{FC178584-734C-4F36-BF6B-8172560E3762}"/>
              </a:ext>
            </a:extLst>
          </p:cNvPr>
          <p:cNvSpPr/>
          <p:nvPr/>
        </p:nvSpPr>
        <p:spPr>
          <a:xfrm>
            <a:off x="8957061" y="4982053"/>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582047" y="12063"/>
            <a:ext cx="10971582" cy="1400530"/>
          </a:xfrm>
        </p:spPr>
        <p:txBody>
          <a:bodyPr/>
          <a:lstStyle/>
          <a:p>
            <a:r>
              <a:rPr lang="en-GB" dirty="0">
                <a:solidFill>
                  <a:schemeClr val="bg1"/>
                </a:solidFill>
              </a:rPr>
              <a:t>QM techniques for a nucleus</a:t>
            </a:r>
          </a:p>
        </p:txBody>
      </p:sp>
      <p:sp>
        <p:nvSpPr>
          <p:cNvPr id="80" name="TextBox 79">
            <a:extLst>
              <a:ext uri="{FF2B5EF4-FFF2-40B4-BE49-F238E27FC236}">
                <a16:creationId xmlns:a16="http://schemas.microsoft.com/office/drawing/2014/main" id="{5CDA37A3-BB8E-743E-651A-0FECFFDD3235}"/>
              </a:ext>
            </a:extLst>
          </p:cNvPr>
          <p:cNvSpPr txBox="1"/>
          <p:nvPr/>
        </p:nvSpPr>
        <p:spPr>
          <a:xfrm>
            <a:off x="881838" y="727983"/>
            <a:ext cx="9054487" cy="2031325"/>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chemeClr val="bg1"/>
                </a:solidFill>
              </a:rPr>
              <a:t>Thorium-229</a:t>
            </a:r>
          </a:p>
          <a:p>
            <a:pPr marL="285750" indent="-285750">
              <a:buFont typeface="Arial" panose="020B0604020202020204" pitchFamily="34" charset="0"/>
              <a:buChar char="•"/>
            </a:pPr>
            <a:r>
              <a:rPr lang="en-GB" dirty="0">
                <a:solidFill>
                  <a:schemeClr val="bg1"/>
                </a:solidFill>
              </a:rPr>
              <a:t>Narrow (</a:t>
            </a:r>
            <a:r>
              <a:rPr lang="en-GB" dirty="0" err="1">
                <a:solidFill>
                  <a:schemeClr val="bg1"/>
                </a:solidFill>
              </a:rPr>
              <a:t>mHz</a:t>
            </a:r>
            <a:r>
              <a:rPr lang="en-GB" dirty="0">
                <a:solidFill>
                  <a:schemeClr val="bg1"/>
                </a:solidFill>
              </a:rPr>
              <a:t>/10</a:t>
            </a:r>
            <a:r>
              <a:rPr lang="en-GB" baseline="30000" dirty="0">
                <a:solidFill>
                  <a:schemeClr val="bg1"/>
                </a:solidFill>
              </a:rPr>
              <a:t>3</a:t>
            </a:r>
            <a:r>
              <a:rPr lang="en-GB" dirty="0">
                <a:solidFill>
                  <a:schemeClr val="bg1"/>
                </a:solidFill>
              </a:rPr>
              <a:t> s) nuclear excitation at “optical” wavelength</a:t>
            </a:r>
          </a:p>
          <a:p>
            <a:pPr marL="285750" indent="-285750">
              <a:buFont typeface="Arial" panose="020B0604020202020204" pitchFamily="34" charset="0"/>
              <a:buChar char="•"/>
            </a:pPr>
            <a:r>
              <a:rPr lang="en-GB" dirty="0">
                <a:solidFill>
                  <a:schemeClr val="bg1"/>
                </a:solidFill>
              </a:rPr>
              <a:t>Nuclear “unaffected” by environment</a:t>
            </a:r>
          </a:p>
          <a:p>
            <a:pPr marL="285750" indent="-285750">
              <a:buFont typeface="Arial" panose="020B0604020202020204" pitchFamily="34" charset="0"/>
              <a:buChar char="•"/>
            </a:pPr>
            <a:r>
              <a:rPr lang="en-GB" dirty="0">
                <a:solidFill>
                  <a:schemeClr val="bg1"/>
                </a:solidFill>
              </a:rPr>
              <a:t>Nuclear resonance extra sensitive to new physics</a:t>
            </a:r>
            <a:r>
              <a:rPr lang="en-US" dirty="0">
                <a:solidFill>
                  <a:schemeClr val="bg1"/>
                </a:solidFill>
              </a:rPr>
              <a:t>?*</a:t>
            </a:r>
            <a:endParaRPr lang="en-GB" dirty="0">
              <a:solidFill>
                <a:schemeClr val="bg1"/>
              </a:solidFill>
            </a:endParaRPr>
          </a:p>
          <a:p>
            <a:pPr marL="285750" indent="-285750">
              <a:buFont typeface="Arial" panose="020B0604020202020204" pitchFamily="34" charset="0"/>
              <a:buChar char="•"/>
            </a:pPr>
            <a:r>
              <a:rPr lang="en-GB" dirty="0">
                <a:solidFill>
                  <a:schemeClr val="bg1"/>
                </a:solidFill>
              </a:rPr>
              <a:t>Density in solid-state: 10</a:t>
            </a:r>
            <a:r>
              <a:rPr lang="en-GB" baseline="30000" dirty="0">
                <a:solidFill>
                  <a:schemeClr val="bg1"/>
                </a:solidFill>
              </a:rPr>
              <a:t>15</a:t>
            </a:r>
            <a:r>
              <a:rPr lang="en-GB" dirty="0">
                <a:solidFill>
                  <a:schemeClr val="bg1"/>
                </a:solidFill>
              </a:rPr>
              <a:t> vs 1 ion</a:t>
            </a:r>
            <a:endParaRPr lang="en-GB" baseline="30000" dirty="0">
              <a:solidFill>
                <a:schemeClr val="bg1"/>
              </a:solidFill>
            </a:endParaRPr>
          </a:p>
          <a:p>
            <a:pPr marL="285750" indent="-285750">
              <a:buFont typeface="Arial" panose="020B0604020202020204" pitchFamily="34" charset="0"/>
              <a:buChar char="•"/>
            </a:pPr>
            <a:r>
              <a:rPr lang="en-GB" dirty="0">
                <a:solidFill>
                  <a:schemeClr val="bg1"/>
                </a:solidFill>
              </a:rPr>
              <a:t>Allows us to make a more precise, stable, faster and smaller clock!</a:t>
            </a:r>
          </a:p>
          <a:p>
            <a:endParaRPr lang="de-DE" dirty="0">
              <a:solidFill>
                <a:schemeClr val="bg1"/>
              </a:solidFill>
              <a:highlight>
                <a:srgbClr val="808000"/>
              </a:highlight>
            </a:endParaRPr>
          </a:p>
        </p:txBody>
      </p:sp>
      <p:sp>
        <p:nvSpPr>
          <p:cNvPr id="242" name="Isosceles Triangle 241">
            <a:extLst>
              <a:ext uri="{FF2B5EF4-FFF2-40B4-BE49-F238E27FC236}">
                <a16:creationId xmlns:a16="http://schemas.microsoft.com/office/drawing/2014/main" id="{809D4214-CFA2-40EF-AC2E-D589BF4D33EA}"/>
              </a:ext>
            </a:extLst>
          </p:cNvPr>
          <p:cNvSpPr/>
          <p:nvPr/>
        </p:nvSpPr>
        <p:spPr>
          <a:xfrm rot="16200000">
            <a:off x="6551116" y="2365932"/>
            <a:ext cx="429724" cy="3369213"/>
          </a:xfrm>
          <a:prstGeom prst="triangle">
            <a:avLst/>
          </a:prstGeom>
          <a:gradFill>
            <a:gsLst>
              <a:gs pos="0">
                <a:schemeClr val="bg2">
                  <a:alpha val="50000"/>
                </a:schemeClr>
              </a:gs>
              <a:gs pos="96000">
                <a:schemeClr val="tx1">
                  <a:lumMod val="50000"/>
                  <a:lumOff val="50000"/>
                  <a:alpha val="5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grpSp>
        <p:nvGrpSpPr>
          <p:cNvPr id="232" name="Group 231">
            <a:extLst>
              <a:ext uri="{FF2B5EF4-FFF2-40B4-BE49-F238E27FC236}">
                <a16:creationId xmlns:a16="http://schemas.microsoft.com/office/drawing/2014/main" id="{4CC175AE-B62B-4A8B-B24E-219802D43AC7}"/>
              </a:ext>
            </a:extLst>
          </p:cNvPr>
          <p:cNvGrpSpPr/>
          <p:nvPr/>
        </p:nvGrpSpPr>
        <p:grpSpPr>
          <a:xfrm>
            <a:off x="7461898" y="2989799"/>
            <a:ext cx="2095005" cy="2079698"/>
            <a:chOff x="7128523" y="2932649"/>
            <a:chExt cx="2095005" cy="2079698"/>
          </a:xfrm>
        </p:grpSpPr>
        <p:sp>
          <p:nvSpPr>
            <p:cNvPr id="43" name="Oval 42">
              <a:extLst>
                <a:ext uri="{FF2B5EF4-FFF2-40B4-BE49-F238E27FC236}">
                  <a16:creationId xmlns:a16="http://schemas.microsoft.com/office/drawing/2014/main" id="{F4842B41-48B0-4BB0-AB73-86E2130D13AC}"/>
                </a:ext>
              </a:extLst>
            </p:cNvPr>
            <p:cNvSpPr/>
            <p:nvPr/>
          </p:nvSpPr>
          <p:spPr>
            <a:xfrm rot="18562868">
              <a:off x="7883894" y="3525851"/>
              <a:ext cx="571036" cy="918343"/>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grpSp>
          <p:nvGrpSpPr>
            <p:cNvPr id="20" name="Group 19">
              <a:extLst>
                <a:ext uri="{FF2B5EF4-FFF2-40B4-BE49-F238E27FC236}">
                  <a16:creationId xmlns:a16="http://schemas.microsoft.com/office/drawing/2014/main" id="{B8C2C89D-EE59-4D0F-9BBB-20849BBE384E}"/>
                </a:ext>
              </a:extLst>
            </p:cNvPr>
            <p:cNvGrpSpPr/>
            <p:nvPr/>
          </p:nvGrpSpPr>
          <p:grpSpPr>
            <a:xfrm>
              <a:off x="7931431" y="3753704"/>
              <a:ext cx="465996" cy="454548"/>
              <a:chOff x="7931431" y="3753704"/>
              <a:chExt cx="465996" cy="454548"/>
            </a:xfrm>
          </p:grpSpPr>
          <p:sp>
            <p:nvSpPr>
              <p:cNvPr id="10" name="Oval 9">
                <a:extLst>
                  <a:ext uri="{FF2B5EF4-FFF2-40B4-BE49-F238E27FC236}">
                    <a16:creationId xmlns:a16="http://schemas.microsoft.com/office/drawing/2014/main" id="{5F3EC1E0-68F0-4F7D-BBB3-1A118C0B53B6}"/>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1" name="Oval 30">
                <a:extLst>
                  <a:ext uri="{FF2B5EF4-FFF2-40B4-BE49-F238E27FC236}">
                    <a16:creationId xmlns:a16="http://schemas.microsoft.com/office/drawing/2014/main" id="{DE9C546A-2D9D-4F24-A56D-8FE2CF100622}"/>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3" name="Oval 32">
                <a:extLst>
                  <a:ext uri="{FF2B5EF4-FFF2-40B4-BE49-F238E27FC236}">
                    <a16:creationId xmlns:a16="http://schemas.microsoft.com/office/drawing/2014/main" id="{3349340A-157E-4A73-B81F-EC1868ADF1B1}"/>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4" name="Oval 33">
                <a:extLst>
                  <a:ext uri="{FF2B5EF4-FFF2-40B4-BE49-F238E27FC236}">
                    <a16:creationId xmlns:a16="http://schemas.microsoft.com/office/drawing/2014/main" id="{830CA92B-D869-4FA1-92AD-326F0F7833D5}"/>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6" name="Oval 35">
                <a:extLst>
                  <a:ext uri="{FF2B5EF4-FFF2-40B4-BE49-F238E27FC236}">
                    <a16:creationId xmlns:a16="http://schemas.microsoft.com/office/drawing/2014/main" id="{46481709-35DE-4915-A99C-925F7654D6A9}"/>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8" name="Oval 37">
                <a:extLst>
                  <a:ext uri="{FF2B5EF4-FFF2-40B4-BE49-F238E27FC236}">
                    <a16:creationId xmlns:a16="http://schemas.microsoft.com/office/drawing/2014/main" id="{86C1EE6E-C615-4419-B76C-E39535020BAF}"/>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9" name="Oval 38">
                <a:extLst>
                  <a:ext uri="{FF2B5EF4-FFF2-40B4-BE49-F238E27FC236}">
                    <a16:creationId xmlns:a16="http://schemas.microsoft.com/office/drawing/2014/main" id="{6A620C35-5C29-4CA3-8335-EC94B5732CFF}"/>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0" name="Oval 29">
                <a:extLst>
                  <a:ext uri="{FF2B5EF4-FFF2-40B4-BE49-F238E27FC236}">
                    <a16:creationId xmlns:a16="http://schemas.microsoft.com/office/drawing/2014/main" id="{80F2107A-CB75-493D-B508-AFCC254C9C25}"/>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29" name="Oval 28">
                <a:extLst>
                  <a:ext uri="{FF2B5EF4-FFF2-40B4-BE49-F238E27FC236}">
                    <a16:creationId xmlns:a16="http://schemas.microsoft.com/office/drawing/2014/main" id="{D53860A0-3628-4471-A000-0C8067E83F61}"/>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40" name="Oval 39">
                <a:extLst>
                  <a:ext uri="{FF2B5EF4-FFF2-40B4-BE49-F238E27FC236}">
                    <a16:creationId xmlns:a16="http://schemas.microsoft.com/office/drawing/2014/main" id="{1EF6E5E7-3C0B-4895-8711-8BFF71EF2698}"/>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44" name="Oval 43">
              <a:extLst>
                <a:ext uri="{FF2B5EF4-FFF2-40B4-BE49-F238E27FC236}">
                  <a16:creationId xmlns:a16="http://schemas.microsoft.com/office/drawing/2014/main" id="{4C7D5BB1-83AA-477E-A930-F3BFF891146A}"/>
                </a:ext>
              </a:extLst>
            </p:cNvPr>
            <p:cNvSpPr/>
            <p:nvPr/>
          </p:nvSpPr>
          <p:spPr>
            <a:xfrm rot="4078077">
              <a:off x="7863021" y="3550283"/>
              <a:ext cx="571036" cy="886636"/>
            </a:xfrm>
            <a:prstGeom prst="ellipse">
              <a:avLst/>
            </a:prstGeom>
            <a:noFill/>
            <a:ln w="57150" cap="flat" cmpd="sng" algn="ctr">
              <a:solidFill>
                <a:srgbClr val="FFFF99">
                  <a:alpha val="49804"/>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45" name="Oval 44">
              <a:extLst>
                <a:ext uri="{FF2B5EF4-FFF2-40B4-BE49-F238E27FC236}">
                  <a16:creationId xmlns:a16="http://schemas.microsoft.com/office/drawing/2014/main" id="{B603FEE4-9F7E-4A17-892D-3D410C3F4D4A}"/>
                </a:ext>
              </a:extLst>
            </p:cNvPr>
            <p:cNvSpPr/>
            <p:nvPr/>
          </p:nvSpPr>
          <p:spPr>
            <a:xfrm rot="597851">
              <a:off x="7851879" y="2932649"/>
              <a:ext cx="627327" cy="2079698"/>
            </a:xfrm>
            <a:prstGeom prst="ellipse">
              <a:avLst/>
            </a:prstGeom>
            <a:noFill/>
            <a:ln w="57150" cap="flat" cmpd="sng" algn="ctr">
              <a:solidFill>
                <a:srgbClr val="99FF99">
                  <a:alpha val="49804"/>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46" name="Oval 45">
              <a:extLst>
                <a:ext uri="{FF2B5EF4-FFF2-40B4-BE49-F238E27FC236}">
                  <a16:creationId xmlns:a16="http://schemas.microsoft.com/office/drawing/2014/main" id="{7D0FF3DF-4D2E-40B8-B8FC-B45A42129899}"/>
                </a:ext>
              </a:extLst>
            </p:cNvPr>
            <p:cNvSpPr/>
            <p:nvPr/>
          </p:nvSpPr>
          <p:spPr>
            <a:xfrm rot="16916250">
              <a:off x="7830756" y="2949568"/>
              <a:ext cx="690540" cy="2095005"/>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21" name="Oval 20">
              <a:extLst>
                <a:ext uri="{FF2B5EF4-FFF2-40B4-BE49-F238E27FC236}">
                  <a16:creationId xmlns:a16="http://schemas.microsoft.com/office/drawing/2014/main" id="{E5835CA4-8C70-4CF1-83EB-04F684371B49}"/>
                </a:ext>
              </a:extLst>
            </p:cNvPr>
            <p:cNvSpPr/>
            <p:nvPr/>
          </p:nvSpPr>
          <p:spPr>
            <a:xfrm>
              <a:off x="8491233" y="3375012"/>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8" name="Oval 47">
              <a:extLst>
                <a:ext uri="{FF2B5EF4-FFF2-40B4-BE49-F238E27FC236}">
                  <a16:creationId xmlns:a16="http://schemas.microsoft.com/office/drawing/2014/main" id="{A3D496B1-C55A-45C4-BA5E-3600291D5708}"/>
                </a:ext>
              </a:extLst>
            </p:cNvPr>
            <p:cNvSpPr/>
            <p:nvPr/>
          </p:nvSpPr>
          <p:spPr>
            <a:xfrm>
              <a:off x="7786383" y="460431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9" name="Oval 48">
              <a:extLst>
                <a:ext uri="{FF2B5EF4-FFF2-40B4-BE49-F238E27FC236}">
                  <a16:creationId xmlns:a16="http://schemas.microsoft.com/office/drawing/2014/main" id="{8AA3A4F8-79E3-4880-B1A9-86A6D6B7F933}"/>
                </a:ext>
              </a:extLst>
            </p:cNvPr>
            <p:cNvSpPr/>
            <p:nvPr/>
          </p:nvSpPr>
          <p:spPr>
            <a:xfrm>
              <a:off x="8540075" y="382064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0" name="Oval 49">
              <a:extLst>
                <a:ext uri="{FF2B5EF4-FFF2-40B4-BE49-F238E27FC236}">
                  <a16:creationId xmlns:a16="http://schemas.microsoft.com/office/drawing/2014/main" id="{165A7EF4-E43A-4146-AEF7-78DD526D0004}"/>
                </a:ext>
              </a:extLst>
            </p:cNvPr>
            <p:cNvSpPr/>
            <p:nvPr/>
          </p:nvSpPr>
          <p:spPr>
            <a:xfrm>
              <a:off x="7716960" y="41549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1" name="Oval 50">
              <a:extLst>
                <a:ext uri="{FF2B5EF4-FFF2-40B4-BE49-F238E27FC236}">
                  <a16:creationId xmlns:a16="http://schemas.microsoft.com/office/drawing/2014/main" id="{CCFFFDA4-7DFD-4DC5-90DB-AB0337262042}"/>
                </a:ext>
              </a:extLst>
            </p:cNvPr>
            <p:cNvSpPr/>
            <p:nvPr/>
          </p:nvSpPr>
          <p:spPr>
            <a:xfrm>
              <a:off x="9112739" y="426743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2" name="Oval 51">
              <a:extLst>
                <a:ext uri="{FF2B5EF4-FFF2-40B4-BE49-F238E27FC236}">
                  <a16:creationId xmlns:a16="http://schemas.microsoft.com/office/drawing/2014/main" id="{CD9BDAB1-B2AA-4E96-8B63-B5773CF9107F}"/>
                </a:ext>
              </a:extLst>
            </p:cNvPr>
            <p:cNvSpPr/>
            <p:nvPr/>
          </p:nvSpPr>
          <p:spPr>
            <a:xfrm>
              <a:off x="8064197" y="3600849"/>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3" name="Oval 52">
              <a:extLst>
                <a:ext uri="{FF2B5EF4-FFF2-40B4-BE49-F238E27FC236}">
                  <a16:creationId xmlns:a16="http://schemas.microsoft.com/office/drawing/2014/main" id="{78BB99CE-BBD7-4411-B858-B74358A3AAB8}"/>
                </a:ext>
              </a:extLst>
            </p:cNvPr>
            <p:cNvSpPr/>
            <p:nvPr/>
          </p:nvSpPr>
          <p:spPr>
            <a:xfrm>
              <a:off x="8286800" y="432114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66" name="Oval 65">
              <a:extLst>
                <a:ext uri="{FF2B5EF4-FFF2-40B4-BE49-F238E27FC236}">
                  <a16:creationId xmlns:a16="http://schemas.microsoft.com/office/drawing/2014/main" id="{C84B8B03-DD3A-4AA3-90B0-103E8950D9BF}"/>
                </a:ext>
              </a:extLst>
            </p:cNvPr>
            <p:cNvSpPr/>
            <p:nvPr/>
          </p:nvSpPr>
          <p:spPr>
            <a:xfrm>
              <a:off x="7197222" y="3650434"/>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grpSp>
      <p:cxnSp>
        <p:nvCxnSpPr>
          <p:cNvPr id="228" name="Straight Arrow Connector 227">
            <a:extLst>
              <a:ext uri="{FF2B5EF4-FFF2-40B4-BE49-F238E27FC236}">
                <a16:creationId xmlns:a16="http://schemas.microsoft.com/office/drawing/2014/main" id="{7461C054-C152-4ADB-8E0D-FEB0D0337E4D}"/>
              </a:ext>
            </a:extLst>
          </p:cNvPr>
          <p:cNvCxnSpPr>
            <a:cxnSpLocks/>
          </p:cNvCxnSpPr>
          <p:nvPr/>
        </p:nvCxnSpPr>
        <p:spPr>
          <a:xfrm flipH="1" flipV="1">
            <a:off x="8394378" y="3868056"/>
            <a:ext cx="234578" cy="334814"/>
          </a:xfrm>
          <a:prstGeom prst="straightConnector1">
            <a:avLst/>
          </a:prstGeom>
          <a:ln w="19050">
            <a:solidFill>
              <a:srgbClr val="FF00FF"/>
            </a:solidFill>
            <a:headEnd type="triangle"/>
            <a:tailEnd type="triangle"/>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pic>
        <p:nvPicPr>
          <p:cNvPr id="85" name="Picture 84">
            <a:extLst>
              <a:ext uri="{FF2B5EF4-FFF2-40B4-BE49-F238E27FC236}">
                <a16:creationId xmlns:a16="http://schemas.microsoft.com/office/drawing/2014/main" id="{A5D1A776-6DCC-425A-8F66-ED0DF657178D}"/>
              </a:ext>
            </a:extLst>
          </p:cNvPr>
          <p:cNvPicPr>
            <a:picLocks noChangeAspect="1"/>
          </p:cNvPicPr>
          <p:nvPr/>
        </p:nvPicPr>
        <p:blipFill>
          <a:blip r:embed="rId7"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5457081">
            <a:off x="7023308" y="3696629"/>
            <a:ext cx="371913" cy="1449623"/>
          </a:xfrm>
          <a:prstGeom prst="rect">
            <a:avLst/>
          </a:prstGeom>
          <a:effectLst>
            <a:glow rad="63500">
              <a:srgbClr val="FF00FF">
                <a:alpha val="40000"/>
              </a:srgbClr>
            </a:glow>
          </a:effectLst>
        </p:spPr>
      </p:pic>
      <p:sp>
        <p:nvSpPr>
          <p:cNvPr id="86" name="TextBox 85">
            <a:extLst>
              <a:ext uri="{FF2B5EF4-FFF2-40B4-BE49-F238E27FC236}">
                <a16:creationId xmlns:a16="http://schemas.microsoft.com/office/drawing/2014/main" id="{C698A402-A1FE-4FB1-8986-996C1461FDD1}"/>
              </a:ext>
            </a:extLst>
          </p:cNvPr>
          <p:cNvSpPr txBox="1"/>
          <p:nvPr/>
        </p:nvSpPr>
        <p:spPr>
          <a:xfrm>
            <a:off x="5478258" y="4399185"/>
            <a:ext cx="1213439" cy="369332"/>
          </a:xfrm>
          <a:prstGeom prst="rect">
            <a:avLst/>
          </a:prstGeom>
          <a:noFill/>
        </p:spPr>
        <p:txBody>
          <a:bodyPr wrap="square" rtlCol="0">
            <a:spAutoFit/>
          </a:bodyPr>
          <a:lstStyle/>
          <a:p>
            <a:r>
              <a:rPr lang="en-US" b="1" dirty="0">
                <a:solidFill>
                  <a:schemeClr val="bg1"/>
                </a:solidFill>
              </a:rPr>
              <a:t>148 nm</a:t>
            </a:r>
            <a:endParaRPr lang="en-CH" b="1" dirty="0">
              <a:solidFill>
                <a:schemeClr val="bg1"/>
              </a:solidFill>
            </a:endParaRPr>
          </a:p>
        </p:txBody>
      </p:sp>
      <p:sp>
        <p:nvSpPr>
          <p:cNvPr id="226" name="TextBox 225">
            <a:extLst>
              <a:ext uri="{FF2B5EF4-FFF2-40B4-BE49-F238E27FC236}">
                <a16:creationId xmlns:a16="http://schemas.microsoft.com/office/drawing/2014/main" id="{F73F6B4A-2F96-4CF4-8E9B-17B475AD914B}"/>
              </a:ext>
            </a:extLst>
          </p:cNvPr>
          <p:cNvSpPr txBox="1"/>
          <p:nvPr/>
        </p:nvSpPr>
        <p:spPr>
          <a:xfrm>
            <a:off x="736142" y="2761270"/>
            <a:ext cx="2482783" cy="646331"/>
          </a:xfrm>
          <a:prstGeom prst="rect">
            <a:avLst/>
          </a:prstGeom>
          <a:noFill/>
        </p:spPr>
        <p:txBody>
          <a:bodyPr wrap="square" rtlCol="0">
            <a:spAutoFit/>
          </a:bodyPr>
          <a:lstStyle/>
          <a:p>
            <a:pPr algn="ctr"/>
            <a:r>
              <a:rPr lang="en-US" b="1" dirty="0">
                <a:solidFill>
                  <a:schemeClr val="bg1"/>
                </a:solidFill>
              </a:rPr>
              <a:t>CaF</a:t>
            </a:r>
            <a:r>
              <a:rPr lang="en-US" b="1" baseline="-25000" dirty="0">
                <a:solidFill>
                  <a:schemeClr val="bg1"/>
                </a:solidFill>
              </a:rPr>
              <a:t>2</a:t>
            </a:r>
            <a:br>
              <a:rPr lang="en-US" b="1" baseline="-25000" dirty="0">
                <a:solidFill>
                  <a:schemeClr val="bg1"/>
                </a:solidFill>
              </a:rPr>
            </a:br>
            <a:r>
              <a:rPr lang="en-US" b="1" dirty="0">
                <a:solidFill>
                  <a:schemeClr val="bg1"/>
                </a:solidFill>
              </a:rPr>
              <a:t>122 nm transparent</a:t>
            </a:r>
            <a:endParaRPr lang="en-CH" b="1" dirty="0">
              <a:solidFill>
                <a:schemeClr val="bg1"/>
              </a:solidFill>
            </a:endParaRPr>
          </a:p>
        </p:txBody>
      </p:sp>
      <p:cxnSp>
        <p:nvCxnSpPr>
          <p:cNvPr id="24" name="Straight Connector 23">
            <a:extLst>
              <a:ext uri="{FF2B5EF4-FFF2-40B4-BE49-F238E27FC236}">
                <a16:creationId xmlns:a16="http://schemas.microsoft.com/office/drawing/2014/main" id="{2CCCE144-D62C-4FE2-BF38-E442CE92FD5A}"/>
              </a:ext>
            </a:extLst>
          </p:cNvPr>
          <p:cNvCxnSpPr>
            <a:stCxn id="19" idx="6"/>
            <a:endCxn id="58" idx="2"/>
          </p:cNvCxnSpPr>
          <p:nvPr/>
        </p:nvCxnSpPr>
        <p:spPr>
          <a:xfrm>
            <a:off x="7299693" y="3276107"/>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690AEE8-5C72-4D6C-A3FD-733E8A4A27F5}"/>
              </a:ext>
            </a:extLst>
          </p:cNvPr>
          <p:cNvCxnSpPr>
            <a:cxnSpLocks/>
          </p:cNvCxnSpPr>
          <p:nvPr/>
        </p:nvCxnSpPr>
        <p:spPr>
          <a:xfrm flipV="1">
            <a:off x="9187160" y="3514629"/>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C58B9780-9EED-4E58-89C8-167FF1B2938D}"/>
              </a:ext>
            </a:extLst>
          </p:cNvPr>
          <p:cNvSpPr/>
          <p:nvPr/>
        </p:nvSpPr>
        <p:spPr>
          <a:xfrm>
            <a:off x="8957061" y="3058573"/>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19" name="Oval 18">
            <a:extLst>
              <a:ext uri="{FF2B5EF4-FFF2-40B4-BE49-F238E27FC236}">
                <a16:creationId xmlns:a16="http://schemas.microsoft.com/office/drawing/2014/main" id="{59EB4701-95E3-4388-A28F-70EFB96109AA}"/>
              </a:ext>
            </a:extLst>
          </p:cNvPr>
          <p:cNvSpPr/>
          <p:nvPr/>
        </p:nvSpPr>
        <p:spPr>
          <a:xfrm>
            <a:off x="6864625" y="3058573"/>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237" name="TextBox 236">
            <a:extLst>
              <a:ext uri="{FF2B5EF4-FFF2-40B4-BE49-F238E27FC236}">
                <a16:creationId xmlns:a16="http://schemas.microsoft.com/office/drawing/2014/main" id="{D0783930-336F-422A-9A59-25C3D2892C55}"/>
              </a:ext>
            </a:extLst>
          </p:cNvPr>
          <p:cNvSpPr txBox="1"/>
          <p:nvPr/>
        </p:nvSpPr>
        <p:spPr>
          <a:xfrm>
            <a:off x="881838" y="5236869"/>
            <a:ext cx="6550625" cy="923330"/>
          </a:xfrm>
          <a:prstGeom prst="rect">
            <a:avLst/>
          </a:prstGeom>
          <a:noFill/>
        </p:spPr>
        <p:txBody>
          <a:bodyPr wrap="square" rtlCol="0">
            <a:spAutoFit/>
          </a:bodyPr>
          <a:lstStyle/>
          <a:p>
            <a:pPr marL="342900" indent="-342900">
              <a:buAutoNum type="arabicPeriod"/>
            </a:pPr>
            <a:r>
              <a:rPr lang="en-US" b="1" dirty="0">
                <a:solidFill>
                  <a:schemeClr val="bg1"/>
                </a:solidFill>
              </a:rPr>
              <a:t>Is internal conversion suppressed?</a:t>
            </a:r>
          </a:p>
          <a:p>
            <a:pPr marL="342900" indent="-342900">
              <a:buAutoNum type="arabicPeriod"/>
            </a:pPr>
            <a:r>
              <a:rPr lang="en-US" b="1" dirty="0">
                <a:solidFill>
                  <a:schemeClr val="bg1"/>
                </a:solidFill>
              </a:rPr>
              <a:t>Does CaF</a:t>
            </a:r>
            <a:r>
              <a:rPr lang="en-US" b="1" baseline="-25000" dirty="0">
                <a:solidFill>
                  <a:schemeClr val="bg1"/>
                </a:solidFill>
              </a:rPr>
              <a:t>2</a:t>
            </a:r>
            <a:r>
              <a:rPr lang="en-US" b="1" dirty="0">
                <a:solidFill>
                  <a:schemeClr val="bg1"/>
                </a:solidFill>
              </a:rPr>
              <a:t> stay transparent after doping?</a:t>
            </a:r>
          </a:p>
          <a:p>
            <a:pPr marL="342900" indent="-342900">
              <a:buAutoNum type="arabicPeriod"/>
            </a:pPr>
            <a:r>
              <a:rPr lang="en-US" b="1" dirty="0">
                <a:solidFill>
                  <a:schemeClr val="bg1"/>
                </a:solidFill>
              </a:rPr>
              <a:t>Can we grow such a crystal?</a:t>
            </a:r>
          </a:p>
        </p:txBody>
      </p:sp>
      <p:sp>
        <p:nvSpPr>
          <p:cNvPr id="64" name="TextBox 63">
            <a:extLst>
              <a:ext uri="{FF2B5EF4-FFF2-40B4-BE49-F238E27FC236}">
                <a16:creationId xmlns:a16="http://schemas.microsoft.com/office/drawing/2014/main" id="{ECD6ACAF-8E9D-40B6-A896-A05D6BA75565}"/>
              </a:ext>
            </a:extLst>
          </p:cNvPr>
          <p:cNvSpPr txBox="1"/>
          <p:nvPr/>
        </p:nvSpPr>
        <p:spPr>
          <a:xfrm>
            <a:off x="4958671" y="6111942"/>
            <a:ext cx="7414590" cy="461665"/>
          </a:xfrm>
          <a:prstGeom prst="rect">
            <a:avLst/>
          </a:prstGeom>
          <a:noFill/>
        </p:spPr>
        <p:txBody>
          <a:bodyPr wrap="square">
            <a:spAutoFit/>
          </a:bodyPr>
          <a:lstStyle/>
          <a:p>
            <a:r>
              <a:rPr lang="en-GB" sz="1200" i="1" dirty="0">
                <a:solidFill>
                  <a:schemeClr val="bg1"/>
                </a:solidFill>
              </a:rPr>
              <a:t>*</a:t>
            </a:r>
            <a:r>
              <a:rPr lang="en-US" sz="1200" dirty="0">
                <a:solidFill>
                  <a:schemeClr val="bg1"/>
                </a:solidFill>
              </a:rPr>
              <a:t> Beeks, Kjeld, et al. "Fine-structure constant sensitivity of the Th-229 nuclear clock transition." </a:t>
            </a:r>
            <a:r>
              <a:rPr lang="en-US" sz="1200" i="1" dirty="0" err="1">
                <a:solidFill>
                  <a:schemeClr val="bg1"/>
                </a:solidFill>
              </a:rPr>
              <a:t>arXiv</a:t>
            </a:r>
            <a:r>
              <a:rPr lang="en-US" sz="1200" i="1" dirty="0">
                <a:solidFill>
                  <a:schemeClr val="bg1"/>
                </a:solidFill>
              </a:rPr>
              <a:t> preprint arXiv:2407.17300</a:t>
            </a:r>
            <a:r>
              <a:rPr lang="en-US" sz="1200" dirty="0">
                <a:solidFill>
                  <a:schemeClr val="bg1"/>
                </a:solidFill>
              </a:rPr>
              <a:t> (2024).</a:t>
            </a:r>
            <a:endParaRPr lang="en-CH" sz="1200" dirty="0">
              <a:solidFill>
                <a:schemeClr val="bg1"/>
              </a:solidFill>
            </a:endParaRPr>
          </a:p>
        </p:txBody>
      </p:sp>
      <p:pic>
        <p:nvPicPr>
          <p:cNvPr id="5" name="Picture 4">
            <a:extLst>
              <a:ext uri="{FF2B5EF4-FFF2-40B4-BE49-F238E27FC236}">
                <a16:creationId xmlns:a16="http://schemas.microsoft.com/office/drawing/2014/main" id="{63A7B00A-E2B3-48F7-8399-1BD83FA8A54D}"/>
              </a:ext>
            </a:extLst>
          </p:cNvPr>
          <p:cNvPicPr>
            <a:picLocks noChangeAspect="1"/>
          </p:cNvPicPr>
          <p:nvPr/>
        </p:nvPicPr>
        <p:blipFill>
          <a:blip r:embed="rId8" cstate="print">
            <a:biLevel thresh="25000"/>
            <a:alphaModFix amt="50000"/>
            <a:extLst>
              <a:ext uri="{28A0092B-C50C-407E-A947-70E740481C1C}">
                <a14:useLocalDpi xmlns:a14="http://schemas.microsoft.com/office/drawing/2010/main" val="0"/>
              </a:ext>
            </a:extLst>
          </a:blip>
          <a:stretch>
            <a:fillRect/>
          </a:stretch>
        </p:blipFill>
        <p:spPr>
          <a:xfrm>
            <a:off x="2625206" y="717688"/>
            <a:ext cx="356448" cy="356448"/>
          </a:xfrm>
          <a:prstGeom prst="ellipse">
            <a:avLst/>
          </a:prstGeom>
          <a:noFill/>
        </p:spPr>
      </p:pic>
      <p:sp>
        <p:nvSpPr>
          <p:cNvPr id="4" name="Rectangle 3">
            <a:extLst>
              <a:ext uri="{FF2B5EF4-FFF2-40B4-BE49-F238E27FC236}">
                <a16:creationId xmlns:a16="http://schemas.microsoft.com/office/drawing/2014/main" id="{609E6BC1-23A6-47E7-A5DE-CDA74B8FB1B1}"/>
              </a:ext>
            </a:extLst>
          </p:cNvPr>
          <p:cNvSpPr/>
          <p:nvPr/>
        </p:nvSpPr>
        <p:spPr>
          <a:xfrm>
            <a:off x="10153994" y="2204842"/>
            <a:ext cx="538929" cy="923330"/>
          </a:xfrm>
          <a:prstGeom prst="rect">
            <a:avLst/>
          </a:prstGeom>
          <a:noFill/>
        </p:spPr>
        <p:txBody>
          <a:bodyPr wrap="none" lIns="91440" tIns="45720" rIns="91440" bIns="45720">
            <a:spAutoFit/>
          </a:bodyPr>
          <a:lstStyle/>
          <a:p>
            <a:pPr algn="ctr"/>
            <a:r>
              <a:rPr lang="en-US" sz="5400" b="1" cap="none" spc="0" dirty="0">
                <a:ln w="10160">
                  <a:solidFill>
                    <a:schemeClr val="accent4">
                      <a:lumMod val="75000"/>
                    </a:schemeClr>
                  </a:solidFill>
                  <a:prstDash val="solid"/>
                </a:ln>
                <a:solidFill>
                  <a:srgbClr val="92D05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F</a:t>
            </a:r>
            <a:r>
              <a:rPr lang="en-US" sz="5400" b="1" cap="none" spc="0" baseline="30000" dirty="0">
                <a:ln w="10160">
                  <a:solidFill>
                    <a:schemeClr val="accent4">
                      <a:lumMod val="75000"/>
                    </a:schemeClr>
                  </a:solidFill>
                  <a:prstDash val="solid"/>
                </a:ln>
                <a:solidFill>
                  <a:srgbClr val="92D05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a:t>
            </a:r>
          </a:p>
        </p:txBody>
      </p:sp>
      <p:sp>
        <p:nvSpPr>
          <p:cNvPr id="72" name="Rectangle 71">
            <a:extLst>
              <a:ext uri="{FF2B5EF4-FFF2-40B4-BE49-F238E27FC236}">
                <a16:creationId xmlns:a16="http://schemas.microsoft.com/office/drawing/2014/main" id="{A8C8162B-BB25-4802-A19A-411257E043FD}"/>
              </a:ext>
            </a:extLst>
          </p:cNvPr>
          <p:cNvSpPr/>
          <p:nvPr/>
        </p:nvSpPr>
        <p:spPr>
          <a:xfrm>
            <a:off x="7643488" y="3224156"/>
            <a:ext cx="1015021" cy="923330"/>
          </a:xfrm>
          <a:prstGeom prst="rect">
            <a:avLst/>
          </a:prstGeom>
          <a:noFill/>
        </p:spPr>
        <p:txBody>
          <a:bodyPr wrap="none" lIns="91440" tIns="45720" rIns="91440" bIns="45720">
            <a:spAutoFit/>
          </a:bodyPr>
          <a:lstStyle/>
          <a:p>
            <a:pPr algn="ctr"/>
            <a:r>
              <a:rPr lang="en-US" sz="5400" b="1" dirty="0">
                <a:ln w="10160">
                  <a:solidFill>
                    <a:srgbClr val="C00000"/>
                  </a:solidFill>
                  <a:prstDash val="solid"/>
                </a:ln>
                <a:solidFill>
                  <a:srgbClr val="FFC00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Th</a:t>
            </a:r>
            <a:r>
              <a:rPr lang="en-US" sz="5400" b="1" cap="none" spc="0" baseline="30000" dirty="0">
                <a:ln w="10160">
                  <a:solidFill>
                    <a:srgbClr val="C00000"/>
                  </a:solidFill>
                  <a:prstDash val="solid"/>
                </a:ln>
                <a:solidFill>
                  <a:srgbClr val="FFC000"/>
                </a:solidFill>
                <a:effectLst>
                  <a:outerShdw blurRad="38100" dist="22860" dir="5400000" algn="tl" rotWithShape="0">
                    <a:srgbClr val="000000">
                      <a:alpha val="30000"/>
                    </a:srgbClr>
                  </a:outerShdw>
                </a:effectLst>
                <a:latin typeface="Microsoft Himalaya" panose="01010100010101010101" pitchFamily="2" charset="0"/>
                <a:ea typeface="Microsoft Himalaya" panose="01010100010101010101" pitchFamily="2" charset="0"/>
                <a:cs typeface="Microsoft Himalaya" panose="01010100010101010101" pitchFamily="2" charset="0"/>
              </a:rPr>
              <a:t>4+</a:t>
            </a:r>
          </a:p>
        </p:txBody>
      </p:sp>
      <p:sp>
        <p:nvSpPr>
          <p:cNvPr id="95" name="TextBox 94">
            <a:extLst>
              <a:ext uri="{FF2B5EF4-FFF2-40B4-BE49-F238E27FC236}">
                <a16:creationId xmlns:a16="http://schemas.microsoft.com/office/drawing/2014/main" id="{D0114538-55F4-4898-9625-203A342F7C48}"/>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2</a:t>
            </a:r>
            <a:endParaRPr lang="de-DE" b="1" dirty="0">
              <a:solidFill>
                <a:schemeClr val="bg1"/>
              </a:solidFill>
            </a:endParaRPr>
          </a:p>
        </p:txBody>
      </p:sp>
      <p:pic>
        <p:nvPicPr>
          <p:cNvPr id="7" name="Picture 6">
            <a:extLst>
              <a:ext uri="{FF2B5EF4-FFF2-40B4-BE49-F238E27FC236}">
                <a16:creationId xmlns:a16="http://schemas.microsoft.com/office/drawing/2014/main" id="{F5C41F67-F855-4A04-9753-6D3305F62E7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32414" y="371397"/>
            <a:ext cx="3930927" cy="1683258"/>
          </a:xfrm>
          <a:prstGeom prst="rect">
            <a:avLst/>
          </a:prstGeom>
        </p:spPr>
      </p:pic>
    </p:spTree>
    <p:custDataLst>
      <p:tags r:id="rId1"/>
    </p:custDataLst>
    <p:extLst>
      <p:ext uri="{BB962C8B-B14F-4D97-AF65-F5344CB8AC3E}">
        <p14:creationId xmlns:p14="http://schemas.microsoft.com/office/powerpoint/2010/main" val="1939643037"/>
      </p:ext>
    </p:extLst>
  </p:cSld>
  <p:clrMapOvr>
    <a:masterClrMapping/>
  </p:clrMapOvr>
  <mc:AlternateContent xmlns:mc="http://schemas.openxmlformats.org/markup-compatibility/2006" xmlns:p14="http://schemas.microsoft.com/office/powerpoint/2010/main">
    <mc:Choice Requires="p14">
      <p:transition spd="med" p14:dur="700" advTm="1960">
        <p:fade/>
      </p:transition>
    </mc:Choice>
    <mc:Fallback xmlns="">
      <p:transition spd="med" advTm="19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animEffect transition="in" filter="fade">
                                      <p:cBhvr>
                                        <p:cTn id="7" dur="500"/>
                                        <p:tgtEl>
                                          <p:spTgt spid="8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0">
                                            <p:txEl>
                                              <p:pRg st="1" end="1"/>
                                            </p:txEl>
                                          </p:spTgt>
                                        </p:tgtEl>
                                        <p:attrNameLst>
                                          <p:attrName>style.visibility</p:attrName>
                                        </p:attrNameLst>
                                      </p:cBhvr>
                                      <p:to>
                                        <p:strVal val="visible"/>
                                      </p:to>
                                    </p:set>
                                    <p:animEffect transition="in" filter="fade">
                                      <p:cBhvr>
                                        <p:cTn id="15" dur="500"/>
                                        <p:tgtEl>
                                          <p:spTgt spid="80">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8"/>
                                        </p:tgtEl>
                                        <p:attrNameLst>
                                          <p:attrName>style.visibility</p:attrName>
                                        </p:attrNameLst>
                                      </p:cBhvr>
                                      <p:to>
                                        <p:strVal val="visible"/>
                                      </p:to>
                                    </p:set>
                                    <p:animEffect transition="in" filter="fade">
                                      <p:cBhvr>
                                        <p:cTn id="18" dur="500"/>
                                        <p:tgtEl>
                                          <p:spTgt spid="228"/>
                                        </p:tgtEl>
                                      </p:cBhvr>
                                    </p:animEffect>
                                  </p:childTnLst>
                                </p:cTn>
                              </p:par>
                              <p:par>
                                <p:cTn id="19" presetID="10" presetClass="entr" presetSubtype="0" fill="hold" nodeType="withEffect">
                                  <p:stCondLst>
                                    <p:cond delay="0"/>
                                  </p:stCondLst>
                                  <p:childTnLst>
                                    <p:set>
                                      <p:cBhvr>
                                        <p:cTn id="20" dur="1" fill="hold">
                                          <p:stCondLst>
                                            <p:cond delay="0"/>
                                          </p:stCondLst>
                                        </p:cTn>
                                        <p:tgtEl>
                                          <p:spTgt spid="85"/>
                                        </p:tgtEl>
                                        <p:attrNameLst>
                                          <p:attrName>style.visibility</p:attrName>
                                        </p:attrNameLst>
                                      </p:cBhvr>
                                      <p:to>
                                        <p:strVal val="visible"/>
                                      </p:to>
                                    </p:set>
                                    <p:animEffect transition="in" filter="fade">
                                      <p:cBhvr>
                                        <p:cTn id="21" dur="500"/>
                                        <p:tgtEl>
                                          <p:spTgt spid="85"/>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6"/>
                                        </p:tgtEl>
                                        <p:attrNameLst>
                                          <p:attrName>style.visibility</p:attrName>
                                        </p:attrNameLst>
                                      </p:cBhvr>
                                      <p:to>
                                        <p:strVal val="visible"/>
                                      </p:to>
                                    </p:set>
                                    <p:animEffect transition="in" filter="fade">
                                      <p:cBhvr>
                                        <p:cTn id="24" dur="500"/>
                                        <p:tgtEl>
                                          <p:spTgt spid="8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0">
                                            <p:txEl>
                                              <p:pRg st="2" end="2"/>
                                            </p:txEl>
                                          </p:spTgt>
                                        </p:tgtEl>
                                        <p:attrNameLst>
                                          <p:attrName>style.visibility</p:attrName>
                                        </p:attrNameLst>
                                      </p:cBhvr>
                                      <p:to>
                                        <p:strVal val="visible"/>
                                      </p:to>
                                    </p:set>
                                    <p:animEffect transition="in" filter="fade">
                                      <p:cBhvr>
                                        <p:cTn id="29" dur="500"/>
                                        <p:tgtEl>
                                          <p:spTgt spid="80">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74"/>
                                        </p:tgtEl>
                                        <p:attrNameLst>
                                          <p:attrName>style.visibility</p:attrName>
                                        </p:attrNameLst>
                                      </p:cBhvr>
                                      <p:to>
                                        <p:strVal val="visible"/>
                                      </p:to>
                                    </p:set>
                                    <p:animEffect transition="in" filter="fade">
                                      <p:cBhvr>
                                        <p:cTn id="34" dur="500"/>
                                        <p:tgtEl>
                                          <p:spTgt spid="74"/>
                                        </p:tgtEl>
                                      </p:cBhvr>
                                    </p:animEffect>
                                  </p:childTnLst>
                                </p:cTn>
                              </p:par>
                              <p:par>
                                <p:cTn id="35" presetID="10" presetClass="exit" presetSubtype="0" fill="hold" nodeType="withEffect">
                                  <p:stCondLst>
                                    <p:cond delay="0"/>
                                  </p:stCondLst>
                                  <p:childTnLst>
                                    <p:animEffect transition="out" filter="fade">
                                      <p:cBhvr>
                                        <p:cTn id="36" dur="500"/>
                                        <p:tgtEl>
                                          <p:spTgt spid="77"/>
                                        </p:tgtEl>
                                      </p:cBhvr>
                                    </p:animEffect>
                                    <p:set>
                                      <p:cBhvr>
                                        <p:cTn id="37" dur="1" fill="hold">
                                          <p:stCondLst>
                                            <p:cond delay="499"/>
                                          </p:stCondLst>
                                        </p:cTn>
                                        <p:tgtEl>
                                          <p:spTgt spid="77"/>
                                        </p:tgtEl>
                                        <p:attrNameLst>
                                          <p:attrName>style.visibility</p:attrName>
                                        </p:attrNameLst>
                                      </p:cBhvr>
                                      <p:to>
                                        <p:strVal val="hidden"/>
                                      </p:to>
                                    </p:set>
                                  </p:childTnLst>
                                </p:cTn>
                              </p:par>
                              <p:par>
                                <p:cTn id="38" presetID="10" presetClass="entr" presetSubtype="0" fill="hold" nodeType="withEffect">
                                  <p:stCondLst>
                                    <p:cond delay="0"/>
                                  </p:stCondLst>
                                  <p:childTnLst>
                                    <p:set>
                                      <p:cBhvr>
                                        <p:cTn id="39" dur="1" fill="hold">
                                          <p:stCondLst>
                                            <p:cond delay="0"/>
                                          </p:stCondLst>
                                        </p:cTn>
                                        <p:tgtEl>
                                          <p:spTgt spid="232"/>
                                        </p:tgtEl>
                                        <p:attrNameLst>
                                          <p:attrName>style.visibility</p:attrName>
                                        </p:attrNameLst>
                                      </p:cBhvr>
                                      <p:to>
                                        <p:strVal val="visible"/>
                                      </p:to>
                                    </p:set>
                                    <p:animEffect transition="in" filter="fade">
                                      <p:cBhvr>
                                        <p:cTn id="40" dur="500"/>
                                        <p:tgtEl>
                                          <p:spTgt spid="232"/>
                                        </p:tgtEl>
                                      </p:cBhvr>
                                    </p:animEffect>
                                  </p:childTnLst>
                                </p:cTn>
                              </p:par>
                              <p:par>
                                <p:cTn id="41" presetID="10" presetClass="entr" presetSubtype="0" fill="hold" nodeType="withEffect">
                                  <p:stCondLst>
                                    <p:cond delay="0"/>
                                  </p:stCondLst>
                                  <p:childTnLst>
                                    <p:set>
                                      <p:cBhvr>
                                        <p:cTn id="42" dur="1" fill="hold">
                                          <p:stCondLst>
                                            <p:cond delay="0"/>
                                          </p:stCondLst>
                                        </p:cTn>
                                        <p:tgtEl>
                                          <p:spTgt spid="69"/>
                                        </p:tgtEl>
                                        <p:attrNameLst>
                                          <p:attrName>style.visibility</p:attrName>
                                        </p:attrNameLst>
                                      </p:cBhvr>
                                      <p:to>
                                        <p:strVal val="visible"/>
                                      </p:to>
                                    </p:set>
                                    <p:animEffect transition="in" filter="fade">
                                      <p:cBhvr>
                                        <p:cTn id="43" dur="500"/>
                                        <p:tgtEl>
                                          <p:spTgt spid="69"/>
                                        </p:tgtEl>
                                      </p:cBhvr>
                                    </p:animEffect>
                                  </p:childTnLst>
                                </p:cTn>
                              </p:par>
                              <p:par>
                                <p:cTn id="44" presetID="10" presetClass="entr" presetSubtype="0" fill="hold"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par>
                                <p:cTn id="47" presetID="10" presetClass="entr" presetSubtype="0" fill="hold"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par>
                                <p:cTn id="50" presetID="10" presetClass="entr" presetSubtype="0" fill="hold" nodeType="withEffect">
                                  <p:stCondLst>
                                    <p:cond delay="0"/>
                                  </p:stCondLst>
                                  <p:childTnLst>
                                    <p:set>
                                      <p:cBhvr>
                                        <p:cTn id="51" dur="1" fill="hold">
                                          <p:stCondLst>
                                            <p:cond delay="0"/>
                                          </p:stCondLst>
                                        </p:cTn>
                                        <p:tgtEl>
                                          <p:spTgt spid="70"/>
                                        </p:tgtEl>
                                        <p:attrNameLst>
                                          <p:attrName>style.visibility</p:attrName>
                                        </p:attrNameLst>
                                      </p:cBhvr>
                                      <p:to>
                                        <p:strVal val="visible"/>
                                      </p:to>
                                    </p:set>
                                    <p:animEffect transition="in" filter="fade">
                                      <p:cBhvr>
                                        <p:cTn id="52" dur="500"/>
                                        <p:tgtEl>
                                          <p:spTgt spid="70"/>
                                        </p:tgtEl>
                                      </p:cBhvr>
                                    </p:animEffect>
                                  </p:childTnLst>
                                </p:cTn>
                              </p:par>
                              <p:par>
                                <p:cTn id="53" presetID="10" presetClass="entr" presetSubtype="0" fill="hold" nodeType="withEffect">
                                  <p:stCondLst>
                                    <p:cond delay="0"/>
                                  </p:stCondLst>
                                  <p:childTnLst>
                                    <p:set>
                                      <p:cBhvr>
                                        <p:cTn id="54" dur="1" fill="hold">
                                          <p:stCondLst>
                                            <p:cond delay="0"/>
                                          </p:stCondLst>
                                        </p:cTn>
                                        <p:tgtEl>
                                          <p:spTgt spid="75"/>
                                        </p:tgtEl>
                                        <p:attrNameLst>
                                          <p:attrName>style.visibility</p:attrName>
                                        </p:attrNameLst>
                                      </p:cBhvr>
                                      <p:to>
                                        <p:strVal val="visible"/>
                                      </p:to>
                                    </p:set>
                                    <p:animEffect transition="in" filter="fade">
                                      <p:cBhvr>
                                        <p:cTn id="55" dur="500"/>
                                        <p:tgtEl>
                                          <p:spTgt spid="7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500"/>
                                        <p:tgtEl>
                                          <p:spTgt spid="5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fade">
                                      <p:cBhvr>
                                        <p:cTn id="61" dur="500"/>
                                        <p:tgtEl>
                                          <p:spTgt spid="5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61"/>
                                        </p:tgtEl>
                                        <p:attrNameLst>
                                          <p:attrName>style.visibility</p:attrName>
                                        </p:attrNameLst>
                                      </p:cBhvr>
                                      <p:to>
                                        <p:strVal val="visible"/>
                                      </p:to>
                                    </p:set>
                                    <p:animEffect transition="in" filter="fade">
                                      <p:cBhvr>
                                        <p:cTn id="64" dur="500"/>
                                        <p:tgtEl>
                                          <p:spTgt spid="61"/>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63"/>
                                        </p:tgtEl>
                                        <p:attrNameLst>
                                          <p:attrName>style.visibility</p:attrName>
                                        </p:attrNameLst>
                                      </p:cBhvr>
                                      <p:to>
                                        <p:strVal val="visible"/>
                                      </p:to>
                                    </p:set>
                                    <p:animEffect transition="in" filter="fade">
                                      <p:cBhvr>
                                        <p:cTn id="67" dur="500"/>
                                        <p:tgtEl>
                                          <p:spTgt spid="63"/>
                                        </p:tgtEl>
                                      </p:cBhvr>
                                    </p:animEffect>
                                  </p:childTnLst>
                                </p:cTn>
                              </p:par>
                              <p:par>
                                <p:cTn id="68" presetID="10" presetClass="entr" presetSubtype="0" fill="hold" nodeType="withEffect">
                                  <p:stCondLst>
                                    <p:cond delay="0"/>
                                  </p:stCondLst>
                                  <p:childTnLst>
                                    <p:set>
                                      <p:cBhvr>
                                        <p:cTn id="69" dur="1" fill="hold">
                                          <p:stCondLst>
                                            <p:cond delay="0"/>
                                          </p:stCondLst>
                                        </p:cTn>
                                        <p:tgtEl>
                                          <p:spTgt spid="76"/>
                                        </p:tgtEl>
                                        <p:attrNameLst>
                                          <p:attrName>style.visibility</p:attrName>
                                        </p:attrNameLst>
                                      </p:cBhvr>
                                      <p:to>
                                        <p:strVal val="visible"/>
                                      </p:to>
                                    </p:set>
                                    <p:animEffect transition="in" filter="fade">
                                      <p:cBhvr>
                                        <p:cTn id="70" dur="500"/>
                                        <p:tgtEl>
                                          <p:spTgt spid="76"/>
                                        </p:tgtEl>
                                      </p:cBhvr>
                                    </p:animEffect>
                                  </p:childTnLst>
                                </p:cTn>
                              </p:par>
                              <p:par>
                                <p:cTn id="71" presetID="10" presetClass="entr" presetSubtype="0" fill="hold" nodeType="withEffect">
                                  <p:stCondLst>
                                    <p:cond delay="0"/>
                                  </p:stCondLst>
                                  <p:childTnLst>
                                    <p:set>
                                      <p:cBhvr>
                                        <p:cTn id="72" dur="1" fill="hold">
                                          <p:stCondLst>
                                            <p:cond delay="0"/>
                                          </p:stCondLst>
                                        </p:cTn>
                                        <p:tgtEl>
                                          <p:spTgt spid="82"/>
                                        </p:tgtEl>
                                        <p:attrNameLst>
                                          <p:attrName>style.visibility</p:attrName>
                                        </p:attrNameLst>
                                      </p:cBhvr>
                                      <p:to>
                                        <p:strVal val="visible"/>
                                      </p:to>
                                    </p:set>
                                    <p:animEffect transition="in" filter="fade">
                                      <p:cBhvr>
                                        <p:cTn id="73" dur="500"/>
                                        <p:tgtEl>
                                          <p:spTgt spid="82"/>
                                        </p:tgtEl>
                                      </p:cBhvr>
                                    </p:animEffect>
                                  </p:childTnLst>
                                </p:cTn>
                              </p:par>
                              <p:par>
                                <p:cTn id="74" presetID="10" presetClass="entr" presetSubtype="0" fill="hold" nodeType="withEffect">
                                  <p:stCondLst>
                                    <p:cond delay="0"/>
                                  </p:stCondLst>
                                  <p:childTnLst>
                                    <p:set>
                                      <p:cBhvr>
                                        <p:cTn id="75" dur="1" fill="hold">
                                          <p:stCondLst>
                                            <p:cond delay="0"/>
                                          </p:stCondLst>
                                        </p:cTn>
                                        <p:tgtEl>
                                          <p:spTgt spid="83"/>
                                        </p:tgtEl>
                                        <p:attrNameLst>
                                          <p:attrName>style.visibility</p:attrName>
                                        </p:attrNameLst>
                                      </p:cBhvr>
                                      <p:to>
                                        <p:strVal val="visible"/>
                                      </p:to>
                                    </p:set>
                                    <p:animEffect transition="in" filter="fade">
                                      <p:cBhvr>
                                        <p:cTn id="76" dur="500"/>
                                        <p:tgtEl>
                                          <p:spTgt spid="83"/>
                                        </p:tgtEl>
                                      </p:cBhvr>
                                    </p:animEffect>
                                  </p:childTnLst>
                                </p:cTn>
                              </p:par>
                              <p:par>
                                <p:cTn id="77" presetID="10" presetClass="entr" presetSubtype="0" fill="hold" nodeType="withEffect">
                                  <p:stCondLst>
                                    <p:cond delay="0"/>
                                  </p:stCondLst>
                                  <p:childTnLst>
                                    <p:set>
                                      <p:cBhvr>
                                        <p:cTn id="78" dur="1" fill="hold">
                                          <p:stCondLst>
                                            <p:cond delay="0"/>
                                          </p:stCondLst>
                                        </p:cTn>
                                        <p:tgtEl>
                                          <p:spTgt spid="84"/>
                                        </p:tgtEl>
                                        <p:attrNameLst>
                                          <p:attrName>style.visibility</p:attrName>
                                        </p:attrNameLst>
                                      </p:cBhvr>
                                      <p:to>
                                        <p:strVal val="visible"/>
                                      </p:to>
                                    </p:set>
                                    <p:animEffect transition="in" filter="fade">
                                      <p:cBhvr>
                                        <p:cTn id="79" dur="500"/>
                                        <p:tgtEl>
                                          <p:spTgt spid="84"/>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fade">
                                      <p:cBhvr>
                                        <p:cTn id="85" dur="500"/>
                                        <p:tgtEl>
                                          <p:spTgt spid="62"/>
                                        </p:tgtEl>
                                      </p:cBhvr>
                                    </p:animEffect>
                                  </p:childTnLst>
                                </p:cTn>
                              </p:par>
                              <p:par>
                                <p:cTn id="86" presetID="10" presetClass="entr" presetSubtype="0" fill="hold" nodeType="with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fade">
                                      <p:cBhvr>
                                        <p:cTn id="88" dur="500"/>
                                        <p:tgtEl>
                                          <p:spTgt spid="24"/>
                                        </p:tgtEl>
                                      </p:cBhvr>
                                    </p:animEffect>
                                  </p:childTnLst>
                                </p:cTn>
                              </p:par>
                              <p:par>
                                <p:cTn id="89" presetID="10" presetClass="entr" presetSubtype="0" fill="hold" nodeType="withEffect">
                                  <p:stCondLst>
                                    <p:cond delay="0"/>
                                  </p:stCondLst>
                                  <p:childTnLst>
                                    <p:set>
                                      <p:cBhvr>
                                        <p:cTn id="90" dur="1" fill="hold">
                                          <p:stCondLst>
                                            <p:cond delay="0"/>
                                          </p:stCondLst>
                                        </p:cTn>
                                        <p:tgtEl>
                                          <p:spTgt spid="73"/>
                                        </p:tgtEl>
                                        <p:attrNameLst>
                                          <p:attrName>style.visibility</p:attrName>
                                        </p:attrNameLst>
                                      </p:cBhvr>
                                      <p:to>
                                        <p:strVal val="visible"/>
                                      </p:to>
                                    </p:set>
                                    <p:animEffect transition="in" filter="fade">
                                      <p:cBhvr>
                                        <p:cTn id="91" dur="500"/>
                                        <p:tgtEl>
                                          <p:spTgt spid="73"/>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fade">
                                      <p:cBhvr>
                                        <p:cTn id="94" dur="500"/>
                                        <p:tgtEl>
                                          <p:spTgt spid="5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fade">
                                      <p:cBhvr>
                                        <p:cTn id="97" dur="500"/>
                                        <p:tgtEl>
                                          <p:spTgt spid="19"/>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fade">
                                      <p:cBhvr>
                                        <p:cTn id="100" dur="500"/>
                                        <p:tgtEl>
                                          <p:spTgt spid="4"/>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72"/>
                                        </p:tgtEl>
                                        <p:attrNameLst>
                                          <p:attrName>style.visibility</p:attrName>
                                        </p:attrNameLst>
                                      </p:cBhvr>
                                      <p:to>
                                        <p:strVal val="visible"/>
                                      </p:to>
                                    </p:set>
                                    <p:animEffect transition="in" filter="fade">
                                      <p:cBhvr>
                                        <p:cTn id="103" dur="500"/>
                                        <p:tgtEl>
                                          <p:spTgt spid="72"/>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80">
                                            <p:txEl>
                                              <p:pRg st="3" end="3"/>
                                            </p:txEl>
                                          </p:spTgt>
                                        </p:tgtEl>
                                        <p:attrNameLst>
                                          <p:attrName>style.visibility</p:attrName>
                                        </p:attrNameLst>
                                      </p:cBhvr>
                                      <p:to>
                                        <p:strVal val="visible"/>
                                      </p:to>
                                    </p:set>
                                    <p:animEffect transition="in" filter="fade">
                                      <p:cBhvr>
                                        <p:cTn id="108" dur="500"/>
                                        <p:tgtEl>
                                          <p:spTgt spid="80">
                                            <p:txEl>
                                              <p:pRg st="3" end="3"/>
                                            </p:txEl>
                                          </p:spTgt>
                                        </p:tgtEl>
                                      </p:cBhvr>
                                    </p:animEffect>
                                  </p:childTnLst>
                                </p:cTn>
                              </p:par>
                              <p:par>
                                <p:cTn id="109" presetID="10" presetClass="entr" presetSubtype="0" fill="hold" nodeType="with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500"/>
                                        <p:tgtEl>
                                          <p:spTgt spid="7"/>
                                        </p:tgtEl>
                                      </p:cBhvr>
                                    </p:animEffect>
                                  </p:childTnLst>
                                </p:cTn>
                              </p:par>
                              <p:par>
                                <p:cTn id="112" presetID="10" presetClass="entr" presetSubtype="0" fill="hold" nodeType="withEffect">
                                  <p:stCondLst>
                                    <p:cond delay="0"/>
                                  </p:stCondLst>
                                  <p:childTnLst>
                                    <p:set>
                                      <p:cBhvr>
                                        <p:cTn id="113" dur="1" fill="hold">
                                          <p:stCondLst>
                                            <p:cond delay="0"/>
                                          </p:stCondLst>
                                        </p:cTn>
                                        <p:tgtEl>
                                          <p:spTgt spid="64">
                                            <p:txEl>
                                              <p:pRg st="0" end="0"/>
                                            </p:txEl>
                                          </p:spTgt>
                                        </p:tgtEl>
                                        <p:attrNameLst>
                                          <p:attrName>style.visibility</p:attrName>
                                        </p:attrNameLst>
                                      </p:cBhvr>
                                      <p:to>
                                        <p:strVal val="visible"/>
                                      </p:to>
                                    </p:set>
                                    <p:animEffect transition="in" filter="fade">
                                      <p:cBhvr>
                                        <p:cTn id="114" dur="500"/>
                                        <p:tgtEl>
                                          <p:spTgt spid="64">
                                            <p:txEl>
                                              <p:pRg st="0" end="0"/>
                                            </p:txEl>
                                          </p:spTgt>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ntr" presetSubtype="0" fill="hold" grpId="0" nodeType="clickEffect">
                                  <p:stCondLst>
                                    <p:cond delay="0"/>
                                  </p:stCondLst>
                                  <p:childTnLst>
                                    <p:set>
                                      <p:cBhvr>
                                        <p:cTn id="118" dur="1" fill="hold">
                                          <p:stCondLst>
                                            <p:cond delay="0"/>
                                          </p:stCondLst>
                                        </p:cTn>
                                        <p:tgtEl>
                                          <p:spTgt spid="80">
                                            <p:txEl>
                                              <p:pRg st="4" end="4"/>
                                            </p:txEl>
                                          </p:spTgt>
                                        </p:tgtEl>
                                        <p:attrNameLst>
                                          <p:attrName>style.visibility</p:attrName>
                                        </p:attrNameLst>
                                      </p:cBhvr>
                                      <p:to>
                                        <p:strVal val="visible"/>
                                      </p:to>
                                    </p:set>
                                    <p:animEffect transition="in" filter="fade">
                                      <p:cBhvr>
                                        <p:cTn id="119" dur="500"/>
                                        <p:tgtEl>
                                          <p:spTgt spid="80">
                                            <p:txEl>
                                              <p:pRg st="4" end="4"/>
                                            </p:txEl>
                                          </p:spTgt>
                                        </p:tgtEl>
                                      </p:cBhvr>
                                    </p:animEffect>
                                  </p:childTnLst>
                                </p:cTn>
                              </p:par>
                              <p:par>
                                <p:cTn id="120" presetID="10" presetClass="exit" presetSubtype="0" fill="hold" nodeType="withEffect">
                                  <p:stCondLst>
                                    <p:cond delay="0"/>
                                  </p:stCondLst>
                                  <p:childTnLst>
                                    <p:animEffect transition="out" filter="fade">
                                      <p:cBhvr>
                                        <p:cTn id="121" dur="500"/>
                                        <p:tgtEl>
                                          <p:spTgt spid="7"/>
                                        </p:tgtEl>
                                      </p:cBhvr>
                                    </p:animEffect>
                                    <p:set>
                                      <p:cBhvr>
                                        <p:cTn id="122" dur="1" fill="hold">
                                          <p:stCondLst>
                                            <p:cond delay="499"/>
                                          </p:stCondLst>
                                        </p:cTn>
                                        <p:tgtEl>
                                          <p:spTgt spid="7"/>
                                        </p:tgtEl>
                                        <p:attrNameLst>
                                          <p:attrName>style.visibility</p:attrName>
                                        </p:attrNameLst>
                                      </p:cBhvr>
                                      <p:to>
                                        <p:strVal val="hidden"/>
                                      </p:to>
                                    </p:set>
                                  </p:childTnLst>
                                </p:cTn>
                              </p:par>
                              <p:par>
                                <p:cTn id="123" presetID="10" presetClass="entr" presetSubtype="0" fill="hold" grpId="0" nodeType="withEffect">
                                  <p:stCondLst>
                                    <p:cond delay="0"/>
                                  </p:stCondLst>
                                  <p:childTnLst>
                                    <p:set>
                                      <p:cBhvr>
                                        <p:cTn id="124" dur="1" fill="hold">
                                          <p:stCondLst>
                                            <p:cond delay="0"/>
                                          </p:stCondLst>
                                        </p:cTn>
                                        <p:tgtEl>
                                          <p:spTgt spid="242"/>
                                        </p:tgtEl>
                                        <p:attrNameLst>
                                          <p:attrName>style.visibility</p:attrName>
                                        </p:attrNameLst>
                                      </p:cBhvr>
                                      <p:to>
                                        <p:strVal val="visible"/>
                                      </p:to>
                                    </p:set>
                                    <p:animEffect transition="in" filter="fade">
                                      <p:cBhvr>
                                        <p:cTn id="125" dur="500"/>
                                        <p:tgtEl>
                                          <p:spTgt spid="242"/>
                                        </p:tgtEl>
                                      </p:cBhvr>
                                    </p:animEffect>
                                  </p:childTnLst>
                                </p:cTn>
                              </p:par>
                              <p:par>
                                <p:cTn id="126" presetID="10" presetClass="entr" presetSubtype="0" fill="hold" nodeType="withEffect">
                                  <p:stCondLst>
                                    <p:cond delay="0"/>
                                  </p:stCondLst>
                                  <p:childTnLst>
                                    <p:set>
                                      <p:cBhvr>
                                        <p:cTn id="127" dur="1" fill="hold">
                                          <p:stCondLst>
                                            <p:cond delay="0"/>
                                          </p:stCondLst>
                                        </p:cTn>
                                        <p:tgtEl>
                                          <p:spTgt spid="65"/>
                                        </p:tgtEl>
                                        <p:attrNameLst>
                                          <p:attrName>style.visibility</p:attrName>
                                        </p:attrNameLst>
                                      </p:cBhvr>
                                      <p:to>
                                        <p:strVal val="visible"/>
                                      </p:to>
                                    </p:set>
                                    <p:animEffect transition="in" filter="fade">
                                      <p:cBhvr>
                                        <p:cTn id="128" dur="500"/>
                                        <p:tgtEl>
                                          <p:spTgt spid="6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80">
                                            <p:txEl>
                                              <p:pRg st="5" end="5"/>
                                            </p:txEl>
                                          </p:spTgt>
                                        </p:tgtEl>
                                        <p:attrNameLst>
                                          <p:attrName>style.visibility</p:attrName>
                                        </p:attrNameLst>
                                      </p:cBhvr>
                                      <p:to>
                                        <p:strVal val="visible"/>
                                      </p:to>
                                    </p:set>
                                    <p:animEffect transition="in" filter="fade">
                                      <p:cBhvr>
                                        <p:cTn id="133" dur="500"/>
                                        <p:tgtEl>
                                          <p:spTgt spid="80">
                                            <p:txEl>
                                              <p:pRg st="5" end="5"/>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grpId="0" nodeType="clickEffect">
                                  <p:stCondLst>
                                    <p:cond delay="0"/>
                                  </p:stCondLst>
                                  <p:childTnLst>
                                    <p:set>
                                      <p:cBhvr>
                                        <p:cTn id="137" dur="1" fill="hold">
                                          <p:stCondLst>
                                            <p:cond delay="0"/>
                                          </p:stCondLst>
                                        </p:cTn>
                                        <p:tgtEl>
                                          <p:spTgt spid="71"/>
                                        </p:tgtEl>
                                        <p:attrNameLst>
                                          <p:attrName>style.visibility</p:attrName>
                                        </p:attrNameLst>
                                      </p:cBhvr>
                                      <p:to>
                                        <p:strVal val="visible"/>
                                      </p:to>
                                    </p:set>
                                    <p:animEffect transition="in" filter="fade">
                                      <p:cBhvr>
                                        <p:cTn id="138" dur="500"/>
                                        <p:tgtEl>
                                          <p:spTgt spid="71"/>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237"/>
                                        </p:tgtEl>
                                        <p:attrNameLst>
                                          <p:attrName>style.visibility</p:attrName>
                                        </p:attrNameLst>
                                      </p:cBhvr>
                                      <p:to>
                                        <p:strVal val="visible"/>
                                      </p:to>
                                    </p:set>
                                    <p:animEffect transition="in" filter="fade">
                                      <p:cBhvr>
                                        <p:cTn id="141" dur="500"/>
                                        <p:tgtEl>
                                          <p:spTgt spid="237"/>
                                        </p:tgtEl>
                                      </p:cBhvr>
                                    </p:animEffect>
                                  </p:childTnLst>
                                </p:cTn>
                              </p:par>
                              <p:par>
                                <p:cTn id="142" presetID="10" presetClass="entr" presetSubtype="0" fill="hold" nodeType="withEffect">
                                  <p:stCondLst>
                                    <p:cond delay="0"/>
                                  </p:stCondLst>
                                  <p:childTnLst>
                                    <p:set>
                                      <p:cBhvr>
                                        <p:cTn id="143" dur="1" fill="hold">
                                          <p:stCondLst>
                                            <p:cond delay="0"/>
                                          </p:stCondLst>
                                        </p:cTn>
                                        <p:tgtEl>
                                          <p:spTgt spid="54"/>
                                        </p:tgtEl>
                                        <p:attrNameLst>
                                          <p:attrName>style.visibility</p:attrName>
                                        </p:attrNameLst>
                                      </p:cBhvr>
                                      <p:to>
                                        <p:strVal val="visible"/>
                                      </p:to>
                                    </p:set>
                                    <p:animEffect transition="in" filter="fade">
                                      <p:cBhvr>
                                        <p:cTn id="144" dur="500"/>
                                        <p:tgtEl>
                                          <p:spTgt spid="54"/>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226"/>
                                        </p:tgtEl>
                                        <p:attrNameLst>
                                          <p:attrName>style.visibility</p:attrName>
                                        </p:attrNameLst>
                                      </p:cBhvr>
                                      <p:to>
                                        <p:strVal val="visible"/>
                                      </p:to>
                                    </p:set>
                                    <p:animEffect transition="in" filter="fade">
                                      <p:cBhvr>
                                        <p:cTn id="147" dur="5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55" grpId="0" animBg="1"/>
      <p:bldP spid="59" grpId="0" animBg="1"/>
      <p:bldP spid="61" grpId="0" animBg="1"/>
      <p:bldP spid="63" grpId="0" animBg="1"/>
      <p:bldP spid="60" grpId="0" animBg="1"/>
      <p:bldP spid="62" grpId="0" animBg="1"/>
      <p:bldP spid="80" grpId="0" uiExpand="1" build="allAtOnce"/>
      <p:bldP spid="242" grpId="0" animBg="1"/>
      <p:bldP spid="86" grpId="0"/>
      <p:bldP spid="226" grpId="0"/>
      <p:bldP spid="58" grpId="0" animBg="1"/>
      <p:bldP spid="19" grpId="0" animBg="1"/>
      <p:bldP spid="237" grpId="0"/>
      <p:bldP spid="4" grpId="0"/>
      <p:bldP spid="7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84BF619-78AD-5495-23A7-0A791CAAE7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1470" y="-654163"/>
            <a:ext cx="9745380" cy="10476284"/>
          </a:xfrm>
          <a:prstGeom prst="rect">
            <a:avLst/>
          </a:prstGeom>
          <a:noFill/>
          <a:effectLst/>
        </p:spPr>
      </p:pic>
      <p:sp>
        <p:nvSpPr>
          <p:cNvPr id="2" name="Title 1"/>
          <p:cNvSpPr>
            <a:spLocks noGrp="1"/>
          </p:cNvSpPr>
          <p:nvPr>
            <p:ph type="title"/>
          </p:nvPr>
        </p:nvSpPr>
        <p:spPr>
          <a:xfrm>
            <a:off x="582047" y="12063"/>
            <a:ext cx="10971582" cy="1400530"/>
          </a:xfrm>
        </p:spPr>
        <p:txBody>
          <a:bodyPr/>
          <a:lstStyle/>
          <a:p>
            <a:r>
              <a:rPr lang="en-GB" dirty="0">
                <a:solidFill>
                  <a:schemeClr val="bg1"/>
                </a:solidFill>
              </a:rPr>
              <a:t>QM techniques for a nucleus</a:t>
            </a:r>
          </a:p>
        </p:txBody>
      </p:sp>
      <p:grpSp>
        <p:nvGrpSpPr>
          <p:cNvPr id="229" name="Group 228">
            <a:extLst>
              <a:ext uri="{FF2B5EF4-FFF2-40B4-BE49-F238E27FC236}">
                <a16:creationId xmlns:a16="http://schemas.microsoft.com/office/drawing/2014/main" id="{9D106200-CB85-439D-8ADF-BCBD3BD2E2F3}"/>
              </a:ext>
            </a:extLst>
          </p:cNvPr>
          <p:cNvGrpSpPr/>
          <p:nvPr/>
        </p:nvGrpSpPr>
        <p:grpSpPr>
          <a:xfrm>
            <a:off x="6864625" y="2434609"/>
            <a:ext cx="3289369" cy="2982512"/>
            <a:chOff x="6864625" y="2434609"/>
            <a:chExt cx="3289369" cy="2982512"/>
          </a:xfrm>
        </p:grpSpPr>
        <p:cxnSp>
          <p:nvCxnSpPr>
            <p:cNvPr id="74" name="Straight Connector 73">
              <a:extLst>
                <a:ext uri="{FF2B5EF4-FFF2-40B4-BE49-F238E27FC236}">
                  <a16:creationId xmlns:a16="http://schemas.microsoft.com/office/drawing/2014/main" id="{AF40FC24-0104-41F6-AA03-86EBD436CDD4}"/>
                </a:ext>
              </a:extLst>
            </p:cNvPr>
            <p:cNvCxnSpPr>
              <a:cxnSpLocks/>
            </p:cNvCxnSpPr>
            <p:nvPr/>
          </p:nvCxnSpPr>
          <p:spPr>
            <a:xfrm flipV="1">
              <a:off x="7850485" y="2875577"/>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FE8B0D0-4DE1-486F-BD55-C1FA5BACBEA4}"/>
                </a:ext>
              </a:extLst>
            </p:cNvPr>
            <p:cNvCxnSpPr/>
            <p:nvPr/>
          </p:nvCxnSpPr>
          <p:spPr>
            <a:xfrm>
              <a:off x="8061558" y="4598676"/>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232" name="Group 231">
              <a:extLst>
                <a:ext uri="{FF2B5EF4-FFF2-40B4-BE49-F238E27FC236}">
                  <a16:creationId xmlns:a16="http://schemas.microsoft.com/office/drawing/2014/main" id="{4CC175AE-B62B-4A8B-B24E-219802D43AC7}"/>
                </a:ext>
              </a:extLst>
            </p:cNvPr>
            <p:cNvGrpSpPr/>
            <p:nvPr/>
          </p:nvGrpSpPr>
          <p:grpSpPr>
            <a:xfrm>
              <a:off x="7461898" y="2989799"/>
              <a:ext cx="2095005" cy="2079698"/>
              <a:chOff x="7128523" y="2932649"/>
              <a:chExt cx="2095005" cy="2079698"/>
            </a:xfrm>
          </p:grpSpPr>
          <p:sp>
            <p:nvSpPr>
              <p:cNvPr id="43" name="Oval 42">
                <a:extLst>
                  <a:ext uri="{FF2B5EF4-FFF2-40B4-BE49-F238E27FC236}">
                    <a16:creationId xmlns:a16="http://schemas.microsoft.com/office/drawing/2014/main" id="{F4842B41-48B0-4BB0-AB73-86E2130D13AC}"/>
                  </a:ext>
                </a:extLst>
              </p:cNvPr>
              <p:cNvSpPr/>
              <p:nvPr/>
            </p:nvSpPr>
            <p:spPr>
              <a:xfrm rot="18562868">
                <a:off x="7883894" y="3525851"/>
                <a:ext cx="571036" cy="918343"/>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grpSp>
            <p:nvGrpSpPr>
              <p:cNvPr id="20" name="Group 19">
                <a:extLst>
                  <a:ext uri="{FF2B5EF4-FFF2-40B4-BE49-F238E27FC236}">
                    <a16:creationId xmlns:a16="http://schemas.microsoft.com/office/drawing/2014/main" id="{B8C2C89D-EE59-4D0F-9BBB-20849BBE384E}"/>
                  </a:ext>
                </a:extLst>
              </p:cNvPr>
              <p:cNvGrpSpPr/>
              <p:nvPr/>
            </p:nvGrpSpPr>
            <p:grpSpPr>
              <a:xfrm>
                <a:off x="7931431" y="3753704"/>
                <a:ext cx="465996" cy="454548"/>
                <a:chOff x="7931431" y="3753704"/>
                <a:chExt cx="465996" cy="454548"/>
              </a:xfrm>
            </p:grpSpPr>
            <p:sp>
              <p:nvSpPr>
                <p:cNvPr id="10" name="Oval 9">
                  <a:extLst>
                    <a:ext uri="{FF2B5EF4-FFF2-40B4-BE49-F238E27FC236}">
                      <a16:creationId xmlns:a16="http://schemas.microsoft.com/office/drawing/2014/main" id="{5F3EC1E0-68F0-4F7D-BBB3-1A118C0B53B6}"/>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1" name="Oval 30">
                  <a:extLst>
                    <a:ext uri="{FF2B5EF4-FFF2-40B4-BE49-F238E27FC236}">
                      <a16:creationId xmlns:a16="http://schemas.microsoft.com/office/drawing/2014/main" id="{DE9C546A-2D9D-4F24-A56D-8FE2CF100622}"/>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3" name="Oval 32">
                  <a:extLst>
                    <a:ext uri="{FF2B5EF4-FFF2-40B4-BE49-F238E27FC236}">
                      <a16:creationId xmlns:a16="http://schemas.microsoft.com/office/drawing/2014/main" id="{3349340A-157E-4A73-B81F-EC1868ADF1B1}"/>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4" name="Oval 33">
                  <a:extLst>
                    <a:ext uri="{FF2B5EF4-FFF2-40B4-BE49-F238E27FC236}">
                      <a16:creationId xmlns:a16="http://schemas.microsoft.com/office/drawing/2014/main" id="{830CA92B-D869-4FA1-92AD-326F0F7833D5}"/>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6" name="Oval 35">
                  <a:extLst>
                    <a:ext uri="{FF2B5EF4-FFF2-40B4-BE49-F238E27FC236}">
                      <a16:creationId xmlns:a16="http://schemas.microsoft.com/office/drawing/2014/main" id="{46481709-35DE-4915-A99C-925F7654D6A9}"/>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8" name="Oval 37">
                  <a:extLst>
                    <a:ext uri="{FF2B5EF4-FFF2-40B4-BE49-F238E27FC236}">
                      <a16:creationId xmlns:a16="http://schemas.microsoft.com/office/drawing/2014/main" id="{86C1EE6E-C615-4419-B76C-E39535020BAF}"/>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39" name="Oval 38">
                  <a:extLst>
                    <a:ext uri="{FF2B5EF4-FFF2-40B4-BE49-F238E27FC236}">
                      <a16:creationId xmlns:a16="http://schemas.microsoft.com/office/drawing/2014/main" id="{6A620C35-5C29-4CA3-8335-EC94B5732CFF}"/>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30" name="Oval 29">
                  <a:extLst>
                    <a:ext uri="{FF2B5EF4-FFF2-40B4-BE49-F238E27FC236}">
                      <a16:creationId xmlns:a16="http://schemas.microsoft.com/office/drawing/2014/main" id="{80F2107A-CB75-493D-B508-AFCC254C9C25}"/>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dirty="0"/>
                </a:p>
              </p:txBody>
            </p:sp>
            <p:sp>
              <p:nvSpPr>
                <p:cNvPr id="29" name="Oval 28">
                  <a:extLst>
                    <a:ext uri="{FF2B5EF4-FFF2-40B4-BE49-F238E27FC236}">
                      <a16:creationId xmlns:a16="http://schemas.microsoft.com/office/drawing/2014/main" id="{D53860A0-3628-4471-A000-0C8067E83F61}"/>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40" name="Oval 39">
                  <a:extLst>
                    <a:ext uri="{FF2B5EF4-FFF2-40B4-BE49-F238E27FC236}">
                      <a16:creationId xmlns:a16="http://schemas.microsoft.com/office/drawing/2014/main" id="{1EF6E5E7-3C0B-4895-8711-8BFF71EF2698}"/>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44" name="Oval 43">
                <a:extLst>
                  <a:ext uri="{FF2B5EF4-FFF2-40B4-BE49-F238E27FC236}">
                    <a16:creationId xmlns:a16="http://schemas.microsoft.com/office/drawing/2014/main" id="{4C7D5BB1-83AA-477E-A930-F3BFF891146A}"/>
                  </a:ext>
                </a:extLst>
              </p:cNvPr>
              <p:cNvSpPr/>
              <p:nvPr/>
            </p:nvSpPr>
            <p:spPr>
              <a:xfrm rot="4078077">
                <a:off x="7863021" y="3550283"/>
                <a:ext cx="571036" cy="886636"/>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45" name="Oval 44">
                <a:extLst>
                  <a:ext uri="{FF2B5EF4-FFF2-40B4-BE49-F238E27FC236}">
                    <a16:creationId xmlns:a16="http://schemas.microsoft.com/office/drawing/2014/main" id="{B603FEE4-9F7E-4A17-892D-3D410C3F4D4A}"/>
                  </a:ext>
                </a:extLst>
              </p:cNvPr>
              <p:cNvSpPr/>
              <p:nvPr/>
            </p:nvSpPr>
            <p:spPr>
              <a:xfrm rot="597851">
                <a:off x="7851879" y="2932649"/>
                <a:ext cx="627327" cy="2079698"/>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46" name="Oval 45">
                <a:extLst>
                  <a:ext uri="{FF2B5EF4-FFF2-40B4-BE49-F238E27FC236}">
                    <a16:creationId xmlns:a16="http://schemas.microsoft.com/office/drawing/2014/main" id="{7D0FF3DF-4D2E-40B8-B8FC-B45A42129899}"/>
                  </a:ext>
                </a:extLst>
              </p:cNvPr>
              <p:cNvSpPr/>
              <p:nvPr/>
            </p:nvSpPr>
            <p:spPr>
              <a:xfrm rot="16916250">
                <a:off x="7830756" y="2949568"/>
                <a:ext cx="690540" cy="2095005"/>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21" name="Oval 20">
                <a:extLst>
                  <a:ext uri="{FF2B5EF4-FFF2-40B4-BE49-F238E27FC236}">
                    <a16:creationId xmlns:a16="http://schemas.microsoft.com/office/drawing/2014/main" id="{E5835CA4-8C70-4CF1-83EB-04F684371B49}"/>
                  </a:ext>
                </a:extLst>
              </p:cNvPr>
              <p:cNvSpPr/>
              <p:nvPr/>
            </p:nvSpPr>
            <p:spPr>
              <a:xfrm>
                <a:off x="8491233" y="3375012"/>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8" name="Oval 47">
                <a:extLst>
                  <a:ext uri="{FF2B5EF4-FFF2-40B4-BE49-F238E27FC236}">
                    <a16:creationId xmlns:a16="http://schemas.microsoft.com/office/drawing/2014/main" id="{A3D496B1-C55A-45C4-BA5E-3600291D5708}"/>
                  </a:ext>
                </a:extLst>
              </p:cNvPr>
              <p:cNvSpPr/>
              <p:nvPr/>
            </p:nvSpPr>
            <p:spPr>
              <a:xfrm>
                <a:off x="7786383" y="460431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9" name="Oval 48">
                <a:extLst>
                  <a:ext uri="{FF2B5EF4-FFF2-40B4-BE49-F238E27FC236}">
                    <a16:creationId xmlns:a16="http://schemas.microsoft.com/office/drawing/2014/main" id="{8AA3A4F8-79E3-4880-B1A9-86A6D6B7F933}"/>
                  </a:ext>
                </a:extLst>
              </p:cNvPr>
              <p:cNvSpPr/>
              <p:nvPr/>
            </p:nvSpPr>
            <p:spPr>
              <a:xfrm>
                <a:off x="8540075" y="382064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0" name="Oval 49">
                <a:extLst>
                  <a:ext uri="{FF2B5EF4-FFF2-40B4-BE49-F238E27FC236}">
                    <a16:creationId xmlns:a16="http://schemas.microsoft.com/office/drawing/2014/main" id="{165A7EF4-E43A-4146-AEF7-78DD526D0004}"/>
                  </a:ext>
                </a:extLst>
              </p:cNvPr>
              <p:cNvSpPr/>
              <p:nvPr/>
            </p:nvSpPr>
            <p:spPr>
              <a:xfrm>
                <a:off x="7716960" y="41549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1" name="Oval 50">
                <a:extLst>
                  <a:ext uri="{FF2B5EF4-FFF2-40B4-BE49-F238E27FC236}">
                    <a16:creationId xmlns:a16="http://schemas.microsoft.com/office/drawing/2014/main" id="{CCFFFDA4-7DFD-4DC5-90DB-AB0337262042}"/>
                  </a:ext>
                </a:extLst>
              </p:cNvPr>
              <p:cNvSpPr/>
              <p:nvPr/>
            </p:nvSpPr>
            <p:spPr>
              <a:xfrm>
                <a:off x="9112739" y="426743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2" name="Oval 51">
                <a:extLst>
                  <a:ext uri="{FF2B5EF4-FFF2-40B4-BE49-F238E27FC236}">
                    <a16:creationId xmlns:a16="http://schemas.microsoft.com/office/drawing/2014/main" id="{CD9BDAB1-B2AA-4E96-8B63-B5773CF9107F}"/>
                  </a:ext>
                </a:extLst>
              </p:cNvPr>
              <p:cNvSpPr/>
              <p:nvPr/>
            </p:nvSpPr>
            <p:spPr>
              <a:xfrm>
                <a:off x="8064197" y="3600849"/>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3" name="Oval 52">
                <a:extLst>
                  <a:ext uri="{FF2B5EF4-FFF2-40B4-BE49-F238E27FC236}">
                    <a16:creationId xmlns:a16="http://schemas.microsoft.com/office/drawing/2014/main" id="{78BB99CE-BBD7-4411-B858-B74358A3AAB8}"/>
                  </a:ext>
                </a:extLst>
              </p:cNvPr>
              <p:cNvSpPr/>
              <p:nvPr/>
            </p:nvSpPr>
            <p:spPr>
              <a:xfrm>
                <a:off x="8286800" y="432114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66" name="Oval 65">
                <a:extLst>
                  <a:ext uri="{FF2B5EF4-FFF2-40B4-BE49-F238E27FC236}">
                    <a16:creationId xmlns:a16="http://schemas.microsoft.com/office/drawing/2014/main" id="{C84B8B03-DD3A-4AA3-90B0-103E8950D9BF}"/>
                  </a:ext>
                </a:extLst>
              </p:cNvPr>
              <p:cNvSpPr/>
              <p:nvPr/>
            </p:nvSpPr>
            <p:spPr>
              <a:xfrm>
                <a:off x="7197222" y="3650434"/>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grpSp>
        <p:cxnSp>
          <p:nvCxnSpPr>
            <p:cNvPr id="24" name="Straight Connector 23">
              <a:extLst>
                <a:ext uri="{FF2B5EF4-FFF2-40B4-BE49-F238E27FC236}">
                  <a16:creationId xmlns:a16="http://schemas.microsoft.com/office/drawing/2014/main" id="{2CCCE144-D62C-4FE2-BF38-E442CE92FD5A}"/>
                </a:ext>
              </a:extLst>
            </p:cNvPr>
            <p:cNvCxnSpPr>
              <a:stCxn id="19" idx="6"/>
              <a:endCxn id="58" idx="2"/>
            </p:cNvCxnSpPr>
            <p:nvPr/>
          </p:nvCxnSpPr>
          <p:spPr>
            <a:xfrm>
              <a:off x="7299693" y="3276107"/>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6F8457D6-4D6D-41D6-BC99-6833498B25C8}"/>
                </a:ext>
              </a:extLst>
            </p:cNvPr>
            <p:cNvCxnSpPr/>
            <p:nvPr/>
          </p:nvCxnSpPr>
          <p:spPr>
            <a:xfrm>
              <a:off x="8061558" y="2666507"/>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3B545EC-A603-4C83-A650-D572A8A35E22}"/>
                </a:ext>
              </a:extLst>
            </p:cNvPr>
            <p:cNvCxnSpPr/>
            <p:nvPr/>
          </p:nvCxnSpPr>
          <p:spPr>
            <a:xfrm>
              <a:off x="7299693" y="5209682"/>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FEF2CE1F-8DD4-44EB-A1FB-B75913EBF362}"/>
                </a:ext>
              </a:extLst>
            </p:cNvPr>
            <p:cNvCxnSpPr>
              <a:cxnSpLocks/>
              <a:stCxn id="63" idx="0"/>
              <a:endCxn id="59" idx="4"/>
            </p:cNvCxnSpPr>
            <p:nvPr/>
          </p:nvCxnSpPr>
          <p:spPr>
            <a:xfrm flipV="1">
              <a:off x="9936460" y="2869677"/>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A690AEE8-5C72-4D6C-A3FD-733E8A4A27F5}"/>
                </a:ext>
              </a:extLst>
            </p:cNvPr>
            <p:cNvCxnSpPr>
              <a:cxnSpLocks/>
            </p:cNvCxnSpPr>
            <p:nvPr/>
          </p:nvCxnSpPr>
          <p:spPr>
            <a:xfrm flipV="1">
              <a:off x="9187160" y="3514629"/>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61FCFE6D-F6BD-4CFE-99F1-2CD867C90C03}"/>
                </a:ext>
              </a:extLst>
            </p:cNvPr>
            <p:cNvCxnSpPr>
              <a:cxnSpLocks/>
            </p:cNvCxnSpPr>
            <p:nvPr/>
          </p:nvCxnSpPr>
          <p:spPr>
            <a:xfrm flipV="1">
              <a:off x="7088485" y="3499747"/>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5" name="Oval 54">
              <a:extLst>
                <a:ext uri="{FF2B5EF4-FFF2-40B4-BE49-F238E27FC236}">
                  <a16:creationId xmlns:a16="http://schemas.microsoft.com/office/drawing/2014/main" id="{A36D6506-9534-4E93-8CDA-B1D2505410D7}"/>
                </a:ext>
              </a:extLst>
            </p:cNvPr>
            <p:cNvSpPr/>
            <p:nvPr/>
          </p:nvSpPr>
          <p:spPr>
            <a:xfrm>
              <a:off x="7626490" y="243460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59" name="Oval 58">
              <a:extLst>
                <a:ext uri="{FF2B5EF4-FFF2-40B4-BE49-F238E27FC236}">
                  <a16:creationId xmlns:a16="http://schemas.microsoft.com/office/drawing/2014/main" id="{0D38A843-206D-4AA8-8327-130E0903CC1A}"/>
                </a:ext>
              </a:extLst>
            </p:cNvPr>
            <p:cNvSpPr/>
            <p:nvPr/>
          </p:nvSpPr>
          <p:spPr>
            <a:xfrm>
              <a:off x="9718926" y="243460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61" name="Oval 60">
              <a:extLst>
                <a:ext uri="{FF2B5EF4-FFF2-40B4-BE49-F238E27FC236}">
                  <a16:creationId xmlns:a16="http://schemas.microsoft.com/office/drawing/2014/main" id="{B6F0A25B-F2DC-4597-B8AB-534DE5305C90}"/>
                </a:ext>
              </a:extLst>
            </p:cNvPr>
            <p:cNvSpPr/>
            <p:nvPr/>
          </p:nvSpPr>
          <p:spPr>
            <a:xfrm>
              <a:off x="7626490" y="435808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63" name="Oval 62">
              <a:extLst>
                <a:ext uri="{FF2B5EF4-FFF2-40B4-BE49-F238E27FC236}">
                  <a16:creationId xmlns:a16="http://schemas.microsoft.com/office/drawing/2014/main" id="{4B617771-BE11-4258-B3C0-9DFF041CC679}"/>
                </a:ext>
              </a:extLst>
            </p:cNvPr>
            <p:cNvSpPr/>
            <p:nvPr/>
          </p:nvSpPr>
          <p:spPr>
            <a:xfrm>
              <a:off x="9718926" y="435808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76" name="Straight Connector 75">
              <a:extLst>
                <a:ext uri="{FF2B5EF4-FFF2-40B4-BE49-F238E27FC236}">
                  <a16:creationId xmlns:a16="http://schemas.microsoft.com/office/drawing/2014/main" id="{3817DEFB-A8E1-4E5B-A195-0C6F03CCB8F0}"/>
                </a:ext>
              </a:extLst>
            </p:cNvPr>
            <p:cNvCxnSpPr>
              <a:cxnSpLocks/>
            </p:cNvCxnSpPr>
            <p:nvPr/>
          </p:nvCxnSpPr>
          <p:spPr>
            <a:xfrm flipV="1">
              <a:off x="7088485" y="2666507"/>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82260AD-E750-4175-8C55-11F2A1998F98}"/>
                </a:ext>
              </a:extLst>
            </p:cNvPr>
            <p:cNvCxnSpPr>
              <a:cxnSpLocks/>
            </p:cNvCxnSpPr>
            <p:nvPr/>
          </p:nvCxnSpPr>
          <p:spPr>
            <a:xfrm flipV="1">
              <a:off x="9181056" y="2666507"/>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C58B9780-9EED-4E58-89C8-167FF1B2938D}"/>
                </a:ext>
              </a:extLst>
            </p:cNvPr>
            <p:cNvSpPr/>
            <p:nvPr/>
          </p:nvSpPr>
          <p:spPr>
            <a:xfrm>
              <a:off x="8957061" y="3058573"/>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19" name="Oval 18">
              <a:extLst>
                <a:ext uri="{FF2B5EF4-FFF2-40B4-BE49-F238E27FC236}">
                  <a16:creationId xmlns:a16="http://schemas.microsoft.com/office/drawing/2014/main" id="{59EB4701-95E3-4388-A28F-70EFB96109AA}"/>
                </a:ext>
              </a:extLst>
            </p:cNvPr>
            <p:cNvSpPr/>
            <p:nvPr/>
          </p:nvSpPr>
          <p:spPr>
            <a:xfrm>
              <a:off x="6864625" y="3058573"/>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83" name="Straight Connector 82">
              <a:extLst>
                <a:ext uri="{FF2B5EF4-FFF2-40B4-BE49-F238E27FC236}">
                  <a16:creationId xmlns:a16="http://schemas.microsoft.com/office/drawing/2014/main" id="{127DE091-4224-45CC-BAC9-EDC6E7E32814}"/>
                </a:ext>
              </a:extLst>
            </p:cNvPr>
            <p:cNvCxnSpPr>
              <a:cxnSpLocks/>
            </p:cNvCxnSpPr>
            <p:nvPr/>
          </p:nvCxnSpPr>
          <p:spPr>
            <a:xfrm flipV="1">
              <a:off x="9170417" y="4600481"/>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A70DD1C-92A4-4054-8CD3-81E72CEE6F58}"/>
                </a:ext>
              </a:extLst>
            </p:cNvPr>
            <p:cNvCxnSpPr>
              <a:cxnSpLocks/>
            </p:cNvCxnSpPr>
            <p:nvPr/>
          </p:nvCxnSpPr>
          <p:spPr>
            <a:xfrm flipV="1">
              <a:off x="7090857" y="4608694"/>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EBFB7F7A-40BE-43E5-B62C-A7B030233990}"/>
                </a:ext>
              </a:extLst>
            </p:cNvPr>
            <p:cNvSpPr/>
            <p:nvPr/>
          </p:nvSpPr>
          <p:spPr>
            <a:xfrm>
              <a:off x="6864625" y="4982053"/>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228" name="Straight Arrow Connector 227">
              <a:extLst>
                <a:ext uri="{FF2B5EF4-FFF2-40B4-BE49-F238E27FC236}">
                  <a16:creationId xmlns:a16="http://schemas.microsoft.com/office/drawing/2014/main" id="{7461C054-C152-4ADB-8E0D-FEB0D0337E4D}"/>
                </a:ext>
              </a:extLst>
            </p:cNvPr>
            <p:cNvCxnSpPr>
              <a:cxnSpLocks/>
            </p:cNvCxnSpPr>
            <p:nvPr/>
          </p:nvCxnSpPr>
          <p:spPr>
            <a:xfrm flipH="1" flipV="1">
              <a:off x="8394378" y="3868056"/>
              <a:ext cx="234578" cy="334814"/>
            </a:xfrm>
            <a:prstGeom prst="straightConnector1">
              <a:avLst/>
            </a:prstGeom>
            <a:ln w="19050">
              <a:solidFill>
                <a:srgbClr val="FF00FF"/>
              </a:solidFill>
              <a:headEnd type="triangle"/>
              <a:tailEnd type="triangle"/>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FC178584-734C-4F36-BF6B-8172560E3762}"/>
                </a:ext>
              </a:extLst>
            </p:cNvPr>
            <p:cNvSpPr/>
            <p:nvPr/>
          </p:nvSpPr>
          <p:spPr>
            <a:xfrm>
              <a:off x="8957061" y="4982053"/>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grpSp>
      <p:sp>
        <p:nvSpPr>
          <p:cNvPr id="54" name="TextBox 53">
            <a:extLst>
              <a:ext uri="{FF2B5EF4-FFF2-40B4-BE49-F238E27FC236}">
                <a16:creationId xmlns:a16="http://schemas.microsoft.com/office/drawing/2014/main" id="{EA91E688-8DAA-49A9-8CF9-1612CE2C47C6}"/>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2</a:t>
            </a:r>
            <a:endParaRPr lang="de-DE" b="1" dirty="0">
              <a:solidFill>
                <a:schemeClr val="bg1"/>
              </a:solidFill>
            </a:endParaRPr>
          </a:p>
        </p:txBody>
      </p:sp>
    </p:spTree>
    <p:custDataLst>
      <p:tags r:id="rId1"/>
    </p:custDataLst>
    <p:extLst>
      <p:ext uri="{BB962C8B-B14F-4D97-AF65-F5344CB8AC3E}">
        <p14:creationId xmlns:p14="http://schemas.microsoft.com/office/powerpoint/2010/main" val="2235841843"/>
      </p:ext>
    </p:extLst>
  </p:cSld>
  <p:clrMapOvr>
    <a:masterClrMapping/>
  </p:clrMapOvr>
  <mc:AlternateContent xmlns:mc="http://schemas.openxmlformats.org/markup-compatibility/2006" xmlns:p14="http://schemas.microsoft.com/office/powerpoint/2010/main">
    <mc:Choice Requires="p14">
      <p:transition spd="med" p14:dur="700" advTm="1960">
        <p:fade/>
      </p:transition>
    </mc:Choice>
    <mc:Fallback xmlns="">
      <p:transition spd="med" advTm="19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3.7037E-6 L -0.45795 -0.00115 " pathEditMode="relative" rAng="0" ptsTypes="AA">
                                      <p:cBhvr>
                                        <p:cTn id="6" dur="2000" fill="hold"/>
                                        <p:tgtEl>
                                          <p:spTgt spid="229"/>
                                        </p:tgtEl>
                                        <p:attrNameLst>
                                          <p:attrName>ppt_x</p:attrName>
                                          <p:attrName>ppt_y</p:attrName>
                                        </p:attrNameLst>
                                      </p:cBhvr>
                                      <p:rCtr x="-22904"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613392" y="174592"/>
            <a:ext cx="11152599" cy="1400530"/>
          </a:xfrm>
        </p:spPr>
        <p:txBody>
          <a:bodyPr/>
          <a:lstStyle/>
          <a:p>
            <a:r>
              <a:rPr lang="en-AU" dirty="0">
                <a:solidFill>
                  <a:schemeClr val="bg1"/>
                </a:solidFill>
              </a:rPr>
              <a:t>Internal Conversion</a:t>
            </a:r>
            <a:endParaRPr lang="en-GB" dirty="0">
              <a:solidFill>
                <a:schemeClr val="bg1"/>
              </a:solidFill>
            </a:endParaRPr>
          </a:p>
        </p:txBody>
      </p:sp>
      <p:sp>
        <p:nvSpPr>
          <p:cNvPr id="118" name="Oval 117">
            <a:extLst>
              <a:ext uri="{FF2B5EF4-FFF2-40B4-BE49-F238E27FC236}">
                <a16:creationId xmlns:a16="http://schemas.microsoft.com/office/drawing/2014/main" id="{A63E9E6F-A811-4F4C-ACC0-CEA91ECD6B04}"/>
              </a:ext>
            </a:extLst>
          </p:cNvPr>
          <p:cNvSpPr/>
          <p:nvPr/>
        </p:nvSpPr>
        <p:spPr>
          <a:xfrm rot="18562868">
            <a:off x="2635591" y="3576237"/>
            <a:ext cx="571036" cy="918343"/>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grpSp>
        <p:nvGrpSpPr>
          <p:cNvPr id="119" name="Group 118">
            <a:extLst>
              <a:ext uri="{FF2B5EF4-FFF2-40B4-BE49-F238E27FC236}">
                <a16:creationId xmlns:a16="http://schemas.microsoft.com/office/drawing/2014/main" id="{C1696E09-B008-4CB0-9D96-B4AD6BE5245C}"/>
              </a:ext>
            </a:extLst>
          </p:cNvPr>
          <p:cNvGrpSpPr/>
          <p:nvPr/>
        </p:nvGrpSpPr>
        <p:grpSpPr>
          <a:xfrm>
            <a:off x="2683128" y="3804090"/>
            <a:ext cx="465996" cy="454548"/>
            <a:chOff x="7931431" y="3753704"/>
            <a:chExt cx="465996" cy="454548"/>
          </a:xfrm>
        </p:grpSpPr>
        <p:sp>
          <p:nvSpPr>
            <p:cNvPr id="131" name="Oval 130">
              <a:extLst>
                <a:ext uri="{FF2B5EF4-FFF2-40B4-BE49-F238E27FC236}">
                  <a16:creationId xmlns:a16="http://schemas.microsoft.com/office/drawing/2014/main" id="{7D76ADE6-07BC-4B98-A6FC-C8FE9D53BA07}"/>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2" name="Oval 131">
              <a:extLst>
                <a:ext uri="{FF2B5EF4-FFF2-40B4-BE49-F238E27FC236}">
                  <a16:creationId xmlns:a16="http://schemas.microsoft.com/office/drawing/2014/main" id="{BDF8AF29-62B9-40BB-9C89-E7B95945B61C}"/>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3" name="Oval 132">
              <a:extLst>
                <a:ext uri="{FF2B5EF4-FFF2-40B4-BE49-F238E27FC236}">
                  <a16:creationId xmlns:a16="http://schemas.microsoft.com/office/drawing/2014/main" id="{65EF9447-11D9-49DC-B511-177869815D39}"/>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4" name="Oval 133">
              <a:extLst>
                <a:ext uri="{FF2B5EF4-FFF2-40B4-BE49-F238E27FC236}">
                  <a16:creationId xmlns:a16="http://schemas.microsoft.com/office/drawing/2014/main" id="{E1210158-6132-48DD-8732-0BD36C0211E8}"/>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5" name="Oval 134">
              <a:extLst>
                <a:ext uri="{FF2B5EF4-FFF2-40B4-BE49-F238E27FC236}">
                  <a16:creationId xmlns:a16="http://schemas.microsoft.com/office/drawing/2014/main" id="{CC4E96BB-26FD-40CD-B34C-425D10409DA7}"/>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6" name="Oval 135">
              <a:extLst>
                <a:ext uri="{FF2B5EF4-FFF2-40B4-BE49-F238E27FC236}">
                  <a16:creationId xmlns:a16="http://schemas.microsoft.com/office/drawing/2014/main" id="{6B187F75-8C34-4276-A732-80090F13EB4C}"/>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7" name="Oval 136">
              <a:extLst>
                <a:ext uri="{FF2B5EF4-FFF2-40B4-BE49-F238E27FC236}">
                  <a16:creationId xmlns:a16="http://schemas.microsoft.com/office/drawing/2014/main" id="{12F37074-4890-4E32-A7C0-9105EF945B38}"/>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8" name="Oval 137">
              <a:extLst>
                <a:ext uri="{FF2B5EF4-FFF2-40B4-BE49-F238E27FC236}">
                  <a16:creationId xmlns:a16="http://schemas.microsoft.com/office/drawing/2014/main" id="{9F988EAD-360A-4418-8ED5-B8DCCDD21D9D}"/>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9" name="Oval 138">
              <a:extLst>
                <a:ext uri="{FF2B5EF4-FFF2-40B4-BE49-F238E27FC236}">
                  <a16:creationId xmlns:a16="http://schemas.microsoft.com/office/drawing/2014/main" id="{CC183633-A8D4-4CBF-BC00-85687B591444}"/>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40" name="Oval 139">
              <a:extLst>
                <a:ext uri="{FF2B5EF4-FFF2-40B4-BE49-F238E27FC236}">
                  <a16:creationId xmlns:a16="http://schemas.microsoft.com/office/drawing/2014/main" id="{FE0FA7DF-34EC-4B9D-B9DD-0EFE59EC3D27}"/>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120" name="Oval 119">
            <a:extLst>
              <a:ext uri="{FF2B5EF4-FFF2-40B4-BE49-F238E27FC236}">
                <a16:creationId xmlns:a16="http://schemas.microsoft.com/office/drawing/2014/main" id="{CDF63B76-51B3-4DA8-91CA-5BC396D20933}"/>
              </a:ext>
            </a:extLst>
          </p:cNvPr>
          <p:cNvSpPr/>
          <p:nvPr/>
        </p:nvSpPr>
        <p:spPr>
          <a:xfrm rot="4078077">
            <a:off x="2614718" y="3600669"/>
            <a:ext cx="571036" cy="886636"/>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1" name="Oval 120">
            <a:extLst>
              <a:ext uri="{FF2B5EF4-FFF2-40B4-BE49-F238E27FC236}">
                <a16:creationId xmlns:a16="http://schemas.microsoft.com/office/drawing/2014/main" id="{289085A6-FAB8-4C14-8E0A-9D11E5761F97}"/>
              </a:ext>
            </a:extLst>
          </p:cNvPr>
          <p:cNvSpPr/>
          <p:nvPr/>
        </p:nvSpPr>
        <p:spPr>
          <a:xfrm rot="597851">
            <a:off x="2603576" y="2983035"/>
            <a:ext cx="627327" cy="2079698"/>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2" name="Oval 121">
            <a:extLst>
              <a:ext uri="{FF2B5EF4-FFF2-40B4-BE49-F238E27FC236}">
                <a16:creationId xmlns:a16="http://schemas.microsoft.com/office/drawing/2014/main" id="{D202E334-951D-4662-A5C9-AA921433F55F}"/>
              </a:ext>
            </a:extLst>
          </p:cNvPr>
          <p:cNvSpPr/>
          <p:nvPr/>
        </p:nvSpPr>
        <p:spPr>
          <a:xfrm rot="16916250">
            <a:off x="2582453" y="2999954"/>
            <a:ext cx="690540" cy="2095005"/>
          </a:xfrm>
          <a:prstGeom prst="ellipse">
            <a:avLst/>
          </a:prstGeom>
          <a:noFill/>
          <a:ln w="57150" cap="flat" cmpd="sng" algn="ctr">
            <a:solidFill>
              <a:srgbClr val="FFC00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3" name="Oval 122">
            <a:extLst>
              <a:ext uri="{FF2B5EF4-FFF2-40B4-BE49-F238E27FC236}">
                <a16:creationId xmlns:a16="http://schemas.microsoft.com/office/drawing/2014/main" id="{71DEAE04-65EB-4532-8295-B22F48C5BBB1}"/>
              </a:ext>
            </a:extLst>
          </p:cNvPr>
          <p:cNvSpPr/>
          <p:nvPr/>
        </p:nvSpPr>
        <p:spPr>
          <a:xfrm>
            <a:off x="3242930" y="3425398"/>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4" name="Oval 123">
            <a:extLst>
              <a:ext uri="{FF2B5EF4-FFF2-40B4-BE49-F238E27FC236}">
                <a16:creationId xmlns:a16="http://schemas.microsoft.com/office/drawing/2014/main" id="{379C1893-A728-448A-8A93-AEC829682C12}"/>
              </a:ext>
            </a:extLst>
          </p:cNvPr>
          <p:cNvSpPr/>
          <p:nvPr/>
        </p:nvSpPr>
        <p:spPr>
          <a:xfrm>
            <a:off x="2538080" y="465470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5" name="Oval 124">
            <a:extLst>
              <a:ext uri="{FF2B5EF4-FFF2-40B4-BE49-F238E27FC236}">
                <a16:creationId xmlns:a16="http://schemas.microsoft.com/office/drawing/2014/main" id="{4FE034E9-FDB2-4043-9A7B-AE1E089B85AF}"/>
              </a:ext>
            </a:extLst>
          </p:cNvPr>
          <p:cNvSpPr/>
          <p:nvPr/>
        </p:nvSpPr>
        <p:spPr>
          <a:xfrm>
            <a:off x="3291772" y="3871026"/>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6" name="Oval 125">
            <a:extLst>
              <a:ext uri="{FF2B5EF4-FFF2-40B4-BE49-F238E27FC236}">
                <a16:creationId xmlns:a16="http://schemas.microsoft.com/office/drawing/2014/main" id="{7B1F549F-ABA5-446A-A063-5EB4F1F5022E}"/>
              </a:ext>
            </a:extLst>
          </p:cNvPr>
          <p:cNvSpPr/>
          <p:nvPr/>
        </p:nvSpPr>
        <p:spPr>
          <a:xfrm>
            <a:off x="2468657" y="4205317"/>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8" name="Oval 127">
            <a:extLst>
              <a:ext uri="{FF2B5EF4-FFF2-40B4-BE49-F238E27FC236}">
                <a16:creationId xmlns:a16="http://schemas.microsoft.com/office/drawing/2014/main" id="{DF7A0D46-EE60-45DB-9BDC-ECCC1EA33086}"/>
              </a:ext>
            </a:extLst>
          </p:cNvPr>
          <p:cNvSpPr/>
          <p:nvPr/>
        </p:nvSpPr>
        <p:spPr>
          <a:xfrm>
            <a:off x="2815894" y="365123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9" name="Oval 128">
            <a:extLst>
              <a:ext uri="{FF2B5EF4-FFF2-40B4-BE49-F238E27FC236}">
                <a16:creationId xmlns:a16="http://schemas.microsoft.com/office/drawing/2014/main" id="{F348F112-8CDD-4348-AD44-F5093BD0C476}"/>
              </a:ext>
            </a:extLst>
          </p:cNvPr>
          <p:cNvSpPr/>
          <p:nvPr/>
        </p:nvSpPr>
        <p:spPr>
          <a:xfrm>
            <a:off x="3038497" y="43715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30" name="Oval 129">
            <a:extLst>
              <a:ext uri="{FF2B5EF4-FFF2-40B4-BE49-F238E27FC236}">
                <a16:creationId xmlns:a16="http://schemas.microsoft.com/office/drawing/2014/main" id="{AA9C191B-A8A1-4331-9475-810E63BAA5BA}"/>
              </a:ext>
            </a:extLst>
          </p:cNvPr>
          <p:cNvSpPr/>
          <p:nvPr/>
        </p:nvSpPr>
        <p:spPr>
          <a:xfrm>
            <a:off x="1948919" y="3700820"/>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cxnSp>
        <p:nvCxnSpPr>
          <p:cNvPr id="6" name="Straight Arrow Connector 5">
            <a:extLst>
              <a:ext uri="{FF2B5EF4-FFF2-40B4-BE49-F238E27FC236}">
                <a16:creationId xmlns:a16="http://schemas.microsoft.com/office/drawing/2014/main" id="{2308FC70-2F88-4230-9444-01A839AADD27}"/>
              </a:ext>
            </a:extLst>
          </p:cNvPr>
          <p:cNvCxnSpPr>
            <a:cxnSpLocks/>
            <a:stCxn id="142" idx="0"/>
          </p:cNvCxnSpPr>
          <p:nvPr/>
        </p:nvCxnSpPr>
        <p:spPr>
          <a:xfrm flipV="1">
            <a:off x="3917842" y="3048000"/>
            <a:ext cx="143943" cy="1230477"/>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142" name="Oval 141">
            <a:extLst>
              <a:ext uri="{FF2B5EF4-FFF2-40B4-BE49-F238E27FC236}">
                <a16:creationId xmlns:a16="http://schemas.microsoft.com/office/drawing/2014/main" id="{9CA96BEF-08DC-4AC0-BD62-B9AED2CEC353}"/>
              </a:ext>
            </a:extLst>
          </p:cNvPr>
          <p:cNvSpPr/>
          <p:nvPr/>
        </p:nvSpPr>
        <p:spPr>
          <a:xfrm>
            <a:off x="3888659" y="4278477"/>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721E2A3-605C-42BA-A1AB-438E1F97248E}"/>
                  </a:ext>
                </a:extLst>
              </p:cNvPr>
              <p:cNvSpPr txBox="1"/>
              <p:nvPr/>
            </p:nvSpPr>
            <p:spPr>
              <a:xfrm>
                <a:off x="3844692" y="3509546"/>
                <a:ext cx="2013644" cy="40011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𝐸</m:t>
                          </m:r>
                        </m:e>
                        <m:sub>
                          <m:r>
                            <a:rPr lang="en-US" sz="2000" b="0" i="1" smtClean="0">
                              <a:solidFill>
                                <a:schemeClr val="bg1"/>
                              </a:solidFill>
                              <a:latin typeface="Cambria Math" panose="02040503050406030204" pitchFamily="18" charset="0"/>
                            </a:rPr>
                            <m:t>𝑘𝑖𝑛</m:t>
                          </m:r>
                        </m:sub>
                      </m:sSub>
                      <m:r>
                        <a:rPr lang="en-US" sz="2000" b="0" i="1" smtClean="0">
                          <a:solidFill>
                            <a:schemeClr val="bg1"/>
                          </a:solidFill>
                          <a:latin typeface="Cambria Math" panose="02040503050406030204" pitchFamily="18" charset="0"/>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𝐸</m:t>
                          </m:r>
                        </m:e>
                        <m:sub>
                          <m:r>
                            <a:rPr lang="en-US" sz="2000" b="0" i="1" smtClean="0">
                              <a:solidFill>
                                <a:schemeClr val="bg1"/>
                              </a:solidFill>
                              <a:latin typeface="Cambria Math" panose="02040503050406030204" pitchFamily="18" charset="0"/>
                            </a:rPr>
                            <m:t>𝑠</m:t>
                          </m:r>
                        </m:sub>
                      </m:sSub>
                      <m:r>
                        <a:rPr lang="en-US" sz="2000" b="0" i="1" smtClean="0">
                          <a:solidFill>
                            <a:schemeClr val="bg1"/>
                          </a:solidFill>
                          <a:latin typeface="Cambria Math" panose="02040503050406030204" pitchFamily="18" charset="0"/>
                        </a:rPr>
                        <m:t>−</m:t>
                      </m:r>
                      <m:sSub>
                        <m:sSubPr>
                          <m:ctrlPr>
                            <a:rPr lang="en-US" sz="2000" b="0" i="1" smtClean="0">
                              <a:solidFill>
                                <a:schemeClr val="bg1"/>
                              </a:solidFill>
                              <a:latin typeface="Cambria Math" panose="02040503050406030204" pitchFamily="18" charset="0"/>
                            </a:rPr>
                          </m:ctrlPr>
                        </m:sSubPr>
                        <m:e>
                          <m:r>
                            <a:rPr lang="en-US" sz="2000" b="0" i="1" smtClean="0">
                              <a:solidFill>
                                <a:schemeClr val="bg1"/>
                              </a:solidFill>
                              <a:latin typeface="Cambria Math" panose="02040503050406030204" pitchFamily="18" charset="0"/>
                            </a:rPr>
                            <m:t>𝐸</m:t>
                          </m:r>
                        </m:e>
                        <m:sub>
                          <m:r>
                            <a:rPr lang="en-US" sz="2000" b="0" i="1" smtClean="0">
                              <a:solidFill>
                                <a:schemeClr val="bg1"/>
                              </a:solidFill>
                              <a:latin typeface="Cambria Math" panose="02040503050406030204" pitchFamily="18" charset="0"/>
                            </a:rPr>
                            <m:t>𝐵</m:t>
                          </m:r>
                        </m:sub>
                      </m:sSub>
                    </m:oMath>
                  </m:oMathPara>
                </a14:m>
                <a:endParaRPr lang="en-CH" sz="2000" dirty="0">
                  <a:solidFill>
                    <a:schemeClr val="bg1"/>
                  </a:solidFill>
                </a:endParaRPr>
              </a:p>
            </p:txBody>
          </p:sp>
        </mc:Choice>
        <mc:Fallback xmlns="">
          <p:sp>
            <p:nvSpPr>
              <p:cNvPr id="9" name="TextBox 8">
                <a:extLst>
                  <a:ext uri="{FF2B5EF4-FFF2-40B4-BE49-F238E27FC236}">
                    <a16:creationId xmlns:a16="http://schemas.microsoft.com/office/drawing/2014/main" id="{2721E2A3-605C-42BA-A1AB-438E1F97248E}"/>
                  </a:ext>
                </a:extLst>
              </p:cNvPr>
              <p:cNvSpPr txBox="1">
                <a:spLocks noRot="1" noChangeAspect="1" noMove="1" noResize="1" noEditPoints="1" noAdjustHandles="1" noChangeArrowheads="1" noChangeShapeType="1" noTextEdit="1"/>
              </p:cNvSpPr>
              <p:nvPr/>
            </p:nvSpPr>
            <p:spPr>
              <a:xfrm>
                <a:off x="3844692" y="3509546"/>
                <a:ext cx="2013644" cy="400110"/>
              </a:xfrm>
              <a:prstGeom prst="rect">
                <a:avLst/>
              </a:prstGeom>
              <a:blipFill>
                <a:blip r:embed="rId4"/>
                <a:stretch>
                  <a:fillRect b="-4615"/>
                </a:stretch>
              </a:blipFill>
            </p:spPr>
            <p:txBody>
              <a:bodyPr/>
              <a:lstStyle/>
              <a:p>
                <a:r>
                  <a:rPr lang="en-CH">
                    <a:noFill/>
                  </a:rPr>
                  <a:t> </a:t>
                </a:r>
              </a:p>
            </p:txBody>
          </p:sp>
        </mc:Fallback>
      </mc:AlternateContent>
      <p:cxnSp>
        <p:nvCxnSpPr>
          <p:cNvPr id="11" name="Connector: Curved 10">
            <a:extLst>
              <a:ext uri="{FF2B5EF4-FFF2-40B4-BE49-F238E27FC236}">
                <a16:creationId xmlns:a16="http://schemas.microsoft.com/office/drawing/2014/main" id="{2C90B9ED-5BCC-48C0-92EF-74456EF64B7E}"/>
              </a:ext>
            </a:extLst>
          </p:cNvPr>
          <p:cNvCxnSpPr>
            <a:cxnSpLocks/>
            <a:stCxn id="140" idx="5"/>
            <a:endCxn id="142" idx="1"/>
          </p:cNvCxnSpPr>
          <p:nvPr/>
        </p:nvCxnSpPr>
        <p:spPr>
          <a:xfrm rot="16200000" flipH="1">
            <a:off x="3358344" y="3748162"/>
            <a:ext cx="194910" cy="882815"/>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70B058F-1684-4EA9-9174-3E43558AD0B5}"/>
              </a:ext>
            </a:extLst>
          </p:cNvPr>
          <p:cNvCxnSpPr>
            <a:cxnSpLocks/>
          </p:cNvCxnSpPr>
          <p:nvPr/>
        </p:nvCxnSpPr>
        <p:spPr>
          <a:xfrm flipV="1">
            <a:off x="4082356" y="2965080"/>
            <a:ext cx="777706" cy="57693"/>
          </a:xfrm>
          <a:prstGeom prst="straightConnector1">
            <a:avLst/>
          </a:prstGeom>
          <a:ln w="19050">
            <a:solidFill>
              <a:srgbClr val="61DCF9"/>
            </a:solidFill>
            <a:tailEnd type="triangle"/>
          </a:ln>
        </p:spPr>
        <p:style>
          <a:lnRef idx="1">
            <a:schemeClr val="accent4"/>
          </a:lnRef>
          <a:fillRef idx="0">
            <a:schemeClr val="accent4"/>
          </a:fillRef>
          <a:effectRef idx="0">
            <a:schemeClr val="accent4"/>
          </a:effectRef>
          <a:fontRef idx="minor">
            <a:schemeClr val="tx1"/>
          </a:fontRef>
        </p:style>
      </p:cxnSp>
      <p:sp>
        <p:nvSpPr>
          <p:cNvPr id="141" name="Oval 140">
            <a:extLst>
              <a:ext uri="{FF2B5EF4-FFF2-40B4-BE49-F238E27FC236}">
                <a16:creationId xmlns:a16="http://schemas.microsoft.com/office/drawing/2014/main" id="{29797BFC-7439-487C-A63D-B5217F774694}"/>
              </a:ext>
            </a:extLst>
          </p:cNvPr>
          <p:cNvSpPr/>
          <p:nvPr/>
        </p:nvSpPr>
        <p:spPr>
          <a:xfrm>
            <a:off x="3888659" y="4277922"/>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620E2D5-151A-4D30-AABB-F348BB800FE6}"/>
                  </a:ext>
                </a:extLst>
              </p:cNvPr>
              <p:cNvSpPr txBox="1"/>
              <p:nvPr/>
            </p:nvSpPr>
            <p:spPr>
              <a:xfrm>
                <a:off x="2949604" y="3836087"/>
                <a:ext cx="1122691"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𝑀</m:t>
                          </m:r>
                        </m:e>
                        <m:sub>
                          <m:r>
                            <a:rPr lang="en-US" b="0" i="1" smtClean="0">
                              <a:solidFill>
                                <a:srgbClr val="FF0000"/>
                              </a:solidFill>
                              <a:latin typeface="Cambria Math" panose="02040503050406030204" pitchFamily="18" charset="0"/>
                            </a:rPr>
                            <m:t>1</m:t>
                          </m:r>
                        </m:sub>
                      </m:sSub>
                      <m:r>
                        <a:rPr lang="en-US" b="0" i="1" smtClean="0">
                          <a:solidFill>
                            <a:srgbClr val="FF0000"/>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𝐸</m:t>
                          </m:r>
                        </m:e>
                        <m:sub>
                          <m:r>
                            <a:rPr lang="en-US" b="0" i="1" smtClean="0">
                              <a:solidFill>
                                <a:srgbClr val="FF0000"/>
                              </a:solidFill>
                              <a:latin typeface="Cambria Math" panose="02040503050406030204" pitchFamily="18" charset="0"/>
                            </a:rPr>
                            <m:t>2</m:t>
                          </m:r>
                        </m:sub>
                      </m:sSub>
                    </m:oMath>
                  </m:oMathPara>
                </a14:m>
                <a:endParaRPr lang="en-CH" dirty="0">
                  <a:solidFill>
                    <a:srgbClr val="FF0000"/>
                  </a:solidFill>
                </a:endParaRPr>
              </a:p>
            </p:txBody>
          </p:sp>
        </mc:Choice>
        <mc:Fallback xmlns="">
          <p:sp>
            <p:nvSpPr>
              <p:cNvPr id="15" name="TextBox 14">
                <a:extLst>
                  <a:ext uri="{FF2B5EF4-FFF2-40B4-BE49-F238E27FC236}">
                    <a16:creationId xmlns:a16="http://schemas.microsoft.com/office/drawing/2014/main" id="{E620E2D5-151A-4D30-AABB-F348BB800FE6}"/>
                  </a:ext>
                </a:extLst>
              </p:cNvPr>
              <p:cNvSpPr txBox="1">
                <a:spLocks noRot="1" noChangeAspect="1" noMove="1" noResize="1" noEditPoints="1" noAdjustHandles="1" noChangeArrowheads="1" noChangeShapeType="1" noTextEdit="1"/>
              </p:cNvSpPr>
              <p:nvPr/>
            </p:nvSpPr>
            <p:spPr>
              <a:xfrm>
                <a:off x="2949604" y="3836087"/>
                <a:ext cx="1122691" cy="369332"/>
              </a:xfrm>
              <a:prstGeom prst="rect">
                <a:avLst/>
              </a:prstGeom>
              <a:blipFill>
                <a:blip r:embed="rId5"/>
                <a:stretch>
                  <a:fillRect b="-16393"/>
                </a:stretch>
              </a:blipFill>
            </p:spPr>
            <p:txBody>
              <a:bodyPr/>
              <a:lstStyle/>
              <a:p>
                <a:r>
                  <a:rPr lang="en-CH">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C27DF332-47FA-4ED3-9FE4-7F52A766818C}"/>
                  </a:ext>
                </a:extLst>
              </p:cNvPr>
              <p:cNvSpPr txBox="1"/>
              <p:nvPr/>
            </p:nvSpPr>
            <p:spPr>
              <a:xfrm>
                <a:off x="6719984" y="2965080"/>
                <a:ext cx="3968684"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Internal Conversion (IC) is the preferred decay mechanism</a:t>
                </a:r>
              </a:p>
              <a:p>
                <a:pPr marL="285750" indent="-285750">
                  <a:buFont typeface="Arial" panose="020B0604020202020204" pitchFamily="34" charset="0"/>
                  <a:buChar char="•"/>
                </a:pPr>
                <a:r>
                  <a:rPr lang="en-US" dirty="0">
                    <a:solidFill>
                      <a:schemeClr val="bg1"/>
                    </a:solidFill>
                  </a:rPr>
                  <a:t>Lifetime of </a:t>
                </a:r>
                <a14:m>
                  <m:oMath xmlns:m="http://schemas.openxmlformats.org/officeDocument/2006/math">
                    <m:r>
                      <a:rPr lang="en-US" b="0" i="1" smtClean="0">
                        <a:solidFill>
                          <a:schemeClr val="bg1"/>
                        </a:solidFill>
                        <a:latin typeface="Cambria Math" panose="02040503050406030204" pitchFamily="18" charset="0"/>
                      </a:rPr>
                      <m:t>𝜇</m:t>
                    </m:r>
                    <m:r>
                      <a:rPr lang="en-US" b="0" i="1" smtClean="0">
                        <a:solidFill>
                          <a:schemeClr val="bg1"/>
                        </a:solidFill>
                        <a:latin typeface="Cambria Math" panose="02040503050406030204" pitchFamily="18" charset="0"/>
                      </a:rPr>
                      <m:t>𝑠</m:t>
                    </m:r>
                  </m:oMath>
                </a14:m>
                <a:endParaRPr lang="en-US" dirty="0">
                  <a:solidFill>
                    <a:schemeClr val="bg1"/>
                  </a:solidFill>
                </a:endParaRPr>
              </a:p>
              <a:p>
                <a:pPr marL="285750" indent="-285750">
                  <a:buFont typeface="Arial" panose="020B0604020202020204" pitchFamily="34" charset="0"/>
                  <a:buChar char="•"/>
                </a:pPr>
                <a:r>
                  <a:rPr lang="en-US" dirty="0">
                    <a:solidFill>
                      <a:schemeClr val="bg1"/>
                    </a:solidFill>
                  </a:rPr>
                  <a:t>Stronger for orbitals with nuclear overlap</a:t>
                </a:r>
              </a:p>
              <a:p>
                <a:pPr marL="285750" indent="-285750">
                  <a:buFont typeface="Arial" panose="020B0604020202020204" pitchFamily="34" charset="0"/>
                  <a:buChar char="•"/>
                </a:pPr>
                <a:r>
                  <a:rPr lang="en-US" dirty="0">
                    <a:solidFill>
                      <a:schemeClr val="bg1"/>
                    </a:solidFill>
                  </a:rPr>
                  <a:t>Only allowed if </a:t>
                </a:r>
                <a14:m>
                  <m:oMath xmlns:m="http://schemas.openxmlformats.org/officeDocument/2006/math">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𝐸</m:t>
                        </m:r>
                      </m:e>
                      <m:sub>
                        <m:r>
                          <a:rPr lang="en-US" b="0" i="1" smtClean="0">
                            <a:solidFill>
                              <a:schemeClr val="bg1"/>
                            </a:solidFill>
                            <a:latin typeface="Cambria Math" panose="02040503050406030204" pitchFamily="18" charset="0"/>
                          </a:rPr>
                          <m:t>𝑆</m:t>
                        </m:r>
                      </m:sub>
                    </m:sSub>
                    <m:r>
                      <a:rPr lang="en-US" b="0" i="1" smtClean="0">
                        <a:solidFill>
                          <a:schemeClr val="bg1"/>
                        </a:solidFill>
                        <a:latin typeface="Cambria Math" panose="02040503050406030204" pitchFamily="18" charset="0"/>
                      </a:rPr>
                      <m:t>&gt;</m:t>
                    </m:r>
                    <m:sSub>
                      <m:sSubPr>
                        <m:ctrlPr>
                          <a:rPr lang="en-US" b="0"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𝐸</m:t>
                        </m:r>
                      </m:e>
                      <m:sub>
                        <m:r>
                          <a:rPr lang="en-US" b="0" i="1" smtClean="0">
                            <a:solidFill>
                              <a:schemeClr val="bg1"/>
                            </a:solidFill>
                            <a:latin typeface="Cambria Math" panose="02040503050406030204" pitchFamily="18" charset="0"/>
                          </a:rPr>
                          <m:t>𝐵</m:t>
                        </m:r>
                      </m:sub>
                    </m:sSub>
                  </m:oMath>
                </a14:m>
                <a:endParaRPr lang="en-CH" dirty="0">
                  <a:solidFill>
                    <a:schemeClr val="bg1"/>
                  </a:solidFill>
                </a:endParaRPr>
              </a:p>
            </p:txBody>
          </p:sp>
        </mc:Choice>
        <mc:Fallback xmlns="">
          <p:sp>
            <p:nvSpPr>
              <p:cNvPr id="21" name="TextBox 20">
                <a:extLst>
                  <a:ext uri="{FF2B5EF4-FFF2-40B4-BE49-F238E27FC236}">
                    <a16:creationId xmlns:a16="http://schemas.microsoft.com/office/drawing/2014/main" id="{C27DF332-47FA-4ED3-9FE4-7F52A766818C}"/>
                  </a:ext>
                </a:extLst>
              </p:cNvPr>
              <p:cNvSpPr txBox="1">
                <a:spLocks noRot="1" noChangeAspect="1" noMove="1" noResize="1" noEditPoints="1" noAdjustHandles="1" noChangeArrowheads="1" noChangeShapeType="1" noTextEdit="1"/>
              </p:cNvSpPr>
              <p:nvPr/>
            </p:nvSpPr>
            <p:spPr>
              <a:xfrm>
                <a:off x="6719984" y="2965080"/>
                <a:ext cx="3968684" cy="1754326"/>
              </a:xfrm>
              <a:prstGeom prst="rect">
                <a:avLst/>
              </a:prstGeom>
              <a:blipFill>
                <a:blip r:embed="rId6"/>
                <a:stretch>
                  <a:fillRect l="-922" t="-1736" b="-4514"/>
                </a:stretch>
              </a:blipFill>
            </p:spPr>
            <p:txBody>
              <a:bodyPr/>
              <a:lstStyle/>
              <a:p>
                <a:r>
                  <a:rPr lang="en-CH">
                    <a:noFill/>
                  </a:rPr>
                  <a:t> </a:t>
                </a:r>
              </a:p>
            </p:txBody>
          </p:sp>
        </mc:Fallback>
      </mc:AlternateContent>
      <p:sp>
        <p:nvSpPr>
          <p:cNvPr id="34" name="TextBox 33">
            <a:extLst>
              <a:ext uri="{FF2B5EF4-FFF2-40B4-BE49-F238E27FC236}">
                <a16:creationId xmlns:a16="http://schemas.microsoft.com/office/drawing/2014/main" id="{82A3863E-0CB4-46B3-A443-37B35F9F5578}"/>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3</a:t>
            </a:r>
            <a:endParaRPr lang="de-DE" b="1" dirty="0">
              <a:solidFill>
                <a:schemeClr val="bg1"/>
              </a:solidFill>
            </a:endParaRPr>
          </a:p>
        </p:txBody>
      </p:sp>
    </p:spTree>
    <p:extLst>
      <p:ext uri="{BB962C8B-B14F-4D97-AF65-F5344CB8AC3E}">
        <p14:creationId xmlns:p14="http://schemas.microsoft.com/office/powerpoint/2010/main" val="178753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375E-6 4.77049E-17 L 0.01185 -0.18727 " pathEditMode="relative" rAng="0" ptsTypes="AA">
                                      <p:cBhvr>
                                        <p:cTn id="14" dur="1000" fill="hold"/>
                                        <p:tgtEl>
                                          <p:spTgt spid="141"/>
                                        </p:tgtEl>
                                        <p:attrNameLst>
                                          <p:attrName>ppt_x</p:attrName>
                                          <p:attrName>ppt_y</p:attrName>
                                        </p:attrNameLst>
                                      </p:cBhvr>
                                      <p:rCtr x="547" y="-9213"/>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xEl>
                                              <p:pRg st="0" end="0"/>
                                            </p:txEl>
                                          </p:spTgt>
                                        </p:tgtEl>
                                        <p:attrNameLst>
                                          <p:attrName>style.visibility</p:attrName>
                                        </p:attrNameLst>
                                      </p:cBhvr>
                                      <p:to>
                                        <p:strVal val="visible"/>
                                      </p:to>
                                    </p:set>
                                    <p:animEffect transition="in" filter="fade">
                                      <p:cBhvr>
                                        <p:cTn id="32" dur="500"/>
                                        <p:tgtEl>
                                          <p:spTgt spid="2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xEl>
                                              <p:pRg st="1" end="1"/>
                                            </p:txEl>
                                          </p:spTgt>
                                        </p:tgtEl>
                                        <p:attrNameLst>
                                          <p:attrName>style.visibility</p:attrName>
                                        </p:attrNameLst>
                                      </p:cBhvr>
                                      <p:to>
                                        <p:strVal val="visible"/>
                                      </p:to>
                                    </p:set>
                                    <p:animEffect transition="in" filter="fade">
                                      <p:cBhvr>
                                        <p:cTn id="37" dur="500"/>
                                        <p:tgtEl>
                                          <p:spTgt spid="2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xEl>
                                              <p:pRg st="2" end="2"/>
                                            </p:txEl>
                                          </p:spTgt>
                                        </p:tgtEl>
                                        <p:attrNameLst>
                                          <p:attrName>style.visibility</p:attrName>
                                        </p:attrNameLst>
                                      </p:cBhvr>
                                      <p:to>
                                        <p:strVal val="visible"/>
                                      </p:to>
                                    </p:set>
                                    <p:animEffect transition="in" filter="fade">
                                      <p:cBhvr>
                                        <p:cTn id="42" dur="500"/>
                                        <p:tgtEl>
                                          <p:spTgt spid="2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1">
                                            <p:txEl>
                                              <p:pRg st="3" end="3"/>
                                            </p:txEl>
                                          </p:spTgt>
                                        </p:tgtEl>
                                        <p:attrNameLst>
                                          <p:attrName>style.visibility</p:attrName>
                                        </p:attrNameLst>
                                      </p:cBhvr>
                                      <p:to>
                                        <p:strVal val="visible"/>
                                      </p:to>
                                    </p:set>
                                    <p:animEffect transition="in" filter="fade">
                                      <p:cBhvr>
                                        <p:cTn id="47" dur="500"/>
                                        <p:tgtEl>
                                          <p:spTgt spid="2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1" grpId="0" animBg="1"/>
      <p:bldP spid="15" grpId="0"/>
      <p:bldP spid="2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Oval 56">
            <a:extLst>
              <a:ext uri="{FF2B5EF4-FFF2-40B4-BE49-F238E27FC236}">
                <a16:creationId xmlns:a16="http://schemas.microsoft.com/office/drawing/2014/main" id="{1D9E2C2D-E281-4A89-8DE3-9B2E361B2E7F}"/>
              </a:ext>
            </a:extLst>
          </p:cNvPr>
          <p:cNvSpPr/>
          <p:nvPr/>
        </p:nvSpPr>
        <p:spPr>
          <a:xfrm rot="4078077">
            <a:off x="4061276" y="2209958"/>
            <a:ext cx="571036" cy="886636"/>
          </a:xfrm>
          <a:prstGeom prst="ellipse">
            <a:avLst/>
          </a:prstGeom>
          <a:noFill/>
          <a:ln w="57150" cap="flat" cmpd="sng" algn="ctr">
            <a:solidFill>
              <a:srgbClr val="00B050">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613392" y="174592"/>
            <a:ext cx="11152599" cy="1400530"/>
          </a:xfrm>
        </p:spPr>
        <p:txBody>
          <a:bodyPr/>
          <a:lstStyle/>
          <a:p>
            <a:r>
              <a:rPr lang="en-AU" dirty="0">
                <a:solidFill>
                  <a:schemeClr val="bg1"/>
                </a:solidFill>
              </a:rPr>
              <a:t>Bound Internal Conversion (Quenching)</a:t>
            </a:r>
            <a:endParaRPr lang="en-GB" dirty="0">
              <a:solidFill>
                <a:schemeClr val="bg1"/>
              </a:solidFill>
            </a:endParaRPr>
          </a:p>
        </p:txBody>
      </p:sp>
      <p:sp>
        <p:nvSpPr>
          <p:cNvPr id="118" name="Oval 117">
            <a:extLst>
              <a:ext uri="{FF2B5EF4-FFF2-40B4-BE49-F238E27FC236}">
                <a16:creationId xmlns:a16="http://schemas.microsoft.com/office/drawing/2014/main" id="{A63E9E6F-A811-4F4C-ACC0-CEA91ECD6B04}"/>
              </a:ext>
            </a:extLst>
          </p:cNvPr>
          <p:cNvSpPr/>
          <p:nvPr/>
        </p:nvSpPr>
        <p:spPr>
          <a:xfrm rot="18562868">
            <a:off x="2635591" y="3576237"/>
            <a:ext cx="571036" cy="918343"/>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grpSp>
        <p:nvGrpSpPr>
          <p:cNvPr id="119" name="Group 118">
            <a:extLst>
              <a:ext uri="{FF2B5EF4-FFF2-40B4-BE49-F238E27FC236}">
                <a16:creationId xmlns:a16="http://schemas.microsoft.com/office/drawing/2014/main" id="{C1696E09-B008-4CB0-9D96-B4AD6BE5245C}"/>
              </a:ext>
            </a:extLst>
          </p:cNvPr>
          <p:cNvGrpSpPr/>
          <p:nvPr/>
        </p:nvGrpSpPr>
        <p:grpSpPr>
          <a:xfrm>
            <a:off x="2683128" y="3804090"/>
            <a:ext cx="465996" cy="454548"/>
            <a:chOff x="7931431" y="3753704"/>
            <a:chExt cx="465996" cy="454548"/>
          </a:xfrm>
        </p:grpSpPr>
        <p:sp>
          <p:nvSpPr>
            <p:cNvPr id="131" name="Oval 130">
              <a:extLst>
                <a:ext uri="{FF2B5EF4-FFF2-40B4-BE49-F238E27FC236}">
                  <a16:creationId xmlns:a16="http://schemas.microsoft.com/office/drawing/2014/main" id="{7D76ADE6-07BC-4B98-A6FC-C8FE9D53BA07}"/>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2" name="Oval 131">
              <a:extLst>
                <a:ext uri="{FF2B5EF4-FFF2-40B4-BE49-F238E27FC236}">
                  <a16:creationId xmlns:a16="http://schemas.microsoft.com/office/drawing/2014/main" id="{BDF8AF29-62B9-40BB-9C89-E7B95945B61C}"/>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3" name="Oval 132">
              <a:extLst>
                <a:ext uri="{FF2B5EF4-FFF2-40B4-BE49-F238E27FC236}">
                  <a16:creationId xmlns:a16="http://schemas.microsoft.com/office/drawing/2014/main" id="{65EF9447-11D9-49DC-B511-177869815D39}"/>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4" name="Oval 133">
              <a:extLst>
                <a:ext uri="{FF2B5EF4-FFF2-40B4-BE49-F238E27FC236}">
                  <a16:creationId xmlns:a16="http://schemas.microsoft.com/office/drawing/2014/main" id="{E1210158-6132-48DD-8732-0BD36C0211E8}"/>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5" name="Oval 134">
              <a:extLst>
                <a:ext uri="{FF2B5EF4-FFF2-40B4-BE49-F238E27FC236}">
                  <a16:creationId xmlns:a16="http://schemas.microsoft.com/office/drawing/2014/main" id="{CC4E96BB-26FD-40CD-B34C-425D10409DA7}"/>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6" name="Oval 135">
              <a:extLst>
                <a:ext uri="{FF2B5EF4-FFF2-40B4-BE49-F238E27FC236}">
                  <a16:creationId xmlns:a16="http://schemas.microsoft.com/office/drawing/2014/main" id="{6B187F75-8C34-4276-A732-80090F13EB4C}"/>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137" name="Oval 136">
              <a:extLst>
                <a:ext uri="{FF2B5EF4-FFF2-40B4-BE49-F238E27FC236}">
                  <a16:creationId xmlns:a16="http://schemas.microsoft.com/office/drawing/2014/main" id="{12F37074-4890-4E32-A7C0-9105EF945B38}"/>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8" name="Oval 137">
              <a:extLst>
                <a:ext uri="{FF2B5EF4-FFF2-40B4-BE49-F238E27FC236}">
                  <a16:creationId xmlns:a16="http://schemas.microsoft.com/office/drawing/2014/main" id="{9F988EAD-360A-4418-8ED5-B8DCCDD21D9D}"/>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39" name="Oval 138">
              <a:extLst>
                <a:ext uri="{FF2B5EF4-FFF2-40B4-BE49-F238E27FC236}">
                  <a16:creationId xmlns:a16="http://schemas.microsoft.com/office/drawing/2014/main" id="{CC183633-A8D4-4CBF-BC00-85687B591444}"/>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140" name="Oval 139">
              <a:extLst>
                <a:ext uri="{FF2B5EF4-FFF2-40B4-BE49-F238E27FC236}">
                  <a16:creationId xmlns:a16="http://schemas.microsoft.com/office/drawing/2014/main" id="{FE0FA7DF-34EC-4B9D-B9DD-0EFE59EC3D27}"/>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120" name="Oval 119">
            <a:extLst>
              <a:ext uri="{FF2B5EF4-FFF2-40B4-BE49-F238E27FC236}">
                <a16:creationId xmlns:a16="http://schemas.microsoft.com/office/drawing/2014/main" id="{CDF63B76-51B3-4DA8-91CA-5BC396D20933}"/>
              </a:ext>
            </a:extLst>
          </p:cNvPr>
          <p:cNvSpPr/>
          <p:nvPr/>
        </p:nvSpPr>
        <p:spPr>
          <a:xfrm rot="4078077">
            <a:off x="2614718" y="3600669"/>
            <a:ext cx="571036" cy="886636"/>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1" name="Oval 120">
            <a:extLst>
              <a:ext uri="{FF2B5EF4-FFF2-40B4-BE49-F238E27FC236}">
                <a16:creationId xmlns:a16="http://schemas.microsoft.com/office/drawing/2014/main" id="{289085A6-FAB8-4C14-8E0A-9D11E5761F97}"/>
              </a:ext>
            </a:extLst>
          </p:cNvPr>
          <p:cNvSpPr/>
          <p:nvPr/>
        </p:nvSpPr>
        <p:spPr>
          <a:xfrm rot="597851">
            <a:off x="2603576" y="2983035"/>
            <a:ext cx="627327" cy="2079698"/>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2" name="Oval 121">
            <a:extLst>
              <a:ext uri="{FF2B5EF4-FFF2-40B4-BE49-F238E27FC236}">
                <a16:creationId xmlns:a16="http://schemas.microsoft.com/office/drawing/2014/main" id="{D202E334-951D-4662-A5C9-AA921433F55F}"/>
              </a:ext>
            </a:extLst>
          </p:cNvPr>
          <p:cNvSpPr/>
          <p:nvPr/>
        </p:nvSpPr>
        <p:spPr>
          <a:xfrm rot="16916250">
            <a:off x="2582453" y="2999954"/>
            <a:ext cx="690540" cy="2095005"/>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123" name="Oval 122">
            <a:extLst>
              <a:ext uri="{FF2B5EF4-FFF2-40B4-BE49-F238E27FC236}">
                <a16:creationId xmlns:a16="http://schemas.microsoft.com/office/drawing/2014/main" id="{71DEAE04-65EB-4532-8295-B22F48C5BBB1}"/>
              </a:ext>
            </a:extLst>
          </p:cNvPr>
          <p:cNvSpPr/>
          <p:nvPr/>
        </p:nvSpPr>
        <p:spPr>
          <a:xfrm>
            <a:off x="3242930" y="3425398"/>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4" name="Oval 123">
            <a:extLst>
              <a:ext uri="{FF2B5EF4-FFF2-40B4-BE49-F238E27FC236}">
                <a16:creationId xmlns:a16="http://schemas.microsoft.com/office/drawing/2014/main" id="{379C1893-A728-448A-8A93-AEC829682C12}"/>
              </a:ext>
            </a:extLst>
          </p:cNvPr>
          <p:cNvSpPr/>
          <p:nvPr/>
        </p:nvSpPr>
        <p:spPr>
          <a:xfrm>
            <a:off x="2538080" y="465470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5" name="Oval 124">
            <a:extLst>
              <a:ext uri="{FF2B5EF4-FFF2-40B4-BE49-F238E27FC236}">
                <a16:creationId xmlns:a16="http://schemas.microsoft.com/office/drawing/2014/main" id="{4FE034E9-FDB2-4043-9A7B-AE1E089B85AF}"/>
              </a:ext>
            </a:extLst>
          </p:cNvPr>
          <p:cNvSpPr/>
          <p:nvPr/>
        </p:nvSpPr>
        <p:spPr>
          <a:xfrm>
            <a:off x="3291772" y="3871026"/>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6" name="Oval 125">
            <a:extLst>
              <a:ext uri="{FF2B5EF4-FFF2-40B4-BE49-F238E27FC236}">
                <a16:creationId xmlns:a16="http://schemas.microsoft.com/office/drawing/2014/main" id="{7B1F549F-ABA5-446A-A063-5EB4F1F5022E}"/>
              </a:ext>
            </a:extLst>
          </p:cNvPr>
          <p:cNvSpPr/>
          <p:nvPr/>
        </p:nvSpPr>
        <p:spPr>
          <a:xfrm>
            <a:off x="2468657" y="4205317"/>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8" name="Oval 127">
            <a:extLst>
              <a:ext uri="{FF2B5EF4-FFF2-40B4-BE49-F238E27FC236}">
                <a16:creationId xmlns:a16="http://schemas.microsoft.com/office/drawing/2014/main" id="{DF7A0D46-EE60-45DB-9BDC-ECCC1EA33086}"/>
              </a:ext>
            </a:extLst>
          </p:cNvPr>
          <p:cNvSpPr/>
          <p:nvPr/>
        </p:nvSpPr>
        <p:spPr>
          <a:xfrm>
            <a:off x="2815894" y="365123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29" name="Oval 128">
            <a:extLst>
              <a:ext uri="{FF2B5EF4-FFF2-40B4-BE49-F238E27FC236}">
                <a16:creationId xmlns:a16="http://schemas.microsoft.com/office/drawing/2014/main" id="{F348F112-8CDD-4348-AD44-F5093BD0C476}"/>
              </a:ext>
            </a:extLst>
          </p:cNvPr>
          <p:cNvSpPr/>
          <p:nvPr/>
        </p:nvSpPr>
        <p:spPr>
          <a:xfrm>
            <a:off x="3038497" y="43715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30" name="Oval 129">
            <a:extLst>
              <a:ext uri="{FF2B5EF4-FFF2-40B4-BE49-F238E27FC236}">
                <a16:creationId xmlns:a16="http://schemas.microsoft.com/office/drawing/2014/main" id="{AA9C191B-A8A1-4331-9475-810E63BAA5BA}"/>
              </a:ext>
            </a:extLst>
          </p:cNvPr>
          <p:cNvSpPr/>
          <p:nvPr/>
        </p:nvSpPr>
        <p:spPr>
          <a:xfrm>
            <a:off x="1948919" y="3700820"/>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142" name="Oval 141">
            <a:extLst>
              <a:ext uri="{FF2B5EF4-FFF2-40B4-BE49-F238E27FC236}">
                <a16:creationId xmlns:a16="http://schemas.microsoft.com/office/drawing/2014/main" id="{9CA96BEF-08DC-4AC0-BD62-B9AED2CEC353}"/>
              </a:ext>
            </a:extLst>
          </p:cNvPr>
          <p:cNvSpPr/>
          <p:nvPr/>
        </p:nvSpPr>
        <p:spPr>
          <a:xfrm>
            <a:off x="3888659" y="4278477"/>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cxnSp>
        <p:nvCxnSpPr>
          <p:cNvPr id="11" name="Connector: Curved 10">
            <a:extLst>
              <a:ext uri="{FF2B5EF4-FFF2-40B4-BE49-F238E27FC236}">
                <a16:creationId xmlns:a16="http://schemas.microsoft.com/office/drawing/2014/main" id="{2C90B9ED-5BCC-48C0-92EF-74456EF64B7E}"/>
              </a:ext>
            </a:extLst>
          </p:cNvPr>
          <p:cNvCxnSpPr>
            <a:cxnSpLocks/>
            <a:stCxn id="140" idx="5"/>
            <a:endCxn id="142" idx="1"/>
          </p:cNvCxnSpPr>
          <p:nvPr/>
        </p:nvCxnSpPr>
        <p:spPr>
          <a:xfrm rot="16200000" flipH="1">
            <a:off x="3358344" y="3748162"/>
            <a:ext cx="194910" cy="882815"/>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A500AA1A-F5F4-4C03-A8D8-D36591C7DFF9}"/>
              </a:ext>
            </a:extLst>
          </p:cNvPr>
          <p:cNvGrpSpPr/>
          <p:nvPr/>
        </p:nvGrpSpPr>
        <p:grpSpPr>
          <a:xfrm>
            <a:off x="1283038" y="2425702"/>
            <a:ext cx="3289369" cy="2982512"/>
            <a:chOff x="1272554" y="2523406"/>
            <a:chExt cx="3289369" cy="2982512"/>
          </a:xfrm>
        </p:grpSpPr>
        <p:cxnSp>
          <p:nvCxnSpPr>
            <p:cNvPr id="35" name="Straight Connector 34">
              <a:extLst>
                <a:ext uri="{FF2B5EF4-FFF2-40B4-BE49-F238E27FC236}">
                  <a16:creationId xmlns:a16="http://schemas.microsoft.com/office/drawing/2014/main" id="{01EECF8A-B05E-4824-AE9E-4226FB7B02CE}"/>
                </a:ext>
              </a:extLst>
            </p:cNvPr>
            <p:cNvCxnSpPr/>
            <p:nvPr/>
          </p:nvCxnSpPr>
          <p:spPr>
            <a:xfrm>
              <a:off x="2469487" y="2755304"/>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F4AD59D-0789-4FEE-BD9E-09DF4DA938EC}"/>
                </a:ext>
              </a:extLst>
            </p:cNvPr>
            <p:cNvCxnSpPr>
              <a:cxnSpLocks/>
              <a:stCxn id="42" idx="0"/>
              <a:endCxn id="40" idx="4"/>
            </p:cNvCxnSpPr>
            <p:nvPr/>
          </p:nvCxnSpPr>
          <p:spPr>
            <a:xfrm flipV="1">
              <a:off x="4344389" y="2958474"/>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A365CE1-BF39-4ECF-A097-BFC0B426107C}"/>
                </a:ext>
              </a:extLst>
            </p:cNvPr>
            <p:cNvCxnSpPr/>
            <p:nvPr/>
          </p:nvCxnSpPr>
          <p:spPr>
            <a:xfrm>
              <a:off x="2469487" y="4687473"/>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FDCCF90-0E1D-46BD-943D-DBE5E3EF1B33}"/>
                </a:ext>
              </a:extLst>
            </p:cNvPr>
            <p:cNvCxnSpPr>
              <a:cxnSpLocks/>
            </p:cNvCxnSpPr>
            <p:nvPr/>
          </p:nvCxnSpPr>
          <p:spPr>
            <a:xfrm flipV="1">
              <a:off x="2258414" y="2964374"/>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41DA5F8-FF7E-4473-83B7-8522AF65120A}"/>
                </a:ext>
              </a:extLst>
            </p:cNvPr>
            <p:cNvCxnSpPr/>
            <p:nvPr/>
          </p:nvCxnSpPr>
          <p:spPr>
            <a:xfrm>
              <a:off x="1707622" y="5298479"/>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A7843DA-6B9A-410F-84F3-B96FE807CDC6}"/>
                </a:ext>
              </a:extLst>
            </p:cNvPr>
            <p:cNvCxnSpPr>
              <a:cxnSpLocks/>
            </p:cNvCxnSpPr>
            <p:nvPr/>
          </p:nvCxnSpPr>
          <p:spPr>
            <a:xfrm flipV="1">
              <a:off x="1496414" y="3588544"/>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9677FF96-74AB-4253-B90E-4AD138574380}"/>
                </a:ext>
              </a:extLst>
            </p:cNvPr>
            <p:cNvSpPr/>
            <p:nvPr/>
          </p:nvSpPr>
          <p:spPr>
            <a:xfrm>
              <a:off x="2034419" y="252340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40" name="Oval 39">
              <a:extLst>
                <a:ext uri="{FF2B5EF4-FFF2-40B4-BE49-F238E27FC236}">
                  <a16:creationId xmlns:a16="http://schemas.microsoft.com/office/drawing/2014/main" id="{84BE0FEC-31D4-43FC-81B8-41B1D883792A}"/>
                </a:ext>
              </a:extLst>
            </p:cNvPr>
            <p:cNvSpPr/>
            <p:nvPr/>
          </p:nvSpPr>
          <p:spPr>
            <a:xfrm>
              <a:off x="4126855" y="252340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41" name="Oval 40">
              <a:extLst>
                <a:ext uri="{FF2B5EF4-FFF2-40B4-BE49-F238E27FC236}">
                  <a16:creationId xmlns:a16="http://schemas.microsoft.com/office/drawing/2014/main" id="{8B6316CF-ECD5-4206-ADEC-3EE9D7A39E2D}"/>
                </a:ext>
              </a:extLst>
            </p:cNvPr>
            <p:cNvSpPr/>
            <p:nvPr/>
          </p:nvSpPr>
          <p:spPr>
            <a:xfrm>
              <a:off x="2034419" y="444688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42" name="Oval 41">
              <a:extLst>
                <a:ext uri="{FF2B5EF4-FFF2-40B4-BE49-F238E27FC236}">
                  <a16:creationId xmlns:a16="http://schemas.microsoft.com/office/drawing/2014/main" id="{03A46A16-B841-4D1E-8DDE-E764C3B95A3B}"/>
                </a:ext>
              </a:extLst>
            </p:cNvPr>
            <p:cNvSpPr/>
            <p:nvPr/>
          </p:nvSpPr>
          <p:spPr>
            <a:xfrm>
              <a:off x="4126855" y="4446886"/>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43" name="Straight Connector 42">
              <a:extLst>
                <a:ext uri="{FF2B5EF4-FFF2-40B4-BE49-F238E27FC236}">
                  <a16:creationId xmlns:a16="http://schemas.microsoft.com/office/drawing/2014/main" id="{4544B381-1A46-480C-B9DA-317AAB70D768}"/>
                </a:ext>
              </a:extLst>
            </p:cNvPr>
            <p:cNvCxnSpPr>
              <a:cxnSpLocks/>
            </p:cNvCxnSpPr>
            <p:nvPr/>
          </p:nvCxnSpPr>
          <p:spPr>
            <a:xfrm flipV="1">
              <a:off x="1496414" y="2755304"/>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D7F5B0-1120-41FA-8E80-CA5126BEB893}"/>
                </a:ext>
              </a:extLst>
            </p:cNvPr>
            <p:cNvCxnSpPr>
              <a:cxnSpLocks/>
            </p:cNvCxnSpPr>
            <p:nvPr/>
          </p:nvCxnSpPr>
          <p:spPr>
            <a:xfrm flipV="1">
              <a:off x="3588985" y="2755304"/>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D6344B79-0BFC-4C0C-9956-363956415B0D}"/>
                </a:ext>
              </a:extLst>
            </p:cNvPr>
            <p:cNvCxnSpPr>
              <a:cxnSpLocks/>
            </p:cNvCxnSpPr>
            <p:nvPr/>
          </p:nvCxnSpPr>
          <p:spPr>
            <a:xfrm flipV="1">
              <a:off x="3578346" y="4689278"/>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5F82517-F2C1-43C0-BE06-6552B87AE441}"/>
                </a:ext>
              </a:extLst>
            </p:cNvPr>
            <p:cNvCxnSpPr>
              <a:cxnSpLocks/>
            </p:cNvCxnSpPr>
            <p:nvPr/>
          </p:nvCxnSpPr>
          <p:spPr>
            <a:xfrm flipV="1">
              <a:off x="1498786" y="4697491"/>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B7F6ADB9-5606-4C15-ADDE-A8581B200FAE}"/>
                </a:ext>
              </a:extLst>
            </p:cNvPr>
            <p:cNvSpPr/>
            <p:nvPr/>
          </p:nvSpPr>
          <p:spPr>
            <a:xfrm>
              <a:off x="1272554" y="5070850"/>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48" name="Straight Connector 47">
              <a:extLst>
                <a:ext uri="{FF2B5EF4-FFF2-40B4-BE49-F238E27FC236}">
                  <a16:creationId xmlns:a16="http://schemas.microsoft.com/office/drawing/2014/main" id="{0FD35860-1809-4F25-88B9-E9AC52E70590}"/>
                </a:ext>
              </a:extLst>
            </p:cNvPr>
            <p:cNvCxnSpPr>
              <a:cxnSpLocks/>
            </p:cNvCxnSpPr>
            <p:nvPr/>
          </p:nvCxnSpPr>
          <p:spPr>
            <a:xfrm flipV="1">
              <a:off x="3595089" y="3603426"/>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1084437-FBCC-4DE1-8463-96F9B1607918}"/>
                </a:ext>
              </a:extLst>
            </p:cNvPr>
            <p:cNvCxnSpPr>
              <a:stCxn id="51" idx="6"/>
              <a:endCxn id="50" idx="2"/>
            </p:cNvCxnSpPr>
            <p:nvPr/>
          </p:nvCxnSpPr>
          <p:spPr>
            <a:xfrm>
              <a:off x="1707622" y="3364904"/>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33AA3659-94D5-43F9-89AF-A0ED3E58139E}"/>
                </a:ext>
              </a:extLst>
            </p:cNvPr>
            <p:cNvSpPr/>
            <p:nvPr/>
          </p:nvSpPr>
          <p:spPr>
            <a:xfrm>
              <a:off x="3364990" y="3147370"/>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51" name="Oval 50">
              <a:extLst>
                <a:ext uri="{FF2B5EF4-FFF2-40B4-BE49-F238E27FC236}">
                  <a16:creationId xmlns:a16="http://schemas.microsoft.com/office/drawing/2014/main" id="{FEDBF733-2EC9-49B5-AF38-7DD3631522EE}"/>
                </a:ext>
              </a:extLst>
            </p:cNvPr>
            <p:cNvSpPr/>
            <p:nvPr/>
          </p:nvSpPr>
          <p:spPr>
            <a:xfrm>
              <a:off x="1272554" y="3147370"/>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52" name="Oval 51">
              <a:extLst>
                <a:ext uri="{FF2B5EF4-FFF2-40B4-BE49-F238E27FC236}">
                  <a16:creationId xmlns:a16="http://schemas.microsoft.com/office/drawing/2014/main" id="{B01CB8A9-E335-4BE5-A3B6-F3BD427210AC}"/>
                </a:ext>
              </a:extLst>
            </p:cNvPr>
            <p:cNvSpPr/>
            <p:nvPr/>
          </p:nvSpPr>
          <p:spPr>
            <a:xfrm>
              <a:off x="3364990" y="5070850"/>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grpSp>
      <p:cxnSp>
        <p:nvCxnSpPr>
          <p:cNvPr id="6" name="Straight Arrow Connector 5">
            <a:extLst>
              <a:ext uri="{FF2B5EF4-FFF2-40B4-BE49-F238E27FC236}">
                <a16:creationId xmlns:a16="http://schemas.microsoft.com/office/drawing/2014/main" id="{2308FC70-2F88-4230-9444-01A839AADD27}"/>
              </a:ext>
            </a:extLst>
          </p:cNvPr>
          <p:cNvCxnSpPr>
            <a:cxnSpLocks/>
            <a:stCxn id="142" idx="0"/>
            <a:endCxn id="57" idx="7"/>
          </p:cNvCxnSpPr>
          <p:nvPr/>
        </p:nvCxnSpPr>
        <p:spPr>
          <a:xfrm flipV="1">
            <a:off x="3917842" y="2722833"/>
            <a:ext cx="795268" cy="1555644"/>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58" name="TextBox 57">
            <a:extLst>
              <a:ext uri="{FF2B5EF4-FFF2-40B4-BE49-F238E27FC236}">
                <a16:creationId xmlns:a16="http://schemas.microsoft.com/office/drawing/2014/main" id="{2C1B3700-C27F-4779-B21A-4D3E96717CAF}"/>
              </a:ext>
            </a:extLst>
          </p:cNvPr>
          <p:cNvSpPr txBox="1"/>
          <p:nvPr/>
        </p:nvSpPr>
        <p:spPr>
          <a:xfrm>
            <a:off x="6738837" y="3097423"/>
            <a:ext cx="3968684"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Lifetime of ??</a:t>
            </a:r>
          </a:p>
          <a:p>
            <a:pPr marL="285750" indent="-285750">
              <a:buFont typeface="Arial" panose="020B0604020202020204" pitchFamily="34" charset="0"/>
              <a:buChar char="•"/>
            </a:pPr>
            <a:r>
              <a:rPr lang="en-US" dirty="0">
                <a:solidFill>
                  <a:schemeClr val="bg1"/>
                </a:solidFill>
              </a:rPr>
              <a:t>Stronger for orbitals with nuclear overlap</a:t>
            </a:r>
          </a:p>
          <a:p>
            <a:pPr marL="285750" indent="-285750">
              <a:buFont typeface="Arial" panose="020B0604020202020204" pitchFamily="34" charset="0"/>
              <a:buChar char="•"/>
            </a:pPr>
            <a:r>
              <a:rPr lang="en-US" dirty="0">
                <a:solidFill>
                  <a:schemeClr val="bg1"/>
                </a:solidFill>
              </a:rPr>
              <a:t>Electronic states around dopant can allow “bound” IC</a:t>
            </a:r>
          </a:p>
          <a:p>
            <a:pPr marL="285750" indent="-285750">
              <a:buFont typeface="Arial" panose="020B0604020202020204" pitchFamily="34" charset="0"/>
              <a:buChar char="•"/>
            </a:pPr>
            <a:r>
              <a:rPr lang="en-US" dirty="0">
                <a:solidFill>
                  <a:schemeClr val="bg1"/>
                </a:solidFill>
              </a:rPr>
              <a:t>Quenching would broaden line</a:t>
            </a:r>
            <a:endParaRPr lang="en-CH" dirty="0">
              <a:solidFill>
                <a:schemeClr val="bg1"/>
              </a:solidFill>
            </a:endParaRPr>
          </a:p>
        </p:txBody>
      </p:sp>
      <p:sp>
        <p:nvSpPr>
          <p:cNvPr id="141" name="Oval 140">
            <a:extLst>
              <a:ext uri="{FF2B5EF4-FFF2-40B4-BE49-F238E27FC236}">
                <a16:creationId xmlns:a16="http://schemas.microsoft.com/office/drawing/2014/main" id="{29797BFC-7439-487C-A63D-B5217F774694}"/>
              </a:ext>
            </a:extLst>
          </p:cNvPr>
          <p:cNvSpPr/>
          <p:nvPr/>
        </p:nvSpPr>
        <p:spPr>
          <a:xfrm>
            <a:off x="3888525" y="4273814"/>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3" name="TextBox 52">
            <a:extLst>
              <a:ext uri="{FF2B5EF4-FFF2-40B4-BE49-F238E27FC236}">
                <a16:creationId xmlns:a16="http://schemas.microsoft.com/office/drawing/2014/main" id="{B7AAEC89-63DC-4964-ABB9-620F6C8D0323}"/>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4</a:t>
            </a:r>
            <a:endParaRPr lang="de-DE" b="1" dirty="0">
              <a:solidFill>
                <a:schemeClr val="bg1"/>
              </a:solidFill>
            </a:endParaRPr>
          </a:p>
        </p:txBody>
      </p:sp>
    </p:spTree>
    <p:extLst>
      <p:ext uri="{BB962C8B-B14F-4D97-AF65-F5344CB8AC3E}">
        <p14:creationId xmlns:p14="http://schemas.microsoft.com/office/powerpoint/2010/main" val="188961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fade">
                                      <p:cBhvr>
                                        <p:cTn id="10" dur="500"/>
                                        <p:tgtEl>
                                          <p:spTgt spid="5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95833E-6 -4.81481E-6 L 0.06407 -0.22685 " pathEditMode="relative" rAng="0" ptsTypes="AA">
                                      <p:cBhvr>
                                        <p:cTn id="14" dur="2000" fill="hold"/>
                                        <p:tgtEl>
                                          <p:spTgt spid="141"/>
                                        </p:tgtEl>
                                        <p:attrNameLst>
                                          <p:attrName>ppt_x</p:attrName>
                                          <p:attrName>ppt_y</p:attrName>
                                        </p:attrNameLst>
                                      </p:cBhvr>
                                      <p:rCtr x="3203" y="-11343"/>
                                    </p:animMotion>
                                  </p:childTnLst>
                                </p:cTn>
                              </p:par>
                              <p:par>
                                <p:cTn id="15" presetID="10"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8">
                                            <p:txEl>
                                              <p:pRg st="0" end="0"/>
                                            </p:txEl>
                                          </p:spTgt>
                                        </p:tgtEl>
                                        <p:attrNameLst>
                                          <p:attrName>style.visibility</p:attrName>
                                        </p:attrNameLst>
                                      </p:cBhvr>
                                      <p:to>
                                        <p:strVal val="visible"/>
                                      </p:to>
                                    </p:set>
                                    <p:animEffect transition="in" filter="fade">
                                      <p:cBhvr>
                                        <p:cTn id="27" dur="500"/>
                                        <p:tgtEl>
                                          <p:spTgt spid="5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8">
                                            <p:txEl>
                                              <p:pRg st="1" end="1"/>
                                            </p:txEl>
                                          </p:spTgt>
                                        </p:tgtEl>
                                        <p:attrNameLst>
                                          <p:attrName>style.visibility</p:attrName>
                                        </p:attrNameLst>
                                      </p:cBhvr>
                                      <p:to>
                                        <p:strVal val="visible"/>
                                      </p:to>
                                    </p:set>
                                    <p:animEffect transition="in" filter="fade">
                                      <p:cBhvr>
                                        <p:cTn id="32" dur="500"/>
                                        <p:tgtEl>
                                          <p:spTgt spid="58">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8">
                                            <p:txEl>
                                              <p:pRg st="2" end="2"/>
                                            </p:txEl>
                                          </p:spTgt>
                                        </p:tgtEl>
                                        <p:attrNameLst>
                                          <p:attrName>style.visibility</p:attrName>
                                        </p:attrNameLst>
                                      </p:cBhvr>
                                      <p:to>
                                        <p:strVal val="visible"/>
                                      </p:to>
                                    </p:set>
                                    <p:animEffect transition="in" filter="fade">
                                      <p:cBhvr>
                                        <p:cTn id="37" dur="500"/>
                                        <p:tgtEl>
                                          <p:spTgt spid="58">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8">
                                            <p:txEl>
                                              <p:pRg st="3" end="3"/>
                                            </p:txEl>
                                          </p:spTgt>
                                        </p:tgtEl>
                                        <p:attrNameLst>
                                          <p:attrName>style.visibility</p:attrName>
                                        </p:attrNameLst>
                                      </p:cBhvr>
                                      <p:to>
                                        <p:strVal val="visible"/>
                                      </p:to>
                                    </p:set>
                                    <p:animEffect transition="in" filter="fade">
                                      <p:cBhvr>
                                        <p:cTn id="42" dur="500"/>
                                        <p:tgtEl>
                                          <p:spTgt spid="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build="p"/>
      <p:bldP spid="1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95" name="Content Placeholder 2">
            <a:extLst>
              <a:ext uri="{FF2B5EF4-FFF2-40B4-BE49-F238E27FC236}">
                <a16:creationId xmlns:a16="http://schemas.microsoft.com/office/drawing/2014/main" id="{C1F09F9E-CB74-46A9-BA39-EE8905F0C0B1}"/>
              </a:ext>
            </a:extLst>
          </p:cNvPr>
          <p:cNvSpPr>
            <a:spLocks noGrp="1"/>
          </p:cNvSpPr>
          <p:nvPr>
            <p:ph idx="1"/>
          </p:nvPr>
        </p:nvSpPr>
        <p:spPr>
          <a:xfrm>
            <a:off x="1151976" y="1263318"/>
            <a:ext cx="9350762" cy="4195481"/>
          </a:xfrm>
        </p:spPr>
        <p:txBody>
          <a:bodyPr/>
          <a:lstStyle/>
          <a:p>
            <a:pPr>
              <a:buFont typeface="Arial" panose="020B0604020202020204" pitchFamily="34" charset="0"/>
              <a:buChar char="•"/>
            </a:pPr>
            <a:r>
              <a:rPr lang="nl-NL" dirty="0">
                <a:solidFill>
                  <a:schemeClr val="bg1"/>
                </a:solidFill>
              </a:rPr>
              <a:t>Density Functional Theory (DFT) simulations on Th:CaF</a:t>
            </a:r>
            <a:r>
              <a:rPr lang="nl-NL" baseline="-25000" dirty="0">
                <a:solidFill>
                  <a:schemeClr val="bg1"/>
                </a:solidFill>
              </a:rPr>
              <a:t>2 </a:t>
            </a:r>
            <a:br>
              <a:rPr lang="nl-NL" baseline="-25000" dirty="0">
                <a:solidFill>
                  <a:schemeClr val="bg1"/>
                </a:solidFill>
              </a:rPr>
            </a:br>
            <a:r>
              <a:rPr lang="nl-NL" dirty="0" err="1">
                <a:solidFill>
                  <a:schemeClr val="bg1"/>
                </a:solidFill>
              </a:rPr>
              <a:t>using</a:t>
            </a:r>
            <a:r>
              <a:rPr lang="nl-NL" dirty="0">
                <a:solidFill>
                  <a:schemeClr val="bg1"/>
                </a:solidFill>
              </a:rPr>
              <a:t> the Vienna Ab </a:t>
            </a:r>
            <a:r>
              <a:rPr lang="nl-NL" dirty="0" err="1">
                <a:solidFill>
                  <a:schemeClr val="bg1"/>
                </a:solidFill>
              </a:rPr>
              <a:t>initio</a:t>
            </a:r>
            <a:r>
              <a:rPr lang="nl-NL" dirty="0">
                <a:solidFill>
                  <a:schemeClr val="bg1"/>
                </a:solidFill>
              </a:rPr>
              <a:t> </a:t>
            </a:r>
            <a:r>
              <a:rPr lang="nl-NL" dirty="0" err="1">
                <a:solidFill>
                  <a:schemeClr val="bg1"/>
                </a:solidFill>
              </a:rPr>
              <a:t>Simulation</a:t>
            </a:r>
            <a:r>
              <a:rPr lang="nl-NL" dirty="0">
                <a:solidFill>
                  <a:schemeClr val="bg1"/>
                </a:solidFill>
              </a:rPr>
              <a:t> Package </a:t>
            </a:r>
            <a:r>
              <a:rPr lang="nl-NL" dirty="0" err="1">
                <a:solidFill>
                  <a:schemeClr val="bg1"/>
                </a:solidFill>
              </a:rPr>
              <a:t>for</a:t>
            </a:r>
            <a:br>
              <a:rPr lang="nl-NL" dirty="0">
                <a:solidFill>
                  <a:schemeClr val="bg1"/>
                </a:solidFill>
              </a:rPr>
            </a:br>
            <a:r>
              <a:rPr lang="nl-NL" dirty="0" err="1">
                <a:solidFill>
                  <a:schemeClr val="bg1"/>
                </a:solidFill>
              </a:rPr>
              <a:t>many</a:t>
            </a:r>
            <a:r>
              <a:rPr lang="nl-NL" dirty="0">
                <a:solidFill>
                  <a:schemeClr val="bg1"/>
                </a:solidFill>
              </a:rPr>
              <a:t> different </a:t>
            </a:r>
            <a:r>
              <a:rPr lang="nl-NL" dirty="0" err="1">
                <a:solidFill>
                  <a:schemeClr val="bg1"/>
                </a:solidFill>
              </a:rPr>
              <a:t>geometries</a:t>
            </a:r>
            <a:r>
              <a:rPr lang="nl-NL" dirty="0">
                <a:solidFill>
                  <a:schemeClr val="bg1"/>
                </a:solidFill>
              </a:rPr>
              <a:t>.</a:t>
            </a:r>
            <a:endParaRPr lang="nl-NL" baseline="-25000" dirty="0">
              <a:solidFill>
                <a:schemeClr val="bg1"/>
              </a:solidFill>
            </a:endParaRPr>
          </a:p>
        </p:txBody>
      </p:sp>
      <p:sp>
        <p:nvSpPr>
          <p:cNvPr id="99" name="Isosceles Triangle 98">
            <a:extLst>
              <a:ext uri="{FF2B5EF4-FFF2-40B4-BE49-F238E27FC236}">
                <a16:creationId xmlns:a16="http://schemas.microsoft.com/office/drawing/2014/main" id="{06A29DBC-E83D-4344-AF58-051A04613752}"/>
              </a:ext>
            </a:extLst>
          </p:cNvPr>
          <p:cNvSpPr/>
          <p:nvPr/>
        </p:nvSpPr>
        <p:spPr>
          <a:xfrm rot="16200000">
            <a:off x="2575470" y="-1942799"/>
            <a:ext cx="4427567" cy="11279199"/>
          </a:xfrm>
          <a:prstGeom prst="triangle">
            <a:avLst>
              <a:gd name="adj" fmla="val 52674"/>
            </a:avLst>
          </a:prstGeom>
          <a:gradFill>
            <a:gsLst>
              <a:gs pos="47000">
                <a:srgbClr val="FDA9F9">
                  <a:alpha val="17000"/>
                </a:srgbClr>
              </a:gs>
              <a:gs pos="37000">
                <a:srgbClr val="FDA9F9">
                  <a:alpha val="0"/>
                </a:srgbClr>
              </a:gs>
              <a:gs pos="77000">
                <a:srgbClr val="A005BF">
                  <a:alpha val="0"/>
                </a:srgbClr>
              </a:gs>
            </a:gsLst>
            <a:lin ang="5400000" scaled="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H"/>
          </a:p>
        </p:txBody>
      </p:sp>
      <p:sp>
        <p:nvSpPr>
          <p:cNvPr id="2" name="Title 1"/>
          <p:cNvSpPr>
            <a:spLocks noGrp="1"/>
          </p:cNvSpPr>
          <p:nvPr>
            <p:ph type="title"/>
          </p:nvPr>
        </p:nvSpPr>
        <p:spPr>
          <a:xfrm>
            <a:off x="613392" y="174592"/>
            <a:ext cx="11152599" cy="1400530"/>
          </a:xfrm>
        </p:spPr>
        <p:txBody>
          <a:bodyPr/>
          <a:lstStyle/>
          <a:p>
            <a:r>
              <a:rPr lang="en-AU" dirty="0">
                <a:solidFill>
                  <a:schemeClr val="bg1"/>
                </a:solidFill>
              </a:rPr>
              <a:t>CaF</a:t>
            </a:r>
            <a:r>
              <a:rPr lang="en-AU" baseline="-25000" dirty="0">
                <a:solidFill>
                  <a:schemeClr val="bg1"/>
                </a:solidFill>
              </a:rPr>
              <a:t>2</a:t>
            </a:r>
            <a:r>
              <a:rPr lang="en-AU" dirty="0">
                <a:solidFill>
                  <a:schemeClr val="bg1"/>
                </a:solidFill>
              </a:rPr>
              <a:t> remains transparent?</a:t>
            </a:r>
            <a:endParaRPr lang="en-GB" dirty="0">
              <a:solidFill>
                <a:schemeClr val="bg1"/>
              </a:solidFill>
            </a:endParaRPr>
          </a:p>
        </p:txBody>
      </p:sp>
      <p:pic>
        <p:nvPicPr>
          <p:cNvPr id="26" name="Picture 25">
            <a:extLst>
              <a:ext uri="{FF2B5EF4-FFF2-40B4-BE49-F238E27FC236}">
                <a16:creationId xmlns:a16="http://schemas.microsoft.com/office/drawing/2014/main" id="{4A50C570-0215-90D9-5A00-D0372687FA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97555" y="1063869"/>
            <a:ext cx="1161077" cy="769121"/>
          </a:xfrm>
          <a:prstGeom prst="rect">
            <a:avLst/>
          </a:prstGeom>
        </p:spPr>
      </p:pic>
      <p:cxnSp>
        <p:nvCxnSpPr>
          <p:cNvPr id="33" name="Straight Connector 32">
            <a:extLst>
              <a:ext uri="{FF2B5EF4-FFF2-40B4-BE49-F238E27FC236}">
                <a16:creationId xmlns:a16="http://schemas.microsoft.com/office/drawing/2014/main" id="{350001E0-CA82-4E28-953D-9B2677C14F5B}"/>
              </a:ext>
            </a:extLst>
          </p:cNvPr>
          <p:cNvCxnSpPr>
            <a:cxnSpLocks/>
          </p:cNvCxnSpPr>
          <p:nvPr/>
        </p:nvCxnSpPr>
        <p:spPr>
          <a:xfrm flipV="1">
            <a:off x="2268807" y="2868813"/>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DF2FF60-65D1-4393-9BAA-1C7349642B79}"/>
              </a:ext>
            </a:extLst>
          </p:cNvPr>
          <p:cNvCxnSpPr/>
          <p:nvPr/>
        </p:nvCxnSpPr>
        <p:spPr>
          <a:xfrm>
            <a:off x="2479880" y="4591912"/>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F9BDB4F9-BF1A-4CC3-943D-534205833913}"/>
              </a:ext>
            </a:extLst>
          </p:cNvPr>
          <p:cNvGrpSpPr/>
          <p:nvPr/>
        </p:nvGrpSpPr>
        <p:grpSpPr>
          <a:xfrm>
            <a:off x="1880220" y="2983035"/>
            <a:ext cx="2095005" cy="2079698"/>
            <a:chOff x="7128523" y="2932649"/>
            <a:chExt cx="2095005" cy="2079698"/>
          </a:xfrm>
        </p:grpSpPr>
        <p:sp>
          <p:nvSpPr>
            <p:cNvPr id="38" name="Oval 37">
              <a:extLst>
                <a:ext uri="{FF2B5EF4-FFF2-40B4-BE49-F238E27FC236}">
                  <a16:creationId xmlns:a16="http://schemas.microsoft.com/office/drawing/2014/main" id="{083D5C09-1E81-425A-80DB-C8E16913CBDE}"/>
                </a:ext>
              </a:extLst>
            </p:cNvPr>
            <p:cNvSpPr/>
            <p:nvPr/>
          </p:nvSpPr>
          <p:spPr>
            <a:xfrm rot="18562868">
              <a:off x="7883894" y="3525851"/>
              <a:ext cx="571036" cy="918343"/>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grpSp>
          <p:nvGrpSpPr>
            <p:cNvPr id="39" name="Group 38">
              <a:extLst>
                <a:ext uri="{FF2B5EF4-FFF2-40B4-BE49-F238E27FC236}">
                  <a16:creationId xmlns:a16="http://schemas.microsoft.com/office/drawing/2014/main" id="{C1B366AA-CABB-4BC7-8FFC-4C18722822B3}"/>
                </a:ext>
              </a:extLst>
            </p:cNvPr>
            <p:cNvGrpSpPr/>
            <p:nvPr/>
          </p:nvGrpSpPr>
          <p:grpSpPr>
            <a:xfrm>
              <a:off x="7931431" y="3753704"/>
              <a:ext cx="465996" cy="454548"/>
              <a:chOff x="7931431" y="3753704"/>
              <a:chExt cx="465996" cy="454548"/>
            </a:xfrm>
          </p:grpSpPr>
          <p:sp>
            <p:nvSpPr>
              <p:cNvPr id="51" name="Oval 50">
                <a:extLst>
                  <a:ext uri="{FF2B5EF4-FFF2-40B4-BE49-F238E27FC236}">
                    <a16:creationId xmlns:a16="http://schemas.microsoft.com/office/drawing/2014/main" id="{1882B738-D01E-42AB-B451-5DE50F43A65D}"/>
                  </a:ext>
                </a:extLst>
              </p:cNvPr>
              <p:cNvSpPr/>
              <p:nvPr/>
            </p:nvSpPr>
            <p:spPr>
              <a:xfrm>
                <a:off x="7931431" y="3840638"/>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52" name="Oval 51">
                <a:extLst>
                  <a:ext uri="{FF2B5EF4-FFF2-40B4-BE49-F238E27FC236}">
                    <a16:creationId xmlns:a16="http://schemas.microsoft.com/office/drawing/2014/main" id="{5F57133C-CFF0-4E81-BE11-83679230623E}"/>
                  </a:ext>
                </a:extLst>
              </p:cNvPr>
              <p:cNvSpPr/>
              <p:nvPr/>
            </p:nvSpPr>
            <p:spPr>
              <a:xfrm>
                <a:off x="8224899" y="391143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53" name="Oval 52">
                <a:extLst>
                  <a:ext uri="{FF2B5EF4-FFF2-40B4-BE49-F238E27FC236}">
                    <a16:creationId xmlns:a16="http://schemas.microsoft.com/office/drawing/2014/main" id="{59F7A163-FB8B-4319-AD4D-952487CCD4CB}"/>
                  </a:ext>
                </a:extLst>
              </p:cNvPr>
              <p:cNvSpPr/>
              <p:nvPr/>
            </p:nvSpPr>
            <p:spPr>
              <a:xfrm>
                <a:off x="7937665" y="3964276"/>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54" name="Oval 53">
                <a:extLst>
                  <a:ext uri="{FF2B5EF4-FFF2-40B4-BE49-F238E27FC236}">
                    <a16:creationId xmlns:a16="http://schemas.microsoft.com/office/drawing/2014/main" id="{2AAB4FEF-1BF5-48AA-ADD8-F2A6445DB7CB}"/>
                  </a:ext>
                </a:extLst>
              </p:cNvPr>
              <p:cNvSpPr/>
              <p:nvPr/>
            </p:nvSpPr>
            <p:spPr>
              <a:xfrm>
                <a:off x="8042223" y="403572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55" name="Oval 54">
                <a:extLst>
                  <a:ext uri="{FF2B5EF4-FFF2-40B4-BE49-F238E27FC236}">
                    <a16:creationId xmlns:a16="http://schemas.microsoft.com/office/drawing/2014/main" id="{6F42C3FD-46F3-4526-8B0A-BF1E1EFC7EC3}"/>
                  </a:ext>
                </a:extLst>
              </p:cNvPr>
              <p:cNvSpPr/>
              <p:nvPr/>
            </p:nvSpPr>
            <p:spPr>
              <a:xfrm>
                <a:off x="8176693" y="402915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56" name="Oval 55">
                <a:extLst>
                  <a:ext uri="{FF2B5EF4-FFF2-40B4-BE49-F238E27FC236}">
                    <a16:creationId xmlns:a16="http://schemas.microsoft.com/office/drawing/2014/main" id="{5E275610-EEC6-450A-8C7C-3E36FC32C229}"/>
                  </a:ext>
                </a:extLst>
              </p:cNvPr>
              <p:cNvSpPr/>
              <p:nvPr/>
            </p:nvSpPr>
            <p:spPr>
              <a:xfrm>
                <a:off x="8102481" y="3753704"/>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sp>
            <p:nvSpPr>
              <p:cNvPr id="57" name="Oval 56">
                <a:extLst>
                  <a:ext uri="{FF2B5EF4-FFF2-40B4-BE49-F238E27FC236}">
                    <a16:creationId xmlns:a16="http://schemas.microsoft.com/office/drawing/2014/main" id="{DA989F9A-6701-48C9-9C36-7257634D3A3E}"/>
                  </a:ext>
                </a:extLst>
              </p:cNvPr>
              <p:cNvSpPr/>
              <p:nvPr/>
            </p:nvSpPr>
            <p:spPr>
              <a:xfrm>
                <a:off x="7993015" y="3753704"/>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58" name="Oval 57">
                <a:extLst>
                  <a:ext uri="{FF2B5EF4-FFF2-40B4-BE49-F238E27FC236}">
                    <a16:creationId xmlns:a16="http://schemas.microsoft.com/office/drawing/2014/main" id="{586257F9-93A5-4C96-A87F-DD9B543107CA}"/>
                  </a:ext>
                </a:extLst>
              </p:cNvPr>
              <p:cNvSpPr/>
              <p:nvPr/>
            </p:nvSpPr>
            <p:spPr>
              <a:xfrm>
                <a:off x="8210025" y="3796697"/>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59" name="Oval 58">
                <a:extLst>
                  <a:ext uri="{FF2B5EF4-FFF2-40B4-BE49-F238E27FC236}">
                    <a16:creationId xmlns:a16="http://schemas.microsoft.com/office/drawing/2014/main" id="{9ACDDE1D-F903-41D4-AC7C-2B1905C384FC}"/>
                  </a:ext>
                </a:extLst>
              </p:cNvPr>
              <p:cNvSpPr/>
              <p:nvPr/>
            </p:nvSpPr>
            <p:spPr>
              <a:xfrm>
                <a:off x="8029169" y="3886233"/>
                <a:ext cx="172528" cy="172528"/>
              </a:xfrm>
              <a:prstGeom prst="ellipse">
                <a:avLst/>
              </a:prstGeom>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tlCol="0" anchor="ctr"/>
              <a:lstStyle/>
              <a:p>
                <a:pPr algn="ctr"/>
                <a:endParaRPr lang="en-CH"/>
              </a:p>
            </p:txBody>
          </p:sp>
          <p:sp>
            <p:nvSpPr>
              <p:cNvPr id="60" name="Oval 59">
                <a:extLst>
                  <a:ext uri="{FF2B5EF4-FFF2-40B4-BE49-F238E27FC236}">
                    <a16:creationId xmlns:a16="http://schemas.microsoft.com/office/drawing/2014/main" id="{140C03C8-E1D4-4BD6-8AB1-B26A2285E5D5}"/>
                  </a:ext>
                </a:extLst>
              </p:cNvPr>
              <p:cNvSpPr/>
              <p:nvPr/>
            </p:nvSpPr>
            <p:spPr>
              <a:xfrm>
                <a:off x="8115433" y="3894467"/>
                <a:ext cx="172528" cy="172528"/>
              </a:xfrm>
              <a:prstGeom prst="ellipse">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H"/>
              </a:p>
            </p:txBody>
          </p:sp>
        </p:grpSp>
        <p:sp>
          <p:nvSpPr>
            <p:cNvPr id="40" name="Oval 39">
              <a:extLst>
                <a:ext uri="{FF2B5EF4-FFF2-40B4-BE49-F238E27FC236}">
                  <a16:creationId xmlns:a16="http://schemas.microsoft.com/office/drawing/2014/main" id="{81402207-09A2-4EF9-BC66-AC72DDA54132}"/>
                </a:ext>
              </a:extLst>
            </p:cNvPr>
            <p:cNvSpPr/>
            <p:nvPr/>
          </p:nvSpPr>
          <p:spPr>
            <a:xfrm rot="4078077">
              <a:off x="7863021" y="3550283"/>
              <a:ext cx="571036" cy="886636"/>
            </a:xfrm>
            <a:prstGeom prst="ellipse">
              <a:avLst/>
            </a:prstGeom>
            <a:noFill/>
            <a:ln w="57150" cap="flat" cmpd="sng" algn="ctr">
              <a:solidFill>
                <a:srgbClr val="FF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a:p>
          </p:txBody>
        </p:sp>
        <p:sp>
          <p:nvSpPr>
            <p:cNvPr id="41" name="Oval 40">
              <a:extLst>
                <a:ext uri="{FF2B5EF4-FFF2-40B4-BE49-F238E27FC236}">
                  <a16:creationId xmlns:a16="http://schemas.microsoft.com/office/drawing/2014/main" id="{65A50D48-707E-42D8-82D0-4E9A35123A14}"/>
                </a:ext>
              </a:extLst>
            </p:cNvPr>
            <p:cNvSpPr/>
            <p:nvPr/>
          </p:nvSpPr>
          <p:spPr>
            <a:xfrm rot="597851">
              <a:off x="7851879" y="2932649"/>
              <a:ext cx="627327" cy="2079698"/>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42" name="Oval 41">
              <a:extLst>
                <a:ext uri="{FF2B5EF4-FFF2-40B4-BE49-F238E27FC236}">
                  <a16:creationId xmlns:a16="http://schemas.microsoft.com/office/drawing/2014/main" id="{64C99B4A-1992-4F3E-8F1E-C43B940E5611}"/>
                </a:ext>
              </a:extLst>
            </p:cNvPr>
            <p:cNvSpPr/>
            <p:nvPr/>
          </p:nvSpPr>
          <p:spPr>
            <a:xfrm rot="16916250">
              <a:off x="7830756" y="2949568"/>
              <a:ext cx="690540" cy="2095005"/>
            </a:xfrm>
            <a:prstGeom prst="ellipse">
              <a:avLst/>
            </a:prstGeom>
            <a:noFill/>
            <a:ln w="57150" cap="flat" cmpd="sng" algn="ctr">
              <a:solidFill>
                <a:srgbClr val="99FF99">
                  <a:alpha val="50000"/>
                </a:srgb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endParaRPr lang="en-CH" dirty="0"/>
            </a:p>
          </p:txBody>
        </p:sp>
        <p:sp>
          <p:nvSpPr>
            <p:cNvPr id="43" name="Oval 42">
              <a:extLst>
                <a:ext uri="{FF2B5EF4-FFF2-40B4-BE49-F238E27FC236}">
                  <a16:creationId xmlns:a16="http://schemas.microsoft.com/office/drawing/2014/main" id="{6587393E-0827-43D6-B5E4-A7D6CF9C116D}"/>
                </a:ext>
              </a:extLst>
            </p:cNvPr>
            <p:cNvSpPr/>
            <p:nvPr/>
          </p:nvSpPr>
          <p:spPr>
            <a:xfrm>
              <a:off x="8491233" y="3375012"/>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4" name="Oval 43">
              <a:extLst>
                <a:ext uri="{FF2B5EF4-FFF2-40B4-BE49-F238E27FC236}">
                  <a16:creationId xmlns:a16="http://schemas.microsoft.com/office/drawing/2014/main" id="{7C9C1E67-A402-41B4-A4BB-78DCBC434C7A}"/>
                </a:ext>
              </a:extLst>
            </p:cNvPr>
            <p:cNvSpPr/>
            <p:nvPr/>
          </p:nvSpPr>
          <p:spPr>
            <a:xfrm>
              <a:off x="7786383" y="460431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5" name="Oval 44">
              <a:extLst>
                <a:ext uri="{FF2B5EF4-FFF2-40B4-BE49-F238E27FC236}">
                  <a16:creationId xmlns:a16="http://schemas.microsoft.com/office/drawing/2014/main" id="{62C800D0-86BD-4809-904E-B6CD13E59079}"/>
                </a:ext>
              </a:extLst>
            </p:cNvPr>
            <p:cNvSpPr/>
            <p:nvPr/>
          </p:nvSpPr>
          <p:spPr>
            <a:xfrm>
              <a:off x="8540075" y="382064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6" name="Oval 45">
              <a:extLst>
                <a:ext uri="{FF2B5EF4-FFF2-40B4-BE49-F238E27FC236}">
                  <a16:creationId xmlns:a16="http://schemas.microsoft.com/office/drawing/2014/main" id="{BD8A7E6B-2AC4-4265-8CB0-E88277D9DDF2}"/>
                </a:ext>
              </a:extLst>
            </p:cNvPr>
            <p:cNvSpPr/>
            <p:nvPr/>
          </p:nvSpPr>
          <p:spPr>
            <a:xfrm>
              <a:off x="7716960" y="4154931"/>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7" name="Oval 46">
              <a:extLst>
                <a:ext uri="{FF2B5EF4-FFF2-40B4-BE49-F238E27FC236}">
                  <a16:creationId xmlns:a16="http://schemas.microsoft.com/office/drawing/2014/main" id="{8609DD6D-58CF-4F0C-A398-2700F1EC0D60}"/>
                </a:ext>
              </a:extLst>
            </p:cNvPr>
            <p:cNvSpPr/>
            <p:nvPr/>
          </p:nvSpPr>
          <p:spPr>
            <a:xfrm>
              <a:off x="9112739" y="4267430"/>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8" name="Oval 47">
              <a:extLst>
                <a:ext uri="{FF2B5EF4-FFF2-40B4-BE49-F238E27FC236}">
                  <a16:creationId xmlns:a16="http://schemas.microsoft.com/office/drawing/2014/main" id="{C7D621FB-88E5-4C6D-9417-33E45156F4D7}"/>
                </a:ext>
              </a:extLst>
            </p:cNvPr>
            <p:cNvSpPr/>
            <p:nvPr/>
          </p:nvSpPr>
          <p:spPr>
            <a:xfrm>
              <a:off x="8064197" y="3600849"/>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49" name="Oval 48">
              <a:extLst>
                <a:ext uri="{FF2B5EF4-FFF2-40B4-BE49-F238E27FC236}">
                  <a16:creationId xmlns:a16="http://schemas.microsoft.com/office/drawing/2014/main" id="{10DEA3F8-8700-470D-83E0-AC2A2D0CA3F5}"/>
                </a:ext>
              </a:extLst>
            </p:cNvPr>
            <p:cNvSpPr/>
            <p:nvPr/>
          </p:nvSpPr>
          <p:spPr>
            <a:xfrm>
              <a:off x="8286800" y="4321145"/>
              <a:ext cx="58366" cy="58366"/>
            </a:xfrm>
            <a:prstGeom prst="ellipse">
              <a:avLst/>
            </a:prstGeom>
            <a:gradFill flip="none" rotWithShape="1">
              <a:gsLst>
                <a:gs pos="0">
                  <a:srgbClr val="00B0F0"/>
                </a:gs>
                <a:gs pos="96000">
                  <a:srgbClr val="002060"/>
                </a:gs>
              </a:gsLst>
              <a:lin ang="2700000" scaled="1"/>
              <a:tileRect/>
            </a:gradFill>
            <a:ln w="6350">
              <a:solidFill>
                <a:schemeClr val="tx1"/>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sp>
          <p:nvSpPr>
            <p:cNvPr id="50" name="Oval 49">
              <a:extLst>
                <a:ext uri="{FF2B5EF4-FFF2-40B4-BE49-F238E27FC236}">
                  <a16:creationId xmlns:a16="http://schemas.microsoft.com/office/drawing/2014/main" id="{8D9B1ECF-F563-4BD8-8B79-0AE8298C8689}"/>
                </a:ext>
              </a:extLst>
            </p:cNvPr>
            <p:cNvSpPr/>
            <p:nvPr/>
          </p:nvSpPr>
          <p:spPr>
            <a:xfrm>
              <a:off x="7197222" y="3650434"/>
              <a:ext cx="58366" cy="58366"/>
            </a:xfrm>
            <a:prstGeom prst="ellipse">
              <a:avLst/>
            </a:prstGeom>
            <a:gradFill flip="none" rotWithShape="1">
              <a:gsLst>
                <a:gs pos="0">
                  <a:schemeClr val="bg2">
                    <a:alpha val="50000"/>
                  </a:schemeClr>
                </a:gs>
                <a:gs pos="96000">
                  <a:schemeClr val="tx1">
                    <a:lumMod val="50000"/>
                    <a:lumOff val="50000"/>
                    <a:alpha val="55000"/>
                  </a:schemeClr>
                </a:gs>
              </a:gsLst>
              <a:lin ang="2700000" scaled="1"/>
              <a:tileRect/>
            </a:gradFill>
            <a:ln w="6350">
              <a:solidFill>
                <a:schemeClr val="tx1">
                  <a:alpha val="40000"/>
                </a:schemeClr>
              </a:solid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CH"/>
            </a:p>
          </p:txBody>
        </p:sp>
      </p:grpSp>
      <p:cxnSp>
        <p:nvCxnSpPr>
          <p:cNvPr id="61" name="Straight Connector 60">
            <a:extLst>
              <a:ext uri="{FF2B5EF4-FFF2-40B4-BE49-F238E27FC236}">
                <a16:creationId xmlns:a16="http://schemas.microsoft.com/office/drawing/2014/main" id="{1CD2388B-285D-4CBF-9DCC-BB6D79BFA30E}"/>
              </a:ext>
            </a:extLst>
          </p:cNvPr>
          <p:cNvCxnSpPr>
            <a:stCxn id="74" idx="6"/>
            <a:endCxn id="73" idx="2"/>
          </p:cNvCxnSpPr>
          <p:nvPr/>
        </p:nvCxnSpPr>
        <p:spPr>
          <a:xfrm>
            <a:off x="1718015" y="3269343"/>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46E4BA67-B13C-4656-9938-9B6CE4FC670A}"/>
              </a:ext>
            </a:extLst>
          </p:cNvPr>
          <p:cNvCxnSpPr/>
          <p:nvPr/>
        </p:nvCxnSpPr>
        <p:spPr>
          <a:xfrm>
            <a:off x="2479880" y="2659743"/>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3C122E3C-A428-4035-876F-9EA08B673EF3}"/>
              </a:ext>
            </a:extLst>
          </p:cNvPr>
          <p:cNvCxnSpPr/>
          <p:nvPr/>
        </p:nvCxnSpPr>
        <p:spPr>
          <a:xfrm>
            <a:off x="1718015" y="5202918"/>
            <a:ext cx="1657368" cy="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E6649E2-AD14-4058-B3E2-618391DFADB9}"/>
              </a:ext>
            </a:extLst>
          </p:cNvPr>
          <p:cNvCxnSpPr>
            <a:cxnSpLocks/>
            <a:stCxn id="70" idx="0"/>
            <a:endCxn id="68" idx="4"/>
          </p:cNvCxnSpPr>
          <p:nvPr/>
        </p:nvCxnSpPr>
        <p:spPr>
          <a:xfrm flipV="1">
            <a:off x="4354782" y="2862913"/>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8139AD7-2353-4258-A207-414D8BF0809E}"/>
              </a:ext>
            </a:extLst>
          </p:cNvPr>
          <p:cNvCxnSpPr>
            <a:cxnSpLocks/>
          </p:cNvCxnSpPr>
          <p:nvPr/>
        </p:nvCxnSpPr>
        <p:spPr>
          <a:xfrm flipV="1">
            <a:off x="3605482" y="3507865"/>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0D62941-BF7C-4F1C-B20A-3F381E0C50D1}"/>
              </a:ext>
            </a:extLst>
          </p:cNvPr>
          <p:cNvCxnSpPr>
            <a:cxnSpLocks/>
          </p:cNvCxnSpPr>
          <p:nvPr/>
        </p:nvCxnSpPr>
        <p:spPr>
          <a:xfrm flipV="1">
            <a:off x="1506807" y="3492983"/>
            <a:ext cx="0" cy="1488412"/>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67" name="Oval 66">
            <a:extLst>
              <a:ext uri="{FF2B5EF4-FFF2-40B4-BE49-F238E27FC236}">
                <a16:creationId xmlns:a16="http://schemas.microsoft.com/office/drawing/2014/main" id="{613904F8-9141-4BD8-BE33-12A8A728A140}"/>
              </a:ext>
            </a:extLst>
          </p:cNvPr>
          <p:cNvSpPr/>
          <p:nvPr/>
        </p:nvSpPr>
        <p:spPr>
          <a:xfrm>
            <a:off x="2044812" y="2427845"/>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68" name="Oval 67">
            <a:extLst>
              <a:ext uri="{FF2B5EF4-FFF2-40B4-BE49-F238E27FC236}">
                <a16:creationId xmlns:a16="http://schemas.microsoft.com/office/drawing/2014/main" id="{33282AB1-ACD9-46F3-8260-33D08C4578BD}"/>
              </a:ext>
            </a:extLst>
          </p:cNvPr>
          <p:cNvSpPr/>
          <p:nvPr/>
        </p:nvSpPr>
        <p:spPr>
          <a:xfrm>
            <a:off x="4137248" y="2427845"/>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69" name="Oval 68">
            <a:extLst>
              <a:ext uri="{FF2B5EF4-FFF2-40B4-BE49-F238E27FC236}">
                <a16:creationId xmlns:a16="http://schemas.microsoft.com/office/drawing/2014/main" id="{19F04EA3-39B2-4FDE-8C4F-71D3FE58530D}"/>
              </a:ext>
            </a:extLst>
          </p:cNvPr>
          <p:cNvSpPr/>
          <p:nvPr/>
        </p:nvSpPr>
        <p:spPr>
          <a:xfrm>
            <a:off x="2044812" y="4351325"/>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70" name="Oval 69">
            <a:extLst>
              <a:ext uri="{FF2B5EF4-FFF2-40B4-BE49-F238E27FC236}">
                <a16:creationId xmlns:a16="http://schemas.microsoft.com/office/drawing/2014/main" id="{594F3906-FCD5-4E50-8541-6B91D07625D8}"/>
              </a:ext>
            </a:extLst>
          </p:cNvPr>
          <p:cNvSpPr/>
          <p:nvPr/>
        </p:nvSpPr>
        <p:spPr>
          <a:xfrm>
            <a:off x="4137248" y="4351325"/>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71" name="Straight Connector 70">
            <a:extLst>
              <a:ext uri="{FF2B5EF4-FFF2-40B4-BE49-F238E27FC236}">
                <a16:creationId xmlns:a16="http://schemas.microsoft.com/office/drawing/2014/main" id="{DB65FEDE-DF48-49B4-9364-278B08A9A09C}"/>
              </a:ext>
            </a:extLst>
          </p:cNvPr>
          <p:cNvCxnSpPr>
            <a:cxnSpLocks/>
          </p:cNvCxnSpPr>
          <p:nvPr/>
        </p:nvCxnSpPr>
        <p:spPr>
          <a:xfrm flipV="1">
            <a:off x="1506807" y="2659743"/>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84320DD4-B184-48FB-AB47-DD2F0A00B8D9}"/>
              </a:ext>
            </a:extLst>
          </p:cNvPr>
          <p:cNvCxnSpPr>
            <a:cxnSpLocks/>
          </p:cNvCxnSpPr>
          <p:nvPr/>
        </p:nvCxnSpPr>
        <p:spPr>
          <a:xfrm flipV="1">
            <a:off x="3599378" y="2659743"/>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3" name="Oval 72">
            <a:extLst>
              <a:ext uri="{FF2B5EF4-FFF2-40B4-BE49-F238E27FC236}">
                <a16:creationId xmlns:a16="http://schemas.microsoft.com/office/drawing/2014/main" id="{166A3734-AEEB-4545-B5CE-42B62677E900}"/>
              </a:ext>
            </a:extLst>
          </p:cNvPr>
          <p:cNvSpPr/>
          <p:nvPr/>
        </p:nvSpPr>
        <p:spPr>
          <a:xfrm>
            <a:off x="3375383" y="305180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sp>
        <p:nvSpPr>
          <p:cNvPr id="74" name="Oval 73">
            <a:extLst>
              <a:ext uri="{FF2B5EF4-FFF2-40B4-BE49-F238E27FC236}">
                <a16:creationId xmlns:a16="http://schemas.microsoft.com/office/drawing/2014/main" id="{84362852-0779-4D7F-94D0-823D055B545A}"/>
              </a:ext>
            </a:extLst>
          </p:cNvPr>
          <p:cNvSpPr/>
          <p:nvPr/>
        </p:nvSpPr>
        <p:spPr>
          <a:xfrm>
            <a:off x="1282947" y="305180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75" name="Straight Connector 74">
            <a:extLst>
              <a:ext uri="{FF2B5EF4-FFF2-40B4-BE49-F238E27FC236}">
                <a16:creationId xmlns:a16="http://schemas.microsoft.com/office/drawing/2014/main" id="{F2EE669B-FFC8-4D81-9EF8-5DF5D4617CE2}"/>
              </a:ext>
            </a:extLst>
          </p:cNvPr>
          <p:cNvCxnSpPr>
            <a:cxnSpLocks/>
          </p:cNvCxnSpPr>
          <p:nvPr/>
        </p:nvCxnSpPr>
        <p:spPr>
          <a:xfrm flipV="1">
            <a:off x="3588739" y="4593717"/>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9BC1FB8-E071-4DA8-87AA-BD8A6B96593B}"/>
              </a:ext>
            </a:extLst>
          </p:cNvPr>
          <p:cNvCxnSpPr>
            <a:cxnSpLocks/>
          </p:cNvCxnSpPr>
          <p:nvPr/>
        </p:nvCxnSpPr>
        <p:spPr>
          <a:xfrm flipV="1">
            <a:off x="1509179" y="4601930"/>
            <a:ext cx="755539" cy="609600"/>
          </a:xfrm>
          <a:prstGeom prst="line">
            <a:avLst/>
          </a:prstGeom>
          <a:ln w="76200">
            <a:solidFill>
              <a:schemeClr val="bg1">
                <a:alpha val="50000"/>
              </a:schemeClr>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8C131A4C-4BA4-47BA-B797-D1F99077CCC5}"/>
              </a:ext>
            </a:extLst>
          </p:cNvPr>
          <p:cNvSpPr/>
          <p:nvPr/>
        </p:nvSpPr>
        <p:spPr>
          <a:xfrm>
            <a:off x="1282947" y="497528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cxnSp>
        <p:nvCxnSpPr>
          <p:cNvPr id="78" name="Straight Arrow Connector 77">
            <a:extLst>
              <a:ext uri="{FF2B5EF4-FFF2-40B4-BE49-F238E27FC236}">
                <a16:creationId xmlns:a16="http://schemas.microsoft.com/office/drawing/2014/main" id="{F8559D8E-004B-441F-B75E-6D0A8877C148}"/>
              </a:ext>
            </a:extLst>
          </p:cNvPr>
          <p:cNvCxnSpPr>
            <a:cxnSpLocks/>
          </p:cNvCxnSpPr>
          <p:nvPr/>
        </p:nvCxnSpPr>
        <p:spPr>
          <a:xfrm flipH="1" flipV="1">
            <a:off x="2812700" y="3861292"/>
            <a:ext cx="234578" cy="334814"/>
          </a:xfrm>
          <a:prstGeom prst="straightConnector1">
            <a:avLst/>
          </a:prstGeom>
          <a:ln w="19050">
            <a:solidFill>
              <a:srgbClr val="FF00FF"/>
            </a:solidFill>
            <a:headEnd type="triangle"/>
            <a:tailEnd type="triangle"/>
          </a:ln>
          <a:effectLst>
            <a:glow rad="139700">
              <a:schemeClr val="accent6">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79" name="Oval 78">
            <a:extLst>
              <a:ext uri="{FF2B5EF4-FFF2-40B4-BE49-F238E27FC236}">
                <a16:creationId xmlns:a16="http://schemas.microsoft.com/office/drawing/2014/main" id="{47DECE69-E129-4490-BC54-08917035F5C7}"/>
              </a:ext>
            </a:extLst>
          </p:cNvPr>
          <p:cNvSpPr/>
          <p:nvPr/>
        </p:nvSpPr>
        <p:spPr>
          <a:xfrm>
            <a:off x="3375383" y="4975289"/>
            <a:ext cx="435068" cy="435068"/>
          </a:xfrm>
          <a:prstGeom prst="ellipse">
            <a:avLst/>
          </a:prstGeom>
          <a:gradFill>
            <a:gsLst>
              <a:gs pos="0">
                <a:srgbClr val="92D050"/>
              </a:gs>
              <a:gs pos="100000">
                <a:schemeClr val="accent4">
                  <a:shade val="90000"/>
                  <a:lumMod val="84000"/>
                </a:schemeClr>
              </a:gs>
            </a:gsLst>
          </a:gra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CH"/>
          </a:p>
        </p:txBody>
      </p:sp>
      <p:grpSp>
        <p:nvGrpSpPr>
          <p:cNvPr id="98" name="Group 97">
            <a:extLst>
              <a:ext uri="{FF2B5EF4-FFF2-40B4-BE49-F238E27FC236}">
                <a16:creationId xmlns:a16="http://schemas.microsoft.com/office/drawing/2014/main" id="{953E6045-5644-42AE-AF67-AF28B8F4BD2C}"/>
              </a:ext>
            </a:extLst>
          </p:cNvPr>
          <p:cNvGrpSpPr/>
          <p:nvPr/>
        </p:nvGrpSpPr>
        <p:grpSpPr>
          <a:xfrm>
            <a:off x="94767" y="3837716"/>
            <a:ext cx="2257631" cy="762917"/>
            <a:chOff x="75913" y="3828289"/>
            <a:chExt cx="2257631" cy="762917"/>
          </a:xfrm>
        </p:grpSpPr>
        <p:pic>
          <p:nvPicPr>
            <p:cNvPr id="80" name="Picture 79">
              <a:extLst>
                <a:ext uri="{FF2B5EF4-FFF2-40B4-BE49-F238E27FC236}">
                  <a16:creationId xmlns:a16="http://schemas.microsoft.com/office/drawing/2014/main" id="{6EC64D1C-D1D2-455F-AF09-532E4D74E76C}"/>
                </a:ext>
              </a:extLst>
            </p:cNvPr>
            <p:cNvPicPr>
              <a:picLocks noChangeAspect="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rot="15457081">
              <a:off x="1422776" y="3680438"/>
              <a:ext cx="371913" cy="1449623"/>
            </a:xfrm>
            <a:prstGeom prst="rect">
              <a:avLst/>
            </a:prstGeom>
            <a:effectLst>
              <a:glow rad="63500">
                <a:srgbClr val="FF00FF">
                  <a:alpha val="40000"/>
                </a:srgbClr>
              </a:glow>
            </a:effectLst>
          </p:spPr>
        </p:pic>
        <p:sp>
          <p:nvSpPr>
            <p:cNvPr id="82" name="TextBox 81">
              <a:extLst>
                <a:ext uri="{FF2B5EF4-FFF2-40B4-BE49-F238E27FC236}">
                  <a16:creationId xmlns:a16="http://schemas.microsoft.com/office/drawing/2014/main" id="{18F4951A-E3E4-4DEF-B036-0F8035564936}"/>
                </a:ext>
              </a:extLst>
            </p:cNvPr>
            <p:cNvSpPr txBox="1"/>
            <p:nvPr/>
          </p:nvSpPr>
          <p:spPr>
            <a:xfrm>
              <a:off x="75913" y="3828289"/>
              <a:ext cx="1213439" cy="646331"/>
            </a:xfrm>
            <a:prstGeom prst="rect">
              <a:avLst/>
            </a:prstGeom>
            <a:noFill/>
          </p:spPr>
          <p:txBody>
            <a:bodyPr wrap="square" rtlCol="0">
              <a:spAutoFit/>
            </a:bodyPr>
            <a:lstStyle/>
            <a:p>
              <a:r>
                <a:rPr lang="en-US" b="1" dirty="0">
                  <a:solidFill>
                    <a:schemeClr val="bg1"/>
                  </a:solidFill>
                </a:rPr>
                <a:t>148 nm</a:t>
              </a:r>
              <a:br>
                <a:rPr lang="en-US" b="1" dirty="0">
                  <a:solidFill>
                    <a:schemeClr val="bg1"/>
                  </a:solidFill>
                </a:rPr>
              </a:br>
              <a:r>
                <a:rPr lang="en-US" b="1" dirty="0">
                  <a:solidFill>
                    <a:schemeClr val="bg1"/>
                  </a:solidFill>
                </a:rPr>
                <a:t>~8 eV</a:t>
              </a:r>
              <a:endParaRPr lang="en-CH" b="1" dirty="0">
                <a:solidFill>
                  <a:schemeClr val="bg1"/>
                </a:solidFill>
              </a:endParaRPr>
            </a:p>
          </p:txBody>
        </p:sp>
      </p:grpSp>
      <p:cxnSp>
        <p:nvCxnSpPr>
          <p:cNvPr id="83" name="Straight Arrow Connector 82">
            <a:extLst>
              <a:ext uri="{FF2B5EF4-FFF2-40B4-BE49-F238E27FC236}">
                <a16:creationId xmlns:a16="http://schemas.microsoft.com/office/drawing/2014/main" id="{952295D7-D2AE-4217-924E-332614E181A5}"/>
              </a:ext>
            </a:extLst>
          </p:cNvPr>
          <p:cNvCxnSpPr>
            <a:cxnSpLocks/>
          </p:cNvCxnSpPr>
          <p:nvPr/>
        </p:nvCxnSpPr>
        <p:spPr>
          <a:xfrm flipV="1">
            <a:off x="3358890" y="2940787"/>
            <a:ext cx="3283172" cy="973541"/>
          </a:xfrm>
          <a:prstGeom prst="straightConnector1">
            <a:avLst/>
          </a:prstGeom>
          <a:ln w="762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5" name="Group 104">
            <a:extLst>
              <a:ext uri="{FF2B5EF4-FFF2-40B4-BE49-F238E27FC236}">
                <a16:creationId xmlns:a16="http://schemas.microsoft.com/office/drawing/2014/main" id="{CE0D7612-0C3B-4070-93A8-3ABFFE517A2E}"/>
              </a:ext>
            </a:extLst>
          </p:cNvPr>
          <p:cNvGrpSpPr/>
          <p:nvPr/>
        </p:nvGrpSpPr>
        <p:grpSpPr>
          <a:xfrm>
            <a:off x="6695325" y="2271851"/>
            <a:ext cx="4079630" cy="2834777"/>
            <a:chOff x="6695325" y="2271851"/>
            <a:chExt cx="4079630" cy="2834777"/>
          </a:xfrm>
        </p:grpSpPr>
        <p:pic>
          <p:nvPicPr>
            <p:cNvPr id="20" name="Picture 19">
              <a:extLst>
                <a:ext uri="{FF2B5EF4-FFF2-40B4-BE49-F238E27FC236}">
                  <a16:creationId xmlns:a16="http://schemas.microsoft.com/office/drawing/2014/main" id="{8EC4445D-0951-40B9-B579-7A2974E7C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5325" y="2271851"/>
              <a:ext cx="3807413" cy="2834777"/>
            </a:xfrm>
            <a:prstGeom prst="rect">
              <a:avLst/>
            </a:prstGeom>
          </p:spPr>
        </p:pic>
        <p:cxnSp>
          <p:nvCxnSpPr>
            <p:cNvPr id="87" name="Straight Arrow Connector 86">
              <a:extLst>
                <a:ext uri="{FF2B5EF4-FFF2-40B4-BE49-F238E27FC236}">
                  <a16:creationId xmlns:a16="http://schemas.microsoft.com/office/drawing/2014/main" id="{D32C40FB-FC26-40BE-82FC-FA2F74428EF6}"/>
                </a:ext>
              </a:extLst>
            </p:cNvPr>
            <p:cNvCxnSpPr>
              <a:cxnSpLocks/>
            </p:cNvCxnSpPr>
            <p:nvPr/>
          </p:nvCxnSpPr>
          <p:spPr>
            <a:xfrm flipH="1" flipV="1">
              <a:off x="10732993" y="2862913"/>
              <a:ext cx="7877" cy="2075160"/>
            </a:xfrm>
            <a:prstGeom prst="straightConnector1">
              <a:avLst/>
            </a:prstGeom>
            <a:ln w="57150" cap="flat" cmpd="sng" algn="ctr">
              <a:solidFill>
                <a:schemeClr val="bg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88" name="TextBox 87">
              <a:extLst>
                <a:ext uri="{FF2B5EF4-FFF2-40B4-BE49-F238E27FC236}">
                  <a16:creationId xmlns:a16="http://schemas.microsoft.com/office/drawing/2014/main" id="{51BF9C2F-9E3C-42C1-ADD6-4118484BBD5C}"/>
                </a:ext>
              </a:extLst>
            </p:cNvPr>
            <p:cNvSpPr txBox="1"/>
            <p:nvPr/>
          </p:nvSpPr>
          <p:spPr>
            <a:xfrm>
              <a:off x="9095502" y="3567188"/>
              <a:ext cx="1679453" cy="646331"/>
            </a:xfrm>
            <a:prstGeom prst="rect">
              <a:avLst/>
            </a:prstGeom>
            <a:noFill/>
          </p:spPr>
          <p:txBody>
            <a:bodyPr wrap="square" rtlCol="0">
              <a:spAutoFit/>
            </a:bodyPr>
            <a:lstStyle/>
            <a:p>
              <a:r>
                <a:rPr lang="en-US" b="1" dirty="0">
                  <a:solidFill>
                    <a:schemeClr val="bg1"/>
                  </a:solidFill>
                </a:rPr>
                <a:t>Transparency window</a:t>
              </a:r>
              <a:endParaRPr lang="en-CH" b="1" dirty="0">
                <a:solidFill>
                  <a:schemeClr val="bg1"/>
                </a:solidFill>
              </a:endParaRPr>
            </a:p>
          </p:txBody>
        </p:sp>
      </p:grpSp>
      <p:grpSp>
        <p:nvGrpSpPr>
          <p:cNvPr id="102" name="Group 101">
            <a:extLst>
              <a:ext uri="{FF2B5EF4-FFF2-40B4-BE49-F238E27FC236}">
                <a16:creationId xmlns:a16="http://schemas.microsoft.com/office/drawing/2014/main" id="{516B1AC0-3BA5-4A4F-9A55-97F4A56B8810}"/>
              </a:ext>
            </a:extLst>
          </p:cNvPr>
          <p:cNvGrpSpPr/>
          <p:nvPr/>
        </p:nvGrpSpPr>
        <p:grpSpPr>
          <a:xfrm>
            <a:off x="5407866" y="2964543"/>
            <a:ext cx="1774997" cy="1953652"/>
            <a:chOff x="5069940" y="3242836"/>
            <a:chExt cx="1774997" cy="1953652"/>
          </a:xfrm>
        </p:grpSpPr>
        <p:cxnSp>
          <p:nvCxnSpPr>
            <p:cNvPr id="90" name="Straight Arrow Connector 89">
              <a:extLst>
                <a:ext uri="{FF2B5EF4-FFF2-40B4-BE49-F238E27FC236}">
                  <a16:creationId xmlns:a16="http://schemas.microsoft.com/office/drawing/2014/main" id="{2283C450-F739-4790-91B2-19709D8E6F01}"/>
                </a:ext>
              </a:extLst>
            </p:cNvPr>
            <p:cNvCxnSpPr>
              <a:cxnSpLocks/>
            </p:cNvCxnSpPr>
            <p:nvPr/>
          </p:nvCxnSpPr>
          <p:spPr>
            <a:xfrm>
              <a:off x="6844937" y="3242836"/>
              <a:ext cx="0" cy="1953652"/>
            </a:xfrm>
            <a:prstGeom prst="straightConnector1">
              <a:avLst/>
            </a:prstGeom>
            <a:ln w="38100">
              <a:solidFill>
                <a:srgbClr val="A005BF"/>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56156691-B452-47DA-9149-26AC9EB340D4}"/>
                </a:ext>
              </a:extLst>
            </p:cNvPr>
            <p:cNvSpPr txBox="1"/>
            <p:nvPr/>
          </p:nvSpPr>
          <p:spPr>
            <a:xfrm>
              <a:off x="5069940" y="4037479"/>
              <a:ext cx="1739157" cy="584775"/>
            </a:xfrm>
            <a:prstGeom prst="rect">
              <a:avLst/>
            </a:prstGeom>
            <a:noFill/>
          </p:spPr>
          <p:txBody>
            <a:bodyPr wrap="square" rtlCol="0">
              <a:spAutoFit/>
            </a:bodyPr>
            <a:lstStyle/>
            <a:p>
              <a:r>
                <a:rPr lang="en-US" sz="1600" b="1" dirty="0">
                  <a:solidFill>
                    <a:schemeClr val="bg1"/>
                  </a:solidFill>
                </a:rPr>
                <a:t>Transparent for photons ~10 eV</a:t>
              </a:r>
              <a:endParaRPr lang="en-CH" sz="1600" b="1" dirty="0">
                <a:solidFill>
                  <a:schemeClr val="bg1"/>
                </a:solidFill>
              </a:endParaRPr>
            </a:p>
          </p:txBody>
        </p:sp>
      </p:grpSp>
      <p:sp>
        <p:nvSpPr>
          <p:cNvPr id="81" name="TextBox 80">
            <a:extLst>
              <a:ext uri="{FF2B5EF4-FFF2-40B4-BE49-F238E27FC236}">
                <a16:creationId xmlns:a16="http://schemas.microsoft.com/office/drawing/2014/main" id="{A8C9C346-A4EA-4371-A16D-9609D721F44E}"/>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5</a:t>
            </a:r>
            <a:endParaRPr lang="de-DE" b="1" dirty="0">
              <a:solidFill>
                <a:schemeClr val="bg1"/>
              </a:solidFill>
            </a:endParaRPr>
          </a:p>
        </p:txBody>
      </p:sp>
    </p:spTree>
    <p:extLst>
      <p:ext uri="{BB962C8B-B14F-4D97-AF65-F5344CB8AC3E}">
        <p14:creationId xmlns:p14="http://schemas.microsoft.com/office/powerpoint/2010/main" val="105320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5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
                                            <p:txEl>
                                              <p:pRg st="0" end="0"/>
                                            </p:txEl>
                                          </p:spTgt>
                                        </p:tgtEl>
                                        <p:attrNameLst>
                                          <p:attrName>style.visibility</p:attrName>
                                        </p:attrNameLst>
                                      </p:cBhvr>
                                      <p:to>
                                        <p:strVal val="visible"/>
                                      </p:to>
                                    </p:set>
                                    <p:animEffect transition="in" filter="fade">
                                      <p:cBhvr>
                                        <p:cTn id="12" dur="500"/>
                                        <p:tgtEl>
                                          <p:spTgt spid="9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9"/>
                                        </p:tgtEl>
                                        <p:attrNameLst>
                                          <p:attrName>style.visibility</p:attrName>
                                        </p:attrNameLst>
                                      </p:cBhvr>
                                      <p:to>
                                        <p:strVal val="visible"/>
                                      </p:to>
                                    </p:set>
                                    <p:animEffect transition="in" filter="fade">
                                      <p:cBhvr>
                                        <p:cTn id="20" dur="500"/>
                                        <p:tgtEl>
                                          <p:spTgt spid="9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3"/>
                                        </p:tgtEl>
                                        <p:attrNameLst>
                                          <p:attrName>style.visibility</p:attrName>
                                        </p:attrNameLst>
                                      </p:cBhvr>
                                      <p:to>
                                        <p:strVal val="visible"/>
                                      </p:to>
                                    </p:set>
                                    <p:animEffect transition="in" filter="fade">
                                      <p:cBhvr>
                                        <p:cTn id="30" dur="500"/>
                                        <p:tgtEl>
                                          <p:spTgt spid="8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fade">
                                      <p:cBhvr>
                                        <p:cTn id="35" dur="500"/>
                                        <p:tgtEl>
                                          <p:spTgt spid="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build="p"/>
      <p:bldP spid="9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 name="Picture 106">
            <a:extLst>
              <a:ext uri="{FF2B5EF4-FFF2-40B4-BE49-F238E27FC236}">
                <a16:creationId xmlns:a16="http://schemas.microsoft.com/office/drawing/2014/main" id="{4A4CF6E1-B2DE-4746-ABE4-7D044BEE09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81469" y="-646230"/>
            <a:ext cx="9745380" cy="10476284"/>
          </a:xfrm>
          <a:prstGeom prst="rect">
            <a:avLst/>
          </a:prstGeom>
          <a:noFill/>
          <a:effectLst/>
        </p:spPr>
      </p:pic>
      <p:sp>
        <p:nvSpPr>
          <p:cNvPr id="2" name="Title 1"/>
          <p:cNvSpPr>
            <a:spLocks noGrp="1"/>
          </p:cNvSpPr>
          <p:nvPr>
            <p:ph type="title"/>
          </p:nvPr>
        </p:nvSpPr>
        <p:spPr>
          <a:xfrm>
            <a:off x="613392" y="174592"/>
            <a:ext cx="11152599" cy="1400530"/>
          </a:xfrm>
        </p:spPr>
        <p:txBody>
          <a:bodyPr/>
          <a:lstStyle/>
          <a:p>
            <a:r>
              <a:rPr lang="en-AU" dirty="0">
                <a:solidFill>
                  <a:schemeClr val="bg1"/>
                </a:solidFill>
              </a:rPr>
              <a:t>Different Thorium Geometries</a:t>
            </a:r>
            <a:endParaRPr lang="en-GB" dirty="0">
              <a:solidFill>
                <a:schemeClr val="bg1"/>
              </a:solidFill>
            </a:endParaRPr>
          </a:p>
        </p:txBody>
      </p:sp>
      <p:sp>
        <p:nvSpPr>
          <p:cNvPr id="11" name="TextBox 10">
            <a:extLst>
              <a:ext uri="{FF2B5EF4-FFF2-40B4-BE49-F238E27FC236}">
                <a16:creationId xmlns:a16="http://schemas.microsoft.com/office/drawing/2014/main" id="{E3731B0B-70F7-41E7-BEFC-FBB053D95B26}"/>
              </a:ext>
            </a:extLst>
          </p:cNvPr>
          <p:cNvSpPr txBox="1"/>
          <p:nvPr/>
        </p:nvSpPr>
        <p:spPr>
          <a:xfrm>
            <a:off x="789888" y="2309567"/>
            <a:ext cx="2460396" cy="369332"/>
          </a:xfrm>
          <a:prstGeom prst="rect">
            <a:avLst/>
          </a:prstGeom>
          <a:noFill/>
        </p:spPr>
        <p:txBody>
          <a:bodyPr wrap="square" rtlCol="0">
            <a:spAutoFit/>
          </a:bodyPr>
          <a:lstStyle/>
          <a:p>
            <a:r>
              <a:rPr lang="en-US" dirty="0">
                <a:solidFill>
                  <a:schemeClr val="bg1"/>
                </a:solidFill>
              </a:rPr>
              <a:t>Uncompensated</a:t>
            </a:r>
            <a:endParaRPr lang="en-CH" dirty="0">
              <a:solidFill>
                <a:schemeClr val="bg1"/>
              </a:solidFill>
            </a:endParaRPr>
          </a:p>
        </p:txBody>
      </p:sp>
      <p:sp>
        <p:nvSpPr>
          <p:cNvPr id="12" name="TextBox 11">
            <a:extLst>
              <a:ext uri="{FF2B5EF4-FFF2-40B4-BE49-F238E27FC236}">
                <a16:creationId xmlns:a16="http://schemas.microsoft.com/office/drawing/2014/main" id="{D8153FF5-C3D9-4C04-9DC0-1871AFB6B366}"/>
              </a:ext>
            </a:extLst>
          </p:cNvPr>
          <p:cNvSpPr txBox="1"/>
          <p:nvPr/>
        </p:nvSpPr>
        <p:spPr>
          <a:xfrm>
            <a:off x="8604737" y="2171067"/>
            <a:ext cx="3148551" cy="646331"/>
          </a:xfrm>
          <a:prstGeom prst="rect">
            <a:avLst/>
          </a:prstGeom>
          <a:noFill/>
        </p:spPr>
        <p:txBody>
          <a:bodyPr wrap="square" rtlCol="0">
            <a:spAutoFit/>
          </a:bodyPr>
          <a:lstStyle/>
          <a:p>
            <a:pPr algn="ctr"/>
            <a:r>
              <a:rPr lang="en-US" dirty="0">
                <a:solidFill>
                  <a:srgbClr val="FF0000"/>
                </a:solidFill>
              </a:rPr>
              <a:t>2 interstitial F, 71 degrees</a:t>
            </a:r>
            <a:br>
              <a:rPr lang="en-US" dirty="0">
                <a:solidFill>
                  <a:srgbClr val="FF0000"/>
                </a:solidFill>
              </a:rPr>
            </a:br>
            <a:r>
              <a:rPr lang="en-US" dirty="0">
                <a:solidFill>
                  <a:srgbClr val="FF0000"/>
                </a:solidFill>
              </a:rPr>
              <a:t>“Angled”</a:t>
            </a:r>
            <a:endParaRPr lang="en-CH" dirty="0">
              <a:solidFill>
                <a:srgbClr val="FF0000"/>
              </a:solidFill>
            </a:endParaRPr>
          </a:p>
        </p:txBody>
      </p:sp>
      <p:sp>
        <p:nvSpPr>
          <p:cNvPr id="81" name="TextBox 80">
            <a:extLst>
              <a:ext uri="{FF2B5EF4-FFF2-40B4-BE49-F238E27FC236}">
                <a16:creationId xmlns:a16="http://schemas.microsoft.com/office/drawing/2014/main" id="{6F6876DA-187F-464E-9992-F9B8C87853FC}"/>
              </a:ext>
            </a:extLst>
          </p:cNvPr>
          <p:cNvSpPr txBox="1"/>
          <p:nvPr/>
        </p:nvSpPr>
        <p:spPr>
          <a:xfrm>
            <a:off x="232726" y="4944119"/>
            <a:ext cx="3148551" cy="646331"/>
          </a:xfrm>
          <a:prstGeom prst="rect">
            <a:avLst/>
          </a:prstGeom>
          <a:noFill/>
        </p:spPr>
        <p:txBody>
          <a:bodyPr wrap="square" rtlCol="0">
            <a:spAutoFit/>
          </a:bodyPr>
          <a:lstStyle/>
          <a:p>
            <a:pPr algn="ctr"/>
            <a:r>
              <a:rPr lang="en-US" dirty="0">
                <a:solidFill>
                  <a:schemeClr val="bg1"/>
                </a:solidFill>
              </a:rPr>
              <a:t>2 interstitial F, 180 degrees</a:t>
            </a:r>
            <a:br>
              <a:rPr lang="en-US" dirty="0">
                <a:solidFill>
                  <a:schemeClr val="bg1"/>
                </a:solidFill>
              </a:rPr>
            </a:br>
            <a:r>
              <a:rPr lang="en-US" dirty="0">
                <a:solidFill>
                  <a:schemeClr val="bg1"/>
                </a:solidFill>
              </a:rPr>
              <a:t>“Linear”</a:t>
            </a:r>
            <a:endParaRPr lang="en-CH" dirty="0">
              <a:solidFill>
                <a:schemeClr val="bg1"/>
              </a:solidFill>
            </a:endParaRPr>
          </a:p>
        </p:txBody>
      </p:sp>
      <p:sp>
        <p:nvSpPr>
          <p:cNvPr id="14" name="TextBox 13">
            <a:extLst>
              <a:ext uri="{FF2B5EF4-FFF2-40B4-BE49-F238E27FC236}">
                <a16:creationId xmlns:a16="http://schemas.microsoft.com/office/drawing/2014/main" id="{4EA37A14-453F-4191-9EDC-DE0EA7837EE8}"/>
              </a:ext>
            </a:extLst>
          </p:cNvPr>
          <p:cNvSpPr txBox="1"/>
          <p:nvPr/>
        </p:nvSpPr>
        <p:spPr>
          <a:xfrm>
            <a:off x="9121379" y="4944119"/>
            <a:ext cx="2474145" cy="369332"/>
          </a:xfrm>
          <a:prstGeom prst="rect">
            <a:avLst/>
          </a:prstGeom>
          <a:noFill/>
        </p:spPr>
        <p:txBody>
          <a:bodyPr wrap="square" rtlCol="0">
            <a:spAutoFit/>
          </a:bodyPr>
          <a:lstStyle/>
          <a:p>
            <a:r>
              <a:rPr lang="en-US" dirty="0">
                <a:solidFill>
                  <a:schemeClr val="bg1"/>
                </a:solidFill>
              </a:rPr>
              <a:t>Ca vacancy</a:t>
            </a:r>
            <a:endParaRPr lang="en-CH" dirty="0">
              <a:solidFill>
                <a:schemeClr val="bg1"/>
              </a:solidFill>
            </a:endParaRPr>
          </a:p>
        </p:txBody>
      </p:sp>
      <p:pic>
        <p:nvPicPr>
          <p:cNvPr id="16" name="Picture 15">
            <a:extLst>
              <a:ext uri="{FF2B5EF4-FFF2-40B4-BE49-F238E27FC236}">
                <a16:creationId xmlns:a16="http://schemas.microsoft.com/office/drawing/2014/main" id="{EAA55FDC-4987-4259-8CE2-D3C2A97E4D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216" y="1105770"/>
            <a:ext cx="5283659" cy="5266749"/>
          </a:xfrm>
          <a:prstGeom prst="rect">
            <a:avLst/>
          </a:prstGeom>
        </p:spPr>
      </p:pic>
      <p:sp>
        <p:nvSpPr>
          <p:cNvPr id="84" name="TextBox 83">
            <a:extLst>
              <a:ext uri="{FF2B5EF4-FFF2-40B4-BE49-F238E27FC236}">
                <a16:creationId xmlns:a16="http://schemas.microsoft.com/office/drawing/2014/main" id="{033EFEB3-E971-4238-8564-E613714270E2}"/>
              </a:ext>
            </a:extLst>
          </p:cNvPr>
          <p:cNvSpPr txBox="1"/>
          <p:nvPr/>
        </p:nvSpPr>
        <p:spPr>
          <a:xfrm>
            <a:off x="-341767" y="6520265"/>
            <a:ext cx="9223375" cy="276999"/>
          </a:xfrm>
          <a:prstGeom prst="rect">
            <a:avLst/>
          </a:prstGeom>
          <a:noFill/>
        </p:spPr>
        <p:txBody>
          <a:bodyPr wrap="square">
            <a:spAutoFit/>
          </a:bodyPr>
          <a:lstStyle/>
          <a:p>
            <a:pPr algn="ctr"/>
            <a:r>
              <a:rPr lang="en-US" sz="1200" i="1" dirty="0">
                <a:solidFill>
                  <a:schemeClr val="bg1"/>
                </a:solidFill>
              </a:rPr>
              <a:t>Pimon, Martin, et al. "Ab-Initio Study of Calcium Fluoride Doped with Heavy Isotopes." Crystals 12.8 (2022): 1128.</a:t>
            </a:r>
            <a:endParaRPr lang="en-CH" sz="1200" i="1" dirty="0">
              <a:solidFill>
                <a:schemeClr val="bg1"/>
              </a:solidFill>
            </a:endParaRPr>
          </a:p>
        </p:txBody>
      </p:sp>
      <p:pic>
        <p:nvPicPr>
          <p:cNvPr id="10" name="Picture 9">
            <a:extLst>
              <a:ext uri="{FF2B5EF4-FFF2-40B4-BE49-F238E27FC236}">
                <a16:creationId xmlns:a16="http://schemas.microsoft.com/office/drawing/2014/main" id="{B4234B98-558F-4F57-B4C6-38E88EA889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81355" y="246519"/>
            <a:ext cx="628338" cy="628338"/>
          </a:xfrm>
          <a:prstGeom prst="roundRect">
            <a:avLst>
              <a:gd name="adj" fmla="val 8594"/>
            </a:avLst>
          </a:prstGeom>
          <a:solidFill>
            <a:srgbClr val="FFFFFF">
              <a:shade val="85000"/>
            </a:srgbClr>
          </a:solidFill>
          <a:ln>
            <a:noFill/>
          </a:ln>
          <a:effectLst/>
        </p:spPr>
      </p:pic>
      <p:sp>
        <p:nvSpPr>
          <p:cNvPr id="3" name="Rectangle 2">
            <a:extLst>
              <a:ext uri="{FF2B5EF4-FFF2-40B4-BE49-F238E27FC236}">
                <a16:creationId xmlns:a16="http://schemas.microsoft.com/office/drawing/2014/main" id="{743CE549-0C18-4CB9-9E11-1CA376731398}"/>
              </a:ext>
            </a:extLst>
          </p:cNvPr>
          <p:cNvSpPr/>
          <p:nvPr/>
        </p:nvSpPr>
        <p:spPr>
          <a:xfrm>
            <a:off x="3381277" y="1105770"/>
            <a:ext cx="2552384" cy="2541891"/>
          </a:xfrm>
          <a:prstGeom prst="rect">
            <a:avLst/>
          </a:prstGeom>
          <a:noFill/>
          <a:ln w="76200">
            <a:solidFill>
              <a:srgbClr val="3932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5" name="Rectangle 14">
            <a:extLst>
              <a:ext uri="{FF2B5EF4-FFF2-40B4-BE49-F238E27FC236}">
                <a16:creationId xmlns:a16="http://schemas.microsoft.com/office/drawing/2014/main" id="{DE194559-0AE1-47D3-BF2F-0B23003CF526}"/>
              </a:ext>
            </a:extLst>
          </p:cNvPr>
          <p:cNvSpPr/>
          <p:nvPr/>
        </p:nvSpPr>
        <p:spPr>
          <a:xfrm>
            <a:off x="6096000" y="3781834"/>
            <a:ext cx="2552384" cy="2541891"/>
          </a:xfrm>
          <a:prstGeom prst="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Rectangle 16">
            <a:extLst>
              <a:ext uri="{FF2B5EF4-FFF2-40B4-BE49-F238E27FC236}">
                <a16:creationId xmlns:a16="http://schemas.microsoft.com/office/drawing/2014/main" id="{BE6BCB6D-C455-4CFB-B1B3-010223C57A34}"/>
              </a:ext>
            </a:extLst>
          </p:cNvPr>
          <p:cNvSpPr/>
          <p:nvPr/>
        </p:nvSpPr>
        <p:spPr>
          <a:xfrm>
            <a:off x="6096000" y="1124998"/>
            <a:ext cx="2552384" cy="2541891"/>
          </a:xfrm>
          <a:prstGeom prst="rect">
            <a:avLst/>
          </a:prstGeom>
          <a:noFill/>
          <a:ln w="76200">
            <a:solidFill>
              <a:srgbClr val="A005B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8" name="Rectangle 17">
            <a:extLst>
              <a:ext uri="{FF2B5EF4-FFF2-40B4-BE49-F238E27FC236}">
                <a16:creationId xmlns:a16="http://schemas.microsoft.com/office/drawing/2014/main" id="{31FF0CE3-42C3-42F9-BCB0-6B268C6A8C8B}"/>
              </a:ext>
            </a:extLst>
          </p:cNvPr>
          <p:cNvSpPr/>
          <p:nvPr/>
        </p:nvSpPr>
        <p:spPr>
          <a:xfrm>
            <a:off x="3391216" y="3781833"/>
            <a:ext cx="2552384" cy="2541891"/>
          </a:xfrm>
          <a:prstGeom prst="rect">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9" name="TextBox 18">
            <a:extLst>
              <a:ext uri="{FF2B5EF4-FFF2-40B4-BE49-F238E27FC236}">
                <a16:creationId xmlns:a16="http://schemas.microsoft.com/office/drawing/2014/main" id="{D7028CBF-5D86-4838-A05E-FAA1A8B0D9D9}"/>
              </a:ext>
            </a:extLst>
          </p:cNvPr>
          <p:cNvSpPr txBox="1"/>
          <p:nvPr/>
        </p:nvSpPr>
        <p:spPr>
          <a:xfrm>
            <a:off x="9731704" y="6313727"/>
            <a:ext cx="4968499" cy="369332"/>
          </a:xfrm>
          <a:prstGeom prst="rect">
            <a:avLst/>
          </a:prstGeom>
          <a:noFill/>
        </p:spPr>
        <p:txBody>
          <a:bodyPr wrap="square" rtlCol="0">
            <a:spAutoFit/>
          </a:bodyPr>
          <a:lstStyle/>
          <a:p>
            <a:r>
              <a:rPr lang="en-GB" dirty="0">
                <a:solidFill>
                  <a:schemeClr val="bg1"/>
                </a:solidFill>
              </a:rPr>
              <a:t>Kjeld Beeks| Slide </a:t>
            </a:r>
            <a:r>
              <a:rPr lang="en-GB" b="1" dirty="0">
                <a:solidFill>
                  <a:schemeClr val="bg1"/>
                </a:solidFill>
              </a:rPr>
              <a:t>6</a:t>
            </a:r>
            <a:endParaRPr lang="de-DE" b="1" dirty="0">
              <a:solidFill>
                <a:schemeClr val="bg1"/>
              </a:solidFill>
            </a:endParaRPr>
          </a:p>
        </p:txBody>
      </p:sp>
    </p:spTree>
    <p:extLst>
      <p:ext uri="{BB962C8B-B14F-4D97-AF65-F5344CB8AC3E}">
        <p14:creationId xmlns:p14="http://schemas.microsoft.com/office/powerpoint/2010/main" val="265378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81" grpId="0"/>
      <p:bldP spid="14" grpId="0"/>
      <p:bldP spid="8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
</p:tagLst>
</file>

<file path=ppt/tags/tag2.xml><?xml version="1.0" encoding="utf-8"?>
<p:tagLst xmlns:a="http://schemas.openxmlformats.org/drawingml/2006/main" xmlns:r="http://schemas.openxmlformats.org/officeDocument/2006/relationships" xmlns:p="http://schemas.openxmlformats.org/presentationml/2006/main">
  <p:tag name="TIMING" val="|0.1"/>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ags/tag4.xml><?xml version="1.0" encoding="utf-8"?>
<p:tagLst xmlns:a="http://schemas.openxmlformats.org/drawingml/2006/main" xmlns:r="http://schemas.openxmlformats.org/officeDocument/2006/relationships" xmlns:p="http://schemas.openxmlformats.org/presentationml/2006/main">
  <p:tag name="TIMING" val="|0.1"/>
</p:tagLst>
</file>

<file path=ppt/tags/tag5.xml><?xml version="1.0" encoding="utf-8"?>
<p:tagLst xmlns:a="http://schemas.openxmlformats.org/drawingml/2006/main" xmlns:r="http://schemas.openxmlformats.org/officeDocument/2006/relationships" xmlns:p="http://schemas.openxmlformats.org/presentationml/2006/main">
  <p:tag name="TIMING" val="|0.1"/>
</p:tagLst>
</file>

<file path=ppt/tags/tag6.xml><?xml version="1.0" encoding="utf-8"?>
<p:tagLst xmlns:a="http://schemas.openxmlformats.org/drawingml/2006/main" xmlns:r="http://schemas.openxmlformats.org/officeDocument/2006/relationships" xmlns:p="http://schemas.openxmlformats.org/presentationml/2006/main">
  <p:tag name="TIMING" val="|0.1"/>
</p:tagLst>
</file>

<file path=ppt/tags/tag7.xml><?xml version="1.0" encoding="utf-8"?>
<p:tagLst xmlns:a="http://schemas.openxmlformats.org/drawingml/2006/main" xmlns:r="http://schemas.openxmlformats.org/officeDocument/2006/relationships" xmlns:p="http://schemas.openxmlformats.org/presentationml/2006/main">
  <p:tag name="TIMING" val="|0.1"/>
</p:tagLst>
</file>

<file path=ppt/tags/tag8.xml><?xml version="1.0" encoding="utf-8"?>
<p:tagLst xmlns:a="http://schemas.openxmlformats.org/drawingml/2006/main" xmlns:r="http://schemas.openxmlformats.org/officeDocument/2006/relationships" xmlns:p="http://schemas.openxmlformats.org/presentationml/2006/main">
  <p:tag name="TIMING" val="|0.1"/>
</p:tagLst>
</file>

<file path=ppt/tags/tag9.xml><?xml version="1.0" encoding="utf-8"?>
<p:tagLst xmlns:a="http://schemas.openxmlformats.org/drawingml/2006/main" xmlns:r="http://schemas.openxmlformats.org/officeDocument/2006/relationships" xmlns:p="http://schemas.openxmlformats.org/presentationml/2006/main">
  <p:tag name="TIMING" val="|0.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7985</TotalTime>
  <Words>2406</Words>
  <Application>Microsoft Office PowerPoint</Application>
  <PresentationFormat>Widescreen</PresentationFormat>
  <Paragraphs>178</Paragraphs>
  <Slides>23</Slides>
  <Notes>23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Cambria Math</vt:lpstr>
      <vt:lpstr>Century Gothic</vt:lpstr>
      <vt:lpstr>Microsoft Himalaya</vt:lpstr>
      <vt:lpstr>Wingdings 3</vt:lpstr>
      <vt:lpstr>Ion</vt:lpstr>
      <vt:lpstr>Making a solid-state  nuclear optical  clock</vt:lpstr>
      <vt:lpstr>QM: Optical ion clocks</vt:lpstr>
      <vt:lpstr>QM: Optical ion clocks</vt:lpstr>
      <vt:lpstr>QM techniques for a nucleus</vt:lpstr>
      <vt:lpstr>QM techniques for a nucleus</vt:lpstr>
      <vt:lpstr>Internal Conversion</vt:lpstr>
      <vt:lpstr>Bound Internal Conversion (Quenching)</vt:lpstr>
      <vt:lpstr>CaF2 remains transparent?</vt:lpstr>
      <vt:lpstr>Different Thorium Geometries</vt:lpstr>
      <vt:lpstr>Growing doped CaF2 Crystals</vt:lpstr>
      <vt:lpstr>Growing doped CaF2 Crystals</vt:lpstr>
      <vt:lpstr>Making Radioactive Crystals Transparent</vt:lpstr>
      <vt:lpstr>More questions than answers</vt:lpstr>
      <vt:lpstr>Why is the transparency controlled by F?</vt:lpstr>
      <vt:lpstr>Why is the transparency controlled by F?</vt:lpstr>
      <vt:lpstr>How many F vacancies do you need to quench a nucleus?</vt:lpstr>
      <vt:lpstr>Pristine Th:CaF2 HRSTEM</vt:lpstr>
      <vt:lpstr>Bleaching of F vacancy</vt:lpstr>
      <vt:lpstr>LIQing the crystals</vt:lpstr>
      <vt:lpstr>LIQing the crystals</vt:lpstr>
      <vt:lpstr>The Th-Defect centre</vt:lpstr>
      <vt:lpstr>Thank you!</vt:lpstr>
      <vt:lpstr>The EFG mystery</vt:lpstr>
    </vt:vector>
  </TitlesOfParts>
  <Company>TU Wien - Campusversion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Thorium-229 based clock</dc:title>
  <dc:creator>Kjeld Beeks</dc:creator>
  <cp:lastModifiedBy>Benjamin A Juarez</cp:lastModifiedBy>
  <cp:revision>362</cp:revision>
  <cp:lastPrinted>2022-03-17T14:14:32Z</cp:lastPrinted>
  <dcterms:created xsi:type="dcterms:W3CDTF">2019-04-26T08:55:41Z</dcterms:created>
  <dcterms:modified xsi:type="dcterms:W3CDTF">2025-01-15T18:03:07Z</dcterms:modified>
</cp:coreProperties>
</file>