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8"/>
  </p:notesMasterIdLst>
  <p:sldIdLst>
    <p:sldId id="444" r:id="rId2"/>
    <p:sldId id="572" r:id="rId3"/>
    <p:sldId id="573" r:id="rId4"/>
    <p:sldId id="515" r:id="rId5"/>
    <p:sldId id="559" r:id="rId6"/>
    <p:sldId id="518" r:id="rId7"/>
    <p:sldId id="507" r:id="rId8"/>
    <p:sldId id="569" r:id="rId9"/>
    <p:sldId id="529" r:id="rId10"/>
    <p:sldId id="520" r:id="rId11"/>
    <p:sldId id="567" r:id="rId12"/>
    <p:sldId id="568" r:id="rId13"/>
    <p:sldId id="562" r:id="rId14"/>
    <p:sldId id="564" r:id="rId15"/>
    <p:sldId id="551" r:id="rId16"/>
    <p:sldId id="563" r:id="rId17"/>
    <p:sldId id="555" r:id="rId18"/>
    <p:sldId id="570" r:id="rId19"/>
    <p:sldId id="571" r:id="rId20"/>
    <p:sldId id="574" r:id="rId21"/>
    <p:sldId id="512" r:id="rId22"/>
    <p:sldId id="575" r:id="rId23"/>
    <p:sldId id="479" r:id="rId24"/>
    <p:sldId id="480" r:id="rId25"/>
    <p:sldId id="510" r:id="rId26"/>
    <p:sldId id="511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7549F"/>
    <a:srgbClr val="0A549F"/>
    <a:srgbClr val="CC5916"/>
    <a:srgbClr val="0432FF"/>
    <a:srgbClr val="83CDED"/>
    <a:srgbClr val="FF827F"/>
    <a:srgbClr val="FFCDCC"/>
    <a:srgbClr val="FFA500"/>
    <a:srgbClr val="FEB3B2"/>
    <a:srgbClr val="20201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477"/>
    <p:restoredTop sz="96281"/>
  </p:normalViewPr>
  <p:slideViewPr>
    <p:cSldViewPr snapToGrid="0" snapToObjects="1">
      <p:cViewPr varScale="1">
        <p:scale>
          <a:sx n="117" d="100"/>
          <a:sy n="117" d="100"/>
        </p:scale>
        <p:origin x="528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EC029B-EF03-7E42-933B-2F71F0E1A47E}" type="datetimeFigureOut">
              <a:rPr lang="en-US" smtClean="0"/>
              <a:t>1/14/25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E2568C-814D-F54D-9AEF-6E37C805B1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9899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E2568C-814D-F54D-9AEF-6E37C805B12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2055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E2568C-814D-F54D-9AEF-6E37C805B12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3506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E2568C-814D-F54D-9AEF-6E37C805B12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925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0F3362-05E6-A5AB-471B-7239EC5741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76FD9D0-0474-7F4A-55DC-37F1F9AC28C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42DCEA9-F188-6B84-208A-E5B1C5A6835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9CDCBD-3EB8-B05C-5EF7-6429A4F800B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E2568C-814D-F54D-9AEF-6E37C805B12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35500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2AFE08-5486-743F-511E-5B17909CE2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C0F3F5A-1E97-1E0A-C2BF-0D25B3CC23D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0493949-E353-FCE4-E363-2BF5D8E81E5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719F36-A0F7-774E-CF77-BE4D330DE04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E2568C-814D-F54D-9AEF-6E37C805B12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846829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E2568C-814D-F54D-9AEF-6E37C805B12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54315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E2568C-814D-F54D-9AEF-6E37C805B12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414155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E0212E-F73D-EA98-C3E1-14C6522D61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CB0945F-DCFE-0FD4-2080-F1DB3370E41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CA9A6F3-91B2-2A00-689F-AF6FDC3DF92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15A307-BF89-5375-6A58-32FD5874F1E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E2568C-814D-F54D-9AEF-6E37C805B12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14379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E2568C-814D-F54D-9AEF-6E37C805B12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458433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3AA9BB-C57F-1D7D-F874-7E0BFF8D4B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0B702FE-3072-96A6-0C72-BA7BC6963A3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0BEBA9D-733C-A1D8-D261-F66A2E9A989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AD34A4-9C63-1BEC-21B7-CA59546AE1C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E2568C-814D-F54D-9AEF-6E37C805B12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10271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3A2D1A-F243-C164-BC2B-7F847A90BE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D669408-1823-A5E4-3096-8B5072A1EA2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1F329B7-8C6B-483A-084E-A933EC45712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A32376-02EB-D886-F275-6CAABF2A402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E2568C-814D-F54D-9AEF-6E37C805B12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1548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E2568C-814D-F54D-9AEF-6E37C805B12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23502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3A3BAF-E91E-60D2-ACCE-7CBF6E1D99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2EFE0BA-661C-DF18-23E0-6BB86622FBA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75B4EB7-7277-78F6-AC51-F70E289C9B3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6F0AF9-F76C-6070-2BA0-9BFFE01172D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E2568C-814D-F54D-9AEF-6E37C805B12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54119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E2568C-814D-F54D-9AEF-6E37C805B12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38457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AC873A-42F0-1B13-CDF7-6E545AE19B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9626240-D457-1878-C7E8-A5BEB53E262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3FF9493-FA2D-4C32-5E59-0A99EDB2490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B4E2D8-97DA-7B40-DD7F-A37FEF7F70C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E2568C-814D-F54D-9AEF-6E37C805B12D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38641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E2568C-814D-F54D-9AEF-6E37C805B12D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4006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E2568C-814D-F54D-9AEF-6E37C805B12D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499061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E2568C-814D-F54D-9AEF-6E37C805B12D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70025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E2568C-814D-F54D-9AEF-6E37C805B12D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6570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E2568C-814D-F54D-9AEF-6E37C805B12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632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E2568C-814D-F54D-9AEF-6E37C805B12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2195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50D877-A042-F543-A3F0-F0CF93777EFC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03079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E2568C-814D-F54D-9AEF-6E37C805B12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7041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E2568C-814D-F54D-9AEF-6E37C805B12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9144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A2B320-BCE5-2C96-8E8A-EF55574C34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E1379EE-FEF4-E081-983C-ED6A4C42CDD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5010D19-81F5-74B9-E16A-2C0EE7E236F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327453-C972-9AC7-61A2-07DC68011CE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E2568C-814D-F54D-9AEF-6E37C805B12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6017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E2568C-814D-F54D-9AEF-6E37C805B12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4541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DBD86-594E-9A4C-8256-79ED3187BD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86BF351-825C-EA44-AFEB-B0D1E70242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05DE19-2469-3B40-A585-FA2F181B7A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76FEC-980A-2948-B019-14EC8BE5BFA2}" type="datetime1">
              <a:rPr lang="en-US" smtClean="0"/>
              <a:t>1/14/25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063481-3116-B247-9084-783BC07696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UMass - Jan 15, 2025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72FDCD-43A0-8F4D-9863-BFDD95E64A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7E2E4-175D-584E-9681-AC5289B127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5778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3C9078-E221-FC45-8210-CFBCA32777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1CB50C1-9221-9A43-B550-558FF48E57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75A1F1-F554-4840-863A-A4DCD0C6BB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493B9-6B62-F64C-9417-84C337FFAB19}" type="datetime1">
              <a:rPr lang="en-US" smtClean="0"/>
              <a:t>1/14/25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D5DEAE-A490-7244-9E23-2EBD2A0322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UMass - Jan 15, 2025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251FC5-6C0B-9646-9C95-2312B65D16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7E2E4-175D-584E-9681-AC5289B127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0609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3B8EEDE-AFAA-F948-95B3-D0170E1F5A9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069ED9F-DC01-6B45-BA42-51EF244185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AE8FC9-2EE3-3C42-8DA8-8C7074596E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6058E-ADB5-9F4A-B251-1F6F142A898C}" type="datetime1">
              <a:rPr lang="en-US" smtClean="0"/>
              <a:t>1/14/25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71FBDF-099C-0C4B-AA50-8ADD21AA0F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UMass - Jan 15, 2025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FD892E-3FDB-1346-9530-A314E88D2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7E2E4-175D-584E-9681-AC5289B127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5465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818D05-D4BD-E148-B26B-E84BD131C2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A161D0-4168-3942-9D7C-2672E1A76E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28DCAF-3D40-EE4F-A978-CF279EA54C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2AA74D-5B33-2341-A781-017141D53B6E}" type="datetime1">
              <a:rPr lang="en-US" smtClean="0"/>
              <a:t>1/14/25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CD7FBC-39B6-B747-BF76-D9802CF3E3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UMass - Jan 15, 2025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68916E-CF23-A745-B474-1834B8BD95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7E2E4-175D-584E-9681-AC5289B127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4461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2FD690-1639-F747-8F66-4D75887BD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7EFCB8-7CC7-634C-8ABA-47DED5D183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7F043B-995F-474B-8ED8-BC22315739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BAA98-3E7B-4441-86A9-585811559418}" type="datetime1">
              <a:rPr lang="en-US" smtClean="0"/>
              <a:t>1/14/25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EC77D0-C7B1-694C-913F-87E8EB97CA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UMass - Jan 15, 2025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4865FC-88C7-A945-BD58-88F89DA0C7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7E2E4-175D-584E-9681-AC5289B127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6648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BC35CC-3D51-5E41-BDED-1EC23B0C09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2C95BC-B80E-DC48-BA26-B0794E77B39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704438-F312-074C-B0DE-D052AFAA3D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2FDE2D-5A48-DA47-9FB0-A76EB27DA0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C54798-3B92-9C42-A432-7B4EC03F92D7}" type="datetime1">
              <a:rPr lang="en-US" smtClean="0"/>
              <a:t>1/14/25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0B4C2C-BC5C-A344-AE18-876FD331E2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UMass - Jan 15, 2025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2AADCD-C07F-734A-8D0E-D6DAAC1BB2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7E2E4-175D-584E-9681-AC5289B127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1990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B7792B-1510-E741-ABC0-D79757EAC4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775557-8BA1-1542-81BE-69D070C2F9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9CFB7D-EF84-AB4F-A234-F54C22FD5E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D37F51-3B2A-FD46-B87E-31A8DED051F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56A3785-A149-1A4B-9B13-FEB4E90837E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DFAEBD4-B25B-DE43-A619-954B706B95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0F6CBE-3A81-BB4F-B13F-C531E496F4EF}" type="datetime1">
              <a:rPr lang="en-US" smtClean="0"/>
              <a:t>1/14/25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850DD5E-6C7B-D343-97F6-3ABFB26227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UMass - Jan 15, 2025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7D120DA-C6E4-F746-93A6-09A5EB7534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7E2E4-175D-584E-9681-AC5289B127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773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1B9D22-568E-CE47-9D17-AA77EF0E4A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5ABF65B-BC16-9140-9802-B84C11D994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31571-65B9-B342-AC68-D0EF31EE0E99}" type="datetime1">
              <a:rPr lang="en-US" smtClean="0"/>
              <a:t>1/14/25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0E4BF37-B75D-7343-A1CE-FC1EE587AF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UMass - Jan 15, 2025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7C94AC-A501-B244-9967-12988BE877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7E2E4-175D-584E-9681-AC5289B127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4133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51963A0-FE11-E643-99C1-D30A9A3DE7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33271-B865-644C-89B7-12E5F42213C5}" type="datetime1">
              <a:rPr lang="en-US" smtClean="0"/>
              <a:t>1/14/25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E6FFE6E-2D69-0048-B1E2-8867F5A160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UMass - Jan 15, 2025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A3F3E7-0F40-C34C-9853-E736B28C41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7E2E4-175D-584E-9681-AC5289B127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0339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659D18-FA4A-8D4B-B223-A1EC301F61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49E79F-13AA-474B-BA61-9CEE81411D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DDBA3B8-9166-334A-8BD4-E4549800EA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3B0377-B9DF-D94B-A973-285A927207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DF733-6E0D-C747-996D-71DE0878E260}" type="datetime1">
              <a:rPr lang="en-US" smtClean="0"/>
              <a:t>1/14/25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AA5FAC-6B3B-7640-9A8F-3BF0EEFA85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UMass - Jan 15, 2025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FA7E6C-E9D6-1F4A-B78B-CB2ADF2B4E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7E2E4-175D-584E-9681-AC5289B127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5043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8F3120-DC4E-4F49-9E68-3BADC30D2B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247A5B6-F6C6-B441-93F0-789B18A928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820FD6-A704-E440-AD75-0C05264D94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93A12D-0E6D-594D-B66E-35F7CA3518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EF63E-7BF1-2740-A92A-AD790011D43B}" type="datetime1">
              <a:rPr lang="en-US" smtClean="0"/>
              <a:t>1/14/25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328A4E-819C-0A49-9ADA-D160072BA0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UMass - Jan 15, 2025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0A1BA8-C789-FA4B-9420-7962FE1EE1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7E2E4-175D-584E-9681-AC5289B127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1690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CCAA5C9-1F25-E848-84C7-1929612748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E58651-8077-F54F-9092-3C41276AD4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3780FA-E2DE-A04F-A26D-9D6D413AC48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E3DB33-9B39-AF42-B92C-B93036BA8F28}" type="datetime1">
              <a:rPr lang="en-US" smtClean="0"/>
              <a:t>1/14/25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E66A58-D4A0-B34C-AD15-6DACF8692C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UMass - Jan 15, 2025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B1847F-90C6-4B4B-B1CE-5BBF7ADBE8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87E2E4-175D-584E-9681-AC5289B127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6240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13" Type="http://schemas.openxmlformats.org/officeDocument/2006/relationships/image" Target="NULL"/><Relationship Id="rId18" Type="http://schemas.openxmlformats.org/officeDocument/2006/relationships/image" Target="../media/image441.png"/><Relationship Id="rId8" Type="http://schemas.openxmlformats.org/officeDocument/2006/relationships/image" Target="../media/image511.png"/><Relationship Id="rId3" Type="http://schemas.openxmlformats.org/officeDocument/2006/relationships/image" Target="../media/image991.png"/><Relationship Id="rId21" Type="http://schemas.openxmlformats.org/officeDocument/2006/relationships/image" Target="../media/image47.png"/><Relationship Id="rId17" Type="http://schemas.openxmlformats.org/officeDocument/2006/relationships/image" Target="../media/image44.png"/><Relationship Id="rId2" Type="http://schemas.openxmlformats.org/officeDocument/2006/relationships/notesSlide" Target="../notesSlides/notesSlide10.xml"/><Relationship Id="rId16" Type="http://schemas.openxmlformats.org/officeDocument/2006/relationships/image" Target="NULL"/><Relationship Id="rId20" Type="http://schemas.openxmlformats.org/officeDocument/2006/relationships/image" Target="../media/image4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0.png"/><Relationship Id="rId15" Type="http://schemas.openxmlformats.org/officeDocument/2006/relationships/image" Target="NULL"/><Relationship Id="rId23" Type="http://schemas.openxmlformats.org/officeDocument/2006/relationships/image" Target="../media/image1060.png"/><Relationship Id="rId19" Type="http://schemas.openxmlformats.org/officeDocument/2006/relationships/image" Target="../media/image45.png"/><Relationship Id="rId10" Type="http://schemas.openxmlformats.org/officeDocument/2006/relationships/image" Target="../media/image770.png"/><Relationship Id="rId4" Type="http://schemas.openxmlformats.org/officeDocument/2006/relationships/image" Target="../media/image42.png"/><Relationship Id="rId14" Type="http://schemas.openxmlformats.org/officeDocument/2006/relationships/image" Target="../media/image43.png"/><Relationship Id="rId9" Type="http://schemas.openxmlformats.org/officeDocument/2006/relationships/image" Target="../media/image661.png"/><Relationship Id="rId22" Type="http://schemas.openxmlformats.org/officeDocument/2006/relationships/image" Target="../media/image105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5.png"/><Relationship Id="rId18" Type="http://schemas.openxmlformats.org/officeDocument/2006/relationships/image" Target="../media/image460.png"/><Relationship Id="rId3" Type="http://schemas.openxmlformats.org/officeDocument/2006/relationships/image" Target="../media/image48.png"/><Relationship Id="rId21" Type="http://schemas.openxmlformats.org/officeDocument/2006/relationships/image" Target="../media/image52.emf"/><Relationship Id="rId7" Type="http://schemas.openxmlformats.org/officeDocument/2006/relationships/image" Target="../media/image43.png"/><Relationship Id="rId12" Type="http://schemas.openxmlformats.org/officeDocument/2006/relationships/image" Target="../media/image45.png"/><Relationship Id="rId2" Type="http://schemas.openxmlformats.org/officeDocument/2006/relationships/notesSlide" Target="../notesSlides/notesSlide11.xml"/><Relationship Id="rId20" Type="http://schemas.openxmlformats.org/officeDocument/2006/relationships/image" Target="../media/image51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png"/><Relationship Id="rId11" Type="http://schemas.openxmlformats.org/officeDocument/2006/relationships/image" Target="../media/image54.png"/><Relationship Id="rId5" Type="http://schemas.openxmlformats.org/officeDocument/2006/relationships/image" Target="../media/image49.png"/><Relationship Id="rId10" Type="http://schemas.openxmlformats.org/officeDocument/2006/relationships/image" Target="../media/image53.png"/><Relationship Id="rId19" Type="http://schemas.openxmlformats.org/officeDocument/2006/relationships/image" Target="../media/image470.png"/><Relationship Id="rId4" Type="http://schemas.openxmlformats.org/officeDocument/2006/relationships/image" Target="../media/image84.png"/><Relationship Id="rId9" Type="http://schemas.openxmlformats.org/officeDocument/2006/relationships/image" Target="../media/image52.png"/><Relationship Id="rId14" Type="http://schemas.openxmlformats.org/officeDocument/2006/relationships/image" Target="../media/image50.e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5.png"/><Relationship Id="rId18" Type="http://schemas.openxmlformats.org/officeDocument/2006/relationships/image" Target="../media/image460.png"/><Relationship Id="rId3" Type="http://schemas.openxmlformats.org/officeDocument/2006/relationships/image" Target="../media/image48.png"/><Relationship Id="rId21" Type="http://schemas.openxmlformats.org/officeDocument/2006/relationships/image" Target="../media/image52.emf"/><Relationship Id="rId7" Type="http://schemas.openxmlformats.org/officeDocument/2006/relationships/image" Target="../media/image43.png"/><Relationship Id="rId12" Type="http://schemas.openxmlformats.org/officeDocument/2006/relationships/image" Target="../media/image45.png"/><Relationship Id="rId2" Type="http://schemas.openxmlformats.org/officeDocument/2006/relationships/notesSlide" Target="../notesSlides/notesSlide12.xml"/><Relationship Id="rId20" Type="http://schemas.openxmlformats.org/officeDocument/2006/relationships/image" Target="../media/image51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png"/><Relationship Id="rId11" Type="http://schemas.openxmlformats.org/officeDocument/2006/relationships/image" Target="../media/image54.png"/><Relationship Id="rId5" Type="http://schemas.openxmlformats.org/officeDocument/2006/relationships/image" Target="../media/image56.png"/><Relationship Id="rId10" Type="http://schemas.openxmlformats.org/officeDocument/2006/relationships/image" Target="../media/image53.png"/><Relationship Id="rId19" Type="http://schemas.openxmlformats.org/officeDocument/2006/relationships/image" Target="../media/image470.png"/><Relationship Id="rId4" Type="http://schemas.openxmlformats.org/officeDocument/2006/relationships/image" Target="../media/image480.png"/><Relationship Id="rId9" Type="http://schemas.openxmlformats.org/officeDocument/2006/relationships/image" Target="../media/image52.png"/><Relationship Id="rId14" Type="http://schemas.openxmlformats.org/officeDocument/2006/relationships/image" Target="../media/image50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8.emf"/><Relationship Id="rId4" Type="http://schemas.openxmlformats.org/officeDocument/2006/relationships/image" Target="../media/image58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40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5" Type="http://schemas.openxmlformats.org/officeDocument/2006/relationships/image" Target="../media/image59.png"/><Relationship Id="rId10" Type="http://schemas.openxmlformats.org/officeDocument/2006/relationships/image" Target="../media/image62.jpg"/><Relationship Id="rId4" Type="http://schemas.openxmlformats.org/officeDocument/2006/relationships/image" Target="../media/image560.png"/><Relationship Id="rId9" Type="http://schemas.openxmlformats.org/officeDocument/2006/relationships/image" Target="../media/image6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6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80.png"/><Relationship Id="rId4" Type="http://schemas.openxmlformats.org/officeDocument/2006/relationships/image" Target="../media/image65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7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emf"/><Relationship Id="rId7" Type="http://schemas.openxmlformats.org/officeDocument/2006/relationships/image" Target="../media/image70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9.emf"/><Relationship Id="rId5" Type="http://schemas.openxmlformats.org/officeDocument/2006/relationships/image" Target="../media/image691.png"/><Relationship Id="rId4" Type="http://schemas.openxmlformats.org/officeDocument/2006/relationships/image" Target="../media/image68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eg"/><Relationship Id="rId3" Type="http://schemas.openxmlformats.org/officeDocument/2006/relationships/image" Target="../media/image71.png"/><Relationship Id="rId7" Type="http://schemas.openxmlformats.org/officeDocument/2006/relationships/image" Target="../media/image7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png"/><Relationship Id="rId5" Type="http://schemas.openxmlformats.org/officeDocument/2006/relationships/image" Target="../media/image72.png"/><Relationship Id="rId4" Type="http://schemas.openxmlformats.org/officeDocument/2006/relationships/image" Target="../media/image72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77.emf"/><Relationship Id="rId7" Type="http://schemas.openxmlformats.org/officeDocument/2006/relationships/image" Target="../media/image67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11" Type="http://schemas.openxmlformats.org/officeDocument/2006/relationships/image" Target="../media/image710.png"/><Relationship Id="rId5" Type="http://schemas.openxmlformats.org/officeDocument/2006/relationships/image" Target="../media/image79.emf"/><Relationship Id="rId10" Type="http://schemas.openxmlformats.org/officeDocument/2006/relationships/image" Target="../media/image81.emf"/><Relationship Id="rId4" Type="http://schemas.openxmlformats.org/officeDocument/2006/relationships/image" Target="../media/image78.emf"/><Relationship Id="rId9" Type="http://schemas.openxmlformats.org/officeDocument/2006/relationships/image" Target="../media/image68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3" Type="http://schemas.openxmlformats.org/officeDocument/2006/relationships/image" Target="../media/image82.png"/><Relationship Id="rId7" Type="http://schemas.openxmlformats.org/officeDocument/2006/relationships/hyperlink" Target="https://journals.aps.org/pra/abstract/10.1103/PhysRevA.98.052103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6.png"/><Relationship Id="rId5" Type="http://schemas.openxmlformats.org/officeDocument/2006/relationships/image" Target="../media/image85.png"/><Relationship Id="rId4" Type="http://schemas.openxmlformats.org/officeDocument/2006/relationships/image" Target="../media/image8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6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7" Type="http://schemas.openxmlformats.org/officeDocument/2006/relationships/image" Target="../media/image70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90.png"/><Relationship Id="rId5" Type="http://schemas.openxmlformats.org/officeDocument/2006/relationships/image" Target="../media/image650.png"/><Relationship Id="rId4" Type="http://schemas.openxmlformats.org/officeDocument/2006/relationships/image" Target="../media/image87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e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11.png"/><Relationship Id="rId4" Type="http://schemas.openxmlformats.org/officeDocument/2006/relationships/image" Target="../media/image58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13" Type="http://schemas.openxmlformats.org/officeDocument/2006/relationships/image" Target="../media/image401.png"/><Relationship Id="rId3" Type="http://schemas.openxmlformats.org/officeDocument/2006/relationships/image" Target="../media/image5.jpeg"/><Relationship Id="rId7" Type="http://schemas.openxmlformats.org/officeDocument/2006/relationships/image" Target="../media/image97.png"/><Relationship Id="rId12" Type="http://schemas.openxmlformats.org/officeDocument/2006/relationships/image" Target="../media/image39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11" Type="http://schemas.openxmlformats.org/officeDocument/2006/relationships/image" Target="../media/image380.png"/><Relationship Id="rId5" Type="http://schemas.openxmlformats.org/officeDocument/2006/relationships/image" Target="../media/image7.png"/><Relationship Id="rId10" Type="http://schemas.openxmlformats.org/officeDocument/2006/relationships/image" Target="../media/image370.png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18" Type="http://schemas.openxmlformats.org/officeDocument/2006/relationships/image" Target="../media/image24.png"/><Relationship Id="rId3" Type="http://schemas.openxmlformats.org/officeDocument/2006/relationships/image" Target="../media/image3.png"/><Relationship Id="rId7" Type="http://schemas.openxmlformats.org/officeDocument/2006/relationships/image" Target="../media/image13.jpeg"/><Relationship Id="rId12" Type="http://schemas.openxmlformats.org/officeDocument/2006/relationships/image" Target="../media/image18.png"/><Relationship Id="rId17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g"/><Relationship Id="rId11" Type="http://schemas.openxmlformats.org/officeDocument/2006/relationships/image" Target="../media/image17.png"/><Relationship Id="rId5" Type="http://schemas.openxmlformats.org/officeDocument/2006/relationships/image" Target="../media/image11.jpeg"/><Relationship Id="rId15" Type="http://schemas.openxmlformats.org/officeDocument/2006/relationships/image" Target="../media/image21.png"/><Relationship Id="rId10" Type="http://schemas.openxmlformats.org/officeDocument/2006/relationships/image" Target="../media/image16.png"/><Relationship Id="rId19" Type="http://schemas.openxmlformats.org/officeDocument/2006/relationships/image" Target="../media/image25.jpg"/><Relationship Id="rId4" Type="http://schemas.openxmlformats.org/officeDocument/2006/relationships/image" Target="../media/image2.jpg"/><Relationship Id="rId9" Type="http://schemas.openxmlformats.org/officeDocument/2006/relationships/image" Target="../media/image15.svg"/><Relationship Id="rId1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0.png"/><Relationship Id="rId3" Type="http://schemas.openxmlformats.org/officeDocument/2006/relationships/image" Target="../media/image27.emf"/><Relationship Id="rId7" Type="http://schemas.openxmlformats.org/officeDocument/2006/relationships/image" Target="../media/image260.png"/><Relationship Id="rId12" Type="http://schemas.openxmlformats.org/officeDocument/2006/relationships/image" Target="../media/image32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0.png"/><Relationship Id="rId11" Type="http://schemas.openxmlformats.org/officeDocument/2006/relationships/image" Target="../media/image31.png"/><Relationship Id="rId5" Type="http://schemas.openxmlformats.org/officeDocument/2006/relationships/image" Target="../media/image28.png"/><Relationship Id="rId10" Type="http://schemas.openxmlformats.org/officeDocument/2006/relationships/image" Target="../media/image30.png"/><Relationship Id="rId4" Type="http://schemas.openxmlformats.org/officeDocument/2006/relationships/image" Target="../media/image231.png"/><Relationship Id="rId9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13" Type="http://schemas.openxmlformats.org/officeDocument/2006/relationships/image" Target="NULL"/><Relationship Id="rId3" Type="http://schemas.openxmlformats.org/officeDocument/2006/relationships/slideLayout" Target="../slideLayouts/slideLayout1.xml"/><Relationship Id="rId7" Type="http://schemas.microsoft.com/office/2007/relationships/hdphoto" Target="../media/hdphoto1.wdp"/><Relationship Id="rId12" Type="http://schemas.openxmlformats.org/officeDocument/2006/relationships/image" Target="NUL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4.png"/><Relationship Id="rId11" Type="http://schemas.openxmlformats.org/officeDocument/2006/relationships/image" Target="../media/image37.png"/><Relationship Id="rId5" Type="http://schemas.openxmlformats.org/officeDocument/2006/relationships/image" Target="../media/image33.jpg"/><Relationship Id="rId10" Type="http://schemas.openxmlformats.org/officeDocument/2006/relationships/image" Target="../media/image36.sv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35.png"/><Relationship Id="rId14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hyperlink" Target="https://www.nature.com/articles/d41586-022-03747-9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470F43F-94F5-B3BC-39EE-EC950E8A71B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4939" y="0"/>
            <a:ext cx="12208255" cy="6867144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87C86094-DFCA-F34D-BC11-E65C69C3C938}"/>
              </a:ext>
            </a:extLst>
          </p:cNvPr>
          <p:cNvSpPr txBox="1">
            <a:spLocks/>
          </p:cNvSpPr>
          <p:nvPr/>
        </p:nvSpPr>
        <p:spPr>
          <a:xfrm>
            <a:off x="-14939" y="-5906"/>
            <a:ext cx="10497881" cy="1381960"/>
          </a:xfrm>
          <a:prstGeom prst="rect">
            <a:avLst/>
          </a:prstGeom>
          <a:solidFill>
            <a:srgbClr val="FFFFFF">
              <a:alpha val="70000"/>
            </a:srgbClr>
          </a:solidFill>
        </p:spPr>
        <p:txBody>
          <a:bodyPr vert="horz" lIns="101870" tIns="50935" rIns="101870" bIns="50935" rtlCol="0" anchor="ctr">
            <a:noAutofit/>
          </a:bodyPr>
          <a:lstStyle>
            <a:lvl1pPr algn="ctr" defTabSz="509352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en-US" sz="4400" b="1" dirty="0">
                <a:latin typeface="Helvetica"/>
                <a:ea typeface="ＭＳ Ｐゴシック" charset="0"/>
                <a:cs typeface="Helvetica"/>
              </a:rPr>
              <a:t>Detection of nuclear decays with levitated mechanical quantum sensors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79EBCFC7-B017-8841-8A0F-88AB539CBE87}"/>
              </a:ext>
            </a:extLst>
          </p:cNvPr>
          <p:cNvSpPr txBox="1">
            <a:spLocks/>
          </p:cNvSpPr>
          <p:nvPr/>
        </p:nvSpPr>
        <p:spPr>
          <a:xfrm>
            <a:off x="-14939" y="1376055"/>
            <a:ext cx="3509253" cy="1192974"/>
          </a:xfrm>
          <a:prstGeom prst="rect">
            <a:avLst/>
          </a:prstGeom>
          <a:solidFill>
            <a:srgbClr val="FFFFFF">
              <a:alpha val="70000"/>
            </a:srgbClr>
          </a:solidFill>
        </p:spPr>
        <p:txBody>
          <a:bodyPr vert="horz" wrap="none" lIns="91440" tIns="91440" rIns="91440" bIns="91440" rtlCol="0" anchor="t" anchorCtr="0">
            <a:noAutofit/>
          </a:bodyPr>
          <a:lstStyle>
            <a:lvl1pPr algn="ctr" defTabSz="509352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600"/>
              </a:spcBef>
              <a:defRPr/>
            </a:pPr>
            <a:r>
              <a:rPr lang="en-US" sz="2400" b="1" dirty="0">
                <a:solidFill>
                  <a:srgbClr val="000000"/>
                </a:solidFill>
                <a:latin typeface="Helvetica"/>
                <a:ea typeface="ＭＳ Ｐゴシック" charset="0"/>
                <a:cs typeface="Helvetica"/>
              </a:rPr>
              <a:t>David Moore, Yale</a:t>
            </a:r>
            <a:endParaRPr lang="en-US" sz="2400" b="1" i="1" dirty="0">
              <a:solidFill>
                <a:srgbClr val="000000"/>
              </a:solidFill>
              <a:latin typeface="Helvetica"/>
              <a:ea typeface="ＭＳ Ｐゴシック" charset="0"/>
              <a:cs typeface="Helvetica"/>
            </a:endParaRPr>
          </a:p>
          <a:p>
            <a:pPr algn="l">
              <a:spcBef>
                <a:spcPts val="600"/>
              </a:spcBef>
              <a:defRPr/>
            </a:pPr>
            <a:r>
              <a:rPr lang="en-US" sz="1800" b="1" i="1" dirty="0">
                <a:solidFill>
                  <a:srgbClr val="000000"/>
                </a:solidFill>
                <a:latin typeface="Helvetica"/>
                <a:ea typeface="ＭＳ Ｐゴシック" charset="0"/>
                <a:cs typeface="Helvetica"/>
              </a:rPr>
              <a:t>QIS in NP/AMO, UMass Boston</a:t>
            </a:r>
          </a:p>
          <a:p>
            <a:pPr algn="l">
              <a:spcBef>
                <a:spcPts val="600"/>
              </a:spcBef>
              <a:defRPr/>
            </a:pPr>
            <a:r>
              <a:rPr lang="en-US" sz="1800" b="1" i="1" dirty="0">
                <a:solidFill>
                  <a:srgbClr val="000000"/>
                </a:solidFill>
                <a:latin typeface="Helvetica"/>
                <a:ea typeface="ＭＳ Ｐゴシック" charset="0"/>
                <a:cs typeface="Helvetica"/>
              </a:rPr>
              <a:t>January 15, 2025</a:t>
            </a:r>
          </a:p>
        </p:txBody>
      </p:sp>
      <p:pic>
        <p:nvPicPr>
          <p:cNvPr id="20" name="Picture 19" descr="2-line-750px.jpg">
            <a:extLst>
              <a:ext uri="{FF2B5EF4-FFF2-40B4-BE49-F238E27FC236}">
                <a16:creationId xmlns:a16="http://schemas.microsoft.com/office/drawing/2014/main" id="{D16A35ED-0AC5-BC42-90A7-4FBA796F8E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5185" y="6052930"/>
            <a:ext cx="2908841" cy="68260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3B63D38-8025-A14F-A768-FEE5B4681C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474" y="5839479"/>
            <a:ext cx="1577037" cy="946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2793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6">
            <a:extLst>
              <a:ext uri="{FF2B5EF4-FFF2-40B4-BE49-F238E27FC236}">
                <a16:creationId xmlns:a16="http://schemas.microsoft.com/office/drawing/2014/main" id="{87B8293C-95D5-F341-A25D-2F3FFCDDC3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845040" y="6515429"/>
            <a:ext cx="2346960" cy="413808"/>
          </a:xfrm>
        </p:spPr>
        <p:txBody>
          <a:bodyPr/>
          <a:lstStyle/>
          <a:p>
            <a:fld id="{321454C5-E992-0B4A-8BCD-5A61630EA55B}" type="slidenum">
              <a:rPr lang="en-US" smtClean="0">
                <a:solidFill>
                  <a:schemeClr val="bg1">
                    <a:lumMod val="50000"/>
                  </a:schemeClr>
                </a:solidFill>
                <a:latin typeface="Helvetica"/>
                <a:cs typeface="Helvetica"/>
              </a:rPr>
              <a:pPr/>
              <a:t>10</a:t>
            </a:fld>
            <a:endParaRPr lang="en-US" dirty="0">
              <a:solidFill>
                <a:schemeClr val="bg1">
                  <a:lumMod val="50000"/>
                </a:schemeClr>
              </a:solidFill>
              <a:latin typeface="Helvetica"/>
              <a:cs typeface="Helvetica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39D3153-5246-3B4A-BE65-88C8A1F3399A}"/>
              </a:ext>
            </a:extLst>
          </p:cNvPr>
          <p:cNvSpPr txBox="1">
            <a:spLocks/>
          </p:cNvSpPr>
          <p:nvPr/>
        </p:nvSpPr>
        <p:spPr>
          <a:xfrm>
            <a:off x="419100" y="248716"/>
            <a:ext cx="11196795" cy="636587"/>
          </a:xfrm>
          <a:prstGeom prst="rect">
            <a:avLst/>
          </a:prstGeom>
        </p:spPr>
        <p:txBody>
          <a:bodyPr vert="horz" lIns="101870" tIns="50935" rIns="101870" bIns="50935" rtlCol="0" anchor="ctr">
            <a:normAutofit fontScale="90000" lnSpcReduction="20000"/>
          </a:bodyPr>
          <a:lstStyle>
            <a:lvl1pPr algn="ctr" defTabSz="509352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en-US" sz="4400" dirty="0">
                <a:solidFill>
                  <a:srgbClr val="984807"/>
                </a:solidFill>
                <a:latin typeface="Helvetica"/>
                <a:ea typeface="ＭＳ Ｐゴシック" charset="0"/>
                <a:cs typeface="Helvetica"/>
              </a:rPr>
              <a:t>Nuclear decays in mechanical sensors</a:t>
            </a:r>
          </a:p>
        </p:txBody>
      </p:sp>
      <p:sp>
        <p:nvSpPr>
          <p:cNvPr id="30" name="Footer Placeholder 7">
            <a:extLst>
              <a:ext uri="{FF2B5EF4-FFF2-40B4-BE49-F238E27FC236}">
                <a16:creationId xmlns:a16="http://schemas.microsoft.com/office/drawing/2014/main" id="{89E71EF2-AD17-4F4A-8C39-48ACB40E2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3837859" y="6515164"/>
            <a:ext cx="4359275" cy="414338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ro-RO" sz="1300">
                <a:solidFill>
                  <a:schemeClr val="bg1">
                    <a:lumMod val="50000"/>
                  </a:schemeClr>
                </a:solidFill>
                <a:latin typeface="Helvetica"/>
                <a:cs typeface="Helvetica"/>
              </a:rPr>
              <a:t>UMass - Jan 15, 2025</a:t>
            </a:r>
            <a:endParaRPr lang="en-US" sz="1300" dirty="0">
              <a:solidFill>
                <a:schemeClr val="bg1">
                  <a:lumMod val="50000"/>
                </a:schemeClr>
              </a:solidFill>
              <a:latin typeface="Helvetica"/>
              <a:cs typeface="Helvetica"/>
            </a:endParaRPr>
          </a:p>
        </p:txBody>
      </p:sp>
      <p:sp>
        <p:nvSpPr>
          <p:cNvPr id="31" name="Footer Placeholder 7">
            <a:extLst>
              <a:ext uri="{FF2B5EF4-FFF2-40B4-BE49-F238E27FC236}">
                <a16:creationId xmlns:a16="http://schemas.microsoft.com/office/drawing/2014/main" id="{7709E6F1-0E46-C64E-97AE-133A134300FD}"/>
              </a:ext>
            </a:extLst>
          </p:cNvPr>
          <p:cNvSpPr txBox="1">
            <a:spLocks/>
          </p:cNvSpPr>
          <p:nvPr/>
        </p:nvSpPr>
        <p:spPr bwMode="auto">
          <a:xfrm>
            <a:off x="0" y="6515164"/>
            <a:ext cx="3184525" cy="41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882" tIns="50941" rIns="101882" bIns="50941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300" dirty="0">
                <a:solidFill>
                  <a:schemeClr val="bg1">
                    <a:lumMod val="50000"/>
                  </a:schemeClr>
                </a:solidFill>
                <a:latin typeface="Helvetica"/>
                <a:cs typeface="Helvetica"/>
              </a:rPr>
              <a:t>D. Moore, Yale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B5E4AB17-061C-C84E-8835-D486C5612DE4}"/>
              </a:ext>
            </a:extLst>
          </p:cNvPr>
          <p:cNvCxnSpPr>
            <a:cxnSpLocks/>
          </p:cNvCxnSpPr>
          <p:nvPr/>
        </p:nvCxnSpPr>
        <p:spPr>
          <a:xfrm>
            <a:off x="419100" y="846155"/>
            <a:ext cx="11196795" cy="0"/>
          </a:xfrm>
          <a:prstGeom prst="line">
            <a:avLst/>
          </a:prstGeom>
          <a:ln w="12700">
            <a:solidFill>
              <a:schemeClr val="tx1">
                <a:lumMod val="95000"/>
                <a:lumOff val="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75D2A2A8-2EBA-1441-82B0-7360C27BF425}"/>
                  </a:ext>
                </a:extLst>
              </p:cNvPr>
              <p:cNvSpPr txBox="1"/>
              <p:nvPr/>
            </p:nvSpPr>
            <p:spPr>
              <a:xfrm>
                <a:off x="419098" y="946453"/>
                <a:ext cx="11196795" cy="1641748"/>
              </a:xfrm>
              <a:prstGeom prst="rect">
                <a:avLst/>
              </a:prstGeom>
              <a:noFill/>
            </p:spPr>
            <p:txBody>
              <a:bodyPr wrap="square" lIns="101870" tIns="50935" rIns="101870" bIns="50935" rtlCol="0">
                <a:spAutoFit/>
              </a:bodyPr>
              <a:lstStyle/>
              <a:p>
                <a:pPr marL="318346" indent="-318346">
                  <a:spcBef>
                    <a:spcPts val="1200"/>
                  </a:spcBef>
                  <a:buFont typeface="Arial"/>
                  <a:buChar char="•"/>
                </a:pPr>
                <a:r>
                  <a:rPr lang="en-US" sz="2000" dirty="0">
                    <a:latin typeface="Helvetica"/>
                    <a:cs typeface="Helvetica"/>
                  </a:rPr>
                  <a:t>Reconstruct “missing” momentum for a single nuclear decay within in a nanoparticle</a:t>
                </a:r>
              </a:p>
              <a:p>
                <a:pPr marL="318346" indent="-318346">
                  <a:spcBef>
                    <a:spcPts val="1200"/>
                  </a:spcBef>
                  <a:buFont typeface="Arial"/>
                  <a:buChar char="•"/>
                </a:pPr>
                <a:r>
                  <a:rPr lang="en-US" sz="2000" dirty="0">
                    <a:latin typeface="Helvetica"/>
                    <a:cs typeface="Helvetica"/>
                  </a:rPr>
                  <a:t>For weak decays, can measure the momentum of a single neutrino with high signal-to-noise</a:t>
                </a:r>
              </a:p>
              <a:p>
                <a:pPr marL="775546" lvl="1" indent="-318346">
                  <a:spcBef>
                    <a:spcPts val="1200"/>
                  </a:spcBef>
                  <a:buFont typeface="Arial"/>
                  <a:buChar char="•"/>
                </a:pPr>
                <a:r>
                  <a:rPr lang="en-US" dirty="0">
                    <a:latin typeface="Helvetica"/>
                    <a:cs typeface="Helvetica"/>
                  </a:rPr>
                  <a:t>Can also search for other “invisible” particles possibly emitted in a tiny fraction of nuclear decays (e.g. axions, dark photons,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acc>
                  </m:oMath>
                </a14:m>
                <a:r>
                  <a:rPr lang="en-US" dirty="0">
                    <a:latin typeface="Helvetica"/>
                    <a:cs typeface="Helvetica"/>
                  </a:rPr>
                  <a:t>, …)</a:t>
                </a: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75D2A2A8-2EBA-1441-82B0-7360C27BF4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9098" y="946453"/>
                <a:ext cx="11196795" cy="1641748"/>
              </a:xfrm>
              <a:prstGeom prst="rect">
                <a:avLst/>
              </a:prstGeom>
              <a:blipFill>
                <a:blip r:embed="rId3"/>
                <a:stretch>
                  <a:fillRect l="-454" t="-15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" name="Group 5">
            <a:extLst>
              <a:ext uri="{FF2B5EF4-FFF2-40B4-BE49-F238E27FC236}">
                <a16:creationId xmlns:a16="http://schemas.microsoft.com/office/drawing/2014/main" id="{CF5D0141-C0AA-C8C6-1163-6876D2B6BF16}"/>
              </a:ext>
            </a:extLst>
          </p:cNvPr>
          <p:cNvGrpSpPr/>
          <p:nvPr/>
        </p:nvGrpSpPr>
        <p:grpSpPr>
          <a:xfrm>
            <a:off x="6421104" y="2552767"/>
            <a:ext cx="5867148" cy="3855222"/>
            <a:chOff x="6421104" y="2852188"/>
            <a:chExt cx="5867148" cy="3855222"/>
          </a:xfrm>
        </p:grpSpPr>
        <p:pic>
          <p:nvPicPr>
            <p:cNvPr id="99" name="Picture 98">
              <a:extLst>
                <a:ext uri="{FF2B5EF4-FFF2-40B4-BE49-F238E27FC236}">
                  <a16:creationId xmlns:a16="http://schemas.microsoft.com/office/drawing/2014/main" id="{A66D3720-0CED-8176-3A9F-A230EAAA24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421104" y="2992610"/>
              <a:ext cx="5801011" cy="3184748"/>
            </a:xfrm>
            <a:prstGeom prst="rect">
              <a:avLst/>
            </a:prstGeom>
          </p:spPr>
        </p:pic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A0340785-7A48-611B-91A5-8C86A7D05426}"/>
                </a:ext>
              </a:extLst>
            </p:cNvPr>
            <p:cNvSpPr txBox="1"/>
            <p:nvPr/>
          </p:nvSpPr>
          <p:spPr>
            <a:xfrm>
              <a:off x="7070577" y="2852188"/>
              <a:ext cx="225311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atin typeface="Helvetica" pitchFamily="2" charset="0"/>
                </a:rPr>
                <a:t>Detector concept:</a:t>
              </a:r>
            </a:p>
          </p:txBody>
        </p: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1C7CF530-0CBE-CA09-BC30-22F511431FC6}"/>
                </a:ext>
              </a:extLst>
            </p:cNvPr>
            <p:cNvSpPr txBox="1"/>
            <p:nvPr/>
          </p:nvSpPr>
          <p:spPr>
            <a:xfrm>
              <a:off x="10585588" y="2904715"/>
              <a:ext cx="170266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i="1" dirty="0">
                  <a:latin typeface="Helvetica" pitchFamily="2" charset="0"/>
                </a:rPr>
                <a:t>Nanosphere array</a:t>
              </a:r>
            </a:p>
          </p:txBody>
        </p: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0283A9E0-D647-C7A4-8121-F0EBFA8D82B9}"/>
                </a:ext>
              </a:extLst>
            </p:cNvPr>
            <p:cNvSpPr txBox="1"/>
            <p:nvPr/>
          </p:nvSpPr>
          <p:spPr>
            <a:xfrm>
              <a:off x="8757520" y="6399633"/>
              <a:ext cx="217504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i="1" dirty="0">
                  <a:latin typeface="Helvetica" pitchFamily="2" charset="0"/>
                </a:rPr>
                <a:t>Scintillator + SiPM arrays</a:t>
              </a:r>
            </a:p>
          </p:txBody>
        </p:sp>
        <p:cxnSp>
          <p:nvCxnSpPr>
            <p:cNvPr id="87" name="Straight Arrow Connector 86">
              <a:extLst>
                <a:ext uri="{FF2B5EF4-FFF2-40B4-BE49-F238E27FC236}">
                  <a16:creationId xmlns:a16="http://schemas.microsoft.com/office/drawing/2014/main" id="{29814587-BEDF-7A57-0B80-E2073637D189}"/>
                </a:ext>
              </a:extLst>
            </p:cNvPr>
            <p:cNvCxnSpPr>
              <a:cxnSpLocks/>
              <a:stCxn id="85" idx="0"/>
            </p:cNvCxnSpPr>
            <p:nvPr/>
          </p:nvCxnSpPr>
          <p:spPr>
            <a:xfrm flipV="1">
              <a:off x="9845040" y="6005123"/>
              <a:ext cx="121920" cy="39451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229E3459-75A6-4970-9B31-B1CFB998A0CD}"/>
              </a:ext>
            </a:extLst>
          </p:cNvPr>
          <p:cNvGrpSpPr/>
          <p:nvPr/>
        </p:nvGrpSpPr>
        <p:grpSpPr>
          <a:xfrm>
            <a:off x="131617" y="2882658"/>
            <a:ext cx="6375715" cy="2243801"/>
            <a:chOff x="131617" y="3300432"/>
            <a:chExt cx="6375715" cy="2243801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D2303841-21F5-B26E-1F3C-579D5D9D6F35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464337" y="3331254"/>
              <a:ext cx="3042995" cy="2162306"/>
              <a:chOff x="8668796" y="3765336"/>
              <a:chExt cx="3890955" cy="2764853"/>
            </a:xfrm>
          </p:grpSpPr>
          <p:grpSp>
            <p:nvGrpSpPr>
              <p:cNvPr id="60" name="Group 59">
                <a:extLst>
                  <a:ext uri="{FF2B5EF4-FFF2-40B4-BE49-F238E27FC236}">
                    <a16:creationId xmlns:a16="http://schemas.microsoft.com/office/drawing/2014/main" id="{60F53D0F-4D75-31D1-4C6A-B7A54D9F75DA}"/>
                  </a:ext>
                </a:extLst>
              </p:cNvPr>
              <p:cNvGrpSpPr/>
              <p:nvPr/>
            </p:nvGrpSpPr>
            <p:grpSpPr>
              <a:xfrm>
                <a:off x="9143168" y="3816384"/>
                <a:ext cx="3416583" cy="2167163"/>
                <a:chOff x="9052733" y="2779106"/>
                <a:chExt cx="3416583" cy="2167163"/>
              </a:xfrm>
            </p:grpSpPr>
            <p:grpSp>
              <p:nvGrpSpPr>
                <p:cNvPr id="64" name="Group 63">
                  <a:extLst>
                    <a:ext uri="{FF2B5EF4-FFF2-40B4-BE49-F238E27FC236}">
                      <a16:creationId xmlns:a16="http://schemas.microsoft.com/office/drawing/2014/main" id="{763D009D-01B0-AE1B-78B9-27A60678C95B}"/>
                    </a:ext>
                  </a:extLst>
                </p:cNvPr>
                <p:cNvGrpSpPr/>
                <p:nvPr/>
              </p:nvGrpSpPr>
              <p:grpSpPr>
                <a:xfrm>
                  <a:off x="9052733" y="3407914"/>
                  <a:ext cx="3416583" cy="1538355"/>
                  <a:chOff x="4814319" y="1177725"/>
                  <a:chExt cx="1922905" cy="865810"/>
                </a:xfrm>
              </p:grpSpPr>
              <p:grpSp>
                <p:nvGrpSpPr>
                  <p:cNvPr id="66" name="Group 65">
                    <a:extLst>
                      <a:ext uri="{FF2B5EF4-FFF2-40B4-BE49-F238E27FC236}">
                        <a16:creationId xmlns:a16="http://schemas.microsoft.com/office/drawing/2014/main" id="{F8348608-ECD5-0603-E3A7-6EFC2BA59D27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>
                  <a:xfrm>
                    <a:off x="4914025" y="1177725"/>
                    <a:ext cx="1541295" cy="865810"/>
                    <a:chOff x="4819177" y="-47739"/>
                    <a:chExt cx="1639105" cy="920754"/>
                  </a:xfrm>
                </p:grpSpPr>
                <p:cxnSp>
                  <p:nvCxnSpPr>
                    <p:cNvPr id="81" name="Straight Arrow Connector 80">
                      <a:extLst>
                        <a:ext uri="{FF2B5EF4-FFF2-40B4-BE49-F238E27FC236}">
                          <a16:creationId xmlns:a16="http://schemas.microsoft.com/office/drawing/2014/main" id="{C3A75B99-AB21-CE9B-0499-84DCEB84A882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 flipV="1">
                      <a:off x="5202576" y="56854"/>
                      <a:ext cx="274320" cy="274320"/>
                    </a:xfrm>
                    <a:prstGeom prst="straightConnector1">
                      <a:avLst/>
                    </a:prstGeom>
                    <a:ln>
                      <a:tailEnd type="triangle"/>
                    </a:ln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mc:AlternateContent xmlns:mc="http://schemas.openxmlformats.org/markup-compatibility/2006" xmlns:a14="http://schemas.microsoft.com/office/drawing/2010/main">
                  <mc:Choice Requires="a14">
                    <p:sp>
                      <p:nvSpPr>
                        <p:cNvPr id="82" name="TextBox 81">
                          <a:extLst>
                            <a:ext uri="{FF2B5EF4-FFF2-40B4-BE49-F238E27FC236}">
                              <a16:creationId xmlns:a16="http://schemas.microsoft.com/office/drawing/2014/main" id="{15BD0C20-27D3-8184-1C12-49BC906423AB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4819177" y="-47739"/>
                          <a:ext cx="389744" cy="235219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square" rtlCol="0">
                          <a:spAutoFit/>
                        </a:bodyPr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acc>
                                  <m:accPr>
                                    <m:chr m:val="⃗"/>
                                    <m:ctrlP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e>
                                </m:acc>
                                <m:r>
                                  <a:rPr lang="en-US" sz="2000" i="1" baseline="-25000">
                                    <a:latin typeface="Cambria Math" panose="02040503050406030204" pitchFamily="18" charset="0"/>
                                  </a:rPr>
                                  <m:t>𝑠𝑝h</m:t>
                                </m:r>
                              </m:oMath>
                            </m:oMathPara>
                          </a14:m>
                          <a:endParaRPr lang="en-US" sz="2000" baseline="-25000" dirty="0"/>
                        </a:p>
                      </p:txBody>
                    </p:sp>
                  </mc:Choice>
                  <mc:Fallback xmlns="">
                    <p:sp>
                      <p:nvSpPr>
                        <p:cNvPr id="38" name="TextBox 37">
                          <a:extLst>
                            <a:ext uri="{FF2B5EF4-FFF2-40B4-BE49-F238E27FC236}">
                              <a16:creationId xmlns:a16="http://schemas.microsoft.com/office/drawing/2014/main" id="{92407C8E-CA4B-90D5-23BC-243121CC1E5B}"/>
                            </a:ext>
                          </a:extLst>
                        </p:cNvPr>
                        <p:cNvSpPr txBox="1">
                          <a:spLocks noRot="1" noChangeAspect="1" noMove="1" noResize="1" noEditPoints="1" noAdjustHandles="1" noChangeArrowheads="1" noChangeShapeType="1" noTextEdit="1"/>
                        </p:cNvSpPr>
                        <p:nvPr/>
                      </p:nvSpPr>
                      <p:spPr>
                        <a:xfrm>
                          <a:off x="4819177" y="-47739"/>
                          <a:ext cx="389744" cy="235219"/>
                        </a:xfrm>
                        <a:prstGeom prst="rect">
                          <a:avLst/>
                        </a:prstGeom>
                        <a:blipFill>
                          <a:blip r:embed="rId13"/>
                          <a:stretch>
                            <a:fillRect t="-24000" r="-14634" b="-48000"/>
                          </a:stretch>
                        </a:blipFill>
                      </p:spPr>
                      <p:txBody>
                        <a:bodyPr/>
                        <a:lstStyle/>
                        <a:p>
                          <a:r>
                            <a:rPr lang="en-US">
                              <a:noFill/>
                            </a:rPr>
                            <a:t> </a:t>
                          </a:r>
                        </a:p>
                      </p:txBody>
                    </p:sp>
                  </mc:Fallback>
                </mc:AlternateContent>
                <p:cxnSp>
                  <p:nvCxnSpPr>
                    <p:cNvPr id="86" name="Straight Arrow Connector 85">
                      <a:extLst>
                        <a:ext uri="{FF2B5EF4-FFF2-40B4-BE49-F238E27FC236}">
                          <a16:creationId xmlns:a16="http://schemas.microsoft.com/office/drawing/2014/main" id="{B18EBB09-2A44-26B8-0B6C-D1341B3ED22B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5670743" y="461369"/>
                      <a:ext cx="425134" cy="350847"/>
                    </a:xfrm>
                    <a:prstGeom prst="straightConnector1">
                      <a:avLst/>
                    </a:prstGeom>
                    <a:ln>
                      <a:tailEnd type="triangle"/>
                    </a:ln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88" name="Freeform 87">
                      <a:extLst>
                        <a:ext uri="{FF2B5EF4-FFF2-40B4-BE49-F238E27FC236}">
                          <a16:creationId xmlns:a16="http://schemas.microsoft.com/office/drawing/2014/main" id="{B4AFC8E6-18A3-F270-D3E0-13565443E0DB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5633398" y="452524"/>
                      <a:ext cx="36576" cy="36576"/>
                    </a:xfrm>
                    <a:custGeom>
                      <a:avLst/>
                      <a:gdLst>
                        <a:gd name="connsiteX0" fmla="*/ 73025 w 73025"/>
                        <a:gd name="connsiteY0" fmla="*/ 19050 h 57150"/>
                        <a:gd name="connsiteX1" fmla="*/ 38100 w 73025"/>
                        <a:gd name="connsiteY1" fmla="*/ 19050 h 57150"/>
                        <a:gd name="connsiteX2" fmla="*/ 28575 w 73025"/>
                        <a:gd name="connsiteY2" fmla="*/ 38100 h 57150"/>
                        <a:gd name="connsiteX3" fmla="*/ 28575 w 73025"/>
                        <a:gd name="connsiteY3" fmla="*/ 47625 h 57150"/>
                        <a:gd name="connsiteX4" fmla="*/ 22225 w 73025"/>
                        <a:gd name="connsiteY4" fmla="*/ 57150 h 57150"/>
                        <a:gd name="connsiteX5" fmla="*/ 12700 w 73025"/>
                        <a:gd name="connsiteY5" fmla="*/ 53975 h 57150"/>
                        <a:gd name="connsiteX6" fmla="*/ 3175 w 73025"/>
                        <a:gd name="connsiteY6" fmla="*/ 34925 h 57150"/>
                        <a:gd name="connsiteX7" fmla="*/ 15875 w 73025"/>
                        <a:gd name="connsiteY7" fmla="*/ 12700 h 57150"/>
                        <a:gd name="connsiteX8" fmla="*/ 6350 w 73025"/>
                        <a:gd name="connsiteY8" fmla="*/ 6350 h 57150"/>
                        <a:gd name="connsiteX9" fmla="*/ 0 w 73025"/>
                        <a:gd name="connsiteY9" fmla="*/ 0 h 571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73025" h="57150">
                          <a:moveTo>
                            <a:pt x="73025" y="19050"/>
                          </a:moveTo>
                          <a:cubicBezTo>
                            <a:pt x="60567" y="16558"/>
                            <a:pt x="50867" y="12667"/>
                            <a:pt x="38100" y="19050"/>
                          </a:cubicBezTo>
                          <a:cubicBezTo>
                            <a:pt x="33176" y="21512"/>
                            <a:pt x="30078" y="33592"/>
                            <a:pt x="28575" y="38100"/>
                          </a:cubicBezTo>
                          <a:cubicBezTo>
                            <a:pt x="44419" y="43381"/>
                            <a:pt x="37807" y="38393"/>
                            <a:pt x="28575" y="47625"/>
                          </a:cubicBezTo>
                          <a:cubicBezTo>
                            <a:pt x="25877" y="50323"/>
                            <a:pt x="24342" y="53975"/>
                            <a:pt x="22225" y="57150"/>
                          </a:cubicBezTo>
                          <a:cubicBezTo>
                            <a:pt x="19050" y="56092"/>
                            <a:pt x="15313" y="56066"/>
                            <a:pt x="12700" y="53975"/>
                          </a:cubicBezTo>
                          <a:cubicBezTo>
                            <a:pt x="7105" y="49499"/>
                            <a:pt x="5267" y="41200"/>
                            <a:pt x="3175" y="34925"/>
                          </a:cubicBezTo>
                          <a:cubicBezTo>
                            <a:pt x="8107" y="29993"/>
                            <a:pt x="19073" y="22294"/>
                            <a:pt x="15875" y="12700"/>
                          </a:cubicBezTo>
                          <a:cubicBezTo>
                            <a:pt x="14668" y="9080"/>
                            <a:pt x="9330" y="8734"/>
                            <a:pt x="6350" y="6350"/>
                          </a:cubicBezTo>
                          <a:cubicBezTo>
                            <a:pt x="4013" y="4480"/>
                            <a:pt x="2117" y="2117"/>
                            <a:pt x="0" y="0"/>
                          </a:cubicBezTo>
                        </a:path>
                      </a:pathLst>
                    </a:custGeom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2000"/>
                    </a:p>
                  </p:txBody>
                </p:sp>
                <p:pic>
                  <p:nvPicPr>
                    <p:cNvPr id="89" name="Picture 88">
                      <a:extLst>
                        <a:ext uri="{FF2B5EF4-FFF2-40B4-BE49-F238E27FC236}">
                          <a16:creationId xmlns:a16="http://schemas.microsoft.com/office/drawing/2014/main" id="{94D31933-00AC-D1A7-F5AD-927343887B2C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14" cstate="hqprint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rcRect/>
                    <a:stretch/>
                  </p:blipFill>
                  <p:spPr>
                    <a:xfrm>
                      <a:off x="5536067" y="386114"/>
                      <a:ext cx="110125" cy="109728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90" name="Oval 89">
                      <a:extLst>
                        <a:ext uri="{FF2B5EF4-FFF2-40B4-BE49-F238E27FC236}">
                          <a16:creationId xmlns:a16="http://schemas.microsoft.com/office/drawing/2014/main" id="{EECBF6C6-19A2-E7D3-1FC8-F1D51ADE2CCF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6102659" y="810300"/>
                      <a:ext cx="45720" cy="45720"/>
                    </a:xfrm>
                    <a:prstGeom prst="ellipse">
                      <a:avLst/>
                    </a:prstGeom>
                    <a:gradFill flip="none" rotWithShape="1">
                      <a:gsLst>
                        <a:gs pos="0">
                          <a:schemeClr val="accent1">
                            <a:lumMod val="0"/>
                            <a:lumOff val="100000"/>
                          </a:schemeClr>
                        </a:gs>
                        <a:gs pos="35000">
                          <a:schemeClr val="accent1">
                            <a:lumMod val="0"/>
                            <a:lumOff val="100000"/>
                          </a:schemeClr>
                        </a:gs>
                        <a:gs pos="100000">
                          <a:schemeClr val="accent1">
                            <a:lumMod val="100000"/>
                          </a:schemeClr>
                        </a:gs>
                      </a:gsLst>
                      <a:path path="circle">
                        <a:fillToRect l="50000" t="-80000" r="50000" b="180000"/>
                      </a:path>
                      <a:tileRect/>
                    </a:gra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2000"/>
                    </a:p>
                  </p:txBody>
                </p:sp>
                <mc:AlternateContent xmlns:mc="http://schemas.openxmlformats.org/markup-compatibility/2006" xmlns:a14="http://schemas.microsoft.com/office/drawing/2010/main">
                  <mc:Choice Requires="a14">
                    <p:sp>
                      <p:nvSpPr>
                        <p:cNvPr id="92" name="TextBox 91">
                          <a:extLst>
                            <a:ext uri="{FF2B5EF4-FFF2-40B4-BE49-F238E27FC236}">
                              <a16:creationId xmlns:a16="http://schemas.microsoft.com/office/drawing/2014/main" id="{793E629F-2D4D-AFBD-0070-CC3013E64068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5679388" y="608135"/>
                          <a:ext cx="389744" cy="239478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square" rtlCol="0">
                          <a:spAutoFit/>
                        </a:bodyPr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acc>
                                  <m:accPr>
                                    <m:chr m:val="⃗"/>
                                    <m:ctrlP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e>
                                </m:acc>
                                <m:r>
                                  <a:rPr lang="en-US" sz="2000" i="1" baseline="-2500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𝜈</m:t>
                                </m:r>
                              </m:oMath>
                            </m:oMathPara>
                          </a14:m>
                          <a:endParaRPr lang="en-US" sz="2000" dirty="0"/>
                        </a:p>
                      </p:txBody>
                    </p:sp>
                  </mc:Choice>
                  <mc:Fallback xmlns="">
                    <p:sp>
                      <p:nvSpPr>
                        <p:cNvPr id="43" name="TextBox 42">
                          <a:extLst>
                            <a:ext uri="{FF2B5EF4-FFF2-40B4-BE49-F238E27FC236}">
                              <a16:creationId xmlns:a16="http://schemas.microsoft.com/office/drawing/2014/main" id="{4657F203-4598-6C4F-467F-F542858E2FE7}"/>
                            </a:ext>
                          </a:extLst>
                        </p:cNvPr>
                        <p:cNvSpPr txBox="1">
                          <a:spLocks noRot="1" noChangeAspect="1" noMove="1" noResize="1" noEditPoints="1" noAdjustHandles="1" noChangeArrowheads="1" noChangeShapeType="1" noTextEdit="1"/>
                        </p:cNvSpPr>
                        <p:nvPr/>
                      </p:nvSpPr>
                      <p:spPr>
                        <a:xfrm>
                          <a:off x="5679388" y="608135"/>
                          <a:ext cx="389744" cy="239478"/>
                        </a:xfrm>
                        <a:prstGeom prst="rect">
                          <a:avLst/>
                        </a:prstGeom>
                        <a:blipFill>
                          <a:blip r:embed="rId15"/>
                          <a:stretch>
                            <a:fillRect t="-19231" b="-34615"/>
                          </a:stretch>
                        </a:blipFill>
                      </p:spPr>
                      <p:txBody>
                        <a:bodyPr/>
                        <a:lstStyle/>
                        <a:p>
                          <a:r>
                            <a:rPr lang="en-US">
                              <a:noFill/>
                            </a:rPr>
                            <a:t> </a:t>
                          </a:r>
                        </a:p>
                      </p:txBody>
                    </p:sp>
                  </mc:Fallback>
                </mc:AlternateContent>
                <mc:AlternateContent xmlns:mc="http://schemas.openxmlformats.org/markup-compatibility/2006" xmlns:a14="http://schemas.microsoft.com/office/drawing/2010/main">
                  <mc:Choice Requires="a14">
                    <p:sp>
                      <p:nvSpPr>
                        <p:cNvPr id="93" name="TextBox 92">
                          <a:extLst>
                            <a:ext uri="{FF2B5EF4-FFF2-40B4-BE49-F238E27FC236}">
                              <a16:creationId xmlns:a16="http://schemas.microsoft.com/office/drawing/2014/main" id="{92D7BF37-7FA7-95FC-C724-CDC8AB9E7EA1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6068538" y="637796"/>
                          <a:ext cx="389744" cy="235219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square" rtlCol="0">
                          <a:spAutoFit/>
                        </a:bodyPr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2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𝜈</m:t>
                                    </m:r>
                                  </m:e>
                                  <m:sub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𝑒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2000" baseline="-25000" dirty="0"/>
                        </a:p>
                      </p:txBody>
                    </p:sp>
                  </mc:Choice>
                  <mc:Fallback xmlns="">
                    <p:sp>
                      <p:nvSpPr>
                        <p:cNvPr id="44" name="TextBox 43">
                          <a:extLst>
                            <a:ext uri="{FF2B5EF4-FFF2-40B4-BE49-F238E27FC236}">
                              <a16:creationId xmlns:a16="http://schemas.microsoft.com/office/drawing/2014/main" id="{E36AE7DC-83EE-637B-D4A7-A14233CA6DAB}"/>
                            </a:ext>
                          </a:extLst>
                        </p:cNvPr>
                        <p:cNvSpPr txBox="1">
                          <a:spLocks noRot="1" noChangeAspect="1" noMove="1" noResize="1" noEditPoints="1" noAdjustHandles="1" noChangeArrowheads="1" noChangeShapeType="1" noTextEdit="1"/>
                        </p:cNvSpPr>
                        <p:nvPr/>
                      </p:nvSpPr>
                      <p:spPr>
                        <a:xfrm>
                          <a:off x="6068538" y="637796"/>
                          <a:ext cx="389744" cy="235219"/>
                        </a:xfrm>
                        <a:prstGeom prst="rect">
                          <a:avLst/>
                        </a:prstGeom>
                        <a:blipFill>
                          <a:blip r:embed="rId16"/>
                          <a:stretch>
                            <a:fillRect b="-24000"/>
                          </a:stretch>
                        </a:blipFill>
                      </p:spPr>
                      <p:txBody>
                        <a:bodyPr/>
                        <a:lstStyle/>
                        <a:p>
                          <a:r>
                            <a:rPr lang="en-US">
                              <a:noFill/>
                            </a:rPr>
                            <a:t> </a:t>
                          </a:r>
                        </a:p>
                      </p:txBody>
                    </p:sp>
                  </mc:Fallback>
                </mc:AlternateContent>
              </p:grpSp>
              <p:sp>
                <p:nvSpPr>
                  <p:cNvPr id="67" name="Oval 66">
                    <a:extLst>
                      <a:ext uri="{FF2B5EF4-FFF2-40B4-BE49-F238E27FC236}">
                        <a16:creationId xmlns:a16="http://schemas.microsoft.com/office/drawing/2014/main" id="{A2D45862-11E5-7253-6C34-BD4D9105A117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5502619" y="1504108"/>
                    <a:ext cx="274320" cy="274320"/>
                  </a:xfrm>
                  <a:prstGeom prst="ellipse">
                    <a:avLst/>
                  </a:prstGeom>
                  <a:noFill/>
                  <a:ln w="635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/>
                  </a:p>
                </p:txBody>
              </p:sp>
              <p:sp>
                <p:nvSpPr>
                  <p:cNvPr id="68" name="Oval 67">
                    <a:extLst>
                      <a:ext uri="{FF2B5EF4-FFF2-40B4-BE49-F238E27FC236}">
                        <a16:creationId xmlns:a16="http://schemas.microsoft.com/office/drawing/2014/main" id="{46801B67-229B-2B76-9265-EDEAB6429ACC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5548339" y="1548515"/>
                    <a:ext cx="182880" cy="182880"/>
                  </a:xfrm>
                  <a:prstGeom prst="ellipse">
                    <a:avLst/>
                  </a:prstGeom>
                  <a:noFill/>
                  <a:ln w="635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/>
                  </a:p>
                </p:txBody>
              </p:sp>
              <p:sp>
                <p:nvSpPr>
                  <p:cNvPr id="69" name="Oval 68">
                    <a:extLst>
                      <a:ext uri="{FF2B5EF4-FFF2-40B4-BE49-F238E27FC236}">
                        <a16:creationId xmlns:a16="http://schemas.microsoft.com/office/drawing/2014/main" id="{ECF48822-8D96-7F70-3E5A-5CD784279374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5853087" y="1399766"/>
                    <a:ext cx="35251" cy="35251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accent6">
                          <a:lumMod val="0"/>
                          <a:lumOff val="100000"/>
                        </a:schemeClr>
                      </a:gs>
                      <a:gs pos="35000">
                        <a:schemeClr val="accent6">
                          <a:lumMod val="0"/>
                          <a:lumOff val="100000"/>
                        </a:schemeClr>
                      </a:gs>
                      <a:gs pos="100000">
                        <a:schemeClr val="accent6">
                          <a:lumMod val="100000"/>
                        </a:schemeClr>
                      </a:gs>
                    </a:gsLst>
                    <a:path path="circle">
                      <a:fillToRect l="50000" t="-80000" r="50000" b="180000"/>
                    </a:path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000"/>
                  </a:p>
                </p:txBody>
              </p:sp>
              <p:cxnSp>
                <p:nvCxnSpPr>
                  <p:cNvPr id="70" name="Straight Arrow Connector 69">
                    <a:extLst>
                      <a:ext uri="{FF2B5EF4-FFF2-40B4-BE49-F238E27FC236}">
                        <a16:creationId xmlns:a16="http://schemas.microsoft.com/office/drawing/2014/main" id="{5FF04489-C1A4-7B16-9F7C-90048C35812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5744031" y="1433123"/>
                    <a:ext cx="104809" cy="118639"/>
                  </a:xfrm>
                  <a:prstGeom prst="straightConnector1">
                    <a:avLst/>
                  </a:prstGeom>
                  <a:ln>
                    <a:solidFill>
                      <a:schemeClr val="accent6"/>
                    </a:solidFill>
                    <a:tailEnd type="triangle" w="sm" len="sm"/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72" name="TextBox 71">
                    <a:extLst>
                      <a:ext uri="{FF2B5EF4-FFF2-40B4-BE49-F238E27FC236}">
                        <a16:creationId xmlns:a16="http://schemas.microsoft.com/office/drawing/2014/main" id="{1859541B-EBC2-26B8-4BFB-66F1E0DE3577}"/>
                      </a:ext>
                    </a:extLst>
                  </p:cNvPr>
                  <p:cNvSpPr txBox="1"/>
                  <p:nvPr/>
                </p:nvSpPr>
                <p:spPr>
                  <a:xfrm>
                    <a:off x="5814741" y="1254273"/>
                    <a:ext cx="922483" cy="15589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200" i="1" dirty="0">
                        <a:solidFill>
                          <a:schemeClr val="accent6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Auger </a:t>
                    </a:r>
                    <a:r>
                      <a:rPr lang="en-US" sz="1200" i="1" dirty="0">
                        <a:solidFill>
                          <a:schemeClr val="accent6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e</a:t>
                    </a:r>
                    <a:r>
                      <a:rPr lang="en-US" sz="1200" i="1" baseline="30000" dirty="0">
                        <a:solidFill>
                          <a:schemeClr val="accent6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-</a:t>
                    </a:r>
                  </a:p>
                </p:txBody>
              </p:sp>
              <p:pic>
                <p:nvPicPr>
                  <p:cNvPr id="73" name="Picture 72">
                    <a:extLst>
                      <a:ext uri="{FF2B5EF4-FFF2-40B4-BE49-F238E27FC236}">
                        <a16:creationId xmlns:a16="http://schemas.microsoft.com/office/drawing/2014/main" id="{DE420534-9C76-864E-7F4B-10196310A82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7" cstate="hqprint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 rot="20729715">
                    <a:off x="4990829" y="1558906"/>
                    <a:ext cx="685799" cy="457199"/>
                  </a:xfrm>
                  <a:prstGeom prst="rect">
                    <a:avLst/>
                  </a:prstGeom>
                </p:spPr>
              </p:pic>
              <p:sp>
                <p:nvSpPr>
                  <p:cNvPr id="74" name="TextBox 73">
                    <a:extLst>
                      <a:ext uri="{FF2B5EF4-FFF2-40B4-BE49-F238E27FC236}">
                        <a16:creationId xmlns:a16="http://schemas.microsoft.com/office/drawing/2014/main" id="{F69D93C7-574E-D1D4-E1A2-4A669D2B1183}"/>
                      </a:ext>
                    </a:extLst>
                  </p:cNvPr>
                  <p:cNvSpPr txBox="1"/>
                  <p:nvPr/>
                </p:nvSpPr>
                <p:spPr>
                  <a:xfrm>
                    <a:off x="4814319" y="1856716"/>
                    <a:ext cx="456148" cy="103933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square" lIns="9144" tIns="0" rIns="0" bIns="0" rtlCol="0">
                    <a:spAutoFit/>
                  </a:bodyPr>
                  <a:lstStyle/>
                  <a:p>
                    <a:r>
                      <a:rPr lang="en-US" sz="1200" i="1" dirty="0">
                        <a:solidFill>
                          <a:schemeClr val="accent4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x-rays</a:t>
                    </a:r>
                    <a:r>
                      <a:rPr lang="en-US" sz="1200" i="1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</a:t>
                    </a:r>
                    <a:endParaRPr lang="en-US" sz="1200" i="1" baseline="30000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p:grp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65" name="TextBox 64">
                      <a:extLst>
                        <a:ext uri="{FF2B5EF4-FFF2-40B4-BE49-F238E27FC236}">
                          <a16:creationId xmlns:a16="http://schemas.microsoft.com/office/drawing/2014/main" id="{080CFCFE-39FD-A74B-CF62-FFCDF2C4EC99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9416648" y="2779106"/>
                      <a:ext cx="2408882" cy="511604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14:m>
                        <m:oMath xmlns:m="http://schemas.openxmlformats.org/officeDocument/2006/math">
                          <m:r>
                            <a:rPr lang="en-US" sz="2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𝜷</m:t>
                          </m:r>
                          <m:r>
                            <a:rPr lang="en-US" sz="2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/</m:t>
                          </m:r>
                        </m:oMath>
                      </a14:m>
                      <a:r>
                        <a:rPr lang="en-US" sz="2000" b="1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EC</a:t>
                      </a:r>
                      <a:r>
                        <a:rPr lang="en-US" sz="2000" b="1" baseline="30000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1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decay</a:t>
                      </a:r>
                      <a:endParaRPr lang="en-US" sz="2000" b="1" i="1" baseline="30000" dirty="0">
                        <a:solidFill>
                          <a:srgbClr val="C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</mc:Choice>
              <mc:Fallback xmlns="">
                <p:sp>
                  <p:nvSpPr>
                    <p:cNvPr id="21" name="TextBox 20">
                      <a:extLst>
                        <a:ext uri="{FF2B5EF4-FFF2-40B4-BE49-F238E27FC236}">
                          <a16:creationId xmlns:a16="http://schemas.microsoft.com/office/drawing/2014/main" id="{2E8571B7-DA37-7DD5-C8AC-05D3853E6249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9416648" y="2779106"/>
                      <a:ext cx="2408882" cy="511604"/>
                    </a:xfrm>
                    <a:prstGeom prst="rect">
                      <a:avLst/>
                    </a:prstGeom>
                    <a:blipFill>
                      <a:blip r:embed="rId18"/>
                      <a:stretch>
                        <a:fillRect l="-1342" t="-6061" b="-24242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sp>
            <p:nvSpPr>
              <p:cNvPr id="61" name="Rounded Rectangle 60">
                <a:extLst>
                  <a:ext uri="{FF2B5EF4-FFF2-40B4-BE49-F238E27FC236}">
                    <a16:creationId xmlns:a16="http://schemas.microsoft.com/office/drawing/2014/main" id="{8828C225-AA4C-33EE-FB29-E85D7FC90F95}"/>
                  </a:ext>
                </a:extLst>
              </p:cNvPr>
              <p:cNvSpPr/>
              <p:nvPr/>
            </p:nvSpPr>
            <p:spPr>
              <a:xfrm>
                <a:off x="8668796" y="3765336"/>
                <a:ext cx="3577176" cy="2764853"/>
              </a:xfrm>
              <a:prstGeom prst="roundRect">
                <a:avLst/>
              </a:prstGeom>
              <a:no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153B8B0D-4D15-F8A7-3EA3-5917CD4EEC43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4458712" y="4074938"/>
              <a:ext cx="916644" cy="916643"/>
            </a:xfrm>
            <a:prstGeom prst="rect">
              <a:avLst/>
            </a:prstGeom>
          </p:spPr>
        </p:pic>
        <p:sp>
          <p:nvSpPr>
            <p:cNvPr id="16" name="Rounded Rectangle 15">
              <a:extLst>
                <a:ext uri="{FF2B5EF4-FFF2-40B4-BE49-F238E27FC236}">
                  <a16:creationId xmlns:a16="http://schemas.microsoft.com/office/drawing/2014/main" id="{BAC0FAAA-5A53-0939-CC9A-1734E7163744}"/>
                </a:ext>
              </a:extLst>
            </p:cNvPr>
            <p:cNvSpPr/>
            <p:nvPr/>
          </p:nvSpPr>
          <p:spPr>
            <a:xfrm>
              <a:off x="131617" y="3316200"/>
              <a:ext cx="3203269" cy="2169364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99C87BDA-EA42-DE17-5880-FBC905958387}"/>
                </a:ext>
              </a:extLst>
            </p:cNvPr>
            <p:cNvGrpSpPr/>
            <p:nvPr/>
          </p:nvGrpSpPr>
          <p:grpSpPr>
            <a:xfrm>
              <a:off x="490279" y="3300432"/>
              <a:ext cx="2179689" cy="2000459"/>
              <a:chOff x="490676" y="2604808"/>
              <a:chExt cx="2778012" cy="2549583"/>
            </a:xfrm>
          </p:grpSpPr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1423DEA0-5655-69D8-ED1B-2F6CC3394296}"/>
                  </a:ext>
                </a:extLst>
              </p:cNvPr>
              <p:cNvGrpSpPr/>
              <p:nvPr/>
            </p:nvGrpSpPr>
            <p:grpSpPr>
              <a:xfrm>
                <a:off x="490676" y="2974337"/>
                <a:ext cx="2778012" cy="2180054"/>
                <a:chOff x="160241" y="-17960"/>
                <a:chExt cx="2778012" cy="2180054"/>
              </a:xfrm>
            </p:grpSpPr>
            <p:pic>
              <p:nvPicPr>
                <p:cNvPr id="36" name="Picture 35">
                  <a:extLst>
                    <a:ext uri="{FF2B5EF4-FFF2-40B4-BE49-F238E27FC236}">
                      <a16:creationId xmlns:a16="http://schemas.microsoft.com/office/drawing/2014/main" id="{C1C5F46D-2416-A60C-AF3F-15B69CA7FF9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544051" y="400539"/>
                  <a:ext cx="1584385" cy="1584385"/>
                </a:xfrm>
                <a:prstGeom prst="rect">
                  <a:avLst/>
                </a:prstGeom>
              </p:spPr>
            </p:pic>
            <p:sp>
              <p:nvSpPr>
                <p:cNvPr id="45" name="Freeform 44">
                  <a:extLst>
                    <a:ext uri="{FF2B5EF4-FFF2-40B4-BE49-F238E27FC236}">
                      <a16:creationId xmlns:a16="http://schemas.microsoft.com/office/drawing/2014/main" id="{7F35B3E5-EC24-1D58-0484-827FDA90FFA4}"/>
                    </a:ext>
                  </a:extLst>
                </p:cNvPr>
                <p:cNvSpPr/>
                <p:nvPr/>
              </p:nvSpPr>
              <p:spPr>
                <a:xfrm>
                  <a:off x="1618753" y="800827"/>
                  <a:ext cx="155342" cy="101601"/>
                </a:xfrm>
                <a:custGeom>
                  <a:avLst/>
                  <a:gdLst>
                    <a:gd name="connsiteX0" fmla="*/ 76200 w 307975"/>
                    <a:gd name="connsiteY0" fmla="*/ 247650 h 285750"/>
                    <a:gd name="connsiteX1" fmla="*/ 69850 w 307975"/>
                    <a:gd name="connsiteY1" fmla="*/ 231775 h 285750"/>
                    <a:gd name="connsiteX2" fmla="*/ 85725 w 307975"/>
                    <a:gd name="connsiteY2" fmla="*/ 180975 h 285750"/>
                    <a:gd name="connsiteX3" fmla="*/ 92075 w 307975"/>
                    <a:gd name="connsiteY3" fmla="*/ 171450 h 285750"/>
                    <a:gd name="connsiteX4" fmla="*/ 107950 w 307975"/>
                    <a:gd name="connsiteY4" fmla="*/ 146050 h 285750"/>
                    <a:gd name="connsiteX5" fmla="*/ 114300 w 307975"/>
                    <a:gd name="connsiteY5" fmla="*/ 158750 h 285750"/>
                    <a:gd name="connsiteX6" fmla="*/ 120650 w 307975"/>
                    <a:gd name="connsiteY6" fmla="*/ 180975 h 285750"/>
                    <a:gd name="connsiteX7" fmla="*/ 127000 w 307975"/>
                    <a:gd name="connsiteY7" fmla="*/ 190500 h 285750"/>
                    <a:gd name="connsiteX8" fmla="*/ 123825 w 307975"/>
                    <a:gd name="connsiteY8" fmla="*/ 203200 h 285750"/>
                    <a:gd name="connsiteX9" fmla="*/ 120650 w 307975"/>
                    <a:gd name="connsiteY9" fmla="*/ 212725 h 285750"/>
                    <a:gd name="connsiteX10" fmla="*/ 117475 w 307975"/>
                    <a:gd name="connsiteY10" fmla="*/ 228600 h 285750"/>
                    <a:gd name="connsiteX11" fmla="*/ 114300 w 307975"/>
                    <a:gd name="connsiteY11" fmla="*/ 241300 h 285750"/>
                    <a:gd name="connsiteX12" fmla="*/ 117475 w 307975"/>
                    <a:gd name="connsiteY12" fmla="*/ 260350 h 285750"/>
                    <a:gd name="connsiteX13" fmla="*/ 133350 w 307975"/>
                    <a:gd name="connsiteY13" fmla="*/ 276225 h 285750"/>
                    <a:gd name="connsiteX14" fmla="*/ 142875 w 307975"/>
                    <a:gd name="connsiteY14" fmla="*/ 279400 h 285750"/>
                    <a:gd name="connsiteX15" fmla="*/ 152400 w 307975"/>
                    <a:gd name="connsiteY15" fmla="*/ 285750 h 285750"/>
                    <a:gd name="connsiteX16" fmla="*/ 158750 w 307975"/>
                    <a:gd name="connsiteY16" fmla="*/ 276225 h 285750"/>
                    <a:gd name="connsiteX17" fmla="*/ 177800 w 307975"/>
                    <a:gd name="connsiteY17" fmla="*/ 260350 h 285750"/>
                    <a:gd name="connsiteX18" fmla="*/ 184150 w 307975"/>
                    <a:gd name="connsiteY18" fmla="*/ 250825 h 285750"/>
                    <a:gd name="connsiteX19" fmla="*/ 190500 w 307975"/>
                    <a:gd name="connsiteY19" fmla="*/ 231775 h 285750"/>
                    <a:gd name="connsiteX20" fmla="*/ 187325 w 307975"/>
                    <a:gd name="connsiteY20" fmla="*/ 187325 h 285750"/>
                    <a:gd name="connsiteX21" fmla="*/ 184150 w 307975"/>
                    <a:gd name="connsiteY21" fmla="*/ 177800 h 285750"/>
                    <a:gd name="connsiteX22" fmla="*/ 171450 w 307975"/>
                    <a:gd name="connsiteY22" fmla="*/ 158750 h 285750"/>
                    <a:gd name="connsiteX23" fmla="*/ 174625 w 307975"/>
                    <a:gd name="connsiteY23" fmla="*/ 146050 h 285750"/>
                    <a:gd name="connsiteX24" fmla="*/ 196850 w 307975"/>
                    <a:gd name="connsiteY24" fmla="*/ 136525 h 285750"/>
                    <a:gd name="connsiteX25" fmla="*/ 231775 w 307975"/>
                    <a:gd name="connsiteY25" fmla="*/ 139700 h 285750"/>
                    <a:gd name="connsiteX26" fmla="*/ 244475 w 307975"/>
                    <a:gd name="connsiteY26" fmla="*/ 142875 h 285750"/>
                    <a:gd name="connsiteX27" fmla="*/ 254000 w 307975"/>
                    <a:gd name="connsiteY27" fmla="*/ 161925 h 285750"/>
                    <a:gd name="connsiteX28" fmla="*/ 260350 w 307975"/>
                    <a:gd name="connsiteY28" fmla="*/ 171450 h 285750"/>
                    <a:gd name="connsiteX29" fmla="*/ 257175 w 307975"/>
                    <a:gd name="connsiteY29" fmla="*/ 180975 h 285750"/>
                    <a:gd name="connsiteX30" fmla="*/ 234950 w 307975"/>
                    <a:gd name="connsiteY30" fmla="*/ 187325 h 285750"/>
                    <a:gd name="connsiteX31" fmla="*/ 228600 w 307975"/>
                    <a:gd name="connsiteY31" fmla="*/ 196850 h 285750"/>
                    <a:gd name="connsiteX32" fmla="*/ 225425 w 307975"/>
                    <a:gd name="connsiteY32" fmla="*/ 212725 h 285750"/>
                    <a:gd name="connsiteX33" fmla="*/ 222250 w 307975"/>
                    <a:gd name="connsiteY33" fmla="*/ 238125 h 285750"/>
                    <a:gd name="connsiteX34" fmla="*/ 203200 w 307975"/>
                    <a:gd name="connsiteY34" fmla="*/ 247650 h 285750"/>
                    <a:gd name="connsiteX35" fmla="*/ 193675 w 307975"/>
                    <a:gd name="connsiteY35" fmla="*/ 244475 h 285750"/>
                    <a:gd name="connsiteX36" fmla="*/ 187325 w 307975"/>
                    <a:gd name="connsiteY36" fmla="*/ 234950 h 285750"/>
                    <a:gd name="connsiteX37" fmla="*/ 177800 w 307975"/>
                    <a:gd name="connsiteY37" fmla="*/ 206375 h 285750"/>
                    <a:gd name="connsiteX38" fmla="*/ 174625 w 307975"/>
                    <a:gd name="connsiteY38" fmla="*/ 196850 h 285750"/>
                    <a:gd name="connsiteX39" fmla="*/ 161925 w 307975"/>
                    <a:gd name="connsiteY39" fmla="*/ 168275 h 285750"/>
                    <a:gd name="connsiteX40" fmla="*/ 155575 w 307975"/>
                    <a:gd name="connsiteY40" fmla="*/ 146050 h 285750"/>
                    <a:gd name="connsiteX41" fmla="*/ 139700 w 307975"/>
                    <a:gd name="connsiteY41" fmla="*/ 127000 h 285750"/>
                    <a:gd name="connsiteX42" fmla="*/ 133350 w 307975"/>
                    <a:gd name="connsiteY42" fmla="*/ 117475 h 285750"/>
                    <a:gd name="connsiteX43" fmla="*/ 104775 w 307975"/>
                    <a:gd name="connsiteY43" fmla="*/ 101600 h 285750"/>
                    <a:gd name="connsiteX44" fmla="*/ 88900 w 307975"/>
                    <a:gd name="connsiteY44" fmla="*/ 98425 h 285750"/>
                    <a:gd name="connsiteX45" fmla="*/ 60325 w 307975"/>
                    <a:gd name="connsiteY45" fmla="*/ 101600 h 285750"/>
                    <a:gd name="connsiteX46" fmla="*/ 41275 w 307975"/>
                    <a:gd name="connsiteY46" fmla="*/ 111125 h 285750"/>
                    <a:gd name="connsiteX47" fmla="*/ 31750 w 307975"/>
                    <a:gd name="connsiteY47" fmla="*/ 114300 h 285750"/>
                    <a:gd name="connsiteX48" fmla="*/ 15875 w 307975"/>
                    <a:gd name="connsiteY48" fmla="*/ 92075 h 285750"/>
                    <a:gd name="connsiteX49" fmla="*/ 9525 w 307975"/>
                    <a:gd name="connsiteY49" fmla="*/ 73025 h 285750"/>
                    <a:gd name="connsiteX50" fmla="*/ 0 w 307975"/>
                    <a:gd name="connsiteY50" fmla="*/ 53975 h 285750"/>
                    <a:gd name="connsiteX51" fmla="*/ 22225 w 307975"/>
                    <a:gd name="connsiteY51" fmla="*/ 31750 h 285750"/>
                    <a:gd name="connsiteX52" fmla="*/ 41275 w 307975"/>
                    <a:gd name="connsiteY52" fmla="*/ 19050 h 285750"/>
                    <a:gd name="connsiteX53" fmla="*/ 60325 w 307975"/>
                    <a:gd name="connsiteY53" fmla="*/ 25400 h 285750"/>
                    <a:gd name="connsiteX54" fmla="*/ 69850 w 307975"/>
                    <a:gd name="connsiteY54" fmla="*/ 28575 h 285750"/>
                    <a:gd name="connsiteX55" fmla="*/ 111125 w 307975"/>
                    <a:gd name="connsiteY55" fmla="*/ 22225 h 285750"/>
                    <a:gd name="connsiteX56" fmla="*/ 139700 w 307975"/>
                    <a:gd name="connsiteY56" fmla="*/ 6350 h 285750"/>
                    <a:gd name="connsiteX57" fmla="*/ 174625 w 307975"/>
                    <a:gd name="connsiteY57" fmla="*/ 12700 h 285750"/>
                    <a:gd name="connsiteX58" fmla="*/ 193675 w 307975"/>
                    <a:gd name="connsiteY58" fmla="*/ 19050 h 285750"/>
                    <a:gd name="connsiteX59" fmla="*/ 222250 w 307975"/>
                    <a:gd name="connsiteY59" fmla="*/ 34925 h 285750"/>
                    <a:gd name="connsiteX60" fmla="*/ 244475 w 307975"/>
                    <a:gd name="connsiteY60" fmla="*/ 50800 h 285750"/>
                    <a:gd name="connsiteX61" fmla="*/ 263525 w 307975"/>
                    <a:gd name="connsiteY61" fmla="*/ 57150 h 285750"/>
                    <a:gd name="connsiteX62" fmla="*/ 288925 w 307975"/>
                    <a:gd name="connsiteY62" fmla="*/ 53975 h 285750"/>
                    <a:gd name="connsiteX63" fmla="*/ 304800 w 307975"/>
                    <a:gd name="connsiteY63" fmla="*/ 38100 h 285750"/>
                    <a:gd name="connsiteX64" fmla="*/ 307975 w 307975"/>
                    <a:gd name="connsiteY64" fmla="*/ 28575 h 285750"/>
                    <a:gd name="connsiteX65" fmla="*/ 304800 w 307975"/>
                    <a:gd name="connsiteY65" fmla="*/ 12700 h 285750"/>
                    <a:gd name="connsiteX66" fmla="*/ 295275 w 307975"/>
                    <a:gd name="connsiteY66" fmla="*/ 6350 h 285750"/>
                    <a:gd name="connsiteX67" fmla="*/ 282575 w 307975"/>
                    <a:gd name="connsiteY67" fmla="*/ 3175 h 285750"/>
                    <a:gd name="connsiteX68" fmla="*/ 273050 w 307975"/>
                    <a:gd name="connsiteY68" fmla="*/ 0 h 285750"/>
                    <a:gd name="connsiteX69" fmla="*/ 260350 w 307975"/>
                    <a:gd name="connsiteY69" fmla="*/ 3175 h 2857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</a:cxnLst>
                  <a:rect l="l" t="t" r="r" b="b"/>
                  <a:pathLst>
                    <a:path w="307975" h="285750">
                      <a:moveTo>
                        <a:pt x="76200" y="247650"/>
                      </a:moveTo>
                      <a:cubicBezTo>
                        <a:pt x="74083" y="242358"/>
                        <a:pt x="70287" y="237458"/>
                        <a:pt x="69850" y="231775"/>
                      </a:cubicBezTo>
                      <a:cubicBezTo>
                        <a:pt x="68414" y="213104"/>
                        <a:pt x="75627" y="196121"/>
                        <a:pt x="85725" y="180975"/>
                      </a:cubicBezTo>
                      <a:cubicBezTo>
                        <a:pt x="87842" y="177800"/>
                        <a:pt x="90525" y="174937"/>
                        <a:pt x="92075" y="171450"/>
                      </a:cubicBezTo>
                      <a:cubicBezTo>
                        <a:pt x="103211" y="146394"/>
                        <a:pt x="90815" y="157473"/>
                        <a:pt x="107950" y="146050"/>
                      </a:cubicBezTo>
                      <a:cubicBezTo>
                        <a:pt x="110067" y="150283"/>
                        <a:pt x="112638" y="154318"/>
                        <a:pt x="114300" y="158750"/>
                      </a:cubicBezTo>
                      <a:cubicBezTo>
                        <a:pt x="117352" y="166888"/>
                        <a:pt x="116812" y="173299"/>
                        <a:pt x="120650" y="180975"/>
                      </a:cubicBezTo>
                      <a:cubicBezTo>
                        <a:pt x="122357" y="184388"/>
                        <a:pt x="124883" y="187325"/>
                        <a:pt x="127000" y="190500"/>
                      </a:cubicBezTo>
                      <a:cubicBezTo>
                        <a:pt x="125942" y="194733"/>
                        <a:pt x="125024" y="199004"/>
                        <a:pt x="123825" y="203200"/>
                      </a:cubicBezTo>
                      <a:cubicBezTo>
                        <a:pt x="122906" y="206418"/>
                        <a:pt x="121462" y="209478"/>
                        <a:pt x="120650" y="212725"/>
                      </a:cubicBezTo>
                      <a:cubicBezTo>
                        <a:pt x="119341" y="217960"/>
                        <a:pt x="118646" y="223332"/>
                        <a:pt x="117475" y="228600"/>
                      </a:cubicBezTo>
                      <a:cubicBezTo>
                        <a:pt x="116528" y="232860"/>
                        <a:pt x="115358" y="237067"/>
                        <a:pt x="114300" y="241300"/>
                      </a:cubicBezTo>
                      <a:cubicBezTo>
                        <a:pt x="115358" y="247650"/>
                        <a:pt x="115439" y="254243"/>
                        <a:pt x="117475" y="260350"/>
                      </a:cubicBezTo>
                      <a:cubicBezTo>
                        <a:pt x="120015" y="267970"/>
                        <a:pt x="126577" y="272838"/>
                        <a:pt x="133350" y="276225"/>
                      </a:cubicBezTo>
                      <a:cubicBezTo>
                        <a:pt x="136343" y="277722"/>
                        <a:pt x="139882" y="277903"/>
                        <a:pt x="142875" y="279400"/>
                      </a:cubicBezTo>
                      <a:cubicBezTo>
                        <a:pt x="146288" y="281107"/>
                        <a:pt x="149225" y="283633"/>
                        <a:pt x="152400" y="285750"/>
                      </a:cubicBezTo>
                      <a:cubicBezTo>
                        <a:pt x="154517" y="282575"/>
                        <a:pt x="156307" y="279156"/>
                        <a:pt x="158750" y="276225"/>
                      </a:cubicBezTo>
                      <a:cubicBezTo>
                        <a:pt x="166390" y="267058"/>
                        <a:pt x="168434" y="266594"/>
                        <a:pt x="177800" y="260350"/>
                      </a:cubicBezTo>
                      <a:cubicBezTo>
                        <a:pt x="179917" y="257175"/>
                        <a:pt x="182600" y="254312"/>
                        <a:pt x="184150" y="250825"/>
                      </a:cubicBezTo>
                      <a:cubicBezTo>
                        <a:pt x="186868" y="244708"/>
                        <a:pt x="190500" y="231775"/>
                        <a:pt x="190500" y="231775"/>
                      </a:cubicBezTo>
                      <a:cubicBezTo>
                        <a:pt x="189442" y="216958"/>
                        <a:pt x="189061" y="202078"/>
                        <a:pt x="187325" y="187325"/>
                      </a:cubicBezTo>
                      <a:cubicBezTo>
                        <a:pt x="186934" y="184001"/>
                        <a:pt x="185775" y="180726"/>
                        <a:pt x="184150" y="177800"/>
                      </a:cubicBezTo>
                      <a:cubicBezTo>
                        <a:pt x="180444" y="171129"/>
                        <a:pt x="171450" y="158750"/>
                        <a:pt x="171450" y="158750"/>
                      </a:cubicBezTo>
                      <a:cubicBezTo>
                        <a:pt x="172508" y="154517"/>
                        <a:pt x="171831" y="149402"/>
                        <a:pt x="174625" y="146050"/>
                      </a:cubicBezTo>
                      <a:cubicBezTo>
                        <a:pt x="177643" y="142428"/>
                        <a:pt x="191798" y="138209"/>
                        <a:pt x="196850" y="136525"/>
                      </a:cubicBezTo>
                      <a:cubicBezTo>
                        <a:pt x="208492" y="137583"/>
                        <a:pt x="220188" y="138155"/>
                        <a:pt x="231775" y="139700"/>
                      </a:cubicBezTo>
                      <a:cubicBezTo>
                        <a:pt x="236100" y="140277"/>
                        <a:pt x="240844" y="140454"/>
                        <a:pt x="244475" y="142875"/>
                      </a:cubicBezTo>
                      <a:cubicBezTo>
                        <a:pt x="251299" y="147425"/>
                        <a:pt x="250831" y="155586"/>
                        <a:pt x="254000" y="161925"/>
                      </a:cubicBezTo>
                      <a:cubicBezTo>
                        <a:pt x="255707" y="165338"/>
                        <a:pt x="258233" y="168275"/>
                        <a:pt x="260350" y="171450"/>
                      </a:cubicBezTo>
                      <a:cubicBezTo>
                        <a:pt x="259292" y="174625"/>
                        <a:pt x="259542" y="178608"/>
                        <a:pt x="257175" y="180975"/>
                      </a:cubicBezTo>
                      <a:cubicBezTo>
                        <a:pt x="255657" y="182493"/>
                        <a:pt x="235060" y="187298"/>
                        <a:pt x="234950" y="187325"/>
                      </a:cubicBezTo>
                      <a:cubicBezTo>
                        <a:pt x="232833" y="190500"/>
                        <a:pt x="229940" y="193277"/>
                        <a:pt x="228600" y="196850"/>
                      </a:cubicBezTo>
                      <a:cubicBezTo>
                        <a:pt x="226705" y="201903"/>
                        <a:pt x="226246" y="207391"/>
                        <a:pt x="225425" y="212725"/>
                      </a:cubicBezTo>
                      <a:cubicBezTo>
                        <a:pt x="224128" y="221158"/>
                        <a:pt x="225419" y="230203"/>
                        <a:pt x="222250" y="238125"/>
                      </a:cubicBezTo>
                      <a:cubicBezTo>
                        <a:pt x="220356" y="242859"/>
                        <a:pt x="207210" y="246313"/>
                        <a:pt x="203200" y="247650"/>
                      </a:cubicBezTo>
                      <a:cubicBezTo>
                        <a:pt x="200025" y="246592"/>
                        <a:pt x="196288" y="246566"/>
                        <a:pt x="193675" y="244475"/>
                      </a:cubicBezTo>
                      <a:cubicBezTo>
                        <a:pt x="190695" y="242091"/>
                        <a:pt x="188875" y="238437"/>
                        <a:pt x="187325" y="234950"/>
                      </a:cubicBezTo>
                      <a:lnTo>
                        <a:pt x="177800" y="206375"/>
                      </a:lnTo>
                      <a:cubicBezTo>
                        <a:pt x="176742" y="203200"/>
                        <a:pt x="176481" y="199635"/>
                        <a:pt x="174625" y="196850"/>
                      </a:cubicBezTo>
                      <a:cubicBezTo>
                        <a:pt x="166285" y="184340"/>
                        <a:pt x="166459" y="186411"/>
                        <a:pt x="161925" y="168275"/>
                      </a:cubicBezTo>
                      <a:cubicBezTo>
                        <a:pt x="160908" y="164206"/>
                        <a:pt x="157852" y="150605"/>
                        <a:pt x="155575" y="146050"/>
                      </a:cubicBezTo>
                      <a:cubicBezTo>
                        <a:pt x="149663" y="134226"/>
                        <a:pt x="148477" y="137533"/>
                        <a:pt x="139700" y="127000"/>
                      </a:cubicBezTo>
                      <a:cubicBezTo>
                        <a:pt x="137257" y="124069"/>
                        <a:pt x="136222" y="119988"/>
                        <a:pt x="133350" y="117475"/>
                      </a:cubicBezTo>
                      <a:cubicBezTo>
                        <a:pt x="123891" y="109198"/>
                        <a:pt x="116113" y="104435"/>
                        <a:pt x="104775" y="101600"/>
                      </a:cubicBezTo>
                      <a:cubicBezTo>
                        <a:pt x="99540" y="100291"/>
                        <a:pt x="94192" y="99483"/>
                        <a:pt x="88900" y="98425"/>
                      </a:cubicBezTo>
                      <a:cubicBezTo>
                        <a:pt x="79375" y="99483"/>
                        <a:pt x="69778" y="100024"/>
                        <a:pt x="60325" y="101600"/>
                      </a:cubicBezTo>
                      <a:cubicBezTo>
                        <a:pt x="48354" y="103595"/>
                        <a:pt x="52246" y="105640"/>
                        <a:pt x="41275" y="111125"/>
                      </a:cubicBezTo>
                      <a:cubicBezTo>
                        <a:pt x="38282" y="112622"/>
                        <a:pt x="34925" y="113242"/>
                        <a:pt x="31750" y="114300"/>
                      </a:cubicBezTo>
                      <a:cubicBezTo>
                        <a:pt x="30471" y="112594"/>
                        <a:pt x="17563" y="95874"/>
                        <a:pt x="15875" y="92075"/>
                      </a:cubicBezTo>
                      <a:cubicBezTo>
                        <a:pt x="13157" y="85958"/>
                        <a:pt x="13238" y="78594"/>
                        <a:pt x="9525" y="73025"/>
                      </a:cubicBezTo>
                      <a:cubicBezTo>
                        <a:pt x="1319" y="60715"/>
                        <a:pt x="4382" y="67120"/>
                        <a:pt x="0" y="53975"/>
                      </a:cubicBezTo>
                      <a:cubicBezTo>
                        <a:pt x="23552" y="18647"/>
                        <a:pt x="1515" y="43255"/>
                        <a:pt x="22225" y="31750"/>
                      </a:cubicBezTo>
                      <a:cubicBezTo>
                        <a:pt x="28896" y="28044"/>
                        <a:pt x="41275" y="19050"/>
                        <a:pt x="41275" y="19050"/>
                      </a:cubicBezTo>
                      <a:lnTo>
                        <a:pt x="60325" y="25400"/>
                      </a:lnTo>
                      <a:lnTo>
                        <a:pt x="69850" y="28575"/>
                      </a:lnTo>
                      <a:cubicBezTo>
                        <a:pt x="74521" y="28108"/>
                        <a:pt x="101078" y="27807"/>
                        <a:pt x="111125" y="22225"/>
                      </a:cubicBezTo>
                      <a:cubicBezTo>
                        <a:pt x="143877" y="4029"/>
                        <a:pt x="118147" y="13534"/>
                        <a:pt x="139700" y="6350"/>
                      </a:cubicBezTo>
                      <a:cubicBezTo>
                        <a:pt x="165769" y="15040"/>
                        <a:pt x="124363" y="1930"/>
                        <a:pt x="174625" y="12700"/>
                      </a:cubicBezTo>
                      <a:cubicBezTo>
                        <a:pt x="181170" y="14102"/>
                        <a:pt x="187325" y="16933"/>
                        <a:pt x="193675" y="19050"/>
                      </a:cubicBezTo>
                      <a:cubicBezTo>
                        <a:pt x="208525" y="24000"/>
                        <a:pt x="204782" y="21824"/>
                        <a:pt x="222250" y="34925"/>
                      </a:cubicBezTo>
                      <a:cubicBezTo>
                        <a:pt x="223956" y="36204"/>
                        <a:pt x="240676" y="49112"/>
                        <a:pt x="244475" y="50800"/>
                      </a:cubicBezTo>
                      <a:cubicBezTo>
                        <a:pt x="250592" y="53518"/>
                        <a:pt x="263525" y="57150"/>
                        <a:pt x="263525" y="57150"/>
                      </a:cubicBezTo>
                      <a:cubicBezTo>
                        <a:pt x="271992" y="56092"/>
                        <a:pt x="280693" y="56220"/>
                        <a:pt x="288925" y="53975"/>
                      </a:cubicBezTo>
                      <a:cubicBezTo>
                        <a:pt x="296278" y="51970"/>
                        <a:pt x="301681" y="44339"/>
                        <a:pt x="304800" y="38100"/>
                      </a:cubicBezTo>
                      <a:cubicBezTo>
                        <a:pt x="306297" y="35107"/>
                        <a:pt x="306917" y="31750"/>
                        <a:pt x="307975" y="28575"/>
                      </a:cubicBezTo>
                      <a:cubicBezTo>
                        <a:pt x="306917" y="23283"/>
                        <a:pt x="307477" y="17385"/>
                        <a:pt x="304800" y="12700"/>
                      </a:cubicBezTo>
                      <a:cubicBezTo>
                        <a:pt x="302907" y="9387"/>
                        <a:pt x="298782" y="7853"/>
                        <a:pt x="295275" y="6350"/>
                      </a:cubicBezTo>
                      <a:cubicBezTo>
                        <a:pt x="291264" y="4631"/>
                        <a:pt x="286771" y="4374"/>
                        <a:pt x="282575" y="3175"/>
                      </a:cubicBezTo>
                      <a:cubicBezTo>
                        <a:pt x="279357" y="2256"/>
                        <a:pt x="276225" y="1058"/>
                        <a:pt x="273050" y="0"/>
                      </a:cubicBezTo>
                      <a:cubicBezTo>
                        <a:pt x="262521" y="3510"/>
                        <a:pt x="266872" y="3175"/>
                        <a:pt x="260350" y="3175"/>
                      </a:cubicBezTo>
                    </a:path>
                  </a:pathLst>
                </a:custGeom>
                <a:noFill/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48" name="Picture 47">
                  <a:extLst>
                    <a:ext uri="{FF2B5EF4-FFF2-40B4-BE49-F238E27FC236}">
                      <a16:creationId xmlns:a16="http://schemas.microsoft.com/office/drawing/2014/main" id="{984F8FE5-F2DA-7B02-7128-0CD7CAE029F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0" cstate="hq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1431559" y="843787"/>
                  <a:ext cx="285204" cy="274968"/>
                </a:xfrm>
                <a:prstGeom prst="rect">
                  <a:avLst/>
                </a:prstGeom>
              </p:spPr>
            </p:pic>
            <p:cxnSp>
              <p:nvCxnSpPr>
                <p:cNvPr id="49" name="Straight Connector 48">
                  <a:extLst>
                    <a:ext uri="{FF2B5EF4-FFF2-40B4-BE49-F238E27FC236}">
                      <a16:creationId xmlns:a16="http://schemas.microsoft.com/office/drawing/2014/main" id="{A701AA35-D55C-39E9-4039-292A496A0D3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758220" y="232349"/>
                  <a:ext cx="677680" cy="56915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55" name="Picture 54">
                  <a:extLst>
                    <a:ext uri="{FF2B5EF4-FFF2-40B4-BE49-F238E27FC236}">
                      <a16:creationId xmlns:a16="http://schemas.microsoft.com/office/drawing/2014/main" id="{317D8D23-A791-2AEA-250D-7FF8DEF2812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1" cstate="hq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2390930" y="120432"/>
                  <a:ext cx="230098" cy="138404"/>
                </a:xfrm>
                <a:prstGeom prst="rect">
                  <a:avLst/>
                </a:prstGeom>
              </p:spPr>
            </p:pic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56" name="TextBox 55">
                      <a:extLst>
                        <a:ext uri="{FF2B5EF4-FFF2-40B4-BE49-F238E27FC236}">
                          <a16:creationId xmlns:a16="http://schemas.microsoft.com/office/drawing/2014/main" id="{BF4762C7-2E35-ED25-604C-135C47364C81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548509" y="-17960"/>
                      <a:ext cx="389744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𝛼</m:t>
                            </m:r>
                          </m:oMath>
                        </m:oMathPara>
                      </a14:m>
                      <a:endParaRPr lang="en-US" dirty="0"/>
                    </a:p>
                  </p:txBody>
                </p:sp>
              </mc:Choice>
              <mc:Fallback xmlns="">
                <p:sp>
                  <p:nvSpPr>
                    <p:cNvPr id="34" name="TextBox 33">
                      <a:extLst>
                        <a:ext uri="{FF2B5EF4-FFF2-40B4-BE49-F238E27FC236}">
                          <a16:creationId xmlns:a16="http://schemas.microsoft.com/office/drawing/2014/main" id="{FAE417C2-0F9A-F847-A897-C9578254AF3D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2548509" y="-17960"/>
                      <a:ext cx="389744" cy="369332"/>
                    </a:xfrm>
                    <a:prstGeom prst="rect">
                      <a:avLst/>
                    </a:prstGeom>
                    <a:blipFill>
                      <a:blip r:embed="rId6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cxnSp>
              <p:nvCxnSpPr>
                <p:cNvPr id="57" name="Straight Connector 56">
                  <a:extLst>
                    <a:ext uri="{FF2B5EF4-FFF2-40B4-BE49-F238E27FC236}">
                      <a16:creationId xmlns:a16="http://schemas.microsoft.com/office/drawing/2014/main" id="{87BD9001-DC69-A96A-49DE-65AEB8950FA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60241" y="1558292"/>
                  <a:ext cx="677680" cy="56915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58" name="TextBox 57">
                      <a:extLst>
                        <a:ext uri="{FF2B5EF4-FFF2-40B4-BE49-F238E27FC236}">
                          <a16:creationId xmlns:a16="http://schemas.microsoft.com/office/drawing/2014/main" id="{D8322B9A-65AF-2351-7E52-E2739A0A4298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099533" y="356722"/>
                      <a:ext cx="389744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acc>
                              <m:accPr>
                                <m:chr m:val="⃗"/>
                                <m:ctrlPr>
                                  <a:rPr lang="en-US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</m:acc>
                            <m:r>
                              <a:rPr lang="en-US" i="1" baseline="-2500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𝛼</m:t>
                            </m:r>
                          </m:oMath>
                        </m:oMathPara>
                      </a14:m>
                      <a:endParaRPr lang="en-US" dirty="0"/>
                    </a:p>
                  </p:txBody>
                </p:sp>
              </mc:Choice>
              <mc:Fallback xmlns="">
                <p:sp>
                  <p:nvSpPr>
                    <p:cNvPr id="38" name="TextBox 37">
                      <a:extLst>
                        <a:ext uri="{FF2B5EF4-FFF2-40B4-BE49-F238E27FC236}">
                          <a16:creationId xmlns:a16="http://schemas.microsoft.com/office/drawing/2014/main" id="{C2EA2950-5741-AB4D-BAD3-944B2E09BECC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2099533" y="356722"/>
                      <a:ext cx="389744" cy="369332"/>
                    </a:xfrm>
                    <a:prstGeom prst="rect">
                      <a:avLst/>
                    </a:prstGeom>
                    <a:blipFill>
                      <a:blip r:embed="rId8"/>
                      <a:stretch>
                        <a:fillRect t="-13333" b="-6667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59" name="TextBox 58">
                      <a:extLst>
                        <a:ext uri="{FF2B5EF4-FFF2-40B4-BE49-F238E27FC236}">
                          <a16:creationId xmlns:a16="http://schemas.microsoft.com/office/drawing/2014/main" id="{FD0E4AE1-8C29-F429-D711-AEB4BA90DB8A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72834" y="1792762"/>
                      <a:ext cx="389744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acc>
                              <m:accPr>
                                <m:chr m:val="⃗"/>
                                <m:ctrlPr>
                                  <a:rPr lang="en-US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</m:acc>
                            <m:r>
                              <a:rPr lang="en-US" b="0" i="1" baseline="-25000" smtClean="0">
                                <a:latin typeface="Cambria Math" panose="02040503050406030204" pitchFamily="18" charset="0"/>
                              </a:rPr>
                              <m:t>𝑠𝑝h</m:t>
                            </m:r>
                          </m:oMath>
                        </m:oMathPara>
                      </a14:m>
                      <a:endParaRPr lang="en-US" baseline="-25000" dirty="0"/>
                    </a:p>
                  </p:txBody>
                </p:sp>
              </mc:Choice>
              <mc:Fallback xmlns="">
                <p:sp>
                  <p:nvSpPr>
                    <p:cNvPr id="39" name="TextBox 38">
                      <a:extLst>
                        <a:ext uri="{FF2B5EF4-FFF2-40B4-BE49-F238E27FC236}">
                          <a16:creationId xmlns:a16="http://schemas.microsoft.com/office/drawing/2014/main" id="{953D497B-69C8-CD49-9349-1361AAAD69E1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372834" y="1792762"/>
                      <a:ext cx="389744" cy="369332"/>
                    </a:xfrm>
                    <a:prstGeom prst="rect">
                      <a:avLst/>
                    </a:prstGeom>
                    <a:blipFill>
                      <a:blip r:embed="rId9"/>
                      <a:stretch>
                        <a:fillRect t="-13333" r="-34375" b="-10000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9" name="TextBox 28">
                    <a:extLst>
                      <a:ext uri="{FF2B5EF4-FFF2-40B4-BE49-F238E27FC236}">
                        <a16:creationId xmlns:a16="http://schemas.microsoft.com/office/drawing/2014/main" id="{1F434EED-FA38-0934-3EDB-D170ABBE9BAE}"/>
                      </a:ext>
                    </a:extLst>
                  </p:cNvPr>
                  <p:cNvSpPr txBox="1"/>
                  <p:nvPr/>
                </p:nvSpPr>
                <p:spPr>
                  <a:xfrm>
                    <a:off x="829181" y="2604808"/>
                    <a:ext cx="1990531" cy="40011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14:m>
                      <m:oMath xmlns:m="http://schemas.openxmlformats.org/officeDocument/2006/math">
                        <m:r>
                          <a:rPr lang="en-US" sz="200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oMath>
                    </a14:m>
                    <a:r>
                      <a:rPr lang="en-US" sz="2000" dirty="0">
                        <a:solidFill>
                          <a:schemeClr val="accent1"/>
                        </a:solidFill>
                      </a:rPr>
                      <a:t> </a:t>
                    </a:r>
                    <a:r>
                      <a:rPr lang="en-US" sz="2000" b="1" dirty="0">
                        <a:solidFill>
                          <a:schemeClr val="accent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decay</a:t>
                    </a:r>
                    <a:endParaRPr lang="en-US" sz="2000" b="1" i="1" baseline="30000" dirty="0">
                      <a:solidFill>
                        <a:schemeClr val="accent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118" name="TextBox 117">
                    <a:extLst>
                      <a:ext uri="{FF2B5EF4-FFF2-40B4-BE49-F238E27FC236}">
                        <a16:creationId xmlns:a16="http://schemas.microsoft.com/office/drawing/2014/main" id="{AFE89620-F413-0A89-C017-5F137E7364F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29181" y="2604808"/>
                    <a:ext cx="1990531" cy="400110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 t="-9375" b="-28125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424BDF0E-E1D4-9828-30D0-DDDE4FB50ACF}"/>
                    </a:ext>
                  </a:extLst>
                </p:cNvPr>
                <p:cNvSpPr txBox="1"/>
                <p:nvPr/>
              </p:nvSpPr>
              <p:spPr>
                <a:xfrm>
                  <a:off x="1028723" y="5019098"/>
                  <a:ext cx="2159373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lang="en-US" sz="1400" dirty="0">
                      <a:solidFill>
                        <a:schemeClr val="accent1"/>
                      </a:solidFill>
                    </a:rPr>
                    <a:t>10 </a:t>
                  </a:r>
                  <a14:m>
                    <m:oMath xmlns:m="http://schemas.openxmlformats.org/officeDocument/2006/math">
                      <m:r>
                        <a:rPr lang="en-US" sz="1400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𝜇</m:t>
                      </m:r>
                    </m:oMath>
                  </a14:m>
                  <a:r>
                    <a:rPr lang="en-US" sz="1400" dirty="0">
                      <a:solidFill>
                        <a:schemeClr val="accent1"/>
                      </a:solidFill>
                    </a:rPr>
                    <a:t>m sphere</a:t>
                  </a:r>
                </a:p>
                <a:p>
                  <a:pPr algn="r"/>
                  <a14:m>
                    <m:oMath xmlns:m="http://schemas.openxmlformats.org/officeDocument/2006/math">
                      <m:r>
                        <a:rPr lang="en-US" sz="140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𝜎</m:t>
                      </m:r>
                      <m:r>
                        <a:rPr lang="en-US" sz="1400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</m:oMath>
                  </a14:m>
                  <a:r>
                    <a:rPr lang="en-US" sz="1400" dirty="0">
                      <a:solidFill>
                        <a:schemeClr val="accent1"/>
                      </a:solidFill>
                    </a:rPr>
                    <a:t>10 MeV/c = 5x10</a:t>
                  </a:r>
                  <a:r>
                    <a:rPr lang="en-US" sz="1400" baseline="30000" dirty="0">
                      <a:solidFill>
                        <a:schemeClr val="accent1"/>
                      </a:solidFill>
                    </a:rPr>
                    <a:t>-21</a:t>
                  </a:r>
                  <a:r>
                    <a:rPr lang="en-US" sz="1400" dirty="0">
                      <a:solidFill>
                        <a:schemeClr val="accent1"/>
                      </a:solidFill>
                    </a:rPr>
                    <a:t>Ns</a:t>
                  </a:r>
                </a:p>
              </p:txBody>
            </p:sp>
          </mc:Choice>
          <mc:Fallback xmlns="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424BDF0E-E1D4-9828-30D0-DDDE4FB50AC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28723" y="5019098"/>
                  <a:ext cx="2159373" cy="523220"/>
                </a:xfrm>
                <a:prstGeom prst="rect">
                  <a:avLst/>
                </a:prstGeom>
                <a:blipFill>
                  <a:blip r:embed="rId22"/>
                  <a:stretch>
                    <a:fillRect t="-2381" r="-585" b="-1190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36420994-9EBA-6FC1-7308-C80572099996}"/>
                    </a:ext>
                  </a:extLst>
                </p:cNvPr>
                <p:cNvSpPr txBox="1"/>
                <p:nvPr/>
              </p:nvSpPr>
              <p:spPr>
                <a:xfrm>
                  <a:off x="3653481" y="5021013"/>
                  <a:ext cx="2180802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dirty="0">
                      <a:solidFill>
                        <a:srgbClr val="C00000"/>
                      </a:solidFill>
                    </a:rPr>
                    <a:t>100 nm sphere</a:t>
                  </a:r>
                </a:p>
                <a:p>
                  <a14:m>
                    <m:oMath xmlns:m="http://schemas.openxmlformats.org/officeDocument/2006/math">
                      <m:r>
                        <a:rPr lang="en-US" sz="140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𝜎</m:t>
                      </m:r>
                      <m:r>
                        <a:rPr lang="en-US" sz="14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 </m:t>
                      </m:r>
                    </m:oMath>
                  </a14:m>
                  <a:r>
                    <a:rPr lang="en-US" sz="1400" dirty="0">
                      <a:solidFill>
                        <a:srgbClr val="C00000"/>
                      </a:solidFill>
                    </a:rPr>
                    <a:t>10 keV/c = 5x10</a:t>
                  </a:r>
                  <a:r>
                    <a:rPr lang="en-US" sz="1400" baseline="30000" dirty="0">
                      <a:solidFill>
                        <a:srgbClr val="C00000"/>
                      </a:solidFill>
                    </a:rPr>
                    <a:t>-24</a:t>
                  </a:r>
                  <a:r>
                    <a:rPr lang="en-US" sz="1400" dirty="0">
                      <a:solidFill>
                        <a:srgbClr val="C00000"/>
                      </a:solidFill>
                    </a:rPr>
                    <a:t> Ns</a:t>
                  </a:r>
                </a:p>
              </p:txBody>
            </p:sp>
          </mc:Choice>
          <mc:Fallback xmlns="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36420994-9EBA-6FC1-7308-C8057209999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53481" y="5021013"/>
                  <a:ext cx="2180802" cy="523220"/>
                </a:xfrm>
                <a:prstGeom prst="rect">
                  <a:avLst/>
                </a:prstGeom>
                <a:blipFill>
                  <a:blip r:embed="rId23"/>
                  <a:stretch>
                    <a:fillRect l="-578" t="-2381" b="-1190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94" name="TextBox 93">
            <a:extLst>
              <a:ext uri="{FF2B5EF4-FFF2-40B4-BE49-F238E27FC236}">
                <a16:creationId xmlns:a16="http://schemas.microsoft.com/office/drawing/2014/main" id="{F62494FE-F1BF-23E7-E7E4-F6B303E47DC1}"/>
              </a:ext>
            </a:extLst>
          </p:cNvPr>
          <p:cNvSpPr txBox="1"/>
          <p:nvPr/>
        </p:nvSpPr>
        <p:spPr>
          <a:xfrm>
            <a:off x="131617" y="5185955"/>
            <a:ext cx="6401285" cy="9694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300" i="1" dirty="0">
                <a:latin typeface="Helvetica" pitchFamily="2" charset="0"/>
              </a:rPr>
              <a:t>D. Carney, K. Leach, and DCM, “Searches for massive neutrinos with mechanical quantum sensors,” PRX Quantum 4, 010315 (2023) arXiv:2207.05883</a:t>
            </a:r>
          </a:p>
          <a:p>
            <a:pPr>
              <a:spcBef>
                <a:spcPts val="600"/>
              </a:spcBef>
            </a:pPr>
            <a:r>
              <a:rPr lang="en-US" sz="1300" i="1" dirty="0">
                <a:latin typeface="Helvetica" pitchFamily="2" charset="0"/>
              </a:rPr>
              <a:t>J. Wang et al., “Mechanical detection of nuclear decays,” Phys. Rev. Lett. 133, 023602 (2024), arXiv:2402.13257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366D8AD-7FFE-41F6-B0CB-16E4B49C5119}"/>
              </a:ext>
            </a:extLst>
          </p:cNvPr>
          <p:cNvSpPr txBox="1"/>
          <p:nvPr/>
        </p:nvSpPr>
        <p:spPr>
          <a:xfrm>
            <a:off x="1145016" y="6194571"/>
            <a:ext cx="5276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See also talk by Kyle Leach on Monday</a:t>
            </a:r>
          </a:p>
        </p:txBody>
      </p:sp>
    </p:spTree>
    <p:extLst>
      <p:ext uri="{BB962C8B-B14F-4D97-AF65-F5344CB8AC3E}">
        <p14:creationId xmlns:p14="http://schemas.microsoft.com/office/powerpoint/2010/main" val="32364854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 descr="A graph with lines and numbers&#10;&#10;Description automatically generated">
            <a:extLst>
              <a:ext uri="{FF2B5EF4-FFF2-40B4-BE49-F238E27FC236}">
                <a16:creationId xmlns:a16="http://schemas.microsoft.com/office/drawing/2014/main" id="{C1B52836-1C6B-39F0-BFDD-CB79A86003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5362" y="2986694"/>
            <a:ext cx="5012406" cy="3528470"/>
          </a:xfrm>
          <a:prstGeom prst="rect">
            <a:avLst/>
          </a:prstGeom>
        </p:spPr>
      </p:pic>
      <p:sp>
        <p:nvSpPr>
          <p:cNvPr id="3" name="Slide Number Placeholder 6">
            <a:extLst>
              <a:ext uri="{FF2B5EF4-FFF2-40B4-BE49-F238E27FC236}">
                <a16:creationId xmlns:a16="http://schemas.microsoft.com/office/drawing/2014/main" id="{87B8293C-95D5-F341-A25D-2F3FFCDDC3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845040" y="6515429"/>
            <a:ext cx="2346960" cy="413808"/>
          </a:xfrm>
        </p:spPr>
        <p:txBody>
          <a:bodyPr/>
          <a:lstStyle/>
          <a:p>
            <a:fld id="{321454C5-E992-0B4A-8BCD-5A61630EA55B}" type="slidenum">
              <a:rPr lang="en-US" smtClean="0">
                <a:solidFill>
                  <a:schemeClr val="bg1">
                    <a:lumMod val="50000"/>
                  </a:schemeClr>
                </a:solidFill>
                <a:latin typeface="Helvetica"/>
                <a:cs typeface="Helvetica"/>
              </a:rPr>
              <a:pPr/>
              <a:t>11</a:t>
            </a:fld>
            <a:endParaRPr lang="en-US" dirty="0">
              <a:solidFill>
                <a:schemeClr val="bg1">
                  <a:lumMod val="50000"/>
                </a:schemeClr>
              </a:solidFill>
              <a:latin typeface="Helvetica"/>
              <a:cs typeface="Helvetica"/>
            </a:endParaRPr>
          </a:p>
        </p:txBody>
      </p:sp>
      <p:sp>
        <p:nvSpPr>
          <p:cNvPr id="30" name="Footer Placeholder 7">
            <a:extLst>
              <a:ext uri="{FF2B5EF4-FFF2-40B4-BE49-F238E27FC236}">
                <a16:creationId xmlns:a16="http://schemas.microsoft.com/office/drawing/2014/main" id="{89E71EF2-AD17-4F4A-8C39-48ACB40E2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3654736" y="6515164"/>
            <a:ext cx="4359275" cy="414338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ro-RO" sz="1300">
                <a:solidFill>
                  <a:schemeClr val="bg1">
                    <a:lumMod val="50000"/>
                  </a:schemeClr>
                </a:solidFill>
                <a:latin typeface="Helvetica"/>
                <a:cs typeface="Helvetica"/>
              </a:rPr>
              <a:t>UMass - Jan 15, 2025</a:t>
            </a:r>
            <a:endParaRPr lang="en-US" sz="1300" dirty="0">
              <a:solidFill>
                <a:schemeClr val="bg1">
                  <a:lumMod val="50000"/>
                </a:schemeClr>
              </a:solidFill>
              <a:latin typeface="Helvetica"/>
              <a:cs typeface="Helvetica"/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B5E4AB17-061C-C84E-8835-D486C5612DE4}"/>
              </a:ext>
            </a:extLst>
          </p:cNvPr>
          <p:cNvCxnSpPr>
            <a:cxnSpLocks/>
          </p:cNvCxnSpPr>
          <p:nvPr/>
        </p:nvCxnSpPr>
        <p:spPr>
          <a:xfrm>
            <a:off x="419100" y="846155"/>
            <a:ext cx="8247387" cy="0"/>
          </a:xfrm>
          <a:prstGeom prst="line">
            <a:avLst/>
          </a:prstGeom>
          <a:ln w="12700">
            <a:solidFill>
              <a:schemeClr val="tx1">
                <a:lumMod val="95000"/>
                <a:lumOff val="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75D2A2A8-2EBA-1441-82B0-7360C27BF425}"/>
              </a:ext>
            </a:extLst>
          </p:cNvPr>
          <p:cNvSpPr txBox="1"/>
          <p:nvPr/>
        </p:nvSpPr>
        <p:spPr>
          <a:xfrm>
            <a:off x="419099" y="946453"/>
            <a:ext cx="8331222" cy="1616100"/>
          </a:xfrm>
          <a:prstGeom prst="rect">
            <a:avLst/>
          </a:prstGeom>
          <a:noFill/>
        </p:spPr>
        <p:txBody>
          <a:bodyPr wrap="square" lIns="101870" tIns="50935" rIns="101870" bIns="50935" rtlCol="0">
            <a:spAutoFit/>
          </a:bodyPr>
          <a:lstStyle/>
          <a:p>
            <a:pPr marL="318346" indent="-318346">
              <a:spcBef>
                <a:spcPts val="1800"/>
              </a:spcBef>
              <a:buFont typeface="Arial"/>
              <a:buChar char="•"/>
            </a:pPr>
            <a:r>
              <a:rPr lang="en-US" sz="2000" dirty="0">
                <a:latin typeface="Helvetica"/>
                <a:cs typeface="Helvetica"/>
              </a:rPr>
              <a:t>For nuclear decays, signals of interest are momentum impulses:</a:t>
            </a:r>
          </a:p>
          <a:p>
            <a:pPr marL="318346" indent="-318346">
              <a:spcBef>
                <a:spcPts val="1800"/>
              </a:spcBef>
              <a:buFont typeface="Arial"/>
              <a:buChar char="•"/>
            </a:pPr>
            <a:endParaRPr lang="en-US" sz="2000" dirty="0">
              <a:latin typeface="Helvetica"/>
              <a:cs typeface="Helvetica"/>
            </a:endParaRPr>
          </a:p>
          <a:p>
            <a:pPr marL="318346" indent="-318346">
              <a:spcBef>
                <a:spcPts val="400"/>
              </a:spcBef>
              <a:buFont typeface="Arial"/>
              <a:buChar char="•"/>
            </a:pPr>
            <a:r>
              <a:rPr lang="en-US" sz="2000" dirty="0">
                <a:latin typeface="Helvetica"/>
                <a:cs typeface="Helvetica"/>
              </a:rPr>
              <a:t>For 100 nm diameter spheres, sensitivity now at the “standard quantum limit”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3A555EA-3F43-CDF6-6C99-D69DDCA17DF8}"/>
                  </a:ext>
                </a:extLst>
              </p:cNvPr>
              <p:cNvSpPr txBox="1"/>
              <p:nvPr/>
            </p:nvSpPr>
            <p:spPr>
              <a:xfrm>
                <a:off x="1524539" y="1364596"/>
                <a:ext cx="6096000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spcBef>
                    <a:spcPts val="1800"/>
                  </a:spcBef>
                </a:pPr>
                <a:r>
                  <a:rPr lang="en-US" sz="2000" dirty="0">
                    <a:latin typeface="Helvetica"/>
                    <a:cs typeface="Helvetica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"/>
                      </a:rPr>
                      <m:t>Δ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"/>
                      </a:rPr>
                      <m:t>𝑝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"/>
                      </a:rPr>
                      <m:t>=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"/>
                      </a:rPr>
                      <m:t>𝐹</m:t>
                    </m:r>
                    <m:r>
                      <m:rPr>
                        <m:sty m:val="p"/>
                      </m:rPr>
                      <a:rPr lang="el-GR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"/>
                      </a:rPr>
                      <m:t>Δ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"/>
                      </a:rPr>
                      <m:t>𝑡</m:t>
                    </m:r>
                  </m:oMath>
                </a14:m>
                <a:r>
                  <a:rPr lang="en-US" sz="2000" dirty="0">
                    <a:latin typeface="Helvetica"/>
                    <a:cs typeface="Helvetica"/>
                  </a:rPr>
                  <a:t>,     for interaction time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20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"/>
                      </a:rPr>
                      <m:t>Δ</m:t>
                    </m:r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"/>
                      </a:rPr>
                      <m:t>𝑡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"/>
                      </a:rPr>
                      <m:t>≪</m:t>
                    </m:r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1/</m:t>
                        </m:r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"/>
                          </a:rPr>
                          <m:t>𝜔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2000" dirty="0">
                    <a:latin typeface="Helvetica"/>
                    <a:cs typeface="Helvetica"/>
                  </a:rPr>
                  <a:t> 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3A555EA-3F43-CDF6-6C99-D69DDCA17D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539" y="1364596"/>
                <a:ext cx="6096000" cy="400110"/>
              </a:xfrm>
              <a:prstGeom prst="rect">
                <a:avLst/>
              </a:prstGeom>
              <a:blipFill>
                <a:blip r:embed="rId4"/>
                <a:stretch>
                  <a:fillRect t="-6250" b="-31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Google Shape;199;p23">
            <a:extLst>
              <a:ext uri="{FF2B5EF4-FFF2-40B4-BE49-F238E27FC236}">
                <a16:creationId xmlns:a16="http://schemas.microsoft.com/office/drawing/2014/main" id="{FBDFFC25-3489-EC45-20FB-61554E98CD34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6576" y="2948380"/>
            <a:ext cx="3560900" cy="3383280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025BFF5-2FAB-5D27-08B7-08157D9D4B99}"/>
              </a:ext>
            </a:extLst>
          </p:cNvPr>
          <p:cNvSpPr txBox="1"/>
          <p:nvPr/>
        </p:nvSpPr>
        <p:spPr>
          <a:xfrm>
            <a:off x="-294966" y="2592144"/>
            <a:ext cx="39497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i="0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Phase space trajectory: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852D0F4-3C7D-9874-D0E5-2E05BFEC1B37}"/>
              </a:ext>
            </a:extLst>
          </p:cNvPr>
          <p:cNvSpPr txBox="1"/>
          <p:nvPr/>
        </p:nvSpPr>
        <p:spPr>
          <a:xfrm>
            <a:off x="4617059" y="2561390"/>
            <a:ext cx="39497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i="0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Position vs time: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3AE787F-D465-5EAC-CD3B-B91B97AF71D5}"/>
              </a:ext>
            </a:extLst>
          </p:cNvPr>
          <p:cNvGrpSpPr/>
          <p:nvPr/>
        </p:nvGrpSpPr>
        <p:grpSpPr>
          <a:xfrm>
            <a:off x="-85118" y="6193972"/>
            <a:ext cx="6528464" cy="725482"/>
            <a:chOff x="-85118" y="6193972"/>
            <a:chExt cx="6528464" cy="725482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47841CCE-C94A-EA14-4B4F-1448B4BD6106}"/>
                </a:ext>
              </a:extLst>
            </p:cNvPr>
            <p:cNvGrpSpPr/>
            <p:nvPr/>
          </p:nvGrpSpPr>
          <p:grpSpPr>
            <a:xfrm>
              <a:off x="-19310" y="6438708"/>
              <a:ext cx="6462656" cy="480746"/>
              <a:chOff x="-19310" y="6362506"/>
              <a:chExt cx="6462656" cy="480746"/>
            </a:xfrm>
          </p:grpSpPr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2107E4D0-FFFE-0315-F2DD-C65E7340A54F}"/>
                  </a:ext>
                </a:extLst>
              </p:cNvPr>
              <p:cNvSpPr txBox="1"/>
              <p:nvPr/>
            </p:nvSpPr>
            <p:spPr>
              <a:xfrm>
                <a:off x="-9072" y="6362506"/>
                <a:ext cx="6452418" cy="2769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200" i="1" dirty="0">
                    <a:latin typeface="Helvetica" pitchFamily="2" charset="0"/>
                  </a:rPr>
                  <a:t>Magrini et al., Nature 595, 373 (2021)</a:t>
                </a:r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585A4CE3-6AC9-20E3-3030-FA8E4F26336D}"/>
                  </a:ext>
                </a:extLst>
              </p:cNvPr>
              <p:cNvSpPr txBox="1"/>
              <p:nvPr/>
            </p:nvSpPr>
            <p:spPr>
              <a:xfrm>
                <a:off x="-19310" y="6566253"/>
                <a:ext cx="6452418" cy="2769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200" i="1" dirty="0" err="1">
                    <a:latin typeface="Helvetica" pitchFamily="2" charset="0"/>
                  </a:rPr>
                  <a:t>Tebbenjohanns</a:t>
                </a:r>
                <a:r>
                  <a:rPr lang="en-US" sz="1200" i="1" dirty="0">
                    <a:latin typeface="Helvetica" pitchFamily="2" charset="0"/>
                  </a:rPr>
                  <a:t> et al., Nature 595, 378 (2021)</a:t>
                </a:r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DDE2847-DF2D-4765-D247-26A640587D48}"/>
                </a:ext>
              </a:extLst>
            </p:cNvPr>
            <p:cNvSpPr txBox="1"/>
            <p:nvPr/>
          </p:nvSpPr>
          <p:spPr>
            <a:xfrm>
              <a:off x="-85118" y="6193972"/>
              <a:ext cx="114103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See, e.g.:</a:t>
              </a:r>
            </a:p>
          </p:txBody>
        </p:sp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4DF9E7E6-4162-D6F4-C37F-81CC5DBB72B7}"/>
              </a:ext>
            </a:extLst>
          </p:cNvPr>
          <p:cNvSpPr txBox="1">
            <a:spLocks/>
          </p:cNvSpPr>
          <p:nvPr/>
        </p:nvSpPr>
        <p:spPr>
          <a:xfrm>
            <a:off x="419100" y="248716"/>
            <a:ext cx="11196795" cy="636587"/>
          </a:xfrm>
          <a:prstGeom prst="rect">
            <a:avLst/>
          </a:prstGeom>
        </p:spPr>
        <p:txBody>
          <a:bodyPr vert="horz" lIns="101870" tIns="50935" rIns="101870" bIns="50935" rtlCol="0" anchor="ctr">
            <a:normAutofit fontScale="90000" lnSpcReduction="20000"/>
          </a:bodyPr>
          <a:lstStyle>
            <a:lvl1pPr algn="ctr" defTabSz="509352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en-US" sz="4400" dirty="0">
                <a:solidFill>
                  <a:srgbClr val="984807"/>
                </a:solidFill>
                <a:latin typeface="Helvetica"/>
                <a:ea typeface="ＭＳ Ｐゴシック" charset="0"/>
                <a:cs typeface="Helvetica"/>
              </a:rPr>
              <a:t>Impulse detection (near SQL)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2048346-8F2D-932D-FD17-8A44082AD8F1}"/>
              </a:ext>
            </a:extLst>
          </p:cNvPr>
          <p:cNvGrpSpPr/>
          <p:nvPr/>
        </p:nvGrpSpPr>
        <p:grpSpPr>
          <a:xfrm>
            <a:off x="8827768" y="106099"/>
            <a:ext cx="3778622" cy="6172183"/>
            <a:chOff x="8827768" y="106099"/>
            <a:chExt cx="3778622" cy="6172183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5744DB1B-8713-FA88-4F54-BCB5FB6A4104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827768" y="106099"/>
              <a:ext cx="3581800" cy="1907514"/>
              <a:chOff x="355718" y="4723208"/>
              <a:chExt cx="3169146" cy="1687752"/>
            </a:xfrm>
          </p:grpSpPr>
          <p:grpSp>
            <p:nvGrpSpPr>
              <p:cNvPr id="83" name="Group 82">
                <a:extLst>
                  <a:ext uri="{FF2B5EF4-FFF2-40B4-BE49-F238E27FC236}">
                    <a16:creationId xmlns:a16="http://schemas.microsoft.com/office/drawing/2014/main" id="{010D020E-979B-955F-C6C0-D0930B47D395}"/>
                  </a:ext>
                </a:extLst>
              </p:cNvPr>
              <p:cNvGrpSpPr/>
              <p:nvPr/>
            </p:nvGrpSpPr>
            <p:grpSpPr>
              <a:xfrm>
                <a:off x="419098" y="4723208"/>
                <a:ext cx="3105766" cy="1618617"/>
                <a:chOff x="419098" y="4723208"/>
                <a:chExt cx="3105766" cy="1618617"/>
              </a:xfrm>
            </p:grpSpPr>
            <p:grpSp>
              <p:nvGrpSpPr>
                <p:cNvPr id="29" name="Group 28">
                  <a:extLst>
                    <a:ext uri="{FF2B5EF4-FFF2-40B4-BE49-F238E27FC236}">
                      <a16:creationId xmlns:a16="http://schemas.microsoft.com/office/drawing/2014/main" id="{352809E6-EDCB-1921-D534-F47AD36D137A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419098" y="4723208"/>
                  <a:ext cx="3105766" cy="1618617"/>
                  <a:chOff x="4805672" y="-54491"/>
                  <a:chExt cx="2376899" cy="1238758"/>
                </a:xfrm>
              </p:grpSpPr>
              <p:cxnSp>
                <p:nvCxnSpPr>
                  <p:cNvPr id="66" name="Straight Arrow Connector 65">
                    <a:extLst>
                      <a:ext uri="{FF2B5EF4-FFF2-40B4-BE49-F238E27FC236}">
                        <a16:creationId xmlns:a16="http://schemas.microsoft.com/office/drawing/2014/main" id="{D4190D7C-783C-0B71-83C8-7537638A7C8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5202576" y="56854"/>
                    <a:ext cx="274320" cy="274320"/>
                  </a:xfrm>
                  <a:prstGeom prst="straightConnector1">
                    <a:avLst/>
                  </a:prstGeom>
                  <a:ln>
                    <a:tailEnd type="triangle"/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67" name="TextBox 66">
                        <a:extLst>
                          <a:ext uri="{FF2B5EF4-FFF2-40B4-BE49-F238E27FC236}">
                            <a16:creationId xmlns:a16="http://schemas.microsoft.com/office/drawing/2014/main" id="{F800FEC5-5BAC-D7F4-7391-ABF978F4988F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4805672" y="-54491"/>
                        <a:ext cx="389745" cy="266114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acc>
                                <m:accPr>
                                  <m:chr m:val="⃗"/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</m:acc>
                              <m:r>
                                <a:rPr lang="en-US" sz="2000" i="1" baseline="-25000">
                                  <a:latin typeface="Cambria Math" panose="02040503050406030204" pitchFamily="18" charset="0"/>
                                </a:rPr>
                                <m:t>𝑠𝑝h</m:t>
                              </m:r>
                            </m:oMath>
                          </m:oMathPara>
                        </a14:m>
                        <a:endParaRPr lang="en-US" sz="2000" baseline="-25000" dirty="0"/>
                      </a:p>
                    </p:txBody>
                  </p:sp>
                </mc:Choice>
                <mc:Fallback xmlns="">
                  <p:sp>
                    <p:nvSpPr>
                      <p:cNvPr id="67" name="TextBox 66">
                        <a:extLst>
                          <a:ext uri="{FF2B5EF4-FFF2-40B4-BE49-F238E27FC236}">
                            <a16:creationId xmlns:a16="http://schemas.microsoft.com/office/drawing/2014/main" id="{F800FEC5-5BAC-D7F4-7391-ABF978F4988F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4805672" y="-54491"/>
                        <a:ext cx="389745" cy="266114"/>
                      </a:xfrm>
                      <a:prstGeom prst="rect">
                        <a:avLst/>
                      </a:prstGeom>
                      <a:blipFill>
                        <a:blip r:embed="rId6"/>
                        <a:stretch>
                          <a:fillRect t="-18750" r="-2174" b="-15625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p:grpSp>
                <p:nvGrpSpPr>
                  <p:cNvPr id="68" name="Group 67">
                    <a:extLst>
                      <a:ext uri="{FF2B5EF4-FFF2-40B4-BE49-F238E27FC236}">
                        <a16:creationId xmlns:a16="http://schemas.microsoft.com/office/drawing/2014/main" id="{962150A2-FB68-F4EA-E51D-9758CF0B69D9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>
                  <a:xfrm rot="1847718">
                    <a:off x="5491014" y="353546"/>
                    <a:ext cx="181136" cy="822960"/>
                    <a:chOff x="5655333" y="354550"/>
                    <a:chExt cx="215382" cy="978550"/>
                  </a:xfrm>
                </p:grpSpPr>
                <p:sp>
                  <p:nvSpPr>
                    <p:cNvPr id="79" name="Freeform 78">
                      <a:extLst>
                        <a:ext uri="{FF2B5EF4-FFF2-40B4-BE49-F238E27FC236}">
                          <a16:creationId xmlns:a16="http://schemas.microsoft.com/office/drawing/2014/main" id="{ACD36766-983E-988D-3727-727294247CD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67515" y="354550"/>
                      <a:ext cx="203200" cy="132834"/>
                    </a:xfrm>
                    <a:custGeom>
                      <a:avLst/>
                      <a:gdLst>
                        <a:gd name="connsiteX0" fmla="*/ 0 w 396875"/>
                        <a:gd name="connsiteY0" fmla="*/ 180975 h 180975"/>
                        <a:gd name="connsiteX1" fmla="*/ 34925 w 396875"/>
                        <a:gd name="connsiteY1" fmla="*/ 79375 h 180975"/>
                        <a:gd name="connsiteX2" fmla="*/ 53975 w 396875"/>
                        <a:gd name="connsiteY2" fmla="*/ 82550 h 180975"/>
                        <a:gd name="connsiteX3" fmla="*/ 66675 w 396875"/>
                        <a:gd name="connsiteY3" fmla="*/ 92075 h 180975"/>
                        <a:gd name="connsiteX4" fmla="*/ 76200 w 396875"/>
                        <a:gd name="connsiteY4" fmla="*/ 98425 h 180975"/>
                        <a:gd name="connsiteX5" fmla="*/ 82550 w 396875"/>
                        <a:gd name="connsiteY5" fmla="*/ 107950 h 180975"/>
                        <a:gd name="connsiteX6" fmla="*/ 117475 w 396875"/>
                        <a:gd name="connsiteY6" fmla="*/ 117475 h 180975"/>
                        <a:gd name="connsiteX7" fmla="*/ 161925 w 396875"/>
                        <a:gd name="connsiteY7" fmla="*/ 111125 h 180975"/>
                        <a:gd name="connsiteX8" fmla="*/ 171450 w 396875"/>
                        <a:gd name="connsiteY8" fmla="*/ 107950 h 180975"/>
                        <a:gd name="connsiteX9" fmla="*/ 180975 w 396875"/>
                        <a:gd name="connsiteY9" fmla="*/ 101600 h 180975"/>
                        <a:gd name="connsiteX10" fmla="*/ 190500 w 396875"/>
                        <a:gd name="connsiteY10" fmla="*/ 92075 h 180975"/>
                        <a:gd name="connsiteX11" fmla="*/ 196850 w 396875"/>
                        <a:gd name="connsiteY11" fmla="*/ 73025 h 180975"/>
                        <a:gd name="connsiteX12" fmla="*/ 190500 w 396875"/>
                        <a:gd name="connsiteY12" fmla="*/ 53975 h 180975"/>
                        <a:gd name="connsiteX13" fmla="*/ 187325 w 396875"/>
                        <a:gd name="connsiteY13" fmla="*/ 44450 h 180975"/>
                        <a:gd name="connsiteX14" fmla="*/ 177800 w 396875"/>
                        <a:gd name="connsiteY14" fmla="*/ 34925 h 180975"/>
                        <a:gd name="connsiteX15" fmla="*/ 177800 w 396875"/>
                        <a:gd name="connsiteY15" fmla="*/ 6350 h 180975"/>
                        <a:gd name="connsiteX16" fmla="*/ 187325 w 396875"/>
                        <a:gd name="connsiteY16" fmla="*/ 0 h 180975"/>
                        <a:gd name="connsiteX17" fmla="*/ 222250 w 396875"/>
                        <a:gd name="connsiteY17" fmla="*/ 15875 h 180975"/>
                        <a:gd name="connsiteX18" fmla="*/ 231775 w 396875"/>
                        <a:gd name="connsiteY18" fmla="*/ 22225 h 180975"/>
                        <a:gd name="connsiteX19" fmla="*/ 241300 w 396875"/>
                        <a:gd name="connsiteY19" fmla="*/ 28575 h 180975"/>
                        <a:gd name="connsiteX20" fmla="*/ 273050 w 396875"/>
                        <a:gd name="connsiteY20" fmla="*/ 22225 h 180975"/>
                        <a:gd name="connsiteX21" fmla="*/ 292100 w 396875"/>
                        <a:gd name="connsiteY21" fmla="*/ 12700 h 180975"/>
                        <a:gd name="connsiteX22" fmla="*/ 304800 w 396875"/>
                        <a:gd name="connsiteY22" fmla="*/ 31750 h 180975"/>
                        <a:gd name="connsiteX23" fmla="*/ 317500 w 396875"/>
                        <a:gd name="connsiteY23" fmla="*/ 50800 h 180975"/>
                        <a:gd name="connsiteX24" fmla="*/ 327025 w 396875"/>
                        <a:gd name="connsiteY24" fmla="*/ 69850 h 180975"/>
                        <a:gd name="connsiteX25" fmla="*/ 336550 w 396875"/>
                        <a:gd name="connsiteY25" fmla="*/ 73025 h 180975"/>
                        <a:gd name="connsiteX26" fmla="*/ 361950 w 396875"/>
                        <a:gd name="connsiteY26" fmla="*/ 76200 h 180975"/>
                        <a:gd name="connsiteX27" fmla="*/ 387350 w 396875"/>
                        <a:gd name="connsiteY27" fmla="*/ 69850 h 180975"/>
                        <a:gd name="connsiteX28" fmla="*/ 396875 w 396875"/>
                        <a:gd name="connsiteY28" fmla="*/ 63500 h 18097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</a:cxnLst>
                      <a:rect l="l" t="t" r="r" b="b"/>
                      <a:pathLst>
                        <a:path w="396875" h="180975">
                          <a:moveTo>
                            <a:pt x="0" y="180975"/>
                          </a:moveTo>
                          <a:cubicBezTo>
                            <a:pt x="7518" y="124589"/>
                            <a:pt x="-16607" y="83339"/>
                            <a:pt x="34925" y="79375"/>
                          </a:cubicBezTo>
                          <a:cubicBezTo>
                            <a:pt x="41344" y="78881"/>
                            <a:pt x="47625" y="81492"/>
                            <a:pt x="53975" y="82550"/>
                          </a:cubicBezTo>
                          <a:cubicBezTo>
                            <a:pt x="58208" y="85725"/>
                            <a:pt x="62369" y="88999"/>
                            <a:pt x="66675" y="92075"/>
                          </a:cubicBezTo>
                          <a:cubicBezTo>
                            <a:pt x="69780" y="94293"/>
                            <a:pt x="73502" y="95727"/>
                            <a:pt x="76200" y="98425"/>
                          </a:cubicBezTo>
                          <a:cubicBezTo>
                            <a:pt x="78898" y="101123"/>
                            <a:pt x="79314" y="105928"/>
                            <a:pt x="82550" y="107950"/>
                          </a:cubicBezTo>
                          <a:cubicBezTo>
                            <a:pt x="90133" y="112689"/>
                            <a:pt x="108409" y="115662"/>
                            <a:pt x="117475" y="117475"/>
                          </a:cubicBezTo>
                          <a:cubicBezTo>
                            <a:pt x="132292" y="115358"/>
                            <a:pt x="147726" y="115858"/>
                            <a:pt x="161925" y="111125"/>
                          </a:cubicBezTo>
                          <a:cubicBezTo>
                            <a:pt x="165100" y="110067"/>
                            <a:pt x="168457" y="109447"/>
                            <a:pt x="171450" y="107950"/>
                          </a:cubicBezTo>
                          <a:cubicBezTo>
                            <a:pt x="174863" y="106243"/>
                            <a:pt x="178044" y="104043"/>
                            <a:pt x="180975" y="101600"/>
                          </a:cubicBezTo>
                          <a:cubicBezTo>
                            <a:pt x="184424" y="98725"/>
                            <a:pt x="187325" y="95250"/>
                            <a:pt x="190500" y="92075"/>
                          </a:cubicBezTo>
                          <a:cubicBezTo>
                            <a:pt x="192617" y="85725"/>
                            <a:pt x="198967" y="79375"/>
                            <a:pt x="196850" y="73025"/>
                          </a:cubicBezTo>
                          <a:lnTo>
                            <a:pt x="190500" y="53975"/>
                          </a:lnTo>
                          <a:cubicBezTo>
                            <a:pt x="189442" y="50800"/>
                            <a:pt x="189692" y="46817"/>
                            <a:pt x="187325" y="44450"/>
                          </a:cubicBezTo>
                          <a:lnTo>
                            <a:pt x="177800" y="34925"/>
                          </a:lnTo>
                          <a:cubicBezTo>
                            <a:pt x="174139" y="23941"/>
                            <a:pt x="171095" y="19761"/>
                            <a:pt x="177800" y="6350"/>
                          </a:cubicBezTo>
                          <a:cubicBezTo>
                            <a:pt x="179507" y="2937"/>
                            <a:pt x="184150" y="2117"/>
                            <a:pt x="187325" y="0"/>
                          </a:cubicBezTo>
                          <a:cubicBezTo>
                            <a:pt x="210684" y="4672"/>
                            <a:pt x="198710" y="182"/>
                            <a:pt x="222250" y="15875"/>
                          </a:cubicBezTo>
                          <a:lnTo>
                            <a:pt x="231775" y="22225"/>
                          </a:lnTo>
                          <a:lnTo>
                            <a:pt x="241300" y="28575"/>
                          </a:lnTo>
                          <a:cubicBezTo>
                            <a:pt x="249490" y="27405"/>
                            <a:pt x="264184" y="26658"/>
                            <a:pt x="273050" y="22225"/>
                          </a:cubicBezTo>
                          <a:cubicBezTo>
                            <a:pt x="297669" y="9915"/>
                            <a:pt x="268159" y="20680"/>
                            <a:pt x="292100" y="12700"/>
                          </a:cubicBezTo>
                          <a:cubicBezTo>
                            <a:pt x="313239" y="33839"/>
                            <a:pt x="293313" y="11073"/>
                            <a:pt x="304800" y="31750"/>
                          </a:cubicBezTo>
                          <a:cubicBezTo>
                            <a:pt x="308506" y="38421"/>
                            <a:pt x="315087" y="43560"/>
                            <a:pt x="317500" y="50800"/>
                          </a:cubicBezTo>
                          <a:cubicBezTo>
                            <a:pt x="319592" y="57075"/>
                            <a:pt x="321430" y="65374"/>
                            <a:pt x="327025" y="69850"/>
                          </a:cubicBezTo>
                          <a:cubicBezTo>
                            <a:pt x="329638" y="71941"/>
                            <a:pt x="333257" y="72426"/>
                            <a:pt x="336550" y="73025"/>
                          </a:cubicBezTo>
                          <a:cubicBezTo>
                            <a:pt x="344945" y="74551"/>
                            <a:pt x="353483" y="75142"/>
                            <a:pt x="361950" y="76200"/>
                          </a:cubicBezTo>
                          <a:cubicBezTo>
                            <a:pt x="367988" y="74992"/>
                            <a:pt x="380841" y="73104"/>
                            <a:pt x="387350" y="69850"/>
                          </a:cubicBezTo>
                          <a:cubicBezTo>
                            <a:pt x="390763" y="68143"/>
                            <a:pt x="396875" y="63500"/>
                            <a:pt x="396875" y="63500"/>
                          </a:cubicBezTo>
                        </a:path>
                      </a:pathLst>
                    </a:custGeom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2000"/>
                    </a:p>
                  </p:txBody>
                </p:sp>
                <p:cxnSp>
                  <p:nvCxnSpPr>
                    <p:cNvPr id="80" name="Straight Arrow Connector 79">
                      <a:extLst>
                        <a:ext uri="{FF2B5EF4-FFF2-40B4-BE49-F238E27FC236}">
                          <a16:creationId xmlns:a16="http://schemas.microsoft.com/office/drawing/2014/main" id="{B5446429-8E96-692D-8EC7-7525F05BB6D2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5655333" y="484894"/>
                      <a:ext cx="12511" cy="848206"/>
                    </a:xfrm>
                    <a:prstGeom prst="straightConnector1">
                      <a:avLst/>
                    </a:prstGeom>
                    <a:ln>
                      <a:tailEnd type="triangle"/>
                    </a:ln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69" name="Freeform 68">
                    <a:extLst>
                      <a:ext uri="{FF2B5EF4-FFF2-40B4-BE49-F238E27FC236}">
                        <a16:creationId xmlns:a16="http://schemas.microsoft.com/office/drawing/2014/main" id="{20923FB1-17C0-9BCC-2A2E-4397158815FF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5633398" y="452524"/>
                    <a:ext cx="36576" cy="36576"/>
                  </a:xfrm>
                  <a:custGeom>
                    <a:avLst/>
                    <a:gdLst>
                      <a:gd name="connsiteX0" fmla="*/ 73025 w 73025"/>
                      <a:gd name="connsiteY0" fmla="*/ 19050 h 57150"/>
                      <a:gd name="connsiteX1" fmla="*/ 38100 w 73025"/>
                      <a:gd name="connsiteY1" fmla="*/ 19050 h 57150"/>
                      <a:gd name="connsiteX2" fmla="*/ 28575 w 73025"/>
                      <a:gd name="connsiteY2" fmla="*/ 38100 h 57150"/>
                      <a:gd name="connsiteX3" fmla="*/ 28575 w 73025"/>
                      <a:gd name="connsiteY3" fmla="*/ 47625 h 57150"/>
                      <a:gd name="connsiteX4" fmla="*/ 22225 w 73025"/>
                      <a:gd name="connsiteY4" fmla="*/ 57150 h 57150"/>
                      <a:gd name="connsiteX5" fmla="*/ 12700 w 73025"/>
                      <a:gd name="connsiteY5" fmla="*/ 53975 h 57150"/>
                      <a:gd name="connsiteX6" fmla="*/ 3175 w 73025"/>
                      <a:gd name="connsiteY6" fmla="*/ 34925 h 57150"/>
                      <a:gd name="connsiteX7" fmla="*/ 15875 w 73025"/>
                      <a:gd name="connsiteY7" fmla="*/ 12700 h 57150"/>
                      <a:gd name="connsiteX8" fmla="*/ 6350 w 73025"/>
                      <a:gd name="connsiteY8" fmla="*/ 6350 h 57150"/>
                      <a:gd name="connsiteX9" fmla="*/ 0 w 73025"/>
                      <a:gd name="connsiteY9" fmla="*/ 0 h 571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73025" h="57150">
                        <a:moveTo>
                          <a:pt x="73025" y="19050"/>
                        </a:moveTo>
                        <a:cubicBezTo>
                          <a:pt x="60567" y="16558"/>
                          <a:pt x="50867" y="12667"/>
                          <a:pt x="38100" y="19050"/>
                        </a:cubicBezTo>
                        <a:cubicBezTo>
                          <a:pt x="33176" y="21512"/>
                          <a:pt x="30078" y="33592"/>
                          <a:pt x="28575" y="38100"/>
                        </a:cubicBezTo>
                        <a:cubicBezTo>
                          <a:pt x="44419" y="43381"/>
                          <a:pt x="37807" y="38393"/>
                          <a:pt x="28575" y="47625"/>
                        </a:cubicBezTo>
                        <a:cubicBezTo>
                          <a:pt x="25877" y="50323"/>
                          <a:pt x="24342" y="53975"/>
                          <a:pt x="22225" y="57150"/>
                        </a:cubicBezTo>
                        <a:cubicBezTo>
                          <a:pt x="19050" y="56092"/>
                          <a:pt x="15313" y="56066"/>
                          <a:pt x="12700" y="53975"/>
                        </a:cubicBezTo>
                        <a:cubicBezTo>
                          <a:pt x="7105" y="49499"/>
                          <a:pt x="5267" y="41200"/>
                          <a:pt x="3175" y="34925"/>
                        </a:cubicBezTo>
                        <a:cubicBezTo>
                          <a:pt x="8107" y="29993"/>
                          <a:pt x="19073" y="22294"/>
                          <a:pt x="15875" y="12700"/>
                        </a:cubicBezTo>
                        <a:cubicBezTo>
                          <a:pt x="14668" y="9080"/>
                          <a:pt x="9330" y="8734"/>
                          <a:pt x="6350" y="6350"/>
                        </a:cubicBezTo>
                        <a:cubicBezTo>
                          <a:pt x="4013" y="4480"/>
                          <a:pt x="2117" y="2117"/>
                          <a:pt x="0" y="0"/>
                        </a:cubicBezTo>
                      </a:path>
                    </a:pathLst>
                  </a:custGeom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000"/>
                  </a:p>
                </p:txBody>
              </p:sp>
              <p:grpSp>
                <p:nvGrpSpPr>
                  <p:cNvPr id="70" name="Group 69">
                    <a:extLst>
                      <a:ext uri="{FF2B5EF4-FFF2-40B4-BE49-F238E27FC236}">
                        <a16:creationId xmlns:a16="http://schemas.microsoft.com/office/drawing/2014/main" id="{E5C6EC10-59FB-8498-921F-BCBF1475916D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>
                  <a:xfrm>
                    <a:off x="5841911" y="321964"/>
                    <a:ext cx="822960" cy="171314"/>
                    <a:chOff x="5869831" y="245184"/>
                    <a:chExt cx="1003663" cy="208931"/>
                  </a:xfrm>
                </p:grpSpPr>
                <p:cxnSp>
                  <p:nvCxnSpPr>
                    <p:cNvPr id="77" name="Straight Arrow Connector 76">
                      <a:extLst>
                        <a:ext uri="{FF2B5EF4-FFF2-40B4-BE49-F238E27FC236}">
                          <a16:creationId xmlns:a16="http://schemas.microsoft.com/office/drawing/2014/main" id="{518768D1-DC0B-EA7B-DD3F-F2F2EDE8F567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5869831" y="272860"/>
                      <a:ext cx="946010" cy="181255"/>
                    </a:xfrm>
                    <a:prstGeom prst="straightConnector1">
                      <a:avLst/>
                    </a:prstGeom>
                    <a:ln>
                      <a:tailEnd type="triangle"/>
                    </a:ln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78" name="Oval 77">
                      <a:extLst>
                        <a:ext uri="{FF2B5EF4-FFF2-40B4-BE49-F238E27FC236}">
                          <a16:creationId xmlns:a16="http://schemas.microsoft.com/office/drawing/2014/main" id="{5990F2F2-FB32-A046-136D-CE1CC306350C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6827774" y="245184"/>
                      <a:ext cx="45720" cy="45720"/>
                    </a:xfrm>
                    <a:prstGeom prst="ellipse">
                      <a:avLst/>
                    </a:prstGeom>
                    <a:gradFill flip="none" rotWithShape="1">
                      <a:gsLst>
                        <a:gs pos="0">
                          <a:schemeClr val="accent6">
                            <a:lumMod val="0"/>
                            <a:lumOff val="100000"/>
                          </a:schemeClr>
                        </a:gs>
                        <a:gs pos="35000">
                          <a:schemeClr val="accent6">
                            <a:lumMod val="0"/>
                            <a:lumOff val="100000"/>
                          </a:schemeClr>
                        </a:gs>
                        <a:gs pos="100000">
                          <a:schemeClr val="accent6">
                            <a:lumMod val="100000"/>
                          </a:schemeClr>
                        </a:gs>
                      </a:gsLst>
                      <a:path path="circle">
                        <a:fillToRect l="50000" t="-80000" r="50000" b="180000"/>
                      </a:path>
                      <a:tileRect/>
                    </a:gra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2000"/>
                    </a:p>
                  </p:txBody>
                </p:sp>
              </p:grpSp>
              <p:pic>
                <p:nvPicPr>
                  <p:cNvPr id="71" name="Picture 70">
                    <a:extLst>
                      <a:ext uri="{FF2B5EF4-FFF2-40B4-BE49-F238E27FC236}">
                        <a16:creationId xmlns:a16="http://schemas.microsoft.com/office/drawing/2014/main" id="{EA031ECA-D069-B0D8-C63E-D038DBD83979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7" cstate="hqprint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/>
                </p:blipFill>
                <p:spPr>
                  <a:xfrm>
                    <a:off x="5532426" y="378831"/>
                    <a:ext cx="110125" cy="109728"/>
                  </a:xfrm>
                  <a:prstGeom prst="rect">
                    <a:avLst/>
                  </a:prstGeom>
                </p:spPr>
              </p:pic>
              <p:sp>
                <p:nvSpPr>
                  <p:cNvPr id="72" name="Oval 71">
                    <a:extLst>
                      <a:ext uri="{FF2B5EF4-FFF2-40B4-BE49-F238E27FC236}">
                        <a16:creationId xmlns:a16="http://schemas.microsoft.com/office/drawing/2014/main" id="{6CD48C84-A763-7FD3-F100-DA305550FF67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5249516" y="1086279"/>
                    <a:ext cx="45720" cy="45720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accent1">
                          <a:lumMod val="0"/>
                          <a:lumOff val="100000"/>
                        </a:schemeClr>
                      </a:gs>
                      <a:gs pos="35000">
                        <a:schemeClr val="accent1">
                          <a:lumMod val="0"/>
                          <a:lumOff val="100000"/>
                        </a:schemeClr>
                      </a:gs>
                      <a:gs pos="100000">
                        <a:schemeClr val="accent1">
                          <a:lumMod val="100000"/>
                        </a:schemeClr>
                      </a:gs>
                    </a:gsLst>
                    <a:path path="circle">
                      <a:fillToRect l="50000" t="-80000" r="50000" b="180000"/>
                    </a:path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000"/>
                  </a:p>
                </p:txBody>
              </p: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73" name="TextBox 72">
                        <a:extLst>
                          <a:ext uri="{FF2B5EF4-FFF2-40B4-BE49-F238E27FC236}">
                            <a16:creationId xmlns:a16="http://schemas.microsoft.com/office/drawing/2014/main" id="{40D89D9A-EAAF-567A-C499-35E781B19B5B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5332756" y="789623"/>
                        <a:ext cx="389745" cy="270934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acc>
                                <m:accPr>
                                  <m:chr m:val="⃗"/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</m:acc>
                              <m:r>
                                <a:rPr lang="en-US" sz="2000" i="1" baseline="-250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𝜈</m:t>
                              </m:r>
                            </m:oMath>
                          </m:oMathPara>
                        </a14:m>
                        <a:endParaRPr lang="en-US" sz="2000" dirty="0"/>
                      </a:p>
                    </p:txBody>
                  </p:sp>
                </mc:Choice>
                <mc:Fallback xmlns="">
                  <p:sp>
                    <p:nvSpPr>
                      <p:cNvPr id="73" name="TextBox 72">
                        <a:extLst>
                          <a:ext uri="{FF2B5EF4-FFF2-40B4-BE49-F238E27FC236}">
                            <a16:creationId xmlns:a16="http://schemas.microsoft.com/office/drawing/2014/main" id="{40D89D9A-EAAF-567A-C499-35E781B19B5B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5332756" y="789623"/>
                        <a:ext cx="389745" cy="270934"/>
                      </a:xfrm>
                      <a:prstGeom prst="rect">
                        <a:avLst/>
                      </a:prstGeom>
                      <a:blipFill>
                        <a:blip r:embed="rId8"/>
                        <a:stretch>
                          <a:fillRect t="-18182" b="-6061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74" name="TextBox 73">
                        <a:extLst>
                          <a:ext uri="{FF2B5EF4-FFF2-40B4-BE49-F238E27FC236}">
                            <a16:creationId xmlns:a16="http://schemas.microsoft.com/office/drawing/2014/main" id="{55328451-E73A-491A-352D-DCB44C053329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4946432" y="918153"/>
                        <a:ext cx="389745" cy="266114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̅"/>
                                      <m:ctrlPr>
                                        <a:rPr lang="en-US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𝜈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𝑒</m:t>
                                  </m:r>
                                </m:sub>
                              </m:sSub>
                            </m:oMath>
                          </m:oMathPara>
                        </a14:m>
                        <a:endParaRPr lang="en-US" sz="2000" baseline="-25000" dirty="0"/>
                      </a:p>
                    </p:txBody>
                  </p:sp>
                </mc:Choice>
                <mc:Fallback xmlns="">
                  <p:sp>
                    <p:nvSpPr>
                      <p:cNvPr id="74" name="TextBox 73">
                        <a:extLst>
                          <a:ext uri="{FF2B5EF4-FFF2-40B4-BE49-F238E27FC236}">
                            <a16:creationId xmlns:a16="http://schemas.microsoft.com/office/drawing/2014/main" id="{55328451-E73A-491A-352D-DCB44C053329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4946432" y="918153"/>
                        <a:ext cx="389745" cy="266114"/>
                      </a:xfrm>
                      <a:prstGeom prst="rect">
                        <a:avLst/>
                      </a:prstGeom>
                      <a:blipFill>
                        <a:blip r:embed="rId9"/>
                        <a:stretch>
                          <a:fillRect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75" name="TextBox 74">
                        <a:extLst>
                          <a:ext uri="{FF2B5EF4-FFF2-40B4-BE49-F238E27FC236}">
                            <a16:creationId xmlns:a16="http://schemas.microsoft.com/office/drawing/2014/main" id="{47C3A4CA-E33D-9E4F-3E39-C3D3A61C70B3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6633931" y="108302"/>
                        <a:ext cx="548640" cy="266114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14:m>
                          <m:oMath xmlns:m="http://schemas.openxmlformats.org/officeDocument/2006/math"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𝛽</m:t>
                            </m:r>
                          </m:oMath>
                        </a14:m>
                        <a:r>
                          <a:rPr lang="en-US" sz="2000" baseline="30000" dirty="0"/>
                          <a:t>-</a:t>
                        </a:r>
                      </a:p>
                    </p:txBody>
                  </p:sp>
                </mc:Choice>
                <mc:Fallback xmlns="">
                  <p:sp>
                    <p:nvSpPr>
                      <p:cNvPr id="75" name="TextBox 74">
                        <a:extLst>
                          <a:ext uri="{FF2B5EF4-FFF2-40B4-BE49-F238E27FC236}">
                            <a16:creationId xmlns:a16="http://schemas.microsoft.com/office/drawing/2014/main" id="{47C3A4CA-E33D-9E4F-3E39-C3D3A61C70B3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6633931" y="108302"/>
                        <a:ext cx="548640" cy="266114"/>
                      </a:xfrm>
                      <a:prstGeom prst="rect">
                        <a:avLst/>
                      </a:prstGeom>
                      <a:blipFill>
                        <a:blip r:embed="rId10"/>
                        <a:stretch>
                          <a:fillRect l="-3077" b="-15625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76" name="TextBox 75">
                        <a:extLst>
                          <a:ext uri="{FF2B5EF4-FFF2-40B4-BE49-F238E27FC236}">
                            <a16:creationId xmlns:a16="http://schemas.microsoft.com/office/drawing/2014/main" id="{40B44EDC-3FB2-CD5B-63D4-9D40B4A6AF44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6068540" y="381305"/>
                        <a:ext cx="389745" cy="270933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acc>
                                <m:accPr>
                                  <m:chr m:val="⃗"/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</m:acc>
                              <m:r>
                                <a:rPr lang="en-US" sz="2000" i="1" baseline="-250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𝛽</m:t>
                              </m:r>
                            </m:oMath>
                          </m:oMathPara>
                        </a14:m>
                        <a:endParaRPr lang="en-US" sz="2000" dirty="0"/>
                      </a:p>
                    </p:txBody>
                  </p:sp>
                </mc:Choice>
                <mc:Fallback xmlns="">
                  <p:sp>
                    <p:nvSpPr>
                      <p:cNvPr id="76" name="TextBox 75">
                        <a:extLst>
                          <a:ext uri="{FF2B5EF4-FFF2-40B4-BE49-F238E27FC236}">
                            <a16:creationId xmlns:a16="http://schemas.microsoft.com/office/drawing/2014/main" id="{40B44EDC-3FB2-CD5B-63D4-9D40B4A6AF44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6068540" y="381305"/>
                        <a:ext cx="389745" cy="270933"/>
                      </a:xfrm>
                      <a:prstGeom prst="rect">
                        <a:avLst/>
                      </a:prstGeom>
                      <a:blipFill>
                        <a:blip r:embed="rId11"/>
                        <a:stretch>
                          <a:fillRect t="-18750" b="-15625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</p:grpSp>
            <p:pic>
              <p:nvPicPr>
                <p:cNvPr id="81" name="Picture 80">
                  <a:extLst>
                    <a:ext uri="{FF2B5EF4-FFF2-40B4-BE49-F238E27FC236}">
                      <a16:creationId xmlns:a16="http://schemas.microsoft.com/office/drawing/2014/main" id="{F669EED3-0C07-2AC1-7BCF-587E9110035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1149540" y="4993454"/>
                  <a:ext cx="916644" cy="916643"/>
                </a:xfrm>
                <a:prstGeom prst="rect">
                  <a:avLst/>
                </a:prstGeom>
              </p:spPr>
            </p:pic>
          </p:grpSp>
          <p:sp>
            <p:nvSpPr>
              <p:cNvPr id="84" name="Rectangle 83">
                <a:extLst>
                  <a:ext uri="{FF2B5EF4-FFF2-40B4-BE49-F238E27FC236}">
                    <a16:creationId xmlns:a16="http://schemas.microsoft.com/office/drawing/2014/main" id="{AB3712D3-09CA-168C-1ED4-0FC62BCD8088}"/>
                  </a:ext>
                </a:extLst>
              </p:cNvPr>
              <p:cNvSpPr/>
              <p:nvPr/>
            </p:nvSpPr>
            <p:spPr>
              <a:xfrm>
                <a:off x="355718" y="4723208"/>
                <a:ext cx="2905641" cy="1687752"/>
              </a:xfrm>
              <a:prstGeom prst="rect">
                <a:avLst/>
              </a:prstGeom>
              <a:noFill/>
              <a:ln>
                <a:solidFill>
                  <a:srgbClr val="20201A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9" name="TextBox 88">
                    <a:extLst>
                      <a:ext uri="{FF2B5EF4-FFF2-40B4-BE49-F238E27FC236}">
                        <a16:creationId xmlns:a16="http://schemas.microsoft.com/office/drawing/2014/main" id="{1001AE52-0F23-137D-213F-0BDF17C76C05}"/>
                      </a:ext>
                    </a:extLst>
                  </p:cNvPr>
                  <p:cNvSpPr txBox="1"/>
                  <p:nvPr/>
                </p:nvSpPr>
                <p:spPr>
                  <a:xfrm>
                    <a:off x="1576317" y="5982624"/>
                    <a:ext cx="1827742" cy="326782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m:rPr>
                              <m:sty m:val="p"/>
                            </m:rPr>
                            <a:rPr lang="el-GR" i="1" smtClean="0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Helvetica"/>
                            </a:rPr>
                            <m:t>Δ</m:t>
                          </m:r>
                          <m:r>
                            <a:rPr lang="en-US" i="1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Helvetica"/>
                            </a:rPr>
                            <m:t>𝑡</m:t>
                          </m:r>
                          <m:r>
                            <a:rPr lang="en-US" b="0" i="1" smtClean="0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Helvetica"/>
                            </a:rPr>
                            <m:t> ≲1 </m:t>
                          </m:r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Helvetica"/>
                            </a:rPr>
                            <m:t>ps</m:t>
                          </m:r>
                        </m:oMath>
                      </m:oMathPara>
                    </a14:m>
                    <a:endParaRPr lang="en-US" dirty="0">
                      <a:solidFill>
                        <a:srgbClr val="0432FF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89" name="TextBox 88">
                    <a:extLst>
                      <a:ext uri="{FF2B5EF4-FFF2-40B4-BE49-F238E27FC236}">
                        <a16:creationId xmlns:a16="http://schemas.microsoft.com/office/drawing/2014/main" id="{1001AE52-0F23-137D-213F-0BDF17C76C05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576317" y="5982624"/>
                    <a:ext cx="1827742" cy="326782"/>
                  </a:xfrm>
                  <a:prstGeom prst="rect">
                    <a:avLst/>
                  </a:prstGeom>
                  <a:blipFill>
                    <a:blip r:embed="rId13"/>
                    <a:stretch>
                      <a:fillRect b="-16667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116" name="Group 115">
              <a:extLst>
                <a:ext uri="{FF2B5EF4-FFF2-40B4-BE49-F238E27FC236}">
                  <a16:creationId xmlns:a16="http://schemas.microsoft.com/office/drawing/2014/main" id="{68C0C3A2-1B1B-DF80-477F-C439DC435FB4}"/>
                </a:ext>
              </a:extLst>
            </p:cNvPr>
            <p:cNvGrpSpPr/>
            <p:nvPr/>
          </p:nvGrpSpPr>
          <p:grpSpPr>
            <a:xfrm>
              <a:off x="8855978" y="2670046"/>
              <a:ext cx="3750412" cy="3608236"/>
              <a:chOff x="8855978" y="1926189"/>
              <a:chExt cx="3750412" cy="3608236"/>
            </a:xfrm>
          </p:grpSpPr>
          <p:grpSp>
            <p:nvGrpSpPr>
              <p:cNvPr id="114" name="Group 113">
                <a:extLst>
                  <a:ext uri="{FF2B5EF4-FFF2-40B4-BE49-F238E27FC236}">
                    <a16:creationId xmlns:a16="http://schemas.microsoft.com/office/drawing/2014/main" id="{2E486F3A-5291-AFED-F2B3-31562BB0312C}"/>
                  </a:ext>
                </a:extLst>
              </p:cNvPr>
              <p:cNvGrpSpPr/>
              <p:nvPr/>
            </p:nvGrpSpPr>
            <p:grpSpPr>
              <a:xfrm>
                <a:off x="8855978" y="1926189"/>
                <a:ext cx="3750412" cy="3608236"/>
                <a:chOff x="8855978" y="1997309"/>
                <a:chExt cx="3750412" cy="3608236"/>
              </a:xfrm>
            </p:grpSpPr>
            <p:grpSp>
              <p:nvGrpSpPr>
                <p:cNvPr id="109" name="Group 108">
                  <a:extLst>
                    <a:ext uri="{FF2B5EF4-FFF2-40B4-BE49-F238E27FC236}">
                      <a16:creationId xmlns:a16="http://schemas.microsoft.com/office/drawing/2014/main" id="{06DA808C-9CD6-6DBA-BD68-8B8401910E6B}"/>
                    </a:ext>
                  </a:extLst>
                </p:cNvPr>
                <p:cNvGrpSpPr/>
                <p:nvPr/>
              </p:nvGrpSpPr>
              <p:grpSpPr>
                <a:xfrm>
                  <a:off x="8855978" y="1997309"/>
                  <a:ext cx="3750412" cy="3608236"/>
                  <a:chOff x="8937285" y="2207831"/>
                  <a:chExt cx="3750412" cy="3608236"/>
                </a:xfrm>
              </p:grpSpPr>
              <p:sp>
                <p:nvSpPr>
                  <p:cNvPr id="107" name="Rectangle 106">
                    <a:extLst>
                      <a:ext uri="{FF2B5EF4-FFF2-40B4-BE49-F238E27FC236}">
                        <a16:creationId xmlns:a16="http://schemas.microsoft.com/office/drawing/2014/main" id="{6A7CED1D-7D4E-8350-241D-5A52483DC34D}"/>
                      </a:ext>
                    </a:extLst>
                  </p:cNvPr>
                  <p:cNvSpPr/>
                  <p:nvPr/>
                </p:nvSpPr>
                <p:spPr>
                  <a:xfrm>
                    <a:off x="9025880" y="2903672"/>
                    <a:ext cx="3176307" cy="2912395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8" name="TextBox 97">
                    <a:extLst>
                      <a:ext uri="{FF2B5EF4-FFF2-40B4-BE49-F238E27FC236}">
                        <a16:creationId xmlns:a16="http://schemas.microsoft.com/office/drawing/2014/main" id="{60B4CB0D-D403-B745-2D44-BC32737E8F65}"/>
                      </a:ext>
                    </a:extLst>
                  </p:cNvPr>
                  <p:cNvSpPr txBox="1"/>
                  <p:nvPr/>
                </p:nvSpPr>
                <p:spPr>
                  <a:xfrm>
                    <a:off x="8937285" y="2207831"/>
                    <a:ext cx="3096527" cy="61555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700" b="1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“Standard quantum limit” for an impulse: </a:t>
                    </a:r>
                  </a:p>
                </p:txBody>
              </p:sp>
              <p:pic>
                <p:nvPicPr>
                  <p:cNvPr id="100" name="Picture 99">
                    <a:extLst>
                      <a:ext uri="{FF2B5EF4-FFF2-40B4-BE49-F238E27FC236}">
                        <a16:creationId xmlns:a16="http://schemas.microsoft.com/office/drawing/2014/main" id="{D8B5D7B6-6D6A-7A8B-98B5-50690B5514EF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4"/>
                  <a:stretch>
                    <a:fillRect/>
                  </a:stretch>
                </p:blipFill>
                <p:spPr>
                  <a:xfrm>
                    <a:off x="9218384" y="3821769"/>
                    <a:ext cx="377190" cy="228600"/>
                  </a:xfrm>
                  <a:prstGeom prst="rect">
                    <a:avLst/>
                  </a:prstGeom>
                </p:spPr>
              </p:pic>
              <p:sp>
                <p:nvSpPr>
                  <p:cNvPr id="101" name="TextBox 100">
                    <a:extLst>
                      <a:ext uri="{FF2B5EF4-FFF2-40B4-BE49-F238E27FC236}">
                        <a16:creationId xmlns:a16="http://schemas.microsoft.com/office/drawing/2014/main" id="{2FFD89F1-30D2-AB91-499E-6FEE7A84EECB}"/>
                      </a:ext>
                    </a:extLst>
                  </p:cNvPr>
                  <p:cNvSpPr txBox="1"/>
                  <p:nvPr/>
                </p:nvSpPr>
                <p:spPr>
                  <a:xfrm>
                    <a:off x="9608430" y="3769126"/>
                    <a:ext cx="2687214" cy="33855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600" dirty="0">
                        <a:latin typeface="Helvetica" pitchFamily="2" charset="0"/>
                      </a:rPr>
                      <a:t>0.5 MeV/c (1 ng @ 100 Hz)</a:t>
                    </a:r>
                  </a:p>
                </p:txBody>
              </p:sp>
              <p:sp>
                <p:nvSpPr>
                  <p:cNvPr id="102" name="TextBox 101">
                    <a:extLst>
                      <a:ext uri="{FF2B5EF4-FFF2-40B4-BE49-F238E27FC236}">
                        <a16:creationId xmlns:a16="http://schemas.microsoft.com/office/drawing/2014/main" id="{0B2B2968-EC51-BF9C-AFBE-F32CCFE89652}"/>
                      </a:ext>
                    </a:extLst>
                  </p:cNvPr>
                  <p:cNvSpPr txBox="1"/>
                  <p:nvPr/>
                </p:nvSpPr>
                <p:spPr>
                  <a:xfrm>
                    <a:off x="9622785" y="4312608"/>
                    <a:ext cx="2837997" cy="33855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600" dirty="0">
                        <a:latin typeface="Helvetica" pitchFamily="2" charset="0"/>
                      </a:rPr>
                      <a:t>15 keV/c (1 </a:t>
                    </a:r>
                    <a:r>
                      <a:rPr lang="en-US" sz="1600" dirty="0" err="1">
                        <a:latin typeface="Helvetica" pitchFamily="2" charset="0"/>
                      </a:rPr>
                      <a:t>fg</a:t>
                    </a:r>
                    <a:r>
                      <a:rPr lang="en-US" sz="1600" dirty="0">
                        <a:latin typeface="Helvetica" pitchFamily="2" charset="0"/>
                      </a:rPr>
                      <a:t> @ 100 kHz)</a:t>
                    </a:r>
                  </a:p>
                </p:txBody>
              </p:sp>
              <p:cxnSp>
                <p:nvCxnSpPr>
                  <p:cNvPr id="103" name="Elbow Connector 102">
                    <a:extLst>
                      <a:ext uri="{FF2B5EF4-FFF2-40B4-BE49-F238E27FC236}">
                        <a16:creationId xmlns:a16="http://schemas.microsoft.com/office/drawing/2014/main" id="{FA7362CE-FB7C-6F3F-508F-1FCAF96896C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0980824" y="4069114"/>
                    <a:ext cx="236884" cy="88397"/>
                  </a:xfrm>
                  <a:prstGeom prst="bentConnector3">
                    <a:avLst>
                      <a:gd name="adj1" fmla="val 408"/>
                    </a:avLst>
                  </a:prstGeom>
                  <a:ln>
                    <a:tailEnd type="triangle"/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104" name="TextBox 103">
                        <a:extLst>
                          <a:ext uri="{FF2B5EF4-FFF2-40B4-BE49-F238E27FC236}">
                            <a16:creationId xmlns:a16="http://schemas.microsoft.com/office/drawing/2014/main" id="{321BAAE2-5E74-33B5-FFA2-ABBED2FC0844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11183877" y="4018862"/>
                        <a:ext cx="1503820" cy="276999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r>
                          <a:rPr lang="en-US" sz="1200" dirty="0"/>
                          <a:t>10 </a:t>
                        </a:r>
                        <a14:m>
                          <m:oMath xmlns:m="http://schemas.openxmlformats.org/officeDocument/2006/math">
                            <m:r>
                              <a:rPr lang="en-US" sz="12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𝜇</m:t>
                            </m:r>
                          </m:oMath>
                        </a14:m>
                        <a:r>
                          <a:rPr lang="en-US" sz="1200" dirty="0"/>
                          <a:t>m sphere</a:t>
                        </a:r>
                      </a:p>
                    </p:txBody>
                  </p:sp>
                </mc:Choice>
                <mc:Fallback xmlns="">
                  <p:sp>
                    <p:nvSpPr>
                      <p:cNvPr id="104" name="TextBox 103">
                        <a:extLst>
                          <a:ext uri="{FF2B5EF4-FFF2-40B4-BE49-F238E27FC236}">
                            <a16:creationId xmlns:a16="http://schemas.microsoft.com/office/drawing/2014/main" id="{321BAAE2-5E74-33B5-FFA2-ABBED2FC0844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11183877" y="4018862"/>
                        <a:ext cx="1503820" cy="276999"/>
                      </a:xfrm>
                      <a:prstGeom prst="rect">
                        <a:avLst/>
                      </a:prstGeom>
                      <a:blipFill>
                        <a:blip r:embed="rId18"/>
                        <a:stretch>
                          <a:fillRect t="-4545" b="-13636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p:cxnSp>
                <p:nvCxnSpPr>
                  <p:cNvPr id="105" name="Elbow Connector 104">
                    <a:extLst>
                      <a:ext uri="{FF2B5EF4-FFF2-40B4-BE49-F238E27FC236}">
                        <a16:creationId xmlns:a16="http://schemas.microsoft.com/office/drawing/2014/main" id="{85EDB0F5-CE6B-82B9-F101-5D7990DCAD9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0857753" y="4633295"/>
                    <a:ext cx="236884" cy="88397"/>
                  </a:xfrm>
                  <a:prstGeom prst="bentConnector3">
                    <a:avLst>
                      <a:gd name="adj1" fmla="val 408"/>
                    </a:avLst>
                  </a:prstGeom>
                  <a:ln>
                    <a:tailEnd type="triangle"/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06" name="TextBox 105">
                    <a:extLst>
                      <a:ext uri="{FF2B5EF4-FFF2-40B4-BE49-F238E27FC236}">
                        <a16:creationId xmlns:a16="http://schemas.microsoft.com/office/drawing/2014/main" id="{914AEFC1-5E0A-3B43-EA30-AEE40DF6BA5F}"/>
                      </a:ext>
                    </a:extLst>
                  </p:cNvPr>
                  <p:cNvSpPr txBox="1"/>
                  <p:nvPr/>
                </p:nvSpPr>
                <p:spPr>
                  <a:xfrm>
                    <a:off x="11060806" y="4583043"/>
                    <a:ext cx="1503820" cy="27699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200" dirty="0"/>
                      <a:t>100 nm sphere</a:t>
                    </a:r>
                  </a:p>
                </p:txBody>
              </p:sp>
            </p:grp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11" name="TextBox 110">
                      <a:extLst>
                        <a:ext uri="{FF2B5EF4-FFF2-40B4-BE49-F238E27FC236}">
                          <a16:creationId xmlns:a16="http://schemas.microsoft.com/office/drawing/2014/main" id="{29C60302-B19B-6319-AAFF-0C2329BDA27F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8931612" y="4892436"/>
                      <a:ext cx="3288067" cy="307777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sz="1400" i="1" dirty="0">
                          <a:latin typeface="Helvetica" pitchFamily="2" charset="0"/>
                        </a:rPr>
                        <a:t>For a non-unity detection efficiency, </a:t>
                      </a:r>
                      <a14:m>
                        <m:oMath xmlns:m="http://schemas.openxmlformats.org/officeDocument/2006/math">
                          <m:r>
                            <a:rPr lang="en-US" sz="1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𝜂</m:t>
                          </m:r>
                        </m:oMath>
                      </a14:m>
                      <a:r>
                        <a:rPr lang="en-US" sz="1400" i="1" dirty="0">
                          <a:latin typeface="Helvetica" pitchFamily="2" charset="0"/>
                        </a:rPr>
                        <a:t>:</a:t>
                      </a:r>
                    </a:p>
                  </p:txBody>
                </p:sp>
              </mc:Choice>
              <mc:Fallback xmlns="">
                <p:sp>
                  <p:nvSpPr>
                    <p:cNvPr id="111" name="TextBox 110">
                      <a:extLst>
                        <a:ext uri="{FF2B5EF4-FFF2-40B4-BE49-F238E27FC236}">
                          <a16:creationId xmlns:a16="http://schemas.microsoft.com/office/drawing/2014/main" id="{29C60302-B19B-6319-AAFF-0C2329BDA27F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8931612" y="4892436"/>
                      <a:ext cx="3288067" cy="307777"/>
                    </a:xfrm>
                    <a:prstGeom prst="rect">
                      <a:avLst/>
                    </a:prstGeom>
                    <a:blipFill>
                      <a:blip r:embed="rId19"/>
                      <a:stretch>
                        <a:fillRect l="-769" t="-4000" b="-24000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pic>
              <p:nvPicPr>
                <p:cNvPr id="112" name="Picture 111">
                  <a:extLst>
                    <a:ext uri="{FF2B5EF4-FFF2-40B4-BE49-F238E27FC236}">
                      <a16:creationId xmlns:a16="http://schemas.microsoft.com/office/drawing/2014/main" id="{154CC433-EF1F-17A1-98BF-DDEF695934A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9209004" y="2751212"/>
                  <a:ext cx="2287270" cy="333098"/>
                </a:xfrm>
                <a:prstGeom prst="rect">
                  <a:avLst/>
                </a:prstGeom>
              </p:spPr>
            </p:pic>
          </p:grpSp>
          <p:sp>
            <p:nvSpPr>
              <p:cNvPr id="115" name="TextBox 114">
                <a:extLst>
                  <a:ext uri="{FF2B5EF4-FFF2-40B4-BE49-F238E27FC236}">
                    <a16:creationId xmlns:a16="http://schemas.microsoft.com/office/drawing/2014/main" id="{750FA9FE-CB1F-4284-49A1-35AD5F18B764}"/>
                  </a:ext>
                </a:extLst>
              </p:cNvPr>
              <p:cNvSpPr txBox="1"/>
              <p:nvPr/>
            </p:nvSpPr>
            <p:spPr>
              <a:xfrm>
                <a:off x="9583656" y="3016215"/>
                <a:ext cx="2718443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00" i="1" dirty="0"/>
                  <a:t>See, e.g., A. Clerk, PRB 70, 245306 (2004)</a:t>
                </a:r>
              </a:p>
            </p:txBody>
          </p:sp>
        </p:grp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CB692CB-8777-E1D6-21B9-AF8332A3BF19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9508208" y="5893285"/>
              <a:ext cx="2107685" cy="2859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304319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9D9FCA-B9BD-35CF-1D29-174CB3CAC2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 descr="A graph with lines and numbers&#10;&#10;Description automatically generated">
            <a:extLst>
              <a:ext uri="{FF2B5EF4-FFF2-40B4-BE49-F238E27FC236}">
                <a16:creationId xmlns:a16="http://schemas.microsoft.com/office/drawing/2014/main" id="{E0E14D52-75FB-37CB-1DFF-AF5E6EA7F4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5362" y="2986694"/>
            <a:ext cx="5012406" cy="3528470"/>
          </a:xfrm>
          <a:prstGeom prst="rect">
            <a:avLst/>
          </a:prstGeom>
        </p:spPr>
      </p:pic>
      <p:sp>
        <p:nvSpPr>
          <p:cNvPr id="3" name="Slide Number Placeholder 6">
            <a:extLst>
              <a:ext uri="{FF2B5EF4-FFF2-40B4-BE49-F238E27FC236}">
                <a16:creationId xmlns:a16="http://schemas.microsoft.com/office/drawing/2014/main" id="{B93CAA63-2EE2-9FB7-E678-59FA3C7962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845040" y="6515429"/>
            <a:ext cx="2346960" cy="413808"/>
          </a:xfrm>
        </p:spPr>
        <p:txBody>
          <a:bodyPr/>
          <a:lstStyle/>
          <a:p>
            <a:fld id="{321454C5-E992-0B4A-8BCD-5A61630EA55B}" type="slidenum">
              <a:rPr lang="en-US" smtClean="0">
                <a:solidFill>
                  <a:schemeClr val="bg1">
                    <a:lumMod val="50000"/>
                  </a:schemeClr>
                </a:solidFill>
                <a:latin typeface="Helvetica"/>
                <a:cs typeface="Helvetica"/>
              </a:rPr>
              <a:pPr/>
              <a:t>12</a:t>
            </a:fld>
            <a:endParaRPr lang="en-US" dirty="0">
              <a:solidFill>
                <a:schemeClr val="bg1">
                  <a:lumMod val="50000"/>
                </a:schemeClr>
              </a:solidFill>
              <a:latin typeface="Helvetica"/>
              <a:cs typeface="Helvetica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910B61A-1D14-75E0-F8FB-2CB2C83F475F}"/>
              </a:ext>
            </a:extLst>
          </p:cNvPr>
          <p:cNvSpPr txBox="1">
            <a:spLocks/>
          </p:cNvSpPr>
          <p:nvPr/>
        </p:nvSpPr>
        <p:spPr>
          <a:xfrm>
            <a:off x="419100" y="248716"/>
            <a:ext cx="11196795" cy="636587"/>
          </a:xfrm>
          <a:prstGeom prst="rect">
            <a:avLst/>
          </a:prstGeom>
        </p:spPr>
        <p:txBody>
          <a:bodyPr vert="horz" lIns="101870" tIns="50935" rIns="101870" bIns="50935" rtlCol="0" anchor="ctr">
            <a:normAutofit fontScale="90000" lnSpcReduction="20000"/>
          </a:bodyPr>
          <a:lstStyle>
            <a:lvl1pPr algn="ctr" defTabSz="509352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en-US" sz="4400" dirty="0">
                <a:solidFill>
                  <a:srgbClr val="984807"/>
                </a:solidFill>
                <a:latin typeface="Helvetica"/>
                <a:ea typeface="ＭＳ Ｐゴシック" charset="0"/>
                <a:cs typeface="Helvetica"/>
              </a:rPr>
              <a:t>Impulse detection (near SQL)</a:t>
            </a:r>
          </a:p>
        </p:txBody>
      </p:sp>
      <p:sp>
        <p:nvSpPr>
          <p:cNvPr id="30" name="Footer Placeholder 7">
            <a:extLst>
              <a:ext uri="{FF2B5EF4-FFF2-40B4-BE49-F238E27FC236}">
                <a16:creationId xmlns:a16="http://schemas.microsoft.com/office/drawing/2014/main" id="{0311C8B2-8D55-78E1-2312-F24C5F5710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3654736" y="6515164"/>
            <a:ext cx="4359275" cy="414338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ro-RO" sz="1300">
                <a:solidFill>
                  <a:schemeClr val="bg1">
                    <a:lumMod val="50000"/>
                  </a:schemeClr>
                </a:solidFill>
                <a:latin typeface="Helvetica"/>
                <a:cs typeface="Helvetica"/>
              </a:rPr>
              <a:t>UMass - Jan 15, 2025</a:t>
            </a:r>
            <a:endParaRPr lang="en-US" sz="1300" dirty="0">
              <a:solidFill>
                <a:schemeClr val="bg1">
                  <a:lumMod val="50000"/>
                </a:schemeClr>
              </a:solidFill>
              <a:latin typeface="Helvetica"/>
              <a:cs typeface="Helvetica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FCC570A-2283-596C-8965-C1B0649066EE}"/>
                  </a:ext>
                </a:extLst>
              </p:cNvPr>
              <p:cNvSpPr txBox="1"/>
              <p:nvPr/>
            </p:nvSpPr>
            <p:spPr>
              <a:xfrm>
                <a:off x="1524539" y="1364596"/>
                <a:ext cx="6096000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spcBef>
                    <a:spcPts val="1800"/>
                  </a:spcBef>
                </a:pPr>
                <a:r>
                  <a:rPr lang="en-US" sz="2000" dirty="0">
                    <a:latin typeface="Helvetica"/>
                    <a:cs typeface="Helvetica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"/>
                      </a:rPr>
                      <m:t>Δ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"/>
                      </a:rPr>
                      <m:t>𝑝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"/>
                      </a:rPr>
                      <m:t>=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"/>
                      </a:rPr>
                      <m:t>𝐹</m:t>
                    </m:r>
                    <m:r>
                      <m:rPr>
                        <m:sty m:val="p"/>
                      </m:rPr>
                      <a:rPr lang="el-GR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"/>
                      </a:rPr>
                      <m:t>Δ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"/>
                      </a:rPr>
                      <m:t>𝑡</m:t>
                    </m:r>
                  </m:oMath>
                </a14:m>
                <a:r>
                  <a:rPr lang="en-US" sz="2000" dirty="0">
                    <a:latin typeface="Helvetica"/>
                    <a:cs typeface="Helvetica"/>
                  </a:rPr>
                  <a:t>,     for interaction time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20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"/>
                      </a:rPr>
                      <m:t>Δ</m:t>
                    </m:r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"/>
                      </a:rPr>
                      <m:t>𝑡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"/>
                      </a:rPr>
                      <m:t>≪</m:t>
                    </m:r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1/</m:t>
                        </m:r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"/>
                          </a:rPr>
                          <m:t>𝜔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2000" dirty="0">
                    <a:latin typeface="Helvetica"/>
                    <a:cs typeface="Helvetica"/>
                  </a:rPr>
                  <a:t> 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FCC570A-2283-596C-8965-C1B0649066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539" y="1364596"/>
                <a:ext cx="6096000" cy="400110"/>
              </a:xfrm>
              <a:prstGeom prst="rect">
                <a:avLst/>
              </a:prstGeom>
              <a:blipFill>
                <a:blip r:embed="rId4"/>
                <a:stretch>
                  <a:fillRect t="-6250" b="-31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DA375C6B-7738-A21B-D9B2-377B2F5B3901}"/>
              </a:ext>
            </a:extLst>
          </p:cNvPr>
          <p:cNvSpPr txBox="1"/>
          <p:nvPr/>
        </p:nvSpPr>
        <p:spPr>
          <a:xfrm>
            <a:off x="-294966" y="2592144"/>
            <a:ext cx="39497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i="0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Phase space trajectory: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3ADBC43-BB91-025F-A5BF-2FB4DAAA74FB}"/>
              </a:ext>
            </a:extLst>
          </p:cNvPr>
          <p:cNvSpPr txBox="1"/>
          <p:nvPr/>
        </p:nvSpPr>
        <p:spPr>
          <a:xfrm>
            <a:off x="4617059" y="2561390"/>
            <a:ext cx="39497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i="0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Position vs time: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Google Shape;219;p24">
            <a:extLst>
              <a:ext uri="{FF2B5EF4-FFF2-40B4-BE49-F238E27FC236}">
                <a16:creationId xmlns:a16="http://schemas.microsoft.com/office/drawing/2014/main" id="{DB18EE3A-0AA9-86E0-EF73-B4DA85142C6D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6576" y="2948380"/>
            <a:ext cx="3620110" cy="338328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15E6E7D2-48DF-A56A-AC7E-F80380765887}"/>
              </a:ext>
            </a:extLst>
          </p:cNvPr>
          <p:cNvGrpSpPr/>
          <p:nvPr/>
        </p:nvGrpSpPr>
        <p:grpSpPr>
          <a:xfrm>
            <a:off x="-85118" y="6193972"/>
            <a:ext cx="6528464" cy="725482"/>
            <a:chOff x="-85118" y="6193972"/>
            <a:chExt cx="6528464" cy="725482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2F3BB106-3E29-112B-EED1-3D36A4BBC79D}"/>
                </a:ext>
              </a:extLst>
            </p:cNvPr>
            <p:cNvGrpSpPr/>
            <p:nvPr/>
          </p:nvGrpSpPr>
          <p:grpSpPr>
            <a:xfrm>
              <a:off x="-19310" y="6438708"/>
              <a:ext cx="6462656" cy="480746"/>
              <a:chOff x="-19310" y="6362506"/>
              <a:chExt cx="6462656" cy="480746"/>
            </a:xfrm>
          </p:grpSpPr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2793339-BB87-3966-55EA-DFCDA1C86969}"/>
                  </a:ext>
                </a:extLst>
              </p:cNvPr>
              <p:cNvSpPr txBox="1"/>
              <p:nvPr/>
            </p:nvSpPr>
            <p:spPr>
              <a:xfrm>
                <a:off x="-9072" y="6362506"/>
                <a:ext cx="6452418" cy="2769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200" i="1" dirty="0">
                    <a:latin typeface="Helvetica" pitchFamily="2" charset="0"/>
                  </a:rPr>
                  <a:t>Magrini et al., Nature 595, 373 (2021)</a:t>
                </a: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CC6DE4A0-B7A5-0864-2D9B-0BC4F90A2D89}"/>
                  </a:ext>
                </a:extLst>
              </p:cNvPr>
              <p:cNvSpPr txBox="1"/>
              <p:nvPr/>
            </p:nvSpPr>
            <p:spPr>
              <a:xfrm>
                <a:off x="-19310" y="6566253"/>
                <a:ext cx="6452418" cy="2769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200" i="1" dirty="0" err="1">
                    <a:latin typeface="Helvetica" pitchFamily="2" charset="0"/>
                  </a:rPr>
                  <a:t>Tebbenjohanns</a:t>
                </a:r>
                <a:r>
                  <a:rPr lang="en-US" sz="1200" i="1" dirty="0">
                    <a:latin typeface="Helvetica" pitchFamily="2" charset="0"/>
                  </a:rPr>
                  <a:t> et al., Nature 595, 378 (2021)</a:t>
                </a:r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6E0F3E9-FFE5-B123-96D0-03208EF187A8}"/>
                </a:ext>
              </a:extLst>
            </p:cNvPr>
            <p:cNvSpPr txBox="1"/>
            <p:nvPr/>
          </p:nvSpPr>
          <p:spPr>
            <a:xfrm>
              <a:off x="-85118" y="6193972"/>
              <a:ext cx="114103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See, e.g.: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75BE6F0F-7C69-905F-E46B-51AC1CECE011}"/>
              </a:ext>
            </a:extLst>
          </p:cNvPr>
          <p:cNvSpPr txBox="1"/>
          <p:nvPr/>
        </p:nvSpPr>
        <p:spPr>
          <a:xfrm>
            <a:off x="419099" y="946453"/>
            <a:ext cx="8331222" cy="1616100"/>
          </a:xfrm>
          <a:prstGeom prst="rect">
            <a:avLst/>
          </a:prstGeom>
          <a:noFill/>
        </p:spPr>
        <p:txBody>
          <a:bodyPr wrap="square" lIns="101870" tIns="50935" rIns="101870" bIns="50935" rtlCol="0">
            <a:spAutoFit/>
          </a:bodyPr>
          <a:lstStyle/>
          <a:p>
            <a:pPr marL="318346" indent="-318346">
              <a:spcBef>
                <a:spcPts val="1800"/>
              </a:spcBef>
              <a:buFont typeface="Arial"/>
              <a:buChar char="•"/>
            </a:pPr>
            <a:r>
              <a:rPr lang="en-US" sz="2000" dirty="0">
                <a:latin typeface="Helvetica"/>
                <a:cs typeface="Helvetica"/>
              </a:rPr>
              <a:t>For nuclear decays, signals of interest are momentum impulses:</a:t>
            </a:r>
          </a:p>
          <a:p>
            <a:pPr marL="318346" indent="-318346">
              <a:spcBef>
                <a:spcPts val="1800"/>
              </a:spcBef>
              <a:buFont typeface="Arial"/>
              <a:buChar char="•"/>
            </a:pPr>
            <a:endParaRPr lang="en-US" sz="2000" dirty="0">
              <a:latin typeface="Helvetica"/>
              <a:cs typeface="Helvetica"/>
            </a:endParaRPr>
          </a:p>
          <a:p>
            <a:pPr marL="318346" indent="-318346">
              <a:spcBef>
                <a:spcPts val="400"/>
              </a:spcBef>
              <a:buFont typeface="Arial"/>
              <a:buChar char="•"/>
            </a:pPr>
            <a:r>
              <a:rPr lang="en-US" sz="2000" dirty="0">
                <a:latin typeface="Helvetica"/>
                <a:cs typeface="Helvetica"/>
              </a:rPr>
              <a:t>For 100 nm diameter spheres, sensitivity now at the “standard quantum limit”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330C8D0-0540-C387-68BA-7CB8E692F2E6}"/>
              </a:ext>
            </a:extLst>
          </p:cNvPr>
          <p:cNvGrpSpPr/>
          <p:nvPr/>
        </p:nvGrpSpPr>
        <p:grpSpPr>
          <a:xfrm>
            <a:off x="8827768" y="106099"/>
            <a:ext cx="3778622" cy="6172183"/>
            <a:chOff x="8827768" y="106099"/>
            <a:chExt cx="3778622" cy="6172183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16D78E0D-D48E-239F-D157-722CA6BE08AD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827768" y="106099"/>
              <a:ext cx="3581800" cy="1907514"/>
              <a:chOff x="355718" y="4723208"/>
              <a:chExt cx="3169146" cy="1687752"/>
            </a:xfrm>
          </p:grpSpPr>
          <p:grpSp>
            <p:nvGrpSpPr>
              <p:cNvPr id="79" name="Group 78">
                <a:extLst>
                  <a:ext uri="{FF2B5EF4-FFF2-40B4-BE49-F238E27FC236}">
                    <a16:creationId xmlns:a16="http://schemas.microsoft.com/office/drawing/2014/main" id="{148378B2-247B-A27E-34DC-E7CB9C1FC9A4}"/>
                  </a:ext>
                </a:extLst>
              </p:cNvPr>
              <p:cNvGrpSpPr/>
              <p:nvPr/>
            </p:nvGrpSpPr>
            <p:grpSpPr>
              <a:xfrm>
                <a:off x="419098" y="4723208"/>
                <a:ext cx="3105766" cy="1618617"/>
                <a:chOff x="419098" y="4723208"/>
                <a:chExt cx="3105766" cy="1618617"/>
              </a:xfrm>
            </p:grpSpPr>
            <p:grpSp>
              <p:nvGrpSpPr>
                <p:cNvPr id="82" name="Group 81">
                  <a:extLst>
                    <a:ext uri="{FF2B5EF4-FFF2-40B4-BE49-F238E27FC236}">
                      <a16:creationId xmlns:a16="http://schemas.microsoft.com/office/drawing/2014/main" id="{35EB5B81-665F-391E-57C3-6E24D0046347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419098" y="4723208"/>
                  <a:ext cx="3105766" cy="1618617"/>
                  <a:chOff x="4805672" y="-54491"/>
                  <a:chExt cx="2376899" cy="1238758"/>
                </a:xfrm>
              </p:grpSpPr>
              <p:cxnSp>
                <p:nvCxnSpPr>
                  <p:cNvPr id="84" name="Straight Arrow Connector 83">
                    <a:extLst>
                      <a:ext uri="{FF2B5EF4-FFF2-40B4-BE49-F238E27FC236}">
                        <a16:creationId xmlns:a16="http://schemas.microsoft.com/office/drawing/2014/main" id="{3EB78625-4511-7C5E-6827-1AE703B0FD9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5202576" y="56854"/>
                    <a:ext cx="274320" cy="274320"/>
                  </a:xfrm>
                  <a:prstGeom prst="straightConnector1">
                    <a:avLst/>
                  </a:prstGeom>
                  <a:ln>
                    <a:tailEnd type="triangle"/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85" name="TextBox 84">
                        <a:extLst>
                          <a:ext uri="{FF2B5EF4-FFF2-40B4-BE49-F238E27FC236}">
                            <a16:creationId xmlns:a16="http://schemas.microsoft.com/office/drawing/2014/main" id="{34616EE0-BA8E-F35F-3D35-1BA9D3D731B6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4805672" y="-54491"/>
                        <a:ext cx="389745" cy="266114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acc>
                                <m:accPr>
                                  <m:chr m:val="⃗"/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</m:acc>
                              <m:r>
                                <a:rPr lang="en-US" sz="2000" i="1" baseline="-25000">
                                  <a:latin typeface="Cambria Math" panose="02040503050406030204" pitchFamily="18" charset="0"/>
                                </a:rPr>
                                <m:t>𝑠𝑝h</m:t>
                              </m:r>
                            </m:oMath>
                          </m:oMathPara>
                        </a14:m>
                        <a:endParaRPr lang="en-US" sz="2000" baseline="-25000" dirty="0"/>
                      </a:p>
                    </p:txBody>
                  </p:sp>
                </mc:Choice>
                <mc:Fallback xmlns="">
                  <p:sp>
                    <p:nvSpPr>
                      <p:cNvPr id="85" name="TextBox 84">
                        <a:extLst>
                          <a:ext uri="{FF2B5EF4-FFF2-40B4-BE49-F238E27FC236}">
                            <a16:creationId xmlns:a16="http://schemas.microsoft.com/office/drawing/2014/main" id="{34616EE0-BA8E-F35F-3D35-1BA9D3D731B6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4805672" y="-54491"/>
                        <a:ext cx="389745" cy="266114"/>
                      </a:xfrm>
                      <a:prstGeom prst="rect">
                        <a:avLst/>
                      </a:prstGeom>
                      <a:blipFill>
                        <a:blip r:embed="rId6"/>
                        <a:stretch>
                          <a:fillRect t="-18750" r="-2174" b="-15625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p:grpSp>
                <p:nvGrpSpPr>
                  <p:cNvPr id="86" name="Group 85">
                    <a:extLst>
                      <a:ext uri="{FF2B5EF4-FFF2-40B4-BE49-F238E27FC236}">
                        <a16:creationId xmlns:a16="http://schemas.microsoft.com/office/drawing/2014/main" id="{403BE6B6-50EC-C7A4-1F4B-490BC77A547A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>
                  <a:xfrm rot="1847718">
                    <a:off x="5491014" y="353546"/>
                    <a:ext cx="181136" cy="822960"/>
                    <a:chOff x="5655333" y="354550"/>
                    <a:chExt cx="215382" cy="978550"/>
                  </a:xfrm>
                </p:grpSpPr>
                <p:sp>
                  <p:nvSpPr>
                    <p:cNvPr id="97" name="Freeform 96">
                      <a:extLst>
                        <a:ext uri="{FF2B5EF4-FFF2-40B4-BE49-F238E27FC236}">
                          <a16:creationId xmlns:a16="http://schemas.microsoft.com/office/drawing/2014/main" id="{54A02110-C51B-E36B-698B-AEA2184CE56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67515" y="354550"/>
                      <a:ext cx="203200" cy="132834"/>
                    </a:xfrm>
                    <a:custGeom>
                      <a:avLst/>
                      <a:gdLst>
                        <a:gd name="connsiteX0" fmla="*/ 0 w 396875"/>
                        <a:gd name="connsiteY0" fmla="*/ 180975 h 180975"/>
                        <a:gd name="connsiteX1" fmla="*/ 34925 w 396875"/>
                        <a:gd name="connsiteY1" fmla="*/ 79375 h 180975"/>
                        <a:gd name="connsiteX2" fmla="*/ 53975 w 396875"/>
                        <a:gd name="connsiteY2" fmla="*/ 82550 h 180975"/>
                        <a:gd name="connsiteX3" fmla="*/ 66675 w 396875"/>
                        <a:gd name="connsiteY3" fmla="*/ 92075 h 180975"/>
                        <a:gd name="connsiteX4" fmla="*/ 76200 w 396875"/>
                        <a:gd name="connsiteY4" fmla="*/ 98425 h 180975"/>
                        <a:gd name="connsiteX5" fmla="*/ 82550 w 396875"/>
                        <a:gd name="connsiteY5" fmla="*/ 107950 h 180975"/>
                        <a:gd name="connsiteX6" fmla="*/ 117475 w 396875"/>
                        <a:gd name="connsiteY6" fmla="*/ 117475 h 180975"/>
                        <a:gd name="connsiteX7" fmla="*/ 161925 w 396875"/>
                        <a:gd name="connsiteY7" fmla="*/ 111125 h 180975"/>
                        <a:gd name="connsiteX8" fmla="*/ 171450 w 396875"/>
                        <a:gd name="connsiteY8" fmla="*/ 107950 h 180975"/>
                        <a:gd name="connsiteX9" fmla="*/ 180975 w 396875"/>
                        <a:gd name="connsiteY9" fmla="*/ 101600 h 180975"/>
                        <a:gd name="connsiteX10" fmla="*/ 190500 w 396875"/>
                        <a:gd name="connsiteY10" fmla="*/ 92075 h 180975"/>
                        <a:gd name="connsiteX11" fmla="*/ 196850 w 396875"/>
                        <a:gd name="connsiteY11" fmla="*/ 73025 h 180975"/>
                        <a:gd name="connsiteX12" fmla="*/ 190500 w 396875"/>
                        <a:gd name="connsiteY12" fmla="*/ 53975 h 180975"/>
                        <a:gd name="connsiteX13" fmla="*/ 187325 w 396875"/>
                        <a:gd name="connsiteY13" fmla="*/ 44450 h 180975"/>
                        <a:gd name="connsiteX14" fmla="*/ 177800 w 396875"/>
                        <a:gd name="connsiteY14" fmla="*/ 34925 h 180975"/>
                        <a:gd name="connsiteX15" fmla="*/ 177800 w 396875"/>
                        <a:gd name="connsiteY15" fmla="*/ 6350 h 180975"/>
                        <a:gd name="connsiteX16" fmla="*/ 187325 w 396875"/>
                        <a:gd name="connsiteY16" fmla="*/ 0 h 180975"/>
                        <a:gd name="connsiteX17" fmla="*/ 222250 w 396875"/>
                        <a:gd name="connsiteY17" fmla="*/ 15875 h 180975"/>
                        <a:gd name="connsiteX18" fmla="*/ 231775 w 396875"/>
                        <a:gd name="connsiteY18" fmla="*/ 22225 h 180975"/>
                        <a:gd name="connsiteX19" fmla="*/ 241300 w 396875"/>
                        <a:gd name="connsiteY19" fmla="*/ 28575 h 180975"/>
                        <a:gd name="connsiteX20" fmla="*/ 273050 w 396875"/>
                        <a:gd name="connsiteY20" fmla="*/ 22225 h 180975"/>
                        <a:gd name="connsiteX21" fmla="*/ 292100 w 396875"/>
                        <a:gd name="connsiteY21" fmla="*/ 12700 h 180975"/>
                        <a:gd name="connsiteX22" fmla="*/ 304800 w 396875"/>
                        <a:gd name="connsiteY22" fmla="*/ 31750 h 180975"/>
                        <a:gd name="connsiteX23" fmla="*/ 317500 w 396875"/>
                        <a:gd name="connsiteY23" fmla="*/ 50800 h 180975"/>
                        <a:gd name="connsiteX24" fmla="*/ 327025 w 396875"/>
                        <a:gd name="connsiteY24" fmla="*/ 69850 h 180975"/>
                        <a:gd name="connsiteX25" fmla="*/ 336550 w 396875"/>
                        <a:gd name="connsiteY25" fmla="*/ 73025 h 180975"/>
                        <a:gd name="connsiteX26" fmla="*/ 361950 w 396875"/>
                        <a:gd name="connsiteY26" fmla="*/ 76200 h 180975"/>
                        <a:gd name="connsiteX27" fmla="*/ 387350 w 396875"/>
                        <a:gd name="connsiteY27" fmla="*/ 69850 h 180975"/>
                        <a:gd name="connsiteX28" fmla="*/ 396875 w 396875"/>
                        <a:gd name="connsiteY28" fmla="*/ 63500 h 18097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</a:cxnLst>
                      <a:rect l="l" t="t" r="r" b="b"/>
                      <a:pathLst>
                        <a:path w="396875" h="180975">
                          <a:moveTo>
                            <a:pt x="0" y="180975"/>
                          </a:moveTo>
                          <a:cubicBezTo>
                            <a:pt x="7518" y="124589"/>
                            <a:pt x="-16607" y="83339"/>
                            <a:pt x="34925" y="79375"/>
                          </a:cubicBezTo>
                          <a:cubicBezTo>
                            <a:pt x="41344" y="78881"/>
                            <a:pt x="47625" y="81492"/>
                            <a:pt x="53975" y="82550"/>
                          </a:cubicBezTo>
                          <a:cubicBezTo>
                            <a:pt x="58208" y="85725"/>
                            <a:pt x="62369" y="88999"/>
                            <a:pt x="66675" y="92075"/>
                          </a:cubicBezTo>
                          <a:cubicBezTo>
                            <a:pt x="69780" y="94293"/>
                            <a:pt x="73502" y="95727"/>
                            <a:pt x="76200" y="98425"/>
                          </a:cubicBezTo>
                          <a:cubicBezTo>
                            <a:pt x="78898" y="101123"/>
                            <a:pt x="79314" y="105928"/>
                            <a:pt x="82550" y="107950"/>
                          </a:cubicBezTo>
                          <a:cubicBezTo>
                            <a:pt x="90133" y="112689"/>
                            <a:pt x="108409" y="115662"/>
                            <a:pt x="117475" y="117475"/>
                          </a:cubicBezTo>
                          <a:cubicBezTo>
                            <a:pt x="132292" y="115358"/>
                            <a:pt x="147726" y="115858"/>
                            <a:pt x="161925" y="111125"/>
                          </a:cubicBezTo>
                          <a:cubicBezTo>
                            <a:pt x="165100" y="110067"/>
                            <a:pt x="168457" y="109447"/>
                            <a:pt x="171450" y="107950"/>
                          </a:cubicBezTo>
                          <a:cubicBezTo>
                            <a:pt x="174863" y="106243"/>
                            <a:pt x="178044" y="104043"/>
                            <a:pt x="180975" y="101600"/>
                          </a:cubicBezTo>
                          <a:cubicBezTo>
                            <a:pt x="184424" y="98725"/>
                            <a:pt x="187325" y="95250"/>
                            <a:pt x="190500" y="92075"/>
                          </a:cubicBezTo>
                          <a:cubicBezTo>
                            <a:pt x="192617" y="85725"/>
                            <a:pt x="198967" y="79375"/>
                            <a:pt x="196850" y="73025"/>
                          </a:cubicBezTo>
                          <a:lnTo>
                            <a:pt x="190500" y="53975"/>
                          </a:lnTo>
                          <a:cubicBezTo>
                            <a:pt x="189442" y="50800"/>
                            <a:pt x="189692" y="46817"/>
                            <a:pt x="187325" y="44450"/>
                          </a:cubicBezTo>
                          <a:lnTo>
                            <a:pt x="177800" y="34925"/>
                          </a:lnTo>
                          <a:cubicBezTo>
                            <a:pt x="174139" y="23941"/>
                            <a:pt x="171095" y="19761"/>
                            <a:pt x="177800" y="6350"/>
                          </a:cubicBezTo>
                          <a:cubicBezTo>
                            <a:pt x="179507" y="2937"/>
                            <a:pt x="184150" y="2117"/>
                            <a:pt x="187325" y="0"/>
                          </a:cubicBezTo>
                          <a:cubicBezTo>
                            <a:pt x="210684" y="4672"/>
                            <a:pt x="198710" y="182"/>
                            <a:pt x="222250" y="15875"/>
                          </a:cubicBezTo>
                          <a:lnTo>
                            <a:pt x="231775" y="22225"/>
                          </a:lnTo>
                          <a:lnTo>
                            <a:pt x="241300" y="28575"/>
                          </a:lnTo>
                          <a:cubicBezTo>
                            <a:pt x="249490" y="27405"/>
                            <a:pt x="264184" y="26658"/>
                            <a:pt x="273050" y="22225"/>
                          </a:cubicBezTo>
                          <a:cubicBezTo>
                            <a:pt x="297669" y="9915"/>
                            <a:pt x="268159" y="20680"/>
                            <a:pt x="292100" y="12700"/>
                          </a:cubicBezTo>
                          <a:cubicBezTo>
                            <a:pt x="313239" y="33839"/>
                            <a:pt x="293313" y="11073"/>
                            <a:pt x="304800" y="31750"/>
                          </a:cubicBezTo>
                          <a:cubicBezTo>
                            <a:pt x="308506" y="38421"/>
                            <a:pt x="315087" y="43560"/>
                            <a:pt x="317500" y="50800"/>
                          </a:cubicBezTo>
                          <a:cubicBezTo>
                            <a:pt x="319592" y="57075"/>
                            <a:pt x="321430" y="65374"/>
                            <a:pt x="327025" y="69850"/>
                          </a:cubicBezTo>
                          <a:cubicBezTo>
                            <a:pt x="329638" y="71941"/>
                            <a:pt x="333257" y="72426"/>
                            <a:pt x="336550" y="73025"/>
                          </a:cubicBezTo>
                          <a:cubicBezTo>
                            <a:pt x="344945" y="74551"/>
                            <a:pt x="353483" y="75142"/>
                            <a:pt x="361950" y="76200"/>
                          </a:cubicBezTo>
                          <a:cubicBezTo>
                            <a:pt x="367988" y="74992"/>
                            <a:pt x="380841" y="73104"/>
                            <a:pt x="387350" y="69850"/>
                          </a:cubicBezTo>
                          <a:cubicBezTo>
                            <a:pt x="390763" y="68143"/>
                            <a:pt x="396875" y="63500"/>
                            <a:pt x="396875" y="63500"/>
                          </a:cubicBezTo>
                        </a:path>
                      </a:pathLst>
                    </a:custGeom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2000"/>
                    </a:p>
                  </p:txBody>
                </p:sp>
                <p:cxnSp>
                  <p:nvCxnSpPr>
                    <p:cNvPr id="98" name="Straight Arrow Connector 97">
                      <a:extLst>
                        <a:ext uri="{FF2B5EF4-FFF2-40B4-BE49-F238E27FC236}">
                          <a16:creationId xmlns:a16="http://schemas.microsoft.com/office/drawing/2014/main" id="{03CE0265-5FFE-6184-334C-915473E74FD5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5655333" y="484894"/>
                      <a:ext cx="12511" cy="848206"/>
                    </a:xfrm>
                    <a:prstGeom prst="straightConnector1">
                      <a:avLst/>
                    </a:prstGeom>
                    <a:ln>
                      <a:tailEnd type="triangle"/>
                    </a:ln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87" name="Freeform 86">
                    <a:extLst>
                      <a:ext uri="{FF2B5EF4-FFF2-40B4-BE49-F238E27FC236}">
                        <a16:creationId xmlns:a16="http://schemas.microsoft.com/office/drawing/2014/main" id="{B6C5258D-9AD6-46C9-0EED-90FE6859DFC0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5633398" y="452524"/>
                    <a:ext cx="36576" cy="36576"/>
                  </a:xfrm>
                  <a:custGeom>
                    <a:avLst/>
                    <a:gdLst>
                      <a:gd name="connsiteX0" fmla="*/ 73025 w 73025"/>
                      <a:gd name="connsiteY0" fmla="*/ 19050 h 57150"/>
                      <a:gd name="connsiteX1" fmla="*/ 38100 w 73025"/>
                      <a:gd name="connsiteY1" fmla="*/ 19050 h 57150"/>
                      <a:gd name="connsiteX2" fmla="*/ 28575 w 73025"/>
                      <a:gd name="connsiteY2" fmla="*/ 38100 h 57150"/>
                      <a:gd name="connsiteX3" fmla="*/ 28575 w 73025"/>
                      <a:gd name="connsiteY3" fmla="*/ 47625 h 57150"/>
                      <a:gd name="connsiteX4" fmla="*/ 22225 w 73025"/>
                      <a:gd name="connsiteY4" fmla="*/ 57150 h 57150"/>
                      <a:gd name="connsiteX5" fmla="*/ 12700 w 73025"/>
                      <a:gd name="connsiteY5" fmla="*/ 53975 h 57150"/>
                      <a:gd name="connsiteX6" fmla="*/ 3175 w 73025"/>
                      <a:gd name="connsiteY6" fmla="*/ 34925 h 57150"/>
                      <a:gd name="connsiteX7" fmla="*/ 15875 w 73025"/>
                      <a:gd name="connsiteY7" fmla="*/ 12700 h 57150"/>
                      <a:gd name="connsiteX8" fmla="*/ 6350 w 73025"/>
                      <a:gd name="connsiteY8" fmla="*/ 6350 h 57150"/>
                      <a:gd name="connsiteX9" fmla="*/ 0 w 73025"/>
                      <a:gd name="connsiteY9" fmla="*/ 0 h 571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73025" h="57150">
                        <a:moveTo>
                          <a:pt x="73025" y="19050"/>
                        </a:moveTo>
                        <a:cubicBezTo>
                          <a:pt x="60567" y="16558"/>
                          <a:pt x="50867" y="12667"/>
                          <a:pt x="38100" y="19050"/>
                        </a:cubicBezTo>
                        <a:cubicBezTo>
                          <a:pt x="33176" y="21512"/>
                          <a:pt x="30078" y="33592"/>
                          <a:pt x="28575" y="38100"/>
                        </a:cubicBezTo>
                        <a:cubicBezTo>
                          <a:pt x="44419" y="43381"/>
                          <a:pt x="37807" y="38393"/>
                          <a:pt x="28575" y="47625"/>
                        </a:cubicBezTo>
                        <a:cubicBezTo>
                          <a:pt x="25877" y="50323"/>
                          <a:pt x="24342" y="53975"/>
                          <a:pt x="22225" y="57150"/>
                        </a:cubicBezTo>
                        <a:cubicBezTo>
                          <a:pt x="19050" y="56092"/>
                          <a:pt x="15313" y="56066"/>
                          <a:pt x="12700" y="53975"/>
                        </a:cubicBezTo>
                        <a:cubicBezTo>
                          <a:pt x="7105" y="49499"/>
                          <a:pt x="5267" y="41200"/>
                          <a:pt x="3175" y="34925"/>
                        </a:cubicBezTo>
                        <a:cubicBezTo>
                          <a:pt x="8107" y="29993"/>
                          <a:pt x="19073" y="22294"/>
                          <a:pt x="15875" y="12700"/>
                        </a:cubicBezTo>
                        <a:cubicBezTo>
                          <a:pt x="14668" y="9080"/>
                          <a:pt x="9330" y="8734"/>
                          <a:pt x="6350" y="6350"/>
                        </a:cubicBezTo>
                        <a:cubicBezTo>
                          <a:pt x="4013" y="4480"/>
                          <a:pt x="2117" y="2117"/>
                          <a:pt x="0" y="0"/>
                        </a:cubicBezTo>
                      </a:path>
                    </a:pathLst>
                  </a:custGeom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000"/>
                  </a:p>
                </p:txBody>
              </p:sp>
              <p:grpSp>
                <p:nvGrpSpPr>
                  <p:cNvPr id="88" name="Group 87">
                    <a:extLst>
                      <a:ext uri="{FF2B5EF4-FFF2-40B4-BE49-F238E27FC236}">
                        <a16:creationId xmlns:a16="http://schemas.microsoft.com/office/drawing/2014/main" id="{F2D511F1-571A-6D03-4A28-59723D81A4F1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>
                  <a:xfrm>
                    <a:off x="5841911" y="321964"/>
                    <a:ext cx="822960" cy="171314"/>
                    <a:chOff x="5869831" y="245184"/>
                    <a:chExt cx="1003663" cy="208931"/>
                  </a:xfrm>
                </p:grpSpPr>
                <p:cxnSp>
                  <p:nvCxnSpPr>
                    <p:cNvPr id="95" name="Straight Arrow Connector 94">
                      <a:extLst>
                        <a:ext uri="{FF2B5EF4-FFF2-40B4-BE49-F238E27FC236}">
                          <a16:creationId xmlns:a16="http://schemas.microsoft.com/office/drawing/2014/main" id="{8DBC9471-FB7C-E305-A27A-A82F02643422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5869831" y="272860"/>
                      <a:ext cx="946010" cy="181255"/>
                    </a:xfrm>
                    <a:prstGeom prst="straightConnector1">
                      <a:avLst/>
                    </a:prstGeom>
                    <a:ln>
                      <a:tailEnd type="triangle"/>
                    </a:ln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96" name="Oval 95">
                      <a:extLst>
                        <a:ext uri="{FF2B5EF4-FFF2-40B4-BE49-F238E27FC236}">
                          <a16:creationId xmlns:a16="http://schemas.microsoft.com/office/drawing/2014/main" id="{10214405-9BBD-DF73-F4B8-F5BF685420C5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6827774" y="245184"/>
                      <a:ext cx="45720" cy="45720"/>
                    </a:xfrm>
                    <a:prstGeom prst="ellipse">
                      <a:avLst/>
                    </a:prstGeom>
                    <a:gradFill flip="none" rotWithShape="1">
                      <a:gsLst>
                        <a:gs pos="0">
                          <a:schemeClr val="accent6">
                            <a:lumMod val="0"/>
                            <a:lumOff val="100000"/>
                          </a:schemeClr>
                        </a:gs>
                        <a:gs pos="35000">
                          <a:schemeClr val="accent6">
                            <a:lumMod val="0"/>
                            <a:lumOff val="100000"/>
                          </a:schemeClr>
                        </a:gs>
                        <a:gs pos="100000">
                          <a:schemeClr val="accent6">
                            <a:lumMod val="100000"/>
                          </a:schemeClr>
                        </a:gs>
                      </a:gsLst>
                      <a:path path="circle">
                        <a:fillToRect l="50000" t="-80000" r="50000" b="180000"/>
                      </a:path>
                      <a:tileRect/>
                    </a:gra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2000"/>
                    </a:p>
                  </p:txBody>
                </p:sp>
              </p:grpSp>
              <p:pic>
                <p:nvPicPr>
                  <p:cNvPr id="89" name="Picture 88">
                    <a:extLst>
                      <a:ext uri="{FF2B5EF4-FFF2-40B4-BE49-F238E27FC236}">
                        <a16:creationId xmlns:a16="http://schemas.microsoft.com/office/drawing/2014/main" id="{379D4BEA-17C2-CED8-5BD5-B2892C61E3A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7" cstate="hqprint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/>
                </p:blipFill>
                <p:spPr>
                  <a:xfrm>
                    <a:off x="5532426" y="378831"/>
                    <a:ext cx="110125" cy="109728"/>
                  </a:xfrm>
                  <a:prstGeom prst="rect">
                    <a:avLst/>
                  </a:prstGeom>
                </p:spPr>
              </p:pic>
              <p:sp>
                <p:nvSpPr>
                  <p:cNvPr id="90" name="Oval 89">
                    <a:extLst>
                      <a:ext uri="{FF2B5EF4-FFF2-40B4-BE49-F238E27FC236}">
                        <a16:creationId xmlns:a16="http://schemas.microsoft.com/office/drawing/2014/main" id="{E6D6CA0F-0333-CA6C-C940-512FDA01A959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5249516" y="1086279"/>
                    <a:ext cx="45720" cy="45720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accent1">
                          <a:lumMod val="0"/>
                          <a:lumOff val="100000"/>
                        </a:schemeClr>
                      </a:gs>
                      <a:gs pos="35000">
                        <a:schemeClr val="accent1">
                          <a:lumMod val="0"/>
                          <a:lumOff val="100000"/>
                        </a:schemeClr>
                      </a:gs>
                      <a:gs pos="100000">
                        <a:schemeClr val="accent1">
                          <a:lumMod val="100000"/>
                        </a:schemeClr>
                      </a:gs>
                    </a:gsLst>
                    <a:path path="circle">
                      <a:fillToRect l="50000" t="-80000" r="50000" b="180000"/>
                    </a:path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000"/>
                  </a:p>
                </p:txBody>
              </p: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91" name="TextBox 90">
                        <a:extLst>
                          <a:ext uri="{FF2B5EF4-FFF2-40B4-BE49-F238E27FC236}">
                            <a16:creationId xmlns:a16="http://schemas.microsoft.com/office/drawing/2014/main" id="{C82EED38-045F-8052-29D2-6B3880C78072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5332756" y="789623"/>
                        <a:ext cx="389745" cy="270934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acc>
                                <m:accPr>
                                  <m:chr m:val="⃗"/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</m:acc>
                              <m:r>
                                <a:rPr lang="en-US" sz="2000" i="1" baseline="-250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𝜈</m:t>
                              </m:r>
                            </m:oMath>
                          </m:oMathPara>
                        </a14:m>
                        <a:endParaRPr lang="en-US" sz="2000" dirty="0"/>
                      </a:p>
                    </p:txBody>
                  </p:sp>
                </mc:Choice>
                <mc:Fallback xmlns="">
                  <p:sp>
                    <p:nvSpPr>
                      <p:cNvPr id="91" name="TextBox 90">
                        <a:extLst>
                          <a:ext uri="{FF2B5EF4-FFF2-40B4-BE49-F238E27FC236}">
                            <a16:creationId xmlns:a16="http://schemas.microsoft.com/office/drawing/2014/main" id="{C82EED38-045F-8052-29D2-6B3880C78072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5332756" y="789623"/>
                        <a:ext cx="389745" cy="270934"/>
                      </a:xfrm>
                      <a:prstGeom prst="rect">
                        <a:avLst/>
                      </a:prstGeom>
                      <a:blipFill>
                        <a:blip r:embed="rId8"/>
                        <a:stretch>
                          <a:fillRect t="-18182" b="-6061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92" name="TextBox 91">
                        <a:extLst>
                          <a:ext uri="{FF2B5EF4-FFF2-40B4-BE49-F238E27FC236}">
                            <a16:creationId xmlns:a16="http://schemas.microsoft.com/office/drawing/2014/main" id="{C4A3D904-6F83-33B6-A62E-54EA7D7D30F4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4946432" y="918153"/>
                        <a:ext cx="389745" cy="266114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̅"/>
                                      <m:ctrlPr>
                                        <a:rPr lang="en-US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𝜈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𝑒</m:t>
                                  </m:r>
                                </m:sub>
                              </m:sSub>
                            </m:oMath>
                          </m:oMathPara>
                        </a14:m>
                        <a:endParaRPr lang="en-US" sz="2000" baseline="-25000" dirty="0"/>
                      </a:p>
                    </p:txBody>
                  </p:sp>
                </mc:Choice>
                <mc:Fallback xmlns="">
                  <p:sp>
                    <p:nvSpPr>
                      <p:cNvPr id="92" name="TextBox 91">
                        <a:extLst>
                          <a:ext uri="{FF2B5EF4-FFF2-40B4-BE49-F238E27FC236}">
                            <a16:creationId xmlns:a16="http://schemas.microsoft.com/office/drawing/2014/main" id="{C4A3D904-6F83-33B6-A62E-54EA7D7D30F4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4946432" y="918153"/>
                        <a:ext cx="389745" cy="266114"/>
                      </a:xfrm>
                      <a:prstGeom prst="rect">
                        <a:avLst/>
                      </a:prstGeom>
                      <a:blipFill>
                        <a:blip r:embed="rId9"/>
                        <a:stretch>
                          <a:fillRect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93" name="TextBox 92">
                        <a:extLst>
                          <a:ext uri="{FF2B5EF4-FFF2-40B4-BE49-F238E27FC236}">
                            <a16:creationId xmlns:a16="http://schemas.microsoft.com/office/drawing/2014/main" id="{0831B0E4-7AAA-ABAA-A73C-CB76F130B315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6633931" y="108302"/>
                        <a:ext cx="548640" cy="266114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14:m>
                          <m:oMath xmlns:m="http://schemas.openxmlformats.org/officeDocument/2006/math"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𝛽</m:t>
                            </m:r>
                          </m:oMath>
                        </a14:m>
                        <a:r>
                          <a:rPr lang="en-US" sz="2000" baseline="30000" dirty="0"/>
                          <a:t>-</a:t>
                        </a:r>
                      </a:p>
                    </p:txBody>
                  </p:sp>
                </mc:Choice>
                <mc:Fallback xmlns="">
                  <p:sp>
                    <p:nvSpPr>
                      <p:cNvPr id="93" name="TextBox 92">
                        <a:extLst>
                          <a:ext uri="{FF2B5EF4-FFF2-40B4-BE49-F238E27FC236}">
                            <a16:creationId xmlns:a16="http://schemas.microsoft.com/office/drawing/2014/main" id="{0831B0E4-7AAA-ABAA-A73C-CB76F130B315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6633931" y="108302"/>
                        <a:ext cx="548640" cy="266114"/>
                      </a:xfrm>
                      <a:prstGeom prst="rect">
                        <a:avLst/>
                      </a:prstGeom>
                      <a:blipFill>
                        <a:blip r:embed="rId10"/>
                        <a:stretch>
                          <a:fillRect l="-3077" b="-15625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94" name="TextBox 93">
                        <a:extLst>
                          <a:ext uri="{FF2B5EF4-FFF2-40B4-BE49-F238E27FC236}">
                            <a16:creationId xmlns:a16="http://schemas.microsoft.com/office/drawing/2014/main" id="{DC153CCA-F297-DB09-2845-8236CC3BF301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6068540" y="381305"/>
                        <a:ext cx="389745" cy="270933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acc>
                                <m:accPr>
                                  <m:chr m:val="⃗"/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</m:acc>
                              <m:r>
                                <a:rPr lang="en-US" sz="2000" i="1" baseline="-250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𝛽</m:t>
                              </m:r>
                            </m:oMath>
                          </m:oMathPara>
                        </a14:m>
                        <a:endParaRPr lang="en-US" sz="2000" dirty="0"/>
                      </a:p>
                    </p:txBody>
                  </p:sp>
                </mc:Choice>
                <mc:Fallback xmlns="">
                  <p:sp>
                    <p:nvSpPr>
                      <p:cNvPr id="94" name="TextBox 93">
                        <a:extLst>
                          <a:ext uri="{FF2B5EF4-FFF2-40B4-BE49-F238E27FC236}">
                            <a16:creationId xmlns:a16="http://schemas.microsoft.com/office/drawing/2014/main" id="{DC153CCA-F297-DB09-2845-8236CC3BF301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6068540" y="381305"/>
                        <a:ext cx="389745" cy="270933"/>
                      </a:xfrm>
                      <a:prstGeom prst="rect">
                        <a:avLst/>
                      </a:prstGeom>
                      <a:blipFill>
                        <a:blip r:embed="rId11"/>
                        <a:stretch>
                          <a:fillRect t="-18750" b="-15625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</p:grpSp>
            <p:pic>
              <p:nvPicPr>
                <p:cNvPr id="83" name="Picture 82">
                  <a:extLst>
                    <a:ext uri="{FF2B5EF4-FFF2-40B4-BE49-F238E27FC236}">
                      <a16:creationId xmlns:a16="http://schemas.microsoft.com/office/drawing/2014/main" id="{6EB3AB15-E47C-78CC-C962-B8A52AAF192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1149540" y="4993454"/>
                  <a:ext cx="916644" cy="916643"/>
                </a:xfrm>
                <a:prstGeom prst="rect">
                  <a:avLst/>
                </a:prstGeom>
              </p:spPr>
            </p:pic>
          </p:grpSp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2AE00FC5-48F3-9F19-E3CF-B7DF3AA954E7}"/>
                  </a:ext>
                </a:extLst>
              </p:cNvPr>
              <p:cNvSpPr/>
              <p:nvPr/>
            </p:nvSpPr>
            <p:spPr>
              <a:xfrm>
                <a:off x="355718" y="4723208"/>
                <a:ext cx="2905641" cy="1687752"/>
              </a:xfrm>
              <a:prstGeom prst="rect">
                <a:avLst/>
              </a:prstGeom>
              <a:noFill/>
              <a:ln>
                <a:solidFill>
                  <a:srgbClr val="20201A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1" name="TextBox 80">
                    <a:extLst>
                      <a:ext uri="{FF2B5EF4-FFF2-40B4-BE49-F238E27FC236}">
                        <a16:creationId xmlns:a16="http://schemas.microsoft.com/office/drawing/2014/main" id="{1C5FEDD7-8A51-FF5B-ABA4-5925D9F1F7F0}"/>
                      </a:ext>
                    </a:extLst>
                  </p:cNvPr>
                  <p:cNvSpPr txBox="1"/>
                  <p:nvPr/>
                </p:nvSpPr>
                <p:spPr>
                  <a:xfrm>
                    <a:off x="1576317" y="5982624"/>
                    <a:ext cx="1827742" cy="326782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m:rPr>
                              <m:sty m:val="p"/>
                            </m:rPr>
                            <a:rPr lang="el-GR" i="1" smtClean="0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Helvetica"/>
                            </a:rPr>
                            <m:t>Δ</m:t>
                          </m:r>
                          <m:r>
                            <a:rPr lang="en-US" i="1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Helvetica"/>
                            </a:rPr>
                            <m:t>𝑡</m:t>
                          </m:r>
                          <m:r>
                            <a:rPr lang="en-US" b="0" i="1" smtClean="0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Helvetica"/>
                            </a:rPr>
                            <m:t> ≲1 </m:t>
                          </m:r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Helvetica"/>
                            </a:rPr>
                            <m:t>ps</m:t>
                          </m:r>
                        </m:oMath>
                      </m:oMathPara>
                    </a14:m>
                    <a:endParaRPr lang="en-US" dirty="0">
                      <a:solidFill>
                        <a:srgbClr val="0432FF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81" name="TextBox 80">
                    <a:extLst>
                      <a:ext uri="{FF2B5EF4-FFF2-40B4-BE49-F238E27FC236}">
                        <a16:creationId xmlns:a16="http://schemas.microsoft.com/office/drawing/2014/main" id="{1C5FEDD7-8A51-FF5B-ABA4-5925D9F1F7F0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576317" y="5982624"/>
                    <a:ext cx="1827742" cy="326782"/>
                  </a:xfrm>
                  <a:prstGeom prst="rect">
                    <a:avLst/>
                  </a:prstGeom>
                  <a:blipFill>
                    <a:blip r:embed="rId13"/>
                    <a:stretch>
                      <a:fillRect b="-16667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1897D0AB-7AEA-E1BB-97FF-A1653EB5A8B1}"/>
                </a:ext>
              </a:extLst>
            </p:cNvPr>
            <p:cNvGrpSpPr/>
            <p:nvPr/>
          </p:nvGrpSpPr>
          <p:grpSpPr>
            <a:xfrm>
              <a:off x="8855978" y="2670046"/>
              <a:ext cx="3750412" cy="3608236"/>
              <a:chOff x="8855978" y="1926189"/>
              <a:chExt cx="3750412" cy="3608236"/>
            </a:xfrm>
          </p:grpSpPr>
          <p:grpSp>
            <p:nvGrpSpPr>
              <p:cNvPr id="65" name="Group 64">
                <a:extLst>
                  <a:ext uri="{FF2B5EF4-FFF2-40B4-BE49-F238E27FC236}">
                    <a16:creationId xmlns:a16="http://schemas.microsoft.com/office/drawing/2014/main" id="{5D9389A5-960B-B2F5-4BBE-5ECDD2552BAF}"/>
                  </a:ext>
                </a:extLst>
              </p:cNvPr>
              <p:cNvGrpSpPr/>
              <p:nvPr/>
            </p:nvGrpSpPr>
            <p:grpSpPr>
              <a:xfrm>
                <a:off x="8855978" y="1926189"/>
                <a:ext cx="3750412" cy="3608236"/>
                <a:chOff x="8855978" y="1997309"/>
                <a:chExt cx="3750412" cy="3608236"/>
              </a:xfrm>
            </p:grpSpPr>
            <p:grpSp>
              <p:nvGrpSpPr>
                <p:cNvPr id="67" name="Group 66">
                  <a:extLst>
                    <a:ext uri="{FF2B5EF4-FFF2-40B4-BE49-F238E27FC236}">
                      <a16:creationId xmlns:a16="http://schemas.microsoft.com/office/drawing/2014/main" id="{3F26959A-8905-325F-CFAD-5C664DCBC127}"/>
                    </a:ext>
                  </a:extLst>
                </p:cNvPr>
                <p:cNvGrpSpPr/>
                <p:nvPr/>
              </p:nvGrpSpPr>
              <p:grpSpPr>
                <a:xfrm>
                  <a:off x="8855978" y="1997309"/>
                  <a:ext cx="3750412" cy="3608236"/>
                  <a:chOff x="8937285" y="2207831"/>
                  <a:chExt cx="3750412" cy="3608236"/>
                </a:xfrm>
              </p:grpSpPr>
              <p:sp>
                <p:nvSpPr>
                  <p:cNvPr id="70" name="Rectangle 69">
                    <a:extLst>
                      <a:ext uri="{FF2B5EF4-FFF2-40B4-BE49-F238E27FC236}">
                        <a16:creationId xmlns:a16="http://schemas.microsoft.com/office/drawing/2014/main" id="{AD545ADC-DAF3-0F98-4A68-3FAF275E79EF}"/>
                      </a:ext>
                    </a:extLst>
                  </p:cNvPr>
                  <p:cNvSpPr/>
                  <p:nvPr/>
                </p:nvSpPr>
                <p:spPr>
                  <a:xfrm>
                    <a:off x="9025880" y="2903672"/>
                    <a:ext cx="3176307" cy="2912395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71" name="TextBox 70">
                    <a:extLst>
                      <a:ext uri="{FF2B5EF4-FFF2-40B4-BE49-F238E27FC236}">
                        <a16:creationId xmlns:a16="http://schemas.microsoft.com/office/drawing/2014/main" id="{B85CFD64-F930-0F3D-DD20-D483BEF4ED11}"/>
                      </a:ext>
                    </a:extLst>
                  </p:cNvPr>
                  <p:cNvSpPr txBox="1"/>
                  <p:nvPr/>
                </p:nvSpPr>
                <p:spPr>
                  <a:xfrm>
                    <a:off x="8937285" y="2207831"/>
                    <a:ext cx="3096527" cy="61555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700" b="1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“Standard quantum limit” for an impulse: </a:t>
                    </a:r>
                  </a:p>
                </p:txBody>
              </p:sp>
              <p:pic>
                <p:nvPicPr>
                  <p:cNvPr id="72" name="Picture 71">
                    <a:extLst>
                      <a:ext uri="{FF2B5EF4-FFF2-40B4-BE49-F238E27FC236}">
                        <a16:creationId xmlns:a16="http://schemas.microsoft.com/office/drawing/2014/main" id="{2C27A874-2EE8-278B-1C3D-AB84FA3FC1B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4"/>
                  <a:stretch>
                    <a:fillRect/>
                  </a:stretch>
                </p:blipFill>
                <p:spPr>
                  <a:xfrm>
                    <a:off x="9218384" y="3821769"/>
                    <a:ext cx="377190" cy="228600"/>
                  </a:xfrm>
                  <a:prstGeom prst="rect">
                    <a:avLst/>
                  </a:prstGeom>
                </p:spPr>
              </p:pic>
              <p:sp>
                <p:nvSpPr>
                  <p:cNvPr id="73" name="TextBox 72">
                    <a:extLst>
                      <a:ext uri="{FF2B5EF4-FFF2-40B4-BE49-F238E27FC236}">
                        <a16:creationId xmlns:a16="http://schemas.microsoft.com/office/drawing/2014/main" id="{4ED1D047-92B6-27D7-2CD2-C48BC7512DD1}"/>
                      </a:ext>
                    </a:extLst>
                  </p:cNvPr>
                  <p:cNvSpPr txBox="1"/>
                  <p:nvPr/>
                </p:nvSpPr>
                <p:spPr>
                  <a:xfrm>
                    <a:off x="9608430" y="3769126"/>
                    <a:ext cx="2687214" cy="33855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600" dirty="0">
                        <a:latin typeface="Helvetica" pitchFamily="2" charset="0"/>
                      </a:rPr>
                      <a:t>0.5 MeV/c (1 ng @ 100 Hz)</a:t>
                    </a:r>
                  </a:p>
                </p:txBody>
              </p:sp>
              <p:sp>
                <p:nvSpPr>
                  <p:cNvPr id="74" name="TextBox 73">
                    <a:extLst>
                      <a:ext uri="{FF2B5EF4-FFF2-40B4-BE49-F238E27FC236}">
                        <a16:creationId xmlns:a16="http://schemas.microsoft.com/office/drawing/2014/main" id="{E8F4FD57-A484-04BA-406E-1627091718DD}"/>
                      </a:ext>
                    </a:extLst>
                  </p:cNvPr>
                  <p:cNvSpPr txBox="1"/>
                  <p:nvPr/>
                </p:nvSpPr>
                <p:spPr>
                  <a:xfrm>
                    <a:off x="9622785" y="4312608"/>
                    <a:ext cx="2837997" cy="33855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600" dirty="0">
                        <a:latin typeface="Helvetica" pitchFamily="2" charset="0"/>
                      </a:rPr>
                      <a:t>15 keV/c (1 </a:t>
                    </a:r>
                    <a:r>
                      <a:rPr lang="en-US" sz="1600" dirty="0" err="1">
                        <a:latin typeface="Helvetica" pitchFamily="2" charset="0"/>
                      </a:rPr>
                      <a:t>fg</a:t>
                    </a:r>
                    <a:r>
                      <a:rPr lang="en-US" sz="1600" dirty="0">
                        <a:latin typeface="Helvetica" pitchFamily="2" charset="0"/>
                      </a:rPr>
                      <a:t> @ 100 kHz)</a:t>
                    </a:r>
                  </a:p>
                </p:txBody>
              </p:sp>
              <p:cxnSp>
                <p:nvCxnSpPr>
                  <p:cNvPr id="75" name="Elbow Connector 74">
                    <a:extLst>
                      <a:ext uri="{FF2B5EF4-FFF2-40B4-BE49-F238E27FC236}">
                        <a16:creationId xmlns:a16="http://schemas.microsoft.com/office/drawing/2014/main" id="{FBE27569-84EF-F48A-830E-06CEDB4B8DE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0980824" y="4069114"/>
                    <a:ext cx="236884" cy="88397"/>
                  </a:xfrm>
                  <a:prstGeom prst="bentConnector3">
                    <a:avLst>
                      <a:gd name="adj1" fmla="val 408"/>
                    </a:avLst>
                  </a:prstGeom>
                  <a:ln>
                    <a:tailEnd type="triangle"/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76" name="TextBox 75">
                        <a:extLst>
                          <a:ext uri="{FF2B5EF4-FFF2-40B4-BE49-F238E27FC236}">
                            <a16:creationId xmlns:a16="http://schemas.microsoft.com/office/drawing/2014/main" id="{D12C0433-DB9C-DAC0-F18C-D4294CB3C875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11183877" y="4018862"/>
                        <a:ext cx="1503820" cy="276999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r>
                          <a:rPr lang="en-US" sz="1200" dirty="0"/>
                          <a:t>10 </a:t>
                        </a:r>
                        <a14:m>
                          <m:oMath xmlns:m="http://schemas.openxmlformats.org/officeDocument/2006/math">
                            <m:r>
                              <a:rPr lang="en-US" sz="12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𝜇</m:t>
                            </m:r>
                          </m:oMath>
                        </a14:m>
                        <a:r>
                          <a:rPr lang="en-US" sz="1200" dirty="0"/>
                          <a:t>m sphere</a:t>
                        </a:r>
                      </a:p>
                    </p:txBody>
                  </p:sp>
                </mc:Choice>
                <mc:Fallback xmlns="">
                  <p:sp>
                    <p:nvSpPr>
                      <p:cNvPr id="104" name="TextBox 103">
                        <a:extLst>
                          <a:ext uri="{FF2B5EF4-FFF2-40B4-BE49-F238E27FC236}">
                            <a16:creationId xmlns:a16="http://schemas.microsoft.com/office/drawing/2014/main" id="{321BAAE2-5E74-33B5-FFA2-ABBED2FC0844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11183877" y="4018862"/>
                        <a:ext cx="1503820" cy="276999"/>
                      </a:xfrm>
                      <a:prstGeom prst="rect">
                        <a:avLst/>
                      </a:prstGeom>
                      <a:blipFill>
                        <a:blip r:embed="rId18"/>
                        <a:stretch>
                          <a:fillRect t="-4545" b="-13636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p:cxnSp>
                <p:nvCxnSpPr>
                  <p:cNvPr id="77" name="Elbow Connector 76">
                    <a:extLst>
                      <a:ext uri="{FF2B5EF4-FFF2-40B4-BE49-F238E27FC236}">
                        <a16:creationId xmlns:a16="http://schemas.microsoft.com/office/drawing/2014/main" id="{2BAABB55-B824-E1DB-E8DC-7ECC94843DA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0857753" y="4633295"/>
                    <a:ext cx="236884" cy="88397"/>
                  </a:xfrm>
                  <a:prstGeom prst="bentConnector3">
                    <a:avLst>
                      <a:gd name="adj1" fmla="val 408"/>
                    </a:avLst>
                  </a:prstGeom>
                  <a:ln>
                    <a:tailEnd type="triangle"/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78" name="TextBox 77">
                    <a:extLst>
                      <a:ext uri="{FF2B5EF4-FFF2-40B4-BE49-F238E27FC236}">
                        <a16:creationId xmlns:a16="http://schemas.microsoft.com/office/drawing/2014/main" id="{45C96AE2-C034-4273-892E-2A2B4476BA3F}"/>
                      </a:ext>
                    </a:extLst>
                  </p:cNvPr>
                  <p:cNvSpPr txBox="1"/>
                  <p:nvPr/>
                </p:nvSpPr>
                <p:spPr>
                  <a:xfrm>
                    <a:off x="11060806" y="4583043"/>
                    <a:ext cx="1503820" cy="27699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200" dirty="0"/>
                      <a:t>100 nm sphere</a:t>
                    </a:r>
                  </a:p>
                </p:txBody>
              </p:sp>
            </p:grp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68" name="TextBox 67">
                      <a:extLst>
                        <a:ext uri="{FF2B5EF4-FFF2-40B4-BE49-F238E27FC236}">
                          <a16:creationId xmlns:a16="http://schemas.microsoft.com/office/drawing/2014/main" id="{D6395185-79EA-9847-41A5-ED726C70FC0D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8931612" y="4892436"/>
                      <a:ext cx="3288067" cy="307777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sz="1400" i="1" dirty="0">
                          <a:latin typeface="Helvetica" pitchFamily="2" charset="0"/>
                        </a:rPr>
                        <a:t>For a non-unity detection efficiency, </a:t>
                      </a:r>
                      <a14:m>
                        <m:oMath xmlns:m="http://schemas.openxmlformats.org/officeDocument/2006/math">
                          <m:r>
                            <a:rPr lang="en-US" sz="1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𝜂</m:t>
                          </m:r>
                        </m:oMath>
                      </a14:m>
                      <a:r>
                        <a:rPr lang="en-US" sz="1400" i="1" dirty="0">
                          <a:latin typeface="Helvetica" pitchFamily="2" charset="0"/>
                        </a:rPr>
                        <a:t>:</a:t>
                      </a:r>
                    </a:p>
                  </p:txBody>
                </p:sp>
              </mc:Choice>
              <mc:Fallback xmlns="">
                <p:sp>
                  <p:nvSpPr>
                    <p:cNvPr id="111" name="TextBox 110">
                      <a:extLst>
                        <a:ext uri="{FF2B5EF4-FFF2-40B4-BE49-F238E27FC236}">
                          <a16:creationId xmlns:a16="http://schemas.microsoft.com/office/drawing/2014/main" id="{29C60302-B19B-6319-AAFF-0C2329BDA27F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8931612" y="4892436"/>
                      <a:ext cx="3288067" cy="307777"/>
                    </a:xfrm>
                    <a:prstGeom prst="rect">
                      <a:avLst/>
                    </a:prstGeom>
                    <a:blipFill>
                      <a:blip r:embed="rId19"/>
                      <a:stretch>
                        <a:fillRect l="-769" t="-4000" b="-24000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pic>
              <p:nvPicPr>
                <p:cNvPr id="69" name="Picture 68">
                  <a:extLst>
                    <a:ext uri="{FF2B5EF4-FFF2-40B4-BE49-F238E27FC236}">
                      <a16:creationId xmlns:a16="http://schemas.microsoft.com/office/drawing/2014/main" id="{33366B5E-270A-3FE6-1DB8-668D277A8DF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9209004" y="2751212"/>
                  <a:ext cx="2287270" cy="333098"/>
                </a:xfrm>
                <a:prstGeom prst="rect">
                  <a:avLst/>
                </a:prstGeom>
              </p:spPr>
            </p:pic>
          </p:grpSp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BF13A2DF-F8CC-D1C1-B8FE-301145D93848}"/>
                  </a:ext>
                </a:extLst>
              </p:cNvPr>
              <p:cNvSpPr txBox="1"/>
              <p:nvPr/>
            </p:nvSpPr>
            <p:spPr>
              <a:xfrm>
                <a:off x="9583656" y="3016215"/>
                <a:ext cx="2718443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00" i="1" dirty="0"/>
                  <a:t>See, e.g., A. Clerk, PRB 70, 245306 (2004)</a:t>
                </a:r>
              </a:p>
            </p:txBody>
          </p:sp>
        </p:grp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27B07624-8F25-C090-EC9D-4F721F2F6BC4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9508208" y="5893285"/>
              <a:ext cx="2107685" cy="285900"/>
            </a:xfrm>
            <a:prstGeom prst="rect">
              <a:avLst/>
            </a:prstGeom>
          </p:spPr>
        </p:pic>
      </p:grpSp>
      <p:cxnSp>
        <p:nvCxnSpPr>
          <p:cNvPr id="99" name="Straight Connector 98">
            <a:extLst>
              <a:ext uri="{FF2B5EF4-FFF2-40B4-BE49-F238E27FC236}">
                <a16:creationId xmlns:a16="http://schemas.microsoft.com/office/drawing/2014/main" id="{53256D86-93EE-2757-198A-C78154FD055D}"/>
              </a:ext>
            </a:extLst>
          </p:cNvPr>
          <p:cNvCxnSpPr>
            <a:cxnSpLocks/>
          </p:cNvCxnSpPr>
          <p:nvPr/>
        </p:nvCxnSpPr>
        <p:spPr>
          <a:xfrm>
            <a:off x="419100" y="846155"/>
            <a:ext cx="8247387" cy="0"/>
          </a:xfrm>
          <a:prstGeom prst="line">
            <a:avLst/>
          </a:prstGeom>
          <a:ln w="12700">
            <a:solidFill>
              <a:schemeClr val="tx1">
                <a:lumMod val="95000"/>
                <a:lumOff val="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060651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84EC54-F70D-BD32-7A2F-40D8FC0123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" name="Group 60">
            <a:extLst>
              <a:ext uri="{FF2B5EF4-FFF2-40B4-BE49-F238E27FC236}">
                <a16:creationId xmlns:a16="http://schemas.microsoft.com/office/drawing/2014/main" id="{024A3545-0D87-8BC5-C17D-826941A19DCC}"/>
              </a:ext>
            </a:extLst>
          </p:cNvPr>
          <p:cNvGrpSpPr/>
          <p:nvPr/>
        </p:nvGrpSpPr>
        <p:grpSpPr>
          <a:xfrm>
            <a:off x="294879" y="2439864"/>
            <a:ext cx="5486403" cy="4295415"/>
            <a:chOff x="105400" y="2438950"/>
            <a:chExt cx="5486403" cy="4295415"/>
          </a:xfrm>
        </p:grpSpPr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EA8FDEBF-F41B-FC8E-5C1F-86BCA72FEC0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5400" y="2619565"/>
              <a:ext cx="5486403" cy="4114800"/>
            </a:xfrm>
            <a:prstGeom prst="rect">
              <a:avLst/>
            </a:prstGeom>
          </p:spPr>
        </p:pic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C62D681F-3A7D-D872-8985-F2EBE00F1F57}"/>
                </a:ext>
              </a:extLst>
            </p:cNvPr>
            <p:cNvSpPr txBox="1"/>
            <p:nvPr/>
          </p:nvSpPr>
          <p:spPr>
            <a:xfrm>
              <a:off x="784327" y="2438950"/>
              <a:ext cx="44762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latin typeface="Helvetica" pitchFamily="2" charset="0"/>
                </a:rPr>
                <a:t>Example electron capture decay (</a:t>
              </a:r>
              <a:r>
                <a:rPr lang="en-US" b="1" baseline="30000" dirty="0">
                  <a:latin typeface="Helvetica" pitchFamily="2" charset="0"/>
                </a:rPr>
                <a:t>37</a:t>
              </a:r>
              <a:r>
                <a:rPr lang="en-US" b="1" dirty="0">
                  <a:latin typeface="Helvetica" pitchFamily="2" charset="0"/>
                </a:rPr>
                <a:t>Ar):</a:t>
              </a:r>
            </a:p>
          </p:txBody>
        </p:sp>
      </p:grpSp>
      <p:sp>
        <p:nvSpPr>
          <p:cNvPr id="3" name="Slide Number Placeholder 6">
            <a:extLst>
              <a:ext uri="{FF2B5EF4-FFF2-40B4-BE49-F238E27FC236}">
                <a16:creationId xmlns:a16="http://schemas.microsoft.com/office/drawing/2014/main" id="{65E7DC30-021E-F7B2-E2A8-DE8BD4194E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845040" y="6515429"/>
            <a:ext cx="2346960" cy="413808"/>
          </a:xfrm>
        </p:spPr>
        <p:txBody>
          <a:bodyPr/>
          <a:lstStyle/>
          <a:p>
            <a:fld id="{321454C5-E992-0B4A-8BCD-5A61630EA55B}" type="slidenum">
              <a:rPr lang="en-US" smtClean="0">
                <a:solidFill>
                  <a:schemeClr val="bg1">
                    <a:lumMod val="50000"/>
                  </a:schemeClr>
                </a:solidFill>
                <a:latin typeface="Helvetica"/>
                <a:cs typeface="Helvetica"/>
              </a:rPr>
              <a:pPr/>
              <a:t>13</a:t>
            </a:fld>
            <a:endParaRPr lang="en-US" dirty="0">
              <a:solidFill>
                <a:schemeClr val="bg1">
                  <a:lumMod val="50000"/>
                </a:schemeClr>
              </a:solidFill>
              <a:latin typeface="Helvetica"/>
              <a:cs typeface="Helvetica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8AE6F72-BCA2-DEED-012B-10FBCACA3449}"/>
              </a:ext>
            </a:extLst>
          </p:cNvPr>
          <p:cNvSpPr txBox="1">
            <a:spLocks/>
          </p:cNvSpPr>
          <p:nvPr/>
        </p:nvSpPr>
        <p:spPr>
          <a:xfrm>
            <a:off x="419100" y="248716"/>
            <a:ext cx="11196795" cy="636587"/>
          </a:xfrm>
          <a:prstGeom prst="rect">
            <a:avLst/>
          </a:prstGeom>
        </p:spPr>
        <p:txBody>
          <a:bodyPr vert="horz" lIns="101870" tIns="50935" rIns="101870" bIns="50935" rtlCol="0" anchor="ctr">
            <a:normAutofit fontScale="90000" lnSpcReduction="20000"/>
          </a:bodyPr>
          <a:lstStyle>
            <a:lvl1pPr algn="ctr" defTabSz="509352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en-US" sz="4400" dirty="0">
                <a:solidFill>
                  <a:srgbClr val="984807"/>
                </a:solidFill>
                <a:latin typeface="Helvetica"/>
                <a:ea typeface="ＭＳ Ｐゴシック" charset="0"/>
                <a:cs typeface="Helvetica"/>
              </a:rPr>
              <a:t>Projected sensitivity</a:t>
            </a:r>
          </a:p>
        </p:txBody>
      </p:sp>
      <p:sp>
        <p:nvSpPr>
          <p:cNvPr id="30" name="Footer Placeholder 7">
            <a:extLst>
              <a:ext uri="{FF2B5EF4-FFF2-40B4-BE49-F238E27FC236}">
                <a16:creationId xmlns:a16="http://schemas.microsoft.com/office/drawing/2014/main" id="{99682241-5C5B-A29F-147F-783E76381F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3837859" y="6515164"/>
            <a:ext cx="4359275" cy="414338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ro-RO" sz="1300">
                <a:solidFill>
                  <a:schemeClr val="bg1">
                    <a:lumMod val="50000"/>
                  </a:schemeClr>
                </a:solidFill>
                <a:latin typeface="Helvetica"/>
                <a:cs typeface="Helvetica"/>
              </a:rPr>
              <a:t>UMass - Jan 15, 2025</a:t>
            </a:r>
            <a:endParaRPr lang="en-US" sz="1300" dirty="0">
              <a:solidFill>
                <a:schemeClr val="bg1">
                  <a:lumMod val="50000"/>
                </a:schemeClr>
              </a:solidFill>
              <a:latin typeface="Helvetica"/>
              <a:cs typeface="Helvetica"/>
            </a:endParaRPr>
          </a:p>
        </p:txBody>
      </p:sp>
      <p:sp>
        <p:nvSpPr>
          <p:cNvPr id="31" name="Footer Placeholder 7">
            <a:extLst>
              <a:ext uri="{FF2B5EF4-FFF2-40B4-BE49-F238E27FC236}">
                <a16:creationId xmlns:a16="http://schemas.microsoft.com/office/drawing/2014/main" id="{8A5F9005-C41E-892E-F95E-4A97DC830BA7}"/>
              </a:ext>
            </a:extLst>
          </p:cNvPr>
          <p:cNvSpPr txBox="1">
            <a:spLocks/>
          </p:cNvSpPr>
          <p:nvPr/>
        </p:nvSpPr>
        <p:spPr bwMode="auto">
          <a:xfrm>
            <a:off x="0" y="6515164"/>
            <a:ext cx="3184525" cy="41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882" tIns="50941" rIns="101882" bIns="50941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300" dirty="0">
                <a:solidFill>
                  <a:schemeClr val="bg1">
                    <a:lumMod val="50000"/>
                  </a:schemeClr>
                </a:solidFill>
                <a:latin typeface="Helvetica"/>
                <a:cs typeface="Helvetica"/>
              </a:rPr>
              <a:t>D. Moore, Yale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F1B03DCA-A786-C9C2-EED3-467C5728A36C}"/>
              </a:ext>
            </a:extLst>
          </p:cNvPr>
          <p:cNvCxnSpPr>
            <a:cxnSpLocks/>
          </p:cNvCxnSpPr>
          <p:nvPr/>
        </p:nvCxnSpPr>
        <p:spPr>
          <a:xfrm>
            <a:off x="419100" y="846155"/>
            <a:ext cx="11196795" cy="0"/>
          </a:xfrm>
          <a:prstGeom prst="line">
            <a:avLst/>
          </a:prstGeom>
          <a:ln w="12700">
            <a:solidFill>
              <a:schemeClr val="tx1">
                <a:lumMod val="95000"/>
                <a:lumOff val="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B04A4C25-0244-A69C-E806-DFD77C335664}"/>
              </a:ext>
            </a:extLst>
          </p:cNvPr>
          <p:cNvSpPr txBox="1"/>
          <p:nvPr/>
        </p:nvSpPr>
        <p:spPr>
          <a:xfrm>
            <a:off x="419098" y="946453"/>
            <a:ext cx="11196795" cy="718418"/>
          </a:xfrm>
          <a:prstGeom prst="rect">
            <a:avLst/>
          </a:prstGeom>
          <a:noFill/>
        </p:spPr>
        <p:txBody>
          <a:bodyPr wrap="square" lIns="101870" tIns="50935" rIns="101870" bIns="50935" rtlCol="0">
            <a:spAutoFit/>
          </a:bodyPr>
          <a:lstStyle/>
          <a:p>
            <a:pPr marL="318346" indent="-318346">
              <a:spcBef>
                <a:spcPts val="1800"/>
              </a:spcBef>
              <a:buFont typeface="Arial"/>
              <a:buChar char="•"/>
            </a:pPr>
            <a:r>
              <a:rPr lang="en-US" sz="2000" dirty="0">
                <a:latin typeface="Helvetica"/>
                <a:cs typeface="Helvetica"/>
              </a:rPr>
              <a:t>If a keV – MeV mass sterile 𝜈 mixes with the light 𝜈, then expect small fraction of decays to emit a heavy 𝜈 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339A6818-6B3B-3B4A-364C-7E8E038FE4D4}"/>
              </a:ext>
            </a:extLst>
          </p:cNvPr>
          <p:cNvSpPr txBox="1"/>
          <p:nvPr/>
        </p:nvSpPr>
        <p:spPr>
          <a:xfrm>
            <a:off x="425658" y="1701200"/>
            <a:ext cx="1119023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18346" indent="-318346">
              <a:spcBef>
                <a:spcPts val="1800"/>
              </a:spcBef>
              <a:buFont typeface="Arial"/>
              <a:buChar char="•"/>
            </a:pPr>
            <a:r>
              <a:rPr lang="en-US" sz="2000" dirty="0">
                <a:latin typeface="Helvetica"/>
                <a:cs typeface="Helvetica"/>
              </a:rPr>
              <a:t>Possibility to probe many orders of magnitude beyond best existing experiments with mechanical sensors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C7B87F15-D8BA-3D7C-5DC6-F8BAD20F1784}"/>
                  </a:ext>
                </a:extLst>
              </p:cNvPr>
              <p:cNvSpPr txBox="1"/>
              <p:nvPr/>
            </p:nvSpPr>
            <p:spPr>
              <a:xfrm>
                <a:off x="2797295" y="4135036"/>
                <a:ext cx="874373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1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</m:t>
                        </m:r>
                      </m:sub>
                    </m:sSub>
                  </m:oMath>
                </a14:m>
                <a:r>
                  <a:rPr lang="en-US" sz="1600" i="1" dirty="0">
                    <a:solidFill>
                      <a:srgbClr val="FF0000"/>
                    </a:solidFill>
                  </a:rPr>
                  <a:t> = 750 keV</a:t>
                </a:r>
              </a:p>
            </p:txBody>
          </p:sp>
        </mc:Choice>
        <mc:Fallback xmlns=""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C7B87F15-D8BA-3D7C-5DC6-F8BAD20F17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97295" y="4135036"/>
                <a:ext cx="874373" cy="584775"/>
              </a:xfrm>
              <a:prstGeom prst="rect">
                <a:avLst/>
              </a:prstGeom>
              <a:blipFill>
                <a:blip r:embed="rId4"/>
                <a:stretch>
                  <a:fillRect l="-4348" t="-2128" b="-106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" name="Group 5">
            <a:extLst>
              <a:ext uri="{FF2B5EF4-FFF2-40B4-BE49-F238E27FC236}">
                <a16:creationId xmlns:a16="http://schemas.microsoft.com/office/drawing/2014/main" id="{C2E05B74-9A7E-FA93-698A-560E2A3EF2B5}"/>
              </a:ext>
            </a:extLst>
          </p:cNvPr>
          <p:cNvGrpSpPr/>
          <p:nvPr/>
        </p:nvGrpSpPr>
        <p:grpSpPr>
          <a:xfrm>
            <a:off x="5526998" y="2454199"/>
            <a:ext cx="6088895" cy="4351867"/>
            <a:chOff x="8277669" y="3511394"/>
            <a:chExt cx="4163600" cy="2975817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1039D0E7-3715-8456-64B4-FF55B6B3581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277669" y="3628855"/>
              <a:ext cx="4083363" cy="2858356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5DA63BD-D9DE-BA6D-5366-9C8ECB35E233}"/>
                </a:ext>
              </a:extLst>
            </p:cNvPr>
            <p:cNvSpPr txBox="1"/>
            <p:nvPr/>
          </p:nvSpPr>
          <p:spPr>
            <a:xfrm>
              <a:off x="8585873" y="3511394"/>
              <a:ext cx="3855396" cy="252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latin typeface="Helvetica" pitchFamily="2" charset="0"/>
                </a:rPr>
                <a:t>Projected sensitivity versus </a:t>
              </a:r>
              <a:r>
                <a:rPr lang="en-US" b="1" dirty="0" err="1">
                  <a:latin typeface="Helvetica" pitchFamily="2" charset="0"/>
                </a:rPr>
                <a:t>livetime</a:t>
              </a:r>
              <a:r>
                <a:rPr lang="en-US" b="1" dirty="0">
                  <a:latin typeface="Helvetica" pitchFamily="2" charset="0"/>
                </a:rPr>
                <a:t>: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3598D043-70D4-0E41-00A0-302ECA48E248}"/>
              </a:ext>
            </a:extLst>
          </p:cNvPr>
          <p:cNvGrpSpPr>
            <a:grpSpLocks noChangeAspect="1"/>
          </p:cNvGrpSpPr>
          <p:nvPr/>
        </p:nvGrpSpPr>
        <p:grpSpPr>
          <a:xfrm>
            <a:off x="7955642" y="5174282"/>
            <a:ext cx="1978204" cy="725176"/>
            <a:chOff x="9776793" y="5144965"/>
            <a:chExt cx="1587893" cy="582095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A1397DDA-D149-8DCA-0799-3B1E2A14E59F}"/>
                </a:ext>
              </a:extLst>
            </p:cNvPr>
            <p:cNvGrpSpPr/>
            <p:nvPr/>
          </p:nvGrpSpPr>
          <p:grpSpPr>
            <a:xfrm>
              <a:off x="9776793" y="5297229"/>
              <a:ext cx="222644" cy="323148"/>
              <a:chOff x="9778054" y="5297229"/>
              <a:chExt cx="234898" cy="323148"/>
            </a:xfrm>
          </p:grpSpPr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6C6A9A98-6495-0AA3-8D59-0FF3CF6C5192}"/>
                  </a:ext>
                </a:extLst>
              </p:cNvPr>
              <p:cNvCxnSpPr/>
              <p:nvPr/>
            </p:nvCxnSpPr>
            <p:spPr>
              <a:xfrm>
                <a:off x="9779495" y="5297229"/>
                <a:ext cx="233457" cy="0"/>
              </a:xfrm>
              <a:prstGeom prst="line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28174F7F-BA19-2F30-AC4C-7A448B0ECD57}"/>
                  </a:ext>
                </a:extLst>
              </p:cNvPr>
              <p:cNvCxnSpPr/>
              <p:nvPr/>
            </p:nvCxnSpPr>
            <p:spPr>
              <a:xfrm>
                <a:off x="9778776" y="5457930"/>
                <a:ext cx="233457" cy="0"/>
              </a:xfrm>
              <a:prstGeom prst="line">
                <a:avLst/>
              </a:prstGeom>
              <a:ln w="28575">
                <a:prstDash val="sysDash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0E90062E-3BC6-2712-981B-0E737F7AE557}"/>
                  </a:ext>
                </a:extLst>
              </p:cNvPr>
              <p:cNvCxnSpPr/>
              <p:nvPr/>
            </p:nvCxnSpPr>
            <p:spPr>
              <a:xfrm>
                <a:off x="9778054" y="5620377"/>
                <a:ext cx="233457" cy="0"/>
              </a:xfrm>
              <a:prstGeom prst="line">
                <a:avLst/>
              </a:prstGeom>
              <a:ln w="28575">
                <a:prstDash val="sysDot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981A7E7-8CB7-F979-7671-B5230A3868E7}"/>
                </a:ext>
              </a:extLst>
            </p:cNvPr>
            <p:cNvSpPr txBox="1"/>
            <p:nvPr/>
          </p:nvSpPr>
          <p:spPr>
            <a:xfrm>
              <a:off x="9975886" y="5144965"/>
              <a:ext cx="1293684" cy="2470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1 sphere month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0105AA7-3317-8AB5-6732-478655D8D2AE}"/>
                </a:ext>
              </a:extLst>
            </p:cNvPr>
            <p:cNvSpPr txBox="1"/>
            <p:nvPr/>
          </p:nvSpPr>
          <p:spPr>
            <a:xfrm>
              <a:off x="9978015" y="5307411"/>
              <a:ext cx="1293684" cy="2470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10 sphere years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05417DD-9A01-C020-4033-009F9FD0D15B}"/>
                </a:ext>
              </a:extLst>
            </p:cNvPr>
            <p:cNvSpPr txBox="1"/>
            <p:nvPr/>
          </p:nvSpPr>
          <p:spPr>
            <a:xfrm>
              <a:off x="9978015" y="5480009"/>
              <a:ext cx="1386671" cy="2470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1000 sphere years</a:t>
              </a: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BE473F68-92F4-E2D5-F644-FA0100819C4C}"/>
              </a:ext>
            </a:extLst>
          </p:cNvPr>
          <p:cNvSpPr txBox="1"/>
          <p:nvPr/>
        </p:nvSpPr>
        <p:spPr>
          <a:xfrm>
            <a:off x="1662602" y="2975743"/>
            <a:ext cx="15922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/>
              <a:t>100 nm sphere</a:t>
            </a:r>
          </a:p>
          <a:p>
            <a:r>
              <a:rPr lang="en-US" sz="1600" i="1" dirty="0"/>
              <a:t>1 month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47027E7-2143-978A-305D-DF77357F8480}"/>
              </a:ext>
            </a:extLst>
          </p:cNvPr>
          <p:cNvSpPr txBox="1"/>
          <p:nvPr/>
        </p:nvSpPr>
        <p:spPr>
          <a:xfrm>
            <a:off x="7545220" y="6616049"/>
            <a:ext cx="364705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i="1" dirty="0">
                <a:latin typeface="Helvetica" pitchFamily="2" charset="0"/>
              </a:rPr>
              <a:t>PRX Q 4, 010315 (2023) arXiv:2207.05883</a:t>
            </a:r>
          </a:p>
        </p:txBody>
      </p:sp>
    </p:spTree>
    <p:extLst>
      <p:ext uri="{BB962C8B-B14F-4D97-AF65-F5344CB8AC3E}">
        <p14:creationId xmlns:p14="http://schemas.microsoft.com/office/powerpoint/2010/main" val="3907625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6">
            <a:extLst>
              <a:ext uri="{FF2B5EF4-FFF2-40B4-BE49-F238E27FC236}">
                <a16:creationId xmlns:a16="http://schemas.microsoft.com/office/drawing/2014/main" id="{87B8293C-95D5-F341-A25D-2F3FFCDDC3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845040" y="6515429"/>
            <a:ext cx="2346960" cy="413808"/>
          </a:xfrm>
        </p:spPr>
        <p:txBody>
          <a:bodyPr/>
          <a:lstStyle/>
          <a:p>
            <a:fld id="{321454C5-E992-0B4A-8BCD-5A61630EA55B}" type="slidenum">
              <a:rPr lang="en-US" smtClean="0">
                <a:solidFill>
                  <a:schemeClr val="bg1">
                    <a:lumMod val="50000"/>
                  </a:schemeClr>
                </a:solidFill>
                <a:latin typeface="Helvetica"/>
                <a:cs typeface="Helvetica"/>
              </a:rPr>
              <a:pPr/>
              <a:t>14</a:t>
            </a:fld>
            <a:endParaRPr lang="en-US" dirty="0">
              <a:solidFill>
                <a:schemeClr val="bg1">
                  <a:lumMod val="50000"/>
                </a:schemeClr>
              </a:solidFill>
              <a:latin typeface="Helvetica"/>
              <a:cs typeface="Helvetica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itle 1">
                <a:extLst>
                  <a:ext uri="{FF2B5EF4-FFF2-40B4-BE49-F238E27FC236}">
                    <a16:creationId xmlns:a16="http://schemas.microsoft.com/office/drawing/2014/main" id="{239D3153-5246-3B4A-BE65-88C8A1F3399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19100" y="248716"/>
                <a:ext cx="11196795" cy="636587"/>
              </a:xfrm>
              <a:prstGeom prst="rect">
                <a:avLst/>
              </a:prstGeom>
            </p:spPr>
            <p:txBody>
              <a:bodyPr vert="horz" lIns="101870" tIns="50935" rIns="101870" bIns="50935" rtlCol="0" anchor="ctr">
                <a:normAutofit fontScale="90000" lnSpcReduction="20000"/>
              </a:bodyPr>
              <a:lstStyle>
                <a:lvl1pPr algn="ctr" defTabSz="509352" rtl="0" eaLnBrk="1" latinLnBrk="0" hangingPunct="1">
                  <a:spcBef>
                    <a:spcPct val="0"/>
                  </a:spcBef>
                  <a:buNone/>
                  <a:defRPr sz="49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l">
                  <a:defRPr/>
                </a:pPr>
                <a:r>
                  <a:rPr lang="en-US" sz="4400" dirty="0">
                    <a:solidFill>
                      <a:srgbClr val="984807"/>
                    </a:solidFill>
                    <a:latin typeface="Helvetica"/>
                    <a:ea typeface="ＭＳ Ｐゴシック" charset="0"/>
                    <a:cs typeface="Helvetica"/>
                  </a:rPr>
                  <a:t>Proof of principle (</a:t>
                </a:r>
                <a14:m>
                  <m:oMath xmlns:m="http://schemas.openxmlformats.org/officeDocument/2006/math">
                    <m:r>
                      <a:rPr lang="en-US" sz="4400" i="1" smtClean="0">
                        <a:solidFill>
                          <a:srgbClr val="984807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"/>
                      </a:rPr>
                      <m:t>𝛼</m:t>
                    </m:r>
                  </m:oMath>
                </a14:m>
                <a:r>
                  <a:rPr lang="en-US" sz="4400" dirty="0">
                    <a:solidFill>
                      <a:srgbClr val="984807"/>
                    </a:solidFill>
                    <a:latin typeface="Helvetica"/>
                    <a:ea typeface="ＭＳ Ｐゴシック" charset="0"/>
                    <a:cs typeface="Helvetica"/>
                  </a:rPr>
                  <a:t> decays)</a:t>
                </a:r>
              </a:p>
            </p:txBody>
          </p:sp>
        </mc:Choice>
        <mc:Fallback xmlns="">
          <p:sp>
            <p:nvSpPr>
              <p:cNvPr id="4" name="Title 1">
                <a:extLst>
                  <a:ext uri="{FF2B5EF4-FFF2-40B4-BE49-F238E27FC236}">
                    <a16:creationId xmlns:a16="http://schemas.microsoft.com/office/drawing/2014/main" id="{239D3153-5246-3B4A-BE65-88C8A1F339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9100" y="248716"/>
                <a:ext cx="11196795" cy="636587"/>
              </a:xfrm>
              <a:prstGeom prst="rect">
                <a:avLst/>
              </a:prstGeom>
              <a:blipFill>
                <a:blip r:embed="rId3"/>
                <a:stretch>
                  <a:fillRect l="-1927" t="-29412" b="-392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Footer Placeholder 7">
            <a:extLst>
              <a:ext uri="{FF2B5EF4-FFF2-40B4-BE49-F238E27FC236}">
                <a16:creationId xmlns:a16="http://schemas.microsoft.com/office/drawing/2014/main" id="{89E71EF2-AD17-4F4A-8C39-48ACB40E2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3837859" y="6515164"/>
            <a:ext cx="4359275" cy="414338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ro-RO" sz="1300">
                <a:solidFill>
                  <a:schemeClr val="bg1">
                    <a:lumMod val="50000"/>
                  </a:schemeClr>
                </a:solidFill>
                <a:latin typeface="Helvetica"/>
                <a:cs typeface="Helvetica"/>
              </a:rPr>
              <a:t>UMass - Jan 15, 2025</a:t>
            </a:r>
            <a:endParaRPr lang="en-US" sz="1300" dirty="0">
              <a:solidFill>
                <a:schemeClr val="bg1">
                  <a:lumMod val="50000"/>
                </a:schemeClr>
              </a:solidFill>
              <a:latin typeface="Helvetica"/>
              <a:cs typeface="Helvetica"/>
            </a:endParaRPr>
          </a:p>
        </p:txBody>
      </p:sp>
      <p:sp>
        <p:nvSpPr>
          <p:cNvPr id="31" name="Footer Placeholder 7">
            <a:extLst>
              <a:ext uri="{FF2B5EF4-FFF2-40B4-BE49-F238E27FC236}">
                <a16:creationId xmlns:a16="http://schemas.microsoft.com/office/drawing/2014/main" id="{7709E6F1-0E46-C64E-97AE-133A134300FD}"/>
              </a:ext>
            </a:extLst>
          </p:cNvPr>
          <p:cNvSpPr txBox="1">
            <a:spLocks/>
          </p:cNvSpPr>
          <p:nvPr/>
        </p:nvSpPr>
        <p:spPr bwMode="auto">
          <a:xfrm>
            <a:off x="0" y="6515164"/>
            <a:ext cx="3184525" cy="41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882" tIns="50941" rIns="101882" bIns="50941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300" dirty="0">
                <a:solidFill>
                  <a:schemeClr val="bg1">
                    <a:lumMod val="50000"/>
                  </a:schemeClr>
                </a:solidFill>
                <a:latin typeface="Helvetica"/>
                <a:cs typeface="Helvetica"/>
              </a:rPr>
              <a:t>D. Moore, Yale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75D2A2A8-2EBA-1441-82B0-7360C27BF425}"/>
                  </a:ext>
                </a:extLst>
              </p:cNvPr>
              <p:cNvSpPr txBox="1"/>
              <p:nvPr/>
            </p:nvSpPr>
            <p:spPr>
              <a:xfrm>
                <a:off x="419099" y="946453"/>
                <a:ext cx="11196795" cy="1218555"/>
              </a:xfrm>
              <a:prstGeom prst="rect">
                <a:avLst/>
              </a:prstGeom>
              <a:noFill/>
            </p:spPr>
            <p:txBody>
              <a:bodyPr wrap="square" lIns="101870" tIns="50935" rIns="101870" bIns="50935" rtlCol="0">
                <a:spAutoFit/>
              </a:bodyPr>
              <a:lstStyle/>
              <a:p>
                <a:pPr marL="318346" indent="-318346">
                  <a:spcBef>
                    <a:spcPts val="600"/>
                  </a:spcBef>
                  <a:buFont typeface="Arial"/>
                  <a:buChar char="•"/>
                </a:pPr>
                <a:r>
                  <a:rPr lang="en-US" sz="2000" dirty="0">
                    <a:latin typeface="Helvetica"/>
                    <a:cs typeface="Helvetica"/>
                  </a:rPr>
                  <a:t>As a proof-of-principle, we have detected single 𝛼 decays with &gt;</a:t>
                </a:r>
                <a14:m>
                  <m:oMath xmlns:m="http://schemas.openxmlformats.org/officeDocument/2006/math">
                    <m:r>
                      <a:rPr lang="en-US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"/>
                      </a:rPr>
                      <m:t>𝜇</m:t>
                    </m:r>
                  </m:oMath>
                </a14:m>
                <a:r>
                  <a:rPr lang="en-US" sz="2000" dirty="0">
                    <a:latin typeface="Helvetica"/>
                    <a:cs typeface="Helvetica"/>
                  </a:rPr>
                  <a:t>m sized spheres</a:t>
                </a:r>
              </a:p>
              <a:p>
                <a:pPr marL="775546" lvl="1" indent="-318346">
                  <a:spcBef>
                    <a:spcPts val="600"/>
                  </a:spcBef>
                  <a:buFont typeface="Arial"/>
                  <a:buChar char="•"/>
                </a:pPr>
                <a:r>
                  <a:rPr lang="en-US" sz="2000" dirty="0">
                    <a:latin typeface="Helvetica"/>
                    <a:cs typeface="Helvetica"/>
                  </a:rPr>
                  <a:t>Momentum is ~200 MeV/c (compared to 0.1-1 MeV/c for typical </a:t>
                </a:r>
                <a14:m>
                  <m:oMath xmlns:m="http://schemas.openxmlformats.org/officeDocument/2006/math">
                    <m:r>
                      <a:rPr lang="en-US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"/>
                      </a:rPr>
                      <m:t>𝜈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"/>
                      </a:rPr>
                      <m:t>, 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"/>
                      </a:rPr>
                      <m:t>𝛾</m:t>
                    </m:r>
                  </m:oMath>
                </a14:m>
                <a:r>
                  <a:rPr lang="en-US" sz="2000" dirty="0">
                    <a:latin typeface="Helvetica"/>
                    <a:cs typeface="Helvetica"/>
                  </a:rPr>
                  <a:t>)</a:t>
                </a:r>
              </a:p>
              <a:p>
                <a:pPr marL="318346" indent="-318346">
                  <a:spcBef>
                    <a:spcPts val="900"/>
                  </a:spcBef>
                  <a:buFont typeface="Arial"/>
                  <a:buChar char="•"/>
                </a:pPr>
                <a:r>
                  <a:rPr lang="en-US" sz="2000" dirty="0">
                    <a:latin typeface="Helvetica"/>
                    <a:cs typeface="Helvetica"/>
                  </a:rPr>
                  <a:t>Have demonstrated loading of small quantities of </a:t>
                </a:r>
                <a:r>
                  <a:rPr lang="en-US" sz="2000" baseline="30000" dirty="0">
                    <a:latin typeface="Helvetica"/>
                    <a:cs typeface="Helvetica"/>
                  </a:rPr>
                  <a:t>212</a:t>
                </a:r>
                <a:r>
                  <a:rPr lang="en-US" sz="2000" dirty="0">
                    <a:latin typeface="Helvetica"/>
                    <a:cs typeface="Helvetica"/>
                  </a:rPr>
                  <a:t>Pb into trapped microspheres </a:t>
                </a: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75D2A2A8-2EBA-1441-82B0-7360C27BF4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9099" y="946453"/>
                <a:ext cx="11196795" cy="1218555"/>
              </a:xfrm>
              <a:prstGeom prst="rect">
                <a:avLst/>
              </a:prstGeom>
              <a:blipFill>
                <a:blip r:embed="rId4"/>
                <a:stretch>
                  <a:fillRect l="-454" t="-2062" b="-72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DEFED91-E7CA-6265-87BB-D31456C6D4AB}"/>
              </a:ext>
            </a:extLst>
          </p:cNvPr>
          <p:cNvCxnSpPr>
            <a:cxnSpLocks/>
          </p:cNvCxnSpPr>
          <p:nvPr/>
        </p:nvCxnSpPr>
        <p:spPr>
          <a:xfrm>
            <a:off x="419100" y="846155"/>
            <a:ext cx="9692640" cy="0"/>
          </a:xfrm>
          <a:prstGeom prst="line">
            <a:avLst/>
          </a:prstGeom>
          <a:ln w="12700">
            <a:solidFill>
              <a:schemeClr val="tx1">
                <a:lumMod val="95000"/>
                <a:lumOff val="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D878C106-39F1-B0B0-1C2D-474462FA283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39970"/>
          <a:stretch/>
        </p:blipFill>
        <p:spPr>
          <a:xfrm>
            <a:off x="8101348" y="2648774"/>
            <a:ext cx="4086064" cy="3783534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1C06AF43-6794-E1A4-5F36-6DCE0BAFC5C7}"/>
              </a:ext>
            </a:extLst>
          </p:cNvPr>
          <p:cNvSpPr txBox="1"/>
          <p:nvPr/>
        </p:nvSpPr>
        <p:spPr>
          <a:xfrm>
            <a:off x="8101348" y="2225048"/>
            <a:ext cx="4039438" cy="3441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Helvetica" pitchFamily="2" charset="0"/>
              </a:rPr>
              <a:t>Rn-220 decay chain:</a:t>
            </a: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7052F44A-0E25-A10D-5D20-2ECBA27E60F6}"/>
              </a:ext>
            </a:extLst>
          </p:cNvPr>
          <p:cNvGrpSpPr/>
          <p:nvPr/>
        </p:nvGrpSpPr>
        <p:grpSpPr>
          <a:xfrm>
            <a:off x="539882" y="2641060"/>
            <a:ext cx="7101541" cy="3305874"/>
            <a:chOff x="89210" y="3209290"/>
            <a:chExt cx="7101541" cy="3305874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271E2E02-824F-AD35-4765-B9E3050E53B8}"/>
                </a:ext>
              </a:extLst>
            </p:cNvPr>
            <p:cNvSpPr txBox="1"/>
            <p:nvPr/>
          </p:nvSpPr>
          <p:spPr>
            <a:xfrm>
              <a:off x="1434413" y="3209290"/>
              <a:ext cx="403943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latin typeface="Helvetica" pitchFamily="2" charset="0"/>
                </a:rPr>
                <a:t>Schematic of loading scheme:</a:t>
              </a:r>
            </a:p>
          </p:txBody>
        </p:sp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B16AA450-C40B-4B27-5D49-246E520DF1CB}"/>
                </a:ext>
              </a:extLst>
            </p:cNvPr>
            <p:cNvGrpSpPr/>
            <p:nvPr/>
          </p:nvGrpSpPr>
          <p:grpSpPr>
            <a:xfrm>
              <a:off x="89210" y="3601480"/>
              <a:ext cx="7101541" cy="2913684"/>
              <a:chOff x="89210" y="3601480"/>
              <a:chExt cx="7101541" cy="2913684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6E8B282A-F95E-2748-578B-B0F88A8B2D8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277062" y="3601480"/>
                <a:ext cx="2913689" cy="2913684"/>
              </a:xfrm>
              <a:prstGeom prst="rect">
                <a:avLst/>
              </a:prstGeom>
            </p:spPr>
          </p:pic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B83CDE43-8016-CE94-2CE9-F5FFE9EE488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20486" y="4157566"/>
                <a:ext cx="344586" cy="354843"/>
              </a:xfrm>
              <a:prstGeom prst="rect">
                <a:avLst/>
              </a:prstGeom>
            </p:spPr>
          </p:pic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77CABBFA-B4DE-B2E0-5BD9-28420062792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71443" y="4666804"/>
                <a:ext cx="344586" cy="354843"/>
              </a:xfrm>
              <a:prstGeom prst="rect">
                <a:avLst/>
              </a:prstGeom>
            </p:spPr>
          </p:pic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80797D02-E28A-0DCA-F370-3242BFB8F52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772886" y="4822921"/>
                <a:ext cx="344586" cy="354843"/>
              </a:xfrm>
              <a:prstGeom prst="rect">
                <a:avLst/>
              </a:prstGeom>
            </p:spPr>
          </p:pic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DF7AC25B-942A-78C7-75A7-57F8F31B6F7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68087" y="5622089"/>
                <a:ext cx="344586" cy="354843"/>
              </a:xfrm>
              <a:prstGeom prst="rect">
                <a:avLst/>
              </a:prstGeom>
            </p:spPr>
          </p:pic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B8B65DD1-DC3B-16C1-196F-BA25A7F7109B}"/>
                  </a:ext>
                </a:extLst>
              </p:cNvPr>
              <p:cNvSpPr txBox="1"/>
              <p:nvPr/>
            </p:nvSpPr>
            <p:spPr>
              <a:xfrm>
                <a:off x="351755" y="3683428"/>
                <a:ext cx="122663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baseline="30000" dirty="0">
                    <a:latin typeface="Arial" panose="020B0604020202020204" pitchFamily="34" charset="0"/>
                    <a:cs typeface="Arial" panose="020B0604020202020204" pitchFamily="34" charset="0"/>
                  </a:rPr>
                  <a:t>220</a:t>
                </a:r>
                <a:r>
                  <a:rPr lang="en-US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Rn</a:t>
                </a: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492A8868-0097-76B4-AEF8-4DAF692A2802}"/>
                  </a:ext>
                </a:extLst>
              </p:cNvPr>
              <p:cNvSpPr txBox="1"/>
              <p:nvPr/>
            </p:nvSpPr>
            <p:spPr>
              <a:xfrm>
                <a:off x="1718377" y="3807895"/>
                <a:ext cx="122663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baseline="30000" dirty="0">
                    <a:latin typeface="Arial" panose="020B0604020202020204" pitchFamily="34" charset="0"/>
                    <a:cs typeface="Arial" panose="020B0604020202020204" pitchFamily="34" charset="0"/>
                  </a:rPr>
                  <a:t>216</a:t>
                </a:r>
                <a:r>
                  <a:rPr lang="en-US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Po</a:t>
                </a:r>
                <a:r>
                  <a:rPr lang="en-US" b="1" baseline="30000" dirty="0">
                    <a:latin typeface="Arial" panose="020B0604020202020204" pitchFamily="34" charset="0"/>
                    <a:cs typeface="Arial" panose="020B0604020202020204" pitchFamily="34" charset="0"/>
                  </a:rPr>
                  <a:t>+</a:t>
                </a:r>
              </a:p>
            </p:txBody>
          </p:sp>
          <p:grpSp>
            <p:nvGrpSpPr>
              <p:cNvPr id="45" name="Group 44">
                <a:extLst>
                  <a:ext uri="{FF2B5EF4-FFF2-40B4-BE49-F238E27FC236}">
                    <a16:creationId xmlns:a16="http://schemas.microsoft.com/office/drawing/2014/main" id="{7F848234-E239-D01F-F4DB-1B29B041277F}"/>
                  </a:ext>
                </a:extLst>
              </p:cNvPr>
              <p:cNvGrpSpPr/>
              <p:nvPr/>
            </p:nvGrpSpPr>
            <p:grpSpPr>
              <a:xfrm rot="18579330">
                <a:off x="4126992" y="4301599"/>
                <a:ext cx="912354" cy="729059"/>
                <a:chOff x="1285620" y="4010247"/>
                <a:chExt cx="912354" cy="729059"/>
              </a:xfrm>
            </p:grpSpPr>
            <p:pic>
              <p:nvPicPr>
                <p:cNvPr id="46" name="Picture 45">
                  <a:extLst>
                    <a:ext uri="{FF2B5EF4-FFF2-40B4-BE49-F238E27FC236}">
                      <a16:creationId xmlns:a16="http://schemas.microsoft.com/office/drawing/2014/main" id="{3C38AAA1-7537-F62B-4C1C-D130FDA936D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7" cstate="hq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1853388" y="4384463"/>
                  <a:ext cx="344586" cy="354843"/>
                </a:xfrm>
                <a:prstGeom prst="rect">
                  <a:avLst/>
                </a:prstGeom>
              </p:spPr>
            </p:pic>
            <p:sp>
              <p:nvSpPr>
                <p:cNvPr id="47" name="Explosion 1 46">
                  <a:extLst>
                    <a:ext uri="{FF2B5EF4-FFF2-40B4-BE49-F238E27FC236}">
                      <a16:creationId xmlns:a16="http://schemas.microsoft.com/office/drawing/2014/main" id="{4B570F9A-0702-CC4D-5495-0AF5E04C8E2C}"/>
                    </a:ext>
                  </a:extLst>
                </p:cNvPr>
                <p:cNvSpPr/>
                <p:nvPr/>
              </p:nvSpPr>
              <p:spPr>
                <a:xfrm rot="19680758">
                  <a:off x="1616021" y="4254099"/>
                  <a:ext cx="263421" cy="237028"/>
                </a:xfrm>
                <a:prstGeom prst="irregularSeal1">
                  <a:avLst/>
                </a:prstGeom>
                <a:solidFill>
                  <a:srgbClr val="FFFC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48" name="Picture 47">
                  <a:extLst>
                    <a:ext uri="{FF2B5EF4-FFF2-40B4-BE49-F238E27FC236}">
                      <a16:creationId xmlns:a16="http://schemas.microsoft.com/office/drawing/2014/main" id="{9F7770F5-3EEC-CE1A-2B07-C537F4128B1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8" cstate="hq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 rot="18171160" flipH="1">
                  <a:off x="1300188" y="3995679"/>
                  <a:ext cx="144082" cy="173217"/>
                </a:xfrm>
                <a:prstGeom prst="rect">
                  <a:avLst/>
                </a:prstGeom>
              </p:spPr>
            </p:pic>
            <p:cxnSp>
              <p:nvCxnSpPr>
                <p:cNvPr id="49" name="Straight Arrow Connector 48">
                  <a:extLst>
                    <a:ext uri="{FF2B5EF4-FFF2-40B4-BE49-F238E27FC236}">
                      <a16:creationId xmlns:a16="http://schemas.microsoft.com/office/drawing/2014/main" id="{6978E043-5B50-18AA-FCC4-54D8C13B4B7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1427666" y="4129271"/>
                  <a:ext cx="302744" cy="227623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Straight Arrow Connector 49">
                  <a:extLst>
                    <a:ext uri="{FF2B5EF4-FFF2-40B4-BE49-F238E27FC236}">
                      <a16:creationId xmlns:a16="http://schemas.microsoft.com/office/drawing/2014/main" id="{A99901E0-0BC9-AE3F-32CA-C624445603D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734763" y="4358237"/>
                  <a:ext cx="220934" cy="151699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2" name="Arc 21">
                <a:extLst>
                  <a:ext uri="{FF2B5EF4-FFF2-40B4-BE49-F238E27FC236}">
                    <a16:creationId xmlns:a16="http://schemas.microsoft.com/office/drawing/2014/main" id="{3CC78118-32E9-E491-74AC-DE8B3B1651A7}"/>
                  </a:ext>
                </a:extLst>
              </p:cNvPr>
              <p:cNvSpPr/>
              <p:nvPr/>
            </p:nvSpPr>
            <p:spPr>
              <a:xfrm>
                <a:off x="343839" y="4537505"/>
                <a:ext cx="4334665" cy="459648"/>
              </a:xfrm>
              <a:prstGeom prst="arc">
                <a:avLst>
                  <a:gd name="adj1" fmla="val 12672222"/>
                  <a:gd name="adj2" fmla="val 21471037"/>
                </a:avLst>
              </a:prstGeom>
              <a:ln w="19050">
                <a:headEnd type="none" w="med" len="med"/>
                <a:tailEnd type="arrow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57BDBCCC-C1AA-F46D-FAE6-FD93FFE1D31B}"/>
                  </a:ext>
                </a:extLst>
              </p:cNvPr>
              <p:cNvSpPr txBox="1"/>
              <p:nvPr/>
            </p:nvSpPr>
            <p:spPr>
              <a:xfrm rot="222244">
                <a:off x="2409429" y="4215707"/>
                <a:ext cx="176589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Drift in E-field</a:t>
                </a:r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9260304C-813B-6F80-3587-2A5D26E77102}"/>
                  </a:ext>
                </a:extLst>
              </p:cNvPr>
              <p:cNvSpPr txBox="1"/>
              <p:nvPr/>
            </p:nvSpPr>
            <p:spPr>
              <a:xfrm>
                <a:off x="4723390" y="4688990"/>
                <a:ext cx="122663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baseline="30000" dirty="0">
                    <a:latin typeface="Arial" panose="020B0604020202020204" pitchFamily="34" charset="0"/>
                    <a:cs typeface="Arial" panose="020B0604020202020204" pitchFamily="34" charset="0"/>
                  </a:rPr>
                  <a:t>212</a:t>
                </a:r>
                <a:r>
                  <a:rPr lang="en-US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Pb</a:t>
                </a:r>
                <a:endParaRPr lang="en-US" b="1" baseline="30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44" name="Group 43">
                <a:extLst>
                  <a:ext uri="{FF2B5EF4-FFF2-40B4-BE49-F238E27FC236}">
                    <a16:creationId xmlns:a16="http://schemas.microsoft.com/office/drawing/2014/main" id="{33216EF8-641C-7802-F8E9-16636F004574}"/>
                  </a:ext>
                </a:extLst>
              </p:cNvPr>
              <p:cNvGrpSpPr/>
              <p:nvPr/>
            </p:nvGrpSpPr>
            <p:grpSpPr>
              <a:xfrm>
                <a:off x="1285620" y="4010247"/>
                <a:ext cx="912354" cy="729059"/>
                <a:chOff x="1285620" y="4010247"/>
                <a:chExt cx="912354" cy="729059"/>
              </a:xfrm>
            </p:grpSpPr>
            <p:pic>
              <p:nvPicPr>
                <p:cNvPr id="16" name="Picture 15">
                  <a:extLst>
                    <a:ext uri="{FF2B5EF4-FFF2-40B4-BE49-F238E27FC236}">
                      <a16:creationId xmlns:a16="http://schemas.microsoft.com/office/drawing/2014/main" id="{C7E2D7D6-B974-0A34-E6E5-783BF614742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7" cstate="hq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1853388" y="4384463"/>
                  <a:ext cx="344586" cy="354843"/>
                </a:xfrm>
                <a:prstGeom prst="rect">
                  <a:avLst/>
                </a:prstGeom>
              </p:spPr>
            </p:pic>
            <p:sp>
              <p:nvSpPr>
                <p:cNvPr id="23" name="Explosion 1 22">
                  <a:extLst>
                    <a:ext uri="{FF2B5EF4-FFF2-40B4-BE49-F238E27FC236}">
                      <a16:creationId xmlns:a16="http://schemas.microsoft.com/office/drawing/2014/main" id="{4D262B43-C90C-502B-9A74-878546C45136}"/>
                    </a:ext>
                  </a:extLst>
                </p:cNvPr>
                <p:cNvSpPr/>
                <p:nvPr/>
              </p:nvSpPr>
              <p:spPr>
                <a:xfrm rot="19680758">
                  <a:off x="1616020" y="4254100"/>
                  <a:ext cx="263421" cy="237028"/>
                </a:xfrm>
                <a:prstGeom prst="irregularSeal1">
                  <a:avLst/>
                </a:prstGeom>
                <a:solidFill>
                  <a:srgbClr val="FFFC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35" name="Picture 34">
                  <a:extLst>
                    <a:ext uri="{FF2B5EF4-FFF2-40B4-BE49-F238E27FC236}">
                      <a16:creationId xmlns:a16="http://schemas.microsoft.com/office/drawing/2014/main" id="{BC2DB336-C832-43B6-AAAE-29321A814CE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8" cstate="hq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 rot="18171160" flipH="1">
                  <a:off x="1300188" y="3995679"/>
                  <a:ext cx="144082" cy="173217"/>
                </a:xfrm>
                <a:prstGeom prst="rect">
                  <a:avLst/>
                </a:prstGeom>
              </p:spPr>
            </p:pic>
            <p:cxnSp>
              <p:nvCxnSpPr>
                <p:cNvPr id="37" name="Straight Arrow Connector 36">
                  <a:extLst>
                    <a:ext uri="{FF2B5EF4-FFF2-40B4-BE49-F238E27FC236}">
                      <a16:creationId xmlns:a16="http://schemas.microsoft.com/office/drawing/2014/main" id="{58E46F7D-61DB-461C-F40F-D2F29C16949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1427666" y="4129271"/>
                  <a:ext cx="302744" cy="227623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Arrow Connector 38">
                  <a:extLst>
                    <a:ext uri="{FF2B5EF4-FFF2-40B4-BE49-F238E27FC236}">
                      <a16:creationId xmlns:a16="http://schemas.microsoft.com/office/drawing/2014/main" id="{EB48E75F-7C5C-A662-7D4D-A19F0F153CB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734763" y="4358237"/>
                  <a:ext cx="220934" cy="151699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52" name="Straight Arrow Connector 51">
                <a:extLst>
                  <a:ext uri="{FF2B5EF4-FFF2-40B4-BE49-F238E27FC236}">
                    <a16:creationId xmlns:a16="http://schemas.microsoft.com/office/drawing/2014/main" id="{56926B3F-4C90-59F8-EF8B-6F037A0A7C3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770932" y="4239182"/>
                <a:ext cx="294520" cy="172516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6D29543D-E630-BD13-E42A-DA1C6563479E}"/>
                  </a:ext>
                </a:extLst>
              </p:cNvPr>
              <p:cNvSpPr txBox="1"/>
              <p:nvPr/>
            </p:nvSpPr>
            <p:spPr>
              <a:xfrm>
                <a:off x="4829064" y="4084515"/>
                <a:ext cx="753083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00" dirty="0">
                    <a:latin typeface="Arial" panose="020B0604020202020204" pitchFamily="34" charset="0"/>
                    <a:cs typeface="Arial" panose="020B0604020202020204" pitchFamily="34" charset="0"/>
                  </a:rPr>
                  <a:t>~100 nm</a:t>
                </a:r>
              </a:p>
            </p:txBody>
          </p:sp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5827ABCA-564B-76AB-9B11-0CD4EAD884E1}"/>
                  </a:ext>
                </a:extLst>
              </p:cNvPr>
              <p:cNvSpPr txBox="1"/>
              <p:nvPr/>
            </p:nvSpPr>
            <p:spPr>
              <a:xfrm>
                <a:off x="89210" y="6079381"/>
                <a:ext cx="1171181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T</a:t>
                </a:r>
                <a:r>
                  <a:rPr lang="en-US" sz="1400" baseline="-25000" dirty="0">
                    <a:latin typeface="Arial" panose="020B0604020202020204" pitchFamily="34" charset="0"/>
                    <a:cs typeface="Arial" panose="020B0604020202020204" pitchFamily="34" charset="0"/>
                  </a:rPr>
                  <a:t>1/2</a:t>
                </a:r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 = 56 s</a:t>
                </a:r>
                <a:endParaRPr lang="en-US" sz="1400" baseline="-25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3AA1F274-E922-EE2A-E506-18EED7A363E1}"/>
                  </a:ext>
                </a:extLst>
              </p:cNvPr>
              <p:cNvSpPr txBox="1"/>
              <p:nvPr/>
            </p:nvSpPr>
            <p:spPr>
              <a:xfrm>
                <a:off x="1389638" y="6079380"/>
                <a:ext cx="1171181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T</a:t>
                </a:r>
                <a:r>
                  <a:rPr lang="en-US" sz="1400" baseline="-25000" dirty="0">
                    <a:latin typeface="Arial" panose="020B0604020202020204" pitchFamily="34" charset="0"/>
                    <a:cs typeface="Arial" panose="020B0604020202020204" pitchFamily="34" charset="0"/>
                  </a:rPr>
                  <a:t>1/2</a:t>
                </a:r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 = 0.14 s</a:t>
                </a:r>
                <a:endParaRPr lang="en-US" sz="1400" baseline="-25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19D24E30-B7F7-BEEB-E31E-74B783F89AF1}"/>
                  </a:ext>
                </a:extLst>
              </p:cNvPr>
              <p:cNvSpPr txBox="1"/>
              <p:nvPr/>
            </p:nvSpPr>
            <p:spPr>
              <a:xfrm>
                <a:off x="4446408" y="6079138"/>
                <a:ext cx="1171181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T</a:t>
                </a:r>
                <a:r>
                  <a:rPr lang="en-US" sz="1400" baseline="-25000" dirty="0">
                    <a:latin typeface="Arial" panose="020B0604020202020204" pitchFamily="34" charset="0"/>
                    <a:cs typeface="Arial" panose="020B0604020202020204" pitchFamily="34" charset="0"/>
                  </a:rPr>
                  <a:t>1/2</a:t>
                </a:r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 = 10.6 h</a:t>
                </a:r>
                <a:endParaRPr lang="en-US" sz="1400" baseline="-25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0F9274C5-9633-D556-721F-AE7D0025E9E2}"/>
                  </a:ext>
                </a:extLst>
              </p:cNvPr>
              <p:cNvSpPr txBox="1"/>
              <p:nvPr/>
            </p:nvSpPr>
            <p:spPr>
              <a:xfrm>
                <a:off x="6268030" y="5554653"/>
                <a:ext cx="1560126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3 </a:t>
                </a:r>
                <a14:m>
                  <m:oMath xmlns:m="http://schemas.openxmlformats.org/officeDocument/2006/math">
                    <m:r>
                      <a:rPr lang="en-US" sz="1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m diameter SiO</a:t>
                </a:r>
                <a:r>
                  <a:rPr lang="en-US" sz="1400" baseline="-25000" dirty="0">
                    <a:latin typeface="Arial" panose="020B0604020202020204" pitchFamily="34" charset="0"/>
                    <a:cs typeface="Arial" panose="020B0604020202020204" pitchFamily="34" charset="0"/>
                  </a:rPr>
                  <a:t>2 </a:t>
                </a:r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sphere</a:t>
                </a:r>
                <a:endParaRPr lang="en-US" sz="1400" baseline="-25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0F9274C5-9633-D556-721F-AE7D0025E9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68030" y="5554653"/>
                <a:ext cx="1560126" cy="523220"/>
              </a:xfrm>
              <a:prstGeom prst="rect">
                <a:avLst/>
              </a:prstGeom>
              <a:blipFill>
                <a:blip r:embed="rId9"/>
                <a:stretch>
                  <a:fillRect t="-2381" b="-95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1">
            <a:extLst>
              <a:ext uri="{FF2B5EF4-FFF2-40B4-BE49-F238E27FC236}">
                <a16:creationId xmlns:a16="http://schemas.microsoft.com/office/drawing/2014/main" id="{9C4C393C-2F57-D4CB-B9F5-82EECE0F9B76}"/>
              </a:ext>
            </a:extLst>
          </p:cNvPr>
          <p:cNvSpPr/>
          <p:nvPr/>
        </p:nvSpPr>
        <p:spPr>
          <a:xfrm>
            <a:off x="10041777" y="4480788"/>
            <a:ext cx="545007" cy="1933027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B55D94A-31FC-C3AE-258D-431DF192BC67}"/>
              </a:ext>
            </a:extLst>
          </p:cNvPr>
          <p:cNvSpPr/>
          <p:nvPr/>
        </p:nvSpPr>
        <p:spPr>
          <a:xfrm>
            <a:off x="10676363" y="3879170"/>
            <a:ext cx="545007" cy="1933027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77B8CCD-2CDB-988F-EC35-077DA66DDCEE}"/>
              </a:ext>
            </a:extLst>
          </p:cNvPr>
          <p:cNvSpPr txBox="1"/>
          <p:nvPr/>
        </p:nvSpPr>
        <p:spPr>
          <a:xfrm>
            <a:off x="652295" y="6035418"/>
            <a:ext cx="469341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i="1" dirty="0">
                <a:latin typeface="Helvetica" pitchFamily="2" charset="0"/>
              </a:rPr>
              <a:t>J. Wang et al, PRL133, 023602 (2024), arXiv:2402.13257</a:t>
            </a:r>
            <a:endParaRPr lang="en-US" sz="1400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E190DCA-F5E9-8751-6592-C7B331B4C04D}"/>
              </a:ext>
            </a:extLst>
          </p:cNvPr>
          <p:cNvGrpSpPr/>
          <p:nvPr/>
        </p:nvGrpSpPr>
        <p:grpSpPr>
          <a:xfrm>
            <a:off x="10611038" y="86808"/>
            <a:ext cx="1756933" cy="2043629"/>
            <a:chOff x="10144380" y="170693"/>
            <a:chExt cx="1756933" cy="2043629"/>
          </a:xfrm>
        </p:grpSpPr>
        <p:pic>
          <p:nvPicPr>
            <p:cNvPr id="19" name="Google Shape;378;p34">
              <a:extLst>
                <a:ext uri="{FF2B5EF4-FFF2-40B4-BE49-F238E27FC236}">
                  <a16:creationId xmlns:a16="http://schemas.microsoft.com/office/drawing/2014/main" id="{05426F1D-9AD4-DAAD-81D6-8F9D6E5AA4D7}"/>
                </a:ext>
              </a:extLst>
            </p:cNvPr>
            <p:cNvPicPr preferRelativeResize="0"/>
            <p:nvPr/>
          </p:nvPicPr>
          <p:blipFill rotWithShape="1">
            <a:blip r:embed="rId10">
              <a:alphaModFix/>
            </a:blip>
            <a:srcRect l="11262" t="16638" r="8692"/>
            <a:stretch/>
          </p:blipFill>
          <p:spPr>
            <a:xfrm>
              <a:off x="10289699" y="170693"/>
              <a:ext cx="1247425" cy="17050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0F6444F-E49B-E189-F374-0BE0FE6D23EE}"/>
                </a:ext>
              </a:extLst>
            </p:cNvPr>
            <p:cNvSpPr txBox="1"/>
            <p:nvPr/>
          </p:nvSpPr>
          <p:spPr>
            <a:xfrm>
              <a:off x="10144380" y="1875768"/>
              <a:ext cx="175693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i="1" dirty="0">
                  <a:latin typeface="Arial" panose="020B0604020202020204" pitchFamily="34" charset="0"/>
                  <a:cs typeface="Arial" panose="020B0604020202020204" pitchFamily="34" charset="0"/>
                </a:rPr>
                <a:t>Jiaxiang Wang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882141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B1519919-2D90-055D-0632-19EEEFAC4C46}"/>
              </a:ext>
            </a:extLst>
          </p:cNvPr>
          <p:cNvGrpSpPr/>
          <p:nvPr/>
        </p:nvGrpSpPr>
        <p:grpSpPr>
          <a:xfrm>
            <a:off x="449305" y="1595617"/>
            <a:ext cx="10599715" cy="5077530"/>
            <a:chOff x="190891" y="1585678"/>
            <a:chExt cx="10599715" cy="507753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4EB4351-8EB4-6E52-F30C-D7A540BD0B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28885"/>
            <a:stretch/>
          </p:blipFill>
          <p:spPr>
            <a:xfrm>
              <a:off x="190891" y="1585678"/>
              <a:ext cx="10599715" cy="5077530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3921FCF-081F-A295-F409-7248E864E78A}"/>
                </a:ext>
              </a:extLst>
            </p:cNvPr>
            <p:cNvSpPr/>
            <p:nvPr/>
          </p:nvSpPr>
          <p:spPr>
            <a:xfrm>
              <a:off x="230647" y="1585678"/>
              <a:ext cx="396781" cy="5851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Slide Number Placeholder 6">
            <a:extLst>
              <a:ext uri="{FF2B5EF4-FFF2-40B4-BE49-F238E27FC236}">
                <a16:creationId xmlns:a16="http://schemas.microsoft.com/office/drawing/2014/main" id="{87B8293C-95D5-F341-A25D-2F3FFCDDC3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845040" y="6515429"/>
            <a:ext cx="2346960" cy="413808"/>
          </a:xfrm>
        </p:spPr>
        <p:txBody>
          <a:bodyPr/>
          <a:lstStyle/>
          <a:p>
            <a:fld id="{321454C5-E992-0B4A-8BCD-5A61630EA55B}" type="slidenum">
              <a:rPr lang="en-US" smtClean="0">
                <a:solidFill>
                  <a:schemeClr val="bg1">
                    <a:lumMod val="50000"/>
                  </a:schemeClr>
                </a:solidFill>
                <a:latin typeface="Helvetica"/>
                <a:cs typeface="Helvetica"/>
              </a:rPr>
              <a:pPr/>
              <a:t>15</a:t>
            </a:fld>
            <a:endParaRPr lang="en-US" dirty="0">
              <a:solidFill>
                <a:schemeClr val="bg1">
                  <a:lumMod val="50000"/>
                </a:schemeClr>
              </a:solidFill>
              <a:latin typeface="Helvetica"/>
              <a:cs typeface="Helvetica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39D3153-5246-3B4A-BE65-88C8A1F3399A}"/>
              </a:ext>
            </a:extLst>
          </p:cNvPr>
          <p:cNvSpPr txBox="1">
            <a:spLocks/>
          </p:cNvSpPr>
          <p:nvPr/>
        </p:nvSpPr>
        <p:spPr>
          <a:xfrm>
            <a:off x="419100" y="248716"/>
            <a:ext cx="11196795" cy="636587"/>
          </a:xfrm>
          <a:prstGeom prst="rect">
            <a:avLst/>
          </a:prstGeom>
        </p:spPr>
        <p:txBody>
          <a:bodyPr vert="horz" lIns="101870" tIns="50935" rIns="101870" bIns="50935" rtlCol="0" anchor="ctr">
            <a:normAutofit fontScale="90000" lnSpcReduction="20000"/>
          </a:bodyPr>
          <a:lstStyle>
            <a:lvl1pPr algn="ctr" defTabSz="509352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en-US" sz="4400" dirty="0">
                <a:solidFill>
                  <a:srgbClr val="984807"/>
                </a:solidFill>
                <a:latin typeface="Helvetica"/>
                <a:ea typeface="ＭＳ Ｐゴシック" charset="0"/>
                <a:cs typeface="Helvetica"/>
              </a:rPr>
              <a:t>Detection of single nuclear decays (charge)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5D2A2A8-2EBA-1441-82B0-7360C27BF425}"/>
              </a:ext>
            </a:extLst>
          </p:cNvPr>
          <p:cNvSpPr txBox="1"/>
          <p:nvPr/>
        </p:nvSpPr>
        <p:spPr>
          <a:xfrm>
            <a:off x="419099" y="946453"/>
            <a:ext cx="11412345" cy="410641"/>
          </a:xfrm>
          <a:prstGeom prst="rect">
            <a:avLst/>
          </a:prstGeom>
          <a:noFill/>
        </p:spPr>
        <p:txBody>
          <a:bodyPr wrap="square" lIns="101870" tIns="50935" rIns="101870" bIns="50935" rtlCol="0">
            <a:spAutoFit/>
          </a:bodyPr>
          <a:lstStyle/>
          <a:p>
            <a:pPr marL="318346" indent="-318346">
              <a:spcBef>
                <a:spcPts val="1200"/>
              </a:spcBef>
              <a:buFont typeface="Arial"/>
              <a:buChar char="•"/>
            </a:pPr>
            <a:r>
              <a:rPr lang="en-US" sz="2000" dirty="0">
                <a:latin typeface="Helvetica"/>
                <a:cs typeface="Helvetica"/>
              </a:rPr>
              <a:t>Can detect single nuclear decays through the change in net charge of the particle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4CABE3AF-B55E-D392-1C32-0C3AC40DC69E}"/>
              </a:ext>
            </a:extLst>
          </p:cNvPr>
          <p:cNvCxnSpPr>
            <a:cxnSpLocks/>
          </p:cNvCxnSpPr>
          <p:nvPr/>
        </p:nvCxnSpPr>
        <p:spPr>
          <a:xfrm>
            <a:off x="419100" y="846155"/>
            <a:ext cx="11196795" cy="0"/>
          </a:xfrm>
          <a:prstGeom prst="line">
            <a:avLst/>
          </a:prstGeom>
          <a:ln w="12700">
            <a:solidFill>
              <a:schemeClr val="tx1">
                <a:lumMod val="95000"/>
                <a:lumOff val="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8B7F0584-06D7-1F8B-DDBF-6BFB6BA9B17A}"/>
              </a:ext>
            </a:extLst>
          </p:cNvPr>
          <p:cNvSpPr txBox="1"/>
          <p:nvPr/>
        </p:nvSpPr>
        <p:spPr>
          <a:xfrm>
            <a:off x="2474842" y="1391123"/>
            <a:ext cx="67387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Helvetica" pitchFamily="2" charset="0"/>
              </a:rPr>
              <a:t>Example of measured charge changes vs. time: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698E8D7-A249-39AC-380E-D6C281B6789B}"/>
                  </a:ext>
                </a:extLst>
              </p:cNvPr>
              <p:cNvSpPr txBox="1"/>
              <p:nvPr/>
            </p:nvSpPr>
            <p:spPr>
              <a:xfrm>
                <a:off x="7342370" y="2464905"/>
                <a:ext cx="1518088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b="1" i="1" smtClean="0">
                        <a:solidFill>
                          <a:srgbClr val="FFA5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𝜶</m:t>
                    </m:r>
                    <m:r>
                      <a:rPr lang="en-US" b="1" i="1" smtClean="0">
                        <a:solidFill>
                          <a:srgbClr val="FFA5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</m:t>
                    </m:r>
                    <m:r>
                      <a:rPr lang="en-US" b="1" i="1" smtClean="0">
                        <a:solidFill>
                          <a:srgbClr val="FFA5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𝜷</m:t>
                    </m:r>
                  </m:oMath>
                </a14:m>
                <a:r>
                  <a:rPr lang="en-US" b="1" dirty="0">
                    <a:solidFill>
                      <a:srgbClr val="FFA500"/>
                    </a:solidFill>
                  </a:rPr>
                  <a:t> </a:t>
                </a:r>
                <a:r>
                  <a:rPr lang="en-US" b="1" dirty="0">
                    <a:solidFill>
                      <a:srgbClr val="FFA5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decays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698E8D7-A249-39AC-380E-D6C281B678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42370" y="2464905"/>
                <a:ext cx="1518088" cy="369332"/>
              </a:xfrm>
              <a:prstGeom prst="rect">
                <a:avLst/>
              </a:prstGeom>
              <a:blipFill>
                <a:blip r:embed="rId4"/>
                <a:stretch>
                  <a:fillRect t="-6452" r="-826" b="-193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58B0EF2F-69AD-7A7E-3F39-9434CC06654E}"/>
              </a:ext>
            </a:extLst>
          </p:cNvPr>
          <p:cNvCxnSpPr/>
          <p:nvPr/>
        </p:nvCxnSpPr>
        <p:spPr>
          <a:xfrm flipH="1">
            <a:off x="7663070" y="2872409"/>
            <a:ext cx="238539" cy="556591"/>
          </a:xfrm>
          <a:prstGeom prst="straightConnector1">
            <a:avLst/>
          </a:prstGeom>
          <a:ln>
            <a:solidFill>
              <a:srgbClr val="FFA5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0C748825-FF2C-6C85-DD1C-D9E1226A8947}"/>
              </a:ext>
            </a:extLst>
          </p:cNvPr>
          <p:cNvCxnSpPr>
            <a:cxnSpLocks/>
          </p:cNvCxnSpPr>
          <p:nvPr/>
        </p:nvCxnSpPr>
        <p:spPr>
          <a:xfrm>
            <a:off x="8050696" y="2834237"/>
            <a:ext cx="180948" cy="507411"/>
          </a:xfrm>
          <a:prstGeom prst="straightConnector1">
            <a:avLst/>
          </a:prstGeom>
          <a:ln>
            <a:solidFill>
              <a:srgbClr val="FFA5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B3599346-BD67-D20B-75AD-92E95BC58EEF}"/>
              </a:ext>
            </a:extLst>
          </p:cNvPr>
          <p:cNvCxnSpPr>
            <a:cxnSpLocks/>
          </p:cNvCxnSpPr>
          <p:nvPr/>
        </p:nvCxnSpPr>
        <p:spPr>
          <a:xfrm>
            <a:off x="8762371" y="2655546"/>
            <a:ext cx="758691" cy="135015"/>
          </a:xfrm>
          <a:prstGeom prst="straightConnector1">
            <a:avLst/>
          </a:prstGeom>
          <a:ln>
            <a:solidFill>
              <a:srgbClr val="FFA5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B084A91D-546F-B076-D924-2271A4617F25}"/>
              </a:ext>
            </a:extLst>
          </p:cNvPr>
          <p:cNvCxnSpPr>
            <a:cxnSpLocks/>
          </p:cNvCxnSpPr>
          <p:nvPr/>
        </p:nvCxnSpPr>
        <p:spPr>
          <a:xfrm>
            <a:off x="8635760" y="2790561"/>
            <a:ext cx="264454" cy="337248"/>
          </a:xfrm>
          <a:prstGeom prst="straightConnector1">
            <a:avLst/>
          </a:prstGeom>
          <a:ln>
            <a:solidFill>
              <a:srgbClr val="FFA5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A8AA679F-548E-F06C-305B-0D71503AB2AD}"/>
              </a:ext>
            </a:extLst>
          </p:cNvPr>
          <p:cNvSpPr txBox="1"/>
          <p:nvPr/>
        </p:nvSpPr>
        <p:spPr>
          <a:xfrm>
            <a:off x="7782339" y="1850118"/>
            <a:ext cx="1696992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FF82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Auto-discharge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B559E6E6-8E3F-3966-72EE-53694BD9DB11}"/>
              </a:ext>
            </a:extLst>
          </p:cNvPr>
          <p:cNvCxnSpPr>
            <a:cxnSpLocks/>
          </p:cNvCxnSpPr>
          <p:nvPr/>
        </p:nvCxnSpPr>
        <p:spPr>
          <a:xfrm flipV="1">
            <a:off x="9391849" y="1906085"/>
            <a:ext cx="279626" cy="124834"/>
          </a:xfrm>
          <a:prstGeom prst="straightConnector1">
            <a:avLst/>
          </a:prstGeom>
          <a:ln>
            <a:solidFill>
              <a:srgbClr val="FF827F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4" name="Footer Placeholder 7">
            <a:extLst>
              <a:ext uri="{FF2B5EF4-FFF2-40B4-BE49-F238E27FC236}">
                <a16:creationId xmlns:a16="http://schemas.microsoft.com/office/drawing/2014/main" id="{5573A060-3C9C-8B13-9D1C-36278386AD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3837859" y="6515164"/>
            <a:ext cx="4359275" cy="414338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ro-RO" sz="1300">
                <a:solidFill>
                  <a:schemeClr val="bg1">
                    <a:lumMod val="50000"/>
                  </a:schemeClr>
                </a:solidFill>
                <a:latin typeface="Helvetica"/>
                <a:cs typeface="Helvetica"/>
              </a:rPr>
              <a:t>UMass - Jan 15, 2025</a:t>
            </a:r>
            <a:endParaRPr lang="en-US" sz="1300" dirty="0">
              <a:solidFill>
                <a:schemeClr val="bg1">
                  <a:lumMod val="50000"/>
                </a:schemeClr>
              </a:solidFill>
              <a:latin typeface="Helvetica"/>
              <a:cs typeface="Helvetica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A81E124-4D02-CAFD-7216-797E31ADABBB}"/>
              </a:ext>
            </a:extLst>
          </p:cNvPr>
          <p:cNvSpPr txBox="1"/>
          <p:nvPr/>
        </p:nvSpPr>
        <p:spPr>
          <a:xfrm>
            <a:off x="439680" y="6591737"/>
            <a:ext cx="373208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i="1" dirty="0">
                <a:latin typeface="Helvetica" pitchFamily="2" charset="0"/>
              </a:rPr>
              <a:t>PRL133, 023602 (2024), arXiv:2402.13257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5572001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244138-A857-B34C-8BD8-FDE2F8B5B9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FA4DBF6E-3992-7B5A-5BE2-65DBB42AE0AE}"/>
              </a:ext>
            </a:extLst>
          </p:cNvPr>
          <p:cNvGrpSpPr/>
          <p:nvPr/>
        </p:nvGrpSpPr>
        <p:grpSpPr>
          <a:xfrm>
            <a:off x="884731" y="1651656"/>
            <a:ext cx="10058398" cy="5097095"/>
            <a:chOff x="884731" y="1762867"/>
            <a:chExt cx="10058398" cy="509709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46F9EC1-D7ED-ED3F-0321-A35C9DA1AB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1324"/>
            <a:stretch/>
          </p:blipFill>
          <p:spPr>
            <a:xfrm>
              <a:off x="884731" y="1762867"/>
              <a:ext cx="10058398" cy="5097095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70D04D13-8E52-70A8-30AC-B4FEE0FB19D8}"/>
                </a:ext>
              </a:extLst>
            </p:cNvPr>
            <p:cNvGrpSpPr/>
            <p:nvPr/>
          </p:nvGrpSpPr>
          <p:grpSpPr>
            <a:xfrm>
              <a:off x="6017497" y="1895936"/>
              <a:ext cx="4600062" cy="2602182"/>
              <a:chOff x="5029199" y="1449334"/>
              <a:chExt cx="4600062" cy="2602182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6E5E37F7-9785-38D2-5650-128EF0043B8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2263" r="59382" b="48785"/>
              <a:stretch/>
            </p:blipFill>
            <p:spPr>
              <a:xfrm>
                <a:off x="5029199" y="1716224"/>
                <a:ext cx="4457701" cy="1984142"/>
              </a:xfrm>
              <a:prstGeom prst="rect">
                <a:avLst/>
              </a:prstGeom>
            </p:spPr>
          </p:pic>
          <p:sp>
            <p:nvSpPr>
              <p:cNvPr id="11" name="Freeform 10">
                <a:extLst>
                  <a:ext uri="{FF2B5EF4-FFF2-40B4-BE49-F238E27FC236}">
                    <a16:creationId xmlns:a16="http://schemas.microsoft.com/office/drawing/2014/main" id="{749DC45F-E662-6E1D-AF85-56FDC97255A5}"/>
                  </a:ext>
                </a:extLst>
              </p:cNvPr>
              <p:cNvSpPr/>
              <p:nvPr/>
            </p:nvSpPr>
            <p:spPr>
              <a:xfrm>
                <a:off x="6179622" y="1449334"/>
                <a:ext cx="3449639" cy="2602182"/>
              </a:xfrm>
              <a:custGeom>
                <a:avLst/>
                <a:gdLst>
                  <a:gd name="connsiteX0" fmla="*/ 2557978 w 3449639"/>
                  <a:gd name="connsiteY0" fmla="*/ 2601966 h 2602182"/>
                  <a:gd name="connsiteX1" fmla="*/ 5278 w 3449639"/>
                  <a:gd name="connsiteY1" fmla="*/ 366766 h 2602182"/>
                  <a:gd name="connsiteX2" fmla="*/ 3307278 w 3449639"/>
                  <a:gd name="connsiteY2" fmla="*/ 227066 h 2602182"/>
                  <a:gd name="connsiteX3" fmla="*/ 2557978 w 3449639"/>
                  <a:gd name="connsiteY3" fmla="*/ 2601966 h 26021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449639" h="2602182">
                    <a:moveTo>
                      <a:pt x="2557978" y="2601966"/>
                    </a:moveTo>
                    <a:cubicBezTo>
                      <a:pt x="2007645" y="2625249"/>
                      <a:pt x="-119605" y="762582"/>
                      <a:pt x="5278" y="366766"/>
                    </a:cubicBezTo>
                    <a:cubicBezTo>
                      <a:pt x="130161" y="-29050"/>
                      <a:pt x="2877595" y="-147584"/>
                      <a:pt x="3307278" y="227066"/>
                    </a:cubicBezTo>
                    <a:cubicBezTo>
                      <a:pt x="3736961" y="601716"/>
                      <a:pt x="3108311" y="2578683"/>
                      <a:pt x="2557978" y="2601966"/>
                    </a:cubicBezTo>
                    <a:close/>
                  </a:path>
                </a:pathLst>
              </a:cu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D6A1A1F3-033F-6B0C-A19A-241F540EC2CD}"/>
              </a:ext>
            </a:extLst>
          </p:cNvPr>
          <p:cNvSpPr/>
          <p:nvPr/>
        </p:nvSpPr>
        <p:spPr>
          <a:xfrm>
            <a:off x="1902942" y="5557914"/>
            <a:ext cx="2335426" cy="5270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901D8F6-3D65-8AED-3412-F5C472F257F2}"/>
              </a:ext>
            </a:extLst>
          </p:cNvPr>
          <p:cNvSpPr txBox="1"/>
          <p:nvPr/>
        </p:nvSpPr>
        <p:spPr>
          <a:xfrm>
            <a:off x="1878228" y="5538638"/>
            <a:ext cx="26196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rgbClr val="0432FF"/>
                </a:solidFill>
              </a:rPr>
              <a:t>“Background free” tag of a decay within the particle!</a:t>
            </a:r>
          </a:p>
        </p:txBody>
      </p:sp>
      <p:sp>
        <p:nvSpPr>
          <p:cNvPr id="3" name="Slide Number Placeholder 6">
            <a:extLst>
              <a:ext uri="{FF2B5EF4-FFF2-40B4-BE49-F238E27FC236}">
                <a16:creationId xmlns:a16="http://schemas.microsoft.com/office/drawing/2014/main" id="{0A81564C-5707-47BB-EEFB-1529AFA653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845040" y="6515429"/>
            <a:ext cx="2346960" cy="413808"/>
          </a:xfrm>
        </p:spPr>
        <p:txBody>
          <a:bodyPr/>
          <a:lstStyle/>
          <a:p>
            <a:fld id="{321454C5-E992-0B4A-8BCD-5A61630EA55B}" type="slidenum">
              <a:rPr lang="en-US" smtClean="0">
                <a:solidFill>
                  <a:schemeClr val="bg1">
                    <a:lumMod val="50000"/>
                  </a:schemeClr>
                </a:solidFill>
                <a:latin typeface="Helvetica"/>
                <a:cs typeface="Helvetica"/>
              </a:rPr>
              <a:pPr/>
              <a:t>16</a:t>
            </a:fld>
            <a:endParaRPr lang="en-US" dirty="0">
              <a:solidFill>
                <a:schemeClr val="bg1">
                  <a:lumMod val="50000"/>
                </a:schemeClr>
              </a:solidFill>
              <a:latin typeface="Helvetica"/>
              <a:cs typeface="Helvetica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4E37D57-E52A-D425-845A-F888B34D7C4A}"/>
              </a:ext>
            </a:extLst>
          </p:cNvPr>
          <p:cNvSpPr txBox="1">
            <a:spLocks/>
          </p:cNvSpPr>
          <p:nvPr/>
        </p:nvSpPr>
        <p:spPr>
          <a:xfrm>
            <a:off x="419100" y="248716"/>
            <a:ext cx="11196795" cy="636587"/>
          </a:xfrm>
          <a:prstGeom prst="rect">
            <a:avLst/>
          </a:prstGeom>
        </p:spPr>
        <p:txBody>
          <a:bodyPr vert="horz" lIns="101870" tIns="50935" rIns="101870" bIns="50935" rtlCol="0" anchor="ctr">
            <a:normAutofit fontScale="90000" lnSpcReduction="20000"/>
          </a:bodyPr>
          <a:lstStyle>
            <a:lvl1pPr algn="ctr" defTabSz="509352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en-US" sz="4400" dirty="0">
                <a:solidFill>
                  <a:srgbClr val="984807"/>
                </a:solidFill>
                <a:latin typeface="Helvetica"/>
                <a:ea typeface="ＭＳ Ｐゴシック" charset="0"/>
                <a:cs typeface="Helvetica"/>
              </a:rPr>
              <a:t>Distribution of measured charge changes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B7606961-0719-86A1-E0B9-D1F6CA8527F9}"/>
                  </a:ext>
                </a:extLst>
              </p:cNvPr>
              <p:cNvSpPr txBox="1"/>
              <p:nvPr/>
            </p:nvSpPr>
            <p:spPr>
              <a:xfrm>
                <a:off x="419099" y="946453"/>
                <a:ext cx="11412345" cy="410641"/>
              </a:xfrm>
              <a:prstGeom prst="rect">
                <a:avLst/>
              </a:prstGeom>
              <a:noFill/>
            </p:spPr>
            <p:txBody>
              <a:bodyPr wrap="square" lIns="101870" tIns="50935" rIns="101870" bIns="50935" rtlCol="0">
                <a:spAutoFit/>
              </a:bodyPr>
              <a:lstStyle/>
              <a:p>
                <a:pPr marL="318346" indent="-318346">
                  <a:spcBef>
                    <a:spcPts val="1200"/>
                  </a:spcBef>
                  <a:buFont typeface="Arial"/>
                  <a:buChar char="•"/>
                </a:pPr>
                <a:r>
                  <a:rPr lang="en-US" sz="2000" dirty="0">
                    <a:latin typeface="Helvetica"/>
                    <a:cs typeface="Helvetica"/>
                  </a:rPr>
                  <a:t>Single </a:t>
                </a:r>
                <a14:m>
                  <m:oMath xmlns:m="http://schemas.openxmlformats.org/officeDocument/2006/math">
                    <m:r>
                      <a:rPr lang="en-US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"/>
                      </a:rPr>
                      <m:t>𝛼</m:t>
                    </m:r>
                  </m:oMath>
                </a14:m>
                <a:r>
                  <a:rPr lang="en-US" sz="2000" dirty="0">
                    <a:latin typeface="Helvetica"/>
                    <a:cs typeface="Helvetica"/>
                  </a:rPr>
                  <a:t> and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"/>
                      </a:rPr>
                      <m:t>𝛽</m:t>
                    </m:r>
                  </m:oMath>
                </a14:m>
                <a:r>
                  <a:rPr lang="en-US" sz="2000" dirty="0">
                    <a:latin typeface="Helvetica"/>
                    <a:cs typeface="Helvetica"/>
                  </a:rPr>
                  <a:t> decays nearly always kick out extra electrons, with changes &gt;&gt;1 e</a:t>
                </a:r>
                <a:r>
                  <a:rPr lang="en-US" sz="2000" baseline="30000" dirty="0">
                    <a:latin typeface="Helvetica"/>
                    <a:cs typeface="Helvetica"/>
                  </a:rPr>
                  <a:t>-</a:t>
                </a:r>
                <a:r>
                  <a:rPr lang="en-US" sz="2000" dirty="0">
                    <a:latin typeface="Helvetica"/>
                    <a:cs typeface="Helvetica"/>
                  </a:rPr>
                  <a:t> observed</a:t>
                </a: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B7606961-0719-86A1-E0B9-D1F6CA8527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9099" y="946453"/>
                <a:ext cx="11412345" cy="410641"/>
              </a:xfrm>
              <a:prstGeom prst="rect">
                <a:avLst/>
              </a:prstGeom>
              <a:blipFill>
                <a:blip r:embed="rId5"/>
                <a:stretch>
                  <a:fillRect l="-445" t="-2941" b="-235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DB357A45-39CD-18E9-6813-E43957B88245}"/>
              </a:ext>
            </a:extLst>
          </p:cNvPr>
          <p:cNvCxnSpPr>
            <a:cxnSpLocks/>
          </p:cNvCxnSpPr>
          <p:nvPr/>
        </p:nvCxnSpPr>
        <p:spPr>
          <a:xfrm>
            <a:off x="419100" y="846155"/>
            <a:ext cx="11196795" cy="0"/>
          </a:xfrm>
          <a:prstGeom prst="line">
            <a:avLst/>
          </a:prstGeom>
          <a:ln w="12700">
            <a:solidFill>
              <a:schemeClr val="tx1">
                <a:lumMod val="95000"/>
                <a:lumOff val="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3059DDB8-7747-4E9A-F9E7-6882E76CC189}"/>
              </a:ext>
            </a:extLst>
          </p:cNvPr>
          <p:cNvSpPr txBox="1"/>
          <p:nvPr/>
        </p:nvSpPr>
        <p:spPr>
          <a:xfrm>
            <a:off x="4636281" y="6494369"/>
            <a:ext cx="2977979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Change in charge [</a:t>
            </a: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A1D3EBA-6F1D-7AFE-DE05-06399DA18F63}"/>
              </a:ext>
            </a:extLst>
          </p:cNvPr>
          <p:cNvSpPr txBox="1"/>
          <p:nvPr/>
        </p:nvSpPr>
        <p:spPr>
          <a:xfrm rot="16200000">
            <a:off x="-536883" y="3938091"/>
            <a:ext cx="2977979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Counts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A7697FC-EC2C-9D1A-C7E5-A16DC6E3A739}"/>
              </a:ext>
            </a:extLst>
          </p:cNvPr>
          <p:cNvSpPr txBox="1"/>
          <p:nvPr/>
        </p:nvSpPr>
        <p:spPr>
          <a:xfrm>
            <a:off x="2726634" y="1425806"/>
            <a:ext cx="67387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Helvetica" pitchFamily="2" charset="0"/>
              </a:rPr>
              <a:t>Distribution of charge changes (6 spheres):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E528190-25CB-AAE6-452F-E9A7546E9C5C}"/>
              </a:ext>
            </a:extLst>
          </p:cNvPr>
          <p:cNvSpPr txBox="1"/>
          <p:nvPr/>
        </p:nvSpPr>
        <p:spPr>
          <a:xfrm>
            <a:off x="439680" y="6591737"/>
            <a:ext cx="373208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i="1" dirty="0">
                <a:latin typeface="Helvetica" pitchFamily="2" charset="0"/>
              </a:rPr>
              <a:t>PRL133, 023602 (2024), arXiv:2402.13257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629841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466217F4-8554-6CB8-3D8E-FFC6E7AE39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3801" y="1601797"/>
            <a:ext cx="5384962" cy="505718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AB8FCBA-3B33-4C24-6A82-499DF6D067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427" y="1601797"/>
            <a:ext cx="5384962" cy="5057182"/>
          </a:xfrm>
          <a:prstGeom prst="rect">
            <a:avLst/>
          </a:prstGeom>
        </p:spPr>
      </p:pic>
      <p:sp>
        <p:nvSpPr>
          <p:cNvPr id="3" name="Slide Number Placeholder 6">
            <a:extLst>
              <a:ext uri="{FF2B5EF4-FFF2-40B4-BE49-F238E27FC236}">
                <a16:creationId xmlns:a16="http://schemas.microsoft.com/office/drawing/2014/main" id="{87B8293C-95D5-F341-A25D-2F3FFCDDC3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845040" y="6515429"/>
            <a:ext cx="2346960" cy="413808"/>
          </a:xfrm>
        </p:spPr>
        <p:txBody>
          <a:bodyPr/>
          <a:lstStyle/>
          <a:p>
            <a:fld id="{321454C5-E992-0B4A-8BCD-5A61630EA55B}" type="slidenum">
              <a:rPr lang="en-US" smtClean="0">
                <a:solidFill>
                  <a:schemeClr val="bg1">
                    <a:lumMod val="50000"/>
                  </a:schemeClr>
                </a:solidFill>
                <a:latin typeface="Helvetica"/>
                <a:cs typeface="Helvetica"/>
              </a:rPr>
              <a:pPr/>
              <a:t>17</a:t>
            </a:fld>
            <a:endParaRPr lang="en-US" dirty="0">
              <a:solidFill>
                <a:schemeClr val="bg1">
                  <a:lumMod val="50000"/>
                </a:schemeClr>
              </a:solidFill>
              <a:latin typeface="Helvetica"/>
              <a:cs typeface="Helvetica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39D3153-5246-3B4A-BE65-88C8A1F3399A}"/>
              </a:ext>
            </a:extLst>
          </p:cNvPr>
          <p:cNvSpPr txBox="1">
            <a:spLocks/>
          </p:cNvSpPr>
          <p:nvPr/>
        </p:nvSpPr>
        <p:spPr>
          <a:xfrm>
            <a:off x="419100" y="248716"/>
            <a:ext cx="11196795" cy="636587"/>
          </a:xfrm>
          <a:prstGeom prst="rect">
            <a:avLst/>
          </a:prstGeom>
        </p:spPr>
        <p:txBody>
          <a:bodyPr vert="horz" lIns="101870" tIns="50935" rIns="101870" bIns="50935" rtlCol="0" anchor="ctr">
            <a:normAutofit fontScale="90000" lnSpcReduction="20000"/>
          </a:bodyPr>
          <a:lstStyle>
            <a:lvl1pPr algn="ctr" defTabSz="509352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en-US" sz="4400" dirty="0">
                <a:solidFill>
                  <a:srgbClr val="984807"/>
                </a:solidFill>
                <a:latin typeface="Helvetica"/>
                <a:ea typeface="ＭＳ Ｐゴシック" charset="0"/>
                <a:cs typeface="Helvetica"/>
              </a:rPr>
              <a:t>Detection of single nuclear decays (recoil)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5D2A2A8-2EBA-1441-82B0-7360C27BF425}"/>
              </a:ext>
            </a:extLst>
          </p:cNvPr>
          <p:cNvSpPr txBox="1"/>
          <p:nvPr/>
        </p:nvSpPr>
        <p:spPr>
          <a:xfrm>
            <a:off x="419099" y="946453"/>
            <a:ext cx="11412345" cy="410641"/>
          </a:xfrm>
          <a:prstGeom prst="rect">
            <a:avLst/>
          </a:prstGeom>
          <a:noFill/>
        </p:spPr>
        <p:txBody>
          <a:bodyPr wrap="square" lIns="101870" tIns="50935" rIns="101870" bIns="50935" rtlCol="0">
            <a:spAutoFit/>
          </a:bodyPr>
          <a:lstStyle/>
          <a:p>
            <a:pPr marL="318346" indent="-318346">
              <a:spcBef>
                <a:spcPts val="1200"/>
              </a:spcBef>
              <a:buFont typeface="Arial"/>
              <a:buChar char="•"/>
            </a:pPr>
            <a:r>
              <a:rPr lang="en-US" sz="2000" dirty="0">
                <a:latin typeface="Helvetica"/>
                <a:cs typeface="Helvetica"/>
              </a:rPr>
              <a:t>Reconstruct recoil of the entire particle correlated with the decay time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4CABE3AF-B55E-D392-1C32-0C3AC40DC69E}"/>
              </a:ext>
            </a:extLst>
          </p:cNvPr>
          <p:cNvCxnSpPr>
            <a:cxnSpLocks/>
          </p:cNvCxnSpPr>
          <p:nvPr/>
        </p:nvCxnSpPr>
        <p:spPr>
          <a:xfrm>
            <a:off x="419100" y="846155"/>
            <a:ext cx="11196795" cy="0"/>
          </a:xfrm>
          <a:prstGeom prst="line">
            <a:avLst/>
          </a:prstGeom>
          <a:ln w="12700">
            <a:solidFill>
              <a:schemeClr val="tx1">
                <a:lumMod val="95000"/>
                <a:lumOff val="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C6B01732-26FD-8FD7-D0BF-584D048DD8D8}"/>
              </a:ext>
            </a:extLst>
          </p:cNvPr>
          <p:cNvSpPr txBox="1"/>
          <p:nvPr/>
        </p:nvSpPr>
        <p:spPr>
          <a:xfrm>
            <a:off x="1033237" y="1357094"/>
            <a:ext cx="44506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Helvetica" pitchFamily="2" charset="0"/>
              </a:rPr>
              <a:t>Recoil coincident with charge change: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E3BD175-4974-E7D1-5617-B0CBBD7A652D}"/>
              </a:ext>
            </a:extLst>
          </p:cNvPr>
          <p:cNvSpPr txBox="1"/>
          <p:nvPr/>
        </p:nvSpPr>
        <p:spPr>
          <a:xfrm>
            <a:off x="2750525" y="1794977"/>
            <a:ext cx="2733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bg1">
                    <a:lumMod val="50000"/>
                  </a:schemeClr>
                </a:solidFill>
              </a:rPr>
              <a:t>Signal to noise = 13</a:t>
            </a:r>
          </a:p>
        </p:txBody>
      </p:sp>
      <p:sp>
        <p:nvSpPr>
          <p:cNvPr id="5" name="Footer Placeholder 7">
            <a:extLst>
              <a:ext uri="{FF2B5EF4-FFF2-40B4-BE49-F238E27FC236}">
                <a16:creationId xmlns:a16="http://schemas.microsoft.com/office/drawing/2014/main" id="{FE02B124-704D-FEE6-639C-F17C6AD8F9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3837859" y="6515164"/>
            <a:ext cx="4359275" cy="414338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ro-RO" sz="1300">
                <a:solidFill>
                  <a:schemeClr val="bg1">
                    <a:lumMod val="50000"/>
                  </a:schemeClr>
                </a:solidFill>
                <a:latin typeface="Helvetica"/>
                <a:cs typeface="Helvetica"/>
              </a:rPr>
              <a:t>UMass - Jan 15, 2025</a:t>
            </a:r>
            <a:endParaRPr lang="en-US" sz="1300" dirty="0">
              <a:solidFill>
                <a:schemeClr val="bg1">
                  <a:lumMod val="50000"/>
                </a:schemeClr>
              </a:solidFill>
              <a:latin typeface="Helvetica"/>
              <a:cs typeface="Helvetica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BDACA2F-EAD7-7D66-B2CD-6EA285655143}"/>
              </a:ext>
            </a:extLst>
          </p:cNvPr>
          <p:cNvSpPr txBox="1"/>
          <p:nvPr/>
        </p:nvSpPr>
        <p:spPr>
          <a:xfrm>
            <a:off x="439680" y="6591737"/>
            <a:ext cx="373208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i="1" dirty="0">
                <a:latin typeface="Helvetica" pitchFamily="2" charset="0"/>
              </a:rPr>
              <a:t>PRL133, 023602 (2024), arXiv:2402.13257</a:t>
            </a:r>
            <a:endParaRPr lang="en-US" sz="14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3C99AEE-1E34-B938-F9FE-67847BE5CEF5}"/>
              </a:ext>
            </a:extLst>
          </p:cNvPr>
          <p:cNvSpPr txBox="1"/>
          <p:nvPr/>
        </p:nvSpPr>
        <p:spPr>
          <a:xfrm>
            <a:off x="6346791" y="1345678"/>
            <a:ext cx="44506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Helvetica" pitchFamily="2" charset="0"/>
              </a:rPr>
              <a:t>Zoom to decay time:</a:t>
            </a:r>
          </a:p>
        </p:txBody>
      </p:sp>
    </p:spTree>
    <p:extLst>
      <p:ext uri="{BB962C8B-B14F-4D97-AF65-F5344CB8AC3E}">
        <p14:creationId xmlns:p14="http://schemas.microsoft.com/office/powerpoint/2010/main" val="33352588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F40136-88E2-863B-F152-54B35485A1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9A65CB12-9F17-2C5B-ED0C-B944CB75A81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5609" r="36573"/>
          <a:stretch/>
        </p:blipFill>
        <p:spPr>
          <a:xfrm>
            <a:off x="6795447" y="2910509"/>
            <a:ext cx="5348215" cy="3947491"/>
          </a:xfrm>
          <a:prstGeom prst="rect">
            <a:avLst/>
          </a:prstGeom>
        </p:spPr>
      </p:pic>
      <p:sp>
        <p:nvSpPr>
          <p:cNvPr id="3" name="Slide Number Placeholder 6">
            <a:extLst>
              <a:ext uri="{FF2B5EF4-FFF2-40B4-BE49-F238E27FC236}">
                <a16:creationId xmlns:a16="http://schemas.microsoft.com/office/drawing/2014/main" id="{CAF081EA-74C8-82D0-C39B-F395412445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845040" y="6515429"/>
            <a:ext cx="2346960" cy="413808"/>
          </a:xfrm>
        </p:spPr>
        <p:txBody>
          <a:bodyPr/>
          <a:lstStyle/>
          <a:p>
            <a:fld id="{321454C5-E992-0B4A-8BCD-5A61630EA55B}" type="slidenum">
              <a:rPr lang="en-US" smtClean="0">
                <a:solidFill>
                  <a:schemeClr val="bg1">
                    <a:lumMod val="50000"/>
                  </a:schemeClr>
                </a:solidFill>
                <a:latin typeface="Helvetica"/>
                <a:cs typeface="Helvetica"/>
              </a:rPr>
              <a:pPr/>
              <a:t>18</a:t>
            </a:fld>
            <a:endParaRPr lang="en-US" dirty="0">
              <a:solidFill>
                <a:schemeClr val="bg1">
                  <a:lumMod val="50000"/>
                </a:schemeClr>
              </a:solidFill>
              <a:latin typeface="Helvetica"/>
              <a:cs typeface="Helvetica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562784C-7FE7-3D85-55D7-4BB6845FF82A}"/>
              </a:ext>
            </a:extLst>
          </p:cNvPr>
          <p:cNvSpPr txBox="1">
            <a:spLocks/>
          </p:cNvSpPr>
          <p:nvPr/>
        </p:nvSpPr>
        <p:spPr>
          <a:xfrm>
            <a:off x="419100" y="248716"/>
            <a:ext cx="11196795" cy="636587"/>
          </a:xfrm>
          <a:prstGeom prst="rect">
            <a:avLst/>
          </a:prstGeom>
        </p:spPr>
        <p:txBody>
          <a:bodyPr vert="horz" lIns="101870" tIns="50935" rIns="101870" bIns="50935" rtlCol="0" anchor="ctr">
            <a:normAutofit fontScale="90000" lnSpcReduction="20000"/>
          </a:bodyPr>
          <a:lstStyle>
            <a:lvl1pPr algn="ctr" defTabSz="509352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en-US" sz="4400" dirty="0">
                <a:solidFill>
                  <a:srgbClr val="984807"/>
                </a:solidFill>
                <a:latin typeface="Helvetica"/>
                <a:ea typeface="ＭＳ Ｐゴシック" charset="0"/>
                <a:cs typeface="Helvetica"/>
              </a:rPr>
              <a:t>Next steps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9C9B5D79-06C4-8A76-3A27-AF90D96252AF}"/>
                  </a:ext>
                </a:extLst>
              </p:cNvPr>
              <p:cNvSpPr txBox="1"/>
              <p:nvPr/>
            </p:nvSpPr>
            <p:spPr>
              <a:xfrm>
                <a:off x="419098" y="946453"/>
                <a:ext cx="11349295" cy="726112"/>
              </a:xfrm>
              <a:prstGeom prst="rect">
                <a:avLst/>
              </a:prstGeom>
              <a:noFill/>
            </p:spPr>
            <p:txBody>
              <a:bodyPr wrap="square" lIns="101870" tIns="50935" rIns="101870" bIns="50935" rtlCol="0">
                <a:spAutoFit/>
              </a:bodyPr>
              <a:lstStyle/>
              <a:p>
                <a:pPr marL="318346" indent="-318346">
                  <a:spcBef>
                    <a:spcPts val="1200"/>
                  </a:spcBef>
                  <a:buFont typeface="Arial"/>
                  <a:buChar char="•"/>
                </a:pPr>
                <a:r>
                  <a:rPr lang="en-US" sz="2000" dirty="0">
                    <a:latin typeface="Helvetica"/>
                    <a:cs typeface="Helvetica"/>
                  </a:rPr>
                  <a:t>This first proof-of-principle result already may find applications in nuclear safeguards/forensics:</a:t>
                </a:r>
              </a:p>
              <a:p>
                <a:pPr marL="775546" lvl="1" indent="-318346">
                  <a:spcBef>
                    <a:spcPts val="300"/>
                  </a:spcBef>
                  <a:buFont typeface="Arial"/>
                  <a:buChar char="•"/>
                </a:pPr>
                <a:r>
                  <a:rPr lang="en-US" dirty="0">
                    <a:latin typeface="Helvetica"/>
                    <a:cs typeface="Helvetica"/>
                  </a:rPr>
                  <a:t>E.g. 10 um diameter </a:t>
                </a:r>
                <a:r>
                  <a:rPr lang="en-US" baseline="30000" dirty="0">
                    <a:latin typeface="Helvetica"/>
                    <a:cs typeface="Helvetica"/>
                  </a:rPr>
                  <a:t>235</a:t>
                </a:r>
                <a:r>
                  <a:rPr lang="en-US" dirty="0">
                    <a:latin typeface="Helvetica"/>
                    <a:cs typeface="Helvetica"/>
                  </a:rPr>
                  <a:t>U</a:t>
                </a:r>
                <a:r>
                  <a:rPr lang="en-US" baseline="-25000" dirty="0">
                    <a:latin typeface="Helvetica"/>
                    <a:cs typeface="Helvetica"/>
                  </a:rPr>
                  <a:t>2</a:t>
                </a:r>
                <a:r>
                  <a:rPr lang="en-US" dirty="0">
                    <a:latin typeface="Helvetica"/>
                    <a:cs typeface="Helvetica"/>
                  </a:rPr>
                  <a:t>O</a:t>
                </a:r>
                <a:r>
                  <a:rPr lang="en-US" baseline="-25000" dirty="0">
                    <a:latin typeface="Helvetica"/>
                    <a:cs typeface="Helvetica"/>
                  </a:rPr>
                  <a:t>5</a:t>
                </a:r>
                <a:r>
                  <a:rPr lang="en-US" dirty="0">
                    <a:latin typeface="Helvetica"/>
                    <a:cs typeface="Helvetica"/>
                  </a:rPr>
                  <a:t> particle -&gt; 400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"/>
                      </a:rPr>
                      <m:t>𝜇</m:t>
                    </m:r>
                  </m:oMath>
                </a14:m>
                <a:r>
                  <a:rPr lang="en-US" dirty="0" err="1">
                    <a:latin typeface="Helvetica"/>
                    <a:cs typeface="Helvetica"/>
                  </a:rPr>
                  <a:t>Bq</a:t>
                </a:r>
                <a:r>
                  <a:rPr lang="en-US" dirty="0">
                    <a:latin typeface="Helvetica"/>
                    <a:cs typeface="Helvetica"/>
                  </a:rPr>
                  <a:t> activity (~1 decay/</a:t>
                </a:r>
                <a:r>
                  <a:rPr lang="en-US" dirty="0" err="1">
                    <a:latin typeface="Helvetica"/>
                    <a:cs typeface="Helvetica"/>
                  </a:rPr>
                  <a:t>hr</a:t>
                </a:r>
                <a:r>
                  <a:rPr lang="en-US" dirty="0">
                    <a:latin typeface="Helvetica"/>
                    <a:cs typeface="Helvetica"/>
                  </a:rPr>
                  <a:t>)</a:t>
                </a: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9C9B5D79-06C4-8A76-3A27-AF90D96252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9098" y="946453"/>
                <a:ext cx="11349295" cy="726112"/>
              </a:xfrm>
              <a:prstGeom prst="rect">
                <a:avLst/>
              </a:prstGeom>
              <a:blipFill>
                <a:blip r:embed="rId4"/>
                <a:stretch>
                  <a:fillRect l="-447" t="-3448" b="-120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240BB669-E88E-5096-81CB-9B33DAE03B02}"/>
              </a:ext>
            </a:extLst>
          </p:cNvPr>
          <p:cNvCxnSpPr>
            <a:cxnSpLocks/>
          </p:cNvCxnSpPr>
          <p:nvPr/>
        </p:nvCxnSpPr>
        <p:spPr>
          <a:xfrm>
            <a:off x="419100" y="846155"/>
            <a:ext cx="11119757" cy="0"/>
          </a:xfrm>
          <a:prstGeom prst="line">
            <a:avLst/>
          </a:prstGeom>
          <a:ln w="12700">
            <a:solidFill>
              <a:schemeClr val="tx1">
                <a:lumMod val="95000"/>
                <a:lumOff val="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F299E5E1-BD06-8639-CF5D-0E6BB748B0B8}"/>
                  </a:ext>
                </a:extLst>
              </p:cNvPr>
              <p:cNvSpPr txBox="1"/>
              <p:nvPr/>
            </p:nvSpPr>
            <p:spPr>
              <a:xfrm>
                <a:off x="419097" y="1688821"/>
                <a:ext cx="11349295" cy="134652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indent="-342900">
                  <a:spcBef>
                    <a:spcPts val="1200"/>
                  </a:spcBef>
                  <a:buFont typeface="Arial" panose="020B0604020202020204" pitchFamily="34" charset="0"/>
                  <a:buChar char="•"/>
                </a:pPr>
                <a:r>
                  <a:rPr lang="en-US" sz="2000" dirty="0">
                    <a:latin typeface="Helvetica"/>
                    <a:cs typeface="Helvetica"/>
                  </a:rPr>
                  <a:t>Next steps are:</a:t>
                </a:r>
              </a:p>
              <a:p>
                <a:pPr marL="775546" lvl="1" indent="-318346">
                  <a:spcBef>
                    <a:spcPts val="300"/>
                  </a:spcBef>
                  <a:buFont typeface="Arial"/>
                  <a:buChar char="•"/>
                </a:pPr>
                <a:r>
                  <a:rPr lang="en-US" dirty="0">
                    <a:latin typeface="Helvetica"/>
                    <a:cs typeface="Helvetica"/>
                  </a:rPr>
                  <a:t>Develop methods to load other isotopes of interest into ~100 nm particles</a:t>
                </a:r>
              </a:p>
              <a:p>
                <a:pPr marL="775546" lvl="1" indent="-318346">
                  <a:spcBef>
                    <a:spcPts val="300"/>
                  </a:spcBef>
                  <a:buFont typeface="Arial"/>
                  <a:buChar char="•"/>
                </a:pPr>
                <a:r>
                  <a:rPr lang="en-US" dirty="0">
                    <a:latin typeface="Helvetica"/>
                    <a:cs typeface="Helvetica"/>
                  </a:rPr>
                  <a:t>Incorporate conventional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𝜶</m:t>
                    </m:r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𝜷</m:t>
                    </m:r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dirty="0">
                    <a:latin typeface="Helvetica"/>
                    <a:cs typeface="Helvetica"/>
                  </a:rPr>
                  <a:t> and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𝜸</m:t>
                    </m:r>
                  </m:oMath>
                </a14:m>
                <a:r>
                  <a:rPr lang="en-US" dirty="0">
                    <a:latin typeface="Helvetica"/>
                    <a:cs typeface="Helvetica"/>
                  </a:rPr>
                  <a:t> detectors</a:t>
                </a:r>
              </a:p>
              <a:p>
                <a:pPr marL="775546" lvl="1" indent="-318346">
                  <a:spcBef>
                    <a:spcPts val="300"/>
                  </a:spcBef>
                  <a:buFont typeface="Arial"/>
                  <a:buChar char="•"/>
                </a:pPr>
                <a:r>
                  <a:rPr lang="en-US" dirty="0">
                    <a:latin typeface="Helvetica"/>
                    <a:cs typeface="Helvetica"/>
                  </a:rPr>
                  <a:t>Measure momenta of single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𝜸</m:t>
                    </m:r>
                  </m:oMath>
                </a14:m>
                <a:r>
                  <a:rPr lang="en-US" dirty="0">
                    <a:latin typeface="Helvetica"/>
                    <a:cs typeface="Helvetica"/>
                  </a:rPr>
                  <a:t>,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"/>
                      </a:rPr>
                      <m:t>𝝂</m:t>
                    </m:r>
                  </m:oMath>
                </a14:m>
                <a:endParaRPr lang="en-US" b="1" dirty="0">
                  <a:latin typeface="Helvetica"/>
                  <a:cs typeface="Helvetica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F299E5E1-BD06-8639-CF5D-0E6BB748B0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9097" y="1688821"/>
                <a:ext cx="11349295" cy="1346522"/>
              </a:xfrm>
              <a:prstGeom prst="rect">
                <a:avLst/>
              </a:prstGeom>
              <a:blipFill>
                <a:blip r:embed="rId5"/>
                <a:stretch>
                  <a:fillRect l="-559" t="-1852" b="-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Footer Placeholder 7">
            <a:extLst>
              <a:ext uri="{FF2B5EF4-FFF2-40B4-BE49-F238E27FC236}">
                <a16:creationId xmlns:a16="http://schemas.microsoft.com/office/drawing/2014/main" id="{10469A88-2F1E-B136-AD3C-8E012842B3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3837859" y="6515164"/>
            <a:ext cx="4359275" cy="414338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ro-RO" sz="1300">
                <a:solidFill>
                  <a:schemeClr val="bg1">
                    <a:lumMod val="50000"/>
                  </a:schemeClr>
                </a:solidFill>
                <a:latin typeface="Helvetica"/>
                <a:cs typeface="Helvetica"/>
              </a:rPr>
              <a:t>UMass - Jan 15, 2025</a:t>
            </a:r>
            <a:endParaRPr lang="en-US" sz="1300" dirty="0">
              <a:solidFill>
                <a:schemeClr val="bg1">
                  <a:lumMod val="50000"/>
                </a:schemeClr>
              </a:solidFill>
              <a:latin typeface="Helvetica"/>
              <a:cs typeface="Helvetica"/>
            </a:endParaRPr>
          </a:p>
        </p:txBody>
      </p:sp>
      <p:sp>
        <p:nvSpPr>
          <p:cNvPr id="7" name="Footer Placeholder 7">
            <a:extLst>
              <a:ext uri="{FF2B5EF4-FFF2-40B4-BE49-F238E27FC236}">
                <a16:creationId xmlns:a16="http://schemas.microsoft.com/office/drawing/2014/main" id="{8219F7C5-6B32-E5C8-374E-305DC238BB08}"/>
              </a:ext>
            </a:extLst>
          </p:cNvPr>
          <p:cNvSpPr txBox="1">
            <a:spLocks/>
          </p:cNvSpPr>
          <p:nvPr/>
        </p:nvSpPr>
        <p:spPr bwMode="auto">
          <a:xfrm>
            <a:off x="0" y="6515164"/>
            <a:ext cx="3184525" cy="41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882" tIns="50941" rIns="101882" bIns="50941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300" dirty="0">
                <a:solidFill>
                  <a:schemeClr val="bg1">
                    <a:lumMod val="50000"/>
                  </a:schemeClr>
                </a:solidFill>
                <a:latin typeface="Helvetica"/>
                <a:cs typeface="Helvetica"/>
              </a:rPr>
              <a:t>D. Moore, Yale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E0F13C8-40A7-9650-21A2-24CC96EEE85D}"/>
              </a:ext>
            </a:extLst>
          </p:cNvPr>
          <p:cNvGrpSpPr/>
          <p:nvPr/>
        </p:nvGrpSpPr>
        <p:grpSpPr>
          <a:xfrm>
            <a:off x="637806" y="3035343"/>
            <a:ext cx="6303720" cy="3440674"/>
            <a:chOff x="637806" y="3256567"/>
            <a:chExt cx="6303720" cy="3440674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DFC4066D-7EDA-CCF9-4721-A957E5A3FCB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37806" y="3796602"/>
              <a:ext cx="5801277" cy="2900639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0E49ED3-F34A-B9AC-02DD-FA095D7C92D1}"/>
                </a:ext>
              </a:extLst>
            </p:cNvPr>
            <p:cNvSpPr txBox="1"/>
            <p:nvPr/>
          </p:nvSpPr>
          <p:spPr>
            <a:xfrm>
              <a:off x="810475" y="3422475"/>
              <a:ext cx="388199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Microdroplet loading concept: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F1233860-A67C-D95B-AFC6-312B742AE7E6}"/>
                </a:ext>
              </a:extLst>
            </p:cNvPr>
            <p:cNvSpPr txBox="1"/>
            <p:nvPr/>
          </p:nvSpPr>
          <p:spPr>
            <a:xfrm>
              <a:off x="4421397" y="3256567"/>
              <a:ext cx="25201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Droplet on micropipette:</a:t>
              </a: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08D6EE75-27F0-5853-9F77-E57EEA0815B1}"/>
              </a:ext>
            </a:extLst>
          </p:cNvPr>
          <p:cNvSpPr txBox="1"/>
          <p:nvPr/>
        </p:nvSpPr>
        <p:spPr>
          <a:xfrm>
            <a:off x="7564790" y="2839007"/>
            <a:ext cx="38819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Particle detector surrounding trap: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C750515-64D5-02A0-A06A-91BA0C501AED}"/>
              </a:ext>
            </a:extLst>
          </p:cNvPr>
          <p:cNvGrpSpPr/>
          <p:nvPr/>
        </p:nvGrpSpPr>
        <p:grpSpPr>
          <a:xfrm>
            <a:off x="7596752" y="0"/>
            <a:ext cx="4505910" cy="3985860"/>
            <a:chOff x="7596752" y="0"/>
            <a:chExt cx="4505910" cy="3985860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60506250-5B0D-A311-4245-1AA98BB1EC62}"/>
                </a:ext>
              </a:extLst>
            </p:cNvPr>
            <p:cNvGrpSpPr/>
            <p:nvPr/>
          </p:nvGrpSpPr>
          <p:grpSpPr>
            <a:xfrm>
              <a:off x="7596752" y="0"/>
              <a:ext cx="4505910" cy="3780349"/>
              <a:chOff x="7596752" y="0"/>
              <a:chExt cx="4505910" cy="3780349"/>
            </a:xfrm>
          </p:grpSpPr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48AC1FE8-5FC5-C761-3AFE-044B6E337783}"/>
                  </a:ext>
                </a:extLst>
              </p:cNvPr>
              <p:cNvGrpSpPr/>
              <p:nvPr/>
            </p:nvGrpSpPr>
            <p:grpSpPr>
              <a:xfrm>
                <a:off x="7596752" y="0"/>
                <a:ext cx="4505910" cy="3780349"/>
                <a:chOff x="7596752" y="0"/>
                <a:chExt cx="4505910" cy="3780349"/>
              </a:xfrm>
            </p:grpSpPr>
            <p:sp>
              <p:nvSpPr>
                <p:cNvPr id="8" name="Rectangle 7">
                  <a:extLst>
                    <a:ext uri="{FF2B5EF4-FFF2-40B4-BE49-F238E27FC236}">
                      <a16:creationId xmlns:a16="http://schemas.microsoft.com/office/drawing/2014/main" id="{2E4A80F6-1551-E76B-830C-859FC5ADE52B}"/>
                    </a:ext>
                  </a:extLst>
                </p:cNvPr>
                <p:cNvSpPr/>
                <p:nvPr/>
              </p:nvSpPr>
              <p:spPr>
                <a:xfrm>
                  <a:off x="7596752" y="0"/>
                  <a:ext cx="4505910" cy="3780349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5" name="Picture 4">
                  <a:extLst>
                    <a:ext uri="{FF2B5EF4-FFF2-40B4-BE49-F238E27FC236}">
                      <a16:creationId xmlns:a16="http://schemas.microsoft.com/office/drawing/2014/main" id="{8B095DBE-2857-EEE8-E449-9C7C7EEF048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7"/>
                <a:srcRect l="3173" t="2963" r="2775" b="4075"/>
                <a:stretch/>
              </p:blipFill>
              <p:spPr>
                <a:xfrm>
                  <a:off x="7743387" y="349361"/>
                  <a:ext cx="4212640" cy="3331079"/>
                </a:xfrm>
                <a:prstGeom prst="rect">
                  <a:avLst/>
                </a:prstGeom>
              </p:spPr>
            </p:pic>
          </p:grp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BCB3870-51CD-0C0B-1B0A-8DACB5A6339E}"/>
                  </a:ext>
                </a:extLst>
              </p:cNvPr>
              <p:cNvSpPr txBox="1"/>
              <p:nvPr/>
            </p:nvSpPr>
            <p:spPr>
              <a:xfrm>
                <a:off x="8098971" y="82808"/>
                <a:ext cx="3669421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SiPM detector measured spectrum</a:t>
                </a:r>
              </a:p>
            </p:txBody>
          </p:sp>
        </p:grp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50703C17-AE66-5702-70BB-E7707DEBE2E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590314" y="3696696"/>
              <a:ext cx="254726" cy="289164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none" w="med" len="med"/>
              <a:tailEnd type="stealth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754890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102805-8FE7-FFB4-1E97-A1AFDED6DE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6">
            <a:extLst>
              <a:ext uri="{FF2B5EF4-FFF2-40B4-BE49-F238E27FC236}">
                <a16:creationId xmlns:a16="http://schemas.microsoft.com/office/drawing/2014/main" id="{B5C69A40-D26E-13EC-F187-764F6E40B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845040" y="6515429"/>
            <a:ext cx="2346960" cy="413808"/>
          </a:xfrm>
        </p:spPr>
        <p:txBody>
          <a:bodyPr/>
          <a:lstStyle/>
          <a:p>
            <a:fld id="{321454C5-E992-0B4A-8BCD-5A61630EA55B}" type="slidenum">
              <a:rPr lang="en-US" smtClean="0">
                <a:solidFill>
                  <a:schemeClr val="bg1">
                    <a:lumMod val="50000"/>
                  </a:schemeClr>
                </a:solidFill>
                <a:latin typeface="Helvetica"/>
                <a:cs typeface="Helvetica"/>
              </a:rPr>
              <a:pPr/>
              <a:t>19</a:t>
            </a:fld>
            <a:endParaRPr lang="en-US" dirty="0">
              <a:solidFill>
                <a:schemeClr val="bg1">
                  <a:lumMod val="50000"/>
                </a:schemeClr>
              </a:solidFill>
              <a:latin typeface="Helvetica"/>
              <a:cs typeface="Helvetica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5803FA5-4F10-9706-556A-FBC60C02A6A9}"/>
              </a:ext>
            </a:extLst>
          </p:cNvPr>
          <p:cNvSpPr txBox="1">
            <a:spLocks/>
          </p:cNvSpPr>
          <p:nvPr/>
        </p:nvSpPr>
        <p:spPr>
          <a:xfrm>
            <a:off x="419100" y="248716"/>
            <a:ext cx="11196795" cy="636587"/>
          </a:xfrm>
          <a:prstGeom prst="rect">
            <a:avLst/>
          </a:prstGeom>
        </p:spPr>
        <p:txBody>
          <a:bodyPr vert="horz" lIns="101870" tIns="50935" rIns="101870" bIns="50935" rtlCol="0" anchor="ctr">
            <a:normAutofit fontScale="90000" lnSpcReduction="20000"/>
          </a:bodyPr>
          <a:lstStyle>
            <a:lvl1pPr algn="ctr" defTabSz="509352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en-US" sz="4400" dirty="0" err="1">
                <a:solidFill>
                  <a:srgbClr val="984807"/>
                </a:solidFill>
                <a:latin typeface="Helvetica"/>
                <a:ea typeface="ＭＳ Ｐゴシック" charset="0"/>
                <a:cs typeface="Helvetica"/>
              </a:rPr>
              <a:t>fg</a:t>
            </a:r>
            <a:r>
              <a:rPr lang="en-US" sz="4400" dirty="0">
                <a:solidFill>
                  <a:srgbClr val="984807"/>
                </a:solidFill>
                <a:latin typeface="Helvetica"/>
                <a:ea typeface="ＭＳ Ｐゴシック" charset="0"/>
                <a:cs typeface="Helvetica"/>
              </a:rPr>
              <a:t> mass spheres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9D7D3064-ACBC-D88B-D7EF-CB53FBF043CB}"/>
              </a:ext>
            </a:extLst>
          </p:cNvPr>
          <p:cNvCxnSpPr>
            <a:cxnSpLocks/>
          </p:cNvCxnSpPr>
          <p:nvPr/>
        </p:nvCxnSpPr>
        <p:spPr>
          <a:xfrm>
            <a:off x="419100" y="846155"/>
            <a:ext cx="8463643" cy="0"/>
          </a:xfrm>
          <a:prstGeom prst="line">
            <a:avLst/>
          </a:prstGeom>
          <a:ln w="12700">
            <a:solidFill>
              <a:schemeClr val="tx1">
                <a:lumMod val="95000"/>
                <a:lumOff val="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7">
            <a:extLst>
              <a:ext uri="{FF2B5EF4-FFF2-40B4-BE49-F238E27FC236}">
                <a16:creationId xmlns:a16="http://schemas.microsoft.com/office/drawing/2014/main" id="{933EBFC8-F7DC-15A4-D4D7-54766EF764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3837859" y="6515164"/>
            <a:ext cx="4359275" cy="414338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ro-RO" sz="1300">
                <a:solidFill>
                  <a:schemeClr val="bg1">
                    <a:lumMod val="50000"/>
                  </a:schemeClr>
                </a:solidFill>
                <a:latin typeface="Helvetica"/>
                <a:cs typeface="Helvetica"/>
              </a:rPr>
              <a:t>UMass - Jan 15, 2025</a:t>
            </a:r>
            <a:endParaRPr lang="en-US" sz="1300" dirty="0">
              <a:solidFill>
                <a:schemeClr val="bg1">
                  <a:lumMod val="50000"/>
                </a:schemeClr>
              </a:solidFill>
              <a:latin typeface="Helvetica"/>
              <a:cs typeface="Helvetica"/>
            </a:endParaRPr>
          </a:p>
        </p:txBody>
      </p:sp>
      <p:sp>
        <p:nvSpPr>
          <p:cNvPr id="7" name="Footer Placeholder 7">
            <a:extLst>
              <a:ext uri="{FF2B5EF4-FFF2-40B4-BE49-F238E27FC236}">
                <a16:creationId xmlns:a16="http://schemas.microsoft.com/office/drawing/2014/main" id="{13D63278-66A6-0A1B-CD52-03FD71037674}"/>
              </a:ext>
            </a:extLst>
          </p:cNvPr>
          <p:cNvSpPr txBox="1">
            <a:spLocks/>
          </p:cNvSpPr>
          <p:nvPr/>
        </p:nvSpPr>
        <p:spPr bwMode="auto">
          <a:xfrm>
            <a:off x="0" y="6515164"/>
            <a:ext cx="3184525" cy="41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882" tIns="50941" rIns="101882" bIns="50941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300" dirty="0">
                <a:solidFill>
                  <a:schemeClr val="bg1">
                    <a:lumMod val="50000"/>
                  </a:schemeClr>
                </a:solidFill>
                <a:latin typeface="Helvetica"/>
                <a:cs typeface="Helvetica"/>
              </a:rPr>
              <a:t>D. Moore, Yale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B05658F-02B0-B8C1-3476-752AE8B7CE89}"/>
              </a:ext>
            </a:extLst>
          </p:cNvPr>
          <p:cNvSpPr txBox="1"/>
          <p:nvPr/>
        </p:nvSpPr>
        <p:spPr>
          <a:xfrm>
            <a:off x="360226" y="1003617"/>
            <a:ext cx="8598717" cy="10926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18346" indent="-318346">
              <a:spcBef>
                <a:spcPts val="1200"/>
              </a:spcBef>
              <a:buFont typeface="Arial"/>
              <a:buChar char="•"/>
            </a:pPr>
            <a:r>
              <a:rPr lang="en-US" sz="2000" dirty="0">
                <a:latin typeface="Helvetica"/>
                <a:cs typeface="Helvetica"/>
              </a:rPr>
              <a:t>In parallel, have reached required sensitivity to detect neutrinos with high signal-to-noise with ~150 nm diameter spheres</a:t>
            </a:r>
          </a:p>
          <a:p>
            <a:pPr marL="318346" indent="-318346">
              <a:spcBef>
                <a:spcPts val="600"/>
              </a:spcBef>
              <a:buFont typeface="Arial"/>
              <a:buChar char="•"/>
            </a:pPr>
            <a:r>
              <a:rPr lang="en-US" sz="2000" dirty="0">
                <a:latin typeface="Helvetica"/>
                <a:cs typeface="Helvetica"/>
              </a:rPr>
              <a:t>Resolution now approaching the Standard Quantum Limit (SQL)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5439ADB-02CD-68B3-67ED-49D719EC21BA}"/>
              </a:ext>
            </a:extLst>
          </p:cNvPr>
          <p:cNvGrpSpPr/>
          <p:nvPr/>
        </p:nvGrpSpPr>
        <p:grpSpPr>
          <a:xfrm>
            <a:off x="-119250" y="2154177"/>
            <a:ext cx="5682406" cy="4503678"/>
            <a:chOff x="308447" y="2011486"/>
            <a:chExt cx="5682406" cy="4503678"/>
          </a:xfrm>
        </p:grpSpPr>
        <p:pic>
          <p:nvPicPr>
            <p:cNvPr id="5" name="Google Shape;262;p28">
              <a:extLst>
                <a:ext uri="{FF2B5EF4-FFF2-40B4-BE49-F238E27FC236}">
                  <a16:creationId xmlns:a16="http://schemas.microsoft.com/office/drawing/2014/main" id="{307A26CF-BF8D-2CFB-92AD-2CA3C738A209}"/>
                </a:ext>
              </a:extLst>
            </p:cNvPr>
            <p:cNvPicPr preferRelativeResize="0">
              <a:picLocks noChangeAspect="1"/>
            </p:cNvPicPr>
            <p:nvPr/>
          </p:nvPicPr>
          <p:blipFill>
            <a:blip r:embed="rId3">
              <a:alphaModFix/>
            </a:blip>
            <a:srcRect r="48556"/>
            <a:stretch/>
          </p:blipFill>
          <p:spPr>
            <a:xfrm>
              <a:off x="308447" y="2308924"/>
              <a:ext cx="5410918" cy="4206240"/>
            </a:xfrm>
            <a:prstGeom prst="rect">
              <a:avLst/>
            </a:prstGeom>
            <a:noFill/>
            <a:ln>
              <a:noFill/>
            </a:ln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1DB3FA71-B410-C0D6-D57B-FBAB3F8504AB}"/>
                    </a:ext>
                  </a:extLst>
                </p:cNvPr>
                <p:cNvSpPr txBox="1"/>
                <p:nvPr/>
              </p:nvSpPr>
              <p:spPr>
                <a:xfrm>
                  <a:off x="3510909" y="4729230"/>
                  <a:ext cx="1328291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600" b="1" dirty="0">
                      <a:solidFill>
                        <a:srgbClr val="CC5916"/>
                      </a:solidFill>
                    </a:rPr>
                    <a:t>S/N&gt;10 for </a:t>
                  </a:r>
                  <a:r>
                    <a:rPr lang="en-US" sz="1600" b="1" baseline="30000" dirty="0">
                      <a:solidFill>
                        <a:srgbClr val="CC5916"/>
                      </a:solidFill>
                    </a:rPr>
                    <a:t>208</a:t>
                  </a:r>
                  <a:r>
                    <a:rPr lang="en-US" sz="1600" b="1" dirty="0">
                      <a:solidFill>
                        <a:srgbClr val="CC5916"/>
                      </a:solidFill>
                    </a:rPr>
                    <a:t>Tl </a:t>
                  </a:r>
                  <a14:m>
                    <m:oMath xmlns:m="http://schemas.openxmlformats.org/officeDocument/2006/math">
                      <m:r>
                        <a:rPr lang="en-US" sz="1600" b="1" i="1" smtClean="0">
                          <a:solidFill>
                            <a:srgbClr val="CC5916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𝝂</m:t>
                      </m:r>
                      <m:r>
                        <a:rPr lang="en-US" sz="1600" b="1" i="1" smtClean="0">
                          <a:solidFill>
                            <a:srgbClr val="CC5916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sz="1600" b="1" i="1" smtClean="0">
                          <a:solidFill>
                            <a:srgbClr val="CC5916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𝜸</m:t>
                      </m:r>
                    </m:oMath>
                  </a14:m>
                  <a:endParaRPr lang="en-US" sz="1600" b="1" dirty="0">
                    <a:solidFill>
                      <a:srgbClr val="CC5916"/>
                    </a:solidFill>
                  </a:endParaRPr>
                </a:p>
              </p:txBody>
            </p:sp>
          </mc:Choice>
          <mc:Fallback xmlns="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1DB3FA71-B410-C0D6-D57B-FBAB3F8504A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10909" y="4729230"/>
                  <a:ext cx="1328291" cy="584775"/>
                </a:xfrm>
                <a:prstGeom prst="rect">
                  <a:avLst/>
                </a:prstGeom>
                <a:blipFill>
                  <a:blip r:embed="rId4"/>
                  <a:stretch>
                    <a:fillRect t="-2083" b="-1041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47FD86E6-90DD-9FF8-EB16-51564578B16B}"/>
                </a:ext>
              </a:extLst>
            </p:cNvPr>
            <p:cNvCxnSpPr/>
            <p:nvPr/>
          </p:nvCxnSpPr>
          <p:spPr>
            <a:xfrm flipH="1">
              <a:off x="3298372" y="5021617"/>
              <a:ext cx="391886" cy="214412"/>
            </a:xfrm>
            <a:prstGeom prst="straightConnector1">
              <a:avLst/>
            </a:prstGeom>
            <a:ln>
              <a:solidFill>
                <a:srgbClr val="CC591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45C3D0B-B2B0-61AE-8482-3A3E5E011C3B}"/>
                </a:ext>
              </a:extLst>
            </p:cNvPr>
            <p:cNvSpPr txBox="1"/>
            <p:nvPr/>
          </p:nvSpPr>
          <p:spPr>
            <a:xfrm>
              <a:off x="344265" y="2011486"/>
              <a:ext cx="5646588" cy="3825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Calibrated response, 5 </a:t>
              </a:r>
              <a:r>
                <a:rPr lang="en-US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fg</a:t>
              </a:r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 particle (4 MeV/c):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51C6186-90A4-84C0-CA19-8742ACD945B7}"/>
              </a:ext>
            </a:extLst>
          </p:cNvPr>
          <p:cNvGrpSpPr/>
          <p:nvPr/>
        </p:nvGrpSpPr>
        <p:grpSpPr>
          <a:xfrm>
            <a:off x="5291668" y="2358894"/>
            <a:ext cx="6881079" cy="3994273"/>
            <a:chOff x="5291668" y="2032321"/>
            <a:chExt cx="6881079" cy="3994273"/>
          </a:xfrm>
        </p:grpSpPr>
        <p:pic>
          <p:nvPicPr>
            <p:cNvPr id="14" name="Picture 13" descr="A graph of a normalized pulse&#10;&#10;Description automatically generated with medium confidence">
              <a:extLst>
                <a:ext uri="{FF2B5EF4-FFF2-40B4-BE49-F238E27FC236}">
                  <a16:creationId xmlns:a16="http://schemas.microsoft.com/office/drawing/2014/main" id="{5D7D18F5-9E2E-4738-DBCC-F14FB407EB6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t="7097"/>
            <a:stretch/>
          </p:blipFill>
          <p:spPr>
            <a:xfrm>
              <a:off x="5291668" y="2433046"/>
              <a:ext cx="6881079" cy="3593548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FB874C5-701C-845A-1E91-32957EDE640A}"/>
                </a:ext>
              </a:extLst>
            </p:cNvPr>
            <p:cNvSpPr txBox="1"/>
            <p:nvPr/>
          </p:nvSpPr>
          <p:spPr>
            <a:xfrm>
              <a:off x="6059449" y="2032321"/>
              <a:ext cx="5646588" cy="3825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Resolution vs. pulse amplitude:</a:t>
              </a:r>
            </a:p>
          </p:txBody>
        </p: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5DF22617-26F9-4CCB-775D-EE31E3C28677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0161067" y="3623848"/>
              <a:ext cx="1963252" cy="1592625"/>
              <a:chOff x="9742894" y="-34319"/>
              <a:chExt cx="2491481" cy="2021133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65EE8E76-D62A-E58C-06E9-B87D440863F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rcRect t="39970"/>
              <a:stretch/>
            </p:blipFill>
            <p:spPr>
              <a:xfrm>
                <a:off x="9742894" y="50879"/>
                <a:ext cx="2090731" cy="1935935"/>
              </a:xfrm>
              <a:prstGeom prst="rect">
                <a:avLst/>
              </a:prstGeom>
            </p:spPr>
          </p:pic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7A1B880B-CC49-EB16-21E2-57CE8624AB89}"/>
                  </a:ext>
                </a:extLst>
              </p:cNvPr>
              <p:cNvSpPr/>
              <p:nvPr/>
            </p:nvSpPr>
            <p:spPr>
              <a:xfrm rot="19762832">
                <a:off x="10625776" y="1357156"/>
                <a:ext cx="889659" cy="574653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CD4F8643-3613-0F4C-1284-61A75F119EEB}"/>
                  </a:ext>
                </a:extLst>
              </p:cNvPr>
              <p:cNvSpPr txBox="1"/>
              <p:nvPr/>
            </p:nvSpPr>
            <p:spPr>
              <a:xfrm>
                <a:off x="10594705" y="-34319"/>
                <a:ext cx="1639670" cy="6639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>
                    <a:latin typeface="Helvetica" pitchFamily="2" charset="0"/>
                  </a:rPr>
                  <a:t>Rn-220 decay chain:</a:t>
                </a:r>
              </a:p>
            </p:txBody>
          </p:sp>
        </p:grp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CA4CB4A2-4CD8-5A6A-94D6-7A20B91D1632}"/>
                </a:ext>
              </a:extLst>
            </p:cNvPr>
            <p:cNvSpPr/>
            <p:nvPr/>
          </p:nvSpPr>
          <p:spPr>
            <a:xfrm>
              <a:off x="10087897" y="3623848"/>
              <a:ext cx="1946787" cy="173254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9D5167FE-AF30-39F4-7556-FBEA99696EF8}"/>
                </a:ext>
              </a:extLst>
            </p:cNvPr>
            <p:cNvCxnSpPr/>
            <p:nvPr/>
          </p:nvCxnSpPr>
          <p:spPr>
            <a:xfrm flipH="1" flipV="1">
              <a:off x="9556955" y="4262285"/>
              <a:ext cx="530942" cy="19172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3" name="Picture 12" descr="A person wearing glasses and a black shirt&#10;&#10;Description automatically generated">
            <a:extLst>
              <a:ext uri="{FF2B5EF4-FFF2-40B4-BE49-F238E27FC236}">
                <a16:creationId xmlns:a16="http://schemas.microsoft.com/office/drawing/2014/main" id="{F7B5FFBB-81E2-B26C-A15F-90112F4B5FFD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11886" r="17759"/>
          <a:stretch/>
        </p:blipFill>
        <p:spPr>
          <a:xfrm>
            <a:off x="9177900" y="88366"/>
            <a:ext cx="1147883" cy="1728833"/>
          </a:xfrm>
          <a:prstGeom prst="rect">
            <a:avLst/>
          </a:prstGeom>
        </p:spPr>
      </p:pic>
      <p:pic>
        <p:nvPicPr>
          <p:cNvPr id="23" name="Picture 22" descr="A person smiling for the camera&#10;&#10;Description automatically generated">
            <a:extLst>
              <a:ext uri="{FF2B5EF4-FFF2-40B4-BE49-F238E27FC236}">
                <a16:creationId xmlns:a16="http://schemas.microsoft.com/office/drawing/2014/main" id="{DC386C2E-41BC-3A81-14BF-5FDCA2CCCA0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56760" y="88366"/>
            <a:ext cx="1152555" cy="1728833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2663F270-845D-1868-2047-415B89A53257}"/>
              </a:ext>
            </a:extLst>
          </p:cNvPr>
          <p:cNvSpPr txBox="1"/>
          <p:nvPr/>
        </p:nvSpPr>
        <p:spPr>
          <a:xfrm>
            <a:off x="9111343" y="1780778"/>
            <a:ext cx="13280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Helvetica" pitchFamily="2" charset="0"/>
              </a:rPr>
              <a:t>Yu-Han Tseng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6715FE6-8DFB-D0D3-75A5-22AA6087625D}"/>
              </a:ext>
            </a:extLst>
          </p:cNvPr>
          <p:cNvSpPr txBox="1"/>
          <p:nvPr/>
        </p:nvSpPr>
        <p:spPr>
          <a:xfrm>
            <a:off x="10569008" y="1780778"/>
            <a:ext cx="13280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Helvetica" pitchFamily="2" charset="0"/>
              </a:rPr>
              <a:t>Tom Penny</a:t>
            </a:r>
          </a:p>
        </p:txBody>
      </p:sp>
    </p:spTree>
    <p:extLst>
      <p:ext uri="{BB962C8B-B14F-4D97-AF65-F5344CB8AC3E}">
        <p14:creationId xmlns:p14="http://schemas.microsoft.com/office/powerpoint/2010/main" val="39248511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4C48813-6FC4-BB4C-81F6-2CAD125D5D8D}"/>
              </a:ext>
            </a:extLst>
          </p:cNvPr>
          <p:cNvCxnSpPr>
            <a:cxnSpLocks/>
          </p:cNvCxnSpPr>
          <p:nvPr/>
        </p:nvCxnSpPr>
        <p:spPr>
          <a:xfrm>
            <a:off x="419100" y="846155"/>
            <a:ext cx="11196795" cy="0"/>
          </a:xfrm>
          <a:prstGeom prst="line">
            <a:avLst/>
          </a:prstGeom>
          <a:ln w="12700">
            <a:solidFill>
              <a:schemeClr val="tx1">
                <a:lumMod val="95000"/>
                <a:lumOff val="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6">
            <a:extLst>
              <a:ext uri="{FF2B5EF4-FFF2-40B4-BE49-F238E27FC236}">
                <a16:creationId xmlns:a16="http://schemas.microsoft.com/office/drawing/2014/main" id="{87B8293C-95D5-F341-A25D-2F3FFCDDC3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845040" y="6515429"/>
            <a:ext cx="2346960" cy="413808"/>
          </a:xfrm>
        </p:spPr>
        <p:txBody>
          <a:bodyPr/>
          <a:lstStyle/>
          <a:p>
            <a:fld id="{321454C5-E992-0B4A-8BCD-5A61630EA55B}" type="slidenum">
              <a:rPr lang="en-US" smtClean="0">
                <a:solidFill>
                  <a:schemeClr val="bg1">
                    <a:lumMod val="50000"/>
                  </a:schemeClr>
                </a:solidFill>
                <a:latin typeface="Helvetica"/>
                <a:cs typeface="Helvetica"/>
              </a:rPr>
              <a:pPr/>
              <a:t>2</a:t>
            </a:fld>
            <a:endParaRPr lang="en-US" dirty="0">
              <a:solidFill>
                <a:schemeClr val="bg1">
                  <a:lumMod val="50000"/>
                </a:schemeClr>
              </a:solidFill>
              <a:latin typeface="Helvetica"/>
              <a:cs typeface="Helvetica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39D3153-5246-3B4A-BE65-88C8A1F3399A}"/>
              </a:ext>
            </a:extLst>
          </p:cNvPr>
          <p:cNvSpPr txBox="1">
            <a:spLocks/>
          </p:cNvSpPr>
          <p:nvPr/>
        </p:nvSpPr>
        <p:spPr>
          <a:xfrm>
            <a:off x="419100" y="248716"/>
            <a:ext cx="11196795" cy="636587"/>
          </a:xfrm>
          <a:prstGeom prst="rect">
            <a:avLst/>
          </a:prstGeom>
        </p:spPr>
        <p:txBody>
          <a:bodyPr vert="horz" lIns="101870" tIns="50935" rIns="101870" bIns="50935" rtlCol="0" anchor="ctr">
            <a:normAutofit fontScale="82500" lnSpcReduction="10000"/>
          </a:bodyPr>
          <a:lstStyle>
            <a:lvl1pPr algn="ctr" defTabSz="509352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en-US" sz="4400" dirty="0">
                <a:solidFill>
                  <a:srgbClr val="984807"/>
                </a:solidFill>
                <a:latin typeface="Helvetica"/>
                <a:ea typeface="ＭＳ Ｐゴシック" charset="0"/>
                <a:cs typeface="Helvetica"/>
              </a:rPr>
              <a:t>The precision frontier of nuclear and particle physics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8580360-4F8A-554B-8926-1CE074733CB3}"/>
              </a:ext>
            </a:extLst>
          </p:cNvPr>
          <p:cNvSpPr txBox="1"/>
          <p:nvPr/>
        </p:nvSpPr>
        <p:spPr>
          <a:xfrm>
            <a:off x="419097" y="881251"/>
            <a:ext cx="11581117" cy="1272416"/>
          </a:xfrm>
          <a:prstGeom prst="rect">
            <a:avLst/>
          </a:prstGeom>
          <a:noFill/>
        </p:spPr>
        <p:txBody>
          <a:bodyPr wrap="square" lIns="101870" tIns="50935" rIns="101870" bIns="50935" rtlCol="0">
            <a:spAutoFit/>
          </a:bodyPr>
          <a:lstStyle/>
          <a:p>
            <a:pPr marL="318346" indent="-318346">
              <a:spcBef>
                <a:spcPts val="600"/>
              </a:spcBef>
              <a:buFont typeface="Arial"/>
              <a:buChar char="•"/>
            </a:pPr>
            <a:r>
              <a:rPr lang="en-US" sz="1700" dirty="0">
                <a:latin typeface="Helvetica" pitchFamily="2" charset="0"/>
                <a:cs typeface="Times New Roman" panose="02020603050405020304" pitchFamily="18" charset="0"/>
                <a:sym typeface="Wingdings" pitchFamily="2" charset="2"/>
              </a:rPr>
              <a:t>The SM was largely developed through accelerator-based experiments at the energy frontier</a:t>
            </a:r>
          </a:p>
          <a:p>
            <a:pPr marL="318346" indent="-318346">
              <a:spcBef>
                <a:spcPts val="600"/>
              </a:spcBef>
              <a:buFont typeface="Arial"/>
              <a:buChar char="•"/>
            </a:pPr>
            <a:r>
              <a:rPr lang="en-US" sz="1700" dirty="0">
                <a:latin typeface="Helvetica" pitchFamily="2" charset="0"/>
                <a:cs typeface="Times New Roman" panose="02020603050405020304" pitchFamily="18" charset="0"/>
                <a:sym typeface="Wingdings" pitchFamily="2" charset="2"/>
              </a:rPr>
              <a:t>The precision frontier provides complementary probes for many BSM questions (dark matter, neutrinos, gravity, …)  </a:t>
            </a:r>
          </a:p>
          <a:p>
            <a:pPr marL="775546" lvl="1" indent="-318346">
              <a:spcBef>
                <a:spcPts val="300"/>
              </a:spcBef>
              <a:buFont typeface="Arial"/>
              <a:buChar char="•"/>
            </a:pPr>
            <a:r>
              <a:rPr lang="en-US" sz="1600" dirty="0">
                <a:latin typeface="Helvetica" pitchFamily="2" charset="0"/>
                <a:cs typeface="Times New Roman" panose="02020603050405020304" pitchFamily="18" charset="0"/>
                <a:sym typeface="Wingdings" pitchFamily="2" charset="2"/>
              </a:rPr>
              <a:t>New, ultra-precise sensors may be required to identify these weakly coupled phenomena</a:t>
            </a:r>
          </a:p>
          <a:p>
            <a:pPr marL="775546" lvl="1" indent="-318346">
              <a:spcBef>
                <a:spcPts val="300"/>
              </a:spcBef>
              <a:buFont typeface="Arial"/>
              <a:buChar char="•"/>
            </a:pPr>
            <a:r>
              <a:rPr lang="en-US" sz="1600" dirty="0">
                <a:latin typeface="Helvetica" pitchFamily="2" charset="0"/>
                <a:cs typeface="Times New Roman" panose="02020603050405020304" pitchFamily="18" charset="0"/>
                <a:sym typeface="Wingdings" pitchFamily="2" charset="2"/>
              </a:rPr>
              <a:t>Such sensors may also provide new capabilities in other areas (nuclear safeguards, inertial sensing, </a:t>
            </a:r>
            <a:r>
              <a:rPr lang="en-US" sz="1600" dirty="0" err="1">
                <a:latin typeface="Helvetica" pitchFamily="2" charset="0"/>
                <a:cs typeface="Times New Roman" panose="02020603050405020304" pitchFamily="18" charset="0"/>
                <a:sym typeface="Wingdings" pitchFamily="2" charset="2"/>
              </a:rPr>
              <a:t>etc</a:t>
            </a:r>
            <a:r>
              <a:rPr lang="en-US" sz="1600" dirty="0">
                <a:latin typeface="Helvetica" pitchFamily="2" charset="0"/>
                <a:cs typeface="Times New Roman" panose="02020603050405020304" pitchFamily="18" charset="0"/>
                <a:sym typeface="Wingdings" pitchFamily="2" charset="2"/>
              </a:rPr>
              <a:t>)</a:t>
            </a:r>
          </a:p>
        </p:txBody>
      </p:sp>
      <p:sp>
        <p:nvSpPr>
          <p:cNvPr id="30" name="Footer Placeholder 7">
            <a:extLst>
              <a:ext uri="{FF2B5EF4-FFF2-40B4-BE49-F238E27FC236}">
                <a16:creationId xmlns:a16="http://schemas.microsoft.com/office/drawing/2014/main" id="{89E71EF2-AD17-4F4A-8C39-48ACB40E2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3837859" y="6515164"/>
            <a:ext cx="4359275" cy="414338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ro-RO" sz="1300">
                <a:solidFill>
                  <a:schemeClr val="bg1">
                    <a:lumMod val="50000"/>
                  </a:schemeClr>
                </a:solidFill>
                <a:latin typeface="Helvetica"/>
                <a:cs typeface="Helvetica"/>
              </a:rPr>
              <a:t>UMass - Jan 15, 2025</a:t>
            </a:r>
            <a:endParaRPr lang="en-US" sz="1300" dirty="0">
              <a:solidFill>
                <a:schemeClr val="bg1">
                  <a:lumMod val="50000"/>
                </a:schemeClr>
              </a:solidFill>
              <a:latin typeface="Helvetica"/>
              <a:cs typeface="Helvetica"/>
            </a:endParaRPr>
          </a:p>
        </p:txBody>
      </p:sp>
      <p:sp>
        <p:nvSpPr>
          <p:cNvPr id="31" name="Footer Placeholder 7">
            <a:extLst>
              <a:ext uri="{FF2B5EF4-FFF2-40B4-BE49-F238E27FC236}">
                <a16:creationId xmlns:a16="http://schemas.microsoft.com/office/drawing/2014/main" id="{7709E6F1-0E46-C64E-97AE-133A134300FD}"/>
              </a:ext>
            </a:extLst>
          </p:cNvPr>
          <p:cNvSpPr txBox="1">
            <a:spLocks/>
          </p:cNvSpPr>
          <p:nvPr/>
        </p:nvSpPr>
        <p:spPr bwMode="auto">
          <a:xfrm>
            <a:off x="0" y="6515164"/>
            <a:ext cx="3184525" cy="41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882" tIns="50941" rIns="101882" bIns="50941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300" dirty="0">
                <a:solidFill>
                  <a:schemeClr val="bg1">
                    <a:lumMod val="50000"/>
                  </a:schemeClr>
                </a:solidFill>
                <a:latin typeface="Helvetica"/>
                <a:cs typeface="Helvetica"/>
              </a:rPr>
              <a:t>D. Moore, Yale</a:t>
            </a: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9E2E1D42-D616-7C1E-F3D2-36863EB9C9BF}"/>
              </a:ext>
            </a:extLst>
          </p:cNvPr>
          <p:cNvSpPr/>
          <p:nvPr/>
        </p:nvSpPr>
        <p:spPr>
          <a:xfrm>
            <a:off x="1306818" y="3050769"/>
            <a:ext cx="5516481" cy="1683358"/>
          </a:xfrm>
          <a:custGeom>
            <a:avLst/>
            <a:gdLst>
              <a:gd name="connsiteX0" fmla="*/ 0 w 4762226"/>
              <a:gd name="connsiteY0" fmla="*/ 1443343 h 1443343"/>
              <a:gd name="connsiteX1" fmla="*/ 4329297 w 4762226"/>
              <a:gd name="connsiteY1" fmla="*/ 1428909 h 1443343"/>
              <a:gd name="connsiteX2" fmla="*/ 4762226 w 4762226"/>
              <a:gd name="connsiteY2" fmla="*/ 0 h 1443343"/>
              <a:gd name="connsiteX3" fmla="*/ 0 w 4762226"/>
              <a:gd name="connsiteY3" fmla="*/ 0 h 1443343"/>
              <a:gd name="connsiteX4" fmla="*/ 0 w 4762226"/>
              <a:gd name="connsiteY4" fmla="*/ 1443343 h 1443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62226" h="1443343">
                <a:moveTo>
                  <a:pt x="0" y="1443343"/>
                </a:moveTo>
                <a:lnTo>
                  <a:pt x="4329297" y="1428909"/>
                </a:lnTo>
                <a:lnTo>
                  <a:pt x="4762226" y="0"/>
                </a:lnTo>
                <a:lnTo>
                  <a:pt x="0" y="0"/>
                </a:lnTo>
                <a:lnTo>
                  <a:pt x="0" y="1443343"/>
                </a:lnTo>
                <a:close/>
              </a:path>
            </a:pathLst>
          </a:cu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33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cxnSp>
        <p:nvCxnSpPr>
          <p:cNvPr id="111" name="Straight Connector 110">
            <a:extLst>
              <a:ext uri="{FF2B5EF4-FFF2-40B4-BE49-F238E27FC236}">
                <a16:creationId xmlns:a16="http://schemas.microsoft.com/office/drawing/2014/main" id="{CB679D23-09C5-2E12-A449-E7E2A5B31C83}"/>
              </a:ext>
            </a:extLst>
          </p:cNvPr>
          <p:cNvCxnSpPr/>
          <p:nvPr/>
        </p:nvCxnSpPr>
        <p:spPr>
          <a:xfrm>
            <a:off x="853350" y="3042726"/>
            <a:ext cx="10442349" cy="0"/>
          </a:xfrm>
          <a:prstGeom prst="line">
            <a:avLst/>
          </a:prstGeom>
          <a:ln w="12700">
            <a:solidFill>
              <a:schemeClr val="tx1"/>
            </a:solidFill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Connector 111">
            <a:extLst>
              <a:ext uri="{FF2B5EF4-FFF2-40B4-BE49-F238E27FC236}">
                <a16:creationId xmlns:a16="http://schemas.microsoft.com/office/drawing/2014/main" id="{D064EF5E-5C7E-955F-C7EB-DA850D4CF1E7}"/>
              </a:ext>
            </a:extLst>
          </p:cNvPr>
          <p:cNvCxnSpPr/>
          <p:nvPr/>
        </p:nvCxnSpPr>
        <p:spPr>
          <a:xfrm flipV="1">
            <a:off x="1296708" y="2422636"/>
            <a:ext cx="0" cy="3980292"/>
          </a:xfrm>
          <a:prstGeom prst="line">
            <a:avLst/>
          </a:prstGeom>
          <a:ln w="12700">
            <a:solidFill>
              <a:schemeClr val="tx1"/>
            </a:solidFill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3" name="TextBox 112">
            <a:extLst>
              <a:ext uri="{FF2B5EF4-FFF2-40B4-BE49-F238E27FC236}">
                <a16:creationId xmlns:a16="http://schemas.microsoft.com/office/drawing/2014/main" id="{8D81C760-DCA5-9165-AE52-BA84C5D2724A}"/>
              </a:ext>
            </a:extLst>
          </p:cNvPr>
          <p:cNvSpPr txBox="1"/>
          <p:nvPr/>
        </p:nvSpPr>
        <p:spPr>
          <a:xfrm>
            <a:off x="9093131" y="3246617"/>
            <a:ext cx="30268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latin typeface="Helvetica"/>
                <a:cs typeface="Helvetica"/>
              </a:rPr>
              <a:t>Mass/Energy Scale (</a:t>
            </a:r>
            <a:r>
              <a:rPr lang="en-US" sz="1400" dirty="0" err="1">
                <a:latin typeface="Helvetica"/>
                <a:cs typeface="Helvetica"/>
              </a:rPr>
              <a:t>eV</a:t>
            </a:r>
            <a:r>
              <a:rPr lang="en-US" sz="1400" dirty="0">
                <a:latin typeface="Helvetica"/>
                <a:cs typeface="Helvetica"/>
              </a:rPr>
              <a:t>)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FB9010B9-6BB2-AE4B-8F1B-5801CA221A8D}"/>
              </a:ext>
            </a:extLst>
          </p:cNvPr>
          <p:cNvSpPr txBox="1"/>
          <p:nvPr/>
        </p:nvSpPr>
        <p:spPr>
          <a:xfrm rot="16200000">
            <a:off x="69054" y="3938559"/>
            <a:ext cx="20714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latin typeface="Helvetica"/>
                <a:cs typeface="Helvetica"/>
              </a:rPr>
              <a:t>Interaction strength</a:t>
            </a: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B76E027D-58D1-3DE9-8850-F410AF86F22D}"/>
              </a:ext>
            </a:extLst>
          </p:cNvPr>
          <p:cNvSpPr txBox="1"/>
          <p:nvPr/>
        </p:nvSpPr>
        <p:spPr>
          <a:xfrm>
            <a:off x="2923587" y="3006255"/>
            <a:ext cx="6883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Helvetica"/>
                <a:cs typeface="Helvetica"/>
              </a:rPr>
              <a:t>1</a:t>
            </a: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CFACCCA8-9F06-E88F-652D-921309722750}"/>
              </a:ext>
            </a:extLst>
          </p:cNvPr>
          <p:cNvSpPr txBox="1"/>
          <p:nvPr/>
        </p:nvSpPr>
        <p:spPr>
          <a:xfrm>
            <a:off x="2017112" y="3009944"/>
            <a:ext cx="6883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Helvetica"/>
                <a:cs typeface="Helvetica"/>
              </a:rPr>
              <a:t>10</a:t>
            </a:r>
            <a:r>
              <a:rPr lang="en-US" sz="1400" baseline="30000" dirty="0">
                <a:latin typeface="Helvetica"/>
                <a:cs typeface="Helvetica"/>
              </a:rPr>
              <a:t>-3</a:t>
            </a:r>
            <a:endParaRPr lang="en-US" sz="1400" dirty="0">
              <a:latin typeface="Helvetica"/>
              <a:cs typeface="Helvetica"/>
            </a:endParaRP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B4C3A66E-2029-761E-BC5C-198A81070449}"/>
              </a:ext>
            </a:extLst>
          </p:cNvPr>
          <p:cNvSpPr txBox="1"/>
          <p:nvPr/>
        </p:nvSpPr>
        <p:spPr>
          <a:xfrm>
            <a:off x="1193510" y="3009944"/>
            <a:ext cx="6883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Helvetica"/>
                <a:cs typeface="Helvetica"/>
              </a:rPr>
              <a:t>10</a:t>
            </a:r>
            <a:r>
              <a:rPr lang="en-US" sz="1400" baseline="30000" dirty="0">
                <a:latin typeface="Helvetica"/>
                <a:cs typeface="Helvetica"/>
              </a:rPr>
              <a:t>-6</a:t>
            </a:r>
            <a:endParaRPr lang="en-US" sz="1400" dirty="0">
              <a:latin typeface="Helvetica"/>
              <a:cs typeface="Helvetica"/>
            </a:endParaRP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A23E2422-27B5-71AF-6591-372174FAEB29}"/>
              </a:ext>
            </a:extLst>
          </p:cNvPr>
          <p:cNvSpPr txBox="1"/>
          <p:nvPr/>
        </p:nvSpPr>
        <p:spPr>
          <a:xfrm>
            <a:off x="4554217" y="3009944"/>
            <a:ext cx="6883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Helvetica"/>
                <a:cs typeface="Helvetica"/>
              </a:rPr>
              <a:t>10</a:t>
            </a:r>
            <a:r>
              <a:rPr lang="en-US" sz="1400" baseline="30000" dirty="0">
                <a:latin typeface="Helvetica"/>
                <a:cs typeface="Helvetica"/>
              </a:rPr>
              <a:t>6</a:t>
            </a:r>
            <a:endParaRPr lang="en-US" sz="1400" dirty="0">
              <a:latin typeface="Helvetica"/>
              <a:cs typeface="Helvetica"/>
            </a:endParaRP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7F814D84-0B7A-E607-9325-CBA680A0BB57}"/>
              </a:ext>
            </a:extLst>
          </p:cNvPr>
          <p:cNvSpPr txBox="1"/>
          <p:nvPr/>
        </p:nvSpPr>
        <p:spPr>
          <a:xfrm>
            <a:off x="3714040" y="3009944"/>
            <a:ext cx="6883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Helvetica"/>
                <a:cs typeface="Helvetica"/>
              </a:rPr>
              <a:t>10</a:t>
            </a:r>
            <a:r>
              <a:rPr lang="en-US" sz="1400" baseline="30000" dirty="0">
                <a:latin typeface="Helvetica"/>
                <a:cs typeface="Helvetica"/>
              </a:rPr>
              <a:t>3</a:t>
            </a:r>
            <a:endParaRPr lang="en-US" sz="1400" dirty="0">
              <a:latin typeface="Helvetica"/>
              <a:cs typeface="Helvetica"/>
            </a:endParaRP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83ED202F-3A6F-1BCC-91C4-B8FE91522BFD}"/>
              </a:ext>
            </a:extLst>
          </p:cNvPr>
          <p:cNvSpPr txBox="1"/>
          <p:nvPr/>
        </p:nvSpPr>
        <p:spPr>
          <a:xfrm>
            <a:off x="6234571" y="3009944"/>
            <a:ext cx="6883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Helvetica"/>
                <a:cs typeface="Helvetica"/>
              </a:rPr>
              <a:t>10</a:t>
            </a:r>
            <a:r>
              <a:rPr lang="en-US" sz="1400" baseline="30000" dirty="0">
                <a:latin typeface="Helvetica"/>
                <a:cs typeface="Helvetica"/>
              </a:rPr>
              <a:t>12</a:t>
            </a:r>
            <a:endParaRPr lang="en-US" sz="1400" dirty="0">
              <a:latin typeface="Helvetica"/>
              <a:cs typeface="Helvetica"/>
            </a:endParaRP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A392907B-475B-177E-AD57-9D2C95A08EA0}"/>
              </a:ext>
            </a:extLst>
          </p:cNvPr>
          <p:cNvSpPr txBox="1"/>
          <p:nvPr/>
        </p:nvSpPr>
        <p:spPr>
          <a:xfrm>
            <a:off x="5394394" y="3009944"/>
            <a:ext cx="6883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Helvetica"/>
                <a:cs typeface="Helvetica"/>
              </a:rPr>
              <a:t>10</a:t>
            </a:r>
            <a:r>
              <a:rPr lang="en-US" sz="1400" baseline="30000" dirty="0">
                <a:latin typeface="Helvetica"/>
                <a:cs typeface="Helvetica"/>
              </a:rPr>
              <a:t>9</a:t>
            </a:r>
            <a:endParaRPr lang="en-US" sz="1400" dirty="0">
              <a:latin typeface="Helvetica"/>
              <a:cs typeface="Helvetica"/>
            </a:endParaRP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03D22D6F-84A3-8084-1D84-CDC0FA5ED070}"/>
              </a:ext>
            </a:extLst>
          </p:cNvPr>
          <p:cNvSpPr txBox="1"/>
          <p:nvPr/>
        </p:nvSpPr>
        <p:spPr>
          <a:xfrm>
            <a:off x="7914925" y="3009944"/>
            <a:ext cx="6883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Helvetica"/>
                <a:cs typeface="Helvetica"/>
              </a:rPr>
              <a:t>10</a:t>
            </a:r>
            <a:r>
              <a:rPr lang="en-US" sz="1400" baseline="30000" dirty="0">
                <a:latin typeface="Helvetica"/>
                <a:cs typeface="Helvetica"/>
              </a:rPr>
              <a:t>18</a:t>
            </a:r>
            <a:endParaRPr lang="en-US" sz="1400" dirty="0">
              <a:latin typeface="Helvetica"/>
              <a:cs typeface="Helvetica"/>
            </a:endParaRP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29382083-679B-9DCD-D60A-FE3412D13B8E}"/>
              </a:ext>
            </a:extLst>
          </p:cNvPr>
          <p:cNvSpPr txBox="1"/>
          <p:nvPr/>
        </p:nvSpPr>
        <p:spPr>
          <a:xfrm>
            <a:off x="7074748" y="3009944"/>
            <a:ext cx="6883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Helvetica"/>
                <a:cs typeface="Helvetica"/>
              </a:rPr>
              <a:t>10</a:t>
            </a:r>
            <a:r>
              <a:rPr lang="en-US" sz="1400" baseline="30000" dirty="0">
                <a:latin typeface="Helvetica"/>
                <a:cs typeface="Helvetica"/>
              </a:rPr>
              <a:t>15</a:t>
            </a:r>
            <a:endParaRPr lang="en-US" sz="1400" dirty="0">
              <a:latin typeface="Helvetica"/>
              <a:cs typeface="Helvetica"/>
            </a:endParaRPr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8BD2A885-633E-39C7-F3A5-895863364797}"/>
              </a:ext>
            </a:extLst>
          </p:cNvPr>
          <p:cNvSpPr txBox="1"/>
          <p:nvPr/>
        </p:nvSpPr>
        <p:spPr>
          <a:xfrm>
            <a:off x="9595278" y="3009944"/>
            <a:ext cx="6883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Helvetica"/>
                <a:cs typeface="Helvetica"/>
              </a:rPr>
              <a:t>10</a:t>
            </a:r>
            <a:r>
              <a:rPr lang="en-US" sz="1400" baseline="30000" dirty="0">
                <a:latin typeface="Helvetica"/>
                <a:cs typeface="Helvetica"/>
              </a:rPr>
              <a:t>24</a:t>
            </a:r>
            <a:endParaRPr lang="en-US" sz="1400" dirty="0">
              <a:latin typeface="Helvetica"/>
              <a:cs typeface="Helvetica"/>
            </a:endParaRP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A7B26BE2-DEA7-C117-1F19-8D3CE04730DE}"/>
              </a:ext>
            </a:extLst>
          </p:cNvPr>
          <p:cNvSpPr txBox="1"/>
          <p:nvPr/>
        </p:nvSpPr>
        <p:spPr>
          <a:xfrm>
            <a:off x="8755102" y="3009944"/>
            <a:ext cx="6883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Helvetica"/>
                <a:cs typeface="Helvetica"/>
              </a:rPr>
              <a:t>10</a:t>
            </a:r>
            <a:r>
              <a:rPr lang="en-US" sz="1400" baseline="30000" dirty="0">
                <a:latin typeface="Helvetica"/>
                <a:cs typeface="Helvetica"/>
              </a:rPr>
              <a:t>21</a:t>
            </a:r>
            <a:endParaRPr lang="en-US" sz="1400" dirty="0">
              <a:latin typeface="Helvetica"/>
              <a:cs typeface="Helvetica"/>
            </a:endParaRP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D4C78416-C0FA-F598-74A4-1147A4E2A38D}"/>
              </a:ext>
            </a:extLst>
          </p:cNvPr>
          <p:cNvSpPr txBox="1"/>
          <p:nvPr/>
        </p:nvSpPr>
        <p:spPr>
          <a:xfrm>
            <a:off x="10435456" y="3013967"/>
            <a:ext cx="6883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Helvetica"/>
                <a:cs typeface="Helvetica"/>
              </a:rPr>
              <a:t>10</a:t>
            </a:r>
            <a:r>
              <a:rPr lang="en-US" sz="1400" baseline="30000" dirty="0">
                <a:latin typeface="Helvetica"/>
                <a:cs typeface="Helvetica"/>
              </a:rPr>
              <a:t>27</a:t>
            </a:r>
            <a:endParaRPr lang="en-US" sz="1400" dirty="0">
              <a:latin typeface="Helvetica"/>
              <a:cs typeface="Helvetica"/>
            </a:endParaRPr>
          </a:p>
        </p:txBody>
      </p: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941E9044-E2C8-A65A-F0FF-85311E399861}"/>
              </a:ext>
            </a:extLst>
          </p:cNvPr>
          <p:cNvCxnSpPr/>
          <p:nvPr/>
        </p:nvCxnSpPr>
        <p:spPr>
          <a:xfrm>
            <a:off x="1785827" y="4330766"/>
            <a:ext cx="1250221" cy="0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6" name="Group 65">
            <a:extLst>
              <a:ext uri="{FF2B5EF4-FFF2-40B4-BE49-F238E27FC236}">
                <a16:creationId xmlns:a16="http://schemas.microsoft.com/office/drawing/2014/main" id="{2972E5DB-D044-547D-28DC-E6AF047DFFEB}"/>
              </a:ext>
            </a:extLst>
          </p:cNvPr>
          <p:cNvGrpSpPr/>
          <p:nvPr/>
        </p:nvGrpSpPr>
        <p:grpSpPr>
          <a:xfrm>
            <a:off x="1925610" y="4103281"/>
            <a:ext cx="1143081" cy="388205"/>
            <a:chOff x="1225680" y="5070150"/>
            <a:chExt cx="995250" cy="338001"/>
          </a:xfrm>
        </p:grpSpPr>
        <p:grpSp>
          <p:nvGrpSpPr>
            <p:cNvPr id="102" name="Group 101">
              <a:extLst>
                <a:ext uri="{FF2B5EF4-FFF2-40B4-BE49-F238E27FC236}">
                  <a16:creationId xmlns:a16="http://schemas.microsoft.com/office/drawing/2014/main" id="{67439F81-F952-55DA-70F2-3583FBE609D9}"/>
                </a:ext>
              </a:extLst>
            </p:cNvPr>
            <p:cNvGrpSpPr/>
            <p:nvPr/>
          </p:nvGrpSpPr>
          <p:grpSpPr>
            <a:xfrm>
              <a:off x="1225680" y="5080805"/>
              <a:ext cx="461434" cy="319045"/>
              <a:chOff x="8018627" y="2870827"/>
              <a:chExt cx="461434" cy="319045"/>
            </a:xfrm>
          </p:grpSpPr>
          <p:sp>
            <p:nvSpPr>
              <p:cNvPr id="109" name="Oval 108">
                <a:extLst>
                  <a:ext uri="{FF2B5EF4-FFF2-40B4-BE49-F238E27FC236}">
                    <a16:creationId xmlns:a16="http://schemas.microsoft.com/office/drawing/2014/main" id="{C73D2D3A-E856-58DB-9DE8-D86CA3AD2F76}"/>
                  </a:ext>
                </a:extLst>
              </p:cNvPr>
              <p:cNvSpPr/>
              <p:nvPr/>
            </p:nvSpPr>
            <p:spPr>
              <a:xfrm>
                <a:off x="8052491" y="2915552"/>
                <a:ext cx="274320" cy="27432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60000"/>
                      <a:lumOff val="40000"/>
                    </a:schemeClr>
                  </a:gs>
                  <a:gs pos="100000">
                    <a:srgbClr val="800000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110" name="TextBox 109">
                <a:extLst>
                  <a:ext uri="{FF2B5EF4-FFF2-40B4-BE49-F238E27FC236}">
                    <a16:creationId xmlns:a16="http://schemas.microsoft.com/office/drawing/2014/main" id="{24A878EF-B333-6E7B-82BB-6F2EE38A1E98}"/>
                  </a:ext>
                </a:extLst>
              </p:cNvPr>
              <p:cNvSpPr txBox="1"/>
              <p:nvPr/>
            </p:nvSpPr>
            <p:spPr>
              <a:xfrm>
                <a:off x="8018627" y="2870827"/>
                <a:ext cx="461434" cy="2947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solidFill>
                      <a:schemeClr val="bg1"/>
                    </a:solidFill>
                  </a:rPr>
                  <a:t>ν</a:t>
                </a:r>
                <a:r>
                  <a:rPr lang="en-US" sz="1600" baseline="-25000" dirty="0">
                    <a:solidFill>
                      <a:schemeClr val="bg1"/>
                    </a:solidFill>
                  </a:rPr>
                  <a:t>1</a:t>
                </a:r>
              </a:p>
            </p:txBody>
          </p:sp>
        </p:grpSp>
        <p:grpSp>
          <p:nvGrpSpPr>
            <p:cNvPr id="103" name="Group 102">
              <a:extLst>
                <a:ext uri="{FF2B5EF4-FFF2-40B4-BE49-F238E27FC236}">
                  <a16:creationId xmlns:a16="http://schemas.microsoft.com/office/drawing/2014/main" id="{FEFFD3D7-5FB9-A0E9-5640-DAC88490BAD6}"/>
                </a:ext>
              </a:extLst>
            </p:cNvPr>
            <p:cNvGrpSpPr/>
            <p:nvPr/>
          </p:nvGrpSpPr>
          <p:grpSpPr>
            <a:xfrm>
              <a:off x="1447029" y="5070999"/>
              <a:ext cx="461434" cy="328523"/>
              <a:chOff x="8047061" y="2861349"/>
              <a:chExt cx="461434" cy="328523"/>
            </a:xfrm>
          </p:grpSpPr>
          <p:sp>
            <p:nvSpPr>
              <p:cNvPr id="107" name="Oval 106">
                <a:extLst>
                  <a:ext uri="{FF2B5EF4-FFF2-40B4-BE49-F238E27FC236}">
                    <a16:creationId xmlns:a16="http://schemas.microsoft.com/office/drawing/2014/main" id="{6208D86B-927F-1CF7-9A45-3D51EF1C3A83}"/>
                  </a:ext>
                </a:extLst>
              </p:cNvPr>
              <p:cNvSpPr/>
              <p:nvPr/>
            </p:nvSpPr>
            <p:spPr>
              <a:xfrm>
                <a:off x="8052491" y="2915552"/>
                <a:ext cx="274320" cy="27432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60000"/>
                      <a:lumOff val="40000"/>
                    </a:schemeClr>
                  </a:gs>
                  <a:gs pos="100000">
                    <a:srgbClr val="800000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108" name="TextBox 107">
                <a:extLst>
                  <a:ext uri="{FF2B5EF4-FFF2-40B4-BE49-F238E27FC236}">
                    <a16:creationId xmlns:a16="http://schemas.microsoft.com/office/drawing/2014/main" id="{CF4EA553-E7D2-25C2-A1F3-BECFDA7A4545}"/>
                  </a:ext>
                </a:extLst>
              </p:cNvPr>
              <p:cNvSpPr txBox="1"/>
              <p:nvPr/>
            </p:nvSpPr>
            <p:spPr>
              <a:xfrm>
                <a:off x="8047061" y="2861349"/>
                <a:ext cx="461434" cy="2947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solidFill>
                      <a:schemeClr val="bg1"/>
                    </a:solidFill>
                  </a:rPr>
                  <a:t>ν</a:t>
                </a:r>
                <a:r>
                  <a:rPr lang="en-US" sz="1600" baseline="-25000" dirty="0">
                    <a:solidFill>
                      <a:schemeClr val="bg1"/>
                    </a:solidFill>
                  </a:rPr>
                  <a:t>2</a:t>
                </a:r>
              </a:p>
            </p:txBody>
          </p:sp>
        </p:grpSp>
        <p:grpSp>
          <p:nvGrpSpPr>
            <p:cNvPr id="104" name="Group 103">
              <a:extLst>
                <a:ext uri="{FF2B5EF4-FFF2-40B4-BE49-F238E27FC236}">
                  <a16:creationId xmlns:a16="http://schemas.microsoft.com/office/drawing/2014/main" id="{8F77CBE2-3FFF-8D01-DF20-62B779DB571E}"/>
                </a:ext>
              </a:extLst>
            </p:cNvPr>
            <p:cNvGrpSpPr/>
            <p:nvPr/>
          </p:nvGrpSpPr>
          <p:grpSpPr>
            <a:xfrm>
              <a:off x="1759496" y="5070150"/>
              <a:ext cx="461434" cy="338001"/>
              <a:chOff x="8015264" y="2851871"/>
              <a:chExt cx="461434" cy="338001"/>
            </a:xfrm>
          </p:grpSpPr>
          <p:sp>
            <p:nvSpPr>
              <p:cNvPr id="105" name="Oval 104">
                <a:extLst>
                  <a:ext uri="{FF2B5EF4-FFF2-40B4-BE49-F238E27FC236}">
                    <a16:creationId xmlns:a16="http://schemas.microsoft.com/office/drawing/2014/main" id="{6A9BF90F-4603-2023-DF06-A761186DE887}"/>
                  </a:ext>
                </a:extLst>
              </p:cNvPr>
              <p:cNvSpPr/>
              <p:nvPr/>
            </p:nvSpPr>
            <p:spPr>
              <a:xfrm>
                <a:off x="8023916" y="2915552"/>
                <a:ext cx="274320" cy="27432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60000"/>
                      <a:lumOff val="40000"/>
                    </a:schemeClr>
                  </a:gs>
                  <a:gs pos="100000">
                    <a:srgbClr val="800000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106" name="TextBox 105">
                <a:extLst>
                  <a:ext uri="{FF2B5EF4-FFF2-40B4-BE49-F238E27FC236}">
                    <a16:creationId xmlns:a16="http://schemas.microsoft.com/office/drawing/2014/main" id="{DC1C3284-6D30-7A37-7F5C-38FE17308C54}"/>
                  </a:ext>
                </a:extLst>
              </p:cNvPr>
              <p:cNvSpPr txBox="1"/>
              <p:nvPr/>
            </p:nvSpPr>
            <p:spPr>
              <a:xfrm>
                <a:off x="8015264" y="2851871"/>
                <a:ext cx="461434" cy="2947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solidFill>
                      <a:schemeClr val="bg1"/>
                    </a:solidFill>
                  </a:rPr>
                  <a:t>ν</a:t>
                </a:r>
                <a:r>
                  <a:rPr lang="en-US" sz="1600" baseline="-25000" dirty="0">
                    <a:solidFill>
                      <a:schemeClr val="bg1"/>
                    </a:solidFill>
                  </a:rPr>
                  <a:t>3</a:t>
                </a:r>
              </a:p>
            </p:txBody>
          </p:sp>
        </p:grp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4174941E-A556-A034-54B8-539E9A5E742E}"/>
              </a:ext>
            </a:extLst>
          </p:cNvPr>
          <p:cNvGrpSpPr/>
          <p:nvPr/>
        </p:nvGrpSpPr>
        <p:grpSpPr>
          <a:xfrm>
            <a:off x="4631376" y="3798258"/>
            <a:ext cx="1482652" cy="371011"/>
            <a:chOff x="3581520" y="4775717"/>
            <a:chExt cx="1290906" cy="323031"/>
          </a:xfrm>
        </p:grpSpPr>
        <p:sp>
          <p:nvSpPr>
            <p:cNvPr id="96" name="Oval 95">
              <a:extLst>
                <a:ext uri="{FF2B5EF4-FFF2-40B4-BE49-F238E27FC236}">
                  <a16:creationId xmlns:a16="http://schemas.microsoft.com/office/drawing/2014/main" id="{B5164FFD-2F31-58F7-B760-76F089DC8443}"/>
                </a:ext>
              </a:extLst>
            </p:cNvPr>
            <p:cNvSpPr/>
            <p:nvPr/>
          </p:nvSpPr>
          <p:spPr>
            <a:xfrm>
              <a:off x="3581520" y="4818029"/>
              <a:ext cx="274320" cy="274320"/>
            </a:xfrm>
            <a:prstGeom prst="ellipse">
              <a:avLst/>
            </a:prstGeom>
            <a:gradFill flip="none" rotWithShape="1">
              <a:gsLst>
                <a:gs pos="0">
                  <a:schemeClr val="tx2">
                    <a:lumMod val="40000"/>
                    <a:lumOff val="60000"/>
                  </a:schemeClr>
                </a:gs>
                <a:gs pos="100000">
                  <a:schemeClr val="tx2">
                    <a:lumMod val="7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A92BC58C-DBBB-7FDC-9A7B-1CC7720B45DB}"/>
                </a:ext>
              </a:extLst>
            </p:cNvPr>
            <p:cNvSpPr txBox="1"/>
            <p:nvPr/>
          </p:nvSpPr>
          <p:spPr>
            <a:xfrm>
              <a:off x="3586285" y="4783867"/>
              <a:ext cx="461434" cy="2947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</a:rPr>
                <a:t>e</a:t>
              </a:r>
              <a:endParaRPr lang="en-US" sz="1600" baseline="-25000" dirty="0">
                <a:solidFill>
                  <a:schemeClr val="bg1"/>
                </a:solidFill>
              </a:endParaRPr>
            </a:p>
          </p:txBody>
        </p:sp>
        <p:sp>
          <p:nvSpPr>
            <p:cNvPr id="98" name="Oval 97">
              <a:extLst>
                <a:ext uri="{FF2B5EF4-FFF2-40B4-BE49-F238E27FC236}">
                  <a16:creationId xmlns:a16="http://schemas.microsoft.com/office/drawing/2014/main" id="{ADFEC2B3-143B-27CC-F41C-556DB1D31B1F}"/>
                </a:ext>
              </a:extLst>
            </p:cNvPr>
            <p:cNvSpPr/>
            <p:nvPr/>
          </p:nvSpPr>
          <p:spPr>
            <a:xfrm>
              <a:off x="4071579" y="4816069"/>
              <a:ext cx="274320" cy="274320"/>
            </a:xfrm>
            <a:prstGeom prst="ellipse">
              <a:avLst/>
            </a:prstGeom>
            <a:gradFill flip="none" rotWithShape="1">
              <a:gsLst>
                <a:gs pos="0">
                  <a:schemeClr val="tx2">
                    <a:lumMod val="40000"/>
                    <a:lumOff val="60000"/>
                  </a:schemeClr>
                </a:gs>
                <a:gs pos="100000">
                  <a:schemeClr val="tx2">
                    <a:lumMod val="7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C6942051-73AD-41CC-91A3-39CA74964243}"/>
                </a:ext>
              </a:extLst>
            </p:cNvPr>
            <p:cNvSpPr txBox="1"/>
            <p:nvPr/>
          </p:nvSpPr>
          <p:spPr>
            <a:xfrm>
              <a:off x="4070152" y="4775717"/>
              <a:ext cx="461434" cy="2947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</a:rPr>
                <a:t>μ</a:t>
              </a:r>
              <a:endParaRPr lang="en-US" sz="1600" baseline="-25000" dirty="0">
                <a:solidFill>
                  <a:schemeClr val="bg1"/>
                </a:solidFill>
              </a:endParaRPr>
            </a:p>
          </p:txBody>
        </p:sp>
        <p:sp>
          <p:nvSpPr>
            <p:cNvPr id="100" name="Oval 99">
              <a:extLst>
                <a:ext uri="{FF2B5EF4-FFF2-40B4-BE49-F238E27FC236}">
                  <a16:creationId xmlns:a16="http://schemas.microsoft.com/office/drawing/2014/main" id="{59FEC9E9-528A-48D1-D583-46467A3F104A}"/>
                </a:ext>
              </a:extLst>
            </p:cNvPr>
            <p:cNvSpPr/>
            <p:nvPr/>
          </p:nvSpPr>
          <p:spPr>
            <a:xfrm>
              <a:off x="4388730" y="4824428"/>
              <a:ext cx="274320" cy="274320"/>
            </a:xfrm>
            <a:prstGeom prst="ellipse">
              <a:avLst/>
            </a:prstGeom>
            <a:gradFill flip="none" rotWithShape="1">
              <a:gsLst>
                <a:gs pos="0">
                  <a:schemeClr val="tx2">
                    <a:lumMod val="40000"/>
                    <a:lumOff val="60000"/>
                  </a:schemeClr>
                </a:gs>
                <a:gs pos="100000">
                  <a:schemeClr val="tx2">
                    <a:lumMod val="7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8D967FC7-89B2-8DAC-2644-8E450300592E}"/>
                </a:ext>
              </a:extLst>
            </p:cNvPr>
            <p:cNvSpPr txBox="1"/>
            <p:nvPr/>
          </p:nvSpPr>
          <p:spPr>
            <a:xfrm>
              <a:off x="4410992" y="4784077"/>
              <a:ext cx="461434" cy="2947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err="1">
                  <a:solidFill>
                    <a:schemeClr val="bg1"/>
                  </a:solidFill>
                </a:rPr>
                <a:t>τ</a:t>
              </a:r>
              <a:endParaRPr lang="en-US" sz="1600" baseline="-250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6E949CFF-4924-7870-B050-A4A9D044704D}"/>
              </a:ext>
            </a:extLst>
          </p:cNvPr>
          <p:cNvGrpSpPr/>
          <p:nvPr/>
        </p:nvGrpSpPr>
        <p:grpSpPr>
          <a:xfrm>
            <a:off x="4681614" y="3297819"/>
            <a:ext cx="1889529" cy="440932"/>
            <a:chOff x="3625261" y="4368843"/>
            <a:chExt cx="1645163" cy="383908"/>
          </a:xfrm>
        </p:grpSpPr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08B6E758-6D20-9EA3-AF1F-08052573220C}"/>
                </a:ext>
              </a:extLst>
            </p:cNvPr>
            <p:cNvGrpSpPr/>
            <p:nvPr/>
          </p:nvGrpSpPr>
          <p:grpSpPr>
            <a:xfrm>
              <a:off x="3625261" y="4368843"/>
              <a:ext cx="461434" cy="332539"/>
              <a:chOff x="5956519" y="4566584"/>
              <a:chExt cx="461434" cy="332539"/>
            </a:xfrm>
          </p:grpSpPr>
          <p:sp>
            <p:nvSpPr>
              <p:cNvPr id="94" name="Oval 93">
                <a:extLst>
                  <a:ext uri="{FF2B5EF4-FFF2-40B4-BE49-F238E27FC236}">
                    <a16:creationId xmlns:a16="http://schemas.microsoft.com/office/drawing/2014/main" id="{91245D6B-8BEF-1710-2697-F53B02095CED}"/>
                  </a:ext>
                </a:extLst>
              </p:cNvPr>
              <p:cNvSpPr/>
              <p:nvPr/>
            </p:nvSpPr>
            <p:spPr>
              <a:xfrm>
                <a:off x="5960503" y="4624803"/>
                <a:ext cx="274320" cy="27432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100000">
                    <a:schemeClr val="accent6">
                      <a:lumMod val="5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95" name="TextBox 94">
                <a:extLst>
                  <a:ext uri="{FF2B5EF4-FFF2-40B4-BE49-F238E27FC236}">
                    <a16:creationId xmlns:a16="http://schemas.microsoft.com/office/drawing/2014/main" id="{4546602D-8131-E8E1-F0BB-A295EE60D171}"/>
                  </a:ext>
                </a:extLst>
              </p:cNvPr>
              <p:cNvSpPr txBox="1"/>
              <p:nvPr/>
            </p:nvSpPr>
            <p:spPr>
              <a:xfrm>
                <a:off x="5956519" y="4566584"/>
                <a:ext cx="461434" cy="2947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solidFill>
                      <a:schemeClr val="bg1"/>
                    </a:solidFill>
                  </a:rPr>
                  <a:t>u</a:t>
                </a:r>
                <a:endParaRPr lang="en-US" sz="1600" baseline="-25000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33CEC686-B02C-B321-742C-DDCEF9351ABE}"/>
                </a:ext>
              </a:extLst>
            </p:cNvPr>
            <p:cNvGrpSpPr/>
            <p:nvPr/>
          </p:nvGrpSpPr>
          <p:grpSpPr>
            <a:xfrm>
              <a:off x="3777661" y="4439168"/>
              <a:ext cx="461434" cy="313583"/>
              <a:chOff x="5956519" y="4585540"/>
              <a:chExt cx="461434" cy="313583"/>
            </a:xfrm>
          </p:grpSpPr>
          <p:sp>
            <p:nvSpPr>
              <p:cNvPr id="92" name="Oval 91">
                <a:extLst>
                  <a:ext uri="{FF2B5EF4-FFF2-40B4-BE49-F238E27FC236}">
                    <a16:creationId xmlns:a16="http://schemas.microsoft.com/office/drawing/2014/main" id="{204982A0-1C92-3066-E814-F8A945799E44}"/>
                  </a:ext>
                </a:extLst>
              </p:cNvPr>
              <p:cNvSpPr/>
              <p:nvPr/>
            </p:nvSpPr>
            <p:spPr>
              <a:xfrm>
                <a:off x="5960503" y="4624803"/>
                <a:ext cx="274320" cy="27432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100000">
                    <a:schemeClr val="accent6">
                      <a:lumMod val="5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93" name="TextBox 92">
                <a:extLst>
                  <a:ext uri="{FF2B5EF4-FFF2-40B4-BE49-F238E27FC236}">
                    <a16:creationId xmlns:a16="http://schemas.microsoft.com/office/drawing/2014/main" id="{DBCACA6C-98E4-4054-C380-FD0A5F99F1ED}"/>
                  </a:ext>
                </a:extLst>
              </p:cNvPr>
              <p:cNvSpPr txBox="1"/>
              <p:nvPr/>
            </p:nvSpPr>
            <p:spPr>
              <a:xfrm>
                <a:off x="5956519" y="4585540"/>
                <a:ext cx="461434" cy="2947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solidFill>
                      <a:schemeClr val="bg1"/>
                    </a:solidFill>
                  </a:rPr>
                  <a:t>d</a:t>
                </a:r>
                <a:endParaRPr lang="en-US" sz="1600" baseline="-25000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00F4F22E-3EA5-CA17-FB77-C1C5C45200B3}"/>
                </a:ext>
              </a:extLst>
            </p:cNvPr>
            <p:cNvGrpSpPr/>
            <p:nvPr/>
          </p:nvGrpSpPr>
          <p:grpSpPr>
            <a:xfrm>
              <a:off x="4016647" y="4408894"/>
              <a:ext cx="461434" cy="323061"/>
              <a:chOff x="5956519" y="4576062"/>
              <a:chExt cx="461434" cy="323061"/>
            </a:xfrm>
          </p:grpSpPr>
          <p:sp>
            <p:nvSpPr>
              <p:cNvPr id="90" name="Oval 89">
                <a:extLst>
                  <a:ext uri="{FF2B5EF4-FFF2-40B4-BE49-F238E27FC236}">
                    <a16:creationId xmlns:a16="http://schemas.microsoft.com/office/drawing/2014/main" id="{CB33FB8F-2305-AD67-AA37-4ADCCC1BD8FD}"/>
                  </a:ext>
                </a:extLst>
              </p:cNvPr>
              <p:cNvSpPr/>
              <p:nvPr/>
            </p:nvSpPr>
            <p:spPr>
              <a:xfrm>
                <a:off x="5960503" y="4624803"/>
                <a:ext cx="274320" cy="27432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100000">
                    <a:schemeClr val="accent6">
                      <a:lumMod val="5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91" name="TextBox 90">
                <a:extLst>
                  <a:ext uri="{FF2B5EF4-FFF2-40B4-BE49-F238E27FC236}">
                    <a16:creationId xmlns:a16="http://schemas.microsoft.com/office/drawing/2014/main" id="{65630FA5-8E5C-2C11-D2C6-D38E92C6BB8E}"/>
                  </a:ext>
                </a:extLst>
              </p:cNvPr>
              <p:cNvSpPr txBox="1"/>
              <p:nvPr/>
            </p:nvSpPr>
            <p:spPr>
              <a:xfrm>
                <a:off x="5956519" y="4576062"/>
                <a:ext cx="461434" cy="2947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solidFill>
                      <a:schemeClr val="bg1"/>
                    </a:solidFill>
                  </a:rPr>
                  <a:t>s</a:t>
                </a:r>
                <a:endParaRPr lang="en-US" sz="1600" baseline="-25000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2E4DC83E-A25C-E252-39CD-7D43FC982085}"/>
                </a:ext>
              </a:extLst>
            </p:cNvPr>
            <p:cNvGrpSpPr/>
            <p:nvPr/>
          </p:nvGrpSpPr>
          <p:grpSpPr>
            <a:xfrm>
              <a:off x="4357519" y="4381868"/>
              <a:ext cx="461434" cy="342017"/>
              <a:chOff x="5956519" y="4557106"/>
              <a:chExt cx="461434" cy="342017"/>
            </a:xfrm>
          </p:grpSpPr>
          <p:sp>
            <p:nvSpPr>
              <p:cNvPr id="88" name="Oval 87">
                <a:extLst>
                  <a:ext uri="{FF2B5EF4-FFF2-40B4-BE49-F238E27FC236}">
                    <a16:creationId xmlns:a16="http://schemas.microsoft.com/office/drawing/2014/main" id="{663AB2DC-CA21-6DE5-2C2F-7501151F3CC5}"/>
                  </a:ext>
                </a:extLst>
              </p:cNvPr>
              <p:cNvSpPr/>
              <p:nvPr/>
            </p:nvSpPr>
            <p:spPr>
              <a:xfrm>
                <a:off x="5960503" y="4624803"/>
                <a:ext cx="274320" cy="27432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100000">
                    <a:schemeClr val="accent6">
                      <a:lumMod val="5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C90A48AA-CF23-369E-5462-79CF2C8622E9}"/>
                  </a:ext>
                </a:extLst>
              </p:cNvPr>
              <p:cNvSpPr txBox="1"/>
              <p:nvPr/>
            </p:nvSpPr>
            <p:spPr>
              <a:xfrm>
                <a:off x="5956519" y="4557106"/>
                <a:ext cx="461434" cy="2947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solidFill>
                      <a:schemeClr val="bg1"/>
                    </a:solidFill>
                  </a:rPr>
                  <a:t>c</a:t>
                </a:r>
                <a:endParaRPr lang="en-US" sz="1600" baseline="-25000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id="{40E9E544-FDE7-CF66-4D04-3F24868BE099}"/>
                </a:ext>
              </a:extLst>
            </p:cNvPr>
            <p:cNvGrpSpPr/>
            <p:nvPr/>
          </p:nvGrpSpPr>
          <p:grpSpPr>
            <a:xfrm>
              <a:off x="4524350" y="4442283"/>
              <a:ext cx="461434" cy="304105"/>
              <a:chOff x="5956519" y="4595018"/>
              <a:chExt cx="461434" cy="304105"/>
            </a:xfrm>
          </p:grpSpPr>
          <p:sp>
            <p:nvSpPr>
              <p:cNvPr id="86" name="Oval 85">
                <a:extLst>
                  <a:ext uri="{FF2B5EF4-FFF2-40B4-BE49-F238E27FC236}">
                    <a16:creationId xmlns:a16="http://schemas.microsoft.com/office/drawing/2014/main" id="{61357C7B-C2E2-88EE-AFBE-2B856E5A1FED}"/>
                  </a:ext>
                </a:extLst>
              </p:cNvPr>
              <p:cNvSpPr/>
              <p:nvPr/>
            </p:nvSpPr>
            <p:spPr>
              <a:xfrm>
                <a:off x="5960503" y="4624803"/>
                <a:ext cx="274320" cy="27432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100000">
                    <a:schemeClr val="accent6">
                      <a:lumMod val="5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87" name="TextBox 86">
                <a:extLst>
                  <a:ext uri="{FF2B5EF4-FFF2-40B4-BE49-F238E27FC236}">
                    <a16:creationId xmlns:a16="http://schemas.microsoft.com/office/drawing/2014/main" id="{92431F51-25BB-991E-C184-5FD76CC9BDFF}"/>
                  </a:ext>
                </a:extLst>
              </p:cNvPr>
              <p:cNvSpPr txBox="1"/>
              <p:nvPr/>
            </p:nvSpPr>
            <p:spPr>
              <a:xfrm>
                <a:off x="5956519" y="4595018"/>
                <a:ext cx="461434" cy="2947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solidFill>
                      <a:schemeClr val="bg1"/>
                    </a:solidFill>
                  </a:rPr>
                  <a:t>b</a:t>
                </a:r>
                <a:endParaRPr lang="en-US" sz="1600" baseline="-25000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83" name="Group 82">
              <a:extLst>
                <a:ext uri="{FF2B5EF4-FFF2-40B4-BE49-F238E27FC236}">
                  <a16:creationId xmlns:a16="http://schemas.microsoft.com/office/drawing/2014/main" id="{1A65CDF7-7AA1-BD9A-C7DB-C1B0DE6D28B5}"/>
                </a:ext>
              </a:extLst>
            </p:cNvPr>
            <p:cNvGrpSpPr/>
            <p:nvPr/>
          </p:nvGrpSpPr>
          <p:grpSpPr>
            <a:xfrm>
              <a:off x="4808990" y="4392123"/>
              <a:ext cx="461434" cy="332539"/>
              <a:chOff x="5956519" y="4566584"/>
              <a:chExt cx="461434" cy="332539"/>
            </a:xfrm>
          </p:grpSpPr>
          <p:sp>
            <p:nvSpPr>
              <p:cNvPr id="84" name="Oval 83">
                <a:extLst>
                  <a:ext uri="{FF2B5EF4-FFF2-40B4-BE49-F238E27FC236}">
                    <a16:creationId xmlns:a16="http://schemas.microsoft.com/office/drawing/2014/main" id="{C9DA5042-5308-1929-F5D2-873D8CCE907D}"/>
                  </a:ext>
                </a:extLst>
              </p:cNvPr>
              <p:cNvSpPr/>
              <p:nvPr/>
            </p:nvSpPr>
            <p:spPr>
              <a:xfrm>
                <a:off x="5960503" y="4624803"/>
                <a:ext cx="274320" cy="27432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100000">
                    <a:schemeClr val="accent6">
                      <a:lumMod val="5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id="{75D70BC8-7EC8-4BE7-CCB5-FC013A319E73}"/>
                  </a:ext>
                </a:extLst>
              </p:cNvPr>
              <p:cNvSpPr txBox="1"/>
              <p:nvPr/>
            </p:nvSpPr>
            <p:spPr>
              <a:xfrm>
                <a:off x="5956519" y="4566584"/>
                <a:ext cx="461434" cy="2947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solidFill>
                      <a:schemeClr val="bg1"/>
                    </a:solidFill>
                  </a:rPr>
                  <a:t>t</a:t>
                </a:r>
                <a:endParaRPr lang="en-US" sz="1600" baseline="-25000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BD1BE3CB-52D4-5CAE-E30F-5653FBDBCE9E}"/>
              </a:ext>
            </a:extLst>
          </p:cNvPr>
          <p:cNvGrpSpPr/>
          <p:nvPr/>
        </p:nvGrpSpPr>
        <p:grpSpPr>
          <a:xfrm>
            <a:off x="5886055" y="3771845"/>
            <a:ext cx="529973" cy="361339"/>
            <a:chOff x="7391484" y="4377787"/>
            <a:chExt cx="461434" cy="314609"/>
          </a:xfrm>
        </p:grpSpPr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632EC044-6A04-696D-C528-6712BF1C98CC}"/>
                </a:ext>
              </a:extLst>
            </p:cNvPr>
            <p:cNvSpPr/>
            <p:nvPr/>
          </p:nvSpPr>
          <p:spPr>
            <a:xfrm>
              <a:off x="7426945" y="4418076"/>
              <a:ext cx="274320" cy="27432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lumMod val="40000"/>
                    <a:lumOff val="60000"/>
                  </a:schemeClr>
                </a:gs>
                <a:gs pos="100000">
                  <a:schemeClr val="accent5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07B9C72C-A0CF-2017-CF13-F220EB8DB3C1}"/>
                </a:ext>
              </a:extLst>
            </p:cNvPr>
            <p:cNvSpPr txBox="1"/>
            <p:nvPr/>
          </p:nvSpPr>
          <p:spPr>
            <a:xfrm>
              <a:off x="7391484" y="4377787"/>
              <a:ext cx="461434" cy="2947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</a:rPr>
                <a:t>W</a:t>
              </a:r>
              <a:endParaRPr lang="en-US" sz="1600" baseline="-250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7F0C9786-C347-5B03-35B9-60D7B30C3A64}"/>
              </a:ext>
            </a:extLst>
          </p:cNvPr>
          <p:cNvGrpSpPr/>
          <p:nvPr/>
        </p:nvGrpSpPr>
        <p:grpSpPr>
          <a:xfrm>
            <a:off x="5961878" y="4006041"/>
            <a:ext cx="529973" cy="381437"/>
            <a:chOff x="7422961" y="4360289"/>
            <a:chExt cx="461434" cy="332107"/>
          </a:xfrm>
        </p:grpSpPr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25CD7A7D-8918-B401-F019-ED5DD33314DF}"/>
                </a:ext>
              </a:extLst>
            </p:cNvPr>
            <p:cNvSpPr/>
            <p:nvPr/>
          </p:nvSpPr>
          <p:spPr>
            <a:xfrm>
              <a:off x="7426945" y="4418076"/>
              <a:ext cx="274320" cy="27432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lumMod val="40000"/>
                    <a:lumOff val="60000"/>
                  </a:schemeClr>
                </a:gs>
                <a:gs pos="100000">
                  <a:schemeClr val="accent5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6B9385F3-DF45-A65C-A350-9A6800EF8EE9}"/>
                </a:ext>
              </a:extLst>
            </p:cNvPr>
            <p:cNvSpPr txBox="1"/>
            <p:nvPr/>
          </p:nvSpPr>
          <p:spPr>
            <a:xfrm>
              <a:off x="7422961" y="4360289"/>
              <a:ext cx="461434" cy="2947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</a:rPr>
                <a:t>Z</a:t>
              </a:r>
              <a:endParaRPr lang="en-US" sz="1600" baseline="-250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B55F17CF-16B8-98F1-C65F-AC8C2BD3F078}"/>
              </a:ext>
            </a:extLst>
          </p:cNvPr>
          <p:cNvGrpSpPr/>
          <p:nvPr/>
        </p:nvGrpSpPr>
        <p:grpSpPr>
          <a:xfrm>
            <a:off x="6070617" y="4214232"/>
            <a:ext cx="529973" cy="381437"/>
            <a:chOff x="7422961" y="4360289"/>
            <a:chExt cx="461434" cy="332107"/>
          </a:xfrm>
        </p:grpSpPr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3230BE19-98EA-E493-0371-A5C64D20654E}"/>
                </a:ext>
              </a:extLst>
            </p:cNvPr>
            <p:cNvSpPr/>
            <p:nvPr/>
          </p:nvSpPr>
          <p:spPr>
            <a:xfrm>
              <a:off x="7426945" y="4418076"/>
              <a:ext cx="274320" cy="27432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lumMod val="40000"/>
                    <a:lumOff val="60000"/>
                  </a:schemeClr>
                </a:gs>
                <a:gs pos="100000">
                  <a:schemeClr val="accent5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D5E7B596-1145-7D09-A520-B99C76AEB09F}"/>
                </a:ext>
              </a:extLst>
            </p:cNvPr>
            <p:cNvSpPr txBox="1"/>
            <p:nvPr/>
          </p:nvSpPr>
          <p:spPr>
            <a:xfrm>
              <a:off x="7422961" y="4360289"/>
              <a:ext cx="461434" cy="2947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</a:rPr>
                <a:t>H</a:t>
              </a:r>
              <a:endParaRPr lang="en-US" sz="1600" baseline="-25000" dirty="0">
                <a:solidFill>
                  <a:schemeClr val="bg1"/>
                </a:solidFill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CF14DD22-76C6-4A80-699F-25D7F72D43D7}"/>
              </a:ext>
            </a:extLst>
          </p:cNvPr>
          <p:cNvSpPr txBox="1"/>
          <p:nvPr/>
        </p:nvSpPr>
        <p:spPr>
          <a:xfrm>
            <a:off x="1307337" y="2439213"/>
            <a:ext cx="20741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i="1" dirty="0">
                <a:latin typeface="Helvetica"/>
                <a:cs typeface="Helvetica"/>
              </a:rPr>
              <a:t>Cosmological constant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90DC1CF-1799-1637-DF30-F54C17133A3A}"/>
              </a:ext>
            </a:extLst>
          </p:cNvPr>
          <p:cNvSpPr txBox="1"/>
          <p:nvPr/>
        </p:nvSpPr>
        <p:spPr>
          <a:xfrm>
            <a:off x="4991438" y="2422636"/>
            <a:ext cx="9353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i="1" dirty="0">
                <a:latin typeface="Helvetica"/>
                <a:cs typeface="Helvetica"/>
              </a:rPr>
              <a:t>QCD scale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5A651DA-A391-C79F-5F89-59F8F8E15A1E}"/>
              </a:ext>
            </a:extLst>
          </p:cNvPr>
          <p:cNvSpPr txBox="1"/>
          <p:nvPr/>
        </p:nvSpPr>
        <p:spPr>
          <a:xfrm>
            <a:off x="5864724" y="2429913"/>
            <a:ext cx="9353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i="1" dirty="0">
                <a:latin typeface="Helvetica"/>
                <a:cs typeface="Helvetica"/>
              </a:rPr>
              <a:t>EW scale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BD36756-2304-D25B-0DDD-5A436F6023A0}"/>
              </a:ext>
            </a:extLst>
          </p:cNvPr>
          <p:cNvSpPr txBox="1"/>
          <p:nvPr/>
        </p:nvSpPr>
        <p:spPr>
          <a:xfrm>
            <a:off x="9706102" y="2439213"/>
            <a:ext cx="9353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i="1" dirty="0">
                <a:latin typeface="Helvetica"/>
                <a:cs typeface="Helvetica"/>
              </a:rPr>
              <a:t>GUT scale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3548452-0036-6825-86C0-800B7CFB300A}"/>
              </a:ext>
            </a:extLst>
          </p:cNvPr>
          <p:cNvSpPr txBox="1"/>
          <p:nvPr/>
        </p:nvSpPr>
        <p:spPr>
          <a:xfrm>
            <a:off x="10370414" y="2437190"/>
            <a:ext cx="9353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i="1" dirty="0">
                <a:latin typeface="Helvetica"/>
                <a:cs typeface="Helvetica"/>
              </a:rPr>
              <a:t>Planck Mass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78020AE1-B054-E634-AFC4-66F3EAB12DFF}"/>
              </a:ext>
            </a:extLst>
          </p:cNvPr>
          <p:cNvSpPr txBox="1"/>
          <p:nvPr/>
        </p:nvSpPr>
        <p:spPr>
          <a:xfrm>
            <a:off x="2824140" y="4762859"/>
            <a:ext cx="26811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Helvetica"/>
                <a:cs typeface="Helvetica"/>
              </a:rPr>
              <a:t>Precision frontier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B51FFE8A-69AE-508E-D079-981574B961B1}"/>
              </a:ext>
            </a:extLst>
          </p:cNvPr>
          <p:cNvSpPr txBox="1"/>
          <p:nvPr/>
        </p:nvSpPr>
        <p:spPr>
          <a:xfrm>
            <a:off x="7008450" y="3463740"/>
            <a:ext cx="26811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Helvetica"/>
                <a:cs typeface="Helvetica"/>
              </a:rPr>
              <a:t>Energy frontier</a:t>
            </a:r>
          </a:p>
        </p:txBody>
      </p: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0E5F4C78-962A-2575-C0F7-CE229C23A402}"/>
              </a:ext>
            </a:extLst>
          </p:cNvPr>
          <p:cNvCxnSpPr/>
          <p:nvPr/>
        </p:nvCxnSpPr>
        <p:spPr>
          <a:xfrm>
            <a:off x="6690703" y="3466041"/>
            <a:ext cx="461409" cy="7376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DEA599B7-CAD2-40E9-F78D-B4925352D77E}"/>
              </a:ext>
            </a:extLst>
          </p:cNvPr>
          <p:cNvSpPr txBox="1"/>
          <p:nvPr/>
        </p:nvSpPr>
        <p:spPr>
          <a:xfrm>
            <a:off x="1767517" y="3359749"/>
            <a:ext cx="23121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Helvetica"/>
                <a:cs typeface="Helvetica"/>
              </a:rPr>
              <a:t>Direct searches (accelerators)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67E3075-9CFC-EC23-6C56-E1ED7C76F08F}"/>
              </a:ext>
            </a:extLst>
          </p:cNvPr>
          <p:cNvGrpSpPr/>
          <p:nvPr/>
        </p:nvGrpSpPr>
        <p:grpSpPr>
          <a:xfrm>
            <a:off x="5919259" y="3493956"/>
            <a:ext cx="1319020" cy="1094831"/>
            <a:chOff x="5919259" y="3493956"/>
            <a:chExt cx="1319020" cy="1094831"/>
          </a:xfrm>
        </p:grpSpPr>
        <p:sp>
          <p:nvSpPr>
            <p:cNvPr id="127" name="Oval 126">
              <a:extLst>
                <a:ext uri="{FF2B5EF4-FFF2-40B4-BE49-F238E27FC236}">
                  <a16:creationId xmlns:a16="http://schemas.microsoft.com/office/drawing/2014/main" id="{A8DE50A3-EA01-4DF5-9C1A-A6D88EEBB169}"/>
                </a:ext>
              </a:extLst>
            </p:cNvPr>
            <p:cNvSpPr/>
            <p:nvPr/>
          </p:nvSpPr>
          <p:spPr>
            <a:xfrm>
              <a:off x="5919259" y="3963865"/>
              <a:ext cx="1292356" cy="624922"/>
            </a:xfrm>
            <a:prstGeom prst="ellipse">
              <a:avLst/>
            </a:prstGeom>
            <a:noFill/>
            <a:ln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28" name="TextBox 127">
              <a:extLst>
                <a:ext uri="{FF2B5EF4-FFF2-40B4-BE49-F238E27FC236}">
                  <a16:creationId xmlns:a16="http://schemas.microsoft.com/office/drawing/2014/main" id="{72A61914-F838-CC03-F170-6A9B1793B4C5}"/>
                </a:ext>
              </a:extLst>
            </p:cNvPr>
            <p:cNvSpPr txBox="1"/>
            <p:nvPr/>
          </p:nvSpPr>
          <p:spPr>
            <a:xfrm>
              <a:off x="5937398" y="4144130"/>
              <a:ext cx="130088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rgbClr val="FF0000"/>
                  </a:solidFill>
                </a:rPr>
                <a:t>WIMPs</a:t>
              </a:r>
            </a:p>
          </p:txBody>
        </p:sp>
        <p:sp>
          <p:nvSpPr>
            <p:cNvPr id="129" name="Oval 128">
              <a:extLst>
                <a:ext uri="{FF2B5EF4-FFF2-40B4-BE49-F238E27FC236}">
                  <a16:creationId xmlns:a16="http://schemas.microsoft.com/office/drawing/2014/main" id="{78358EF0-F450-E00C-B376-D73E092BF6FC}"/>
                </a:ext>
              </a:extLst>
            </p:cNvPr>
            <p:cNvSpPr/>
            <p:nvPr/>
          </p:nvSpPr>
          <p:spPr>
            <a:xfrm rot="16200000">
              <a:off x="6043203" y="3587537"/>
              <a:ext cx="1058829" cy="871667"/>
            </a:xfrm>
            <a:prstGeom prst="ellipse">
              <a:avLst/>
            </a:prstGeom>
            <a:noFill/>
            <a:ln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id="{A371FF64-E36A-E3A8-2105-AFB373613894}"/>
                </a:ext>
              </a:extLst>
            </p:cNvPr>
            <p:cNvSpPr txBox="1"/>
            <p:nvPr/>
          </p:nvSpPr>
          <p:spPr>
            <a:xfrm>
              <a:off x="6054696" y="3729081"/>
              <a:ext cx="105560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rgbClr val="FF0000"/>
                  </a:solidFill>
                </a:rPr>
                <a:t>SUSY</a:t>
              </a:r>
            </a:p>
          </p:txBody>
        </p:sp>
      </p:grp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E2B41777-64ED-79F3-5B11-8B325939017E}"/>
              </a:ext>
            </a:extLst>
          </p:cNvPr>
          <p:cNvCxnSpPr/>
          <p:nvPr/>
        </p:nvCxnSpPr>
        <p:spPr>
          <a:xfrm>
            <a:off x="2863719" y="4727403"/>
            <a:ext cx="0" cy="496479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id="{3976C1BE-8579-9C20-1614-BE92B59C05ED}"/>
              </a:ext>
            </a:extLst>
          </p:cNvPr>
          <p:cNvGrpSpPr/>
          <p:nvPr/>
        </p:nvGrpSpPr>
        <p:grpSpPr>
          <a:xfrm>
            <a:off x="1" y="4552784"/>
            <a:ext cx="11123808" cy="1897675"/>
            <a:chOff x="1" y="4552784"/>
            <a:chExt cx="11123808" cy="1897675"/>
          </a:xfrm>
        </p:grpSpPr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6E1E3EC9-CA60-DA12-9B8B-EBBD65F4B504}"/>
                </a:ext>
              </a:extLst>
            </p:cNvPr>
            <p:cNvSpPr/>
            <p:nvPr/>
          </p:nvSpPr>
          <p:spPr>
            <a:xfrm rot="16200000">
              <a:off x="10012853" y="4082440"/>
              <a:ext cx="640611" cy="1581300"/>
            </a:xfrm>
            <a:prstGeom prst="ellipse">
              <a:avLst/>
            </a:prstGeom>
            <a:noFill/>
            <a:ln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625D9ED4-8F02-9876-D511-17305240FAD6}"/>
                </a:ext>
              </a:extLst>
            </p:cNvPr>
            <p:cNvSpPr txBox="1"/>
            <p:nvPr/>
          </p:nvSpPr>
          <p:spPr>
            <a:xfrm>
              <a:off x="9807776" y="4580702"/>
              <a:ext cx="114981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rgbClr val="FF0000"/>
                  </a:solidFill>
                </a:rPr>
                <a:t>Heavy </a:t>
              </a:r>
              <a:r>
                <a:rPr lang="en-US" sz="1600" dirty="0" err="1">
                  <a:solidFill>
                    <a:srgbClr val="FF0000"/>
                  </a:solidFill>
                </a:rPr>
                <a:t>ν</a:t>
              </a:r>
              <a:r>
                <a:rPr lang="en-US" sz="1600" baseline="-25000" dirty="0" err="1">
                  <a:solidFill>
                    <a:srgbClr val="FF0000"/>
                  </a:solidFill>
                </a:rPr>
                <a:t>R</a:t>
              </a:r>
              <a:r>
                <a:rPr lang="en-US" sz="1600" dirty="0">
                  <a:solidFill>
                    <a:srgbClr val="FF0000"/>
                  </a:solidFill>
                </a:rPr>
                <a:t> (see-saw)</a:t>
              </a:r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7DE53DE6-A188-55C2-F794-4B17B95ACAFA}"/>
                </a:ext>
              </a:extLst>
            </p:cNvPr>
            <p:cNvSpPr/>
            <p:nvPr/>
          </p:nvSpPr>
          <p:spPr>
            <a:xfrm>
              <a:off x="695165" y="5221032"/>
              <a:ext cx="2105675" cy="523204"/>
            </a:xfrm>
            <a:prstGeom prst="ellipse">
              <a:avLst/>
            </a:prstGeom>
            <a:noFill/>
            <a:ln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005A94DB-54BC-D86A-EDAD-06E6E169D322}"/>
                </a:ext>
              </a:extLst>
            </p:cNvPr>
            <p:cNvSpPr txBox="1"/>
            <p:nvPr/>
          </p:nvSpPr>
          <p:spPr>
            <a:xfrm>
              <a:off x="730995" y="5237608"/>
              <a:ext cx="212935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err="1">
                  <a:solidFill>
                    <a:srgbClr val="FF0000"/>
                  </a:solidFill>
                </a:rPr>
                <a:t>Axions</a:t>
              </a:r>
              <a:endParaRPr lang="en-US" sz="1600" dirty="0">
                <a:solidFill>
                  <a:srgbClr val="FF0000"/>
                </a:solidFill>
              </a:endParaRPr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BF3C928A-B034-0601-5A93-CC2F35BE0BA2}"/>
                </a:ext>
              </a:extLst>
            </p:cNvPr>
            <p:cNvSpPr/>
            <p:nvPr/>
          </p:nvSpPr>
          <p:spPr>
            <a:xfrm>
              <a:off x="2745399" y="5579935"/>
              <a:ext cx="4315651" cy="870524"/>
            </a:xfrm>
            <a:prstGeom prst="ellipse">
              <a:avLst/>
            </a:prstGeom>
            <a:noFill/>
            <a:ln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71EA7A09-CCA1-2209-0B67-2197D9FD8C17}"/>
                </a:ext>
              </a:extLst>
            </p:cNvPr>
            <p:cNvSpPr txBox="1"/>
            <p:nvPr/>
          </p:nvSpPr>
          <p:spPr>
            <a:xfrm>
              <a:off x="2800840" y="5828344"/>
              <a:ext cx="405871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rgbClr val="FF0000"/>
                  </a:solidFill>
                </a:rPr>
                <a:t>Hidden sector DM</a:t>
              </a:r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120099D0-FE2E-84DB-469E-ACB792739D3C}"/>
                </a:ext>
              </a:extLst>
            </p:cNvPr>
            <p:cNvSpPr/>
            <p:nvPr/>
          </p:nvSpPr>
          <p:spPr>
            <a:xfrm>
              <a:off x="1" y="4888472"/>
              <a:ext cx="3196110" cy="1561987"/>
            </a:xfrm>
            <a:prstGeom prst="ellipse">
              <a:avLst/>
            </a:prstGeom>
            <a:noFill/>
            <a:ln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CB45EB01-6661-9790-7C81-9491A39B0389}"/>
                </a:ext>
              </a:extLst>
            </p:cNvPr>
            <p:cNvSpPr txBox="1"/>
            <p:nvPr/>
          </p:nvSpPr>
          <p:spPr>
            <a:xfrm>
              <a:off x="122149" y="5905935"/>
              <a:ext cx="262000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rgbClr val="FF0000"/>
                  </a:solidFill>
                </a:rPr>
                <a:t>Ultra-light DM</a:t>
              </a:r>
            </a:p>
          </p:txBody>
        </p:sp>
        <p:sp>
          <p:nvSpPr>
            <p:cNvPr id="132" name="Oval 131">
              <a:extLst>
                <a:ext uri="{FF2B5EF4-FFF2-40B4-BE49-F238E27FC236}">
                  <a16:creationId xmlns:a16="http://schemas.microsoft.com/office/drawing/2014/main" id="{DE634418-5297-46E5-9594-4DFE2B1FADA9}"/>
                </a:ext>
              </a:extLst>
            </p:cNvPr>
            <p:cNvSpPr/>
            <p:nvPr/>
          </p:nvSpPr>
          <p:spPr>
            <a:xfrm>
              <a:off x="3037615" y="5022139"/>
              <a:ext cx="6340193" cy="679777"/>
            </a:xfrm>
            <a:prstGeom prst="ellipse">
              <a:avLst/>
            </a:prstGeom>
            <a:noFill/>
            <a:ln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33" name="TextBox 132">
              <a:extLst>
                <a:ext uri="{FF2B5EF4-FFF2-40B4-BE49-F238E27FC236}">
                  <a16:creationId xmlns:a16="http://schemas.microsoft.com/office/drawing/2014/main" id="{F4EA1D69-2B47-82D4-BBEC-CF1ABB83F21C}"/>
                </a:ext>
              </a:extLst>
            </p:cNvPr>
            <p:cNvSpPr txBox="1"/>
            <p:nvPr/>
          </p:nvSpPr>
          <p:spPr>
            <a:xfrm>
              <a:off x="5527004" y="5091375"/>
              <a:ext cx="114981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rgbClr val="FF0000"/>
                  </a:solidFill>
                </a:rPr>
                <a:t>Sterile </a:t>
              </a:r>
              <a:r>
                <a:rPr lang="en-US" sz="1600" dirty="0" err="1">
                  <a:solidFill>
                    <a:srgbClr val="FF0000"/>
                  </a:solidFill>
                </a:rPr>
                <a:t>ν</a:t>
              </a:r>
              <a:r>
                <a:rPr lang="en-US" sz="1600" dirty="0">
                  <a:solidFill>
                    <a:srgbClr val="FF0000"/>
                  </a:solidFill>
                </a:rPr>
                <a:t> </a:t>
              </a:r>
            </a:p>
          </p:txBody>
        </p:sp>
        <p:sp>
          <p:nvSpPr>
            <p:cNvPr id="134" name="Oval 133">
              <a:extLst>
                <a:ext uri="{FF2B5EF4-FFF2-40B4-BE49-F238E27FC236}">
                  <a16:creationId xmlns:a16="http://schemas.microsoft.com/office/drawing/2014/main" id="{092CC4D3-3F5D-02A7-61BB-6E5D09D266DB}"/>
                </a:ext>
              </a:extLst>
            </p:cNvPr>
            <p:cNvSpPr/>
            <p:nvPr/>
          </p:nvSpPr>
          <p:spPr>
            <a:xfrm>
              <a:off x="3832998" y="5130648"/>
              <a:ext cx="785384" cy="446793"/>
            </a:xfrm>
            <a:prstGeom prst="ellipse">
              <a:avLst/>
            </a:prstGeom>
            <a:noFill/>
            <a:ln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35" name="TextBox 134">
              <a:extLst>
                <a:ext uri="{FF2B5EF4-FFF2-40B4-BE49-F238E27FC236}">
                  <a16:creationId xmlns:a16="http://schemas.microsoft.com/office/drawing/2014/main" id="{15A87393-CA23-C10F-00FF-CF4854DBDFD9}"/>
                </a:ext>
              </a:extLst>
            </p:cNvPr>
            <p:cNvSpPr txBox="1"/>
            <p:nvPr/>
          </p:nvSpPr>
          <p:spPr>
            <a:xfrm>
              <a:off x="3780024" y="5150040"/>
              <a:ext cx="89133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rgbClr val="FF0000"/>
                  </a:solidFill>
                </a:rPr>
                <a:t>Sterile </a:t>
              </a:r>
              <a:r>
                <a:rPr lang="en-US" sz="1200" dirty="0" err="1">
                  <a:solidFill>
                    <a:srgbClr val="FF0000"/>
                  </a:solidFill>
                </a:rPr>
                <a:t>ν</a:t>
              </a:r>
              <a:r>
                <a:rPr lang="en-US" sz="1200" dirty="0">
                  <a:solidFill>
                    <a:srgbClr val="FF0000"/>
                  </a:solidFill>
                </a:rPr>
                <a:t> DM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789817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FF7C79-61C0-A1B7-61C8-7BA3343EC4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6">
            <a:extLst>
              <a:ext uri="{FF2B5EF4-FFF2-40B4-BE49-F238E27FC236}">
                <a16:creationId xmlns:a16="http://schemas.microsoft.com/office/drawing/2014/main" id="{457E7BD6-0727-F2EE-2BBD-276116A514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845040" y="6515429"/>
            <a:ext cx="2346960" cy="413808"/>
          </a:xfrm>
        </p:spPr>
        <p:txBody>
          <a:bodyPr/>
          <a:lstStyle/>
          <a:p>
            <a:fld id="{321454C5-E992-0B4A-8BCD-5A61630EA55B}" type="slidenum">
              <a:rPr lang="en-US" smtClean="0">
                <a:solidFill>
                  <a:schemeClr val="bg1">
                    <a:lumMod val="50000"/>
                  </a:schemeClr>
                </a:solidFill>
                <a:latin typeface="Helvetica"/>
                <a:cs typeface="Helvetica"/>
              </a:rPr>
              <a:pPr/>
              <a:t>20</a:t>
            </a:fld>
            <a:endParaRPr lang="en-US" dirty="0">
              <a:solidFill>
                <a:schemeClr val="bg1">
                  <a:lumMod val="50000"/>
                </a:schemeClr>
              </a:solidFill>
              <a:latin typeface="Helvetica"/>
              <a:cs typeface="Helvetica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DD2A21F-ED31-14C8-4886-A966EFEBBBB2}"/>
              </a:ext>
            </a:extLst>
          </p:cNvPr>
          <p:cNvSpPr txBox="1">
            <a:spLocks/>
          </p:cNvSpPr>
          <p:nvPr/>
        </p:nvSpPr>
        <p:spPr>
          <a:xfrm>
            <a:off x="419100" y="248716"/>
            <a:ext cx="11196795" cy="636587"/>
          </a:xfrm>
          <a:prstGeom prst="rect">
            <a:avLst/>
          </a:prstGeom>
        </p:spPr>
        <p:txBody>
          <a:bodyPr vert="horz" lIns="101870" tIns="50935" rIns="101870" bIns="50935" rtlCol="0" anchor="ctr">
            <a:normAutofit fontScale="90000" lnSpcReduction="20000"/>
          </a:bodyPr>
          <a:lstStyle>
            <a:lvl1pPr algn="ctr" defTabSz="509352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en-US" sz="4400" dirty="0">
                <a:solidFill>
                  <a:srgbClr val="984807"/>
                </a:solidFill>
                <a:latin typeface="Helvetica"/>
                <a:ea typeface="ＭＳ Ｐゴシック" charset="0"/>
                <a:cs typeface="Helvetica"/>
              </a:rPr>
              <a:t>Beyond the SQL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C1DDE5C4-E993-9C70-713C-C0FC3CD26CFB}"/>
              </a:ext>
            </a:extLst>
          </p:cNvPr>
          <p:cNvCxnSpPr>
            <a:cxnSpLocks/>
          </p:cNvCxnSpPr>
          <p:nvPr/>
        </p:nvCxnSpPr>
        <p:spPr>
          <a:xfrm>
            <a:off x="419100" y="846155"/>
            <a:ext cx="11091582" cy="0"/>
          </a:xfrm>
          <a:prstGeom prst="line">
            <a:avLst/>
          </a:prstGeom>
          <a:ln w="12700">
            <a:solidFill>
              <a:schemeClr val="tx1">
                <a:lumMod val="95000"/>
                <a:lumOff val="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7">
            <a:extLst>
              <a:ext uri="{FF2B5EF4-FFF2-40B4-BE49-F238E27FC236}">
                <a16:creationId xmlns:a16="http://schemas.microsoft.com/office/drawing/2014/main" id="{BB7626E2-0DF3-1495-3B4B-7EBC50D348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3837859" y="6515164"/>
            <a:ext cx="4359275" cy="414338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ro-RO" sz="1300">
                <a:solidFill>
                  <a:schemeClr val="bg1">
                    <a:lumMod val="50000"/>
                  </a:schemeClr>
                </a:solidFill>
                <a:latin typeface="Helvetica"/>
                <a:cs typeface="Helvetica"/>
              </a:rPr>
              <a:t>UMass - Jan 15, 2025</a:t>
            </a:r>
            <a:endParaRPr lang="en-US" sz="1300" dirty="0">
              <a:solidFill>
                <a:schemeClr val="bg1">
                  <a:lumMod val="50000"/>
                </a:schemeClr>
              </a:solidFill>
              <a:latin typeface="Helvetica"/>
              <a:cs typeface="Helvetica"/>
            </a:endParaRPr>
          </a:p>
        </p:txBody>
      </p:sp>
      <p:sp>
        <p:nvSpPr>
          <p:cNvPr id="7" name="Footer Placeholder 7">
            <a:extLst>
              <a:ext uri="{FF2B5EF4-FFF2-40B4-BE49-F238E27FC236}">
                <a16:creationId xmlns:a16="http://schemas.microsoft.com/office/drawing/2014/main" id="{49BC38C5-21E9-901F-5E6D-4315F8B7D4AB}"/>
              </a:ext>
            </a:extLst>
          </p:cNvPr>
          <p:cNvSpPr txBox="1">
            <a:spLocks/>
          </p:cNvSpPr>
          <p:nvPr/>
        </p:nvSpPr>
        <p:spPr bwMode="auto">
          <a:xfrm>
            <a:off x="0" y="6515164"/>
            <a:ext cx="3184525" cy="41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882" tIns="50941" rIns="101882" bIns="50941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300" dirty="0">
                <a:solidFill>
                  <a:schemeClr val="bg1">
                    <a:lumMod val="50000"/>
                  </a:schemeClr>
                </a:solidFill>
                <a:latin typeface="Helvetica"/>
                <a:cs typeface="Helvetica"/>
              </a:rPr>
              <a:t>D. Moore, Yale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7A5A2CC-26C5-2866-27B4-FF52A17C79D8}"/>
              </a:ext>
            </a:extLst>
          </p:cNvPr>
          <p:cNvSpPr txBox="1"/>
          <p:nvPr/>
        </p:nvSpPr>
        <p:spPr>
          <a:xfrm>
            <a:off x="360226" y="1003617"/>
            <a:ext cx="11150456" cy="21852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18346" indent="-318346">
              <a:spcBef>
                <a:spcPts val="1200"/>
              </a:spcBef>
              <a:buFont typeface="Arial"/>
              <a:buChar char="•"/>
            </a:pPr>
            <a:r>
              <a:rPr lang="en-US" sz="2000" dirty="0">
                <a:latin typeface="Helvetica"/>
                <a:cs typeface="Helvetica"/>
              </a:rPr>
              <a:t>While searches operating near the SQL are already possible, in the long term a substantial goal of the levitated </a:t>
            </a:r>
            <a:r>
              <a:rPr lang="en-US" sz="2000" dirty="0" err="1">
                <a:latin typeface="Helvetica"/>
                <a:cs typeface="Helvetica"/>
              </a:rPr>
              <a:t>optomechanics</a:t>
            </a:r>
            <a:r>
              <a:rPr lang="en-US" sz="2000" dirty="0">
                <a:latin typeface="Helvetica"/>
                <a:cs typeface="Helvetica"/>
              </a:rPr>
              <a:t> community is to go well beyond</a:t>
            </a:r>
          </a:p>
          <a:p>
            <a:pPr marL="775546" lvl="1" indent="-318346">
              <a:spcBef>
                <a:spcPts val="1200"/>
              </a:spcBef>
              <a:buFont typeface="Arial"/>
              <a:buChar char="•"/>
            </a:pPr>
            <a:r>
              <a:rPr lang="en-US" sz="1900" dirty="0">
                <a:latin typeface="Helvetica"/>
                <a:cs typeface="Helvetica"/>
              </a:rPr>
              <a:t>Levitated systems possibly unique in their ability to isolate the mass from the environment (minimize decoherence) and enable control of the potential</a:t>
            </a:r>
          </a:p>
          <a:p>
            <a:pPr marL="775546" lvl="1" indent="-318346">
              <a:spcBef>
                <a:spcPts val="1200"/>
              </a:spcBef>
              <a:buFont typeface="Arial"/>
              <a:buChar char="•"/>
            </a:pPr>
            <a:r>
              <a:rPr lang="en-US" sz="1900" dirty="0">
                <a:latin typeface="Helvetica"/>
                <a:cs typeface="Helvetica"/>
              </a:rPr>
              <a:t>Recent work (Novotny group, ETH) has demonstrated delocalization/squeezing of 100 nm diameter particle</a:t>
            </a:r>
          </a:p>
        </p:txBody>
      </p:sp>
      <p:pic>
        <p:nvPicPr>
          <p:cNvPr id="21" name="Picture 20" descr="A graph of a function&#10;&#10;Description automatically generated with medium confidence">
            <a:extLst>
              <a:ext uri="{FF2B5EF4-FFF2-40B4-BE49-F238E27FC236}">
                <a16:creationId xmlns:a16="http://schemas.microsoft.com/office/drawing/2014/main" id="{5F533A15-24D8-AB0F-B121-AA16F16714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9180" y="3199569"/>
            <a:ext cx="5354752" cy="3044214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4F5897FD-60DE-169D-A870-5E3AA2CE05BF}"/>
              </a:ext>
            </a:extLst>
          </p:cNvPr>
          <p:cNvSpPr txBox="1"/>
          <p:nvPr/>
        </p:nvSpPr>
        <p:spPr>
          <a:xfrm>
            <a:off x="24466" y="6162992"/>
            <a:ext cx="99133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Rossi et al, “</a:t>
            </a:r>
            <a:r>
              <a:rPr lang="en-US" i="1" dirty="0"/>
              <a:t>Quantum Delocalization of a Levitated Nanoparticle</a:t>
            </a:r>
            <a:r>
              <a:rPr lang="en-US" dirty="0"/>
              <a:t>,” arXiv:2408.01264 (2024)</a:t>
            </a:r>
          </a:p>
          <a:p>
            <a:endParaRPr lang="en-US" dirty="0"/>
          </a:p>
        </p:txBody>
      </p:sp>
      <p:pic>
        <p:nvPicPr>
          <p:cNvPr id="30" name="Picture 29" descr="Diagram of a diagram of a measurement&#10;&#10;Description automatically generated">
            <a:extLst>
              <a:ext uri="{FF2B5EF4-FFF2-40B4-BE49-F238E27FC236}">
                <a16:creationId xmlns:a16="http://schemas.microsoft.com/office/drawing/2014/main" id="{8D8AB4A1-6922-833E-C73D-CF2E127630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024" y="3478340"/>
            <a:ext cx="5937997" cy="2552075"/>
          </a:xfrm>
          <a:prstGeom prst="rect">
            <a:avLst/>
          </a:prstGeom>
        </p:spPr>
      </p:pic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576095E6-FE16-4F36-980C-9F2FFC85D0E0}"/>
              </a:ext>
            </a:extLst>
          </p:cNvPr>
          <p:cNvCxnSpPr/>
          <p:nvPr/>
        </p:nvCxnSpPr>
        <p:spPr>
          <a:xfrm>
            <a:off x="11161059" y="5042647"/>
            <a:ext cx="0" cy="510988"/>
          </a:xfrm>
          <a:prstGeom prst="straightConnector1">
            <a:avLst/>
          </a:prstGeom>
          <a:ln w="38100">
            <a:solidFill>
              <a:srgbClr val="0A549F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6F392C17-EAFC-0C90-0AC5-E9359EF7B502}"/>
              </a:ext>
            </a:extLst>
          </p:cNvPr>
          <p:cNvSpPr txBox="1"/>
          <p:nvPr/>
        </p:nvSpPr>
        <p:spPr>
          <a:xfrm>
            <a:off x="11135285" y="5071374"/>
            <a:ext cx="11598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solidFill>
                  <a:srgbClr val="07549F"/>
                </a:solidFill>
              </a:rPr>
              <a:t>7 dB of squeezing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F4354F9-68D0-65CF-1810-57FF7A783C09}"/>
              </a:ext>
            </a:extLst>
          </p:cNvPr>
          <p:cNvSpPr txBox="1"/>
          <p:nvPr/>
        </p:nvSpPr>
        <p:spPr>
          <a:xfrm>
            <a:off x="6898341" y="3035499"/>
            <a:ext cx="3872753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00" b="1" dirty="0">
                <a:latin typeface="Arial" panose="020B0604020202020204" pitchFamily="34" charset="0"/>
                <a:cs typeface="Arial" panose="020B0604020202020204" pitchFamily="34" charset="0"/>
              </a:rPr>
              <a:t>Variance after potential modulation: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78C9BEA-44AC-11F3-D0E6-2692899731CA}"/>
              </a:ext>
            </a:extLst>
          </p:cNvPr>
          <p:cNvSpPr txBox="1"/>
          <p:nvPr/>
        </p:nvSpPr>
        <p:spPr>
          <a:xfrm>
            <a:off x="1248148" y="3212470"/>
            <a:ext cx="3872753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00" b="1" dirty="0">
                <a:latin typeface="Arial" panose="020B0604020202020204" pitchFamily="34" charset="0"/>
                <a:cs typeface="Arial" panose="020B0604020202020204" pitchFamily="34" charset="0"/>
              </a:rPr>
              <a:t>Delocalization/squeezing protocol:</a:t>
            </a:r>
          </a:p>
        </p:txBody>
      </p:sp>
    </p:spTree>
    <p:extLst>
      <p:ext uri="{BB962C8B-B14F-4D97-AF65-F5344CB8AC3E}">
        <p14:creationId xmlns:p14="http://schemas.microsoft.com/office/powerpoint/2010/main" val="24805889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6">
            <a:extLst>
              <a:ext uri="{FF2B5EF4-FFF2-40B4-BE49-F238E27FC236}">
                <a16:creationId xmlns:a16="http://schemas.microsoft.com/office/drawing/2014/main" id="{87B8293C-95D5-F341-A25D-2F3FFCDDC3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845040" y="6515429"/>
            <a:ext cx="2346960" cy="413808"/>
          </a:xfrm>
        </p:spPr>
        <p:txBody>
          <a:bodyPr/>
          <a:lstStyle/>
          <a:p>
            <a:fld id="{321454C5-E992-0B4A-8BCD-5A61630EA55B}" type="slidenum">
              <a:rPr lang="en-US" smtClean="0">
                <a:solidFill>
                  <a:schemeClr val="bg1">
                    <a:lumMod val="50000"/>
                  </a:schemeClr>
                </a:solidFill>
                <a:latin typeface="Helvetica"/>
                <a:cs typeface="Helvetica"/>
              </a:rPr>
              <a:pPr/>
              <a:t>21</a:t>
            </a:fld>
            <a:endParaRPr lang="en-US" dirty="0">
              <a:solidFill>
                <a:schemeClr val="bg1">
                  <a:lumMod val="50000"/>
                </a:schemeClr>
              </a:solidFill>
              <a:latin typeface="Helvetica"/>
              <a:cs typeface="Helvetica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39D3153-5246-3B4A-BE65-88C8A1F3399A}"/>
              </a:ext>
            </a:extLst>
          </p:cNvPr>
          <p:cNvSpPr txBox="1">
            <a:spLocks/>
          </p:cNvSpPr>
          <p:nvPr/>
        </p:nvSpPr>
        <p:spPr>
          <a:xfrm>
            <a:off x="419100" y="248716"/>
            <a:ext cx="11196795" cy="636587"/>
          </a:xfrm>
          <a:prstGeom prst="rect">
            <a:avLst/>
          </a:prstGeom>
        </p:spPr>
        <p:txBody>
          <a:bodyPr vert="horz" lIns="101870" tIns="50935" rIns="101870" bIns="50935" rtlCol="0" anchor="ctr">
            <a:normAutofit fontScale="90000" lnSpcReduction="20000"/>
          </a:bodyPr>
          <a:lstStyle>
            <a:lvl1pPr algn="ctr" defTabSz="509352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en-US" sz="4400" dirty="0">
                <a:solidFill>
                  <a:srgbClr val="984807"/>
                </a:solidFill>
                <a:latin typeface="Helvetica"/>
                <a:ea typeface="ＭＳ Ｐゴシック" charset="0"/>
                <a:cs typeface="Helvetica"/>
              </a:rPr>
              <a:t>Light 𝜈 </a:t>
            </a:r>
          </a:p>
        </p:txBody>
      </p:sp>
      <p:sp>
        <p:nvSpPr>
          <p:cNvPr id="30" name="Footer Placeholder 7">
            <a:extLst>
              <a:ext uri="{FF2B5EF4-FFF2-40B4-BE49-F238E27FC236}">
                <a16:creationId xmlns:a16="http://schemas.microsoft.com/office/drawing/2014/main" id="{89E71EF2-AD17-4F4A-8C39-48ACB40E2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3837859" y="6515164"/>
            <a:ext cx="4359275" cy="414338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ro-RO" sz="1300" dirty="0" err="1">
                <a:solidFill>
                  <a:schemeClr val="bg1">
                    <a:lumMod val="50000"/>
                  </a:schemeClr>
                </a:solidFill>
                <a:latin typeface="Helvetica"/>
                <a:cs typeface="Helvetica"/>
              </a:rPr>
              <a:t>UMass</a:t>
            </a:r>
            <a:r>
              <a:rPr lang="ro-RO" sz="1300" dirty="0">
                <a:solidFill>
                  <a:schemeClr val="bg1">
                    <a:lumMod val="50000"/>
                  </a:schemeClr>
                </a:solidFill>
                <a:latin typeface="Helvetica"/>
                <a:cs typeface="Helvetica"/>
              </a:rPr>
              <a:t> - Jan 15, 2025</a:t>
            </a:r>
            <a:endParaRPr lang="en-US" sz="1300" dirty="0">
              <a:solidFill>
                <a:schemeClr val="bg1">
                  <a:lumMod val="50000"/>
                </a:schemeClr>
              </a:solidFill>
              <a:latin typeface="Helvetica"/>
              <a:cs typeface="Helvetica"/>
            </a:endParaRPr>
          </a:p>
        </p:txBody>
      </p:sp>
      <p:sp>
        <p:nvSpPr>
          <p:cNvPr id="31" name="Footer Placeholder 7">
            <a:extLst>
              <a:ext uri="{FF2B5EF4-FFF2-40B4-BE49-F238E27FC236}">
                <a16:creationId xmlns:a16="http://schemas.microsoft.com/office/drawing/2014/main" id="{7709E6F1-0E46-C64E-97AE-133A134300FD}"/>
              </a:ext>
            </a:extLst>
          </p:cNvPr>
          <p:cNvSpPr txBox="1">
            <a:spLocks/>
          </p:cNvSpPr>
          <p:nvPr/>
        </p:nvSpPr>
        <p:spPr bwMode="auto">
          <a:xfrm>
            <a:off x="0" y="6515164"/>
            <a:ext cx="3184525" cy="41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882" tIns="50941" rIns="101882" bIns="50941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300" dirty="0">
                <a:solidFill>
                  <a:schemeClr val="bg1">
                    <a:lumMod val="50000"/>
                  </a:schemeClr>
                </a:solidFill>
                <a:latin typeface="Helvetica"/>
                <a:cs typeface="Helvetica"/>
              </a:rPr>
              <a:t>D. Moore, Yale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5D2A2A8-2EBA-1441-82B0-7360C27BF425}"/>
              </a:ext>
            </a:extLst>
          </p:cNvPr>
          <p:cNvSpPr txBox="1"/>
          <p:nvPr/>
        </p:nvSpPr>
        <p:spPr>
          <a:xfrm>
            <a:off x="419098" y="1680813"/>
            <a:ext cx="8137113" cy="1641748"/>
          </a:xfrm>
          <a:prstGeom prst="rect">
            <a:avLst/>
          </a:prstGeom>
          <a:noFill/>
        </p:spPr>
        <p:txBody>
          <a:bodyPr wrap="square" lIns="101870" tIns="50935" rIns="101870" bIns="50935" rtlCol="0">
            <a:spAutoFit/>
          </a:bodyPr>
          <a:lstStyle/>
          <a:p>
            <a:pPr marL="318346" indent="-318346">
              <a:spcBef>
                <a:spcPts val="1200"/>
              </a:spcBef>
              <a:buFont typeface="Arial"/>
              <a:buChar char="•"/>
            </a:pPr>
            <a:r>
              <a:rPr lang="en-US" sz="2000" dirty="0">
                <a:latin typeface="Helvetica"/>
                <a:cs typeface="Helvetica"/>
              </a:rPr>
              <a:t>A fixed solid source localizing nuclei at atomic distances cannot produce 𝜈 with sufficiently well defined momenta:</a:t>
            </a:r>
          </a:p>
          <a:p>
            <a:pPr marL="318346" indent="-318346">
              <a:spcBef>
                <a:spcPts val="1200"/>
              </a:spcBef>
              <a:buFont typeface="Arial"/>
              <a:buChar char="•"/>
            </a:pPr>
            <a:endParaRPr lang="en-US" sz="2000" dirty="0">
              <a:latin typeface="Helvetica"/>
              <a:cs typeface="Helvetica"/>
            </a:endParaRPr>
          </a:p>
          <a:p>
            <a:pPr marL="318346" indent="-318346">
              <a:spcBef>
                <a:spcPts val="1200"/>
              </a:spcBef>
              <a:buFont typeface="Arial"/>
              <a:buChar char="•"/>
            </a:pPr>
            <a:endParaRPr lang="en-US" sz="2000" dirty="0">
              <a:latin typeface="Helvetica"/>
              <a:cs typeface="Helvetica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DEFED91-E7CA-6265-87BB-D31456C6D4AB}"/>
              </a:ext>
            </a:extLst>
          </p:cNvPr>
          <p:cNvCxnSpPr>
            <a:cxnSpLocks/>
          </p:cNvCxnSpPr>
          <p:nvPr/>
        </p:nvCxnSpPr>
        <p:spPr>
          <a:xfrm>
            <a:off x="419100" y="846155"/>
            <a:ext cx="7390086" cy="0"/>
          </a:xfrm>
          <a:prstGeom prst="line">
            <a:avLst/>
          </a:prstGeom>
          <a:ln w="12700">
            <a:solidFill>
              <a:schemeClr val="tx1">
                <a:lumMod val="95000"/>
                <a:lumOff val="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9" name="Group 28">
            <a:extLst>
              <a:ext uri="{FF2B5EF4-FFF2-40B4-BE49-F238E27FC236}">
                <a16:creationId xmlns:a16="http://schemas.microsoft.com/office/drawing/2014/main" id="{C9EF3127-3FBC-867D-58A3-4FB09CECCA8D}"/>
              </a:ext>
            </a:extLst>
          </p:cNvPr>
          <p:cNvGrpSpPr>
            <a:grpSpLocks noChangeAspect="1"/>
          </p:cNvGrpSpPr>
          <p:nvPr/>
        </p:nvGrpSpPr>
        <p:grpSpPr>
          <a:xfrm>
            <a:off x="1678679" y="2481788"/>
            <a:ext cx="5433651" cy="584181"/>
            <a:chOff x="-258071" y="4009135"/>
            <a:chExt cx="8859507" cy="952500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CA4E0B5C-82DA-9D9A-D9CE-1E470EDDC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258071" y="4009135"/>
              <a:ext cx="2146300" cy="952500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4E2483B1-BEF4-95F0-540F-27FFBE55755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543536" y="4204394"/>
              <a:ext cx="6057900" cy="520700"/>
            </a:xfrm>
            <a:prstGeom prst="rect">
              <a:avLst/>
            </a:prstGeom>
          </p:spPr>
        </p:pic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788881CB-01F2-F096-8470-04CF13640826}"/>
              </a:ext>
            </a:extLst>
          </p:cNvPr>
          <p:cNvSpPr txBox="1"/>
          <p:nvPr/>
        </p:nvSpPr>
        <p:spPr>
          <a:xfrm>
            <a:off x="566262" y="3274776"/>
            <a:ext cx="40775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/>
              <a:t>Relevance of Heisenberg Uncertainty also recently pointed out for PTOLEMY (</a:t>
            </a:r>
            <a:r>
              <a:rPr lang="en-US" sz="1600" b="1" dirty="0"/>
              <a:t>C𝜈B</a:t>
            </a:r>
            <a:r>
              <a:rPr lang="en-US" sz="1600" b="1" i="1" dirty="0"/>
              <a:t>):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4314C1A0-887D-284F-7139-74A223D4E8B8}"/>
              </a:ext>
            </a:extLst>
          </p:cNvPr>
          <p:cNvGrpSpPr/>
          <p:nvPr/>
        </p:nvGrpSpPr>
        <p:grpSpPr>
          <a:xfrm>
            <a:off x="5314310" y="3163835"/>
            <a:ext cx="6958074" cy="3586125"/>
            <a:chOff x="5233926" y="3163835"/>
            <a:chExt cx="6958074" cy="3586125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26E2B5C-C782-5119-1C01-DE832850223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233926" y="3270923"/>
              <a:ext cx="6958074" cy="3479037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E82BC7AA-9FF7-8C21-4BE8-514F4E9534F8}"/>
                </a:ext>
              </a:extLst>
            </p:cNvPr>
            <p:cNvSpPr txBox="1"/>
            <p:nvPr/>
          </p:nvSpPr>
          <p:spPr>
            <a:xfrm>
              <a:off x="6240234" y="3163835"/>
              <a:ext cx="572902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/>
                <a:t>Example of requirements on state preparation and measurement: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FC7311DF-B37E-5235-DA59-CE24BF2318E2}"/>
                </a:ext>
              </a:extLst>
            </p:cNvPr>
            <p:cNvSpPr txBox="1"/>
            <p:nvPr/>
          </p:nvSpPr>
          <p:spPr>
            <a:xfrm>
              <a:off x="6339440" y="3643487"/>
              <a:ext cx="235554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i="1" dirty="0">
                  <a:solidFill>
                    <a:srgbClr val="FF0000"/>
                  </a:solidFill>
                </a:rPr>
                <a:t>5 nm graphene flake in ground state of 100 Hz trap</a:t>
              </a:r>
            </a:p>
          </p:txBody>
        </p: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CF3A34EC-EBD8-56B3-F575-38D35F9C7775}"/>
                </a:ext>
              </a:extLst>
            </p:cNvPr>
            <p:cNvCxnSpPr/>
            <p:nvPr/>
          </p:nvCxnSpPr>
          <p:spPr>
            <a:xfrm>
              <a:off x="7013749" y="4137415"/>
              <a:ext cx="251209" cy="311824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C87E3A6E-F0A4-007F-16F6-54500E204718}"/>
                </a:ext>
              </a:extLst>
            </p:cNvPr>
            <p:cNvSpPr txBox="1"/>
            <p:nvPr/>
          </p:nvSpPr>
          <p:spPr>
            <a:xfrm>
              <a:off x="7629048" y="5139684"/>
              <a:ext cx="97539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i="1" dirty="0">
                  <a:solidFill>
                    <a:srgbClr val="0432FF"/>
                  </a:solidFill>
                </a:rPr>
                <a:t>Squeezed by 20 dB</a:t>
              </a:r>
            </a:p>
          </p:txBody>
        </p: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8636528A-A297-8198-E3DD-5DA4C198A96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116748" y="4833043"/>
              <a:ext cx="148404" cy="354795"/>
            </a:xfrm>
            <a:prstGeom prst="straightConnector1">
              <a:avLst/>
            </a:prstGeom>
            <a:ln>
              <a:solidFill>
                <a:srgbClr val="0432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21FD718E-3F43-2B7A-C724-A05A88B35276}"/>
                </a:ext>
              </a:extLst>
            </p:cNvPr>
            <p:cNvSpPr txBox="1"/>
            <p:nvPr/>
          </p:nvSpPr>
          <p:spPr>
            <a:xfrm>
              <a:off x="10371821" y="3533865"/>
              <a:ext cx="139341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i="1" dirty="0">
                  <a:solidFill>
                    <a:srgbClr val="0432FF"/>
                  </a:solidFill>
                </a:rPr>
                <a:t>Flake COM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4BC0DF9A-2BD4-EBD9-0FEA-2E769F6A36B3}"/>
                </a:ext>
              </a:extLst>
            </p:cNvPr>
            <p:cNvSpPr txBox="1"/>
            <p:nvPr/>
          </p:nvSpPr>
          <p:spPr>
            <a:xfrm>
              <a:off x="10567970" y="4198737"/>
              <a:ext cx="139341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rgbClr val="008F00"/>
                  </a:solidFill>
                  <a:latin typeface="Helvetica"/>
                  <a:cs typeface="Helvetica"/>
                </a:rPr>
                <a:t>𝜈 </a:t>
              </a:r>
              <a:endParaRPr lang="en-US" sz="1600" i="1" dirty="0">
                <a:solidFill>
                  <a:srgbClr val="008F00"/>
                </a:solidFill>
              </a:endParaRPr>
            </a:p>
          </p:txBody>
        </p: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C720C509-F7F6-79AD-29D6-9E7CB65B822C}"/>
              </a:ext>
            </a:extLst>
          </p:cNvPr>
          <p:cNvSpPr txBox="1"/>
          <p:nvPr/>
        </p:nvSpPr>
        <p:spPr>
          <a:xfrm>
            <a:off x="954258" y="3805260"/>
            <a:ext cx="498994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See, e.g., </a:t>
            </a:r>
            <a:r>
              <a:rPr lang="en-US" sz="1400" dirty="0" err="1"/>
              <a:t>Cheipesh</a:t>
            </a:r>
            <a:r>
              <a:rPr lang="en-US" sz="1400" dirty="0"/>
              <a:t> et al., PRD 104, 116004 (2021)</a:t>
            </a:r>
          </a:p>
          <a:p>
            <a:r>
              <a:rPr lang="en-US" sz="1400" dirty="0" err="1"/>
              <a:t>Apponi</a:t>
            </a:r>
            <a:r>
              <a:rPr lang="en-US" sz="1400" dirty="0"/>
              <a:t> et al. (PTOLEMY), arXiv:2203.11228 (2022)</a:t>
            </a:r>
          </a:p>
          <a:p>
            <a:r>
              <a:rPr lang="en-US" sz="1400" dirty="0"/>
              <a:t> </a:t>
            </a:r>
          </a:p>
          <a:p>
            <a:endParaRPr lang="en-US" sz="1400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5FD8D760-DF86-A9F8-3B14-2D70E111D0CE}"/>
              </a:ext>
            </a:extLst>
          </p:cNvPr>
          <p:cNvSpPr txBox="1"/>
          <p:nvPr/>
        </p:nvSpPr>
        <p:spPr>
          <a:xfrm>
            <a:off x="419098" y="4596883"/>
            <a:ext cx="4989945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18346" indent="-318346">
              <a:spcBef>
                <a:spcPts val="1200"/>
              </a:spcBef>
              <a:buFont typeface="Arial"/>
              <a:buChar char="•"/>
            </a:pPr>
            <a:r>
              <a:rPr lang="en-US" sz="2000" dirty="0">
                <a:latin typeface="Helvetica"/>
                <a:cs typeface="Helvetica"/>
              </a:rPr>
              <a:t>Delocalizing COM of solid nanoparticle could allow required state-preparation</a:t>
            </a:r>
          </a:p>
          <a:p>
            <a:pPr marL="318346" indent="-318346">
              <a:spcBef>
                <a:spcPts val="1200"/>
              </a:spcBef>
              <a:buFont typeface="Arial"/>
              <a:buChar char="•"/>
            </a:pPr>
            <a:r>
              <a:rPr lang="en-US" sz="2000" dirty="0">
                <a:latin typeface="Helvetica"/>
                <a:cs typeface="Helvetica"/>
              </a:rPr>
              <a:t>Substantially beyond current state-of-the-art in quantum optomechanics</a:t>
            </a:r>
          </a:p>
          <a:p>
            <a:pPr marL="775546" lvl="1" indent="-318346">
              <a:spcBef>
                <a:spcPts val="1200"/>
              </a:spcBef>
              <a:buFont typeface="Arial"/>
              <a:buChar char="•"/>
            </a:pPr>
            <a:endParaRPr lang="en-US" sz="2000" dirty="0">
              <a:latin typeface="Helvetica"/>
              <a:cs typeface="Helvetica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356D38C-FB0D-62FE-8418-49890C2381C8}"/>
              </a:ext>
            </a:extLst>
          </p:cNvPr>
          <p:cNvSpPr txBox="1"/>
          <p:nvPr/>
        </p:nvSpPr>
        <p:spPr>
          <a:xfrm>
            <a:off x="445476" y="936616"/>
            <a:ext cx="790005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18346" indent="-318346">
              <a:spcBef>
                <a:spcPts val="1200"/>
              </a:spcBef>
              <a:buFont typeface="Arial"/>
              <a:buChar char="•"/>
            </a:pPr>
            <a:r>
              <a:rPr lang="en-US" sz="2000" dirty="0">
                <a:latin typeface="Helvetica"/>
                <a:cs typeface="Helvetica"/>
              </a:rPr>
              <a:t>Reaching a projective measurement of light 𝜈 masses would require measurements deep in the quantum regime</a:t>
            </a:r>
          </a:p>
        </p:txBody>
      </p:sp>
      <p:grpSp>
        <p:nvGrpSpPr>
          <p:cNvPr id="93" name="Group 92">
            <a:extLst>
              <a:ext uri="{FF2B5EF4-FFF2-40B4-BE49-F238E27FC236}">
                <a16:creationId xmlns:a16="http://schemas.microsoft.com/office/drawing/2014/main" id="{D4FAC09E-8728-8D80-167D-A774CA4C5063}"/>
              </a:ext>
            </a:extLst>
          </p:cNvPr>
          <p:cNvGrpSpPr/>
          <p:nvPr/>
        </p:nvGrpSpPr>
        <p:grpSpPr>
          <a:xfrm>
            <a:off x="7560669" y="12269"/>
            <a:ext cx="4927883" cy="2660610"/>
            <a:chOff x="7685364" y="12269"/>
            <a:chExt cx="4927883" cy="2660610"/>
          </a:xfrm>
        </p:grpSpPr>
        <p:grpSp>
          <p:nvGrpSpPr>
            <p:cNvPr id="92" name="Group 91">
              <a:extLst>
                <a:ext uri="{FF2B5EF4-FFF2-40B4-BE49-F238E27FC236}">
                  <a16:creationId xmlns:a16="http://schemas.microsoft.com/office/drawing/2014/main" id="{250080BB-F1F7-492F-6DFE-D8939CFA9343}"/>
                </a:ext>
              </a:extLst>
            </p:cNvPr>
            <p:cNvGrpSpPr/>
            <p:nvPr/>
          </p:nvGrpSpPr>
          <p:grpSpPr>
            <a:xfrm>
              <a:off x="7685364" y="12269"/>
              <a:ext cx="4863826" cy="2660610"/>
              <a:chOff x="7685364" y="12269"/>
              <a:chExt cx="4863826" cy="2660610"/>
            </a:xfrm>
          </p:grpSpPr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B06E4545-555E-C87C-B947-4FD266851B42}"/>
                  </a:ext>
                </a:extLst>
              </p:cNvPr>
              <p:cNvSpPr txBox="1"/>
              <p:nvPr/>
            </p:nvSpPr>
            <p:spPr>
              <a:xfrm>
                <a:off x="7852766" y="12269"/>
                <a:ext cx="4696424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/>
                  <a:t>Projective measurement of sphere momentum:</a:t>
                </a:r>
              </a:p>
            </p:txBody>
          </p:sp>
          <p:grpSp>
            <p:nvGrpSpPr>
              <p:cNvPr id="86" name="Group 85">
                <a:extLst>
                  <a:ext uri="{FF2B5EF4-FFF2-40B4-BE49-F238E27FC236}">
                    <a16:creationId xmlns:a16="http://schemas.microsoft.com/office/drawing/2014/main" id="{137721B2-1A97-F27C-C835-9AB53E487861}"/>
                  </a:ext>
                </a:extLst>
              </p:cNvPr>
              <p:cNvGrpSpPr/>
              <p:nvPr/>
            </p:nvGrpSpPr>
            <p:grpSpPr>
              <a:xfrm rot="634904">
                <a:off x="7685364" y="355951"/>
                <a:ext cx="4191369" cy="2316928"/>
                <a:chOff x="8114267" y="216455"/>
                <a:chExt cx="4191369" cy="2316928"/>
              </a:xfrm>
            </p:grpSpPr>
            <p:grpSp>
              <p:nvGrpSpPr>
                <p:cNvPr id="84" name="Group 83">
                  <a:extLst>
                    <a:ext uri="{FF2B5EF4-FFF2-40B4-BE49-F238E27FC236}">
                      <a16:creationId xmlns:a16="http://schemas.microsoft.com/office/drawing/2014/main" id="{8DE613A1-6443-78B2-5E6B-25A05ADA5BE7}"/>
                    </a:ext>
                  </a:extLst>
                </p:cNvPr>
                <p:cNvGrpSpPr/>
                <p:nvPr/>
              </p:nvGrpSpPr>
              <p:grpSpPr>
                <a:xfrm>
                  <a:off x="8114267" y="216455"/>
                  <a:ext cx="4191369" cy="2316928"/>
                  <a:chOff x="8114267" y="216455"/>
                  <a:chExt cx="4191369" cy="2316928"/>
                </a:xfrm>
              </p:grpSpPr>
              <p:pic>
                <p:nvPicPr>
                  <p:cNvPr id="25" name="Picture 24">
                    <a:extLst>
                      <a:ext uri="{FF2B5EF4-FFF2-40B4-BE49-F238E27FC236}">
                        <a16:creationId xmlns:a16="http://schemas.microsoft.com/office/drawing/2014/main" id="{24B04475-DF96-A198-6292-4A4876D283C9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/>
                  <a:stretch>
                    <a:fillRect/>
                  </a:stretch>
                </p:blipFill>
                <p:spPr>
                  <a:xfrm>
                    <a:off x="8807328" y="926469"/>
                    <a:ext cx="716879" cy="716878"/>
                  </a:xfrm>
                  <a:prstGeom prst="rect">
                    <a:avLst/>
                  </a:prstGeom>
                </p:spPr>
              </p:pic>
              <p:cxnSp>
                <p:nvCxnSpPr>
                  <p:cNvPr id="26" name="Straight Arrow Connector 25">
                    <a:extLst>
                      <a:ext uri="{FF2B5EF4-FFF2-40B4-BE49-F238E27FC236}">
                        <a16:creationId xmlns:a16="http://schemas.microsoft.com/office/drawing/2014/main" id="{BCA90485-0667-FF83-11C3-46D3A8E2F0C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8615234" y="685876"/>
                    <a:ext cx="358439" cy="358439"/>
                  </a:xfrm>
                  <a:prstGeom prst="straightConnector1">
                    <a:avLst/>
                  </a:prstGeom>
                  <a:ln>
                    <a:tailEnd type="triangle"/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36" name="TextBox 35">
                        <a:extLst>
                          <a:ext uri="{FF2B5EF4-FFF2-40B4-BE49-F238E27FC236}">
                            <a16:creationId xmlns:a16="http://schemas.microsoft.com/office/drawing/2014/main" id="{7F48CC80-33D1-F4E4-9420-DE3B4FADE771}"/>
                          </a:ext>
                        </a:extLst>
                      </p:cNvPr>
                      <p:cNvSpPr txBox="1"/>
                      <p:nvPr/>
                    </p:nvSpPr>
                    <p:spPr>
                      <a:xfrm rot="20965096">
                        <a:off x="8114267" y="549210"/>
                        <a:ext cx="509258" cy="307348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acc>
                                <m:accPr>
                                  <m:chr m:val="⃗"/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</m:acc>
                              <m:r>
                                <a:rPr lang="en-US" sz="2000" i="1" baseline="-25000">
                                  <a:latin typeface="Cambria Math" panose="02040503050406030204" pitchFamily="18" charset="0"/>
                                </a:rPr>
                                <m:t>𝑠𝑝h</m:t>
                              </m:r>
                            </m:oMath>
                          </m:oMathPara>
                        </a14:m>
                        <a:endParaRPr lang="en-US" sz="2000" baseline="-25000" dirty="0"/>
                      </a:p>
                    </p:txBody>
                  </p:sp>
                </mc:Choice>
                <mc:Fallback xmlns="">
                  <p:sp>
                    <p:nvSpPr>
                      <p:cNvPr id="36" name="TextBox 35">
                        <a:extLst>
                          <a:ext uri="{FF2B5EF4-FFF2-40B4-BE49-F238E27FC236}">
                            <a16:creationId xmlns:a16="http://schemas.microsoft.com/office/drawing/2014/main" id="{7F48CC80-33D1-F4E4-9420-DE3B4FADE771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 rot="20965096">
                        <a:off x="8114267" y="549210"/>
                        <a:ext cx="509258" cy="307348"/>
                      </a:xfrm>
                      <a:prstGeom prst="rect">
                        <a:avLst/>
                      </a:prstGeom>
                      <a:blipFill>
                        <a:blip r:embed="rId7"/>
                        <a:stretch>
                          <a:fillRect t="-20000" r="-14634" b="-48000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p:cxnSp>
                <p:nvCxnSpPr>
                  <p:cNvPr id="40" name="Straight Arrow Connector 39">
                    <a:extLst>
                      <a:ext uri="{FF2B5EF4-FFF2-40B4-BE49-F238E27FC236}">
                        <a16:creationId xmlns:a16="http://schemas.microsoft.com/office/drawing/2014/main" id="{21A85A2B-D25C-1A07-AFAC-A90EFEAD6BD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9226963" y="1214434"/>
                    <a:ext cx="489337" cy="485799"/>
                  </a:xfrm>
                  <a:prstGeom prst="straightConnector1">
                    <a:avLst/>
                  </a:prstGeom>
                  <a:ln>
                    <a:tailEnd type="triangle"/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41" name="Freeform 40">
                    <a:extLst>
                      <a:ext uri="{FF2B5EF4-FFF2-40B4-BE49-F238E27FC236}">
                        <a16:creationId xmlns:a16="http://schemas.microsoft.com/office/drawing/2014/main" id="{F944C2CC-BE16-5E04-2C4C-26E3FB8C83FB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9178166" y="1202877"/>
                    <a:ext cx="47792" cy="47792"/>
                  </a:xfrm>
                  <a:custGeom>
                    <a:avLst/>
                    <a:gdLst>
                      <a:gd name="connsiteX0" fmla="*/ 73025 w 73025"/>
                      <a:gd name="connsiteY0" fmla="*/ 19050 h 57150"/>
                      <a:gd name="connsiteX1" fmla="*/ 38100 w 73025"/>
                      <a:gd name="connsiteY1" fmla="*/ 19050 h 57150"/>
                      <a:gd name="connsiteX2" fmla="*/ 28575 w 73025"/>
                      <a:gd name="connsiteY2" fmla="*/ 38100 h 57150"/>
                      <a:gd name="connsiteX3" fmla="*/ 28575 w 73025"/>
                      <a:gd name="connsiteY3" fmla="*/ 47625 h 57150"/>
                      <a:gd name="connsiteX4" fmla="*/ 22225 w 73025"/>
                      <a:gd name="connsiteY4" fmla="*/ 57150 h 57150"/>
                      <a:gd name="connsiteX5" fmla="*/ 12700 w 73025"/>
                      <a:gd name="connsiteY5" fmla="*/ 53975 h 57150"/>
                      <a:gd name="connsiteX6" fmla="*/ 3175 w 73025"/>
                      <a:gd name="connsiteY6" fmla="*/ 34925 h 57150"/>
                      <a:gd name="connsiteX7" fmla="*/ 15875 w 73025"/>
                      <a:gd name="connsiteY7" fmla="*/ 12700 h 57150"/>
                      <a:gd name="connsiteX8" fmla="*/ 6350 w 73025"/>
                      <a:gd name="connsiteY8" fmla="*/ 6350 h 57150"/>
                      <a:gd name="connsiteX9" fmla="*/ 0 w 73025"/>
                      <a:gd name="connsiteY9" fmla="*/ 0 h 571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73025" h="57150">
                        <a:moveTo>
                          <a:pt x="73025" y="19050"/>
                        </a:moveTo>
                        <a:cubicBezTo>
                          <a:pt x="60567" y="16558"/>
                          <a:pt x="50867" y="12667"/>
                          <a:pt x="38100" y="19050"/>
                        </a:cubicBezTo>
                        <a:cubicBezTo>
                          <a:pt x="33176" y="21512"/>
                          <a:pt x="30078" y="33592"/>
                          <a:pt x="28575" y="38100"/>
                        </a:cubicBezTo>
                        <a:cubicBezTo>
                          <a:pt x="44419" y="43381"/>
                          <a:pt x="37807" y="38393"/>
                          <a:pt x="28575" y="47625"/>
                        </a:cubicBezTo>
                        <a:cubicBezTo>
                          <a:pt x="25877" y="50323"/>
                          <a:pt x="24342" y="53975"/>
                          <a:pt x="22225" y="57150"/>
                        </a:cubicBezTo>
                        <a:cubicBezTo>
                          <a:pt x="19050" y="56092"/>
                          <a:pt x="15313" y="56066"/>
                          <a:pt x="12700" y="53975"/>
                        </a:cubicBezTo>
                        <a:cubicBezTo>
                          <a:pt x="7105" y="49499"/>
                          <a:pt x="5267" y="41200"/>
                          <a:pt x="3175" y="34925"/>
                        </a:cubicBezTo>
                        <a:cubicBezTo>
                          <a:pt x="8107" y="29993"/>
                          <a:pt x="19073" y="22294"/>
                          <a:pt x="15875" y="12700"/>
                        </a:cubicBezTo>
                        <a:cubicBezTo>
                          <a:pt x="14668" y="9080"/>
                          <a:pt x="9330" y="8734"/>
                          <a:pt x="6350" y="6350"/>
                        </a:cubicBezTo>
                        <a:cubicBezTo>
                          <a:pt x="4013" y="4480"/>
                          <a:pt x="2117" y="2117"/>
                          <a:pt x="0" y="0"/>
                        </a:cubicBezTo>
                      </a:path>
                    </a:pathLst>
                  </a:custGeom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000"/>
                  </a:p>
                </p:txBody>
              </p:sp>
              <p:pic>
                <p:nvPicPr>
                  <p:cNvPr id="45" name="Picture 44">
                    <a:extLst>
                      <a:ext uri="{FF2B5EF4-FFF2-40B4-BE49-F238E27FC236}">
                        <a16:creationId xmlns:a16="http://schemas.microsoft.com/office/drawing/2014/main" id="{AF7507D6-EE80-41C3-AD42-195588C5627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8"/>
                  <a:srcRect l="70473" t="28877" r="994" b="26472"/>
                  <a:stretch/>
                </p:blipFill>
                <p:spPr>
                  <a:xfrm>
                    <a:off x="9050989" y="1116102"/>
                    <a:ext cx="143894" cy="143376"/>
                  </a:xfrm>
                  <a:prstGeom prst="rect">
                    <a:avLst/>
                  </a:prstGeom>
                </p:spPr>
              </p:pic>
              <p:sp>
                <p:nvSpPr>
                  <p:cNvPr id="48" name="Oval 47">
                    <a:extLst>
                      <a:ext uri="{FF2B5EF4-FFF2-40B4-BE49-F238E27FC236}">
                        <a16:creationId xmlns:a16="http://schemas.microsoft.com/office/drawing/2014/main" id="{2B1AE560-1678-9080-8E27-B1539412B87F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9707882" y="1705593"/>
                    <a:ext cx="137160" cy="137160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accent1">
                          <a:lumMod val="0"/>
                          <a:lumOff val="100000"/>
                        </a:schemeClr>
                      </a:gs>
                      <a:gs pos="35000">
                        <a:schemeClr val="accent1">
                          <a:lumMod val="0"/>
                          <a:lumOff val="100000"/>
                        </a:schemeClr>
                      </a:gs>
                      <a:gs pos="100000">
                        <a:schemeClr val="accent1">
                          <a:lumMod val="100000"/>
                        </a:schemeClr>
                      </a:gs>
                    </a:gsLst>
                    <a:path path="circle">
                      <a:fillToRect l="50000" t="-80000" r="50000" b="180000"/>
                    </a:path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000" dirty="0"/>
                  </a:p>
                </p:txBody>
              </p:sp>
              <p:sp>
                <p:nvSpPr>
                  <p:cNvPr id="73" name="Oval 72">
                    <a:extLst>
                      <a:ext uri="{FF2B5EF4-FFF2-40B4-BE49-F238E27FC236}">
                        <a16:creationId xmlns:a16="http://schemas.microsoft.com/office/drawing/2014/main" id="{D51619DC-3A44-DAE1-EB33-060686D3C6E1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10475138" y="1310984"/>
                    <a:ext cx="137160" cy="137160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accent1">
                          <a:lumMod val="0"/>
                          <a:lumOff val="100000"/>
                        </a:schemeClr>
                      </a:gs>
                      <a:gs pos="35000">
                        <a:schemeClr val="accent1">
                          <a:lumMod val="0"/>
                          <a:lumOff val="100000"/>
                        </a:schemeClr>
                      </a:gs>
                      <a:gs pos="100000">
                        <a:schemeClr val="bg2">
                          <a:lumMod val="10000"/>
                        </a:schemeClr>
                      </a:gs>
                    </a:gsLst>
                    <a:path path="circle">
                      <a:fillToRect l="50000" t="-80000" r="50000" b="180000"/>
                    </a:path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000" dirty="0"/>
                  </a:p>
                </p:txBody>
              </p:sp>
              <p:sp>
                <p:nvSpPr>
                  <p:cNvPr id="74" name="Oval 73">
                    <a:extLst>
                      <a:ext uri="{FF2B5EF4-FFF2-40B4-BE49-F238E27FC236}">
                        <a16:creationId xmlns:a16="http://schemas.microsoft.com/office/drawing/2014/main" id="{A9FD5451-78F1-292E-31A5-16F6C524CF9A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11126309" y="770647"/>
                    <a:ext cx="137160" cy="137160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accent1">
                          <a:lumMod val="0"/>
                          <a:lumOff val="100000"/>
                        </a:schemeClr>
                      </a:gs>
                      <a:gs pos="35000">
                        <a:schemeClr val="accent1">
                          <a:lumMod val="0"/>
                          <a:lumOff val="100000"/>
                        </a:schemeClr>
                      </a:gs>
                      <a:gs pos="100000">
                        <a:schemeClr val="bg2">
                          <a:lumMod val="50000"/>
                        </a:schemeClr>
                      </a:gs>
                    </a:gsLst>
                    <a:path path="circle">
                      <a:fillToRect l="50000" t="-80000" r="50000" b="180000"/>
                    </a:path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000" dirty="0"/>
                  </a:p>
                </p:txBody>
              </p:sp>
              <p:sp>
                <p:nvSpPr>
                  <p:cNvPr id="75" name="Oval 74">
                    <a:extLst>
                      <a:ext uri="{FF2B5EF4-FFF2-40B4-BE49-F238E27FC236}">
                        <a16:creationId xmlns:a16="http://schemas.microsoft.com/office/drawing/2014/main" id="{A43ACC20-062F-584D-E125-3FE0B0C2EFE5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11763619" y="216455"/>
                    <a:ext cx="137160" cy="137160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accent1">
                          <a:lumMod val="0"/>
                          <a:lumOff val="100000"/>
                        </a:schemeClr>
                      </a:gs>
                      <a:gs pos="35000">
                        <a:schemeClr val="accent1">
                          <a:lumMod val="0"/>
                          <a:lumOff val="100000"/>
                        </a:schemeClr>
                      </a:gs>
                      <a:gs pos="100000">
                        <a:schemeClr val="bg2">
                          <a:lumMod val="90000"/>
                        </a:schemeClr>
                      </a:gs>
                    </a:gsLst>
                    <a:path path="circle">
                      <a:fillToRect l="50000" t="-80000" r="50000" b="180000"/>
                    </a:path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000" dirty="0"/>
                  </a:p>
                </p:txBody>
              </p: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77" name="TextBox 76">
                        <a:extLst>
                          <a:ext uri="{FF2B5EF4-FFF2-40B4-BE49-F238E27FC236}">
                            <a16:creationId xmlns:a16="http://schemas.microsoft.com/office/drawing/2014/main" id="{FF1E9943-B485-138E-6910-F3F6672AE285}"/>
                          </a:ext>
                        </a:extLst>
                      </p:cNvPr>
                      <p:cNvSpPr txBox="1"/>
                      <p:nvPr/>
                    </p:nvSpPr>
                    <p:spPr>
                      <a:xfrm rot="19072709">
                        <a:off x="9194040" y="2010163"/>
                        <a:ext cx="1730857" cy="523220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pPr algn="ctr"/>
                        <a:r>
                          <a:rPr lang="en-US" sz="1400" dirty="0">
                            <a:solidFill>
                              <a:schemeClr val="accent2"/>
                            </a:solidFill>
                          </a:rPr>
                          <a:t>Projective measurement of </a:t>
                        </a:r>
                        <a14:m>
                          <m:oMath xmlns:m="http://schemas.openxmlformats.org/officeDocument/2006/math">
                            <m:acc>
                              <m:accPr>
                                <m:chr m:val="⃗"/>
                                <m:ctrlPr>
                                  <a:rPr lang="en-US" sz="1400" i="1" smtClean="0">
                                    <a:solidFill>
                                      <a:schemeClr val="accent2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1400" i="1">
                                    <a:solidFill>
                                      <a:schemeClr val="accent2"/>
                                    </a:solidFill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</m:acc>
                            <m:r>
                              <a:rPr lang="en-US" sz="1400" i="1" baseline="-2500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𝑠𝑝h</m:t>
                            </m:r>
                          </m:oMath>
                        </a14:m>
                        <a:r>
                          <a:rPr lang="en-US" sz="1400" dirty="0">
                            <a:solidFill>
                              <a:schemeClr val="accent2"/>
                            </a:solidFill>
                          </a:rPr>
                          <a:t> </a:t>
                        </a:r>
                      </a:p>
                    </p:txBody>
                  </p:sp>
                </mc:Choice>
                <mc:Fallback xmlns="">
                  <p:sp>
                    <p:nvSpPr>
                      <p:cNvPr id="77" name="TextBox 76">
                        <a:extLst>
                          <a:ext uri="{FF2B5EF4-FFF2-40B4-BE49-F238E27FC236}">
                            <a16:creationId xmlns:a16="http://schemas.microsoft.com/office/drawing/2014/main" id="{FF1E9943-B485-138E-6910-F3F6672AE285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 rot="19072709">
                        <a:off x="9194040" y="2010163"/>
                        <a:ext cx="1730857" cy="523220"/>
                      </a:xfrm>
                      <a:prstGeom prst="rect">
                        <a:avLst/>
                      </a:prstGeom>
                      <a:blipFill>
                        <a:blip r:embed="rId9"/>
                        <a:stretch>
                          <a:fillRect b="-3670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p:cxnSp>
                <p:nvCxnSpPr>
                  <p:cNvPr id="78" name="Straight Arrow Connector 77">
                    <a:extLst>
                      <a:ext uri="{FF2B5EF4-FFF2-40B4-BE49-F238E27FC236}">
                        <a16:creationId xmlns:a16="http://schemas.microsoft.com/office/drawing/2014/main" id="{26A559CB-D2B7-C49E-E5B3-CF44E367E3E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20965096">
                    <a:off x="10681581" y="1482011"/>
                    <a:ext cx="165508" cy="246197"/>
                  </a:xfrm>
                  <a:prstGeom prst="straightConnector1">
                    <a:avLst/>
                  </a:prstGeom>
                  <a:ln>
                    <a:solidFill>
                      <a:schemeClr val="accent2"/>
                    </a:solidFill>
                    <a:tailEnd type="triangle"/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81" name="Oval 80">
                    <a:extLst>
                      <a:ext uri="{FF2B5EF4-FFF2-40B4-BE49-F238E27FC236}">
                        <a16:creationId xmlns:a16="http://schemas.microsoft.com/office/drawing/2014/main" id="{1EC300C1-4BCB-6A57-94ED-4C4FA9965784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10892818" y="1750043"/>
                    <a:ext cx="137160" cy="137160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accent1">
                          <a:lumMod val="0"/>
                          <a:lumOff val="100000"/>
                        </a:schemeClr>
                      </a:gs>
                      <a:gs pos="35000">
                        <a:schemeClr val="accent1">
                          <a:lumMod val="0"/>
                          <a:lumOff val="100000"/>
                        </a:schemeClr>
                      </a:gs>
                      <a:gs pos="100000">
                        <a:schemeClr val="bg2">
                          <a:lumMod val="10000"/>
                        </a:schemeClr>
                      </a:gs>
                    </a:gsLst>
                    <a:path path="circle">
                      <a:fillToRect l="50000" t="-80000" r="50000" b="180000"/>
                    </a:path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000" dirty="0"/>
                  </a:p>
                </p:txBody>
              </p:sp>
              <p:sp>
                <p:nvSpPr>
                  <p:cNvPr id="82" name="Oval 81">
                    <a:extLst>
                      <a:ext uri="{FF2B5EF4-FFF2-40B4-BE49-F238E27FC236}">
                        <a16:creationId xmlns:a16="http://schemas.microsoft.com/office/drawing/2014/main" id="{D49ED908-D158-4E88-7BA7-26D3B31AF31C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11573137" y="1208139"/>
                    <a:ext cx="137160" cy="137160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accent1">
                          <a:lumMod val="0"/>
                          <a:lumOff val="100000"/>
                        </a:schemeClr>
                      </a:gs>
                      <a:gs pos="35000">
                        <a:schemeClr val="accent1">
                          <a:lumMod val="0"/>
                          <a:lumOff val="100000"/>
                        </a:schemeClr>
                      </a:gs>
                      <a:gs pos="100000">
                        <a:schemeClr val="bg2">
                          <a:lumMod val="50000"/>
                        </a:schemeClr>
                      </a:gs>
                    </a:gsLst>
                    <a:path path="circle">
                      <a:fillToRect l="50000" t="-80000" r="50000" b="180000"/>
                    </a:path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000" dirty="0"/>
                  </a:p>
                </p:txBody>
              </p:sp>
              <p:sp>
                <p:nvSpPr>
                  <p:cNvPr id="83" name="Oval 82">
                    <a:extLst>
                      <a:ext uri="{FF2B5EF4-FFF2-40B4-BE49-F238E27FC236}">
                        <a16:creationId xmlns:a16="http://schemas.microsoft.com/office/drawing/2014/main" id="{B2DDA2A3-B121-50D4-1D20-C1634AF929AA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12168476" y="616584"/>
                    <a:ext cx="137160" cy="137160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accent1">
                          <a:lumMod val="0"/>
                          <a:lumOff val="100000"/>
                        </a:schemeClr>
                      </a:gs>
                      <a:gs pos="35000">
                        <a:schemeClr val="accent1">
                          <a:lumMod val="0"/>
                          <a:lumOff val="100000"/>
                        </a:schemeClr>
                      </a:gs>
                      <a:gs pos="100000">
                        <a:schemeClr val="bg2">
                          <a:lumMod val="90000"/>
                        </a:schemeClr>
                      </a:gs>
                    </a:gsLst>
                    <a:path path="circle">
                      <a:fillToRect l="50000" t="-80000" r="50000" b="180000"/>
                    </a:path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000" dirty="0"/>
                  </a:p>
                </p:txBody>
              </p:sp>
            </p:grpSp>
            <p:pic>
              <p:nvPicPr>
                <p:cNvPr id="85" name="Picture 84">
                  <a:extLst>
                    <a:ext uri="{FF2B5EF4-FFF2-40B4-BE49-F238E27FC236}">
                      <a16:creationId xmlns:a16="http://schemas.microsoft.com/office/drawing/2014/main" id="{B212AAE1-6FC2-A2B2-3F0D-3FB43067939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 rot="19177256">
                  <a:off x="9513262" y="987645"/>
                  <a:ext cx="2782740" cy="182880"/>
                </a:xfrm>
                <a:prstGeom prst="rect">
                  <a:avLst/>
                </a:prstGeom>
              </p:spPr>
            </p:pic>
          </p:grpSp>
          <p:cxnSp>
            <p:nvCxnSpPr>
              <p:cNvPr id="89" name="Straight Arrow Connector 88">
                <a:extLst>
                  <a:ext uri="{FF2B5EF4-FFF2-40B4-BE49-F238E27FC236}">
                    <a16:creationId xmlns:a16="http://schemas.microsoft.com/office/drawing/2014/main" id="{31025E90-51EF-0264-5DC2-46374D1EFC4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927608" y="1259781"/>
                <a:ext cx="165508" cy="246197"/>
              </a:xfrm>
              <a:prstGeom prst="straightConnector1">
                <a:avLst/>
              </a:prstGeom>
              <a:ln>
                <a:solidFill>
                  <a:schemeClr val="accent2"/>
                </a:solidFill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0" name="Straight Arrow Connector 89">
                <a:extLst>
                  <a:ext uri="{FF2B5EF4-FFF2-40B4-BE49-F238E27FC236}">
                    <a16:creationId xmlns:a16="http://schemas.microsoft.com/office/drawing/2014/main" id="{20C0D2CD-87AC-7239-B869-F355AF771F1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642163" y="847349"/>
                <a:ext cx="165508" cy="246197"/>
              </a:xfrm>
              <a:prstGeom prst="straightConnector1">
                <a:avLst/>
              </a:prstGeom>
              <a:ln>
                <a:solidFill>
                  <a:schemeClr val="accent2"/>
                </a:solidFill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1" name="TextBox 90">
                  <a:extLst>
                    <a:ext uri="{FF2B5EF4-FFF2-40B4-BE49-F238E27FC236}">
                      <a16:creationId xmlns:a16="http://schemas.microsoft.com/office/drawing/2014/main" id="{604F3369-D33C-A70D-2E4F-A15A8430B7A4}"/>
                    </a:ext>
                  </a:extLst>
                </p:cNvPr>
                <p:cNvSpPr txBox="1"/>
                <p:nvPr/>
              </p:nvSpPr>
              <p:spPr>
                <a:xfrm rot="19673741">
                  <a:off x="9563762" y="1785619"/>
                  <a:ext cx="304948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i="1" dirty="0"/>
                    <a:t>Prob.</a:t>
                  </a:r>
                  <a:r>
                    <a:rPr lang="en-US" sz="1600" dirty="0"/>
                    <a:t> = </a:t>
                  </a:r>
                  <a14:m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𝑈</m:t>
                              </m:r>
                            </m:e>
                            <m:sub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r>
                        <a:rPr lang="en-US" sz="1600" b="0" i="1" baseline="30000" smtClean="0">
                          <a:latin typeface="Cambria Math" panose="02040503050406030204" pitchFamily="18" charset="0"/>
                        </a:rPr>
                        <m:t>2 </m:t>
                      </m:r>
                    </m:oMath>
                  </a14:m>
                  <a:r>
                    <a:rPr lang="en-US" sz="1600" baseline="30000" dirty="0"/>
                    <a:t>   </a:t>
                  </a:r>
                  <a:r>
                    <a:rPr lang="en-US" sz="1600" dirty="0"/>
                    <a:t> </a:t>
                  </a:r>
                  <a14:m>
                    <m:oMath xmlns:m="http://schemas.openxmlformats.org/officeDocument/2006/math">
                      <m:r>
                        <a:rPr lang="en-US" sz="1600" b="0" i="0" smtClean="0">
                          <a:latin typeface="Cambria Math" panose="02040503050406030204" pitchFamily="18" charset="0"/>
                        </a:rPr>
                        <m:t>   </m:t>
                      </m:r>
                      <m:r>
                        <a:rPr lang="en-US" sz="1600" i="1">
                          <a:latin typeface="Cambria Math" panose="02040503050406030204" pitchFamily="18" charset="0"/>
                        </a:rPr>
                        <m:t>|</m:t>
                      </m:r>
                      <m:sSub>
                        <m:sSub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𝑈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𝑒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1600" i="1">
                          <a:latin typeface="Cambria Math" panose="02040503050406030204" pitchFamily="18" charset="0"/>
                        </a:rPr>
                        <m:t>|</m:t>
                      </m:r>
                      <m:r>
                        <a:rPr lang="en-US" sz="1600" i="1" baseline="30000">
                          <a:latin typeface="Cambria Math" panose="02040503050406030204" pitchFamily="18" charset="0"/>
                        </a:rPr>
                        <m:t>2</m:t>
                      </m:r>
                    </m:oMath>
                  </a14:m>
                  <a:r>
                    <a:rPr lang="en-US" sz="1600" baseline="30000" dirty="0"/>
                    <a:t> </a:t>
                  </a:r>
                  <a:r>
                    <a:rPr lang="en-US" sz="1600" dirty="0"/>
                    <a:t> </a:t>
                  </a:r>
                  <a:r>
                    <a:rPr lang="en-US" sz="1600" baseline="30000" dirty="0"/>
                    <a:t>   </a:t>
                  </a:r>
                  <a14:m>
                    <m:oMath xmlns:m="http://schemas.openxmlformats.org/officeDocument/2006/math">
                      <m:r>
                        <a:rPr lang="en-US" sz="1600" b="0" i="0" smtClean="0">
                          <a:latin typeface="Cambria Math" panose="02040503050406030204" pitchFamily="18" charset="0"/>
                        </a:rPr>
                        <m:t>    </m:t>
                      </m:r>
                      <m:r>
                        <a:rPr lang="en-US" sz="1600" i="1">
                          <a:latin typeface="Cambria Math" panose="02040503050406030204" pitchFamily="18" charset="0"/>
                        </a:rPr>
                        <m:t>|</m:t>
                      </m:r>
                      <m:sSub>
                        <m:sSub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𝑈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𝑒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sz="1600" i="1">
                          <a:latin typeface="Cambria Math" panose="02040503050406030204" pitchFamily="18" charset="0"/>
                        </a:rPr>
                        <m:t>|</m:t>
                      </m:r>
                      <m:r>
                        <a:rPr lang="en-US" sz="1600" i="1" baseline="30000">
                          <a:latin typeface="Cambria Math" panose="02040503050406030204" pitchFamily="18" charset="0"/>
                        </a:rPr>
                        <m:t>2</m:t>
                      </m:r>
                    </m:oMath>
                  </a14:m>
                  <a:endParaRPr lang="en-US" sz="1600" baseline="30000" dirty="0"/>
                </a:p>
              </p:txBody>
            </p:sp>
          </mc:Choice>
          <mc:Fallback xmlns="">
            <p:sp>
              <p:nvSpPr>
                <p:cNvPr id="91" name="TextBox 90">
                  <a:extLst>
                    <a:ext uri="{FF2B5EF4-FFF2-40B4-BE49-F238E27FC236}">
                      <a16:creationId xmlns:a16="http://schemas.microsoft.com/office/drawing/2014/main" id="{604F3369-D33C-A70D-2E4F-A15A8430B7A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9673741">
                  <a:off x="9563762" y="1785619"/>
                  <a:ext cx="3049485" cy="338554"/>
                </a:xfrm>
                <a:prstGeom prst="rect">
                  <a:avLst/>
                </a:prstGeom>
                <a:blipFill>
                  <a:blip r:embed="rId11"/>
                  <a:stretch>
                    <a:fillRect l="-1370" b="-394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29456204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7C1778-468B-968E-305B-5007728366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6">
            <a:extLst>
              <a:ext uri="{FF2B5EF4-FFF2-40B4-BE49-F238E27FC236}">
                <a16:creationId xmlns:a16="http://schemas.microsoft.com/office/drawing/2014/main" id="{8EB5FAF6-512C-3611-234E-7B8557CD1F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845040" y="6515429"/>
            <a:ext cx="2346960" cy="413808"/>
          </a:xfrm>
        </p:spPr>
        <p:txBody>
          <a:bodyPr/>
          <a:lstStyle/>
          <a:p>
            <a:fld id="{321454C5-E992-0B4A-8BCD-5A61630EA55B}" type="slidenum">
              <a:rPr lang="en-US" smtClean="0">
                <a:solidFill>
                  <a:schemeClr val="bg1">
                    <a:lumMod val="50000"/>
                  </a:schemeClr>
                </a:solidFill>
                <a:latin typeface="Helvetica"/>
                <a:cs typeface="Helvetica"/>
              </a:rPr>
              <a:pPr/>
              <a:t>22</a:t>
            </a:fld>
            <a:endParaRPr lang="en-US" dirty="0">
              <a:solidFill>
                <a:schemeClr val="bg1">
                  <a:lumMod val="50000"/>
                </a:schemeClr>
              </a:solidFill>
              <a:latin typeface="Helvetica"/>
              <a:cs typeface="Helvetica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30B25BD-60FC-3986-C34C-D589ED4BD037}"/>
              </a:ext>
            </a:extLst>
          </p:cNvPr>
          <p:cNvSpPr txBox="1">
            <a:spLocks/>
          </p:cNvSpPr>
          <p:nvPr/>
        </p:nvSpPr>
        <p:spPr>
          <a:xfrm>
            <a:off x="419100" y="248716"/>
            <a:ext cx="11196795" cy="636587"/>
          </a:xfrm>
          <a:prstGeom prst="rect">
            <a:avLst/>
          </a:prstGeom>
        </p:spPr>
        <p:txBody>
          <a:bodyPr vert="horz" lIns="101870" tIns="50935" rIns="101870" bIns="50935" rtlCol="0" anchor="ctr">
            <a:normAutofit fontScale="90000" lnSpcReduction="20000"/>
          </a:bodyPr>
          <a:lstStyle>
            <a:lvl1pPr algn="ctr" defTabSz="509352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en-US" sz="4400" dirty="0">
                <a:solidFill>
                  <a:srgbClr val="984807"/>
                </a:solidFill>
                <a:latin typeface="Helvetica"/>
                <a:ea typeface="ＭＳ Ｐゴシック" charset="0"/>
                <a:cs typeface="Helvetica"/>
              </a:rPr>
              <a:t>Recoil spectroscopy for nuclear materials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380F6868-25B0-F7A8-ACDE-51473A1D183B}"/>
              </a:ext>
            </a:extLst>
          </p:cNvPr>
          <p:cNvCxnSpPr>
            <a:cxnSpLocks/>
          </p:cNvCxnSpPr>
          <p:nvPr/>
        </p:nvCxnSpPr>
        <p:spPr>
          <a:xfrm>
            <a:off x="419100" y="846155"/>
            <a:ext cx="11108504" cy="0"/>
          </a:xfrm>
          <a:prstGeom prst="line">
            <a:avLst/>
          </a:prstGeom>
          <a:ln w="12700">
            <a:solidFill>
              <a:schemeClr val="tx1">
                <a:lumMod val="95000"/>
                <a:lumOff val="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Footer Placeholder 7">
            <a:extLst>
              <a:ext uri="{FF2B5EF4-FFF2-40B4-BE49-F238E27FC236}">
                <a16:creationId xmlns:a16="http://schemas.microsoft.com/office/drawing/2014/main" id="{8B7A6115-216E-A8B9-3B30-2C2BDD893522}"/>
              </a:ext>
            </a:extLst>
          </p:cNvPr>
          <p:cNvSpPr txBox="1">
            <a:spLocks/>
          </p:cNvSpPr>
          <p:nvPr/>
        </p:nvSpPr>
        <p:spPr bwMode="auto">
          <a:xfrm>
            <a:off x="0" y="6515164"/>
            <a:ext cx="3184525" cy="41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882" tIns="50941" rIns="101882" bIns="50941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300" dirty="0">
                <a:solidFill>
                  <a:schemeClr val="bg1">
                    <a:lumMod val="50000"/>
                  </a:schemeClr>
                </a:solidFill>
                <a:latin typeface="Helvetica"/>
                <a:cs typeface="Helvetica"/>
              </a:rPr>
              <a:t>D. Moore, Yale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56B98B5-97D7-67BF-09C6-9D9BCB47BBB2}"/>
              </a:ext>
            </a:extLst>
          </p:cNvPr>
          <p:cNvSpPr txBox="1"/>
          <p:nvPr/>
        </p:nvSpPr>
        <p:spPr>
          <a:xfrm>
            <a:off x="360226" y="1003617"/>
            <a:ext cx="1119679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18346" indent="-318346">
              <a:spcBef>
                <a:spcPts val="1200"/>
              </a:spcBef>
              <a:buFont typeface="Arial"/>
              <a:buChar char="•"/>
            </a:pPr>
            <a:r>
              <a:rPr lang="en-US" sz="2000" dirty="0">
                <a:latin typeface="Helvetica"/>
                <a:cs typeface="Helvetica"/>
              </a:rPr>
              <a:t>Original proposal for applying these systems to nuclear material characterization from </a:t>
            </a:r>
            <a:r>
              <a:rPr lang="en-US" sz="2000" dirty="0" err="1">
                <a:latin typeface="Helvetica"/>
                <a:cs typeface="Helvetica"/>
              </a:rPr>
              <a:t>Malyzhenkov</a:t>
            </a:r>
            <a:r>
              <a:rPr lang="en-US" sz="2000" dirty="0">
                <a:latin typeface="Helvetica"/>
                <a:cs typeface="Helvetica"/>
              </a:rPr>
              <a:t> et al (2018)</a:t>
            </a:r>
          </a:p>
        </p:txBody>
      </p:sp>
      <p:pic>
        <p:nvPicPr>
          <p:cNvPr id="27" name="Picture 26" descr="A close-up of a report&#10;&#10;Description automatically generated">
            <a:extLst>
              <a:ext uri="{FF2B5EF4-FFF2-40B4-BE49-F238E27FC236}">
                <a16:creationId xmlns:a16="http://schemas.microsoft.com/office/drawing/2014/main" id="{1842DE2E-2AA7-00BD-D6FF-C1935331F7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0265" y="1539201"/>
            <a:ext cx="6289177" cy="1441909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10B4D5DE-3D63-0885-86F8-A3454B049CDF}"/>
              </a:ext>
            </a:extLst>
          </p:cNvPr>
          <p:cNvGrpSpPr/>
          <p:nvPr/>
        </p:nvGrpSpPr>
        <p:grpSpPr>
          <a:xfrm>
            <a:off x="5397355" y="3051137"/>
            <a:ext cx="6794645" cy="2971235"/>
            <a:chOff x="5274067" y="3051137"/>
            <a:chExt cx="6794645" cy="2971235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2753F89D-F030-BE10-84D5-17A593D09C99}"/>
                </a:ext>
              </a:extLst>
            </p:cNvPr>
            <p:cNvGrpSpPr/>
            <p:nvPr/>
          </p:nvGrpSpPr>
          <p:grpSpPr>
            <a:xfrm>
              <a:off x="5274067" y="3301343"/>
              <a:ext cx="6794645" cy="2721029"/>
              <a:chOff x="5274066" y="3290815"/>
              <a:chExt cx="6794645" cy="2721029"/>
            </a:xfrm>
          </p:grpSpPr>
          <p:grpSp>
            <p:nvGrpSpPr>
              <p:cNvPr id="34" name="Group 33">
                <a:extLst>
                  <a:ext uri="{FF2B5EF4-FFF2-40B4-BE49-F238E27FC236}">
                    <a16:creationId xmlns:a16="http://schemas.microsoft.com/office/drawing/2014/main" id="{73EF3382-02B7-40FA-CE6E-21FC114EE3A5}"/>
                  </a:ext>
                </a:extLst>
              </p:cNvPr>
              <p:cNvGrpSpPr/>
              <p:nvPr/>
            </p:nvGrpSpPr>
            <p:grpSpPr>
              <a:xfrm>
                <a:off x="5274066" y="3290815"/>
                <a:ext cx="6794645" cy="2721029"/>
                <a:chOff x="5274067" y="3290816"/>
                <a:chExt cx="6572643" cy="2527300"/>
              </a:xfrm>
            </p:grpSpPr>
            <p:pic>
              <p:nvPicPr>
                <p:cNvPr id="30" name="Picture 29" descr="A graph of energy and energy&#10;&#10;Description automatically generated">
                  <a:extLst>
                    <a:ext uri="{FF2B5EF4-FFF2-40B4-BE49-F238E27FC236}">
                      <a16:creationId xmlns:a16="http://schemas.microsoft.com/office/drawing/2014/main" id="{4FB9CC12-CBE4-D952-1204-A3D5CF2E8F0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5274067" y="3290816"/>
                  <a:ext cx="3302000" cy="2527300"/>
                </a:xfrm>
                <a:prstGeom prst="rect">
                  <a:avLst/>
                </a:prstGeom>
              </p:spPr>
            </p:pic>
            <p:pic>
              <p:nvPicPr>
                <p:cNvPr id="33" name="Picture 32" descr="A graph of a graph of energy&#10;&#10;Description automatically generated with medium confidence">
                  <a:extLst>
                    <a:ext uri="{FF2B5EF4-FFF2-40B4-BE49-F238E27FC236}">
                      <a16:creationId xmlns:a16="http://schemas.microsoft.com/office/drawing/2014/main" id="{3D39CF07-ADEE-29F7-E4E0-FE55A4A72AA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8608210" y="3573930"/>
                  <a:ext cx="3238500" cy="2197100"/>
                </a:xfrm>
                <a:prstGeom prst="rect">
                  <a:avLst/>
                </a:prstGeom>
              </p:spPr>
            </p:pic>
          </p:grp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F08C9DF8-38D3-3F1B-0023-73A744DBA26D}"/>
                  </a:ext>
                </a:extLst>
              </p:cNvPr>
              <p:cNvSpPr/>
              <p:nvPr/>
            </p:nvSpPr>
            <p:spPr>
              <a:xfrm>
                <a:off x="5274066" y="3290815"/>
                <a:ext cx="335624" cy="30481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FE5C9C09-3E32-BB02-EAB1-275A2BF6ABDB}"/>
                    </a:ext>
                  </a:extLst>
                </p:cNvPr>
                <p:cNvSpPr txBox="1"/>
                <p:nvPr/>
              </p:nvSpPr>
              <p:spPr>
                <a:xfrm>
                  <a:off x="5919915" y="3051137"/>
                  <a:ext cx="5691883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4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Estimated sensitivity for </a:t>
                  </a:r>
                  <a14:m>
                    <m:oMath xmlns:m="http://schemas.openxmlformats.org/officeDocument/2006/math">
                      <m:r>
                        <a:rPr lang="en-US" sz="1400" b="1" i="1" smtClean="0">
                          <a:latin typeface="Cambria Math" panose="02040503050406030204" pitchFamily="18" charset="0"/>
                        </a:rPr>
                        <m:t>𝜶</m:t>
                      </m:r>
                    </m:oMath>
                  </a14:m>
                  <a:r>
                    <a:rPr lang="en-US" sz="14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spectroscopy (nanoparticle at SQL):</a:t>
                  </a:r>
                </a:p>
              </p:txBody>
            </p:sp>
          </mc:Choice>
          <mc:Fallback xmlns="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FE5C9C09-3E32-BB02-EAB1-275A2BF6ABD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19915" y="3051137"/>
                  <a:ext cx="5691883" cy="307777"/>
                </a:xfrm>
                <a:prstGeom prst="rect">
                  <a:avLst/>
                </a:prstGeom>
                <a:blipFill>
                  <a:blip r:embed="rId6"/>
                  <a:stretch>
                    <a:fillRect t="-4000" b="-2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C96247B4-622D-D757-8255-6C04EFC33336}"/>
              </a:ext>
            </a:extLst>
          </p:cNvPr>
          <p:cNvSpPr txBox="1"/>
          <p:nvPr/>
        </p:nvSpPr>
        <p:spPr>
          <a:xfrm>
            <a:off x="7104120" y="6096530"/>
            <a:ext cx="514827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hlinkClick r:id="rId7"/>
              </a:rPr>
              <a:t>https://journals.aps.org/pra/abstract/10.1103/PhysRevA.98.052103</a:t>
            </a:r>
            <a:r>
              <a:rPr lang="en-US" sz="1400" dirty="0"/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1C78D5EE-0A00-F136-C979-C56C575879A3}"/>
                  </a:ext>
                </a:extLst>
              </p:cNvPr>
              <p:cNvSpPr txBox="1"/>
              <p:nvPr/>
            </p:nvSpPr>
            <p:spPr>
              <a:xfrm>
                <a:off x="360226" y="1883408"/>
                <a:ext cx="5037130" cy="444737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18346" indent="-318346">
                  <a:spcBef>
                    <a:spcPts val="1200"/>
                  </a:spcBef>
                  <a:buFont typeface="Arial"/>
                  <a:buChar char="•"/>
                </a:pPr>
                <a:r>
                  <a:rPr lang="en-US" sz="2000" dirty="0">
                    <a:latin typeface="Helvetica"/>
                    <a:cs typeface="Helvetica"/>
                  </a:rPr>
                  <a:t>Possible advantages:</a:t>
                </a:r>
              </a:p>
              <a:p>
                <a:pPr marL="775546" lvl="1" indent="-318346">
                  <a:spcBef>
                    <a:spcPts val="1200"/>
                  </a:spcBef>
                  <a:buFont typeface="Arial"/>
                  <a:buChar char="•"/>
                </a:pPr>
                <a:r>
                  <a:rPr lang="en-US" sz="1700" dirty="0">
                    <a:latin typeface="Helvetica"/>
                    <a:cs typeface="Helvetica"/>
                  </a:rPr>
                  <a:t>Ability to count single nuclear decays in dust-sized particle with &lt;</a:t>
                </a:r>
                <a:r>
                  <a:rPr lang="en-US" sz="1700" dirty="0" err="1">
                    <a:latin typeface="Helvetica"/>
                    <a:cs typeface="Helvetica"/>
                  </a:rPr>
                  <a:t>uBq</a:t>
                </a:r>
                <a:r>
                  <a:rPr lang="en-US" sz="1700" dirty="0">
                    <a:latin typeface="Helvetica"/>
                    <a:cs typeface="Helvetica"/>
                  </a:rPr>
                  <a:t> backgrounds</a:t>
                </a:r>
              </a:p>
              <a:p>
                <a:pPr marL="775546" lvl="1" indent="-318346">
                  <a:spcBef>
                    <a:spcPts val="1200"/>
                  </a:spcBef>
                  <a:buFont typeface="Arial"/>
                  <a:buChar char="•"/>
                </a:pPr>
                <a:r>
                  <a:rPr lang="en-US" sz="1700" dirty="0">
                    <a:latin typeface="Helvetica"/>
                    <a:cs typeface="Helvetica"/>
                  </a:rPr>
                  <a:t>Non-destructive, and should be possible to miniaturize instrument for portability</a:t>
                </a:r>
              </a:p>
              <a:p>
                <a:pPr marL="775546" lvl="1" indent="-318346">
                  <a:spcBef>
                    <a:spcPts val="1200"/>
                  </a:spcBef>
                  <a:buFont typeface="Arial"/>
                  <a:buChar char="•"/>
                </a:pPr>
                <a:r>
                  <a:rPr lang="en-US" sz="1700" dirty="0">
                    <a:latin typeface="Helvetica"/>
                    <a:cs typeface="Helvetica"/>
                  </a:rPr>
                  <a:t>No need to contain e.g. </a:t>
                </a:r>
                <a14:m>
                  <m:oMath xmlns:m="http://schemas.openxmlformats.org/officeDocument/2006/math">
                    <m:r>
                      <a:rPr lang="en-US" sz="1700" b="0" i="1" smtClean="0">
                        <a:latin typeface="Cambria Math" panose="02040503050406030204" pitchFamily="18" charset="0"/>
                        <a:cs typeface="Helvetica"/>
                      </a:rPr>
                      <m:t>𝛽</m:t>
                    </m:r>
                  </m:oMath>
                </a14:m>
                <a:r>
                  <a:rPr lang="en-US" sz="1700" dirty="0">
                    <a:latin typeface="Helvetica"/>
                    <a:cs typeface="Helvetica"/>
                  </a:rPr>
                  <a:t> emitted in decay (</a:t>
                </a:r>
                <a:r>
                  <a:rPr lang="en-US" sz="1700" dirty="0" err="1">
                    <a:latin typeface="Helvetica"/>
                    <a:cs typeface="Helvetica"/>
                  </a:rPr>
                  <a:t>cf</a:t>
                </a:r>
                <a:r>
                  <a:rPr lang="en-US" sz="1700" dirty="0">
                    <a:latin typeface="Helvetica"/>
                    <a:cs typeface="Helvetica"/>
                  </a:rPr>
                  <a:t> TES-based </a:t>
                </a:r>
                <a14:m>
                  <m:oMath xmlns:m="http://schemas.openxmlformats.org/officeDocument/2006/math">
                    <m:r>
                      <a:rPr lang="en-US" sz="17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"/>
                      </a:rPr>
                      <m:t>𝜇</m:t>
                    </m:r>
                  </m:oMath>
                </a14:m>
                <a:r>
                  <a:rPr lang="en-US" sz="1700" dirty="0">
                    <a:latin typeface="Helvetica"/>
                    <a:cs typeface="Helvetica"/>
                  </a:rPr>
                  <a:t>calorimeters)</a:t>
                </a:r>
              </a:p>
              <a:p>
                <a:pPr marL="318346" indent="-318346">
                  <a:spcBef>
                    <a:spcPts val="1200"/>
                  </a:spcBef>
                  <a:buFont typeface="Arial"/>
                  <a:buChar char="•"/>
                </a:pPr>
                <a:endParaRPr lang="en-US" sz="2000" dirty="0">
                  <a:latin typeface="Helvetica"/>
                  <a:cs typeface="Helvetica"/>
                </a:endParaRPr>
              </a:p>
              <a:p>
                <a:pPr marL="318346" indent="-318346">
                  <a:spcBef>
                    <a:spcPts val="1200"/>
                  </a:spcBef>
                  <a:buFont typeface="Arial"/>
                  <a:buChar char="•"/>
                </a:pPr>
                <a:r>
                  <a:rPr lang="en-US" sz="2000" dirty="0">
                    <a:latin typeface="Helvetica"/>
                    <a:cs typeface="Helvetica"/>
                  </a:rPr>
                  <a:t>Challenges:</a:t>
                </a:r>
              </a:p>
              <a:p>
                <a:pPr marL="775546" lvl="1" indent="-318346">
                  <a:spcBef>
                    <a:spcPts val="1200"/>
                  </a:spcBef>
                  <a:buFont typeface="Arial"/>
                  <a:buChar char="•"/>
                </a:pPr>
                <a:r>
                  <a:rPr lang="en-US" sz="1700" dirty="0">
                    <a:latin typeface="Helvetica"/>
                    <a:cs typeface="Helvetica"/>
                  </a:rPr>
                  <a:t>Deterministic loading of single particles</a:t>
                </a:r>
              </a:p>
              <a:p>
                <a:pPr marL="775546" lvl="1" indent="-318346">
                  <a:spcBef>
                    <a:spcPts val="1200"/>
                  </a:spcBef>
                  <a:buFont typeface="Arial"/>
                  <a:buChar char="•"/>
                </a:pPr>
                <a:r>
                  <a:rPr lang="en-US" sz="1700" dirty="0">
                    <a:latin typeface="Helvetica"/>
                    <a:cs typeface="Helvetica"/>
                  </a:rPr>
                  <a:t>Optical absorption leading to particle heating</a:t>
                </a:r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1C78D5EE-0A00-F136-C979-C56C575879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0226" y="1883408"/>
                <a:ext cx="5037130" cy="4447371"/>
              </a:xfrm>
              <a:prstGeom prst="rect">
                <a:avLst/>
              </a:prstGeom>
              <a:blipFill>
                <a:blip r:embed="rId8"/>
                <a:stretch>
                  <a:fillRect l="-1008" t="-855" r="-2015" b="-11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Footer Placeholder 7">
            <a:extLst>
              <a:ext uri="{FF2B5EF4-FFF2-40B4-BE49-F238E27FC236}">
                <a16:creationId xmlns:a16="http://schemas.microsoft.com/office/drawing/2014/main" id="{B8272F32-5CD2-F0BC-4C54-A4514955C1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3837859" y="6515164"/>
            <a:ext cx="4359275" cy="414338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ro-RO" sz="1300" dirty="0" err="1">
                <a:solidFill>
                  <a:schemeClr val="bg1">
                    <a:lumMod val="50000"/>
                  </a:schemeClr>
                </a:solidFill>
                <a:latin typeface="Helvetica"/>
                <a:cs typeface="Helvetica"/>
              </a:rPr>
              <a:t>UMass</a:t>
            </a:r>
            <a:r>
              <a:rPr lang="ro-RO" sz="1300" dirty="0">
                <a:solidFill>
                  <a:schemeClr val="bg1">
                    <a:lumMod val="50000"/>
                  </a:schemeClr>
                </a:solidFill>
                <a:latin typeface="Helvetica"/>
                <a:cs typeface="Helvetica"/>
              </a:rPr>
              <a:t> - Jan 15, 2025</a:t>
            </a:r>
            <a:endParaRPr lang="en-US" sz="1300" dirty="0">
              <a:solidFill>
                <a:schemeClr val="bg1">
                  <a:lumMod val="50000"/>
                </a:schemeClr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7704639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6">
            <a:extLst>
              <a:ext uri="{FF2B5EF4-FFF2-40B4-BE49-F238E27FC236}">
                <a16:creationId xmlns:a16="http://schemas.microsoft.com/office/drawing/2014/main" id="{87B8293C-95D5-F341-A25D-2F3FFCDDC3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845040" y="6515429"/>
            <a:ext cx="2346960" cy="413808"/>
          </a:xfrm>
        </p:spPr>
        <p:txBody>
          <a:bodyPr/>
          <a:lstStyle/>
          <a:p>
            <a:fld id="{321454C5-E992-0B4A-8BCD-5A61630EA55B}" type="slidenum">
              <a:rPr lang="en-US" smtClean="0">
                <a:solidFill>
                  <a:schemeClr val="bg1">
                    <a:lumMod val="50000"/>
                  </a:schemeClr>
                </a:solidFill>
                <a:latin typeface="Helvetica"/>
                <a:cs typeface="Helvetica"/>
              </a:rPr>
              <a:pPr/>
              <a:t>23</a:t>
            </a:fld>
            <a:endParaRPr lang="en-US" dirty="0">
              <a:solidFill>
                <a:schemeClr val="bg1">
                  <a:lumMod val="50000"/>
                </a:schemeClr>
              </a:solidFill>
              <a:latin typeface="Helvetica"/>
              <a:cs typeface="Helvetica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39D3153-5246-3B4A-BE65-88C8A1F3399A}"/>
              </a:ext>
            </a:extLst>
          </p:cNvPr>
          <p:cNvSpPr txBox="1">
            <a:spLocks/>
          </p:cNvSpPr>
          <p:nvPr/>
        </p:nvSpPr>
        <p:spPr>
          <a:xfrm>
            <a:off x="419100" y="248716"/>
            <a:ext cx="11196795" cy="636587"/>
          </a:xfrm>
          <a:prstGeom prst="rect">
            <a:avLst/>
          </a:prstGeom>
        </p:spPr>
        <p:txBody>
          <a:bodyPr vert="horz" lIns="101870" tIns="50935" rIns="101870" bIns="50935" rtlCol="0" anchor="ctr">
            <a:normAutofit fontScale="90000" lnSpcReduction="20000"/>
          </a:bodyPr>
          <a:lstStyle>
            <a:lvl1pPr algn="ctr" defTabSz="509352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en-US" sz="4400" dirty="0">
                <a:solidFill>
                  <a:srgbClr val="984807"/>
                </a:solidFill>
                <a:latin typeface="Helvetica"/>
                <a:ea typeface="ＭＳ Ｐゴシック" charset="0"/>
                <a:cs typeface="Helvetica"/>
              </a:rPr>
              <a:t>Summary</a:t>
            </a:r>
          </a:p>
        </p:txBody>
      </p:sp>
      <p:sp>
        <p:nvSpPr>
          <p:cNvPr id="30" name="Footer Placeholder 7">
            <a:extLst>
              <a:ext uri="{FF2B5EF4-FFF2-40B4-BE49-F238E27FC236}">
                <a16:creationId xmlns:a16="http://schemas.microsoft.com/office/drawing/2014/main" id="{89E71EF2-AD17-4F4A-8C39-48ACB40E2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3837859" y="6515164"/>
            <a:ext cx="4359275" cy="414338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ro-RO" sz="1300">
                <a:solidFill>
                  <a:schemeClr val="bg1">
                    <a:lumMod val="50000"/>
                  </a:schemeClr>
                </a:solidFill>
                <a:latin typeface="Helvetica"/>
                <a:cs typeface="Helvetica"/>
              </a:rPr>
              <a:t>UMass - Jan 15, 2025</a:t>
            </a:r>
            <a:endParaRPr lang="en-US" sz="1300" dirty="0">
              <a:solidFill>
                <a:schemeClr val="bg1">
                  <a:lumMod val="50000"/>
                </a:schemeClr>
              </a:solidFill>
              <a:latin typeface="Helvetica"/>
              <a:cs typeface="Helvetica"/>
            </a:endParaRPr>
          </a:p>
        </p:txBody>
      </p:sp>
      <p:sp>
        <p:nvSpPr>
          <p:cNvPr id="31" name="Footer Placeholder 7">
            <a:extLst>
              <a:ext uri="{FF2B5EF4-FFF2-40B4-BE49-F238E27FC236}">
                <a16:creationId xmlns:a16="http://schemas.microsoft.com/office/drawing/2014/main" id="{7709E6F1-0E46-C64E-97AE-133A134300FD}"/>
              </a:ext>
            </a:extLst>
          </p:cNvPr>
          <p:cNvSpPr txBox="1">
            <a:spLocks/>
          </p:cNvSpPr>
          <p:nvPr/>
        </p:nvSpPr>
        <p:spPr bwMode="auto">
          <a:xfrm>
            <a:off x="0" y="6515164"/>
            <a:ext cx="3184525" cy="41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882" tIns="50941" rIns="101882" bIns="50941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300" dirty="0">
                <a:solidFill>
                  <a:schemeClr val="bg1">
                    <a:lumMod val="50000"/>
                  </a:schemeClr>
                </a:solidFill>
                <a:latin typeface="Helvetica"/>
                <a:cs typeface="Helvetica"/>
              </a:rPr>
              <a:t>D. Moore, Yale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B5E4AB17-061C-C84E-8835-D486C5612DE4}"/>
              </a:ext>
            </a:extLst>
          </p:cNvPr>
          <p:cNvCxnSpPr>
            <a:cxnSpLocks/>
          </p:cNvCxnSpPr>
          <p:nvPr/>
        </p:nvCxnSpPr>
        <p:spPr>
          <a:xfrm>
            <a:off x="419100" y="846155"/>
            <a:ext cx="11196795" cy="0"/>
          </a:xfrm>
          <a:prstGeom prst="line">
            <a:avLst/>
          </a:prstGeom>
          <a:ln w="12700">
            <a:solidFill>
              <a:schemeClr val="tx1">
                <a:lumMod val="95000"/>
                <a:lumOff val="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75D2A2A8-2EBA-1441-82B0-7360C27BF425}"/>
                  </a:ext>
                </a:extLst>
              </p:cNvPr>
              <p:cNvSpPr txBox="1"/>
              <p:nvPr/>
            </p:nvSpPr>
            <p:spPr>
              <a:xfrm>
                <a:off x="419098" y="946453"/>
                <a:ext cx="11196795" cy="2657410"/>
              </a:xfrm>
              <a:prstGeom prst="rect">
                <a:avLst/>
              </a:prstGeom>
              <a:noFill/>
            </p:spPr>
            <p:txBody>
              <a:bodyPr wrap="square" lIns="101870" tIns="50935" rIns="101870" bIns="50935" rtlCol="0">
                <a:spAutoFit/>
              </a:bodyPr>
              <a:lstStyle/>
              <a:p>
                <a:pPr marL="318346" indent="-318346">
                  <a:spcBef>
                    <a:spcPts val="2400"/>
                  </a:spcBef>
                  <a:buFont typeface="Arial"/>
                  <a:buChar char="•"/>
                </a:pPr>
                <a:r>
                  <a:rPr lang="en-US" sz="2100" dirty="0">
                    <a:latin typeface="Helvetica"/>
                    <a:cs typeface="Helvetica"/>
                  </a:rPr>
                  <a:t>Levitated optomechanical systems provide extremely precise sensors for forces and accelerations, and are reaching quantum measurement regimes</a:t>
                </a:r>
              </a:p>
              <a:p>
                <a:pPr marL="318346" indent="-318346">
                  <a:spcBef>
                    <a:spcPts val="2400"/>
                  </a:spcBef>
                  <a:buFont typeface="Arial"/>
                  <a:buChar char="•"/>
                </a:pPr>
                <a:r>
                  <a:rPr lang="en-US" sz="2100" dirty="0">
                    <a:latin typeface="Helvetica"/>
                    <a:cs typeface="Helvetica"/>
                  </a:rPr>
                  <a:t>We have recently detected single </a:t>
                </a:r>
                <a14:m>
                  <m:oMath xmlns:m="http://schemas.openxmlformats.org/officeDocument/2006/math">
                    <m:r>
                      <a:rPr lang="en-US" sz="21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"/>
                      </a:rPr>
                      <m:t>𝛼</m:t>
                    </m:r>
                  </m:oMath>
                </a14:m>
                <a:r>
                  <a:rPr lang="en-US" sz="2100" dirty="0">
                    <a:latin typeface="Helvetica"/>
                    <a:cs typeface="Helvetica"/>
                  </a:rPr>
                  <a:t> decays occurring in our particles and are developing techniques to search for sterile </a:t>
                </a:r>
                <a14:m>
                  <m:oMath xmlns:m="http://schemas.openxmlformats.org/officeDocument/2006/math">
                    <m:r>
                      <a:rPr lang="en-US" sz="21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"/>
                      </a:rPr>
                      <m:t>𝜈</m:t>
                    </m:r>
                  </m:oMath>
                </a14:m>
                <a:endParaRPr lang="en-US" sz="2100" dirty="0">
                  <a:latin typeface="Helvetica"/>
                  <a:cs typeface="Helvetica"/>
                </a:endParaRPr>
              </a:p>
              <a:p>
                <a:pPr marL="318346" indent="-318346">
                  <a:spcBef>
                    <a:spcPts val="2400"/>
                  </a:spcBef>
                  <a:buFont typeface="Arial"/>
                  <a:buChar char="•"/>
                </a:pPr>
                <a:r>
                  <a:rPr lang="en-US" sz="2100" dirty="0">
                    <a:latin typeface="Helvetica"/>
                    <a:cs typeface="Helvetica"/>
                  </a:rPr>
                  <a:t>Ambitious future extensions of these techniques are possible and may provide new tools at the precision frontier of nuclear physics!</a:t>
                </a: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75D2A2A8-2EBA-1441-82B0-7360C27BF4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9098" y="946453"/>
                <a:ext cx="11196795" cy="2657410"/>
              </a:xfrm>
              <a:prstGeom prst="rect">
                <a:avLst/>
              </a:prstGeom>
              <a:blipFill>
                <a:blip r:embed="rId3"/>
                <a:stretch>
                  <a:fillRect l="-454" t="-952" b="-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3" name="Picture 32">
            <a:extLst>
              <a:ext uri="{FF2B5EF4-FFF2-40B4-BE49-F238E27FC236}">
                <a16:creationId xmlns:a16="http://schemas.microsoft.com/office/drawing/2014/main" id="{7F1C3E3A-F0A4-2048-B540-8099CFF7910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031" b="14111"/>
          <a:stretch/>
        </p:blipFill>
        <p:spPr>
          <a:xfrm>
            <a:off x="0" y="3986556"/>
            <a:ext cx="12192000" cy="2598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2934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6">
            <a:extLst>
              <a:ext uri="{FF2B5EF4-FFF2-40B4-BE49-F238E27FC236}">
                <a16:creationId xmlns:a16="http://schemas.microsoft.com/office/drawing/2014/main" id="{87B8293C-95D5-F341-A25D-2F3FFCDDC3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845040" y="6515429"/>
            <a:ext cx="2346960" cy="413808"/>
          </a:xfrm>
        </p:spPr>
        <p:txBody>
          <a:bodyPr/>
          <a:lstStyle/>
          <a:p>
            <a:fld id="{321454C5-E992-0B4A-8BCD-5A61630EA55B}" type="slidenum">
              <a:rPr lang="en-US" smtClean="0">
                <a:solidFill>
                  <a:schemeClr val="bg1">
                    <a:lumMod val="50000"/>
                  </a:schemeClr>
                </a:solidFill>
                <a:latin typeface="Helvetica"/>
                <a:cs typeface="Helvetica"/>
              </a:rPr>
              <a:pPr/>
              <a:t>24</a:t>
            </a:fld>
            <a:endParaRPr lang="en-US" dirty="0">
              <a:solidFill>
                <a:schemeClr val="bg1">
                  <a:lumMod val="50000"/>
                </a:schemeClr>
              </a:solidFill>
              <a:latin typeface="Helvetica"/>
              <a:cs typeface="Helvetica"/>
            </a:endParaRPr>
          </a:p>
        </p:txBody>
      </p:sp>
      <p:sp>
        <p:nvSpPr>
          <p:cNvPr id="30" name="Footer Placeholder 7">
            <a:extLst>
              <a:ext uri="{FF2B5EF4-FFF2-40B4-BE49-F238E27FC236}">
                <a16:creationId xmlns:a16="http://schemas.microsoft.com/office/drawing/2014/main" id="{89E71EF2-AD17-4F4A-8C39-48ACB40E2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3837859" y="6515164"/>
            <a:ext cx="4359275" cy="414338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ro-RO" sz="1300">
                <a:solidFill>
                  <a:schemeClr val="bg1">
                    <a:lumMod val="50000"/>
                  </a:schemeClr>
                </a:solidFill>
                <a:latin typeface="Helvetica"/>
                <a:cs typeface="Helvetica"/>
              </a:rPr>
              <a:t>UMass - Jan 15, 2025</a:t>
            </a:r>
            <a:endParaRPr lang="en-US" sz="1300" dirty="0">
              <a:solidFill>
                <a:schemeClr val="bg1">
                  <a:lumMod val="50000"/>
                </a:schemeClr>
              </a:solidFill>
              <a:latin typeface="Helvetica"/>
              <a:cs typeface="Helvetica"/>
            </a:endParaRPr>
          </a:p>
        </p:txBody>
      </p:sp>
      <p:sp>
        <p:nvSpPr>
          <p:cNvPr id="31" name="Footer Placeholder 7">
            <a:extLst>
              <a:ext uri="{FF2B5EF4-FFF2-40B4-BE49-F238E27FC236}">
                <a16:creationId xmlns:a16="http://schemas.microsoft.com/office/drawing/2014/main" id="{7709E6F1-0E46-C64E-97AE-133A134300FD}"/>
              </a:ext>
            </a:extLst>
          </p:cNvPr>
          <p:cNvSpPr txBox="1">
            <a:spLocks/>
          </p:cNvSpPr>
          <p:nvPr/>
        </p:nvSpPr>
        <p:spPr bwMode="auto">
          <a:xfrm>
            <a:off x="0" y="6515164"/>
            <a:ext cx="3184525" cy="41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882" tIns="50941" rIns="101882" bIns="50941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300" dirty="0">
                <a:solidFill>
                  <a:schemeClr val="bg1">
                    <a:lumMod val="50000"/>
                  </a:schemeClr>
                </a:solidFill>
                <a:latin typeface="Helvetica"/>
                <a:cs typeface="Helvetica"/>
              </a:rPr>
              <a:t>D. Moore, Yale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B5E4AB17-061C-C84E-8835-D486C5612DE4}"/>
              </a:ext>
            </a:extLst>
          </p:cNvPr>
          <p:cNvCxnSpPr>
            <a:cxnSpLocks/>
          </p:cNvCxnSpPr>
          <p:nvPr/>
        </p:nvCxnSpPr>
        <p:spPr>
          <a:xfrm>
            <a:off x="419100" y="846155"/>
            <a:ext cx="11196795" cy="0"/>
          </a:xfrm>
          <a:prstGeom prst="line">
            <a:avLst/>
          </a:prstGeom>
          <a:ln w="12700">
            <a:solidFill>
              <a:schemeClr val="tx1">
                <a:lumMod val="95000"/>
                <a:lumOff val="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720345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" name="Group 60">
            <a:extLst>
              <a:ext uri="{FF2B5EF4-FFF2-40B4-BE49-F238E27FC236}">
                <a16:creationId xmlns:a16="http://schemas.microsoft.com/office/drawing/2014/main" id="{EE80994A-C9E3-9AC8-A0C0-A0D398ABFE47}"/>
              </a:ext>
            </a:extLst>
          </p:cNvPr>
          <p:cNvGrpSpPr/>
          <p:nvPr/>
        </p:nvGrpSpPr>
        <p:grpSpPr>
          <a:xfrm>
            <a:off x="105400" y="2479387"/>
            <a:ext cx="11848254" cy="4254978"/>
            <a:chOff x="105400" y="2479387"/>
            <a:chExt cx="11848254" cy="4254978"/>
          </a:xfrm>
        </p:grpSpPr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E71D36A5-29F1-FD8D-92E2-FE3E20E5307E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05400" y="2619565"/>
              <a:ext cx="11848254" cy="4114800"/>
              <a:chOff x="1083207" y="3166246"/>
              <a:chExt cx="9873540" cy="3429000"/>
            </a:xfrm>
          </p:grpSpPr>
          <p:pic>
            <p:nvPicPr>
              <p:cNvPr id="48" name="Picture 47">
                <a:extLst>
                  <a:ext uri="{FF2B5EF4-FFF2-40B4-BE49-F238E27FC236}">
                    <a16:creationId xmlns:a16="http://schemas.microsoft.com/office/drawing/2014/main" id="{E67630BE-7B1E-FE99-184B-D104CD38855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83207" y="3166246"/>
                <a:ext cx="4572000" cy="3429000"/>
              </a:xfrm>
              <a:prstGeom prst="rect">
                <a:avLst/>
              </a:prstGeom>
            </p:spPr>
          </p:pic>
          <p:pic>
            <p:nvPicPr>
              <p:cNvPr id="55" name="Picture 54">
                <a:extLst>
                  <a:ext uri="{FF2B5EF4-FFF2-40B4-BE49-F238E27FC236}">
                    <a16:creationId xmlns:a16="http://schemas.microsoft.com/office/drawing/2014/main" id="{2BC98D70-7C09-753E-81AA-8A3E8188EB1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095594" y="3172384"/>
                <a:ext cx="4861153" cy="3402807"/>
              </a:xfrm>
              <a:prstGeom prst="rect">
                <a:avLst/>
              </a:prstGeom>
            </p:spPr>
          </p:pic>
        </p:grp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0442A062-2663-F9ED-33F3-BC1E4FCBD823}"/>
                </a:ext>
              </a:extLst>
            </p:cNvPr>
            <p:cNvSpPr txBox="1"/>
            <p:nvPr/>
          </p:nvSpPr>
          <p:spPr>
            <a:xfrm>
              <a:off x="1164806" y="2479387"/>
              <a:ext cx="403943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latin typeface="Helvetica" pitchFamily="2" charset="0"/>
                </a:rPr>
                <a:t>Example electron capture decay (</a:t>
              </a:r>
              <a:r>
                <a:rPr lang="en-US" sz="1600" b="1" baseline="30000" dirty="0">
                  <a:latin typeface="Helvetica" pitchFamily="2" charset="0"/>
                </a:rPr>
                <a:t>37</a:t>
              </a:r>
              <a:r>
                <a:rPr lang="en-US" sz="1600" b="1" dirty="0">
                  <a:latin typeface="Helvetica" pitchFamily="2" charset="0"/>
                </a:rPr>
                <a:t>Ar):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0" name="TextBox 59">
                  <a:extLst>
                    <a:ext uri="{FF2B5EF4-FFF2-40B4-BE49-F238E27FC236}">
                      <a16:creationId xmlns:a16="http://schemas.microsoft.com/office/drawing/2014/main" id="{179211CD-C07E-4F78-C440-657AD16148CB}"/>
                    </a:ext>
                  </a:extLst>
                </p:cNvPr>
                <p:cNvSpPr txBox="1"/>
                <p:nvPr/>
              </p:nvSpPr>
              <p:spPr>
                <a:xfrm>
                  <a:off x="7396458" y="2492668"/>
                  <a:ext cx="4039438" cy="34413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600" b="1" dirty="0">
                      <a:latin typeface="Helvetica" pitchFamily="2" charset="0"/>
                    </a:rPr>
                    <a:t>Example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1600" b="1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b="1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𝜷</m:t>
                          </m:r>
                        </m:e>
                        <m:sup>
                          <m:r>
                            <a:rPr lang="en-US" sz="1600" b="1" i="1" dirty="0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a14:m>
                  <a:r>
                    <a:rPr lang="en-US" sz="1600" b="1" dirty="0">
                      <a:latin typeface="Helvetica" pitchFamily="2" charset="0"/>
                    </a:rPr>
                    <a:t> decay (</a:t>
                  </a:r>
                  <a:r>
                    <a:rPr lang="en-US" sz="1600" b="1" baseline="30000" dirty="0">
                      <a:latin typeface="Helvetica" pitchFamily="2" charset="0"/>
                    </a:rPr>
                    <a:t>32</a:t>
                  </a:r>
                  <a:r>
                    <a:rPr lang="en-US" sz="1600" b="1" dirty="0">
                      <a:latin typeface="Helvetica" pitchFamily="2" charset="0"/>
                    </a:rPr>
                    <a:t>P):</a:t>
                  </a:r>
                </a:p>
              </p:txBody>
            </p:sp>
          </mc:Choice>
          <mc:Fallback xmlns="">
            <p:sp>
              <p:nvSpPr>
                <p:cNvPr id="60" name="TextBox 59">
                  <a:extLst>
                    <a:ext uri="{FF2B5EF4-FFF2-40B4-BE49-F238E27FC236}">
                      <a16:creationId xmlns:a16="http://schemas.microsoft.com/office/drawing/2014/main" id="{179211CD-C07E-4F78-C440-657AD16148C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96458" y="2492668"/>
                  <a:ext cx="4039438" cy="344133"/>
                </a:xfrm>
                <a:prstGeom prst="rect">
                  <a:avLst/>
                </a:prstGeom>
                <a:blipFill>
                  <a:blip r:embed="rId5"/>
                  <a:stretch>
                    <a:fillRect t="-7143" b="-1785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" name="Slide Number Placeholder 6">
            <a:extLst>
              <a:ext uri="{FF2B5EF4-FFF2-40B4-BE49-F238E27FC236}">
                <a16:creationId xmlns:a16="http://schemas.microsoft.com/office/drawing/2014/main" id="{87B8293C-95D5-F341-A25D-2F3FFCDDC3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845040" y="6515429"/>
            <a:ext cx="2346960" cy="413808"/>
          </a:xfrm>
        </p:spPr>
        <p:txBody>
          <a:bodyPr/>
          <a:lstStyle/>
          <a:p>
            <a:fld id="{321454C5-E992-0B4A-8BCD-5A61630EA55B}" type="slidenum">
              <a:rPr lang="en-US" smtClean="0">
                <a:solidFill>
                  <a:schemeClr val="bg1">
                    <a:lumMod val="50000"/>
                  </a:schemeClr>
                </a:solidFill>
                <a:latin typeface="Helvetica"/>
                <a:cs typeface="Helvetica"/>
              </a:rPr>
              <a:pPr/>
              <a:t>25</a:t>
            </a:fld>
            <a:endParaRPr lang="en-US" dirty="0">
              <a:solidFill>
                <a:schemeClr val="bg1">
                  <a:lumMod val="50000"/>
                </a:schemeClr>
              </a:solidFill>
              <a:latin typeface="Helvetica"/>
              <a:cs typeface="Helvetica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39D3153-5246-3B4A-BE65-88C8A1F3399A}"/>
              </a:ext>
            </a:extLst>
          </p:cNvPr>
          <p:cNvSpPr txBox="1">
            <a:spLocks/>
          </p:cNvSpPr>
          <p:nvPr/>
        </p:nvSpPr>
        <p:spPr>
          <a:xfrm>
            <a:off x="419100" y="248716"/>
            <a:ext cx="11196795" cy="636587"/>
          </a:xfrm>
          <a:prstGeom prst="rect">
            <a:avLst/>
          </a:prstGeom>
        </p:spPr>
        <p:txBody>
          <a:bodyPr vert="horz" lIns="101870" tIns="50935" rIns="101870" bIns="50935" rtlCol="0" anchor="ctr">
            <a:normAutofit fontScale="90000" lnSpcReduction="20000"/>
          </a:bodyPr>
          <a:lstStyle>
            <a:lvl1pPr algn="ctr" defTabSz="509352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en-US" sz="4400" dirty="0">
                <a:solidFill>
                  <a:srgbClr val="984807"/>
                </a:solidFill>
                <a:latin typeface="Helvetica"/>
                <a:ea typeface="ＭＳ Ｐゴシック" charset="0"/>
                <a:cs typeface="Helvetica"/>
              </a:rPr>
              <a:t>Experimental signature</a:t>
            </a:r>
          </a:p>
        </p:txBody>
      </p:sp>
      <p:sp>
        <p:nvSpPr>
          <p:cNvPr id="30" name="Footer Placeholder 7">
            <a:extLst>
              <a:ext uri="{FF2B5EF4-FFF2-40B4-BE49-F238E27FC236}">
                <a16:creationId xmlns:a16="http://schemas.microsoft.com/office/drawing/2014/main" id="{89E71EF2-AD17-4F4A-8C39-48ACB40E2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3837859" y="6515164"/>
            <a:ext cx="4359275" cy="414338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ro-RO" sz="1300">
                <a:solidFill>
                  <a:schemeClr val="bg1">
                    <a:lumMod val="50000"/>
                  </a:schemeClr>
                </a:solidFill>
                <a:latin typeface="Helvetica"/>
                <a:cs typeface="Helvetica"/>
              </a:rPr>
              <a:t>UMass - Jan 15, 2025</a:t>
            </a:r>
            <a:endParaRPr lang="en-US" sz="1300" dirty="0">
              <a:solidFill>
                <a:schemeClr val="bg1">
                  <a:lumMod val="50000"/>
                </a:schemeClr>
              </a:solidFill>
              <a:latin typeface="Helvetica"/>
              <a:cs typeface="Helvetica"/>
            </a:endParaRPr>
          </a:p>
        </p:txBody>
      </p:sp>
      <p:sp>
        <p:nvSpPr>
          <p:cNvPr id="31" name="Footer Placeholder 7">
            <a:extLst>
              <a:ext uri="{FF2B5EF4-FFF2-40B4-BE49-F238E27FC236}">
                <a16:creationId xmlns:a16="http://schemas.microsoft.com/office/drawing/2014/main" id="{7709E6F1-0E46-C64E-97AE-133A134300FD}"/>
              </a:ext>
            </a:extLst>
          </p:cNvPr>
          <p:cNvSpPr txBox="1">
            <a:spLocks/>
          </p:cNvSpPr>
          <p:nvPr/>
        </p:nvSpPr>
        <p:spPr bwMode="auto">
          <a:xfrm>
            <a:off x="0" y="6515164"/>
            <a:ext cx="3184525" cy="41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882" tIns="50941" rIns="101882" bIns="50941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300" dirty="0">
                <a:solidFill>
                  <a:schemeClr val="bg1">
                    <a:lumMod val="50000"/>
                  </a:schemeClr>
                </a:solidFill>
                <a:latin typeface="Helvetica"/>
                <a:cs typeface="Helvetica"/>
              </a:rPr>
              <a:t>D. Moore, Yale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B5E4AB17-061C-C84E-8835-D486C5612DE4}"/>
              </a:ext>
            </a:extLst>
          </p:cNvPr>
          <p:cNvCxnSpPr>
            <a:cxnSpLocks/>
          </p:cNvCxnSpPr>
          <p:nvPr/>
        </p:nvCxnSpPr>
        <p:spPr>
          <a:xfrm>
            <a:off x="419100" y="846155"/>
            <a:ext cx="11196795" cy="0"/>
          </a:xfrm>
          <a:prstGeom prst="line">
            <a:avLst/>
          </a:prstGeom>
          <a:ln w="12700">
            <a:solidFill>
              <a:schemeClr val="tx1">
                <a:lumMod val="95000"/>
                <a:lumOff val="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75D2A2A8-2EBA-1441-82B0-7360C27BF425}"/>
              </a:ext>
            </a:extLst>
          </p:cNvPr>
          <p:cNvSpPr txBox="1"/>
          <p:nvPr/>
        </p:nvSpPr>
        <p:spPr>
          <a:xfrm>
            <a:off x="419098" y="946453"/>
            <a:ext cx="11196795" cy="749196"/>
          </a:xfrm>
          <a:prstGeom prst="rect">
            <a:avLst/>
          </a:prstGeom>
          <a:noFill/>
        </p:spPr>
        <p:txBody>
          <a:bodyPr wrap="square" lIns="101870" tIns="50935" rIns="101870" bIns="50935" rtlCol="0">
            <a:spAutoFit/>
          </a:bodyPr>
          <a:lstStyle/>
          <a:p>
            <a:pPr marL="318346" indent="-318346">
              <a:spcBef>
                <a:spcPts val="1800"/>
              </a:spcBef>
              <a:buFont typeface="Arial"/>
              <a:buChar char="•"/>
            </a:pPr>
            <a:r>
              <a:rPr lang="en-US" sz="2100" dirty="0">
                <a:latin typeface="Helvetica"/>
                <a:cs typeface="Helvetica"/>
              </a:rPr>
              <a:t>If a keV – MeV mass sterile 𝜈 mixes with the light 𝜈, then expect small fraction of decays to emit a heavy 𝜈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7970CE68-EC8A-4F90-B8A3-0B44DE7860DB}"/>
                  </a:ext>
                </a:extLst>
              </p:cNvPr>
              <p:cNvSpPr txBox="1"/>
              <p:nvPr/>
            </p:nvSpPr>
            <p:spPr>
              <a:xfrm>
                <a:off x="425658" y="1701200"/>
                <a:ext cx="11190235" cy="7386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18346" indent="-318346">
                  <a:spcBef>
                    <a:spcPts val="1800"/>
                  </a:spcBef>
                  <a:buFont typeface="Arial"/>
                  <a:buChar char="•"/>
                </a:pPr>
                <a:r>
                  <a:rPr lang="en-US" sz="2100" dirty="0">
                    <a:latin typeface="Helvetica"/>
                    <a:cs typeface="Helvetica"/>
                  </a:rPr>
                  <a:t>Momentum difference between heavy and light state is largest for non-relativistic neutrinos, i.e.,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1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100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sz="21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𝜈</m:t>
                        </m:r>
                      </m:sub>
                    </m:sSub>
                    <m:r>
                      <a:rPr lang="en-US" sz="21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sSub>
                      <m:sSubPr>
                        <m:ctrlPr>
                          <a:rPr lang="en-US" sz="21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1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21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𝜈</m:t>
                        </m:r>
                      </m:sub>
                    </m:sSub>
                  </m:oMath>
                </a14:m>
                <a:endParaRPr lang="en-US" sz="2100" dirty="0">
                  <a:latin typeface="Helvetica"/>
                  <a:cs typeface="Helvetica"/>
                </a:endParaRPr>
              </a:p>
            </p:txBody>
          </p:sp>
        </mc:Choice>
        <mc:Fallback xmlns="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7970CE68-EC8A-4F90-B8A3-0B44DE7860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5658" y="1701200"/>
                <a:ext cx="11190235" cy="738664"/>
              </a:xfrm>
              <a:prstGeom prst="rect">
                <a:avLst/>
              </a:prstGeom>
              <a:blipFill>
                <a:blip r:embed="rId6"/>
                <a:stretch>
                  <a:fillRect l="-567" t="-3390" b="-169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7E2E6985-2B8F-9A93-EA7F-42FA46D2234E}"/>
                  </a:ext>
                </a:extLst>
              </p:cNvPr>
              <p:cNvSpPr txBox="1"/>
              <p:nvPr/>
            </p:nvSpPr>
            <p:spPr>
              <a:xfrm>
                <a:off x="1492111" y="2997642"/>
                <a:ext cx="1692414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1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</m:t>
                        </m:r>
                      </m:sub>
                    </m:sSub>
                  </m:oMath>
                </a14:m>
                <a:r>
                  <a:rPr lang="en-US" sz="1400" i="1" dirty="0">
                    <a:solidFill>
                      <a:srgbClr val="FF0000"/>
                    </a:solidFill>
                  </a:rPr>
                  <a:t> = 750 keV</a:t>
                </a:r>
              </a:p>
            </p:txBody>
          </p:sp>
        </mc:Choice>
        <mc:Fallback xmlns=""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7E2E6985-2B8F-9A93-EA7F-42FA46D223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2111" y="2997642"/>
                <a:ext cx="1692414" cy="307777"/>
              </a:xfrm>
              <a:prstGeom prst="rect">
                <a:avLst/>
              </a:prstGeom>
              <a:blipFill>
                <a:blip r:embed="rId7"/>
                <a:stretch>
                  <a:fillRect t="-4000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FEA420BC-4EFF-770F-DA90-D16607336DE0}"/>
              </a:ext>
            </a:extLst>
          </p:cNvPr>
          <p:cNvSpPr txBox="1"/>
          <p:nvPr/>
        </p:nvSpPr>
        <p:spPr>
          <a:xfrm>
            <a:off x="1592262" y="6620663"/>
            <a:ext cx="334046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i="1" dirty="0">
                <a:latin typeface="Helvetica" pitchFamily="2" charset="0"/>
              </a:rPr>
              <a:t>PRX Quantum 4, 010315 (2023) </a:t>
            </a:r>
          </a:p>
        </p:txBody>
      </p:sp>
    </p:spTree>
    <p:extLst>
      <p:ext uri="{BB962C8B-B14F-4D97-AF65-F5344CB8AC3E}">
        <p14:creationId xmlns:p14="http://schemas.microsoft.com/office/powerpoint/2010/main" val="344509157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6">
            <a:extLst>
              <a:ext uri="{FF2B5EF4-FFF2-40B4-BE49-F238E27FC236}">
                <a16:creationId xmlns:a16="http://schemas.microsoft.com/office/drawing/2014/main" id="{87B8293C-95D5-F341-A25D-2F3FFCDDC3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845040" y="6515429"/>
            <a:ext cx="2346960" cy="413808"/>
          </a:xfrm>
        </p:spPr>
        <p:txBody>
          <a:bodyPr/>
          <a:lstStyle/>
          <a:p>
            <a:fld id="{321454C5-E992-0B4A-8BCD-5A61630EA55B}" type="slidenum">
              <a:rPr lang="en-US" smtClean="0">
                <a:solidFill>
                  <a:schemeClr val="bg1">
                    <a:lumMod val="50000"/>
                  </a:schemeClr>
                </a:solidFill>
                <a:latin typeface="Helvetica"/>
                <a:cs typeface="Helvetica"/>
              </a:rPr>
              <a:pPr/>
              <a:t>26</a:t>
            </a:fld>
            <a:endParaRPr lang="en-US" dirty="0">
              <a:solidFill>
                <a:schemeClr val="bg1">
                  <a:lumMod val="50000"/>
                </a:schemeClr>
              </a:solidFill>
              <a:latin typeface="Helvetica"/>
              <a:cs typeface="Helvetica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39D3153-5246-3B4A-BE65-88C8A1F3399A}"/>
              </a:ext>
            </a:extLst>
          </p:cNvPr>
          <p:cNvSpPr txBox="1">
            <a:spLocks/>
          </p:cNvSpPr>
          <p:nvPr/>
        </p:nvSpPr>
        <p:spPr>
          <a:xfrm>
            <a:off x="419100" y="248716"/>
            <a:ext cx="11196795" cy="636587"/>
          </a:xfrm>
          <a:prstGeom prst="rect">
            <a:avLst/>
          </a:prstGeom>
        </p:spPr>
        <p:txBody>
          <a:bodyPr vert="horz" lIns="101870" tIns="50935" rIns="101870" bIns="50935" rtlCol="0" anchor="ctr">
            <a:normAutofit fontScale="90000" lnSpcReduction="20000"/>
          </a:bodyPr>
          <a:lstStyle>
            <a:lvl1pPr algn="ctr" defTabSz="509352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en-US" sz="4400" dirty="0">
                <a:solidFill>
                  <a:srgbClr val="984807"/>
                </a:solidFill>
                <a:latin typeface="Helvetica"/>
                <a:ea typeface="ＭＳ Ｐゴシック" charset="0"/>
                <a:cs typeface="Helvetica"/>
              </a:rPr>
              <a:t>Projected sensitivity</a:t>
            </a:r>
          </a:p>
        </p:txBody>
      </p:sp>
      <p:sp>
        <p:nvSpPr>
          <p:cNvPr id="30" name="Footer Placeholder 7">
            <a:extLst>
              <a:ext uri="{FF2B5EF4-FFF2-40B4-BE49-F238E27FC236}">
                <a16:creationId xmlns:a16="http://schemas.microsoft.com/office/drawing/2014/main" id="{89E71EF2-AD17-4F4A-8C39-48ACB40E2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3837859" y="6515164"/>
            <a:ext cx="4359275" cy="414338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ro-RO" sz="1300">
                <a:solidFill>
                  <a:schemeClr val="bg1">
                    <a:lumMod val="50000"/>
                  </a:schemeClr>
                </a:solidFill>
                <a:latin typeface="Helvetica"/>
                <a:cs typeface="Helvetica"/>
              </a:rPr>
              <a:t>UMass - Jan 15, 2025</a:t>
            </a:r>
            <a:endParaRPr lang="en-US" sz="1300" dirty="0">
              <a:solidFill>
                <a:schemeClr val="bg1">
                  <a:lumMod val="50000"/>
                </a:schemeClr>
              </a:solidFill>
              <a:latin typeface="Helvetica"/>
              <a:cs typeface="Helvetica"/>
            </a:endParaRPr>
          </a:p>
        </p:txBody>
      </p:sp>
      <p:sp>
        <p:nvSpPr>
          <p:cNvPr id="31" name="Footer Placeholder 7">
            <a:extLst>
              <a:ext uri="{FF2B5EF4-FFF2-40B4-BE49-F238E27FC236}">
                <a16:creationId xmlns:a16="http://schemas.microsoft.com/office/drawing/2014/main" id="{7709E6F1-0E46-C64E-97AE-133A134300FD}"/>
              </a:ext>
            </a:extLst>
          </p:cNvPr>
          <p:cNvSpPr txBox="1">
            <a:spLocks/>
          </p:cNvSpPr>
          <p:nvPr/>
        </p:nvSpPr>
        <p:spPr bwMode="auto">
          <a:xfrm>
            <a:off x="0" y="6515164"/>
            <a:ext cx="3184525" cy="41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882" tIns="50941" rIns="101882" bIns="50941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300" dirty="0">
                <a:solidFill>
                  <a:schemeClr val="bg1">
                    <a:lumMod val="50000"/>
                  </a:schemeClr>
                </a:solidFill>
                <a:latin typeface="Helvetica"/>
                <a:cs typeface="Helvetica"/>
              </a:rPr>
              <a:t>D. Moore, Yale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5D2A2A8-2EBA-1441-82B0-7360C27BF425}"/>
              </a:ext>
            </a:extLst>
          </p:cNvPr>
          <p:cNvSpPr txBox="1"/>
          <p:nvPr/>
        </p:nvSpPr>
        <p:spPr>
          <a:xfrm>
            <a:off x="419098" y="946453"/>
            <a:ext cx="11327425" cy="1949524"/>
          </a:xfrm>
          <a:prstGeom prst="rect">
            <a:avLst/>
          </a:prstGeom>
          <a:noFill/>
        </p:spPr>
        <p:txBody>
          <a:bodyPr wrap="square" lIns="101870" tIns="50935" rIns="101870" bIns="50935" rtlCol="0">
            <a:spAutoFit/>
          </a:bodyPr>
          <a:lstStyle/>
          <a:p>
            <a:pPr marL="318346" indent="-318346">
              <a:spcBef>
                <a:spcPts val="1200"/>
              </a:spcBef>
              <a:buFont typeface="Arial"/>
              <a:buChar char="•"/>
            </a:pPr>
            <a:r>
              <a:rPr lang="en-US" sz="2000" dirty="0">
                <a:latin typeface="Helvetica"/>
                <a:cs typeface="Helvetica"/>
              </a:rPr>
              <a:t>A single nanosphere at existing sensitivity could search well beyond existing laboratory constraints on heavy sterile 𝜈 in ~1 month</a:t>
            </a:r>
          </a:p>
          <a:p>
            <a:pPr marL="318346" indent="-318346">
              <a:spcBef>
                <a:spcPts val="1200"/>
              </a:spcBef>
              <a:buFont typeface="Arial"/>
              <a:buChar char="•"/>
            </a:pPr>
            <a:r>
              <a:rPr lang="en-US" sz="2000" dirty="0">
                <a:latin typeface="Helvetica"/>
                <a:cs typeface="Helvetica"/>
              </a:rPr>
              <a:t>Larger arrays and smaller particles could reach many orders of magnitude further sensitivity</a:t>
            </a:r>
          </a:p>
          <a:p>
            <a:pPr marL="318346" indent="-318346">
              <a:spcBef>
                <a:spcPts val="1200"/>
              </a:spcBef>
              <a:buFont typeface="Arial"/>
              <a:buChar char="•"/>
            </a:pPr>
            <a:r>
              <a:rPr lang="en-US" sz="2000" dirty="0">
                <a:latin typeface="Helvetica"/>
                <a:cs typeface="Helvetica"/>
              </a:rPr>
              <a:t>Backgrounds can be mitigated through triple coincidence (sphere recoil, secondary particle, sphere charge change)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44B0483-E786-7B12-96FF-1A7B4DD48BAE}"/>
              </a:ext>
            </a:extLst>
          </p:cNvPr>
          <p:cNvSpPr txBox="1"/>
          <p:nvPr/>
        </p:nvSpPr>
        <p:spPr>
          <a:xfrm>
            <a:off x="1592262" y="6620663"/>
            <a:ext cx="334046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i="1" dirty="0">
                <a:latin typeface="Helvetica" pitchFamily="2" charset="0"/>
              </a:rPr>
              <a:t>PRX Quantum 4, 010315 (2023) 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DEFED91-E7CA-6265-87BB-D31456C6D4AB}"/>
              </a:ext>
            </a:extLst>
          </p:cNvPr>
          <p:cNvCxnSpPr>
            <a:cxnSpLocks/>
          </p:cNvCxnSpPr>
          <p:nvPr/>
        </p:nvCxnSpPr>
        <p:spPr>
          <a:xfrm>
            <a:off x="419100" y="846155"/>
            <a:ext cx="11196795" cy="0"/>
          </a:xfrm>
          <a:prstGeom prst="line">
            <a:avLst/>
          </a:prstGeom>
          <a:ln w="12700">
            <a:solidFill>
              <a:schemeClr val="tx1">
                <a:lumMod val="95000"/>
                <a:lumOff val="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" name="Group 4">
            <a:extLst>
              <a:ext uri="{FF2B5EF4-FFF2-40B4-BE49-F238E27FC236}">
                <a16:creationId xmlns:a16="http://schemas.microsoft.com/office/drawing/2014/main" id="{7D846212-F72F-7321-7DA9-73E66A70D66C}"/>
              </a:ext>
            </a:extLst>
          </p:cNvPr>
          <p:cNvGrpSpPr>
            <a:grpSpLocks noChangeAspect="1"/>
          </p:cNvGrpSpPr>
          <p:nvPr/>
        </p:nvGrpSpPr>
        <p:grpSpPr>
          <a:xfrm>
            <a:off x="465320" y="2996274"/>
            <a:ext cx="10554919" cy="3861726"/>
            <a:chOff x="4101648" y="3266107"/>
            <a:chExt cx="8320602" cy="3044257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74171C59-DA4A-DD1D-39CE-36FE00810895}"/>
                </a:ext>
              </a:extLst>
            </p:cNvPr>
            <p:cNvGrpSpPr/>
            <p:nvPr/>
          </p:nvGrpSpPr>
          <p:grpSpPr>
            <a:xfrm>
              <a:off x="4101648" y="3266107"/>
              <a:ext cx="8320602" cy="3044257"/>
              <a:chOff x="4121744" y="3356539"/>
              <a:chExt cx="8320602" cy="3044257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9C375126-0AEC-7F16-8473-08BDD6FB5273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4121744" y="3549576"/>
                <a:ext cx="8115839" cy="2851220"/>
                <a:chOff x="3397533" y="753626"/>
                <a:chExt cx="8443572" cy="2966357"/>
              </a:xfrm>
            </p:grpSpPr>
            <p:pic>
              <p:nvPicPr>
                <p:cNvPr id="6" name="Picture 5">
                  <a:extLst>
                    <a:ext uri="{FF2B5EF4-FFF2-40B4-BE49-F238E27FC236}">
                      <a16:creationId xmlns:a16="http://schemas.microsoft.com/office/drawing/2014/main" id="{96E87B65-7E01-62CC-2748-118FF28FFF7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/>
                <a:srcRect l="49142"/>
                <a:stretch/>
              </p:blipFill>
              <p:spPr>
                <a:xfrm>
                  <a:off x="3397533" y="753626"/>
                  <a:ext cx="4535311" cy="2837412"/>
                </a:xfrm>
                <a:prstGeom prst="rect">
                  <a:avLst/>
                </a:prstGeom>
              </p:spPr>
            </p:pic>
            <p:pic>
              <p:nvPicPr>
                <p:cNvPr id="9" name="Picture 8">
                  <a:extLst>
                    <a:ext uri="{FF2B5EF4-FFF2-40B4-BE49-F238E27FC236}">
                      <a16:creationId xmlns:a16="http://schemas.microsoft.com/office/drawing/2014/main" id="{AE94F7FC-34E3-538B-F4BE-28E85D73529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7721282" y="836107"/>
                  <a:ext cx="4119823" cy="2883876"/>
                </a:xfrm>
                <a:prstGeom prst="rect">
                  <a:avLst/>
                </a:prstGeom>
              </p:spPr>
            </p:pic>
          </p:grpSp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2D4C04C9-F7B9-BA40-D6F7-E012FF5856EB}"/>
                  </a:ext>
                </a:extLst>
              </p:cNvPr>
              <p:cNvGrpSpPr/>
              <p:nvPr/>
            </p:nvGrpSpPr>
            <p:grpSpPr>
              <a:xfrm>
                <a:off x="4625622" y="3356539"/>
                <a:ext cx="7816724" cy="304718"/>
                <a:chOff x="4625622" y="3356539"/>
                <a:chExt cx="7816724" cy="304718"/>
              </a:xfrm>
            </p:grpSpPr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3" name="TextBox 12">
                      <a:extLst>
                        <a:ext uri="{FF2B5EF4-FFF2-40B4-BE49-F238E27FC236}">
                          <a16:creationId xmlns:a16="http://schemas.microsoft.com/office/drawing/2014/main" id="{F9C453FA-BE4D-D586-52BC-79FC654BA2BD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4625622" y="3370107"/>
                      <a:ext cx="3855396" cy="291150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b="1" dirty="0">
                          <a:latin typeface="Helvetica" pitchFamily="2" charset="0"/>
                        </a:rPr>
                        <a:t>Example </a:t>
                      </a:r>
                      <a14:m>
                        <m:oMath xmlns:m="http://schemas.openxmlformats.org/officeDocument/2006/math">
                          <m:sSup>
                            <m:sSupPr>
                              <m:ctrlP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𝜷</m:t>
                              </m:r>
                            </m:e>
                            <m:sup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</m:oMath>
                      </a14:m>
                      <a:r>
                        <a:rPr lang="en-US" b="1" dirty="0">
                          <a:latin typeface="Helvetica" pitchFamily="2" charset="0"/>
                        </a:rPr>
                        <a:t> isotopes (1 sphere x 1 month):</a:t>
                      </a:r>
                    </a:p>
                  </p:txBody>
                </p:sp>
              </mc:Choice>
              <mc:Fallback xmlns="">
                <p:sp>
                  <p:nvSpPr>
                    <p:cNvPr id="13" name="TextBox 12">
                      <a:extLst>
                        <a:ext uri="{FF2B5EF4-FFF2-40B4-BE49-F238E27FC236}">
                          <a16:creationId xmlns:a16="http://schemas.microsoft.com/office/drawing/2014/main" id="{F9C453FA-BE4D-D586-52BC-79FC654BA2BD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4625622" y="3370107"/>
                      <a:ext cx="3855396" cy="291150"/>
                    </a:xfrm>
                    <a:prstGeom prst="rect">
                      <a:avLst/>
                    </a:prstGeom>
                    <a:blipFill>
                      <a:blip r:embed="rId5"/>
                      <a:stretch>
                        <a:fillRect l="-777" t="-6667" r="-259" b="-26667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D24689E9-FB90-EDB9-6D7A-11EF82E6B151}"/>
                    </a:ext>
                  </a:extLst>
                </p:cNvPr>
                <p:cNvSpPr txBox="1"/>
                <p:nvPr/>
              </p:nvSpPr>
              <p:spPr>
                <a:xfrm>
                  <a:off x="8586950" y="3356539"/>
                  <a:ext cx="3855396" cy="29115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b="1" dirty="0">
                      <a:latin typeface="Helvetica" pitchFamily="2" charset="0"/>
                    </a:rPr>
                    <a:t>Projected sensitivity versus </a:t>
                  </a:r>
                  <a:r>
                    <a:rPr lang="en-US" b="1" dirty="0" err="1">
                      <a:latin typeface="Helvetica" pitchFamily="2" charset="0"/>
                    </a:rPr>
                    <a:t>livetime</a:t>
                  </a:r>
                  <a:r>
                    <a:rPr lang="en-US" b="1" dirty="0">
                      <a:latin typeface="Helvetica" pitchFamily="2" charset="0"/>
                    </a:rPr>
                    <a:t>:</a:t>
                  </a:r>
                </a:p>
              </p:txBody>
            </p:sp>
          </p:grpSp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C180C7EB-056C-BEB9-DE0D-B5BB206FAEEA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9747267" y="5245448"/>
              <a:ext cx="1352700" cy="539334"/>
              <a:chOff x="9776793" y="5144965"/>
              <a:chExt cx="1587893" cy="633108"/>
            </a:xfrm>
          </p:grpSpPr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05C8D8FE-4F35-4A4F-1029-EFE79B047C2D}"/>
                  </a:ext>
                </a:extLst>
              </p:cNvPr>
              <p:cNvGrpSpPr/>
              <p:nvPr/>
            </p:nvGrpSpPr>
            <p:grpSpPr>
              <a:xfrm>
                <a:off x="9776793" y="5297229"/>
                <a:ext cx="222644" cy="323148"/>
                <a:chOff x="9778054" y="5297229"/>
                <a:chExt cx="234898" cy="323148"/>
              </a:xfrm>
            </p:grpSpPr>
            <p:cxnSp>
              <p:nvCxnSpPr>
                <p:cNvPr id="18" name="Straight Connector 17">
                  <a:extLst>
                    <a:ext uri="{FF2B5EF4-FFF2-40B4-BE49-F238E27FC236}">
                      <a16:creationId xmlns:a16="http://schemas.microsoft.com/office/drawing/2014/main" id="{E5E63AA4-9F15-C372-3017-929E02DC57E6}"/>
                    </a:ext>
                  </a:extLst>
                </p:cNvPr>
                <p:cNvCxnSpPr/>
                <p:nvPr/>
              </p:nvCxnSpPr>
              <p:spPr>
                <a:xfrm>
                  <a:off x="9779495" y="5297229"/>
                  <a:ext cx="233457" cy="0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18">
                  <a:extLst>
                    <a:ext uri="{FF2B5EF4-FFF2-40B4-BE49-F238E27FC236}">
                      <a16:creationId xmlns:a16="http://schemas.microsoft.com/office/drawing/2014/main" id="{2E03B33B-EA90-5957-7C1C-26CF91177E58}"/>
                    </a:ext>
                  </a:extLst>
                </p:cNvPr>
                <p:cNvCxnSpPr/>
                <p:nvPr/>
              </p:nvCxnSpPr>
              <p:spPr>
                <a:xfrm>
                  <a:off x="9778776" y="5457930"/>
                  <a:ext cx="233457" cy="0"/>
                </a:xfrm>
                <a:prstGeom prst="line">
                  <a:avLst/>
                </a:prstGeom>
                <a:ln w="28575">
                  <a:prstDash val="sysDash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19">
                  <a:extLst>
                    <a:ext uri="{FF2B5EF4-FFF2-40B4-BE49-F238E27FC236}">
                      <a16:creationId xmlns:a16="http://schemas.microsoft.com/office/drawing/2014/main" id="{639B1507-B4C2-6E25-5882-073BC9D3FAFC}"/>
                    </a:ext>
                  </a:extLst>
                </p:cNvPr>
                <p:cNvCxnSpPr/>
                <p:nvPr/>
              </p:nvCxnSpPr>
              <p:spPr>
                <a:xfrm>
                  <a:off x="9778054" y="5620377"/>
                  <a:ext cx="233457" cy="0"/>
                </a:xfrm>
                <a:prstGeom prst="line">
                  <a:avLst/>
                </a:prstGeom>
                <a:ln w="28575">
                  <a:prstDash val="sysDot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2998D1B2-AC16-AAEF-5281-D15BEDDA26C9}"/>
                  </a:ext>
                </a:extLst>
              </p:cNvPr>
              <p:cNvSpPr txBox="1"/>
              <p:nvPr/>
            </p:nvSpPr>
            <p:spPr>
              <a:xfrm>
                <a:off x="9975886" y="5144965"/>
                <a:ext cx="1293684" cy="3070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50" dirty="0"/>
                  <a:t>1 sphere month</a:t>
                </a: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02770D5C-602F-E0AC-A9A0-1974BE603E19}"/>
                  </a:ext>
                </a:extLst>
              </p:cNvPr>
              <p:cNvSpPr txBox="1"/>
              <p:nvPr/>
            </p:nvSpPr>
            <p:spPr>
              <a:xfrm>
                <a:off x="9978015" y="5307411"/>
                <a:ext cx="1293684" cy="3070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50" dirty="0"/>
                  <a:t>10 sphere years</a:t>
                </a: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94D67804-A120-9349-44C2-5CE7357E7034}"/>
                  </a:ext>
                </a:extLst>
              </p:cNvPr>
              <p:cNvSpPr txBox="1"/>
              <p:nvPr/>
            </p:nvSpPr>
            <p:spPr>
              <a:xfrm>
                <a:off x="9978015" y="5480009"/>
                <a:ext cx="1386671" cy="2980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50" dirty="0"/>
                  <a:t>1000 sphere years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733167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4C48813-6FC4-BB4C-81F6-2CAD125D5D8D}"/>
              </a:ext>
            </a:extLst>
          </p:cNvPr>
          <p:cNvCxnSpPr>
            <a:cxnSpLocks/>
          </p:cNvCxnSpPr>
          <p:nvPr/>
        </p:nvCxnSpPr>
        <p:spPr>
          <a:xfrm>
            <a:off x="419100" y="846155"/>
            <a:ext cx="11196795" cy="0"/>
          </a:xfrm>
          <a:prstGeom prst="line">
            <a:avLst/>
          </a:prstGeom>
          <a:ln w="12700">
            <a:solidFill>
              <a:schemeClr val="tx1">
                <a:lumMod val="95000"/>
                <a:lumOff val="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6">
            <a:extLst>
              <a:ext uri="{FF2B5EF4-FFF2-40B4-BE49-F238E27FC236}">
                <a16:creationId xmlns:a16="http://schemas.microsoft.com/office/drawing/2014/main" id="{87B8293C-95D5-F341-A25D-2F3FFCDDC3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845040" y="6515429"/>
            <a:ext cx="2346960" cy="413808"/>
          </a:xfrm>
        </p:spPr>
        <p:txBody>
          <a:bodyPr/>
          <a:lstStyle/>
          <a:p>
            <a:fld id="{321454C5-E992-0B4A-8BCD-5A61630EA55B}" type="slidenum">
              <a:rPr lang="en-US" smtClean="0">
                <a:solidFill>
                  <a:schemeClr val="bg1">
                    <a:lumMod val="50000"/>
                  </a:schemeClr>
                </a:solidFill>
                <a:latin typeface="Helvetica"/>
                <a:cs typeface="Helvetica"/>
              </a:rPr>
              <a:pPr/>
              <a:t>3</a:t>
            </a:fld>
            <a:endParaRPr lang="en-US" dirty="0">
              <a:solidFill>
                <a:schemeClr val="bg1">
                  <a:lumMod val="50000"/>
                </a:schemeClr>
              </a:solidFill>
              <a:latin typeface="Helvetica"/>
              <a:cs typeface="Helvetica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39D3153-5246-3B4A-BE65-88C8A1F3399A}"/>
              </a:ext>
            </a:extLst>
          </p:cNvPr>
          <p:cNvSpPr txBox="1">
            <a:spLocks/>
          </p:cNvSpPr>
          <p:nvPr/>
        </p:nvSpPr>
        <p:spPr>
          <a:xfrm>
            <a:off x="419100" y="248716"/>
            <a:ext cx="11196795" cy="636587"/>
          </a:xfrm>
          <a:prstGeom prst="rect">
            <a:avLst/>
          </a:prstGeom>
        </p:spPr>
        <p:txBody>
          <a:bodyPr vert="horz" lIns="101870" tIns="50935" rIns="101870" bIns="50935" rtlCol="0" anchor="ctr">
            <a:normAutofit fontScale="90000" lnSpcReduction="20000"/>
          </a:bodyPr>
          <a:lstStyle>
            <a:lvl1pPr algn="ctr" defTabSz="509352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en-US" sz="4400" dirty="0">
                <a:solidFill>
                  <a:srgbClr val="984807"/>
                </a:solidFill>
                <a:latin typeface="Helvetica"/>
                <a:ea typeface="ＭＳ Ｐゴシック" charset="0"/>
                <a:cs typeface="Helvetica"/>
              </a:rPr>
              <a:t>Optomechanical systems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8580360-4F8A-554B-8926-1CE074733CB3}"/>
              </a:ext>
            </a:extLst>
          </p:cNvPr>
          <p:cNvSpPr txBox="1"/>
          <p:nvPr/>
        </p:nvSpPr>
        <p:spPr>
          <a:xfrm>
            <a:off x="419098" y="881251"/>
            <a:ext cx="6267470" cy="4119349"/>
          </a:xfrm>
          <a:prstGeom prst="rect">
            <a:avLst/>
          </a:prstGeom>
          <a:noFill/>
        </p:spPr>
        <p:txBody>
          <a:bodyPr wrap="square" lIns="101870" tIns="50935" rIns="101870" bIns="50935" rtlCol="0">
            <a:spAutoFit/>
          </a:bodyPr>
          <a:lstStyle/>
          <a:p>
            <a:pPr marL="318346" indent="-318346">
              <a:spcBef>
                <a:spcPts val="700"/>
              </a:spcBef>
              <a:buFont typeface="Arial"/>
              <a:buChar char="•"/>
            </a:pPr>
            <a:r>
              <a:rPr lang="en-US" dirty="0">
                <a:latin typeface="Helvetica" pitchFamily="2" charset="0"/>
                <a:cs typeface="Times New Roman" panose="02020603050405020304" pitchFamily="18" charset="0"/>
                <a:sym typeface="Wingdings" pitchFamily="2" charset="2"/>
              </a:rPr>
              <a:t>Quantum measurement constraints are increasingly important for sensors at the precision frontier</a:t>
            </a:r>
          </a:p>
          <a:p>
            <a:pPr marL="318346" indent="-318346">
              <a:spcBef>
                <a:spcPts val="700"/>
              </a:spcBef>
              <a:buFont typeface="Arial"/>
              <a:buChar char="•"/>
            </a:pPr>
            <a:r>
              <a:rPr lang="en-US" dirty="0">
                <a:latin typeface="Helvetica" pitchFamily="2" charset="0"/>
                <a:cs typeface="Times New Roman" panose="02020603050405020304" pitchFamily="18" charset="0"/>
                <a:sym typeface="Wingdings" pitchFamily="2" charset="2"/>
              </a:rPr>
              <a:t>Existing examples:</a:t>
            </a:r>
          </a:p>
          <a:p>
            <a:pPr marL="775546" lvl="1" indent="-318346">
              <a:spcBef>
                <a:spcPts val="700"/>
              </a:spcBef>
              <a:buFont typeface="Arial"/>
              <a:buChar char="•"/>
            </a:pPr>
            <a:r>
              <a:rPr lang="en-US" sz="1600" b="1" dirty="0">
                <a:latin typeface="Helvetica" pitchFamily="2" charset="0"/>
                <a:cs typeface="Times New Roman" panose="02020603050405020304" pitchFamily="18" charset="0"/>
                <a:sym typeface="Wingdings" pitchFamily="2" charset="2"/>
              </a:rPr>
              <a:t>LIGO:</a:t>
            </a:r>
            <a:r>
              <a:rPr lang="en-US" sz="1600" dirty="0">
                <a:latin typeface="Helvetica" pitchFamily="2" charset="0"/>
                <a:cs typeface="Times New Roman" panose="02020603050405020304" pitchFamily="18" charset="0"/>
                <a:sym typeface="Wingdings" pitchFamily="2" charset="2"/>
              </a:rPr>
              <a:t> squeezed light readout of interferometer for gravitational waves</a:t>
            </a:r>
          </a:p>
          <a:p>
            <a:pPr marL="775546" lvl="1" indent="-318346">
              <a:spcBef>
                <a:spcPts val="700"/>
              </a:spcBef>
              <a:buFont typeface="Arial"/>
              <a:buChar char="•"/>
            </a:pPr>
            <a:r>
              <a:rPr lang="en-US" sz="1600" b="1" dirty="0">
                <a:latin typeface="Helvetica" pitchFamily="2" charset="0"/>
                <a:cs typeface="Times New Roman" panose="02020603050405020304" pitchFamily="18" charset="0"/>
                <a:sym typeface="Wingdings" pitchFamily="2" charset="2"/>
              </a:rPr>
              <a:t>HAYSTAC: </a:t>
            </a:r>
            <a:r>
              <a:rPr lang="en-US" sz="1600" dirty="0">
                <a:latin typeface="Helvetica" pitchFamily="2" charset="0"/>
                <a:cs typeface="Times New Roman" panose="02020603050405020304" pitchFamily="18" charset="0"/>
                <a:sym typeface="Wingdings" pitchFamily="2" charset="2"/>
              </a:rPr>
              <a:t>squeezed microwave readout of </a:t>
            </a:r>
            <a:r>
              <a:rPr lang="en-US" sz="1600" dirty="0" err="1">
                <a:latin typeface="Helvetica" pitchFamily="2" charset="0"/>
                <a:cs typeface="Times New Roman" panose="02020603050405020304" pitchFamily="18" charset="0"/>
                <a:sym typeface="Wingdings" pitchFamily="2" charset="2"/>
              </a:rPr>
              <a:t>haloscope</a:t>
            </a:r>
            <a:r>
              <a:rPr lang="en-US" sz="1600" dirty="0">
                <a:latin typeface="Helvetica" pitchFamily="2" charset="0"/>
                <a:cs typeface="Times New Roman" panose="02020603050405020304" pitchFamily="18" charset="0"/>
                <a:sym typeface="Wingdings" pitchFamily="2" charset="2"/>
              </a:rPr>
              <a:t> cavity for axions</a:t>
            </a:r>
          </a:p>
          <a:p>
            <a:pPr marL="318346" indent="-318346">
              <a:spcBef>
                <a:spcPts val="700"/>
              </a:spcBef>
              <a:buFont typeface="Arial"/>
              <a:buChar char="•"/>
            </a:pPr>
            <a:r>
              <a:rPr lang="en-US" dirty="0">
                <a:latin typeface="Helvetica" pitchFamily="2" charset="0"/>
                <a:cs typeface="Times New Roman" panose="02020603050405020304" pitchFamily="18" charset="0"/>
                <a:sym typeface="Wingdings" pitchFamily="2" charset="2"/>
              </a:rPr>
              <a:t>A wide range of “optomechanical” sensors are now reaching quantum measurement limits</a:t>
            </a:r>
          </a:p>
          <a:p>
            <a:pPr marL="318346" indent="-318346">
              <a:spcBef>
                <a:spcPts val="700"/>
              </a:spcBef>
              <a:buFont typeface="Arial"/>
              <a:buChar char="•"/>
            </a:pPr>
            <a:r>
              <a:rPr lang="en-US" dirty="0">
                <a:latin typeface="Helvetica" pitchFamily="2" charset="0"/>
                <a:cs typeface="Times New Roman" panose="02020603050405020304" pitchFamily="18" charset="0"/>
                <a:sym typeface="Wingdings" pitchFamily="2" charset="2"/>
              </a:rPr>
              <a:t>These sensors are extremely sensitive to tiny forces or accelerations </a:t>
            </a:r>
          </a:p>
          <a:p>
            <a:pPr marL="775546" lvl="1" indent="-318346">
              <a:spcBef>
                <a:spcPts val="700"/>
              </a:spcBef>
              <a:buFont typeface="Arial"/>
              <a:buChar char="•"/>
            </a:pPr>
            <a:r>
              <a:rPr lang="en-US" dirty="0">
                <a:latin typeface="Helvetica" pitchFamily="2" charset="0"/>
                <a:cs typeface="Times New Roman" panose="02020603050405020304" pitchFamily="18" charset="0"/>
                <a:sym typeface="Wingdings" pitchFamily="2" charset="2"/>
              </a:rPr>
              <a:t>In the &lt;ng range, now reaching sensitivity to the </a:t>
            </a:r>
            <a:r>
              <a:rPr lang="en-US" i="1" dirty="0">
                <a:latin typeface="Helvetica" pitchFamily="2" charset="0"/>
                <a:cs typeface="Times New Roman" panose="02020603050405020304" pitchFamily="18" charset="0"/>
                <a:sym typeface="Wingdings" pitchFamily="2" charset="2"/>
              </a:rPr>
              <a:t>forces imparted by single sub-atomic particle</a:t>
            </a:r>
            <a:r>
              <a:rPr lang="en-US" dirty="0">
                <a:latin typeface="Helvetica" pitchFamily="2" charset="0"/>
                <a:cs typeface="Times New Roman" panose="02020603050405020304" pitchFamily="18" charset="0"/>
                <a:sym typeface="Wingdings" pitchFamily="2" charset="2"/>
              </a:rPr>
              <a:t>s!</a:t>
            </a:r>
          </a:p>
        </p:txBody>
      </p:sp>
      <p:sp>
        <p:nvSpPr>
          <p:cNvPr id="30" name="Footer Placeholder 7">
            <a:extLst>
              <a:ext uri="{FF2B5EF4-FFF2-40B4-BE49-F238E27FC236}">
                <a16:creationId xmlns:a16="http://schemas.microsoft.com/office/drawing/2014/main" id="{89E71EF2-AD17-4F4A-8C39-48ACB40E2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3837859" y="6515164"/>
            <a:ext cx="4359275" cy="414338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ro-RO" sz="1300">
                <a:solidFill>
                  <a:schemeClr val="bg1">
                    <a:lumMod val="50000"/>
                  </a:schemeClr>
                </a:solidFill>
                <a:latin typeface="Helvetica"/>
                <a:cs typeface="Helvetica"/>
              </a:rPr>
              <a:t>UMass - Jan 15, 2025</a:t>
            </a:r>
            <a:endParaRPr lang="en-US" sz="1300" dirty="0">
              <a:solidFill>
                <a:schemeClr val="bg1">
                  <a:lumMod val="50000"/>
                </a:schemeClr>
              </a:solidFill>
              <a:latin typeface="Helvetica"/>
              <a:cs typeface="Helvetica"/>
            </a:endParaRPr>
          </a:p>
        </p:txBody>
      </p:sp>
      <p:sp>
        <p:nvSpPr>
          <p:cNvPr id="31" name="Footer Placeholder 7">
            <a:extLst>
              <a:ext uri="{FF2B5EF4-FFF2-40B4-BE49-F238E27FC236}">
                <a16:creationId xmlns:a16="http://schemas.microsoft.com/office/drawing/2014/main" id="{7709E6F1-0E46-C64E-97AE-133A134300FD}"/>
              </a:ext>
            </a:extLst>
          </p:cNvPr>
          <p:cNvSpPr txBox="1">
            <a:spLocks/>
          </p:cNvSpPr>
          <p:nvPr/>
        </p:nvSpPr>
        <p:spPr bwMode="auto">
          <a:xfrm>
            <a:off x="0" y="6515164"/>
            <a:ext cx="3184525" cy="41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882" tIns="50941" rIns="101882" bIns="50941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300" dirty="0">
                <a:solidFill>
                  <a:schemeClr val="bg1">
                    <a:lumMod val="50000"/>
                  </a:schemeClr>
                </a:solidFill>
                <a:latin typeface="Helvetica"/>
                <a:cs typeface="Helvetica"/>
              </a:rPr>
              <a:t>D. Moore, Yale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6E74F44-9F9B-B040-95FE-0AE4B9039A57}"/>
              </a:ext>
            </a:extLst>
          </p:cNvPr>
          <p:cNvSpPr/>
          <p:nvPr/>
        </p:nvSpPr>
        <p:spPr>
          <a:xfrm>
            <a:off x="204846" y="5081861"/>
            <a:ext cx="603266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i="1" dirty="0">
                <a:latin typeface="Helvetica" pitchFamily="2" charset="0"/>
              </a:rPr>
              <a:t>For more details see, e.g.: </a:t>
            </a:r>
          </a:p>
          <a:p>
            <a:pPr lvl="1">
              <a:spcBef>
                <a:spcPts val="300"/>
              </a:spcBef>
            </a:pPr>
            <a:r>
              <a:rPr lang="en-US" sz="1200" i="1" dirty="0">
                <a:latin typeface="Helvetica" pitchFamily="2" charset="0"/>
              </a:rPr>
              <a:t>“Snowmass 2021: Quantum Sensors for HEP Science,” arXiv:2203.07250.</a:t>
            </a:r>
          </a:p>
          <a:p>
            <a:pPr lvl="1">
              <a:spcBef>
                <a:spcPts val="300"/>
              </a:spcBef>
            </a:pPr>
            <a:r>
              <a:rPr lang="en-US" sz="1200" i="1" dirty="0">
                <a:latin typeface="Helvetica" pitchFamily="2" charset="0"/>
              </a:rPr>
              <a:t>"Mechanical Quantum Sensing in the Search for Dark Matter,” Quant. Sci. Tech. 6 024002 (2021), arXiv:2008.06074</a:t>
            </a:r>
          </a:p>
          <a:p>
            <a:pPr lvl="1">
              <a:spcBef>
                <a:spcPts val="300"/>
              </a:spcBef>
            </a:pPr>
            <a:r>
              <a:rPr lang="en-US" sz="1200" i="1" dirty="0">
                <a:latin typeface="Helvetica" pitchFamily="2" charset="0"/>
              </a:rPr>
              <a:t>“Searching for new physics using optically levitated sensors,” Quant. Sci. Tech. 6 014008 (2021), arXiv:2008.13197</a:t>
            </a:r>
          </a:p>
          <a:p>
            <a:pPr lvl="1">
              <a:spcBef>
                <a:spcPts val="300"/>
              </a:spcBef>
            </a:pPr>
            <a:r>
              <a:rPr lang="en-US" sz="1200" i="1" dirty="0">
                <a:latin typeface="Helvetica" pitchFamily="2" charset="0"/>
              </a:rPr>
              <a:t>…</a:t>
            </a: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E05C86C1-0425-8F4B-B11D-9A18E0F70877}"/>
              </a:ext>
            </a:extLst>
          </p:cNvPr>
          <p:cNvGrpSpPr/>
          <p:nvPr/>
        </p:nvGrpSpPr>
        <p:grpSpPr>
          <a:xfrm>
            <a:off x="6686568" y="348178"/>
            <a:ext cx="5505432" cy="6252772"/>
            <a:chOff x="6686568" y="348178"/>
            <a:chExt cx="5505432" cy="6252772"/>
          </a:xfrm>
        </p:grpSpPr>
        <p:pic>
          <p:nvPicPr>
            <p:cNvPr id="16" name="Picture 15" descr="Screen Shot 2018-01-16 at 2.18.53 PM.png">
              <a:extLst>
                <a:ext uri="{FF2B5EF4-FFF2-40B4-BE49-F238E27FC236}">
                  <a16:creationId xmlns:a16="http://schemas.microsoft.com/office/drawing/2014/main" id="{47F38CD9-FAF6-DB4E-A6A2-43E23C77117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86568" y="348178"/>
              <a:ext cx="5405520" cy="5963232"/>
            </a:xfrm>
            <a:prstGeom prst="rect">
              <a:avLst/>
            </a:prstGeom>
          </p:spPr>
        </p:pic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93DA6B39-E13A-7144-B305-9D0483646953}"/>
                </a:ext>
              </a:extLst>
            </p:cNvPr>
            <p:cNvSpPr/>
            <p:nvPr/>
          </p:nvSpPr>
          <p:spPr>
            <a:xfrm>
              <a:off x="8492076" y="6323951"/>
              <a:ext cx="3699924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i="1" dirty="0" err="1">
                  <a:solidFill>
                    <a:srgbClr val="000000"/>
                  </a:solidFill>
                  <a:latin typeface="Helvetica" pitchFamily="2" charset="0"/>
                </a:rPr>
                <a:t>Aspelmeyer</a:t>
              </a:r>
              <a:r>
                <a:rPr lang="en-US" sz="1200" i="1" dirty="0">
                  <a:solidFill>
                    <a:srgbClr val="000000"/>
                  </a:solidFill>
                  <a:latin typeface="Helvetica" pitchFamily="2" charset="0"/>
                </a:rPr>
                <a:t> et al., Rev. Mod. Phys. 86, 1391 (2014)</a:t>
              </a:r>
              <a:endParaRPr lang="en-US" sz="1200" i="1" dirty="0">
                <a:latin typeface="Helvetica" pitchFamily="2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74855BE-84B9-A941-84D5-3FFAEE058DD8}"/>
              </a:ext>
            </a:extLst>
          </p:cNvPr>
          <p:cNvGrpSpPr/>
          <p:nvPr/>
        </p:nvGrpSpPr>
        <p:grpSpPr>
          <a:xfrm>
            <a:off x="6689895" y="2314554"/>
            <a:ext cx="2671128" cy="4096318"/>
            <a:chOff x="4537710" y="3385072"/>
            <a:chExt cx="2671128" cy="4096318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BCE9DBC9-49D7-EC41-8AF4-5D78D9EAE2ED}"/>
                </a:ext>
              </a:extLst>
            </p:cNvPr>
            <p:cNvSpPr/>
            <p:nvPr/>
          </p:nvSpPr>
          <p:spPr>
            <a:xfrm>
              <a:off x="4537710" y="3385072"/>
              <a:ext cx="2671128" cy="4096318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99E7150-BFB6-6F40-961E-AB8ED9B4FB25}"/>
                </a:ext>
              </a:extLst>
            </p:cNvPr>
            <p:cNvSpPr txBox="1"/>
            <p:nvPr/>
          </p:nvSpPr>
          <p:spPr>
            <a:xfrm>
              <a:off x="4676823" y="7169190"/>
              <a:ext cx="2532015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50" b="1" dirty="0">
                  <a:solidFill>
                    <a:srgbClr val="FF0000"/>
                  </a:solidFill>
                  <a:latin typeface="Helvetica" pitchFamily="2" charset="0"/>
                </a:rPr>
                <a:t>Levitated objects ~</a:t>
              </a:r>
              <a:r>
                <a:rPr lang="en-US" sz="1350" b="1" dirty="0" err="1">
                  <a:solidFill>
                    <a:srgbClr val="FF0000"/>
                  </a:solidFill>
                  <a:latin typeface="Helvetica" pitchFamily="2" charset="0"/>
                </a:rPr>
                <a:t>fg</a:t>
              </a:r>
              <a:r>
                <a:rPr lang="en-US" sz="1350" b="1" dirty="0">
                  <a:solidFill>
                    <a:srgbClr val="FF0000"/>
                  </a:solidFill>
                  <a:latin typeface="Helvetica" pitchFamily="2" charset="0"/>
                </a:rPr>
                <a:t> to mg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0BFBEA0C-4A2A-02C2-EFA5-530F99C26CA8}"/>
              </a:ext>
            </a:extLst>
          </p:cNvPr>
          <p:cNvGrpSpPr/>
          <p:nvPr/>
        </p:nvGrpSpPr>
        <p:grpSpPr>
          <a:xfrm>
            <a:off x="6940365" y="-6562"/>
            <a:ext cx="2420658" cy="338554"/>
            <a:chOff x="6940365" y="-6562"/>
            <a:chExt cx="2420658" cy="338554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514A64D-483B-ACF8-9B24-D728DF03E47F}"/>
                </a:ext>
              </a:extLst>
            </p:cNvPr>
            <p:cNvSpPr txBox="1"/>
            <p:nvPr/>
          </p:nvSpPr>
          <p:spPr>
            <a:xfrm>
              <a:off x="6962331" y="-6562"/>
              <a:ext cx="239869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LIGO, VIRGO, KAGRA</a:t>
              </a:r>
            </a:p>
          </p:txBody>
        </p: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A2F727C9-C573-D1D8-0269-C5397E8EACC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940365" y="65836"/>
              <a:ext cx="0" cy="18288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041460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uiExpand="1" build="p"/>
      <p:bldP spid="2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813E6DDE-FE91-AC48-BD62-43043F24447A}"/>
              </a:ext>
            </a:extLst>
          </p:cNvPr>
          <p:cNvGrpSpPr/>
          <p:nvPr/>
        </p:nvGrpSpPr>
        <p:grpSpPr>
          <a:xfrm>
            <a:off x="7153002" y="20875"/>
            <a:ext cx="4919474" cy="2454199"/>
            <a:chOff x="7219837" y="-52133"/>
            <a:chExt cx="4919474" cy="2454199"/>
          </a:xfrm>
        </p:grpSpPr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CB22D51F-493D-4349-BA15-A4B3A1446F30}"/>
                </a:ext>
              </a:extLst>
            </p:cNvPr>
            <p:cNvSpPr txBox="1"/>
            <p:nvPr/>
          </p:nvSpPr>
          <p:spPr>
            <a:xfrm>
              <a:off x="7219837" y="-52133"/>
              <a:ext cx="491947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latin typeface="Helvetica"/>
                  <a:cs typeface="Helvetica"/>
                </a:rPr>
                <a:t>Photographs of trapped nano/micro particles at Yale:</a:t>
              </a: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84FAF4B-CB21-1341-A598-DC4F7C501D4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018101" y="587270"/>
              <a:ext cx="1981092" cy="1814796"/>
            </a:xfrm>
            <a:prstGeom prst="rect">
              <a:avLst/>
            </a:prstGeom>
          </p:spPr>
        </p:pic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1BC29667-46E2-754C-A634-26C1DFA3590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504262" y="1377244"/>
              <a:ext cx="350624" cy="84875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B3142883-A8FA-59EB-3F91-02A03569BCE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930"/>
          <a:stretch/>
        </p:blipFill>
        <p:spPr>
          <a:xfrm>
            <a:off x="10537946" y="3449068"/>
            <a:ext cx="1213526" cy="3408933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4C48813-6FC4-BB4C-81F6-2CAD125D5D8D}"/>
              </a:ext>
            </a:extLst>
          </p:cNvPr>
          <p:cNvCxnSpPr>
            <a:cxnSpLocks/>
          </p:cNvCxnSpPr>
          <p:nvPr/>
        </p:nvCxnSpPr>
        <p:spPr>
          <a:xfrm>
            <a:off x="419100" y="846155"/>
            <a:ext cx="6784588" cy="0"/>
          </a:xfrm>
          <a:prstGeom prst="line">
            <a:avLst/>
          </a:prstGeom>
          <a:ln w="12700">
            <a:solidFill>
              <a:schemeClr val="tx1">
                <a:lumMod val="95000"/>
                <a:lumOff val="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6">
            <a:extLst>
              <a:ext uri="{FF2B5EF4-FFF2-40B4-BE49-F238E27FC236}">
                <a16:creationId xmlns:a16="http://schemas.microsoft.com/office/drawing/2014/main" id="{87B8293C-95D5-F341-A25D-2F3FFCDDC3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845040" y="6515429"/>
            <a:ext cx="2346960" cy="413808"/>
          </a:xfrm>
        </p:spPr>
        <p:txBody>
          <a:bodyPr/>
          <a:lstStyle/>
          <a:p>
            <a:fld id="{321454C5-E992-0B4A-8BCD-5A61630EA55B}" type="slidenum">
              <a:rPr lang="en-US" smtClean="0">
                <a:solidFill>
                  <a:schemeClr val="bg1">
                    <a:lumMod val="50000"/>
                  </a:schemeClr>
                </a:solidFill>
                <a:latin typeface="Helvetica"/>
                <a:cs typeface="Helvetica"/>
              </a:rPr>
              <a:pPr/>
              <a:t>4</a:t>
            </a:fld>
            <a:endParaRPr lang="en-US" dirty="0">
              <a:solidFill>
                <a:schemeClr val="bg1">
                  <a:lumMod val="50000"/>
                </a:schemeClr>
              </a:solidFill>
              <a:latin typeface="Helvetica"/>
              <a:cs typeface="Helvetica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39D3153-5246-3B4A-BE65-88C8A1F3399A}"/>
              </a:ext>
            </a:extLst>
          </p:cNvPr>
          <p:cNvSpPr txBox="1">
            <a:spLocks/>
          </p:cNvSpPr>
          <p:nvPr/>
        </p:nvSpPr>
        <p:spPr>
          <a:xfrm>
            <a:off x="419100" y="248716"/>
            <a:ext cx="11196795" cy="636587"/>
          </a:xfrm>
          <a:prstGeom prst="rect">
            <a:avLst/>
          </a:prstGeom>
        </p:spPr>
        <p:txBody>
          <a:bodyPr vert="horz" lIns="101870" tIns="50935" rIns="101870" bIns="50935" rtlCol="0" anchor="ctr">
            <a:normAutofit fontScale="90000" lnSpcReduction="20000"/>
          </a:bodyPr>
          <a:lstStyle>
            <a:lvl1pPr algn="ctr" defTabSz="509352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en-US" sz="4400" dirty="0">
                <a:solidFill>
                  <a:srgbClr val="984807"/>
                </a:solidFill>
                <a:latin typeface="Helvetica"/>
                <a:ea typeface="ＭＳ Ｐゴシック" charset="0"/>
                <a:cs typeface="Helvetica"/>
              </a:rPr>
              <a:t>Levitated optomechanics</a:t>
            </a:r>
          </a:p>
        </p:txBody>
      </p:sp>
      <p:sp>
        <p:nvSpPr>
          <p:cNvPr id="30" name="Footer Placeholder 7">
            <a:extLst>
              <a:ext uri="{FF2B5EF4-FFF2-40B4-BE49-F238E27FC236}">
                <a16:creationId xmlns:a16="http://schemas.microsoft.com/office/drawing/2014/main" id="{89E71EF2-AD17-4F4A-8C39-48ACB40E2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3837859" y="6515164"/>
            <a:ext cx="4359275" cy="414338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ro-RO" sz="1300">
                <a:solidFill>
                  <a:schemeClr val="bg1">
                    <a:lumMod val="50000"/>
                  </a:schemeClr>
                </a:solidFill>
                <a:latin typeface="Helvetica"/>
                <a:cs typeface="Helvetica"/>
              </a:rPr>
              <a:t>UMass - Jan 15, 2025</a:t>
            </a:r>
            <a:endParaRPr lang="en-US" sz="1300" dirty="0">
              <a:solidFill>
                <a:schemeClr val="bg1">
                  <a:lumMod val="50000"/>
                </a:schemeClr>
              </a:solidFill>
              <a:latin typeface="Helvetica"/>
              <a:cs typeface="Helvetica"/>
            </a:endParaRPr>
          </a:p>
        </p:txBody>
      </p:sp>
      <p:sp>
        <p:nvSpPr>
          <p:cNvPr id="31" name="Footer Placeholder 7">
            <a:extLst>
              <a:ext uri="{FF2B5EF4-FFF2-40B4-BE49-F238E27FC236}">
                <a16:creationId xmlns:a16="http://schemas.microsoft.com/office/drawing/2014/main" id="{7709E6F1-0E46-C64E-97AE-133A134300FD}"/>
              </a:ext>
            </a:extLst>
          </p:cNvPr>
          <p:cNvSpPr txBox="1">
            <a:spLocks/>
          </p:cNvSpPr>
          <p:nvPr/>
        </p:nvSpPr>
        <p:spPr bwMode="auto">
          <a:xfrm>
            <a:off x="0" y="6515164"/>
            <a:ext cx="3184525" cy="41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882" tIns="50941" rIns="101882" bIns="50941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300" dirty="0">
                <a:solidFill>
                  <a:schemeClr val="bg1">
                    <a:lumMod val="50000"/>
                  </a:schemeClr>
                </a:solidFill>
                <a:latin typeface="Helvetica"/>
                <a:cs typeface="Helvetica"/>
              </a:rPr>
              <a:t>D. Moore, Yale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2B87F89-7F30-D441-BCF1-8FDC9826D6B3}"/>
              </a:ext>
            </a:extLst>
          </p:cNvPr>
          <p:cNvSpPr txBox="1"/>
          <p:nvPr/>
        </p:nvSpPr>
        <p:spPr>
          <a:xfrm>
            <a:off x="419099" y="946453"/>
            <a:ext cx="6002927" cy="2888243"/>
          </a:xfrm>
          <a:prstGeom prst="rect">
            <a:avLst/>
          </a:prstGeom>
          <a:noFill/>
        </p:spPr>
        <p:txBody>
          <a:bodyPr wrap="square" lIns="101870" tIns="50935" rIns="101870" bIns="50935" rtlCol="0">
            <a:spAutoFit/>
          </a:bodyPr>
          <a:lstStyle/>
          <a:p>
            <a:pPr marL="318346" indent="-318346">
              <a:spcBef>
                <a:spcPts val="1200"/>
              </a:spcBef>
              <a:buFont typeface="Arial"/>
              <a:buChar char="•"/>
            </a:pPr>
            <a:r>
              <a:rPr lang="en-US" sz="2000" dirty="0">
                <a:latin typeface="Helvetica"/>
                <a:cs typeface="Helvetica"/>
              </a:rPr>
              <a:t>Nano- to micro-sized dielectric masses can be optically trapped with ~100 </a:t>
            </a:r>
            <a:r>
              <a:rPr lang="en-US" sz="2000" dirty="0" err="1">
                <a:latin typeface="Helvetica"/>
                <a:cs typeface="Helvetica"/>
              </a:rPr>
              <a:t>mW</a:t>
            </a:r>
            <a:r>
              <a:rPr lang="en-US" sz="2000" dirty="0">
                <a:latin typeface="Helvetica"/>
                <a:cs typeface="Helvetica"/>
              </a:rPr>
              <a:t> of laser power</a:t>
            </a:r>
          </a:p>
          <a:p>
            <a:pPr marL="318346" indent="-318346">
              <a:spcBef>
                <a:spcPts val="1200"/>
              </a:spcBef>
              <a:buFont typeface="Arial"/>
              <a:buChar char="•"/>
            </a:pPr>
            <a:r>
              <a:rPr lang="en-US" sz="2000" dirty="0">
                <a:latin typeface="Helvetica"/>
                <a:cs typeface="Helvetica"/>
              </a:rPr>
              <a:t>Optical tweezers are a common tool in biophysics to measure ~</a:t>
            </a:r>
            <a:r>
              <a:rPr lang="en-US" sz="2000" dirty="0" err="1">
                <a:latin typeface="Helvetica"/>
                <a:cs typeface="Helvetica"/>
              </a:rPr>
              <a:t>pN</a:t>
            </a:r>
            <a:r>
              <a:rPr lang="en-US" sz="2000" dirty="0">
                <a:latin typeface="Helvetica"/>
                <a:cs typeface="Helvetica"/>
              </a:rPr>
              <a:t> forces</a:t>
            </a:r>
          </a:p>
          <a:p>
            <a:pPr marL="318346" indent="-318346">
              <a:spcBef>
                <a:spcPts val="1200"/>
              </a:spcBef>
              <a:buFont typeface="Arial"/>
              <a:buChar char="•"/>
            </a:pPr>
            <a:r>
              <a:rPr lang="en-US" sz="2000" dirty="0">
                <a:latin typeface="Helvetica"/>
                <a:cs typeface="Helvetica"/>
              </a:rPr>
              <a:t>Levitated masses are isolated both electrically and thermally</a:t>
            </a:r>
          </a:p>
          <a:p>
            <a:pPr marL="800100" lvl="1" indent="-342900">
              <a:spcBef>
                <a:spcPts val="600"/>
              </a:spcBef>
              <a:buFont typeface="System Font Regular"/>
              <a:buChar char="→"/>
            </a:pPr>
            <a:r>
              <a:rPr lang="en-US" dirty="0">
                <a:latin typeface="Helvetica"/>
                <a:cs typeface="Helvetica"/>
              </a:rPr>
              <a:t>Force sensitivities at the </a:t>
            </a:r>
            <a:r>
              <a:rPr lang="en-US" dirty="0" err="1">
                <a:latin typeface="Helvetica"/>
                <a:cs typeface="Helvetica"/>
              </a:rPr>
              <a:t>zN</a:t>
            </a:r>
            <a:r>
              <a:rPr lang="en-US" dirty="0">
                <a:latin typeface="Helvetica"/>
                <a:cs typeface="Helvetica"/>
              </a:rPr>
              <a:t> level and acceleration sensitivities near a nano-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BCDAA8D-097C-45CF-BD79-93E72ACF790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12497" y="3969819"/>
            <a:ext cx="3798975" cy="177309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E86C14E-B649-01C5-6856-730F7306B04C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8498" y="664513"/>
            <a:ext cx="2406040" cy="1806325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D0228DF9-CAA3-FBFA-49F0-72E815D6082F}"/>
              </a:ext>
            </a:extLst>
          </p:cNvPr>
          <p:cNvSpPr txBox="1"/>
          <p:nvPr/>
        </p:nvSpPr>
        <p:spPr>
          <a:xfrm>
            <a:off x="6812101" y="3029872"/>
            <a:ext cx="29343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Helvetica"/>
                <a:cs typeface="Helvetica"/>
              </a:rPr>
              <a:t>Highly focused tweezers (~0.1 – 1𝜇m):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879C7F8-BF4D-BD51-7734-7321AEF32472}"/>
              </a:ext>
            </a:extLst>
          </p:cNvPr>
          <p:cNvSpPr txBox="1"/>
          <p:nvPr/>
        </p:nvSpPr>
        <p:spPr>
          <a:xfrm>
            <a:off x="10178745" y="2611704"/>
            <a:ext cx="18290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Helvetica"/>
                <a:cs typeface="Helvetica"/>
              </a:rPr>
              <a:t>Levitation trap </a:t>
            </a:r>
          </a:p>
          <a:p>
            <a:pPr algn="ctr"/>
            <a:r>
              <a:rPr lang="en-US" b="1" dirty="0">
                <a:latin typeface="Helvetica"/>
                <a:cs typeface="Helvetica"/>
              </a:rPr>
              <a:t>(~1 – 30 𝜇m):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454550C-0EF4-A40B-2F44-1B9288BFE123}"/>
              </a:ext>
            </a:extLst>
          </p:cNvPr>
          <p:cNvSpPr txBox="1"/>
          <p:nvPr/>
        </p:nvSpPr>
        <p:spPr>
          <a:xfrm>
            <a:off x="7504028" y="3609042"/>
            <a:ext cx="157713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Helvetica"/>
                <a:cs typeface="Helvetica"/>
              </a:rPr>
              <a:t>~1 </a:t>
            </a:r>
            <a:r>
              <a:rPr lang="en-US" dirty="0" err="1">
                <a:latin typeface="Helvetica"/>
                <a:cs typeface="Helvetica"/>
              </a:rPr>
              <a:t>fg</a:t>
            </a:r>
            <a:r>
              <a:rPr lang="en-US" dirty="0">
                <a:latin typeface="Helvetica"/>
                <a:cs typeface="Helvetica"/>
              </a:rPr>
              <a:t> – 1 </a:t>
            </a:r>
            <a:r>
              <a:rPr lang="en-US" dirty="0" err="1">
                <a:latin typeface="Helvetica"/>
                <a:cs typeface="Helvetica"/>
              </a:rPr>
              <a:t>pg</a:t>
            </a:r>
            <a:r>
              <a:rPr lang="en-US" dirty="0">
                <a:latin typeface="Helvetica"/>
                <a:cs typeface="Helvetica"/>
              </a:rPr>
              <a:t> </a:t>
            </a:r>
            <a:endParaRPr lang="en-US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A11BFC6-F7A7-CA33-2603-A55CE0CA3CAC}"/>
              </a:ext>
            </a:extLst>
          </p:cNvPr>
          <p:cNvSpPr txBox="1"/>
          <p:nvPr/>
        </p:nvSpPr>
        <p:spPr>
          <a:xfrm>
            <a:off x="10268331" y="3160015"/>
            <a:ext cx="170311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Helvetica"/>
                <a:cs typeface="Helvetica"/>
              </a:rPr>
              <a:t>~1 </a:t>
            </a:r>
            <a:r>
              <a:rPr lang="en-US" dirty="0" err="1">
                <a:latin typeface="Helvetica"/>
                <a:cs typeface="Helvetica"/>
              </a:rPr>
              <a:t>pg</a:t>
            </a:r>
            <a:r>
              <a:rPr lang="en-US" dirty="0">
                <a:latin typeface="Helvetica"/>
                <a:cs typeface="Helvetica"/>
              </a:rPr>
              <a:t> – 30 ng </a:t>
            </a:r>
            <a:endParaRPr lang="en-US" dirty="0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16C2F45-3488-12E8-4478-8A1E715A3016}"/>
              </a:ext>
            </a:extLst>
          </p:cNvPr>
          <p:cNvGrpSpPr/>
          <p:nvPr/>
        </p:nvGrpSpPr>
        <p:grpSpPr>
          <a:xfrm>
            <a:off x="9612739" y="5725555"/>
            <a:ext cx="844737" cy="589355"/>
            <a:chOff x="2339788" y="5742910"/>
            <a:chExt cx="844737" cy="58935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D233DAAF-FD0C-E4A0-C259-28C648BEF27C}"/>
                    </a:ext>
                  </a:extLst>
                </p:cNvPr>
                <p:cNvSpPr txBox="1"/>
                <p:nvPr/>
              </p:nvSpPr>
              <p:spPr>
                <a:xfrm>
                  <a:off x="2339788" y="5742910"/>
                  <a:ext cx="844737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</m:acc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D233DAAF-FD0C-E4A0-C259-28C648BEF27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39788" y="5742910"/>
                  <a:ext cx="844737" cy="369332"/>
                </a:xfrm>
                <a:prstGeom prst="rect">
                  <a:avLst/>
                </a:prstGeom>
                <a:blipFill>
                  <a:blip r:embed="rId7"/>
                  <a:stretch>
                    <a:fillRect t="-9677" b="-645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6524F2D4-0A11-8E1A-82EB-8BF747E4D597}"/>
                </a:ext>
              </a:extLst>
            </p:cNvPr>
            <p:cNvCxnSpPr>
              <a:cxnSpLocks/>
            </p:cNvCxnSpPr>
            <p:nvPr/>
          </p:nvCxnSpPr>
          <p:spPr>
            <a:xfrm>
              <a:off x="2888691" y="5914129"/>
              <a:ext cx="0" cy="418136"/>
            </a:xfrm>
            <a:prstGeom prst="straightConnector1">
              <a:avLst/>
            </a:prstGeom>
            <a:ln>
              <a:solidFill>
                <a:srgbClr val="20201A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96586CB-5D31-1BA6-9CB8-4D7B09B5ACF4}"/>
              </a:ext>
            </a:extLst>
          </p:cNvPr>
          <p:cNvGrpSpPr>
            <a:grpSpLocks noChangeAspect="1"/>
          </p:cNvGrpSpPr>
          <p:nvPr/>
        </p:nvGrpSpPr>
        <p:grpSpPr>
          <a:xfrm>
            <a:off x="6690593" y="2671357"/>
            <a:ext cx="3552312" cy="3943393"/>
            <a:chOff x="4919144" y="3071474"/>
            <a:chExt cx="3186951" cy="3537809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0B49355-93CD-6C71-72BD-E3673F65CA57}"/>
                </a:ext>
              </a:extLst>
            </p:cNvPr>
            <p:cNvSpPr/>
            <p:nvPr/>
          </p:nvSpPr>
          <p:spPr>
            <a:xfrm>
              <a:off x="4919144" y="3071474"/>
              <a:ext cx="3186951" cy="353780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514CCCBF-FA2D-EC45-C27D-33A291327334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173143" y="3107155"/>
              <a:ext cx="2893653" cy="3358985"/>
              <a:chOff x="5109265" y="609662"/>
              <a:chExt cx="5040968" cy="5851612"/>
            </a:xfrm>
          </p:grpSpPr>
          <p:pic>
            <p:nvPicPr>
              <p:cNvPr id="7" name="Picture 6" descr="DoflSQWXoAA3e76.jpg">
                <a:extLst>
                  <a:ext uri="{FF2B5EF4-FFF2-40B4-BE49-F238E27FC236}">
                    <a16:creationId xmlns:a16="http://schemas.microsoft.com/office/drawing/2014/main" id="{BCD21F38-9B49-DA45-3B7D-A4E3C1D6FA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109265" y="1837779"/>
                <a:ext cx="4623495" cy="4623495"/>
              </a:xfrm>
              <a:prstGeom prst="rect">
                <a:avLst/>
              </a:prstGeom>
            </p:spPr>
          </p:pic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CC934CDD-7A25-F21F-D99C-39AC41B5A489}"/>
                  </a:ext>
                </a:extLst>
              </p:cNvPr>
              <p:cNvSpPr/>
              <p:nvPr/>
            </p:nvSpPr>
            <p:spPr>
              <a:xfrm>
                <a:off x="5109265" y="2409670"/>
                <a:ext cx="1501362" cy="3109774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0" name="Picture 9" descr="220px-Nobel_Prize.png">
                <a:extLst>
                  <a:ext uri="{FF2B5EF4-FFF2-40B4-BE49-F238E27FC236}">
                    <a16:creationId xmlns:a16="http://schemas.microsoft.com/office/drawing/2014/main" id="{FA8EB858-F477-8179-5D73-90669BCCF91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316892" y="609662"/>
                <a:ext cx="1833341" cy="1800008"/>
              </a:xfrm>
              <a:prstGeom prst="rect">
                <a:avLst/>
              </a:prstGeom>
            </p:spPr>
          </p:pic>
        </p:grpSp>
      </p:grp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953CDAA0-0707-BFC6-40B9-735EE3565849}"/>
              </a:ext>
            </a:extLst>
          </p:cNvPr>
          <p:cNvCxnSpPr>
            <a:cxnSpLocks/>
          </p:cNvCxnSpPr>
          <p:nvPr/>
        </p:nvCxnSpPr>
        <p:spPr>
          <a:xfrm>
            <a:off x="1079565" y="6113563"/>
            <a:ext cx="3890790" cy="0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3E67FC8B-ACA3-313C-48BF-398654F6C48F}"/>
              </a:ext>
            </a:extLst>
          </p:cNvPr>
          <p:cNvSpPr txBox="1"/>
          <p:nvPr/>
        </p:nvSpPr>
        <p:spPr>
          <a:xfrm>
            <a:off x="3889784" y="6301507"/>
            <a:ext cx="19499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Particle mass</a:t>
            </a: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0F31DC52-CB90-FE75-4F77-72DAFF90A966}"/>
              </a:ext>
            </a:extLst>
          </p:cNvPr>
          <p:cNvGrpSpPr/>
          <p:nvPr/>
        </p:nvGrpSpPr>
        <p:grpSpPr>
          <a:xfrm>
            <a:off x="1695572" y="6070838"/>
            <a:ext cx="2834640" cy="91440"/>
            <a:chOff x="1729648" y="5914811"/>
            <a:chExt cx="857479" cy="192024"/>
          </a:xfrm>
        </p:grpSpPr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C85565B3-B09A-18C9-9388-C91C2C625543}"/>
                </a:ext>
              </a:extLst>
            </p:cNvPr>
            <p:cNvCxnSpPr>
              <a:cxnSpLocks noChangeAspect="1"/>
            </p:cNvCxnSpPr>
            <p:nvPr/>
          </p:nvCxnSpPr>
          <p:spPr>
            <a:xfrm>
              <a:off x="1729648" y="5914811"/>
              <a:ext cx="0" cy="19202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99417268-F1E1-4BA7-1004-DB98D80BE10B}"/>
                </a:ext>
              </a:extLst>
            </p:cNvPr>
            <p:cNvCxnSpPr>
              <a:cxnSpLocks noChangeAspect="1"/>
            </p:cNvCxnSpPr>
            <p:nvPr/>
          </p:nvCxnSpPr>
          <p:spPr>
            <a:xfrm>
              <a:off x="2158388" y="5914811"/>
              <a:ext cx="0" cy="19202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70D7516E-5B6E-061E-F1D5-17DAB67345E0}"/>
                </a:ext>
              </a:extLst>
            </p:cNvPr>
            <p:cNvCxnSpPr>
              <a:cxnSpLocks noChangeAspect="1"/>
            </p:cNvCxnSpPr>
            <p:nvPr/>
          </p:nvCxnSpPr>
          <p:spPr>
            <a:xfrm>
              <a:off x="2587127" y="5914811"/>
              <a:ext cx="0" cy="19202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9" name="TextBox 48">
            <a:extLst>
              <a:ext uri="{FF2B5EF4-FFF2-40B4-BE49-F238E27FC236}">
                <a16:creationId xmlns:a16="http://schemas.microsoft.com/office/drawing/2014/main" id="{6BCFA672-2159-2279-FAC4-7ECCA6D59B15}"/>
              </a:ext>
            </a:extLst>
          </p:cNvPr>
          <p:cNvSpPr txBox="1"/>
          <p:nvPr/>
        </p:nvSpPr>
        <p:spPr>
          <a:xfrm>
            <a:off x="1529449" y="6074813"/>
            <a:ext cx="3629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fg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9AD7346A-62ED-86CB-7067-50EF5D22C018}"/>
              </a:ext>
            </a:extLst>
          </p:cNvPr>
          <p:cNvSpPr txBox="1"/>
          <p:nvPr/>
        </p:nvSpPr>
        <p:spPr>
          <a:xfrm>
            <a:off x="2946948" y="6074813"/>
            <a:ext cx="4245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pg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2E30D035-213E-9B84-ED72-CD09D918BDEC}"/>
              </a:ext>
            </a:extLst>
          </p:cNvPr>
          <p:cNvSpPr txBox="1"/>
          <p:nvPr/>
        </p:nvSpPr>
        <p:spPr>
          <a:xfrm>
            <a:off x="4349934" y="6074813"/>
            <a:ext cx="4245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1382B111-EFD7-F69A-E9DA-1E45CDC174DD}"/>
                  </a:ext>
                </a:extLst>
              </p:cNvPr>
              <p:cNvSpPr txBox="1"/>
              <p:nvPr/>
            </p:nvSpPr>
            <p:spPr>
              <a:xfrm rot="16200000">
                <a:off x="-540568" y="4895344"/>
                <a:ext cx="2424320" cy="3280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Force sensitivity [N/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140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radPr>
                      <m:deg/>
                      <m:e>
                        <m:r>
                          <m:rPr>
                            <m:sty m:val="p"/>
                          </m:rPr>
                          <a:rPr lang="en-US" sz="1400" b="0" i="0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Hz</m:t>
                        </m:r>
                      </m:e>
                    </m:rad>
                  </m:oMath>
                </a14:m>
                <a:r>
                  <a:rPr lang="en-US" sz="1400" dirty="0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]</a:t>
                </a:r>
              </a:p>
            </p:txBody>
          </p:sp>
        </mc:Choice>
        <mc:Fallback xmlns="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1382B111-EFD7-F69A-E9DA-1E45CDC174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-540568" y="4895344"/>
                <a:ext cx="2424320" cy="328039"/>
              </a:xfrm>
              <a:prstGeom prst="rect">
                <a:avLst/>
              </a:prstGeom>
              <a:blipFill>
                <a:blip r:embed="rId10"/>
                <a:stretch>
                  <a:fillRect r="-18519" b="-10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B0E8FB7E-5E55-1957-63F3-27639D590E92}"/>
                  </a:ext>
                </a:extLst>
              </p:cNvPr>
              <p:cNvSpPr txBox="1"/>
              <p:nvPr/>
            </p:nvSpPr>
            <p:spPr>
              <a:xfrm rot="16200000">
                <a:off x="4342693" y="4874899"/>
                <a:ext cx="2424320" cy="3280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Accel. sensitivity [</a:t>
                </a:r>
                <a:r>
                  <a:rPr lang="en-US" sz="1400" i="1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</a:t>
                </a:r>
                <a:r>
                  <a:rPr lang="en-US" sz="1400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/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14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radPr>
                      <m:deg/>
                      <m:e>
                        <m:r>
                          <m:rPr>
                            <m:sty m:val="p"/>
                          </m:rPr>
                          <a:rPr lang="en-US" sz="1400" b="0" i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Hz</m:t>
                        </m:r>
                      </m:e>
                    </m:rad>
                  </m:oMath>
                </a14:m>
                <a:r>
                  <a:rPr lang="en-US" sz="1400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]</a:t>
                </a:r>
              </a:p>
            </p:txBody>
          </p:sp>
        </mc:Choice>
        <mc:Fallback xmlns="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B0E8FB7E-5E55-1957-63F3-27639D590E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4342693" y="4874899"/>
                <a:ext cx="2424320" cy="328039"/>
              </a:xfrm>
              <a:prstGeom prst="rect">
                <a:avLst/>
              </a:prstGeom>
              <a:blipFill>
                <a:blip r:embed="rId11"/>
                <a:stretch>
                  <a:fillRect r="-18519" b="-5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02797960-F369-5B42-07F3-9A1C107E1687}"/>
              </a:ext>
            </a:extLst>
          </p:cNvPr>
          <p:cNvCxnSpPr>
            <a:cxnSpLocks/>
          </p:cNvCxnSpPr>
          <p:nvPr/>
        </p:nvCxnSpPr>
        <p:spPr>
          <a:xfrm flipV="1">
            <a:off x="1706837" y="4561256"/>
            <a:ext cx="2832686" cy="1291325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5FA5D415-71FA-31D0-C503-CA958BCD0A1A}"/>
              </a:ext>
            </a:extLst>
          </p:cNvPr>
          <p:cNvCxnSpPr>
            <a:cxnSpLocks/>
          </p:cNvCxnSpPr>
          <p:nvPr/>
        </p:nvCxnSpPr>
        <p:spPr>
          <a:xfrm>
            <a:off x="1809404" y="4576005"/>
            <a:ext cx="2781988" cy="1258955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9D8611B3-938D-F70A-8C6D-D715E85EF798}"/>
              </a:ext>
            </a:extLst>
          </p:cNvPr>
          <p:cNvCxnSpPr>
            <a:cxnSpLocks/>
          </p:cNvCxnSpPr>
          <p:nvPr/>
        </p:nvCxnSpPr>
        <p:spPr>
          <a:xfrm flipV="1">
            <a:off x="1295523" y="4373044"/>
            <a:ext cx="0" cy="1930511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6" name="Group 95">
            <a:extLst>
              <a:ext uri="{FF2B5EF4-FFF2-40B4-BE49-F238E27FC236}">
                <a16:creationId xmlns:a16="http://schemas.microsoft.com/office/drawing/2014/main" id="{67F9F816-7588-9A15-8B43-DDD55018B4D6}"/>
              </a:ext>
            </a:extLst>
          </p:cNvPr>
          <p:cNvGrpSpPr/>
          <p:nvPr/>
        </p:nvGrpSpPr>
        <p:grpSpPr>
          <a:xfrm>
            <a:off x="761259" y="4360403"/>
            <a:ext cx="682623" cy="1707238"/>
            <a:chOff x="761259" y="4835761"/>
            <a:chExt cx="682623" cy="1225028"/>
          </a:xfrm>
        </p:grpSpPr>
        <p:grpSp>
          <p:nvGrpSpPr>
            <p:cNvPr id="95" name="Group 94">
              <a:extLst>
                <a:ext uri="{FF2B5EF4-FFF2-40B4-BE49-F238E27FC236}">
                  <a16:creationId xmlns:a16="http://schemas.microsoft.com/office/drawing/2014/main" id="{AC5FCC8B-8952-5634-8653-162FD20FB0D1}"/>
                </a:ext>
              </a:extLst>
            </p:cNvPr>
            <p:cNvGrpSpPr/>
            <p:nvPr/>
          </p:nvGrpSpPr>
          <p:grpSpPr>
            <a:xfrm>
              <a:off x="1249803" y="4982630"/>
              <a:ext cx="91440" cy="914400"/>
              <a:chOff x="1249803" y="4982630"/>
              <a:chExt cx="91440" cy="914400"/>
            </a:xfrm>
          </p:grpSpPr>
          <p:cxnSp>
            <p:nvCxnSpPr>
              <p:cNvPr id="62" name="Straight Connector 61">
                <a:extLst>
                  <a:ext uri="{FF2B5EF4-FFF2-40B4-BE49-F238E27FC236}">
                    <a16:creationId xmlns:a16="http://schemas.microsoft.com/office/drawing/2014/main" id="{B6418BB4-2F6B-B9D7-C884-6126EE4EE99A}"/>
                  </a:ext>
                </a:extLst>
              </p:cNvPr>
              <p:cNvCxnSpPr>
                <a:cxnSpLocks noChangeAspect="1"/>
              </p:cNvCxnSpPr>
              <p:nvPr/>
            </p:nvCxnSpPr>
            <p:spPr>
              <a:xfrm rot="16200000">
                <a:off x="1295523" y="5851310"/>
                <a:ext cx="0" cy="9144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>
                <a:extLst>
                  <a:ext uri="{FF2B5EF4-FFF2-40B4-BE49-F238E27FC236}">
                    <a16:creationId xmlns:a16="http://schemas.microsoft.com/office/drawing/2014/main" id="{6BB95F21-01CB-4488-DC6B-43B724D38147}"/>
                  </a:ext>
                </a:extLst>
              </p:cNvPr>
              <p:cNvCxnSpPr>
                <a:cxnSpLocks noChangeAspect="1"/>
              </p:cNvCxnSpPr>
              <p:nvPr/>
            </p:nvCxnSpPr>
            <p:spPr>
              <a:xfrm rot="16200000">
                <a:off x="1295523" y="5394110"/>
                <a:ext cx="0" cy="9144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>
                <a:extLst>
                  <a:ext uri="{FF2B5EF4-FFF2-40B4-BE49-F238E27FC236}">
                    <a16:creationId xmlns:a16="http://schemas.microsoft.com/office/drawing/2014/main" id="{174AAB67-CEB2-E7E7-D17C-617FE4C4DAF4}"/>
                  </a:ext>
                </a:extLst>
              </p:cNvPr>
              <p:cNvCxnSpPr>
                <a:cxnSpLocks noChangeAspect="1"/>
              </p:cNvCxnSpPr>
              <p:nvPr/>
            </p:nvCxnSpPr>
            <p:spPr>
              <a:xfrm rot="16200000">
                <a:off x="1295523" y="4936910"/>
                <a:ext cx="0" cy="9144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34F1C1AC-3CCB-D092-B939-1D56BF2812FD}"/>
                </a:ext>
              </a:extLst>
            </p:cNvPr>
            <p:cNvSpPr txBox="1"/>
            <p:nvPr/>
          </p:nvSpPr>
          <p:spPr>
            <a:xfrm>
              <a:off x="780163" y="5753012"/>
              <a:ext cx="66371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10</a:t>
              </a:r>
              <a:r>
                <a:rPr lang="en-US" sz="1400" baseline="30000" dirty="0">
                  <a:latin typeface="Arial" panose="020B0604020202020204" pitchFamily="34" charset="0"/>
                  <a:cs typeface="Arial" panose="020B0604020202020204" pitchFamily="34" charset="0"/>
                </a:rPr>
                <a:t>-21</a:t>
              </a: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AB70B07F-B7F6-C641-1F8C-BF4B1DFBA40E}"/>
                </a:ext>
              </a:extLst>
            </p:cNvPr>
            <p:cNvSpPr txBox="1"/>
            <p:nvPr/>
          </p:nvSpPr>
          <p:spPr>
            <a:xfrm>
              <a:off x="761259" y="5302291"/>
              <a:ext cx="66371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10</a:t>
              </a:r>
              <a:r>
                <a:rPr lang="en-US" sz="1400" baseline="30000" dirty="0">
                  <a:latin typeface="Arial" panose="020B0604020202020204" pitchFamily="34" charset="0"/>
                  <a:cs typeface="Arial" panose="020B0604020202020204" pitchFamily="34" charset="0"/>
                </a:rPr>
                <a:t>-20</a:t>
              </a: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0E94ED3C-7000-012F-0E53-E3182DEA4C56}"/>
                </a:ext>
              </a:extLst>
            </p:cNvPr>
            <p:cNvSpPr txBox="1"/>
            <p:nvPr/>
          </p:nvSpPr>
          <p:spPr>
            <a:xfrm>
              <a:off x="779736" y="4835761"/>
              <a:ext cx="66371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10</a:t>
              </a:r>
              <a:r>
                <a:rPr lang="en-US" sz="1400" baseline="30000" dirty="0">
                  <a:latin typeface="Arial" panose="020B0604020202020204" pitchFamily="34" charset="0"/>
                  <a:cs typeface="Arial" panose="020B0604020202020204" pitchFamily="34" charset="0"/>
                </a:rPr>
                <a:t>-19</a:t>
              </a:r>
            </a:p>
          </p:txBody>
        </p:sp>
      </p:grp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839A0D24-1EF0-EBF7-C3E5-1334C2A159B3}"/>
              </a:ext>
            </a:extLst>
          </p:cNvPr>
          <p:cNvCxnSpPr>
            <a:cxnSpLocks/>
          </p:cNvCxnSpPr>
          <p:nvPr/>
        </p:nvCxnSpPr>
        <p:spPr>
          <a:xfrm flipV="1">
            <a:off x="4896162" y="4301381"/>
            <a:ext cx="0" cy="1930511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2" name="Group 91">
            <a:extLst>
              <a:ext uri="{FF2B5EF4-FFF2-40B4-BE49-F238E27FC236}">
                <a16:creationId xmlns:a16="http://schemas.microsoft.com/office/drawing/2014/main" id="{EB3A391D-CF6B-9001-FA65-6172B2B85D7A}"/>
              </a:ext>
            </a:extLst>
          </p:cNvPr>
          <p:cNvGrpSpPr/>
          <p:nvPr/>
        </p:nvGrpSpPr>
        <p:grpSpPr>
          <a:xfrm>
            <a:off x="4850442" y="4444940"/>
            <a:ext cx="708543" cy="1584855"/>
            <a:chOff x="4850442" y="4800594"/>
            <a:chExt cx="708543" cy="1215681"/>
          </a:xfrm>
        </p:grpSpPr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85BD4EA7-7079-3FC4-69D5-B3416A687440}"/>
                </a:ext>
              </a:extLst>
            </p:cNvPr>
            <p:cNvCxnSpPr>
              <a:cxnSpLocks noChangeAspect="1"/>
            </p:cNvCxnSpPr>
            <p:nvPr/>
          </p:nvCxnSpPr>
          <p:spPr>
            <a:xfrm rot="16200000">
              <a:off x="4896162" y="5779647"/>
              <a:ext cx="0" cy="9144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86D61165-6A4F-97D9-F812-B1C0DB8FF475}"/>
                </a:ext>
              </a:extLst>
            </p:cNvPr>
            <p:cNvCxnSpPr>
              <a:cxnSpLocks noChangeAspect="1"/>
            </p:cNvCxnSpPr>
            <p:nvPr/>
          </p:nvCxnSpPr>
          <p:spPr>
            <a:xfrm rot="16200000">
              <a:off x="4896162" y="5322447"/>
              <a:ext cx="0" cy="9144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B9520E7F-C1AD-B256-B3F7-FC37CF7BAA67}"/>
                </a:ext>
              </a:extLst>
            </p:cNvPr>
            <p:cNvCxnSpPr>
              <a:cxnSpLocks noChangeAspect="1"/>
            </p:cNvCxnSpPr>
            <p:nvPr/>
          </p:nvCxnSpPr>
          <p:spPr>
            <a:xfrm rot="16200000">
              <a:off x="4896162" y="4865247"/>
              <a:ext cx="0" cy="9144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BC9849EC-5F07-130B-89D0-F94489F25926}"/>
                </a:ext>
              </a:extLst>
            </p:cNvPr>
            <p:cNvGrpSpPr/>
            <p:nvPr/>
          </p:nvGrpSpPr>
          <p:grpSpPr>
            <a:xfrm>
              <a:off x="4885304" y="4800594"/>
              <a:ext cx="673681" cy="1215681"/>
              <a:chOff x="1362808" y="4771315"/>
              <a:chExt cx="673681" cy="1215681"/>
            </a:xfrm>
          </p:grpSpPr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8620D45D-4FDE-850A-D5D8-85C40AA5D992}"/>
                  </a:ext>
                </a:extLst>
              </p:cNvPr>
              <p:cNvSpPr txBox="1"/>
              <p:nvPr/>
            </p:nvSpPr>
            <p:spPr>
              <a:xfrm>
                <a:off x="1372770" y="5679219"/>
                <a:ext cx="66371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10</a:t>
                </a:r>
                <a:r>
                  <a:rPr lang="en-US" sz="1400" baseline="30000" dirty="0">
                    <a:latin typeface="Arial" panose="020B0604020202020204" pitchFamily="34" charset="0"/>
                    <a:cs typeface="Arial" panose="020B0604020202020204" pitchFamily="34" charset="0"/>
                  </a:rPr>
                  <a:t>-8</a:t>
                </a:r>
              </a:p>
            </p:txBody>
          </p:sp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C3224A72-73D4-C188-BD74-9A8011E0B5B9}"/>
                  </a:ext>
                </a:extLst>
              </p:cNvPr>
              <p:cNvSpPr txBox="1"/>
              <p:nvPr/>
            </p:nvSpPr>
            <p:spPr>
              <a:xfrm>
                <a:off x="1370643" y="5225265"/>
                <a:ext cx="66371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10</a:t>
                </a:r>
                <a:r>
                  <a:rPr lang="en-US" sz="1400" baseline="30000" dirty="0">
                    <a:latin typeface="Arial" panose="020B0604020202020204" pitchFamily="34" charset="0"/>
                    <a:cs typeface="Arial" panose="020B0604020202020204" pitchFamily="34" charset="0"/>
                  </a:rPr>
                  <a:t>-7</a:t>
                </a:r>
              </a:p>
            </p:txBody>
          </p:sp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CCDCE99F-3457-12CA-672E-C9EBA6727C75}"/>
                  </a:ext>
                </a:extLst>
              </p:cNvPr>
              <p:cNvSpPr txBox="1"/>
              <p:nvPr/>
            </p:nvSpPr>
            <p:spPr>
              <a:xfrm>
                <a:off x="1362808" y="4771315"/>
                <a:ext cx="66371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10</a:t>
                </a:r>
                <a:r>
                  <a:rPr lang="en-US" sz="1400" baseline="30000" dirty="0">
                    <a:latin typeface="Arial" panose="020B0604020202020204" pitchFamily="34" charset="0"/>
                    <a:cs typeface="Arial" panose="020B0604020202020204" pitchFamily="34" charset="0"/>
                  </a:rPr>
                  <a:t>-6</a:t>
                </a:r>
              </a:p>
            </p:txBody>
          </p:sp>
        </p:grpSp>
      </p:grpSp>
      <p:sp>
        <p:nvSpPr>
          <p:cNvPr id="84" name="TextBox 83">
            <a:extLst>
              <a:ext uri="{FF2B5EF4-FFF2-40B4-BE49-F238E27FC236}">
                <a16:creationId xmlns:a16="http://schemas.microsoft.com/office/drawing/2014/main" id="{E2AA865E-C702-62B8-99BC-A68EBE782EE8}"/>
              </a:ext>
            </a:extLst>
          </p:cNvPr>
          <p:cNvSpPr txBox="1"/>
          <p:nvPr/>
        </p:nvSpPr>
        <p:spPr>
          <a:xfrm>
            <a:off x="257567" y="3924498"/>
            <a:ext cx="571065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>
                <a:latin typeface="Helvetica"/>
                <a:cs typeface="Helvetica"/>
              </a:rPr>
              <a:t>Force and acceleration sensitivity vs particle mass: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id="{23FEA406-055A-3621-A153-781551C3BB01}"/>
                  </a:ext>
                </a:extLst>
              </p:cNvPr>
              <p:cNvSpPr txBox="1"/>
              <p:nvPr/>
            </p:nvSpPr>
            <p:spPr>
              <a:xfrm rot="1523991">
                <a:off x="3832174" y="5385216"/>
                <a:ext cx="901470" cy="3101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∝</m:t>
                      </m:r>
                      <m:r>
                        <a:rPr lang="en-US" sz="1400" b="0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1/</m:t>
                      </m:r>
                      <m:rad>
                        <m:radPr>
                          <m:degHide m:val="on"/>
                          <m:ctrlPr>
                            <a:rPr lang="en-US" sz="140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radPr>
                        <m:deg/>
                        <m:e>
                          <m:r>
                            <a:rPr lang="en-US" sz="1400" b="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𝑚</m:t>
                          </m:r>
                        </m:e>
                      </m:rad>
                    </m:oMath>
                  </m:oMathPara>
                </a14:m>
                <a:endParaRPr lang="en-US" sz="1400" baseline="300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id="{23FEA406-055A-3621-A153-781551C3BB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523991">
                <a:off x="3832174" y="5385216"/>
                <a:ext cx="901470" cy="310150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8" name="TextBox 97">
                <a:extLst>
                  <a:ext uri="{FF2B5EF4-FFF2-40B4-BE49-F238E27FC236}">
                    <a16:creationId xmlns:a16="http://schemas.microsoft.com/office/drawing/2014/main" id="{17F6D66F-A57E-8079-4A34-46A7B34DBA93}"/>
                  </a:ext>
                </a:extLst>
              </p:cNvPr>
              <p:cNvSpPr txBox="1"/>
              <p:nvPr/>
            </p:nvSpPr>
            <p:spPr>
              <a:xfrm rot="20121709">
                <a:off x="3776051" y="4413556"/>
                <a:ext cx="901470" cy="3101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∝</m:t>
                      </m:r>
                      <m:rad>
                        <m:radPr>
                          <m:degHide m:val="on"/>
                          <m:ctrlPr>
                            <a:rPr lang="en-US" sz="1400" i="1" dirty="0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radPr>
                        <m:deg/>
                        <m:e>
                          <m:r>
                            <a:rPr lang="en-US" sz="1400" b="0" i="1" dirty="0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𝑚</m:t>
                          </m:r>
                        </m:e>
                      </m:rad>
                    </m:oMath>
                  </m:oMathPara>
                </a14:m>
                <a:endParaRPr lang="en-US" sz="1400" baseline="30000" dirty="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98" name="TextBox 97">
                <a:extLst>
                  <a:ext uri="{FF2B5EF4-FFF2-40B4-BE49-F238E27FC236}">
                    <a16:creationId xmlns:a16="http://schemas.microsoft.com/office/drawing/2014/main" id="{17F6D66F-A57E-8079-4A34-46A7B34DBA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0121709">
                <a:off x="3776051" y="4413556"/>
                <a:ext cx="901470" cy="310150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09349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F23689EF-F39A-9548-A8DC-486A718E97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2672" y="170975"/>
            <a:ext cx="1155876" cy="69352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67260" y="2242388"/>
            <a:ext cx="258259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02575" indent="106462"/>
            <a:r>
              <a:rPr lang="en-US" sz="1600" dirty="0">
                <a:latin typeface="Helvetica"/>
                <a:cs typeface="Helvetica"/>
              </a:rPr>
              <a:t>Jackie </a:t>
            </a:r>
            <a:r>
              <a:rPr lang="en-US" sz="1600" dirty="0" err="1">
                <a:latin typeface="Helvetica"/>
                <a:cs typeface="Helvetica"/>
              </a:rPr>
              <a:t>Baeza</a:t>
            </a:r>
            <a:r>
              <a:rPr lang="en-US" sz="1600" dirty="0">
                <a:latin typeface="Helvetica"/>
                <a:cs typeface="Helvetica"/>
              </a:rPr>
              <a:t>-Rubio</a:t>
            </a:r>
          </a:p>
          <a:p>
            <a:pPr marL="302575" indent="106462"/>
            <a:r>
              <a:rPr lang="en-US" sz="1600" dirty="0">
                <a:latin typeface="Helvetica"/>
                <a:cs typeface="Helvetica"/>
              </a:rPr>
              <a:t>Lucas </a:t>
            </a:r>
            <a:r>
              <a:rPr lang="en-US" sz="1600" dirty="0" err="1">
                <a:latin typeface="Helvetica"/>
                <a:cs typeface="Helvetica"/>
              </a:rPr>
              <a:t>Darroch</a:t>
            </a:r>
            <a:endParaRPr lang="en-US" sz="1600" dirty="0">
              <a:latin typeface="Helvetica"/>
              <a:cs typeface="Helvetica"/>
            </a:endParaRPr>
          </a:p>
          <a:p>
            <a:pPr marL="302575" indent="106462"/>
            <a:r>
              <a:rPr lang="en-US" sz="1600" dirty="0">
                <a:latin typeface="Helvetica"/>
                <a:cs typeface="Helvetica"/>
              </a:rPr>
              <a:t>Cecily Lowe</a:t>
            </a:r>
          </a:p>
          <a:p>
            <a:pPr marL="302575" indent="106462"/>
            <a:r>
              <a:rPr lang="en-US" sz="1600" dirty="0" err="1">
                <a:latin typeface="Helvetica"/>
                <a:cs typeface="Helvetica"/>
              </a:rPr>
              <a:t>Vasilisa</a:t>
            </a:r>
            <a:r>
              <a:rPr lang="en-US" sz="1600" dirty="0">
                <a:latin typeface="Helvetica"/>
                <a:cs typeface="Helvetica"/>
              </a:rPr>
              <a:t> </a:t>
            </a:r>
            <a:r>
              <a:rPr lang="en-US" sz="1600" dirty="0" err="1">
                <a:latin typeface="Helvetica"/>
                <a:cs typeface="Helvetica"/>
              </a:rPr>
              <a:t>Malenkiy</a:t>
            </a:r>
            <a:endParaRPr lang="en-US" sz="1600" dirty="0">
              <a:latin typeface="Helvetica"/>
              <a:cs typeface="Helvetica"/>
            </a:endParaRPr>
          </a:p>
          <a:p>
            <a:pPr marL="302575" indent="106462"/>
            <a:r>
              <a:rPr lang="en-US" sz="1600" dirty="0">
                <a:latin typeface="Helvetica"/>
                <a:cs typeface="Helvetica"/>
              </a:rPr>
              <a:t>Aaron Markowitz</a:t>
            </a:r>
          </a:p>
          <a:p>
            <a:pPr marL="302575" indent="106462"/>
            <a:r>
              <a:rPr lang="en-US" sz="1600" dirty="0">
                <a:latin typeface="Helvetica"/>
                <a:cs typeface="Helvetica"/>
              </a:rPr>
              <a:t>Siddhant Mehrotra</a:t>
            </a:r>
          </a:p>
          <a:p>
            <a:pPr marL="302575" indent="106462"/>
            <a:endParaRPr lang="en-US" sz="1600" dirty="0">
              <a:latin typeface="Helvetica"/>
              <a:cs typeface="Helvetica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70751" y="966268"/>
            <a:ext cx="40404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Helvetica"/>
                <a:cs typeface="Helvetica"/>
              </a:rPr>
              <a:t>The SIMPLE team at Yale: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85059" y="1363886"/>
            <a:ext cx="478997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latin typeface="Helvetica"/>
                <a:cs typeface="Helvetica"/>
              </a:rPr>
              <a:t>(</a:t>
            </a:r>
            <a:r>
              <a:rPr lang="en-US" sz="1600" b="1" i="1" dirty="0">
                <a:solidFill>
                  <a:srgbClr val="0432FF"/>
                </a:solidFill>
                <a:latin typeface="Helvetica"/>
                <a:cs typeface="Helvetica"/>
              </a:rPr>
              <a:t>S</a:t>
            </a:r>
            <a:r>
              <a:rPr lang="en-US" sz="1600" b="1" i="1" dirty="0">
                <a:latin typeface="Helvetica"/>
                <a:cs typeface="Helvetica"/>
              </a:rPr>
              <a:t>earch for new </a:t>
            </a:r>
            <a:r>
              <a:rPr lang="en-US" sz="1600" b="1" i="1" dirty="0">
                <a:solidFill>
                  <a:srgbClr val="0432FF"/>
                </a:solidFill>
                <a:latin typeface="Helvetica"/>
                <a:cs typeface="Helvetica"/>
              </a:rPr>
              <a:t>I</a:t>
            </a:r>
            <a:r>
              <a:rPr lang="en-US" sz="1600" b="1" i="1" dirty="0">
                <a:latin typeface="Helvetica"/>
                <a:cs typeface="Helvetica"/>
              </a:rPr>
              <a:t>nteractions in a </a:t>
            </a:r>
            <a:r>
              <a:rPr lang="en-US" sz="1600" b="1" i="1" dirty="0">
                <a:solidFill>
                  <a:srgbClr val="0432FF"/>
                </a:solidFill>
                <a:latin typeface="Helvetica"/>
                <a:cs typeface="Helvetica"/>
              </a:rPr>
              <a:t>M</a:t>
            </a:r>
            <a:r>
              <a:rPr lang="en-US" sz="1600" b="1" i="1" dirty="0">
                <a:latin typeface="Helvetica"/>
                <a:cs typeface="Helvetica"/>
              </a:rPr>
              <a:t>icrosphere </a:t>
            </a:r>
            <a:r>
              <a:rPr lang="en-US" sz="1600" b="1" i="1" dirty="0">
                <a:solidFill>
                  <a:srgbClr val="0432FF"/>
                </a:solidFill>
                <a:latin typeface="Helvetica"/>
                <a:cs typeface="Helvetica"/>
              </a:rPr>
              <a:t>P</a:t>
            </a:r>
            <a:r>
              <a:rPr lang="en-US" sz="1600" b="1" i="1" dirty="0">
                <a:latin typeface="Helvetica"/>
                <a:cs typeface="Helvetica"/>
              </a:rPr>
              <a:t>recision </a:t>
            </a:r>
            <a:r>
              <a:rPr lang="en-US" sz="1600" b="1" i="1" dirty="0">
                <a:solidFill>
                  <a:srgbClr val="0432FF"/>
                </a:solidFill>
                <a:latin typeface="Helvetica"/>
                <a:cs typeface="Helvetica"/>
              </a:rPr>
              <a:t>L</a:t>
            </a:r>
            <a:r>
              <a:rPr lang="en-US" sz="1600" b="1" i="1" dirty="0">
                <a:latin typeface="Helvetica"/>
                <a:cs typeface="Helvetica"/>
              </a:rPr>
              <a:t>evitation </a:t>
            </a:r>
            <a:r>
              <a:rPr lang="en-US" sz="1600" b="1" i="1" dirty="0">
                <a:solidFill>
                  <a:srgbClr val="0432FF"/>
                </a:solidFill>
                <a:latin typeface="Helvetica"/>
                <a:cs typeface="Helvetica"/>
              </a:rPr>
              <a:t>E</a:t>
            </a:r>
            <a:r>
              <a:rPr lang="en-US" sz="1600" b="1" i="1" dirty="0">
                <a:latin typeface="Helvetica"/>
                <a:cs typeface="Helvetica"/>
              </a:rPr>
              <a:t>xperiment</a:t>
            </a:r>
            <a:r>
              <a:rPr lang="en-US" sz="1600" b="1" dirty="0">
                <a:latin typeface="Helvetica"/>
                <a:cs typeface="Helvetica"/>
              </a:rPr>
              <a:t>) </a:t>
            </a:r>
            <a:endParaRPr lang="en-US" sz="1600" dirty="0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5D84EE41-EF13-E543-9427-DF00E9A63106}"/>
              </a:ext>
            </a:extLst>
          </p:cNvPr>
          <p:cNvSpPr/>
          <p:nvPr/>
        </p:nvSpPr>
        <p:spPr>
          <a:xfrm>
            <a:off x="538349" y="855139"/>
            <a:ext cx="4789976" cy="3203131"/>
          </a:xfrm>
          <a:prstGeom prst="roundRect">
            <a:avLst>
              <a:gd name="adj" fmla="val 9966"/>
            </a:avLst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pic>
        <p:nvPicPr>
          <p:cNvPr id="12" name="Picture 11" descr="2-line-750px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957" y="155555"/>
            <a:ext cx="2013568" cy="472516"/>
          </a:xfrm>
          <a:prstGeom prst="rect">
            <a:avLst/>
          </a:prstGeom>
        </p:spPr>
      </p:pic>
      <p:sp>
        <p:nvSpPr>
          <p:cNvPr id="19" name="Slide Number Placeholder 6">
            <a:extLst>
              <a:ext uri="{FF2B5EF4-FFF2-40B4-BE49-F238E27FC236}">
                <a16:creationId xmlns:a16="http://schemas.microsoft.com/office/drawing/2014/main" id="{83D8FFA5-9FFE-D147-A1BB-3B33B7B6F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845040" y="6515429"/>
            <a:ext cx="2346960" cy="413808"/>
          </a:xfrm>
        </p:spPr>
        <p:txBody>
          <a:bodyPr/>
          <a:lstStyle/>
          <a:p>
            <a:fld id="{321454C5-E992-0B4A-8BCD-5A61630EA55B}" type="slidenum">
              <a:rPr lang="en-US" smtClean="0">
                <a:solidFill>
                  <a:schemeClr val="bg1">
                    <a:lumMod val="50000"/>
                  </a:schemeClr>
                </a:solidFill>
                <a:latin typeface="Helvetica"/>
                <a:cs typeface="Helvetica"/>
              </a:rPr>
              <a:pPr/>
              <a:t>5</a:t>
            </a:fld>
            <a:endParaRPr lang="en-US" dirty="0">
              <a:solidFill>
                <a:schemeClr val="bg1">
                  <a:lumMod val="50000"/>
                </a:schemeClr>
              </a:solidFill>
              <a:latin typeface="Helvetica"/>
              <a:cs typeface="Helvetica"/>
            </a:endParaRPr>
          </a:p>
        </p:txBody>
      </p:sp>
      <p:sp>
        <p:nvSpPr>
          <p:cNvPr id="20" name="Footer Placeholder 7">
            <a:extLst>
              <a:ext uri="{FF2B5EF4-FFF2-40B4-BE49-F238E27FC236}">
                <a16:creationId xmlns:a16="http://schemas.microsoft.com/office/drawing/2014/main" id="{9E0EC1B8-E612-8C4D-AD53-BF10116366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3837859" y="6515164"/>
            <a:ext cx="4359275" cy="414338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ro-RO" sz="1300">
                <a:solidFill>
                  <a:schemeClr val="bg1">
                    <a:lumMod val="50000"/>
                  </a:schemeClr>
                </a:solidFill>
                <a:latin typeface="Helvetica"/>
                <a:cs typeface="Helvetica"/>
              </a:rPr>
              <a:t>UMass - Jan 15, 2025</a:t>
            </a:r>
            <a:endParaRPr lang="en-US" sz="1300" dirty="0">
              <a:solidFill>
                <a:schemeClr val="bg1">
                  <a:lumMod val="50000"/>
                </a:schemeClr>
              </a:solidFill>
              <a:latin typeface="Helvetica"/>
              <a:cs typeface="Helvetica"/>
            </a:endParaRPr>
          </a:p>
        </p:txBody>
      </p:sp>
      <p:sp>
        <p:nvSpPr>
          <p:cNvPr id="21" name="Footer Placeholder 7">
            <a:extLst>
              <a:ext uri="{FF2B5EF4-FFF2-40B4-BE49-F238E27FC236}">
                <a16:creationId xmlns:a16="http://schemas.microsoft.com/office/drawing/2014/main" id="{03EAB5D0-33AE-B343-8986-FB04E13F8059}"/>
              </a:ext>
            </a:extLst>
          </p:cNvPr>
          <p:cNvSpPr txBox="1">
            <a:spLocks/>
          </p:cNvSpPr>
          <p:nvPr/>
        </p:nvSpPr>
        <p:spPr bwMode="auto">
          <a:xfrm>
            <a:off x="0" y="6515164"/>
            <a:ext cx="3184525" cy="41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882" tIns="50941" rIns="101882" bIns="50941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300" dirty="0">
                <a:solidFill>
                  <a:schemeClr val="bg1">
                    <a:lumMod val="50000"/>
                  </a:schemeClr>
                </a:solidFill>
                <a:latin typeface="Helvetica"/>
                <a:cs typeface="Helvetica"/>
              </a:rPr>
              <a:t>D. Moore, Yale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B50E2A5-EEEF-4491-5C28-550BAE5E8B19}"/>
              </a:ext>
            </a:extLst>
          </p:cNvPr>
          <p:cNvGrpSpPr>
            <a:grpSpLocks noChangeAspect="1"/>
          </p:cNvGrpSpPr>
          <p:nvPr/>
        </p:nvGrpSpPr>
        <p:grpSpPr>
          <a:xfrm>
            <a:off x="5564" y="4437044"/>
            <a:ext cx="5303520" cy="1776007"/>
            <a:chOff x="484584" y="5314740"/>
            <a:chExt cx="5475101" cy="1833462"/>
          </a:xfrm>
        </p:grpSpPr>
        <p:pic>
          <p:nvPicPr>
            <p:cNvPr id="13" name="Picture 12" descr="Office_of_Naval_Research_Official_Logo-1024x466.jpg">
              <a:extLst>
                <a:ext uri="{FF2B5EF4-FFF2-40B4-BE49-F238E27FC236}">
                  <a16:creationId xmlns:a16="http://schemas.microsoft.com/office/drawing/2014/main" id="{0D24A67F-C6D0-2AD3-B89D-87592F305E9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12387" y="5590449"/>
              <a:ext cx="1647298" cy="749650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6B805712-5F8F-ECA3-3FCF-1E3C2860FCA7}"/>
                </a:ext>
              </a:extLst>
            </p:cNvPr>
            <p:cNvGrpSpPr/>
            <p:nvPr/>
          </p:nvGrpSpPr>
          <p:grpSpPr>
            <a:xfrm>
              <a:off x="484584" y="5314740"/>
              <a:ext cx="3644540" cy="1029966"/>
              <a:chOff x="1046010" y="4946096"/>
              <a:chExt cx="3536991" cy="999570"/>
            </a:xfrm>
          </p:grpSpPr>
          <p:pic>
            <p:nvPicPr>
              <p:cNvPr id="26" name="Picture 25" descr="nsf1-27nlys4-150x150.jpg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046010" y="4946096"/>
                <a:ext cx="999572" cy="999570"/>
              </a:xfrm>
              <a:prstGeom prst="rect">
                <a:avLst/>
              </a:prstGeom>
            </p:spPr>
          </p:pic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979C6C78-0CBD-9C43-4699-E676567E6E3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419873" y="5150278"/>
                <a:ext cx="2163128" cy="699412"/>
              </a:xfrm>
              <a:prstGeom prst="rect">
                <a:avLst/>
              </a:prstGeom>
            </p:spPr>
          </p:pic>
        </p:grpSp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DB827649-4404-4ABB-F92D-60D738F12BE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430959" y="6512363"/>
              <a:ext cx="1644405" cy="635839"/>
            </a:xfrm>
            <a:prstGeom prst="rect">
              <a:avLst/>
            </a:prstGeom>
          </p:spPr>
        </p:pic>
        <p:pic>
          <p:nvPicPr>
            <p:cNvPr id="17" name="Picture 16" descr="A logo with blue text&#10;&#10;Description automatically generated">
              <a:extLst>
                <a:ext uri="{FF2B5EF4-FFF2-40B4-BE49-F238E27FC236}">
                  <a16:creationId xmlns:a16="http://schemas.microsoft.com/office/drawing/2014/main" id="{3ACA6E98-E9CE-85A6-4B02-F78A9977FD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83808" y="6427977"/>
              <a:ext cx="1322287" cy="720225"/>
            </a:xfrm>
            <a:prstGeom prst="rect">
              <a:avLst/>
            </a:prstGeom>
          </p:spPr>
        </p:pic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BA02D63B-87BE-588F-7E61-85F17D123AA1}"/>
              </a:ext>
            </a:extLst>
          </p:cNvPr>
          <p:cNvGrpSpPr/>
          <p:nvPr/>
        </p:nvGrpSpPr>
        <p:grpSpPr>
          <a:xfrm>
            <a:off x="5392001" y="4153619"/>
            <a:ext cx="6729318" cy="2489736"/>
            <a:chOff x="5392001" y="4218934"/>
            <a:chExt cx="6729318" cy="2489736"/>
          </a:xfrm>
        </p:grpSpPr>
        <p:pic>
          <p:nvPicPr>
            <p:cNvPr id="48" name="Picture 47" descr="A logo of a university&#10;&#10;Description automatically generated">
              <a:extLst>
                <a:ext uri="{FF2B5EF4-FFF2-40B4-BE49-F238E27FC236}">
                  <a16:creationId xmlns:a16="http://schemas.microsoft.com/office/drawing/2014/main" id="{F3CC8690-2F6D-6006-43DF-61E26D53A05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9593900" y="5547604"/>
              <a:ext cx="946835" cy="710673"/>
            </a:xfrm>
            <a:prstGeom prst="rect">
              <a:avLst/>
            </a:prstGeom>
          </p:spPr>
        </p:pic>
        <p:pic>
          <p:nvPicPr>
            <p:cNvPr id="50" name="Picture 49" descr="A logo for a university&#10;&#10;Description automatically generated">
              <a:extLst>
                <a:ext uri="{FF2B5EF4-FFF2-40B4-BE49-F238E27FC236}">
                  <a16:creationId xmlns:a16="http://schemas.microsoft.com/office/drawing/2014/main" id="{E9651EF2-6DA8-B713-381B-D37449D8807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rcRect r="9264"/>
            <a:stretch/>
          </p:blipFill>
          <p:spPr>
            <a:xfrm>
              <a:off x="8745999" y="5578512"/>
              <a:ext cx="853055" cy="615914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F8BE75CA-2700-8C2E-F6A8-72C4AA1AE8D4}"/>
                </a:ext>
              </a:extLst>
            </p:cNvPr>
            <p:cNvGrpSpPr/>
            <p:nvPr/>
          </p:nvGrpSpPr>
          <p:grpSpPr>
            <a:xfrm>
              <a:off x="5552013" y="4520466"/>
              <a:ext cx="2912876" cy="2086137"/>
              <a:chOff x="6158186" y="4509535"/>
              <a:chExt cx="2912876" cy="2086137"/>
            </a:xfrm>
          </p:grpSpPr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FD796755-1225-92E3-3C5E-5BFAC10AA651}"/>
                  </a:ext>
                </a:extLst>
              </p:cNvPr>
              <p:cNvGrpSpPr/>
              <p:nvPr/>
            </p:nvGrpSpPr>
            <p:grpSpPr>
              <a:xfrm>
                <a:off x="6158186" y="4509535"/>
                <a:ext cx="2912876" cy="2086137"/>
                <a:chOff x="6435586" y="4509535"/>
                <a:chExt cx="2912876" cy="2086137"/>
              </a:xfrm>
            </p:grpSpPr>
            <p:sp>
              <p:nvSpPr>
                <p:cNvPr id="5" name="Rounded Rectangle 4">
                  <a:extLst>
                    <a:ext uri="{FF2B5EF4-FFF2-40B4-BE49-F238E27FC236}">
                      <a16:creationId xmlns:a16="http://schemas.microsoft.com/office/drawing/2014/main" id="{F15B0499-3E5F-FBD1-B511-5ED3B20480B3}"/>
                    </a:ext>
                  </a:extLst>
                </p:cNvPr>
                <p:cNvSpPr/>
                <p:nvPr/>
              </p:nvSpPr>
              <p:spPr>
                <a:xfrm>
                  <a:off x="6435586" y="4509535"/>
                  <a:ext cx="2862525" cy="2086137"/>
                </a:xfrm>
                <a:prstGeom prst="roundRect">
                  <a:avLst>
                    <a:gd name="adj" fmla="val 9966"/>
                  </a:avLst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 dirty="0"/>
                </a:p>
              </p:txBody>
            </p:sp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55818505-D932-268E-7BD8-D90892BEE1D3}"/>
                    </a:ext>
                  </a:extLst>
                </p:cNvPr>
                <p:cNvSpPr/>
                <p:nvPr/>
              </p:nvSpPr>
              <p:spPr>
                <a:xfrm>
                  <a:off x="6485937" y="4827917"/>
                  <a:ext cx="2862525" cy="523220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en-US" sz="1400" b="1" dirty="0">
                      <a:latin typeface="Helvetica"/>
                      <a:cs typeface="Helvetica"/>
                    </a:rPr>
                    <a:t>(</a:t>
                  </a:r>
                  <a:r>
                    <a:rPr lang="en-US" sz="1400" b="1" i="1" dirty="0">
                      <a:solidFill>
                        <a:srgbClr val="0432FF"/>
                      </a:solidFill>
                      <a:latin typeface="Helvetica"/>
                      <a:cs typeface="Helvetica"/>
                    </a:rPr>
                    <a:t>Qu</a:t>
                  </a:r>
                  <a:r>
                    <a:rPr lang="en-US" sz="1400" b="1" i="1" dirty="0">
                      <a:latin typeface="Helvetica"/>
                      <a:cs typeface="Helvetica"/>
                    </a:rPr>
                    <a:t>antum</a:t>
                  </a:r>
                  <a:r>
                    <a:rPr lang="en-US" sz="1400" b="1" i="1" dirty="0">
                      <a:solidFill>
                        <a:srgbClr val="FF0000"/>
                      </a:solidFill>
                      <a:latin typeface="Helvetica"/>
                      <a:cs typeface="Helvetica"/>
                    </a:rPr>
                    <a:t> </a:t>
                  </a:r>
                  <a:r>
                    <a:rPr lang="en-US" sz="1400" b="1" i="1" dirty="0">
                      <a:solidFill>
                        <a:srgbClr val="0432FF"/>
                      </a:solidFill>
                      <a:latin typeface="Helvetica"/>
                      <a:cs typeface="Helvetica"/>
                    </a:rPr>
                    <a:t>I</a:t>
                  </a:r>
                  <a:r>
                    <a:rPr lang="en-US" sz="1400" b="1" i="1" dirty="0">
                      <a:latin typeface="Helvetica"/>
                      <a:cs typeface="Helvetica"/>
                    </a:rPr>
                    <a:t>nvisible </a:t>
                  </a:r>
                  <a:r>
                    <a:rPr lang="en-US" sz="1400" b="1" i="1" dirty="0">
                      <a:solidFill>
                        <a:srgbClr val="0432FF"/>
                      </a:solidFill>
                      <a:latin typeface="Helvetica"/>
                      <a:cs typeface="Helvetica"/>
                    </a:rPr>
                    <a:t>P</a:t>
                  </a:r>
                  <a:r>
                    <a:rPr lang="en-US" sz="1400" b="1" i="1" dirty="0">
                      <a:latin typeface="Helvetica"/>
                      <a:cs typeface="Helvetica"/>
                    </a:rPr>
                    <a:t>article</a:t>
                  </a:r>
                  <a:r>
                    <a:rPr lang="en-US" sz="1400" b="1" i="1" dirty="0">
                      <a:solidFill>
                        <a:srgbClr val="FF0000"/>
                      </a:solidFill>
                      <a:latin typeface="Helvetica"/>
                      <a:cs typeface="Helvetica"/>
                    </a:rPr>
                    <a:t> </a:t>
                  </a:r>
                  <a:r>
                    <a:rPr lang="en-US" sz="1400" b="1" i="1" dirty="0">
                      <a:solidFill>
                        <a:srgbClr val="0432FF"/>
                      </a:solidFill>
                      <a:latin typeface="Helvetica"/>
                      <a:cs typeface="Helvetica"/>
                    </a:rPr>
                    <a:t>S</a:t>
                  </a:r>
                  <a:r>
                    <a:rPr lang="en-US" sz="1400" b="1" i="1" dirty="0">
                      <a:latin typeface="Helvetica"/>
                      <a:cs typeface="Helvetica"/>
                    </a:rPr>
                    <a:t>earch</a:t>
                  </a:r>
                  <a:r>
                    <a:rPr lang="en-US" sz="1400" b="1" dirty="0">
                      <a:latin typeface="Helvetica"/>
                      <a:cs typeface="Helvetica"/>
                    </a:rPr>
                    <a:t>) </a:t>
                  </a:r>
                  <a:endParaRPr lang="en-US" sz="1400" dirty="0"/>
                </a:p>
              </p:txBody>
            </p:sp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A2ECD01D-3E94-5FD7-15E0-071E468502C0}"/>
                    </a:ext>
                  </a:extLst>
                </p:cNvPr>
                <p:cNvSpPr txBox="1"/>
                <p:nvPr/>
              </p:nvSpPr>
              <p:spPr>
                <a:xfrm>
                  <a:off x="6503933" y="4509535"/>
                  <a:ext cx="1264151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000" b="1" dirty="0" err="1">
                      <a:latin typeface="Helvetica"/>
                      <a:cs typeface="Helvetica"/>
                    </a:rPr>
                    <a:t>QuIPs</a:t>
                  </a:r>
                  <a:r>
                    <a:rPr lang="en-US" sz="2000" b="1" dirty="0">
                      <a:latin typeface="Helvetica"/>
                      <a:cs typeface="Helvetica"/>
                    </a:rPr>
                    <a:t>:</a:t>
                  </a:r>
                </a:p>
              </p:txBody>
            </p:sp>
          </p:grpSp>
          <p:pic>
            <p:nvPicPr>
              <p:cNvPr id="25" name="Picture 24" descr="A blue and white sign&#10;&#10;Description automatically generated">
                <a:extLst>
                  <a:ext uri="{FF2B5EF4-FFF2-40B4-BE49-F238E27FC236}">
                    <a16:creationId xmlns:a16="http://schemas.microsoft.com/office/drawing/2014/main" id="{0815619F-ABEF-28FD-9CBC-B2EB14F5248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6267457" y="5973825"/>
                <a:ext cx="1689418" cy="461673"/>
              </a:xfrm>
              <a:prstGeom prst="rect">
                <a:avLst/>
              </a:prstGeom>
            </p:spPr>
          </p:pic>
          <p:pic>
            <p:nvPicPr>
              <p:cNvPr id="30" name="Picture 29" descr="A logo for a school&#10;&#10;Description automatically generated">
                <a:extLst>
                  <a:ext uri="{FF2B5EF4-FFF2-40B4-BE49-F238E27FC236}">
                    <a16:creationId xmlns:a16="http://schemas.microsoft.com/office/drawing/2014/main" id="{E224384A-B06A-7225-ED76-006BDBF5640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8035185" y="5267457"/>
                <a:ext cx="905241" cy="905241"/>
              </a:xfrm>
              <a:prstGeom prst="rect">
                <a:avLst/>
              </a:prstGeom>
            </p:spPr>
          </p:pic>
          <p:pic>
            <p:nvPicPr>
              <p:cNvPr id="34" name="Picture 33" descr="A blue text on a black background&#10;&#10;Description automatically generated">
                <a:extLst>
                  <a:ext uri="{FF2B5EF4-FFF2-40B4-BE49-F238E27FC236}">
                    <a16:creationId xmlns:a16="http://schemas.microsoft.com/office/drawing/2014/main" id="{9C6544BF-274B-79A5-95BD-80DC74793CF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6674566" y="5165037"/>
                <a:ext cx="921385" cy="921385"/>
              </a:xfrm>
              <a:prstGeom prst="rect">
                <a:avLst/>
              </a:prstGeom>
            </p:spPr>
          </p:pic>
        </p:grp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63128D13-D235-040E-8672-AEA3A5A6E696}"/>
                </a:ext>
              </a:extLst>
            </p:cNvPr>
            <p:cNvGrpSpPr/>
            <p:nvPr/>
          </p:nvGrpSpPr>
          <p:grpSpPr>
            <a:xfrm>
              <a:off x="8514074" y="4502359"/>
              <a:ext cx="3607245" cy="2104245"/>
              <a:chOff x="6435585" y="4458975"/>
              <a:chExt cx="3607245" cy="2104245"/>
            </a:xfrm>
          </p:grpSpPr>
          <p:sp>
            <p:nvSpPr>
              <p:cNvPr id="41" name="Rounded Rectangle 40">
                <a:extLst>
                  <a:ext uri="{FF2B5EF4-FFF2-40B4-BE49-F238E27FC236}">
                    <a16:creationId xmlns:a16="http://schemas.microsoft.com/office/drawing/2014/main" id="{E45CDAD5-1EDA-02DB-6685-6DDFC8E12CFB}"/>
                  </a:ext>
                </a:extLst>
              </p:cNvPr>
              <p:cNvSpPr/>
              <p:nvPr/>
            </p:nvSpPr>
            <p:spPr>
              <a:xfrm>
                <a:off x="6435585" y="4458975"/>
                <a:ext cx="3607245" cy="2104245"/>
              </a:xfrm>
              <a:prstGeom prst="roundRect">
                <a:avLst>
                  <a:gd name="adj" fmla="val 9966"/>
                </a:avLst>
              </a:prstGeom>
              <a:no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/>
              </a:p>
            </p:txBody>
          </p:sp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E4BBF202-7C64-B687-5CB0-D1C4004B081E}"/>
                  </a:ext>
                </a:extLst>
              </p:cNvPr>
              <p:cNvSpPr/>
              <p:nvPr/>
            </p:nvSpPr>
            <p:spPr>
              <a:xfrm>
                <a:off x="6485936" y="4827917"/>
                <a:ext cx="2272535" cy="63248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170" b="1" dirty="0">
                    <a:latin typeface="Helvetica"/>
                    <a:cs typeface="Helvetica"/>
                  </a:rPr>
                  <a:t>(</a:t>
                </a:r>
                <a:r>
                  <a:rPr lang="en-US" sz="1170" b="1" i="1" dirty="0">
                    <a:solidFill>
                      <a:srgbClr val="0432FF"/>
                    </a:solidFill>
                    <a:latin typeface="Helvetica"/>
                    <a:cs typeface="Helvetica"/>
                  </a:rPr>
                  <a:t>Ma</a:t>
                </a:r>
                <a:r>
                  <a:rPr lang="en-US" sz="1170" b="1" i="1" dirty="0">
                    <a:latin typeface="Helvetica"/>
                    <a:cs typeface="Helvetica"/>
                  </a:rPr>
                  <a:t>croscopic </a:t>
                </a:r>
                <a:r>
                  <a:rPr lang="en-US" sz="1170" b="1" i="1" dirty="0">
                    <a:solidFill>
                      <a:srgbClr val="0432FF"/>
                    </a:solidFill>
                    <a:latin typeface="Helvetica"/>
                    <a:cs typeface="Helvetica"/>
                  </a:rPr>
                  <a:t>S</a:t>
                </a:r>
                <a:r>
                  <a:rPr lang="en-US" sz="1170" b="1" i="1" dirty="0">
                    <a:latin typeface="Helvetica"/>
                    <a:cs typeface="Helvetica"/>
                  </a:rPr>
                  <a:t>uperpositions </a:t>
                </a:r>
                <a:r>
                  <a:rPr lang="en-US" sz="1170" b="1" i="1" dirty="0">
                    <a:solidFill>
                      <a:srgbClr val="0432FF"/>
                    </a:solidFill>
                    <a:latin typeface="Helvetica"/>
                    <a:cs typeface="Helvetica"/>
                  </a:rPr>
                  <a:t>T</a:t>
                </a:r>
                <a:r>
                  <a:rPr lang="en-US" sz="1170" b="1" i="1" dirty="0">
                    <a:latin typeface="Helvetica"/>
                    <a:cs typeface="Helvetica"/>
                  </a:rPr>
                  <a:t>owards Witnessing the </a:t>
                </a:r>
                <a:r>
                  <a:rPr lang="en-US" sz="1170" b="1" i="1" dirty="0">
                    <a:solidFill>
                      <a:srgbClr val="0432FF"/>
                    </a:solidFill>
                    <a:latin typeface="Helvetica"/>
                    <a:cs typeface="Helvetica"/>
                  </a:rPr>
                  <a:t>Q</a:t>
                </a:r>
                <a:r>
                  <a:rPr lang="en-US" sz="1170" b="1" i="1" dirty="0">
                    <a:latin typeface="Helvetica"/>
                    <a:cs typeface="Helvetica"/>
                  </a:rPr>
                  <a:t>uantum nature of </a:t>
                </a:r>
                <a:r>
                  <a:rPr lang="en-US" sz="1170" b="1" i="1" dirty="0">
                    <a:solidFill>
                      <a:srgbClr val="0432FF"/>
                    </a:solidFill>
                    <a:latin typeface="Helvetica"/>
                    <a:cs typeface="Helvetica"/>
                  </a:rPr>
                  <a:t>G</a:t>
                </a:r>
                <a:r>
                  <a:rPr lang="en-US" sz="1170" b="1" i="1" dirty="0">
                    <a:latin typeface="Helvetica"/>
                    <a:cs typeface="Helvetica"/>
                  </a:rPr>
                  <a:t>ravity</a:t>
                </a:r>
                <a:r>
                  <a:rPr lang="en-US" sz="1170" b="1" dirty="0">
                    <a:latin typeface="Helvetica"/>
                    <a:cs typeface="Helvetica"/>
                  </a:rPr>
                  <a:t>) </a:t>
                </a:r>
                <a:endParaRPr lang="en-US" sz="1170" dirty="0"/>
              </a:p>
            </p:txBody>
          </p:sp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D54A57E3-A6F4-2601-74B1-8385699864F1}"/>
                  </a:ext>
                </a:extLst>
              </p:cNvPr>
              <p:cNvSpPr txBox="1"/>
              <p:nvPr/>
            </p:nvSpPr>
            <p:spPr>
              <a:xfrm>
                <a:off x="6503933" y="4509535"/>
                <a:ext cx="1477541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>
                    <a:latin typeface="Helvetica"/>
                    <a:cs typeface="Helvetica"/>
                  </a:rPr>
                  <a:t>MAST-QG:</a:t>
                </a:r>
              </a:p>
            </p:txBody>
          </p:sp>
        </p:grpSp>
        <p:pic>
          <p:nvPicPr>
            <p:cNvPr id="45" name="Picture 44" descr="A group of black spheres with blue and red lines&#10;&#10;Description automatically generated">
              <a:extLst>
                <a:ext uri="{FF2B5EF4-FFF2-40B4-BE49-F238E27FC236}">
                  <a16:creationId xmlns:a16="http://schemas.microsoft.com/office/drawing/2014/main" id="{9B5EF691-2785-BC3A-B384-5952BC6FBD15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10849582" y="4552919"/>
              <a:ext cx="1206492" cy="904869"/>
            </a:xfrm>
            <a:prstGeom prst="rect">
              <a:avLst/>
            </a:prstGeom>
          </p:spPr>
        </p:pic>
        <p:pic>
          <p:nvPicPr>
            <p:cNvPr id="46" name="Picture 45" descr="A blue text on a black background&#10;&#10;Description automatically generated">
              <a:extLst>
                <a:ext uri="{FF2B5EF4-FFF2-40B4-BE49-F238E27FC236}">
                  <a16:creationId xmlns:a16="http://schemas.microsoft.com/office/drawing/2014/main" id="{ADEF1404-7091-5710-27AF-35EC177D9085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10836960" y="5973385"/>
              <a:ext cx="735285" cy="735285"/>
            </a:xfrm>
            <a:prstGeom prst="rect">
              <a:avLst/>
            </a:prstGeom>
          </p:spPr>
        </p:pic>
        <p:pic>
          <p:nvPicPr>
            <p:cNvPr id="52" name="Picture 51" descr="A black and grey logo&#10;&#10;Description automatically generated">
              <a:extLst>
                <a:ext uri="{FF2B5EF4-FFF2-40B4-BE49-F238E27FC236}">
                  <a16:creationId xmlns:a16="http://schemas.microsoft.com/office/drawing/2014/main" id="{72C10F4A-0971-FED0-ED30-1727E804B666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10460376" y="5657653"/>
              <a:ext cx="1345474" cy="395233"/>
            </a:xfrm>
            <a:prstGeom prst="rect">
              <a:avLst/>
            </a:prstGeom>
          </p:spPr>
        </p:pic>
        <p:pic>
          <p:nvPicPr>
            <p:cNvPr id="54" name="Picture 53" descr="Red text on a white background&#10;&#10;Description automatically generated">
              <a:extLst>
                <a:ext uri="{FF2B5EF4-FFF2-40B4-BE49-F238E27FC236}">
                  <a16:creationId xmlns:a16="http://schemas.microsoft.com/office/drawing/2014/main" id="{B2796177-BD7B-EB09-3ACC-B31E5427E7B7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9099049" y="6194426"/>
              <a:ext cx="1358769" cy="374614"/>
            </a:xfrm>
            <a:prstGeom prst="rect">
              <a:avLst/>
            </a:prstGeom>
          </p:spPr>
        </p:pic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56489B8C-BA78-2325-E5A2-F953B49C417E}"/>
                </a:ext>
              </a:extLst>
            </p:cNvPr>
            <p:cNvSpPr txBox="1"/>
            <p:nvPr/>
          </p:nvSpPr>
          <p:spPr>
            <a:xfrm>
              <a:off x="5392001" y="4218934"/>
              <a:ext cx="393261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i="1" dirty="0">
                  <a:latin typeface="Arial" panose="020B0604020202020204" pitchFamily="34" charset="0"/>
                  <a:cs typeface="Arial" panose="020B0604020202020204" pitchFamily="34" charset="0"/>
                </a:rPr>
                <a:t>With collaborators:</a:t>
              </a: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351111DC-DC3B-6E54-7948-BE0BE5D359BA}"/>
              </a:ext>
            </a:extLst>
          </p:cNvPr>
          <p:cNvSpPr txBox="1"/>
          <p:nvPr/>
        </p:nvSpPr>
        <p:spPr>
          <a:xfrm>
            <a:off x="2772353" y="2242388"/>
            <a:ext cx="218006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02575" indent="106462"/>
            <a:r>
              <a:rPr lang="en-US" sz="1600" dirty="0">
                <a:latin typeface="Helvetica"/>
                <a:cs typeface="Helvetica"/>
              </a:rPr>
              <a:t>David Moore</a:t>
            </a:r>
          </a:p>
          <a:p>
            <a:pPr marL="302575" indent="106462"/>
            <a:r>
              <a:rPr lang="en-US" sz="1600" dirty="0">
                <a:latin typeface="Helvetica"/>
                <a:cs typeface="Helvetica"/>
              </a:rPr>
              <a:t>Tom Penny</a:t>
            </a:r>
          </a:p>
          <a:p>
            <a:pPr marL="302575" indent="106462"/>
            <a:r>
              <a:rPr lang="en-US" sz="1600" dirty="0">
                <a:latin typeface="Helvetica"/>
                <a:cs typeface="Helvetica"/>
              </a:rPr>
              <a:t>Ben Siegel</a:t>
            </a:r>
          </a:p>
          <a:p>
            <a:pPr marL="302575" indent="106462"/>
            <a:r>
              <a:rPr lang="en-US" sz="1600" dirty="0">
                <a:latin typeface="Helvetica"/>
                <a:cs typeface="Helvetica"/>
              </a:rPr>
              <a:t>Yu-Han Tseng</a:t>
            </a:r>
          </a:p>
          <a:p>
            <a:pPr marL="302575" indent="106462"/>
            <a:r>
              <a:rPr lang="en-US" sz="1600" dirty="0">
                <a:latin typeface="Helvetica"/>
                <a:cs typeface="Helvetica"/>
              </a:rPr>
              <a:t>Jiaxiang Wang</a:t>
            </a:r>
          </a:p>
          <a:p>
            <a:pPr marL="302575" indent="106462"/>
            <a:r>
              <a:rPr lang="en-US" sz="1600" dirty="0">
                <a:latin typeface="Helvetica"/>
                <a:cs typeface="Helvetica"/>
              </a:rPr>
              <a:t>Molly Watts</a:t>
            </a:r>
            <a:endParaRPr lang="en-US" sz="1600" dirty="0"/>
          </a:p>
        </p:txBody>
      </p:sp>
      <p:pic>
        <p:nvPicPr>
          <p:cNvPr id="14" name="Picture 13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0E7FCC42-3BA6-AD2C-4006-CDB30C165A5A}"/>
              </a:ext>
            </a:extLst>
          </p:cNvPr>
          <p:cNvPicPr>
            <a:picLocks noChangeAspect="1"/>
          </p:cNvPicPr>
          <p:nvPr/>
        </p:nvPicPr>
        <p:blipFill>
          <a:blip r:embed="rId19"/>
          <a:srcRect t="20699" b="6953"/>
          <a:stretch/>
        </p:blipFill>
        <p:spPr>
          <a:xfrm>
            <a:off x="6298850" y="171759"/>
            <a:ext cx="5673260" cy="3827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5421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6">
            <a:extLst>
              <a:ext uri="{FF2B5EF4-FFF2-40B4-BE49-F238E27FC236}">
                <a16:creationId xmlns:a16="http://schemas.microsoft.com/office/drawing/2014/main" id="{87B8293C-95D5-F341-A25D-2F3FFCDDC3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845040" y="6515429"/>
            <a:ext cx="2346960" cy="413808"/>
          </a:xfrm>
        </p:spPr>
        <p:txBody>
          <a:bodyPr/>
          <a:lstStyle/>
          <a:p>
            <a:fld id="{321454C5-E992-0B4A-8BCD-5A61630EA55B}" type="slidenum">
              <a:rPr lang="en-US" smtClean="0">
                <a:solidFill>
                  <a:schemeClr val="bg1">
                    <a:lumMod val="50000"/>
                  </a:schemeClr>
                </a:solidFill>
                <a:latin typeface="Helvetica"/>
                <a:cs typeface="Helvetica"/>
              </a:rPr>
              <a:pPr/>
              <a:t>6</a:t>
            </a:fld>
            <a:endParaRPr lang="en-US" dirty="0">
              <a:solidFill>
                <a:schemeClr val="bg1">
                  <a:lumMod val="50000"/>
                </a:schemeClr>
              </a:solidFill>
              <a:latin typeface="Helvetica"/>
              <a:cs typeface="Helvetica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39D3153-5246-3B4A-BE65-88C8A1F3399A}"/>
              </a:ext>
            </a:extLst>
          </p:cNvPr>
          <p:cNvSpPr txBox="1">
            <a:spLocks/>
          </p:cNvSpPr>
          <p:nvPr/>
        </p:nvSpPr>
        <p:spPr>
          <a:xfrm>
            <a:off x="419100" y="248716"/>
            <a:ext cx="11196795" cy="636587"/>
          </a:xfrm>
          <a:prstGeom prst="rect">
            <a:avLst/>
          </a:prstGeom>
        </p:spPr>
        <p:txBody>
          <a:bodyPr vert="horz" lIns="101870" tIns="50935" rIns="101870" bIns="50935" rtlCol="0" anchor="ctr">
            <a:normAutofit fontScale="90000" lnSpcReduction="20000"/>
          </a:bodyPr>
          <a:lstStyle>
            <a:lvl1pPr algn="ctr" defTabSz="509352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en-US" sz="4400" dirty="0">
                <a:solidFill>
                  <a:srgbClr val="984807"/>
                </a:solidFill>
                <a:latin typeface="Helvetica"/>
                <a:ea typeface="ＭＳ Ｐゴシック" charset="0"/>
                <a:cs typeface="Helvetica"/>
              </a:rPr>
              <a:t>Experimental setup</a:t>
            </a:r>
          </a:p>
        </p:txBody>
      </p:sp>
      <p:sp>
        <p:nvSpPr>
          <p:cNvPr id="30" name="Footer Placeholder 7">
            <a:extLst>
              <a:ext uri="{FF2B5EF4-FFF2-40B4-BE49-F238E27FC236}">
                <a16:creationId xmlns:a16="http://schemas.microsoft.com/office/drawing/2014/main" id="{89E71EF2-AD17-4F4A-8C39-48ACB40E2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3837859" y="6515164"/>
            <a:ext cx="4359275" cy="414338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ro-RO" sz="1300">
                <a:solidFill>
                  <a:schemeClr val="bg1">
                    <a:lumMod val="50000"/>
                  </a:schemeClr>
                </a:solidFill>
                <a:latin typeface="Helvetica"/>
                <a:cs typeface="Helvetica"/>
              </a:rPr>
              <a:t>UMass - Jan 15, 2025</a:t>
            </a:r>
            <a:endParaRPr lang="en-US" sz="1300" dirty="0">
              <a:solidFill>
                <a:schemeClr val="bg1">
                  <a:lumMod val="50000"/>
                </a:schemeClr>
              </a:solidFill>
              <a:latin typeface="Helvetica"/>
              <a:cs typeface="Helvetica"/>
            </a:endParaRPr>
          </a:p>
        </p:txBody>
      </p:sp>
      <p:sp>
        <p:nvSpPr>
          <p:cNvPr id="31" name="Footer Placeholder 7">
            <a:extLst>
              <a:ext uri="{FF2B5EF4-FFF2-40B4-BE49-F238E27FC236}">
                <a16:creationId xmlns:a16="http://schemas.microsoft.com/office/drawing/2014/main" id="{7709E6F1-0E46-C64E-97AE-133A134300FD}"/>
              </a:ext>
            </a:extLst>
          </p:cNvPr>
          <p:cNvSpPr txBox="1">
            <a:spLocks/>
          </p:cNvSpPr>
          <p:nvPr/>
        </p:nvSpPr>
        <p:spPr bwMode="auto">
          <a:xfrm>
            <a:off x="0" y="6515164"/>
            <a:ext cx="3184525" cy="41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882" tIns="50941" rIns="101882" bIns="50941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300" dirty="0">
                <a:solidFill>
                  <a:schemeClr val="bg1">
                    <a:lumMod val="50000"/>
                  </a:schemeClr>
                </a:solidFill>
                <a:latin typeface="Helvetica"/>
                <a:cs typeface="Helvetica"/>
              </a:rPr>
              <a:t>D. Moore, Yale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B5E4AB17-061C-C84E-8835-D486C5612DE4}"/>
              </a:ext>
            </a:extLst>
          </p:cNvPr>
          <p:cNvCxnSpPr>
            <a:cxnSpLocks/>
          </p:cNvCxnSpPr>
          <p:nvPr/>
        </p:nvCxnSpPr>
        <p:spPr>
          <a:xfrm>
            <a:off x="419100" y="846155"/>
            <a:ext cx="11196795" cy="0"/>
          </a:xfrm>
          <a:prstGeom prst="line">
            <a:avLst/>
          </a:prstGeom>
          <a:ln w="12700">
            <a:solidFill>
              <a:schemeClr val="tx1">
                <a:lumMod val="95000"/>
                <a:lumOff val="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1D67177D-1155-A246-8AFF-41B419D4DC5A}"/>
              </a:ext>
            </a:extLst>
          </p:cNvPr>
          <p:cNvSpPr txBox="1"/>
          <p:nvPr/>
        </p:nvSpPr>
        <p:spPr>
          <a:xfrm>
            <a:off x="419099" y="960788"/>
            <a:ext cx="11086264" cy="1734081"/>
          </a:xfrm>
          <a:prstGeom prst="rect">
            <a:avLst/>
          </a:prstGeom>
          <a:noFill/>
        </p:spPr>
        <p:txBody>
          <a:bodyPr wrap="square" lIns="101870" tIns="50935" rIns="101870" bIns="50935" rtlCol="0">
            <a:spAutoFit/>
          </a:bodyPr>
          <a:lstStyle/>
          <a:p>
            <a:pPr marL="318346" indent="-318346">
              <a:spcBef>
                <a:spcPts val="600"/>
              </a:spcBef>
              <a:buFont typeface="Arial"/>
              <a:buChar char="•"/>
            </a:pPr>
            <a:r>
              <a:rPr lang="en-US" sz="2300" dirty="0">
                <a:latin typeface="Helvetica"/>
                <a:cs typeface="Helvetica"/>
              </a:rPr>
              <a:t>Operate several optical traps at Yale capable of levitating spheres between 0.1 and 30 𝜇m</a:t>
            </a:r>
          </a:p>
          <a:p>
            <a:pPr marL="318346" indent="-318346">
              <a:spcBef>
                <a:spcPts val="600"/>
              </a:spcBef>
              <a:buFont typeface="Arial"/>
              <a:buChar char="•"/>
            </a:pPr>
            <a:r>
              <a:rPr lang="en-US" sz="2300" dirty="0">
                <a:latin typeface="Helvetica"/>
                <a:cs typeface="Helvetica"/>
              </a:rPr>
              <a:t>Microspheres are trapped with ~10-100 </a:t>
            </a:r>
            <a:r>
              <a:rPr lang="en-US" sz="2300" dirty="0" err="1">
                <a:latin typeface="Helvetica"/>
                <a:cs typeface="Helvetica"/>
              </a:rPr>
              <a:t>mW</a:t>
            </a:r>
            <a:r>
              <a:rPr lang="en-US" sz="2300" dirty="0">
                <a:latin typeface="Helvetica"/>
                <a:cs typeface="Helvetica"/>
              </a:rPr>
              <a:t> trapping laser power per particle</a:t>
            </a:r>
          </a:p>
          <a:p>
            <a:pPr marL="318346" indent="-318346">
              <a:spcBef>
                <a:spcPts val="600"/>
              </a:spcBef>
              <a:buFont typeface="Arial"/>
              <a:buChar char="•"/>
            </a:pPr>
            <a:r>
              <a:rPr lang="en-US" sz="2300" dirty="0">
                <a:latin typeface="Helvetica"/>
                <a:cs typeface="Helvetica"/>
              </a:rPr>
              <a:t>Trapping times longer than one month at pressure ~10</a:t>
            </a:r>
            <a:r>
              <a:rPr lang="en-US" sz="2300" baseline="30000" dirty="0">
                <a:latin typeface="Helvetica"/>
                <a:cs typeface="Helvetica"/>
              </a:rPr>
              <a:t>-8</a:t>
            </a:r>
            <a:r>
              <a:rPr lang="en-US" sz="2300" dirty="0">
                <a:latin typeface="Helvetica"/>
                <a:cs typeface="Helvetica"/>
              </a:rPr>
              <a:t> mbar 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2C285E75-BAE2-2346-9DD9-F4BAD5C7BFA2}"/>
              </a:ext>
            </a:extLst>
          </p:cNvPr>
          <p:cNvSpPr txBox="1"/>
          <p:nvPr/>
        </p:nvSpPr>
        <p:spPr>
          <a:xfrm>
            <a:off x="1791722" y="2626066"/>
            <a:ext cx="83410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Helvetica"/>
                <a:cs typeface="Helvetica"/>
              </a:rPr>
              <a:t>Photo of experimental microsphere trapping setup:</a:t>
            </a: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D04214F4-4827-6A4E-BBAB-5A90D4FA5514}"/>
              </a:ext>
            </a:extLst>
          </p:cNvPr>
          <p:cNvGrpSpPr>
            <a:grpSpLocks noChangeAspect="1"/>
          </p:cNvGrpSpPr>
          <p:nvPr/>
        </p:nvGrpSpPr>
        <p:grpSpPr>
          <a:xfrm>
            <a:off x="0" y="2994419"/>
            <a:ext cx="12192358" cy="3481591"/>
            <a:chOff x="309891" y="4303648"/>
            <a:chExt cx="8869271" cy="2532666"/>
          </a:xfrm>
        </p:grpSpPr>
        <p:pic>
          <p:nvPicPr>
            <p:cNvPr id="59" name="Picture 58" descr="20180113_112617.jpg">
              <a:extLst>
                <a:ext uri="{FF2B5EF4-FFF2-40B4-BE49-F238E27FC236}">
                  <a16:creationId xmlns:a16="http://schemas.microsoft.com/office/drawing/2014/main" id="{385B71EB-7290-174C-A241-679427DCA6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21169" y="4303648"/>
              <a:ext cx="8857993" cy="2532666"/>
            </a:xfrm>
            <a:prstGeom prst="rect">
              <a:avLst/>
            </a:prstGeom>
          </p:spPr>
        </p:pic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DF919777-FE0C-4948-904D-014680A86598}"/>
                </a:ext>
              </a:extLst>
            </p:cNvPr>
            <p:cNvSpPr txBox="1"/>
            <p:nvPr/>
          </p:nvSpPr>
          <p:spPr>
            <a:xfrm>
              <a:off x="3914419" y="4341087"/>
              <a:ext cx="1853826" cy="201502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b="1" dirty="0">
                  <a:latin typeface="Helvetica"/>
                  <a:cs typeface="Helvetica"/>
                </a:rPr>
                <a:t>Vacuum chamber</a:t>
              </a: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910B7EFB-B01F-9F45-A701-B2AAF4F915C8}"/>
                </a:ext>
              </a:extLst>
            </p:cNvPr>
            <p:cNvSpPr txBox="1"/>
            <p:nvPr/>
          </p:nvSpPr>
          <p:spPr>
            <a:xfrm>
              <a:off x="6743709" y="4436892"/>
              <a:ext cx="2005463" cy="201502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b="1" dirty="0">
                  <a:latin typeface="Helvetica"/>
                  <a:cs typeface="Helvetica"/>
                </a:rPr>
                <a:t>Output imaging optics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76D1E6F7-C442-1B4A-92F4-1BA3C814C8C6}"/>
                </a:ext>
              </a:extLst>
            </p:cNvPr>
            <p:cNvSpPr txBox="1"/>
            <p:nvPr/>
          </p:nvSpPr>
          <p:spPr>
            <a:xfrm>
              <a:off x="1295401" y="4336141"/>
              <a:ext cx="1317241" cy="201502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b="1" dirty="0">
                  <a:latin typeface="Helvetica"/>
                  <a:cs typeface="Helvetica"/>
                </a:rPr>
                <a:t>Input optics</a:t>
              </a: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7A79C264-0968-B84E-8BFB-8FEC50D026A4}"/>
                </a:ext>
              </a:extLst>
            </p:cNvPr>
            <p:cNvSpPr txBox="1"/>
            <p:nvPr/>
          </p:nvSpPr>
          <p:spPr>
            <a:xfrm>
              <a:off x="309891" y="6428049"/>
              <a:ext cx="1295400" cy="403003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FF0000"/>
                  </a:solidFill>
                </a:rPr>
                <a:t>Trapping laser (1064 nm)</a:t>
              </a: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2D91128D-7673-7B42-A303-E24FB399CA02}"/>
                </a:ext>
              </a:extLst>
            </p:cNvPr>
            <p:cNvSpPr txBox="1"/>
            <p:nvPr/>
          </p:nvSpPr>
          <p:spPr>
            <a:xfrm>
              <a:off x="351776" y="5239393"/>
              <a:ext cx="943625" cy="403003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008000"/>
                  </a:solidFill>
                </a:rPr>
                <a:t>Imaging laser (532 nm)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693153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58E753BE-A4A7-5346-A63A-7395193C3EAC}"/>
              </a:ext>
            </a:extLst>
          </p:cNvPr>
          <p:cNvGrpSpPr>
            <a:grpSpLocks noChangeAspect="1"/>
          </p:cNvGrpSpPr>
          <p:nvPr/>
        </p:nvGrpSpPr>
        <p:grpSpPr>
          <a:xfrm>
            <a:off x="-97608" y="3805694"/>
            <a:ext cx="4147509" cy="2693566"/>
            <a:chOff x="-77039" y="3422246"/>
            <a:chExt cx="5596734" cy="3634752"/>
          </a:xfrm>
        </p:grpSpPr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52F7FEA2-82B1-BF4B-9ABE-375A13E0A771}"/>
                </a:ext>
              </a:extLst>
            </p:cNvPr>
            <p:cNvSpPr txBox="1"/>
            <p:nvPr/>
          </p:nvSpPr>
          <p:spPr>
            <a:xfrm>
              <a:off x="696096" y="3422246"/>
              <a:ext cx="4523636" cy="4983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latin typeface="Helvetica" pitchFamily="2" charset="0"/>
                </a:rPr>
                <a:t>Step 3: Stabilize spin</a:t>
              </a:r>
            </a:p>
          </p:txBody>
        </p: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CD769D4F-FCA2-0242-972A-FCF628579B77}"/>
                </a:ext>
              </a:extLst>
            </p:cNvPr>
            <p:cNvGrpSpPr/>
            <p:nvPr/>
          </p:nvGrpSpPr>
          <p:grpSpPr>
            <a:xfrm>
              <a:off x="-77039" y="3951292"/>
              <a:ext cx="5596734" cy="3105706"/>
              <a:chOff x="-77039" y="3951292"/>
              <a:chExt cx="5596734" cy="3105706"/>
            </a:xfrm>
          </p:grpSpPr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1ADEE702-D553-014C-B8C4-909057C2CAA7}"/>
                  </a:ext>
                </a:extLst>
              </p:cNvPr>
              <p:cNvGrpSpPr/>
              <p:nvPr/>
            </p:nvGrpSpPr>
            <p:grpSpPr>
              <a:xfrm>
                <a:off x="196164" y="3951292"/>
                <a:ext cx="5323531" cy="3105706"/>
                <a:chOff x="-244280" y="4042357"/>
                <a:chExt cx="5323531" cy="3105706"/>
              </a:xfrm>
            </p:grpSpPr>
            <p:grpSp>
              <p:nvGrpSpPr>
                <p:cNvPr id="62" name="Group 61">
                  <a:extLst>
                    <a:ext uri="{FF2B5EF4-FFF2-40B4-BE49-F238E27FC236}">
                      <a16:creationId xmlns:a16="http://schemas.microsoft.com/office/drawing/2014/main" id="{F14754DD-ADE3-F544-A051-942B056D0723}"/>
                    </a:ext>
                  </a:extLst>
                </p:cNvPr>
                <p:cNvGrpSpPr/>
                <p:nvPr/>
              </p:nvGrpSpPr>
              <p:grpSpPr>
                <a:xfrm>
                  <a:off x="2082052" y="4042357"/>
                  <a:ext cx="2997199" cy="2756679"/>
                  <a:chOff x="5992155" y="4585714"/>
                  <a:chExt cx="3970541" cy="3642440"/>
                </a:xfrm>
              </p:grpSpPr>
              <p:pic>
                <p:nvPicPr>
                  <p:cNvPr id="66" name="Picture 65" descr="3plots.pdf">
                    <a:extLst>
                      <a:ext uri="{FF2B5EF4-FFF2-40B4-BE49-F238E27FC236}">
                        <a16:creationId xmlns:a16="http://schemas.microsoft.com/office/drawing/2014/main" id="{10666C93-1C32-E340-9CCF-432DA97D7187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68078"/>
                  <a:stretch/>
                </p:blipFill>
                <p:spPr>
                  <a:xfrm>
                    <a:off x="5992155" y="4585714"/>
                    <a:ext cx="3970541" cy="3642440"/>
                  </a:xfrm>
                  <a:prstGeom prst="rect">
                    <a:avLst/>
                  </a:prstGeom>
                </p:spPr>
              </p:pic>
              <p:pic>
                <p:nvPicPr>
                  <p:cNvPr id="65" name="Picture 64" descr="3plots.pdf">
                    <a:extLst>
                      <a:ext uri="{FF2B5EF4-FFF2-40B4-BE49-F238E27FC236}">
                        <a16:creationId xmlns:a16="http://schemas.microsoft.com/office/drawing/2014/main" id="{25FB1573-AAC2-9248-8501-675CED44EE1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-435" r="98297"/>
                  <a:stretch/>
                </p:blipFill>
                <p:spPr>
                  <a:xfrm>
                    <a:off x="6084717" y="4632457"/>
                    <a:ext cx="205027" cy="2807208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76" name="Group 75">
                  <a:extLst>
                    <a:ext uri="{FF2B5EF4-FFF2-40B4-BE49-F238E27FC236}">
                      <a16:creationId xmlns:a16="http://schemas.microsoft.com/office/drawing/2014/main" id="{088973DD-1055-F44A-8B70-A7BD313D8D0F}"/>
                    </a:ext>
                  </a:extLst>
                </p:cNvPr>
                <p:cNvGrpSpPr/>
                <p:nvPr/>
              </p:nvGrpSpPr>
              <p:grpSpPr>
                <a:xfrm>
                  <a:off x="723259" y="4108678"/>
                  <a:ext cx="970268" cy="1959105"/>
                  <a:chOff x="8590166" y="1414608"/>
                  <a:chExt cx="1414108" cy="2855277"/>
                </a:xfrm>
              </p:grpSpPr>
              <p:cxnSp>
                <p:nvCxnSpPr>
                  <p:cNvPr id="78" name="Straight Arrow Connector 77">
                    <a:extLst>
                      <a:ext uri="{FF2B5EF4-FFF2-40B4-BE49-F238E27FC236}">
                        <a16:creationId xmlns:a16="http://schemas.microsoft.com/office/drawing/2014/main" id="{DB5768FD-245D-B349-98F8-9F1C151D4CEF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9235833" y="2074398"/>
                    <a:ext cx="0" cy="2195487"/>
                  </a:xfrm>
                  <a:prstGeom prst="straightConnector1">
                    <a:avLst/>
                  </a:prstGeom>
                  <a:ln w="12700">
                    <a:solidFill>
                      <a:schemeClr val="tx1"/>
                    </a:solidFill>
                    <a:prstDash val="dash"/>
                    <a:tailEnd type="non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79" name="Oval 78">
                    <a:extLst>
                      <a:ext uri="{FF2B5EF4-FFF2-40B4-BE49-F238E27FC236}">
                        <a16:creationId xmlns:a16="http://schemas.microsoft.com/office/drawing/2014/main" id="{B23FC715-BF2E-5E45-A926-438F776DA2DB}"/>
                      </a:ext>
                    </a:extLst>
                  </p:cNvPr>
                  <p:cNvSpPr/>
                  <p:nvPr/>
                </p:nvSpPr>
                <p:spPr>
                  <a:xfrm>
                    <a:off x="8663841" y="2529572"/>
                    <a:ext cx="1122993" cy="1374995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bg1">
                          <a:lumMod val="50000"/>
                        </a:schemeClr>
                      </a:gs>
                      <a:gs pos="100000">
                        <a:schemeClr val="bg1">
                          <a:lumMod val="75000"/>
                        </a:schemeClr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  <p:cxnSp>
                <p:nvCxnSpPr>
                  <p:cNvPr id="80" name="Straight Arrow Connector 79">
                    <a:extLst>
                      <a:ext uri="{FF2B5EF4-FFF2-40B4-BE49-F238E27FC236}">
                        <a16:creationId xmlns:a16="http://schemas.microsoft.com/office/drawing/2014/main" id="{AB05502C-89EF-1449-840D-B34EC57E3BD9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9235833" y="2833961"/>
                    <a:ext cx="0" cy="451334"/>
                  </a:xfrm>
                  <a:prstGeom prst="straightConnector1">
                    <a:avLst/>
                  </a:prstGeom>
                  <a:ln>
                    <a:solidFill>
                      <a:srgbClr val="0000FF"/>
                    </a:solidFill>
                    <a:tailEnd type="arrow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81" name="Freeform 80">
                    <a:extLst>
                      <a:ext uri="{FF2B5EF4-FFF2-40B4-BE49-F238E27FC236}">
                        <a16:creationId xmlns:a16="http://schemas.microsoft.com/office/drawing/2014/main" id="{670929FC-2799-7C42-8462-9DFB7C5EDBD4}"/>
                      </a:ext>
                    </a:extLst>
                  </p:cNvPr>
                  <p:cNvSpPr/>
                  <p:nvPr/>
                </p:nvSpPr>
                <p:spPr>
                  <a:xfrm>
                    <a:off x="8920852" y="2440196"/>
                    <a:ext cx="566991" cy="178752"/>
                  </a:xfrm>
                  <a:custGeom>
                    <a:avLst/>
                    <a:gdLst>
                      <a:gd name="connsiteX0" fmla="*/ 441048 w 913429"/>
                      <a:gd name="connsiteY0" fmla="*/ 10496 h 178752"/>
                      <a:gd name="connsiteX1" fmla="*/ 247 w 913429"/>
                      <a:gd name="connsiteY1" fmla="*/ 94465 h 178752"/>
                      <a:gd name="connsiteX2" fmla="*/ 493525 w 913429"/>
                      <a:gd name="connsiteY2" fmla="*/ 178435 h 178752"/>
                      <a:gd name="connsiteX3" fmla="*/ 913335 w 913429"/>
                      <a:gd name="connsiteY3" fmla="*/ 62977 h 178752"/>
                      <a:gd name="connsiteX4" fmla="*/ 535506 w 913429"/>
                      <a:gd name="connsiteY4" fmla="*/ 0 h 1787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3429" h="178752">
                        <a:moveTo>
                          <a:pt x="441048" y="10496"/>
                        </a:moveTo>
                        <a:cubicBezTo>
                          <a:pt x="216274" y="38485"/>
                          <a:pt x="-8499" y="66475"/>
                          <a:pt x="247" y="94465"/>
                        </a:cubicBezTo>
                        <a:cubicBezTo>
                          <a:pt x="8993" y="122455"/>
                          <a:pt x="341344" y="183683"/>
                          <a:pt x="493525" y="178435"/>
                        </a:cubicBezTo>
                        <a:cubicBezTo>
                          <a:pt x="645706" y="173187"/>
                          <a:pt x="906338" y="92716"/>
                          <a:pt x="913335" y="62977"/>
                        </a:cubicBezTo>
                        <a:cubicBezTo>
                          <a:pt x="920332" y="33238"/>
                          <a:pt x="535506" y="0"/>
                          <a:pt x="535506" y="0"/>
                        </a:cubicBezTo>
                      </a:path>
                    </a:pathLst>
                  </a:custGeom>
                  <a:ln>
                    <a:solidFill>
                      <a:schemeClr val="tx1"/>
                    </a:solidFill>
                    <a:tailEnd type="arrow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  <p:sp>
                <p:nvSpPr>
                  <p:cNvPr id="82" name="TextBox 81">
                    <a:extLst>
                      <a:ext uri="{FF2B5EF4-FFF2-40B4-BE49-F238E27FC236}">
                        <a16:creationId xmlns:a16="http://schemas.microsoft.com/office/drawing/2014/main" id="{4BCB9962-4DC1-F240-B20E-DCD29CB68517}"/>
                      </a:ext>
                    </a:extLst>
                  </p:cNvPr>
                  <p:cNvSpPr txBox="1"/>
                  <p:nvPr/>
                </p:nvSpPr>
                <p:spPr>
                  <a:xfrm>
                    <a:off x="9185315" y="2969155"/>
                    <a:ext cx="818959" cy="60530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400" i="1" dirty="0">
                        <a:solidFill>
                          <a:srgbClr val="0000FF"/>
                        </a:solidFill>
                      </a:rPr>
                      <a:t>p</a:t>
                    </a:r>
                    <a:r>
                      <a:rPr lang="en-US" sz="1400" i="1" baseline="-25000" dirty="0">
                        <a:solidFill>
                          <a:srgbClr val="0000FF"/>
                        </a:solidFill>
                      </a:rPr>
                      <a:t>0</a:t>
                    </a:r>
                    <a:endParaRPr lang="en-US" sz="1400" i="1" dirty="0">
                      <a:solidFill>
                        <a:srgbClr val="0000FF"/>
                      </a:solidFill>
                    </a:endParaRPr>
                  </a:p>
                </p:txBody>
              </p: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83" name="TextBox 82">
                        <a:extLst>
                          <a:ext uri="{FF2B5EF4-FFF2-40B4-BE49-F238E27FC236}">
                            <a16:creationId xmlns:a16="http://schemas.microsoft.com/office/drawing/2014/main" id="{CB88B0DA-0690-9C47-ABFC-5802635FD329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8590166" y="1414608"/>
                        <a:ext cx="506571" cy="726365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Helvetica"/>
                                </a:rPr>
                                <m:t>𝜔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Helvetica"/>
                                </a:rPr>
                                <m:t>~ 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Helvetica"/>
                                </a:rPr>
                                <m:t>𝑀𝐻𝑧</m:t>
                              </m:r>
                            </m:oMath>
                          </m:oMathPara>
                        </a14:m>
                        <a:endParaRPr lang="en-US" i="1" dirty="0">
                          <a:latin typeface="Helvetica"/>
                          <a:cs typeface="Helvetica"/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83" name="TextBox 82">
                        <a:extLst>
                          <a:ext uri="{FF2B5EF4-FFF2-40B4-BE49-F238E27FC236}">
                            <a16:creationId xmlns:a16="http://schemas.microsoft.com/office/drawing/2014/main" id="{CB88B0DA-0690-9C47-ABFC-5802635FD329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8590166" y="1414608"/>
                        <a:ext cx="506571" cy="726365"/>
                      </a:xfrm>
                      <a:prstGeom prst="rect">
                        <a:avLst/>
                      </a:prstGeom>
                      <a:blipFill>
                        <a:blip r:embed="rId4"/>
                        <a:stretch>
                          <a:fillRect r="-290476" b="-16667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</p:grpSp>
            <p:sp>
              <p:nvSpPr>
                <p:cNvPr id="84" name="TextBox 83">
                  <a:extLst>
                    <a:ext uri="{FF2B5EF4-FFF2-40B4-BE49-F238E27FC236}">
                      <a16:creationId xmlns:a16="http://schemas.microsoft.com/office/drawing/2014/main" id="{4BBBF5AA-9D4F-4C4D-85E2-9EDC7F8C791D}"/>
                    </a:ext>
                  </a:extLst>
                </p:cNvPr>
                <p:cNvSpPr txBox="1"/>
                <p:nvPr/>
              </p:nvSpPr>
              <p:spPr>
                <a:xfrm>
                  <a:off x="-244280" y="6566615"/>
                  <a:ext cx="3511756" cy="58144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is-IS" sz="1100" i="1" dirty="0">
                      <a:latin typeface="Helvetica"/>
                      <a:cs typeface="Helvetica"/>
                    </a:rPr>
                    <a:t>Monteiro et al., </a:t>
                  </a:r>
                  <a:r>
                    <a:rPr lang="pt-BR" sz="1100" i="1" dirty="0">
                      <a:latin typeface="Helvetica"/>
                      <a:cs typeface="Helvetica"/>
                    </a:rPr>
                    <a:t>PRA 97, 051802(</a:t>
                  </a:r>
                  <a:r>
                    <a:rPr lang="pt-BR" sz="1100" i="1" dirty="0" err="1">
                      <a:latin typeface="Helvetica"/>
                      <a:cs typeface="Helvetica"/>
                    </a:rPr>
                    <a:t>R</a:t>
                  </a:r>
                  <a:r>
                    <a:rPr lang="pt-BR" sz="1100" i="1" dirty="0">
                      <a:latin typeface="Helvetica"/>
                      <a:cs typeface="Helvetica"/>
                    </a:rPr>
                    <a:t>),</a:t>
                  </a:r>
                  <a:r>
                    <a:rPr lang="is-IS" sz="1100" i="1" dirty="0">
                      <a:latin typeface="Helvetica"/>
                      <a:cs typeface="Helvetica"/>
                    </a:rPr>
                    <a:t> arXiv:</a:t>
                  </a:r>
                  <a:r>
                    <a:rPr lang="hr-HR" sz="1100" i="1" dirty="0">
                      <a:latin typeface="Helvetica"/>
                      <a:cs typeface="Helvetica"/>
                    </a:rPr>
                    <a:t>1803.04297 </a:t>
                  </a:r>
                  <a:r>
                    <a:rPr lang="is-IS" sz="1100" i="1" dirty="0">
                      <a:latin typeface="Helvetica"/>
                      <a:cs typeface="Helvetica"/>
                    </a:rPr>
                    <a:t>(2018)</a:t>
                  </a:r>
                  <a:endParaRPr lang="en-US" sz="1100" i="1" dirty="0">
                    <a:latin typeface="Helvetica"/>
                    <a:cs typeface="Helvetica"/>
                  </a:endParaRPr>
                </a:p>
              </p:txBody>
            </p:sp>
          </p:grpSp>
          <p:grpSp>
            <p:nvGrpSpPr>
              <p:cNvPr id="90" name="Group 89">
                <a:extLst>
                  <a:ext uri="{FF2B5EF4-FFF2-40B4-BE49-F238E27FC236}">
                    <a16:creationId xmlns:a16="http://schemas.microsoft.com/office/drawing/2014/main" id="{FE2C4CE4-A3D8-6744-946B-9702265D292F}"/>
                  </a:ext>
                </a:extLst>
              </p:cNvPr>
              <p:cNvGrpSpPr/>
              <p:nvPr/>
            </p:nvGrpSpPr>
            <p:grpSpPr>
              <a:xfrm>
                <a:off x="-77039" y="3991430"/>
                <a:ext cx="1365624" cy="1621912"/>
                <a:chOff x="3677075" y="769482"/>
                <a:chExt cx="1365624" cy="1621912"/>
              </a:xfrm>
            </p:grpSpPr>
            <p:sp>
              <p:nvSpPr>
                <p:cNvPr id="91" name="Right Arrow 90">
                  <a:extLst>
                    <a:ext uri="{FF2B5EF4-FFF2-40B4-BE49-F238E27FC236}">
                      <a16:creationId xmlns:a16="http://schemas.microsoft.com/office/drawing/2014/main" id="{50D26912-4E34-D741-9B2A-3F5E759A490B}"/>
                    </a:ext>
                  </a:extLst>
                </p:cNvPr>
                <p:cNvSpPr/>
                <p:nvPr/>
              </p:nvSpPr>
              <p:spPr>
                <a:xfrm>
                  <a:off x="3857740" y="2008659"/>
                  <a:ext cx="832891" cy="382735"/>
                </a:xfrm>
                <a:prstGeom prst="rightArrow">
                  <a:avLst/>
                </a:pr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2" name="TextBox 91">
                  <a:extLst>
                    <a:ext uri="{FF2B5EF4-FFF2-40B4-BE49-F238E27FC236}">
                      <a16:creationId xmlns:a16="http://schemas.microsoft.com/office/drawing/2014/main" id="{AC6823F5-9A6B-794A-AC25-0D4A9D5CCB27}"/>
                    </a:ext>
                  </a:extLst>
                </p:cNvPr>
                <p:cNvSpPr txBox="1"/>
                <p:nvPr/>
              </p:nvSpPr>
              <p:spPr>
                <a:xfrm>
                  <a:off x="3677075" y="769482"/>
                  <a:ext cx="1365624" cy="128749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400" i="1" dirty="0">
                      <a:solidFill>
                        <a:schemeClr val="accent1">
                          <a:lumMod val="75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Optically spin to &gt;MHz frequency </a:t>
                  </a:r>
                </a:p>
              </p:txBody>
            </p:sp>
          </p:grpSp>
        </p:grpSp>
      </p:grpSp>
      <p:sp>
        <p:nvSpPr>
          <p:cNvPr id="3" name="Slide Number Placeholder 6">
            <a:extLst>
              <a:ext uri="{FF2B5EF4-FFF2-40B4-BE49-F238E27FC236}">
                <a16:creationId xmlns:a16="http://schemas.microsoft.com/office/drawing/2014/main" id="{87B8293C-95D5-F341-A25D-2F3FFCDDC3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845040" y="6515429"/>
            <a:ext cx="2346960" cy="413808"/>
          </a:xfrm>
        </p:spPr>
        <p:txBody>
          <a:bodyPr/>
          <a:lstStyle/>
          <a:p>
            <a:fld id="{321454C5-E992-0B4A-8BCD-5A61630EA55B}" type="slidenum">
              <a:rPr lang="en-US" smtClean="0">
                <a:solidFill>
                  <a:schemeClr val="bg1">
                    <a:lumMod val="50000"/>
                  </a:schemeClr>
                </a:solidFill>
                <a:latin typeface="Helvetica"/>
                <a:cs typeface="Helvetica"/>
              </a:rPr>
              <a:pPr/>
              <a:t>7</a:t>
            </a:fld>
            <a:endParaRPr lang="en-US" dirty="0">
              <a:solidFill>
                <a:schemeClr val="bg1">
                  <a:lumMod val="50000"/>
                </a:schemeClr>
              </a:solidFill>
              <a:latin typeface="Helvetica"/>
              <a:cs typeface="Helvetica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39D3153-5246-3B4A-BE65-88C8A1F3399A}"/>
              </a:ext>
            </a:extLst>
          </p:cNvPr>
          <p:cNvSpPr txBox="1">
            <a:spLocks/>
          </p:cNvSpPr>
          <p:nvPr/>
        </p:nvSpPr>
        <p:spPr>
          <a:xfrm>
            <a:off x="419100" y="248716"/>
            <a:ext cx="11196795" cy="636587"/>
          </a:xfrm>
          <a:prstGeom prst="rect">
            <a:avLst/>
          </a:prstGeom>
        </p:spPr>
        <p:txBody>
          <a:bodyPr vert="horz" lIns="101870" tIns="50935" rIns="101870" bIns="50935" rtlCol="0" anchor="ctr">
            <a:normAutofit fontScale="90000" lnSpcReduction="20000"/>
          </a:bodyPr>
          <a:lstStyle>
            <a:lvl1pPr algn="ctr" defTabSz="509352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en-US" sz="4400" dirty="0">
                <a:solidFill>
                  <a:srgbClr val="984807"/>
                </a:solidFill>
                <a:latin typeface="Helvetica"/>
                <a:ea typeface="ＭＳ Ｐゴシック" charset="0"/>
                <a:cs typeface="Helvetica"/>
              </a:rPr>
              <a:t>Experimental sequence (&gt;ng spheres)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B5E4AB17-061C-C84E-8835-D486C5612DE4}"/>
              </a:ext>
            </a:extLst>
          </p:cNvPr>
          <p:cNvCxnSpPr>
            <a:cxnSpLocks/>
          </p:cNvCxnSpPr>
          <p:nvPr/>
        </p:nvCxnSpPr>
        <p:spPr>
          <a:xfrm>
            <a:off x="419100" y="846155"/>
            <a:ext cx="11196795" cy="0"/>
          </a:xfrm>
          <a:prstGeom prst="line">
            <a:avLst/>
          </a:prstGeom>
          <a:ln w="12700">
            <a:solidFill>
              <a:schemeClr val="tx1">
                <a:lumMod val="95000"/>
                <a:lumOff val="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6" name="Group 25">
            <a:extLst>
              <a:ext uri="{FF2B5EF4-FFF2-40B4-BE49-F238E27FC236}">
                <a16:creationId xmlns:a16="http://schemas.microsoft.com/office/drawing/2014/main" id="{89667539-2617-6841-AC20-DE395777511D}"/>
              </a:ext>
            </a:extLst>
          </p:cNvPr>
          <p:cNvGrpSpPr>
            <a:grpSpLocks noChangeAspect="1"/>
          </p:cNvGrpSpPr>
          <p:nvPr/>
        </p:nvGrpSpPr>
        <p:grpSpPr>
          <a:xfrm>
            <a:off x="3962400" y="3710098"/>
            <a:ext cx="6025974" cy="2877254"/>
            <a:chOff x="6078740" y="3514940"/>
            <a:chExt cx="6775027" cy="3234909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DC6571BD-DAFA-EF46-BB4D-B6EAD5048ECE}"/>
                </a:ext>
              </a:extLst>
            </p:cNvPr>
            <p:cNvGrpSpPr/>
            <p:nvPr/>
          </p:nvGrpSpPr>
          <p:grpSpPr>
            <a:xfrm>
              <a:off x="7377735" y="3514940"/>
              <a:ext cx="5476032" cy="3234909"/>
              <a:chOff x="7174533" y="3514940"/>
              <a:chExt cx="5476032" cy="3234909"/>
            </a:xfrm>
          </p:grpSpPr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04D33D24-1F86-AA41-84D1-C4D67D50F3E4}"/>
                  </a:ext>
                </a:extLst>
              </p:cNvPr>
              <p:cNvGrpSpPr/>
              <p:nvPr/>
            </p:nvGrpSpPr>
            <p:grpSpPr>
              <a:xfrm>
                <a:off x="7174533" y="3890635"/>
                <a:ext cx="5476032" cy="2859214"/>
                <a:chOff x="7290220" y="3975658"/>
                <a:chExt cx="5476032" cy="2859214"/>
              </a:xfrm>
            </p:grpSpPr>
            <p:sp>
              <p:nvSpPr>
                <p:cNvPr id="85" name="TextBox 84">
                  <a:extLst>
                    <a:ext uri="{FF2B5EF4-FFF2-40B4-BE49-F238E27FC236}">
                      <a16:creationId xmlns:a16="http://schemas.microsoft.com/office/drawing/2014/main" id="{D3DD7632-DB77-6A49-AA60-A6F5F6BCCB6D}"/>
                    </a:ext>
                  </a:extLst>
                </p:cNvPr>
                <p:cNvSpPr txBox="1"/>
                <p:nvPr/>
              </p:nvSpPr>
              <p:spPr>
                <a:xfrm>
                  <a:off x="7290220" y="6403985"/>
                  <a:ext cx="5476032" cy="43088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is-IS" sz="1100" i="1" dirty="0">
                      <a:latin typeface="Helvetica"/>
                      <a:cs typeface="Helvetica"/>
                    </a:rPr>
                    <a:t>Monteiro et al., PRA 101, 053835, arXiv:2001.10931(2020)</a:t>
                  </a:r>
                </a:p>
                <a:p>
                  <a:r>
                    <a:rPr lang="is-IS" sz="1100" i="1" dirty="0">
                      <a:latin typeface="Helvetica"/>
                      <a:cs typeface="Helvetica"/>
                    </a:rPr>
                    <a:t>Monteiro et al., PRA 96, 063841, arXiv:1711.04675 (2017)</a:t>
                  </a:r>
                  <a:endParaRPr lang="en-US" sz="1100" i="1" dirty="0">
                    <a:latin typeface="Helvetica"/>
                    <a:cs typeface="Helvetica"/>
                  </a:endParaRPr>
                </a:p>
              </p:txBody>
            </p:sp>
            <p:grpSp>
              <p:nvGrpSpPr>
                <p:cNvPr id="11" name="Group 10">
                  <a:extLst>
                    <a:ext uri="{FF2B5EF4-FFF2-40B4-BE49-F238E27FC236}">
                      <a16:creationId xmlns:a16="http://schemas.microsoft.com/office/drawing/2014/main" id="{53C72718-2878-D44A-9B8E-9A331B09FD2B}"/>
                    </a:ext>
                  </a:extLst>
                </p:cNvPr>
                <p:cNvGrpSpPr/>
                <p:nvPr/>
              </p:nvGrpSpPr>
              <p:grpSpPr>
                <a:xfrm>
                  <a:off x="7361976" y="3975658"/>
                  <a:ext cx="4315675" cy="2468264"/>
                  <a:chOff x="7361976" y="4133704"/>
                  <a:chExt cx="4315675" cy="2468264"/>
                </a:xfrm>
              </p:grpSpPr>
              <p:grpSp>
                <p:nvGrpSpPr>
                  <p:cNvPr id="10" name="Group 9">
                    <a:extLst>
                      <a:ext uri="{FF2B5EF4-FFF2-40B4-BE49-F238E27FC236}">
                        <a16:creationId xmlns:a16="http://schemas.microsoft.com/office/drawing/2014/main" id="{E13420E0-5A1D-BB47-8F81-4D6957285672}"/>
                      </a:ext>
                    </a:extLst>
                  </p:cNvPr>
                  <p:cNvGrpSpPr/>
                  <p:nvPr/>
                </p:nvGrpSpPr>
                <p:grpSpPr>
                  <a:xfrm>
                    <a:off x="7361976" y="4133704"/>
                    <a:ext cx="4012169" cy="2232000"/>
                    <a:chOff x="7017769" y="4145106"/>
                    <a:chExt cx="4012169" cy="2232000"/>
                  </a:xfrm>
                </p:grpSpPr>
                <p:grpSp>
                  <p:nvGrpSpPr>
                    <p:cNvPr id="2" name="Group 1">
                      <a:extLst>
                        <a:ext uri="{FF2B5EF4-FFF2-40B4-BE49-F238E27FC236}">
                          <a16:creationId xmlns:a16="http://schemas.microsoft.com/office/drawing/2014/main" id="{287B8F59-9A17-2F44-9991-318680975EB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7017769" y="4145106"/>
                      <a:ext cx="4012169" cy="2232000"/>
                      <a:chOff x="7017769" y="4145106"/>
                      <a:chExt cx="4012169" cy="2232000"/>
                    </a:xfrm>
                  </p:grpSpPr>
                  <p:grpSp>
                    <p:nvGrpSpPr>
                      <p:cNvPr id="6" name="Group 5">
                        <a:extLst>
                          <a:ext uri="{FF2B5EF4-FFF2-40B4-BE49-F238E27FC236}">
                            <a16:creationId xmlns:a16="http://schemas.microsoft.com/office/drawing/2014/main" id="{F8B17A5A-59CD-1141-86C4-954663A32792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7017769" y="4145106"/>
                        <a:ext cx="4012169" cy="2232000"/>
                        <a:chOff x="3457115" y="1184813"/>
                        <a:chExt cx="4181193" cy="2326031"/>
                      </a:xfrm>
                    </p:grpSpPr>
                    <p:pic>
                      <p:nvPicPr>
                        <p:cNvPr id="59" name="Picture 58">
                          <a:extLst>
                            <a:ext uri="{FF2B5EF4-FFF2-40B4-BE49-F238E27FC236}">
                              <a16:creationId xmlns:a16="http://schemas.microsoft.com/office/drawing/2014/main" id="{9EA8779F-F0FB-6749-A45A-C2460E13DFBD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 rotWithShape="1">
                        <a:blip r:embed="rId5"/>
                        <a:srcRect r="2527" b="53939"/>
                        <a:stretch/>
                      </p:blipFill>
                      <p:spPr>
                        <a:xfrm>
                          <a:off x="3457115" y="1184813"/>
                          <a:ext cx="4181193" cy="2078939"/>
                        </a:xfrm>
                        <a:prstGeom prst="rect">
                          <a:avLst/>
                        </a:prstGeom>
                      </p:spPr>
                    </p:pic>
                    <p:sp>
                      <p:nvSpPr>
                        <p:cNvPr id="5" name="Rectangle 4">
                          <a:extLst>
                            <a:ext uri="{FF2B5EF4-FFF2-40B4-BE49-F238E27FC236}">
                              <a16:creationId xmlns:a16="http://schemas.microsoft.com/office/drawing/2014/main" id="{333956CF-EC0E-494C-A49A-A0036E9CE422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951111" y="3239567"/>
                          <a:ext cx="530578" cy="271277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</p:grpSp>
                  <p:sp>
                    <p:nvSpPr>
                      <p:cNvPr id="61" name="TextBox 60">
                        <a:extLst>
                          <a:ext uri="{FF2B5EF4-FFF2-40B4-BE49-F238E27FC236}">
                            <a16:creationId xmlns:a16="http://schemas.microsoft.com/office/drawing/2014/main" id="{936974FE-34CD-E34E-BDBD-57BE2A118B7A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7874489" y="4344822"/>
                        <a:ext cx="1200692" cy="484448"/>
                      </a:xfrm>
                      <a:prstGeom prst="rect">
                        <a:avLst/>
                      </a:prstGeom>
                      <a:solidFill>
                        <a:schemeClr val="bg1">
                          <a:lumMod val="95000"/>
                        </a:schemeClr>
                      </a:solidFill>
                      <a:ln>
                        <a:solidFill>
                          <a:schemeClr val="tx1"/>
                        </a:solidFill>
                      </a:ln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pPr algn="ctr"/>
                        <a:r>
                          <a:rPr lang="en-US" sz="1100" b="1" dirty="0">
                            <a:latin typeface="Helvetica"/>
                            <a:cs typeface="Helvetica"/>
                          </a:rPr>
                          <a:t>Out-of-loop sensor</a:t>
                        </a:r>
                        <a:endParaRPr lang="en-US" sz="1100" b="1" dirty="0"/>
                      </a:p>
                    </p:txBody>
                  </p:sp>
                </p:grpSp>
                <mc:AlternateContent xmlns:mc="http://schemas.openxmlformats.org/markup-compatibility/2006" xmlns:a14="http://schemas.microsoft.com/office/drawing/2010/main">
                  <mc:Choice Requires="a14">
                    <p:sp>
                      <p:nvSpPr>
                        <p:cNvPr id="63" name="Rectangle 62">
                          <a:extLst>
                            <a:ext uri="{FF2B5EF4-FFF2-40B4-BE49-F238E27FC236}">
                              <a16:creationId xmlns:a16="http://schemas.microsoft.com/office/drawing/2014/main" id="{EB3FA1B7-074F-1D42-BBB2-A4256799B35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9396576" y="4851574"/>
                          <a:ext cx="1390760" cy="346035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</p:spPr>
                      <p:txBody>
                        <a:bodyPr wrap="square">
                          <a:spAutoFit/>
                        </a:bodyPr>
                        <a:lstStyle/>
                        <a:p>
                          <a:pPr algn="ctr">
                            <a:spcBef>
                              <a:spcPts val="1200"/>
                            </a:spcBef>
                          </a:pPr>
                          <a14:m>
                            <m:oMath xmlns:m="http://schemas.openxmlformats.org/officeDocument/2006/math">
                              <m:r>
                                <a:rPr lang="en-US" sz="1400" b="1" i="0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Helvetica"/>
                                </a:rPr>
                                <m:t>𝟓𝟎</m:t>
                              </m:r>
                              <m:r>
                                <a:rPr lang="en-US" sz="14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Helvetica"/>
                                </a:rPr>
                                <m:t>±</m:t>
                              </m:r>
                              <m:r>
                                <a:rPr lang="en-US" sz="14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Helvetica"/>
                                </a:rPr>
                                <m:t>𝟐𝟐</m:t>
                              </m:r>
                              <m:r>
                                <a:rPr lang="en-US" sz="14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Helvetica"/>
                                </a:rPr>
                                <m:t> </m:t>
                              </m:r>
                              <m:r>
                                <a:rPr lang="en-US" sz="14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Helvetica"/>
                                </a:rPr>
                                <m:t>𝝁</m:t>
                              </m:r>
                            </m:oMath>
                          </a14:m>
                          <a:r>
                            <a:rPr lang="en-US" sz="1400" b="1" dirty="0">
                              <a:solidFill>
                                <a:srgbClr val="C00000"/>
                              </a:solidFill>
                              <a:latin typeface="Helvetica"/>
                              <a:cs typeface="Helvetica"/>
                            </a:rPr>
                            <a:t>K</a:t>
                          </a:r>
                        </a:p>
                      </p:txBody>
                    </p:sp>
                  </mc:Choice>
                  <mc:Fallback xmlns="">
                    <p:sp>
                      <p:nvSpPr>
                        <p:cNvPr id="63" name="Rectangle 62">
                          <a:extLst>
                            <a:ext uri="{FF2B5EF4-FFF2-40B4-BE49-F238E27FC236}">
                              <a16:creationId xmlns:a16="http://schemas.microsoft.com/office/drawing/2014/main" id="{EB3FA1B7-074F-1D42-BBB2-A4256799B354}"/>
                            </a:ext>
                          </a:extLst>
                        </p:cNvPr>
                        <p:cNvSpPr>
                          <a:spLocks noRot="1" noChangeAspect="1" noMove="1" noResize="1" noEditPoints="1" noAdjustHandles="1" noChangeArrowheads="1" noChangeShapeType="1" noTextEdit="1"/>
                        </p:cNvSpPr>
                        <p:nvPr/>
                      </p:nvSpPr>
                      <p:spPr>
                        <a:xfrm>
                          <a:off x="9396576" y="4851574"/>
                          <a:ext cx="1390760" cy="346035"/>
                        </a:xfrm>
                        <a:prstGeom prst="rect">
                          <a:avLst/>
                        </a:prstGeom>
                        <a:blipFill>
                          <a:blip r:embed="rId6"/>
                          <a:stretch>
                            <a:fillRect t="-4000" b="-20000"/>
                          </a:stretch>
                        </a:blipFill>
                      </p:spPr>
                      <p:txBody>
                        <a:bodyPr/>
                        <a:lstStyle/>
                        <a:p>
                          <a:r>
                            <a:rPr lang="en-US">
                              <a:noFill/>
                            </a:rPr>
                            <a:t> </a:t>
                          </a:r>
                        </a:p>
                      </p:txBody>
                    </p:sp>
                  </mc:Fallback>
                </mc:AlternateContent>
                <p:cxnSp>
                  <p:nvCxnSpPr>
                    <p:cNvPr id="64" name="Straight Arrow Connector 63">
                      <a:extLst>
                        <a:ext uri="{FF2B5EF4-FFF2-40B4-BE49-F238E27FC236}">
                          <a16:creationId xmlns:a16="http://schemas.microsoft.com/office/drawing/2014/main" id="{946B37B9-22E3-7748-8E4D-62D7960658B1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9684030" y="5224633"/>
                      <a:ext cx="279440" cy="636792"/>
                    </a:xfrm>
                    <a:prstGeom prst="straightConnector1">
                      <a:avLst/>
                    </a:prstGeom>
                    <a:ln w="22225">
                      <a:solidFill>
                        <a:srgbClr val="C00000"/>
                      </a:solidFill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pic>
                <p:nvPicPr>
                  <p:cNvPr id="86" name="Picture 85">
                    <a:extLst>
                      <a:ext uri="{FF2B5EF4-FFF2-40B4-BE49-F238E27FC236}">
                        <a16:creationId xmlns:a16="http://schemas.microsoft.com/office/drawing/2014/main" id="{27299E0F-B8C1-3944-825E-E86F7AA8D89F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5"/>
                  <a:srcRect t="88752"/>
                  <a:stretch/>
                </p:blipFill>
                <p:spPr>
                  <a:xfrm>
                    <a:off x="7561259" y="6094307"/>
                    <a:ext cx="4116392" cy="507661"/>
                  </a:xfrm>
                  <a:prstGeom prst="rect">
                    <a:avLst/>
                  </a:prstGeom>
                </p:spPr>
              </p:pic>
            </p:grpSp>
          </p:grpSp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BBF4B64F-914E-FB43-AFAA-CFEFF779BBD4}"/>
                  </a:ext>
                </a:extLst>
              </p:cNvPr>
              <p:cNvSpPr txBox="1"/>
              <p:nvPr/>
            </p:nvSpPr>
            <p:spPr>
              <a:xfrm>
                <a:off x="7321263" y="3514940"/>
                <a:ext cx="4523636" cy="369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>
                    <a:latin typeface="Helvetica" pitchFamily="2" charset="0"/>
                  </a:rPr>
                  <a:t>Step 4: Cool center-of-mass mode</a:t>
                </a:r>
              </a:p>
            </p:txBody>
          </p:sp>
        </p:grpSp>
        <p:grpSp>
          <p:nvGrpSpPr>
            <p:cNvPr id="93" name="Group 92">
              <a:extLst>
                <a:ext uri="{FF2B5EF4-FFF2-40B4-BE49-F238E27FC236}">
                  <a16:creationId xmlns:a16="http://schemas.microsoft.com/office/drawing/2014/main" id="{F5969047-C6B4-CB46-8F73-68032D2F96D8}"/>
                </a:ext>
              </a:extLst>
            </p:cNvPr>
            <p:cNvGrpSpPr/>
            <p:nvPr/>
          </p:nvGrpSpPr>
          <p:grpSpPr>
            <a:xfrm>
              <a:off x="6078740" y="4030675"/>
              <a:ext cx="1475345" cy="1417305"/>
              <a:chOff x="3522926" y="999021"/>
              <a:chExt cx="1475345" cy="1417305"/>
            </a:xfrm>
          </p:grpSpPr>
          <p:sp>
            <p:nvSpPr>
              <p:cNvPr id="94" name="Right Arrow 93">
                <a:extLst>
                  <a:ext uri="{FF2B5EF4-FFF2-40B4-BE49-F238E27FC236}">
                    <a16:creationId xmlns:a16="http://schemas.microsoft.com/office/drawing/2014/main" id="{1752D033-9D93-4641-9175-894E1EC59016}"/>
                  </a:ext>
                </a:extLst>
              </p:cNvPr>
              <p:cNvSpPr/>
              <p:nvPr/>
            </p:nvSpPr>
            <p:spPr>
              <a:xfrm>
                <a:off x="4029084" y="2008657"/>
                <a:ext cx="463030" cy="407669"/>
              </a:xfrm>
              <a:prstGeom prst="rightArrow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5" name="TextBox 94">
                    <a:extLst>
                      <a:ext uri="{FF2B5EF4-FFF2-40B4-BE49-F238E27FC236}">
                        <a16:creationId xmlns:a16="http://schemas.microsoft.com/office/drawing/2014/main" id="{2F65F410-0CEF-A941-9B58-AAC5031CF2CE}"/>
                      </a:ext>
                    </a:extLst>
                  </p:cNvPr>
                  <p:cNvSpPr txBox="1"/>
                  <p:nvPr/>
                </p:nvSpPr>
                <p:spPr>
                  <a:xfrm>
                    <a:off x="3522926" y="999021"/>
                    <a:ext cx="1475345" cy="107270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1400" i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Active feedback cooling to &lt;100 </a:t>
                    </a:r>
                    <a14:m>
                      <m:oMath xmlns:m="http://schemas.openxmlformats.org/officeDocument/2006/math">
                        <m:r>
                          <a:rPr lang="en-US" sz="140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𝜇</m:t>
                        </m:r>
                      </m:oMath>
                    </a14:m>
                    <a:r>
                      <a:rPr lang="en-US" sz="1400" i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K</a:t>
                    </a:r>
                  </a:p>
                </p:txBody>
              </p:sp>
            </mc:Choice>
            <mc:Fallback xmlns="">
              <p:sp>
                <p:nvSpPr>
                  <p:cNvPr id="95" name="TextBox 94">
                    <a:extLst>
                      <a:ext uri="{FF2B5EF4-FFF2-40B4-BE49-F238E27FC236}">
                        <a16:creationId xmlns:a16="http://schemas.microsoft.com/office/drawing/2014/main" id="{2F65F410-0CEF-A941-9B58-AAC5031CF2C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522926" y="999021"/>
                    <a:ext cx="1475345" cy="1072706"/>
                  </a:xfrm>
                  <a:prstGeom prst="rect">
                    <a:avLst/>
                  </a:prstGeom>
                  <a:blipFill>
                    <a:blip r:embed="rId7"/>
                    <a:stretch>
                      <a:fillRect t="-1316" b="-5263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A3B4D7A-5BBE-E84D-BFFD-00D81FA287A6}"/>
              </a:ext>
            </a:extLst>
          </p:cNvPr>
          <p:cNvGrpSpPr/>
          <p:nvPr/>
        </p:nvGrpSpPr>
        <p:grpSpPr>
          <a:xfrm>
            <a:off x="3429000" y="36156"/>
            <a:ext cx="8683970" cy="3509187"/>
            <a:chOff x="3563322" y="36156"/>
            <a:chExt cx="8683970" cy="3509187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A2C0F626-90FE-5846-A85A-91C994131A39}"/>
                </a:ext>
              </a:extLst>
            </p:cNvPr>
            <p:cNvGrpSpPr/>
            <p:nvPr/>
          </p:nvGrpSpPr>
          <p:grpSpPr>
            <a:xfrm>
              <a:off x="3563322" y="1554355"/>
              <a:ext cx="1365624" cy="837039"/>
              <a:chOff x="3563322" y="1554355"/>
              <a:chExt cx="1365624" cy="837039"/>
            </a:xfrm>
          </p:grpSpPr>
          <p:sp>
            <p:nvSpPr>
              <p:cNvPr id="16" name="Right Arrow 15">
                <a:extLst>
                  <a:ext uri="{FF2B5EF4-FFF2-40B4-BE49-F238E27FC236}">
                    <a16:creationId xmlns:a16="http://schemas.microsoft.com/office/drawing/2014/main" id="{99345719-3EEA-F94C-9B7B-7A8A59DED4C7}"/>
                  </a:ext>
                </a:extLst>
              </p:cNvPr>
              <p:cNvSpPr/>
              <p:nvPr/>
            </p:nvSpPr>
            <p:spPr>
              <a:xfrm>
                <a:off x="3857740" y="2008659"/>
                <a:ext cx="832891" cy="382735"/>
              </a:xfrm>
              <a:prstGeom prst="rightArrow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7" name="TextBox 16">
                    <a:extLst>
                      <a:ext uri="{FF2B5EF4-FFF2-40B4-BE49-F238E27FC236}">
                        <a16:creationId xmlns:a16="http://schemas.microsoft.com/office/drawing/2014/main" id="{50018528-D788-D04A-9C98-1D222586B87F}"/>
                      </a:ext>
                    </a:extLst>
                  </p:cNvPr>
                  <p:cNvSpPr txBox="1"/>
                  <p:nvPr/>
                </p:nvSpPr>
                <p:spPr>
                  <a:xfrm>
                    <a:off x="3563322" y="1554355"/>
                    <a:ext cx="1365624" cy="52322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1400" i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Pump to        </a:t>
                    </a:r>
                    <a14:m>
                      <m:oMath xmlns:m="http://schemas.openxmlformats.org/officeDocument/2006/math">
                        <m:r>
                          <a:rPr lang="en-US" sz="14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sz="140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≲</m:t>
                        </m:r>
                      </m:oMath>
                    </a14:m>
                    <a:r>
                      <a:rPr lang="en-US" sz="1400" i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10</a:t>
                    </a:r>
                    <a:r>
                      <a:rPr lang="en-US" sz="1400" i="1" baseline="300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-7</a:t>
                    </a:r>
                    <a:r>
                      <a:rPr lang="en-US" sz="1400" i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mbar</a:t>
                    </a:r>
                  </a:p>
                </p:txBody>
              </p:sp>
            </mc:Choice>
            <mc:Fallback xmlns="">
              <p:sp>
                <p:nvSpPr>
                  <p:cNvPr id="17" name="TextBox 16">
                    <a:extLst>
                      <a:ext uri="{FF2B5EF4-FFF2-40B4-BE49-F238E27FC236}">
                        <a16:creationId xmlns:a16="http://schemas.microsoft.com/office/drawing/2014/main" id="{50018528-D788-D04A-9C98-1D222586B87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563322" y="1554355"/>
                    <a:ext cx="1365624" cy="523220"/>
                  </a:xfrm>
                  <a:prstGeom prst="rect">
                    <a:avLst/>
                  </a:prstGeom>
                  <a:blipFill>
                    <a:blip r:embed="rId8"/>
                    <a:stretch>
                      <a:fillRect t="-2381" b="-9524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F3A759C9-A91F-034F-B7E6-4E19FF449BCE}"/>
                </a:ext>
              </a:extLst>
            </p:cNvPr>
            <p:cNvGrpSpPr/>
            <p:nvPr/>
          </p:nvGrpSpPr>
          <p:grpSpPr>
            <a:xfrm>
              <a:off x="5076659" y="36156"/>
              <a:ext cx="7170633" cy="3509187"/>
              <a:chOff x="5076659" y="36156"/>
              <a:chExt cx="7170633" cy="3509187"/>
            </a:xfrm>
          </p:grpSpPr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7A50B04B-201F-D94B-8434-D9050F0FF6ED}"/>
                  </a:ext>
                </a:extLst>
              </p:cNvPr>
              <p:cNvGrpSpPr/>
              <p:nvPr/>
            </p:nvGrpSpPr>
            <p:grpSpPr>
              <a:xfrm>
                <a:off x="5076659" y="921262"/>
                <a:ext cx="7170633" cy="2624081"/>
                <a:chOff x="5076659" y="921262"/>
                <a:chExt cx="7170633" cy="2624081"/>
              </a:xfrm>
            </p:grpSpPr>
            <p:grpSp>
              <p:nvGrpSpPr>
                <p:cNvPr id="8" name="Group 7">
                  <a:extLst>
                    <a:ext uri="{FF2B5EF4-FFF2-40B4-BE49-F238E27FC236}">
                      <a16:creationId xmlns:a16="http://schemas.microsoft.com/office/drawing/2014/main" id="{9CDF70D5-5FA1-CA44-ACF3-2FFBFB71A94B}"/>
                    </a:ext>
                  </a:extLst>
                </p:cNvPr>
                <p:cNvGrpSpPr/>
                <p:nvPr/>
              </p:nvGrpSpPr>
              <p:grpSpPr>
                <a:xfrm>
                  <a:off x="5076659" y="1052420"/>
                  <a:ext cx="7170633" cy="2492923"/>
                  <a:chOff x="5087948" y="1199177"/>
                  <a:chExt cx="7170633" cy="2492923"/>
                </a:xfrm>
              </p:grpSpPr>
              <p:grpSp>
                <p:nvGrpSpPr>
                  <p:cNvPr id="68" name="Group 67">
                    <a:extLst>
                      <a:ext uri="{FF2B5EF4-FFF2-40B4-BE49-F238E27FC236}">
                        <a16:creationId xmlns:a16="http://schemas.microsoft.com/office/drawing/2014/main" id="{54801E0A-EFB5-7440-A3D7-BF85C1950DB5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>
                  <a:xfrm>
                    <a:off x="5087948" y="1199177"/>
                    <a:ext cx="7050461" cy="2285998"/>
                    <a:chOff x="1324506" y="3322840"/>
                    <a:chExt cx="9930251" cy="3219724"/>
                  </a:xfrm>
                </p:grpSpPr>
                <p:pic>
                  <p:nvPicPr>
                    <p:cNvPr id="70" name="Picture 69">
                      <a:extLst>
                        <a:ext uri="{FF2B5EF4-FFF2-40B4-BE49-F238E27FC236}">
                          <a16:creationId xmlns:a16="http://schemas.microsoft.com/office/drawing/2014/main" id="{0852EF19-5B90-B041-8D1D-3349FC7BB617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9"/>
                    <a:stretch>
                      <a:fillRect/>
                    </a:stretch>
                  </p:blipFill>
                  <p:spPr>
                    <a:xfrm>
                      <a:off x="1324506" y="3720255"/>
                      <a:ext cx="9819282" cy="2822309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71" name="TextBox 70">
                      <a:extLst>
                        <a:ext uri="{FF2B5EF4-FFF2-40B4-BE49-F238E27FC236}">
                          <a16:creationId xmlns:a16="http://schemas.microsoft.com/office/drawing/2014/main" id="{FA97C175-F8E7-7C4A-86C1-D969215440D4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9447813" y="5381626"/>
                      <a:ext cx="1806944" cy="433490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sz="1400" i="1" dirty="0">
                          <a:latin typeface="Helvetica" pitchFamily="2" charset="0"/>
                        </a:rPr>
                        <a:t>E ~ 1 V/mm</a:t>
                      </a:r>
                    </a:p>
                  </p:txBody>
                </p:sp>
                <p:sp>
                  <p:nvSpPr>
                    <p:cNvPr id="72" name="TextBox 71">
                      <a:extLst>
                        <a:ext uri="{FF2B5EF4-FFF2-40B4-BE49-F238E27FC236}">
                          <a16:creationId xmlns:a16="http://schemas.microsoft.com/office/drawing/2014/main" id="{1AA3B978-6759-8D43-AD16-CA4A0CA514A0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476301" y="3322840"/>
                      <a:ext cx="1496291" cy="433490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sz="1400" i="1" dirty="0" err="1">
                          <a:latin typeface="Helvetica" pitchFamily="2" charset="0"/>
                        </a:rPr>
                        <a:t>q</a:t>
                      </a:r>
                      <a:r>
                        <a:rPr lang="en-US" sz="1400" i="1" baseline="-25000" dirty="0" err="1">
                          <a:latin typeface="Helvetica" pitchFamily="2" charset="0"/>
                        </a:rPr>
                        <a:t>init</a:t>
                      </a:r>
                      <a:r>
                        <a:rPr lang="en-US" sz="1400" i="1" dirty="0">
                          <a:latin typeface="Helvetica" pitchFamily="2" charset="0"/>
                        </a:rPr>
                        <a:t> &gt;10</a:t>
                      </a:r>
                      <a:r>
                        <a:rPr lang="en-US" sz="1400" i="1" baseline="30000" dirty="0">
                          <a:latin typeface="Helvetica" pitchFamily="2" charset="0"/>
                        </a:rPr>
                        <a:t>4</a:t>
                      </a:r>
                      <a:r>
                        <a:rPr lang="en-US" sz="1400" i="1" dirty="0">
                          <a:latin typeface="Helvetica" pitchFamily="2" charset="0"/>
                        </a:rPr>
                        <a:t> e</a:t>
                      </a:r>
                      <a:r>
                        <a:rPr lang="en-US" sz="1400" i="1" baseline="30000" dirty="0">
                          <a:latin typeface="Helvetica" pitchFamily="2" charset="0"/>
                        </a:rPr>
                        <a:t>-</a:t>
                      </a:r>
                      <a:endParaRPr lang="en-US" sz="1400" i="1" dirty="0">
                        <a:latin typeface="Helvetica" pitchFamily="2" charset="0"/>
                      </a:endParaRPr>
                    </a:p>
                  </p:txBody>
                </p:sp>
                <p:cxnSp>
                  <p:nvCxnSpPr>
                    <p:cNvPr id="73" name="Straight Arrow Connector 72">
                      <a:extLst>
                        <a:ext uri="{FF2B5EF4-FFF2-40B4-BE49-F238E27FC236}">
                          <a16:creationId xmlns:a16="http://schemas.microsoft.com/office/drawing/2014/main" id="{F249939C-CB9A-8844-B2BA-2BF91E3B17E6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2224447" y="3664088"/>
                      <a:ext cx="438378" cy="265775"/>
                    </a:xfrm>
                    <a:prstGeom prst="straightConnector1">
                      <a:avLst/>
                    </a:prstGeom>
                    <a:ln>
                      <a:solidFill>
                        <a:schemeClr val="tx1"/>
                      </a:solidFill>
                      <a:tailEnd type="triangle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74" name="Rectangle 73">
                    <a:extLst>
                      <a:ext uri="{FF2B5EF4-FFF2-40B4-BE49-F238E27FC236}">
                        <a16:creationId xmlns:a16="http://schemas.microsoft.com/office/drawing/2014/main" id="{98DD4D64-8629-7D4F-845C-E5EE2EFE0A6B}"/>
                      </a:ext>
                    </a:extLst>
                  </p:cNvPr>
                  <p:cNvSpPr/>
                  <p:nvPr/>
                </p:nvSpPr>
                <p:spPr>
                  <a:xfrm>
                    <a:off x="8637276" y="3261213"/>
                    <a:ext cx="3621305" cy="430887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 algn="r"/>
                    <a:r>
                      <a:rPr lang="is-IS" sz="1100" i="1" dirty="0">
                        <a:latin typeface="Helvetica"/>
                        <a:cs typeface="Helvetica"/>
                      </a:rPr>
                      <a:t>Monteiro et al., PRA 101, 053835, arXiv:2001.10931(2020)</a:t>
                    </a:r>
                  </a:p>
                </p:txBody>
              </p:sp>
            </p:grpSp>
            <p:sp>
              <p:nvSpPr>
                <p:cNvPr id="87" name="TextBox 86">
                  <a:extLst>
                    <a:ext uri="{FF2B5EF4-FFF2-40B4-BE49-F238E27FC236}">
                      <a16:creationId xmlns:a16="http://schemas.microsoft.com/office/drawing/2014/main" id="{CC116715-92E4-604C-986E-2E6D6E5B7AE7}"/>
                    </a:ext>
                  </a:extLst>
                </p:cNvPr>
                <p:cNvSpPr txBox="1"/>
                <p:nvPr/>
              </p:nvSpPr>
              <p:spPr>
                <a:xfrm>
                  <a:off x="6431377" y="921262"/>
                  <a:ext cx="4523636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b="1" dirty="0">
                      <a:latin typeface="Helvetica" pitchFamily="2" charset="0"/>
                    </a:rPr>
                    <a:t>Step 2: Electrically neutralize</a:t>
                  </a:r>
                </a:p>
              </p:txBody>
            </p:sp>
          </p:grpSp>
          <p:grpSp>
            <p:nvGrpSpPr>
              <p:cNvPr id="96" name="Group 95">
                <a:extLst>
                  <a:ext uri="{FF2B5EF4-FFF2-40B4-BE49-F238E27FC236}">
                    <a16:creationId xmlns:a16="http://schemas.microsoft.com/office/drawing/2014/main" id="{EA9D7BF8-5191-9C41-88B0-7F9FABA8BF3D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10633694" y="36156"/>
                <a:ext cx="1482333" cy="1429082"/>
                <a:chOff x="6960738" y="1346290"/>
                <a:chExt cx="2849594" cy="2747229"/>
              </a:xfrm>
            </p:grpSpPr>
            <p:pic>
              <p:nvPicPr>
                <p:cNvPr id="97" name="Picture 96">
                  <a:extLst>
                    <a:ext uri="{FF2B5EF4-FFF2-40B4-BE49-F238E27FC236}">
                      <a16:creationId xmlns:a16="http://schemas.microsoft.com/office/drawing/2014/main" id="{D1C50A71-4CAF-5D4C-9A9F-8D22A7A5D84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0"/>
                <a:srcRect l="33579" t="5020" r="2619" b="6052"/>
                <a:stretch/>
              </p:blipFill>
              <p:spPr>
                <a:xfrm>
                  <a:off x="6960738" y="1346290"/>
                  <a:ext cx="2254513" cy="2144112"/>
                </a:xfrm>
                <a:prstGeom prst="rect">
                  <a:avLst/>
                </a:prstGeom>
              </p:spPr>
            </p:pic>
            <p:cxnSp>
              <p:nvCxnSpPr>
                <p:cNvPr id="98" name="Straight Arrow Connector 97">
                  <a:extLst>
                    <a:ext uri="{FF2B5EF4-FFF2-40B4-BE49-F238E27FC236}">
                      <a16:creationId xmlns:a16="http://schemas.microsoft.com/office/drawing/2014/main" id="{17559827-9DF9-CA4B-89B6-B537F337C2E6}"/>
                    </a:ext>
                  </a:extLst>
                </p:cNvPr>
                <p:cNvCxnSpPr/>
                <p:nvPr/>
              </p:nvCxnSpPr>
              <p:spPr>
                <a:xfrm>
                  <a:off x="7839992" y="3559076"/>
                  <a:ext cx="892531" cy="0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headEnd type="triangle"/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9" name="TextBox 98">
                  <a:extLst>
                    <a:ext uri="{FF2B5EF4-FFF2-40B4-BE49-F238E27FC236}">
                      <a16:creationId xmlns:a16="http://schemas.microsoft.com/office/drawing/2014/main" id="{AE4BC24F-D9D0-D743-98AC-32AAA94635BB}"/>
                    </a:ext>
                  </a:extLst>
                </p:cNvPr>
                <p:cNvSpPr txBox="1"/>
                <p:nvPr/>
              </p:nvSpPr>
              <p:spPr>
                <a:xfrm>
                  <a:off x="7477965" y="3590607"/>
                  <a:ext cx="1656209" cy="50291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100" dirty="0">
                      <a:latin typeface="Helvetica" pitchFamily="2" charset="0"/>
                    </a:rPr>
                    <a:t>~1-10 mm</a:t>
                  </a:r>
                </a:p>
              </p:txBody>
            </p:sp>
            <p:sp>
              <p:nvSpPr>
                <p:cNvPr id="100" name="TextBox 99">
                  <a:extLst>
                    <a:ext uri="{FF2B5EF4-FFF2-40B4-BE49-F238E27FC236}">
                      <a16:creationId xmlns:a16="http://schemas.microsoft.com/office/drawing/2014/main" id="{0B5FA9F7-CCED-A049-8D7E-DD2D2D7F72BF}"/>
                    </a:ext>
                  </a:extLst>
                </p:cNvPr>
                <p:cNvSpPr txBox="1"/>
                <p:nvPr/>
              </p:nvSpPr>
              <p:spPr>
                <a:xfrm rot="5400000">
                  <a:off x="8730772" y="2241378"/>
                  <a:ext cx="1656207" cy="50291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100" dirty="0">
                      <a:latin typeface="Helvetica" pitchFamily="2" charset="0"/>
                    </a:rPr>
                    <a:t>25 mm</a:t>
                  </a:r>
                </a:p>
              </p:txBody>
            </p:sp>
            <p:cxnSp>
              <p:nvCxnSpPr>
                <p:cNvPr id="101" name="Straight Arrow Connector 100">
                  <a:extLst>
                    <a:ext uri="{FF2B5EF4-FFF2-40B4-BE49-F238E27FC236}">
                      <a16:creationId xmlns:a16="http://schemas.microsoft.com/office/drawing/2014/main" id="{91310476-9FC5-6443-8EAF-A263B92F006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359936" y="1468320"/>
                  <a:ext cx="0" cy="1916148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headEnd type="triangle"/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28C53323-8E85-3C45-9A88-20D75A6CE3A7}"/>
              </a:ext>
            </a:extLst>
          </p:cNvPr>
          <p:cNvGrpSpPr/>
          <p:nvPr/>
        </p:nvGrpSpPr>
        <p:grpSpPr>
          <a:xfrm>
            <a:off x="8647112" y="3649729"/>
            <a:ext cx="3676380" cy="2578878"/>
            <a:chOff x="8647112" y="3649729"/>
            <a:chExt cx="3676380" cy="2578878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2098F201-B0C6-254A-BA3D-F105D3F02AF1}"/>
                </a:ext>
              </a:extLst>
            </p:cNvPr>
            <p:cNvGrpSpPr/>
            <p:nvPr/>
          </p:nvGrpSpPr>
          <p:grpSpPr>
            <a:xfrm>
              <a:off x="8647112" y="3649729"/>
              <a:ext cx="3676380" cy="2141471"/>
              <a:chOff x="8647112" y="3649729"/>
              <a:chExt cx="3676380" cy="2141471"/>
            </a:xfrm>
          </p:grpSpPr>
          <p:sp>
            <p:nvSpPr>
              <p:cNvPr id="102" name="TextBox 101">
                <a:extLst>
                  <a:ext uri="{FF2B5EF4-FFF2-40B4-BE49-F238E27FC236}">
                    <a16:creationId xmlns:a16="http://schemas.microsoft.com/office/drawing/2014/main" id="{53506BAB-75C4-0F43-AC79-E39123F58A2A}"/>
                  </a:ext>
                </a:extLst>
              </p:cNvPr>
              <p:cNvSpPr txBox="1"/>
              <p:nvPr/>
            </p:nvSpPr>
            <p:spPr>
              <a:xfrm>
                <a:off x="9514710" y="3649729"/>
                <a:ext cx="2808782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>
                    <a:latin typeface="Helvetica" pitchFamily="2" charset="0"/>
                  </a:rPr>
                  <a:t>Step 5: Orient electric dipole moment</a:t>
                </a:r>
              </a:p>
            </p:txBody>
          </p:sp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id="{2E7AA051-08B0-D548-BF3E-CB8546BDC69E}"/>
                  </a:ext>
                </a:extLst>
              </p:cNvPr>
              <p:cNvGrpSpPr/>
              <p:nvPr/>
            </p:nvGrpSpPr>
            <p:grpSpPr>
              <a:xfrm>
                <a:off x="8647112" y="4350068"/>
                <a:ext cx="3544888" cy="1441132"/>
                <a:chOff x="8647112" y="4350068"/>
                <a:chExt cx="3544888" cy="1441132"/>
              </a:xfrm>
            </p:grpSpPr>
            <p:sp>
              <p:nvSpPr>
                <p:cNvPr id="104" name="TextBox 103">
                  <a:extLst>
                    <a:ext uri="{FF2B5EF4-FFF2-40B4-BE49-F238E27FC236}">
                      <a16:creationId xmlns:a16="http://schemas.microsoft.com/office/drawing/2014/main" id="{E9599859-D78B-0147-B0E6-3C412D474A81}"/>
                    </a:ext>
                  </a:extLst>
                </p:cNvPr>
                <p:cNvSpPr txBox="1"/>
                <p:nvPr/>
              </p:nvSpPr>
              <p:spPr>
                <a:xfrm>
                  <a:off x="8647112" y="4350068"/>
                  <a:ext cx="1182688" cy="73866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400" i="1" dirty="0">
                      <a:solidFill>
                        <a:schemeClr val="accent1">
                          <a:lumMod val="75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Apply electric field (if desired)</a:t>
                  </a:r>
                </a:p>
              </p:txBody>
            </p:sp>
            <p:grpSp>
              <p:nvGrpSpPr>
                <p:cNvPr id="28" name="Group 27">
                  <a:extLst>
                    <a:ext uri="{FF2B5EF4-FFF2-40B4-BE49-F238E27FC236}">
                      <a16:creationId xmlns:a16="http://schemas.microsoft.com/office/drawing/2014/main" id="{DE6F9FDC-A6C3-C041-9A59-394F7E1A6DFC}"/>
                    </a:ext>
                  </a:extLst>
                </p:cNvPr>
                <p:cNvGrpSpPr/>
                <p:nvPr/>
              </p:nvGrpSpPr>
              <p:grpSpPr>
                <a:xfrm>
                  <a:off x="9052620" y="4542268"/>
                  <a:ext cx="3139380" cy="1248932"/>
                  <a:chOff x="9052620" y="4542268"/>
                  <a:chExt cx="3139380" cy="1248932"/>
                </a:xfrm>
              </p:grpSpPr>
              <p:sp>
                <p:nvSpPr>
                  <p:cNvPr id="103" name="Right Arrow 102">
                    <a:extLst>
                      <a:ext uri="{FF2B5EF4-FFF2-40B4-BE49-F238E27FC236}">
                        <a16:creationId xmlns:a16="http://schemas.microsoft.com/office/drawing/2014/main" id="{6FCD00BC-A832-9844-AADD-54546139DAAC}"/>
                      </a:ext>
                    </a:extLst>
                  </p:cNvPr>
                  <p:cNvSpPr/>
                  <p:nvPr/>
                </p:nvSpPr>
                <p:spPr>
                  <a:xfrm>
                    <a:off x="9052620" y="5173054"/>
                    <a:ext cx="411837" cy="362597"/>
                  </a:xfrm>
                  <a:prstGeom prst="rightArrow">
                    <a:avLst/>
                  </a:prstGeom>
                  <a:solidFill>
                    <a:schemeClr val="accent1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pic>
                <p:nvPicPr>
                  <p:cNvPr id="13" name="Picture 12">
                    <a:extLst>
                      <a:ext uri="{FF2B5EF4-FFF2-40B4-BE49-F238E27FC236}">
                        <a16:creationId xmlns:a16="http://schemas.microsoft.com/office/drawing/2014/main" id="{5C1221A1-1E7F-D24A-BFDB-889B6EC913A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1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9813833" y="4542268"/>
                    <a:ext cx="2378167" cy="1156442"/>
                  </a:xfrm>
                  <a:prstGeom prst="rect">
                    <a:avLst/>
                  </a:prstGeom>
                </p:spPr>
              </p:pic>
              <p:sp>
                <p:nvSpPr>
                  <p:cNvPr id="27" name="Rectangle 26">
                    <a:extLst>
                      <a:ext uri="{FF2B5EF4-FFF2-40B4-BE49-F238E27FC236}">
                        <a16:creationId xmlns:a16="http://schemas.microsoft.com/office/drawing/2014/main" id="{4657D4F8-4311-B34C-ADFE-871884AB7162}"/>
                      </a:ext>
                    </a:extLst>
                  </p:cNvPr>
                  <p:cNvSpPr/>
                  <p:nvPr/>
                </p:nvSpPr>
                <p:spPr>
                  <a:xfrm>
                    <a:off x="9737633" y="5543422"/>
                    <a:ext cx="320767" cy="247778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</p:grp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3CEE74F5-35F9-564F-AC77-8ACB16741615}"/>
                </a:ext>
              </a:extLst>
            </p:cNvPr>
            <p:cNvSpPr/>
            <p:nvPr/>
          </p:nvSpPr>
          <p:spPr>
            <a:xfrm>
              <a:off x="9597966" y="5797720"/>
              <a:ext cx="2594034" cy="4308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en-US" sz="1100" i="1" dirty="0" err="1">
                  <a:latin typeface="Helvetica" pitchFamily="2" charset="0"/>
                </a:rPr>
                <a:t>Afek</a:t>
              </a:r>
              <a:r>
                <a:rPr lang="en-US" sz="1100" i="1" dirty="0">
                  <a:latin typeface="Helvetica" pitchFamily="2" charset="0"/>
                </a:rPr>
                <a:t> et al., PRA 104, 053512, arXiv:2108.04406 (2021)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B8CA8DB2-203F-BD48-9556-23A4C566D120}"/>
              </a:ext>
            </a:extLst>
          </p:cNvPr>
          <p:cNvGrpSpPr/>
          <p:nvPr/>
        </p:nvGrpSpPr>
        <p:grpSpPr>
          <a:xfrm>
            <a:off x="-34165" y="894704"/>
            <a:ext cx="3795852" cy="2326569"/>
            <a:chOff x="-34165" y="894704"/>
            <a:chExt cx="3795852" cy="2326569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86C8CE3-F549-4943-93AB-3514B557ABF4}"/>
                </a:ext>
              </a:extLst>
            </p:cNvPr>
            <p:cNvSpPr txBox="1"/>
            <p:nvPr/>
          </p:nvSpPr>
          <p:spPr>
            <a:xfrm>
              <a:off x="-34165" y="894704"/>
              <a:ext cx="37958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atin typeface="Helvetica" pitchFamily="2" charset="0"/>
                </a:rPr>
                <a:t>Step 1: Trap sphere (~1 mbar)</a:t>
              </a:r>
            </a:p>
          </p:txBody>
        </p:sp>
        <p:grpSp>
          <p:nvGrpSpPr>
            <p:cNvPr id="105" name="Group 104">
              <a:extLst>
                <a:ext uri="{FF2B5EF4-FFF2-40B4-BE49-F238E27FC236}">
                  <a16:creationId xmlns:a16="http://schemas.microsoft.com/office/drawing/2014/main" id="{D139A80F-DA7D-5E44-A1B4-3745E6914EB0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6200" y="1309481"/>
              <a:ext cx="1763165" cy="1911792"/>
              <a:chOff x="1084849" y="4946261"/>
              <a:chExt cx="2870203" cy="3112148"/>
            </a:xfrm>
          </p:grpSpPr>
          <p:grpSp>
            <p:nvGrpSpPr>
              <p:cNvPr id="106" name="Group 105">
                <a:extLst>
                  <a:ext uri="{FF2B5EF4-FFF2-40B4-BE49-F238E27FC236}">
                    <a16:creationId xmlns:a16="http://schemas.microsoft.com/office/drawing/2014/main" id="{2212CB8B-F711-9040-8E13-F66592ED1719}"/>
                  </a:ext>
                </a:extLst>
              </p:cNvPr>
              <p:cNvGrpSpPr/>
              <p:nvPr/>
            </p:nvGrpSpPr>
            <p:grpSpPr>
              <a:xfrm>
                <a:off x="1084849" y="4946261"/>
                <a:ext cx="2870203" cy="2247760"/>
                <a:chOff x="520697" y="4796719"/>
                <a:chExt cx="2870203" cy="2456816"/>
              </a:xfrm>
            </p:grpSpPr>
            <p:grpSp>
              <p:nvGrpSpPr>
                <p:cNvPr id="110" name="Group 109">
                  <a:extLst>
                    <a:ext uri="{FF2B5EF4-FFF2-40B4-BE49-F238E27FC236}">
                      <a16:creationId xmlns:a16="http://schemas.microsoft.com/office/drawing/2014/main" id="{39E006B9-AF37-2343-8AE3-92A4BA9D4DA1}"/>
                    </a:ext>
                  </a:extLst>
                </p:cNvPr>
                <p:cNvGrpSpPr/>
                <p:nvPr/>
              </p:nvGrpSpPr>
              <p:grpSpPr>
                <a:xfrm>
                  <a:off x="1101541" y="4796719"/>
                  <a:ext cx="1140635" cy="2429584"/>
                  <a:chOff x="-1071125" y="-1077019"/>
                  <a:chExt cx="4226557" cy="8426666"/>
                </a:xfrm>
              </p:grpSpPr>
              <p:sp>
                <p:nvSpPr>
                  <p:cNvPr id="119" name="Rectangle 2">
                    <a:extLst>
                      <a:ext uri="{FF2B5EF4-FFF2-40B4-BE49-F238E27FC236}">
                        <a16:creationId xmlns:a16="http://schemas.microsoft.com/office/drawing/2014/main" id="{DEDD83CC-0E3F-FB4F-AD49-BEA2C775ED69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-1819901" y="2374314"/>
                    <a:ext cx="8426666" cy="1524000"/>
                  </a:xfrm>
                  <a:custGeom>
                    <a:avLst/>
                    <a:gdLst>
                      <a:gd name="connsiteX0" fmla="*/ 0 w 5562600"/>
                      <a:gd name="connsiteY0" fmla="*/ 0 h 990600"/>
                      <a:gd name="connsiteX1" fmla="*/ 5562600 w 5562600"/>
                      <a:gd name="connsiteY1" fmla="*/ 0 h 990600"/>
                      <a:gd name="connsiteX2" fmla="*/ 5562600 w 5562600"/>
                      <a:gd name="connsiteY2" fmla="*/ 990600 h 990600"/>
                      <a:gd name="connsiteX3" fmla="*/ 0 w 5562600"/>
                      <a:gd name="connsiteY3" fmla="*/ 990600 h 990600"/>
                      <a:gd name="connsiteX4" fmla="*/ 0 w 5562600"/>
                      <a:gd name="connsiteY4" fmla="*/ 0 h 990600"/>
                      <a:gd name="connsiteX0" fmla="*/ 0 w 5562600"/>
                      <a:gd name="connsiteY0" fmla="*/ 0 h 990600"/>
                      <a:gd name="connsiteX1" fmla="*/ 5562600 w 5562600"/>
                      <a:gd name="connsiteY1" fmla="*/ 0 h 990600"/>
                      <a:gd name="connsiteX2" fmla="*/ 5562600 w 5562600"/>
                      <a:gd name="connsiteY2" fmla="*/ 990600 h 990600"/>
                      <a:gd name="connsiteX3" fmla="*/ 0 w 5562600"/>
                      <a:gd name="connsiteY3" fmla="*/ 990600 h 990600"/>
                      <a:gd name="connsiteX4" fmla="*/ 0 w 5562600"/>
                      <a:gd name="connsiteY4" fmla="*/ 0 h 990600"/>
                      <a:gd name="connsiteX0" fmla="*/ 0 w 5562600"/>
                      <a:gd name="connsiteY0" fmla="*/ 0 h 990600"/>
                      <a:gd name="connsiteX1" fmla="*/ 5562600 w 5562600"/>
                      <a:gd name="connsiteY1" fmla="*/ 0 h 990600"/>
                      <a:gd name="connsiteX2" fmla="*/ 5562600 w 5562600"/>
                      <a:gd name="connsiteY2" fmla="*/ 990600 h 990600"/>
                      <a:gd name="connsiteX3" fmla="*/ 0 w 5562600"/>
                      <a:gd name="connsiteY3" fmla="*/ 990600 h 990600"/>
                      <a:gd name="connsiteX4" fmla="*/ 0 w 5562600"/>
                      <a:gd name="connsiteY4" fmla="*/ 0 h 990600"/>
                      <a:gd name="connsiteX0" fmla="*/ 0 w 5562600"/>
                      <a:gd name="connsiteY0" fmla="*/ 0 h 990600"/>
                      <a:gd name="connsiteX1" fmla="*/ 5562600 w 5562600"/>
                      <a:gd name="connsiteY1" fmla="*/ 0 h 990600"/>
                      <a:gd name="connsiteX2" fmla="*/ 5562600 w 5562600"/>
                      <a:gd name="connsiteY2" fmla="*/ 990600 h 990600"/>
                      <a:gd name="connsiteX3" fmla="*/ 0 w 5562600"/>
                      <a:gd name="connsiteY3" fmla="*/ 990600 h 990600"/>
                      <a:gd name="connsiteX4" fmla="*/ 0 w 5562600"/>
                      <a:gd name="connsiteY4" fmla="*/ 0 h 990600"/>
                      <a:gd name="connsiteX0" fmla="*/ 0 w 5562600"/>
                      <a:gd name="connsiteY0" fmla="*/ 0 h 990600"/>
                      <a:gd name="connsiteX1" fmla="*/ 5562600 w 5562600"/>
                      <a:gd name="connsiteY1" fmla="*/ 0 h 990600"/>
                      <a:gd name="connsiteX2" fmla="*/ 5562600 w 5562600"/>
                      <a:gd name="connsiteY2" fmla="*/ 990600 h 990600"/>
                      <a:gd name="connsiteX3" fmla="*/ 0 w 5562600"/>
                      <a:gd name="connsiteY3" fmla="*/ 990600 h 990600"/>
                      <a:gd name="connsiteX4" fmla="*/ 0 w 5562600"/>
                      <a:gd name="connsiteY4" fmla="*/ 0 h 990600"/>
                      <a:gd name="connsiteX0" fmla="*/ 0 w 5562600"/>
                      <a:gd name="connsiteY0" fmla="*/ 0 h 990600"/>
                      <a:gd name="connsiteX1" fmla="*/ 5562600 w 5562600"/>
                      <a:gd name="connsiteY1" fmla="*/ 0 h 990600"/>
                      <a:gd name="connsiteX2" fmla="*/ 5562600 w 5562600"/>
                      <a:gd name="connsiteY2" fmla="*/ 990600 h 990600"/>
                      <a:gd name="connsiteX3" fmla="*/ 0 w 5562600"/>
                      <a:gd name="connsiteY3" fmla="*/ 990600 h 990600"/>
                      <a:gd name="connsiteX4" fmla="*/ 0 w 5562600"/>
                      <a:gd name="connsiteY4" fmla="*/ 0 h 990600"/>
                      <a:gd name="connsiteX0" fmla="*/ 0 w 5562600"/>
                      <a:gd name="connsiteY0" fmla="*/ 0 h 990600"/>
                      <a:gd name="connsiteX1" fmla="*/ 5562600 w 5562600"/>
                      <a:gd name="connsiteY1" fmla="*/ 0 h 990600"/>
                      <a:gd name="connsiteX2" fmla="*/ 5562600 w 5562600"/>
                      <a:gd name="connsiteY2" fmla="*/ 990600 h 990600"/>
                      <a:gd name="connsiteX3" fmla="*/ 0 w 5562600"/>
                      <a:gd name="connsiteY3" fmla="*/ 990600 h 990600"/>
                      <a:gd name="connsiteX4" fmla="*/ 0 w 5562600"/>
                      <a:gd name="connsiteY4" fmla="*/ 0 h 990600"/>
                      <a:gd name="connsiteX0" fmla="*/ 0 w 5562600"/>
                      <a:gd name="connsiteY0" fmla="*/ 0 h 990600"/>
                      <a:gd name="connsiteX1" fmla="*/ 5562600 w 5562600"/>
                      <a:gd name="connsiteY1" fmla="*/ 0 h 990600"/>
                      <a:gd name="connsiteX2" fmla="*/ 5562600 w 5562600"/>
                      <a:gd name="connsiteY2" fmla="*/ 990600 h 990600"/>
                      <a:gd name="connsiteX3" fmla="*/ 0 w 5562600"/>
                      <a:gd name="connsiteY3" fmla="*/ 990600 h 990600"/>
                      <a:gd name="connsiteX4" fmla="*/ 0 w 5562600"/>
                      <a:gd name="connsiteY4" fmla="*/ 0 h 990600"/>
                      <a:gd name="connsiteX0" fmla="*/ 0 w 5562600"/>
                      <a:gd name="connsiteY0" fmla="*/ 0 h 990600"/>
                      <a:gd name="connsiteX1" fmla="*/ 5562600 w 5562600"/>
                      <a:gd name="connsiteY1" fmla="*/ 0 h 990600"/>
                      <a:gd name="connsiteX2" fmla="*/ 5562600 w 5562600"/>
                      <a:gd name="connsiteY2" fmla="*/ 990600 h 990600"/>
                      <a:gd name="connsiteX3" fmla="*/ 0 w 5562600"/>
                      <a:gd name="connsiteY3" fmla="*/ 990600 h 990600"/>
                      <a:gd name="connsiteX4" fmla="*/ 0 w 5562600"/>
                      <a:gd name="connsiteY4" fmla="*/ 0 h 990600"/>
                      <a:gd name="connsiteX0" fmla="*/ 0 w 5562600"/>
                      <a:gd name="connsiteY0" fmla="*/ 0 h 990600"/>
                      <a:gd name="connsiteX1" fmla="*/ 5562600 w 5562600"/>
                      <a:gd name="connsiteY1" fmla="*/ 0 h 990600"/>
                      <a:gd name="connsiteX2" fmla="*/ 5562600 w 5562600"/>
                      <a:gd name="connsiteY2" fmla="*/ 990600 h 990600"/>
                      <a:gd name="connsiteX3" fmla="*/ 0 w 5562600"/>
                      <a:gd name="connsiteY3" fmla="*/ 990600 h 990600"/>
                      <a:gd name="connsiteX4" fmla="*/ 0 w 5562600"/>
                      <a:gd name="connsiteY4" fmla="*/ 0 h 990600"/>
                      <a:gd name="connsiteX0" fmla="*/ 0 w 5562600"/>
                      <a:gd name="connsiteY0" fmla="*/ 0 h 990600"/>
                      <a:gd name="connsiteX1" fmla="*/ 5562600 w 5562600"/>
                      <a:gd name="connsiteY1" fmla="*/ 0 h 990600"/>
                      <a:gd name="connsiteX2" fmla="*/ 5562600 w 5562600"/>
                      <a:gd name="connsiteY2" fmla="*/ 990600 h 990600"/>
                      <a:gd name="connsiteX3" fmla="*/ 0 w 5562600"/>
                      <a:gd name="connsiteY3" fmla="*/ 990600 h 990600"/>
                      <a:gd name="connsiteX4" fmla="*/ 0 w 5562600"/>
                      <a:gd name="connsiteY4" fmla="*/ 0 h 990600"/>
                      <a:gd name="connsiteX0" fmla="*/ 0 w 5562600"/>
                      <a:gd name="connsiteY0" fmla="*/ 0 h 990600"/>
                      <a:gd name="connsiteX1" fmla="*/ 5562600 w 5562600"/>
                      <a:gd name="connsiteY1" fmla="*/ 0 h 990600"/>
                      <a:gd name="connsiteX2" fmla="*/ 5562600 w 5562600"/>
                      <a:gd name="connsiteY2" fmla="*/ 990600 h 990600"/>
                      <a:gd name="connsiteX3" fmla="*/ 0 w 5562600"/>
                      <a:gd name="connsiteY3" fmla="*/ 990600 h 990600"/>
                      <a:gd name="connsiteX4" fmla="*/ 0 w 5562600"/>
                      <a:gd name="connsiteY4" fmla="*/ 0 h 990600"/>
                      <a:gd name="connsiteX0" fmla="*/ 0 w 5562600"/>
                      <a:gd name="connsiteY0" fmla="*/ 0 h 990600"/>
                      <a:gd name="connsiteX1" fmla="*/ 5562600 w 5562600"/>
                      <a:gd name="connsiteY1" fmla="*/ 0 h 990600"/>
                      <a:gd name="connsiteX2" fmla="*/ 5562600 w 5562600"/>
                      <a:gd name="connsiteY2" fmla="*/ 990600 h 990600"/>
                      <a:gd name="connsiteX3" fmla="*/ 0 w 5562600"/>
                      <a:gd name="connsiteY3" fmla="*/ 990600 h 990600"/>
                      <a:gd name="connsiteX4" fmla="*/ 0 w 5562600"/>
                      <a:gd name="connsiteY4" fmla="*/ 0 h 990600"/>
                      <a:gd name="connsiteX0" fmla="*/ 0 w 5562600"/>
                      <a:gd name="connsiteY0" fmla="*/ 0 h 990600"/>
                      <a:gd name="connsiteX1" fmla="*/ 5562600 w 5562600"/>
                      <a:gd name="connsiteY1" fmla="*/ 0 h 990600"/>
                      <a:gd name="connsiteX2" fmla="*/ 5562600 w 5562600"/>
                      <a:gd name="connsiteY2" fmla="*/ 990600 h 990600"/>
                      <a:gd name="connsiteX3" fmla="*/ 0 w 5562600"/>
                      <a:gd name="connsiteY3" fmla="*/ 990600 h 990600"/>
                      <a:gd name="connsiteX4" fmla="*/ 0 w 5562600"/>
                      <a:gd name="connsiteY4" fmla="*/ 0 h 990600"/>
                      <a:gd name="connsiteX0" fmla="*/ 0 w 5562600"/>
                      <a:gd name="connsiteY0" fmla="*/ 0 h 990600"/>
                      <a:gd name="connsiteX1" fmla="*/ 5562600 w 5562600"/>
                      <a:gd name="connsiteY1" fmla="*/ 0 h 990600"/>
                      <a:gd name="connsiteX2" fmla="*/ 5562600 w 5562600"/>
                      <a:gd name="connsiteY2" fmla="*/ 990600 h 990600"/>
                      <a:gd name="connsiteX3" fmla="*/ 0 w 5562600"/>
                      <a:gd name="connsiteY3" fmla="*/ 990600 h 990600"/>
                      <a:gd name="connsiteX4" fmla="*/ 0 w 5562600"/>
                      <a:gd name="connsiteY4" fmla="*/ 0 h 990600"/>
                      <a:gd name="connsiteX0" fmla="*/ 0 w 5562600"/>
                      <a:gd name="connsiteY0" fmla="*/ 0 h 990600"/>
                      <a:gd name="connsiteX1" fmla="*/ 5562600 w 5562600"/>
                      <a:gd name="connsiteY1" fmla="*/ 0 h 990600"/>
                      <a:gd name="connsiteX2" fmla="*/ 5562600 w 5562600"/>
                      <a:gd name="connsiteY2" fmla="*/ 990600 h 990600"/>
                      <a:gd name="connsiteX3" fmla="*/ 0 w 5562600"/>
                      <a:gd name="connsiteY3" fmla="*/ 990600 h 990600"/>
                      <a:gd name="connsiteX4" fmla="*/ 0 w 5562600"/>
                      <a:gd name="connsiteY4" fmla="*/ 0 h 9906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62600" h="990600">
                        <a:moveTo>
                          <a:pt x="0" y="0"/>
                        </a:moveTo>
                        <a:cubicBezTo>
                          <a:pt x="2791750" y="486136"/>
                          <a:pt x="2794000" y="462987"/>
                          <a:pt x="5562600" y="0"/>
                        </a:cubicBezTo>
                        <a:lnTo>
                          <a:pt x="5562600" y="990600"/>
                        </a:lnTo>
                        <a:cubicBezTo>
                          <a:pt x="2805575" y="492888"/>
                          <a:pt x="2791749" y="492888"/>
                          <a:pt x="0" y="990600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F0000">
                      <a:alpha val="50000"/>
                    </a:srgb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0" name="Oval 119">
                    <a:extLst>
                      <a:ext uri="{FF2B5EF4-FFF2-40B4-BE49-F238E27FC236}">
                        <a16:creationId xmlns:a16="http://schemas.microsoft.com/office/drawing/2014/main" id="{78CE0D46-4F2A-104D-844B-78E819750E4E}"/>
                      </a:ext>
                    </a:extLst>
                  </p:cNvPr>
                  <p:cNvSpPr/>
                  <p:nvPr/>
                </p:nvSpPr>
                <p:spPr>
                  <a:xfrm>
                    <a:off x="-1071125" y="3931852"/>
                    <a:ext cx="1142999" cy="1143001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50000">
                        <a:schemeClr val="accent1">
                          <a:tint val="44500"/>
                          <a:satMod val="160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b="1" baseline="-25000" dirty="0">
                      <a:solidFill>
                        <a:srgbClr val="0070C0"/>
                      </a:solidFill>
                    </a:endParaRPr>
                  </a:p>
                </p:txBody>
              </p:sp>
            </p:grpSp>
            <p:sp>
              <p:nvSpPr>
                <p:cNvPr id="111" name="Oval 110">
                  <a:extLst>
                    <a:ext uri="{FF2B5EF4-FFF2-40B4-BE49-F238E27FC236}">
                      <a16:creationId xmlns:a16="http://schemas.microsoft.com/office/drawing/2014/main" id="{55A809BD-C815-904A-A8DE-E0E3E3B93EB1}"/>
                    </a:ext>
                  </a:extLst>
                </p:cNvPr>
                <p:cNvSpPr/>
                <p:nvPr/>
              </p:nvSpPr>
              <p:spPr>
                <a:xfrm>
                  <a:off x="692875" y="6253581"/>
                  <a:ext cx="308465" cy="329551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50000">
                      <a:schemeClr val="accent1">
                        <a:tint val="44500"/>
                        <a:satMod val="160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b="1" baseline="-25000" dirty="0">
                    <a:solidFill>
                      <a:srgbClr val="0070C0"/>
                    </a:solidFill>
                  </a:endParaRPr>
                </a:p>
              </p:txBody>
            </p:sp>
            <p:sp>
              <p:nvSpPr>
                <p:cNvPr id="112" name="Oval 111">
                  <a:extLst>
                    <a:ext uri="{FF2B5EF4-FFF2-40B4-BE49-F238E27FC236}">
                      <a16:creationId xmlns:a16="http://schemas.microsoft.com/office/drawing/2014/main" id="{7626BCB3-6EF9-AB46-864B-92434BB0EB3F}"/>
                    </a:ext>
                  </a:extLst>
                </p:cNvPr>
                <p:cNvSpPr/>
                <p:nvPr/>
              </p:nvSpPr>
              <p:spPr>
                <a:xfrm>
                  <a:off x="2570353" y="6253581"/>
                  <a:ext cx="308465" cy="329551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50000">
                      <a:schemeClr val="accent1">
                        <a:tint val="44500"/>
                        <a:satMod val="160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b="1" baseline="-25000" dirty="0">
                    <a:solidFill>
                      <a:srgbClr val="0070C0"/>
                    </a:solidFill>
                  </a:endParaRPr>
                </a:p>
              </p:txBody>
            </p:sp>
            <p:sp>
              <p:nvSpPr>
                <p:cNvPr id="113" name="Oval 112">
                  <a:extLst>
                    <a:ext uri="{FF2B5EF4-FFF2-40B4-BE49-F238E27FC236}">
                      <a16:creationId xmlns:a16="http://schemas.microsoft.com/office/drawing/2014/main" id="{77CC0F53-1B70-0341-A852-37DC2991E230}"/>
                    </a:ext>
                  </a:extLst>
                </p:cNvPr>
                <p:cNvSpPr/>
                <p:nvPr/>
              </p:nvSpPr>
              <p:spPr>
                <a:xfrm>
                  <a:off x="2784644" y="6253581"/>
                  <a:ext cx="308465" cy="329551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50000">
                      <a:schemeClr val="accent1">
                        <a:tint val="44500"/>
                        <a:satMod val="160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b="1" baseline="-25000" dirty="0">
                    <a:solidFill>
                      <a:srgbClr val="0070C0"/>
                    </a:solidFill>
                  </a:endParaRPr>
                </a:p>
              </p:txBody>
            </p:sp>
            <p:sp>
              <p:nvSpPr>
                <p:cNvPr id="114" name="Oval 113">
                  <a:extLst>
                    <a:ext uri="{FF2B5EF4-FFF2-40B4-BE49-F238E27FC236}">
                      <a16:creationId xmlns:a16="http://schemas.microsoft.com/office/drawing/2014/main" id="{7D00D55A-0AE8-104E-A7BD-A64472CF921D}"/>
                    </a:ext>
                  </a:extLst>
                </p:cNvPr>
                <p:cNvSpPr/>
                <p:nvPr/>
              </p:nvSpPr>
              <p:spPr>
                <a:xfrm>
                  <a:off x="1897700" y="6240880"/>
                  <a:ext cx="308465" cy="329551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50000">
                      <a:schemeClr val="accent1">
                        <a:tint val="44500"/>
                        <a:satMod val="160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b="1" baseline="-25000" dirty="0">
                    <a:solidFill>
                      <a:srgbClr val="0070C0"/>
                    </a:solidFill>
                  </a:endParaRPr>
                </a:p>
              </p:txBody>
            </p:sp>
            <p:sp>
              <p:nvSpPr>
                <p:cNvPr id="115" name="Rectangle 114">
                  <a:extLst>
                    <a:ext uri="{FF2B5EF4-FFF2-40B4-BE49-F238E27FC236}">
                      <a16:creationId xmlns:a16="http://schemas.microsoft.com/office/drawing/2014/main" id="{91B7480D-01AD-7A4D-8F7D-863162204CD9}"/>
                    </a:ext>
                  </a:extLst>
                </p:cNvPr>
                <p:cNvSpPr/>
                <p:nvPr/>
              </p:nvSpPr>
              <p:spPr>
                <a:xfrm>
                  <a:off x="520697" y="6557732"/>
                  <a:ext cx="2870203" cy="45719"/>
                </a:xfrm>
                <a:prstGeom prst="rect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16" name="Straight Arrow Connector 115">
                  <a:extLst>
                    <a:ext uri="{FF2B5EF4-FFF2-40B4-BE49-F238E27FC236}">
                      <a16:creationId xmlns:a16="http://schemas.microsoft.com/office/drawing/2014/main" id="{AA014DBE-0A97-7346-B27C-13796CB18BA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209800" y="5867400"/>
                  <a:ext cx="0" cy="373480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triangle" w="lg" len="med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7" name="Rectangle 116">
                  <a:extLst>
                    <a:ext uri="{FF2B5EF4-FFF2-40B4-BE49-F238E27FC236}">
                      <a16:creationId xmlns:a16="http://schemas.microsoft.com/office/drawing/2014/main" id="{DB331511-A884-4C4F-A346-05D8A7F661A7}"/>
                    </a:ext>
                  </a:extLst>
                </p:cNvPr>
                <p:cNvSpPr/>
                <p:nvPr/>
              </p:nvSpPr>
              <p:spPr>
                <a:xfrm>
                  <a:off x="520697" y="6628851"/>
                  <a:ext cx="355603" cy="622853"/>
                </a:xfrm>
                <a:prstGeom prst="rect">
                  <a:avLst/>
                </a:prstGeom>
                <a:solidFill>
                  <a:schemeClr val="accent3">
                    <a:lumMod val="60000"/>
                    <a:lumOff val="4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8" name="Rectangle 117">
                  <a:extLst>
                    <a:ext uri="{FF2B5EF4-FFF2-40B4-BE49-F238E27FC236}">
                      <a16:creationId xmlns:a16="http://schemas.microsoft.com/office/drawing/2014/main" id="{F805A091-344D-D14A-80EB-9C6D19BF8A74}"/>
                    </a:ext>
                  </a:extLst>
                </p:cNvPr>
                <p:cNvSpPr/>
                <p:nvPr/>
              </p:nvSpPr>
              <p:spPr>
                <a:xfrm>
                  <a:off x="3024264" y="6630682"/>
                  <a:ext cx="355603" cy="622853"/>
                </a:xfrm>
                <a:prstGeom prst="rect">
                  <a:avLst/>
                </a:prstGeom>
                <a:solidFill>
                  <a:schemeClr val="accent3">
                    <a:lumMod val="60000"/>
                    <a:lumOff val="4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7" name="TextBox 106">
                <a:extLst>
                  <a:ext uri="{FF2B5EF4-FFF2-40B4-BE49-F238E27FC236}">
                    <a16:creationId xmlns:a16="http://schemas.microsoft.com/office/drawing/2014/main" id="{57386EB0-7DD0-EA46-8032-4F727DB2E2C9}"/>
                  </a:ext>
                </a:extLst>
              </p:cNvPr>
              <p:cNvSpPr txBox="1"/>
              <p:nvPr/>
            </p:nvSpPr>
            <p:spPr>
              <a:xfrm>
                <a:off x="1522135" y="7457185"/>
                <a:ext cx="2250624" cy="6012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Piezo stack</a:t>
                </a:r>
              </a:p>
            </p:txBody>
          </p:sp>
          <p:cxnSp>
            <p:nvCxnSpPr>
              <p:cNvPr id="108" name="Straight Arrow Connector 107">
                <a:extLst>
                  <a:ext uri="{FF2B5EF4-FFF2-40B4-BE49-F238E27FC236}">
                    <a16:creationId xmlns:a16="http://schemas.microsoft.com/office/drawing/2014/main" id="{BD67D69D-5AE0-D248-A6EC-019442A2225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504023" y="7119104"/>
                <a:ext cx="426718" cy="344146"/>
              </a:xfrm>
              <a:prstGeom prst="straightConnector1">
                <a:avLst/>
              </a:prstGeom>
              <a:ln>
                <a:solidFill>
                  <a:schemeClr val="accent3">
                    <a:lumMod val="60000"/>
                    <a:lumOff val="40000"/>
                  </a:schemeClr>
                </a:solidFill>
                <a:tailEnd type="triangle" w="lg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21" name="Picture 120">
              <a:extLst>
                <a:ext uri="{FF2B5EF4-FFF2-40B4-BE49-F238E27FC236}">
                  <a16:creationId xmlns:a16="http://schemas.microsoft.com/office/drawing/2014/main" id="{FD5C677D-84EF-4743-B32A-DC5586CAEB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/>
            <a:srcRect l="21014" r="22846"/>
            <a:stretch/>
          </p:blipFill>
          <p:spPr>
            <a:xfrm>
              <a:off x="1917577" y="1411065"/>
              <a:ext cx="1497760" cy="1500700"/>
            </a:xfrm>
            <a:prstGeom prst="rect">
              <a:avLst/>
            </a:prstGeom>
          </p:spPr>
        </p:pic>
      </p:grpSp>
      <p:sp>
        <p:nvSpPr>
          <p:cNvPr id="36" name="Rectangle 35">
            <a:extLst>
              <a:ext uri="{FF2B5EF4-FFF2-40B4-BE49-F238E27FC236}">
                <a16:creationId xmlns:a16="http://schemas.microsoft.com/office/drawing/2014/main" id="{0C8CBEC9-0D4C-0C4C-BABF-F88DCB59347F}"/>
              </a:ext>
            </a:extLst>
          </p:cNvPr>
          <p:cNvSpPr/>
          <p:nvPr/>
        </p:nvSpPr>
        <p:spPr>
          <a:xfrm>
            <a:off x="-76200" y="3124200"/>
            <a:ext cx="426720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s-IS" sz="1100" i="1" dirty="0">
                <a:latin typeface="Helvetica"/>
                <a:cs typeface="Helvetica"/>
              </a:rPr>
              <a:t>Monteiro et al., PRA 101, 053835, arXiv:2001.10931(2020)</a:t>
            </a:r>
          </a:p>
        </p:txBody>
      </p:sp>
      <p:sp>
        <p:nvSpPr>
          <p:cNvPr id="109" name="Footer Placeholder 7">
            <a:extLst>
              <a:ext uri="{FF2B5EF4-FFF2-40B4-BE49-F238E27FC236}">
                <a16:creationId xmlns:a16="http://schemas.microsoft.com/office/drawing/2014/main" id="{7C447C2C-64D9-4148-B4D8-270C9E7FE5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3837859" y="6515164"/>
            <a:ext cx="4359275" cy="414338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ro-RO" sz="1300">
                <a:solidFill>
                  <a:schemeClr val="bg1">
                    <a:lumMod val="50000"/>
                  </a:schemeClr>
                </a:solidFill>
                <a:latin typeface="Helvetica"/>
                <a:cs typeface="Helvetica"/>
              </a:rPr>
              <a:t>UMass - Jan 15, 2025</a:t>
            </a:r>
            <a:endParaRPr lang="en-US" sz="1300" dirty="0">
              <a:solidFill>
                <a:schemeClr val="bg1">
                  <a:lumMod val="50000"/>
                </a:schemeClr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375162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DE5450-53E8-9863-3CA7-D022B7D832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>
            <a:extLst>
              <a:ext uri="{FF2B5EF4-FFF2-40B4-BE49-F238E27FC236}">
                <a16:creationId xmlns:a16="http://schemas.microsoft.com/office/drawing/2014/main" id="{AF39961C-A826-13D7-B58A-54A1CCEF0D1B}"/>
              </a:ext>
            </a:extLst>
          </p:cNvPr>
          <p:cNvSpPr txBox="1"/>
          <p:nvPr/>
        </p:nvSpPr>
        <p:spPr>
          <a:xfrm>
            <a:off x="419099" y="946453"/>
            <a:ext cx="9824652" cy="1487859"/>
          </a:xfrm>
          <a:prstGeom prst="rect">
            <a:avLst/>
          </a:prstGeom>
          <a:noFill/>
        </p:spPr>
        <p:txBody>
          <a:bodyPr wrap="square" lIns="101870" tIns="50935" rIns="101870" bIns="50935" rtlCol="0">
            <a:spAutoFit/>
          </a:bodyPr>
          <a:lstStyle/>
          <a:p>
            <a:pPr marL="318346" indent="-318346">
              <a:spcBef>
                <a:spcPts val="600"/>
              </a:spcBef>
              <a:buFont typeface="Arial"/>
              <a:buChar char="•"/>
            </a:pPr>
            <a:r>
              <a:rPr lang="en-US" sz="2000" dirty="0">
                <a:latin typeface="Helvetica"/>
                <a:cs typeface="Helvetica"/>
              </a:rPr>
              <a:t>Microsphere trap has been upgraded with high power laser (100 W) to allow up to ~10 x 10 arrays</a:t>
            </a:r>
          </a:p>
          <a:p>
            <a:pPr marL="318346" indent="-318346">
              <a:spcBef>
                <a:spcPts val="600"/>
              </a:spcBef>
              <a:buFont typeface="Arial"/>
              <a:buChar char="•"/>
            </a:pPr>
            <a:r>
              <a:rPr lang="en-US" sz="2000" dirty="0">
                <a:latin typeface="Helvetica"/>
                <a:cs typeface="Helvetica"/>
              </a:rPr>
              <a:t>Similar technology to tweezer arrays for neutral atom quantum computing </a:t>
            </a:r>
          </a:p>
          <a:p>
            <a:pPr marL="800100" lvl="1" indent="-342900">
              <a:spcBef>
                <a:spcPts val="600"/>
              </a:spcBef>
              <a:buFont typeface="System Font Regular"/>
              <a:buChar char="→"/>
            </a:pPr>
            <a:r>
              <a:rPr lang="en-US" sz="2000" dirty="0">
                <a:latin typeface="Helvetica"/>
                <a:cs typeface="Helvetica"/>
              </a:rPr>
              <a:t>Real time control over trap positions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5309287-70B6-0DC3-85F0-341E51FD215B}"/>
              </a:ext>
            </a:extLst>
          </p:cNvPr>
          <p:cNvGrpSpPr>
            <a:grpSpLocks noChangeAspect="1"/>
          </p:cNvGrpSpPr>
          <p:nvPr/>
        </p:nvGrpSpPr>
        <p:grpSpPr>
          <a:xfrm>
            <a:off x="10978324" y="57923"/>
            <a:ext cx="1097280" cy="1778128"/>
            <a:chOff x="58682" y="1368672"/>
            <a:chExt cx="1224761" cy="1984709"/>
          </a:xfrm>
        </p:grpSpPr>
        <p:pic>
          <p:nvPicPr>
            <p:cNvPr id="23" name="Picture 22" descr="A person wearing glasses smiling&#10;&#10;Description automatically generated">
              <a:extLst>
                <a:ext uri="{FF2B5EF4-FFF2-40B4-BE49-F238E27FC236}">
                  <a16:creationId xmlns:a16="http://schemas.microsoft.com/office/drawing/2014/main" id="{9403B8B3-70B2-4DEF-1839-BDAE726A579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40527" y="1368672"/>
              <a:ext cx="1142916" cy="1714374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358F00BE-1E5F-CB2D-5F3C-2CEB147113FA}"/>
                </a:ext>
              </a:extLst>
            </p:cNvPr>
            <p:cNvSpPr txBox="1"/>
            <p:nvPr/>
          </p:nvSpPr>
          <p:spPr>
            <a:xfrm>
              <a:off x="58682" y="3045604"/>
              <a:ext cx="122476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Ben Siegel</a:t>
              </a:r>
            </a:p>
          </p:txBody>
        </p:sp>
      </p:grpSp>
      <p:sp>
        <p:nvSpPr>
          <p:cNvPr id="3" name="Slide Number Placeholder 6">
            <a:extLst>
              <a:ext uri="{FF2B5EF4-FFF2-40B4-BE49-F238E27FC236}">
                <a16:creationId xmlns:a16="http://schemas.microsoft.com/office/drawing/2014/main" id="{7EE186AF-EFC6-FC8A-844B-FFDBA4F6F3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845040" y="6515429"/>
            <a:ext cx="2346960" cy="413808"/>
          </a:xfrm>
        </p:spPr>
        <p:txBody>
          <a:bodyPr/>
          <a:lstStyle/>
          <a:p>
            <a:fld id="{321454C5-E992-0B4A-8BCD-5A61630EA55B}" type="slidenum">
              <a:rPr lang="en-US" smtClean="0">
                <a:solidFill>
                  <a:schemeClr val="bg1">
                    <a:lumMod val="50000"/>
                  </a:schemeClr>
                </a:solidFill>
                <a:latin typeface="Helvetica"/>
                <a:cs typeface="Helvetica"/>
              </a:rPr>
              <a:pPr/>
              <a:t>8</a:t>
            </a:fld>
            <a:endParaRPr lang="en-US" dirty="0">
              <a:solidFill>
                <a:schemeClr val="bg1">
                  <a:lumMod val="50000"/>
                </a:schemeClr>
              </a:solidFill>
              <a:latin typeface="Helvetica"/>
              <a:cs typeface="Helvetica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FBC233E-5DB7-DBD7-E99D-9DA48C5E8A36}"/>
              </a:ext>
            </a:extLst>
          </p:cNvPr>
          <p:cNvSpPr txBox="1">
            <a:spLocks/>
          </p:cNvSpPr>
          <p:nvPr/>
        </p:nvSpPr>
        <p:spPr>
          <a:xfrm>
            <a:off x="419100" y="248716"/>
            <a:ext cx="11196795" cy="636587"/>
          </a:xfrm>
          <a:prstGeom prst="rect">
            <a:avLst/>
          </a:prstGeom>
        </p:spPr>
        <p:txBody>
          <a:bodyPr vert="horz" lIns="101870" tIns="50935" rIns="101870" bIns="50935" rtlCol="0" anchor="ctr">
            <a:normAutofit fontScale="90000" lnSpcReduction="20000"/>
          </a:bodyPr>
          <a:lstStyle>
            <a:lvl1pPr algn="ctr" defTabSz="509352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en-US" sz="4400" dirty="0">
                <a:solidFill>
                  <a:srgbClr val="984807"/>
                </a:solidFill>
                <a:latin typeface="Helvetica"/>
                <a:ea typeface="ＭＳ Ｐゴシック" charset="0"/>
                <a:cs typeface="Helvetica"/>
              </a:rPr>
              <a:t>Microsphere arrays</a:t>
            </a:r>
          </a:p>
        </p:txBody>
      </p:sp>
      <p:sp>
        <p:nvSpPr>
          <p:cNvPr id="31" name="Footer Placeholder 7">
            <a:extLst>
              <a:ext uri="{FF2B5EF4-FFF2-40B4-BE49-F238E27FC236}">
                <a16:creationId xmlns:a16="http://schemas.microsoft.com/office/drawing/2014/main" id="{7CE33FDD-CAF1-2C43-35CF-1F3D61A4214A}"/>
              </a:ext>
            </a:extLst>
          </p:cNvPr>
          <p:cNvSpPr txBox="1">
            <a:spLocks/>
          </p:cNvSpPr>
          <p:nvPr/>
        </p:nvSpPr>
        <p:spPr bwMode="auto">
          <a:xfrm>
            <a:off x="0" y="6515164"/>
            <a:ext cx="3184525" cy="41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882" tIns="50941" rIns="101882" bIns="50941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300" dirty="0">
                <a:solidFill>
                  <a:schemeClr val="bg1">
                    <a:lumMod val="50000"/>
                  </a:schemeClr>
                </a:solidFill>
                <a:latin typeface="Helvetica"/>
                <a:cs typeface="Helvetica"/>
              </a:rPr>
              <a:t>D. Moore, Yale</a:t>
            </a:r>
          </a:p>
        </p:txBody>
      </p:sp>
      <p:sp>
        <p:nvSpPr>
          <p:cNvPr id="30" name="Footer Placeholder 7">
            <a:extLst>
              <a:ext uri="{FF2B5EF4-FFF2-40B4-BE49-F238E27FC236}">
                <a16:creationId xmlns:a16="http://schemas.microsoft.com/office/drawing/2014/main" id="{64919DDB-33DB-253E-E1B6-1B8650041D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3837859" y="6515164"/>
            <a:ext cx="4359275" cy="414338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ro-RO" sz="1300">
                <a:solidFill>
                  <a:schemeClr val="bg1">
                    <a:lumMod val="50000"/>
                  </a:schemeClr>
                </a:solidFill>
                <a:latin typeface="Helvetica"/>
                <a:cs typeface="Helvetica"/>
              </a:rPr>
              <a:t>UMass - Jan 15, 2025</a:t>
            </a:r>
            <a:endParaRPr lang="en-US" sz="1300" dirty="0">
              <a:solidFill>
                <a:schemeClr val="bg1">
                  <a:lumMod val="50000"/>
                </a:schemeClr>
              </a:solidFill>
              <a:latin typeface="Helvetica"/>
              <a:cs typeface="Helvetica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DA5C610-9412-095C-60AF-21FE0C071D5E}"/>
              </a:ext>
            </a:extLst>
          </p:cNvPr>
          <p:cNvCxnSpPr>
            <a:cxnSpLocks/>
          </p:cNvCxnSpPr>
          <p:nvPr/>
        </p:nvCxnSpPr>
        <p:spPr>
          <a:xfrm>
            <a:off x="419100" y="846155"/>
            <a:ext cx="10332720" cy="0"/>
          </a:xfrm>
          <a:prstGeom prst="line">
            <a:avLst/>
          </a:prstGeom>
          <a:ln w="12700">
            <a:solidFill>
              <a:schemeClr val="tx1">
                <a:lumMod val="95000"/>
                <a:lumOff val="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" name="Group 4">
            <a:extLst>
              <a:ext uri="{FF2B5EF4-FFF2-40B4-BE49-F238E27FC236}">
                <a16:creationId xmlns:a16="http://schemas.microsoft.com/office/drawing/2014/main" id="{97F48BAD-09F9-35E3-E769-D1F0D4BF578A}"/>
              </a:ext>
            </a:extLst>
          </p:cNvPr>
          <p:cNvGrpSpPr/>
          <p:nvPr/>
        </p:nvGrpSpPr>
        <p:grpSpPr>
          <a:xfrm>
            <a:off x="459068" y="2865065"/>
            <a:ext cx="3878058" cy="3557150"/>
            <a:chOff x="931834" y="2877037"/>
            <a:chExt cx="3878058" cy="3557150"/>
          </a:xfrm>
        </p:grpSpPr>
        <p:pic>
          <p:nvPicPr>
            <p:cNvPr id="2" name="Picture 1" descr="A white surface with black dots&#10;&#10;Description automatically generated">
              <a:extLst>
                <a:ext uri="{FF2B5EF4-FFF2-40B4-BE49-F238E27FC236}">
                  <a16:creationId xmlns:a16="http://schemas.microsoft.com/office/drawing/2014/main" id="{96DFDB59-8564-4E24-A806-6B9612B124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100000"/>
                      </a14:imgEffect>
                      <a14:imgEffect>
                        <a14:saturation sat="115000"/>
                      </a14:imgEffect>
                      <a14:imgEffect>
                        <a14:brightnessContrast bright="-19000" contrast="67000"/>
                      </a14:imgEffect>
                    </a14:imgLayer>
                  </a14:imgProps>
                </a:ext>
              </a:extLst>
            </a:blip>
            <a:srcRect/>
            <a:stretch/>
          </p:blipFill>
          <p:spPr>
            <a:xfrm>
              <a:off x="1005086" y="3262450"/>
              <a:ext cx="3184525" cy="3171737"/>
            </a:xfrm>
            <a:prstGeom prst="rect">
              <a:avLst/>
            </a:prstGeom>
          </p:spPr>
        </p:pic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B6984B62-9DF9-45AF-8C77-C3E7C9BDA840}"/>
                </a:ext>
              </a:extLst>
            </p:cNvPr>
            <p:cNvGrpSpPr/>
            <p:nvPr/>
          </p:nvGrpSpPr>
          <p:grpSpPr>
            <a:xfrm>
              <a:off x="931834" y="2877037"/>
              <a:ext cx="3878058" cy="3360715"/>
              <a:chOff x="1170568" y="3253695"/>
              <a:chExt cx="3459078" cy="2997625"/>
            </a:xfrm>
          </p:grpSpPr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38100731-8762-62F3-3F1B-36B2D5B147B3}"/>
                  </a:ext>
                </a:extLst>
              </p:cNvPr>
              <p:cNvSpPr txBox="1"/>
              <p:nvPr/>
            </p:nvSpPr>
            <p:spPr>
              <a:xfrm>
                <a:off x="1170568" y="3253695"/>
                <a:ext cx="3459078" cy="3157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700" b="1" dirty="0">
                    <a:latin typeface="Helvetica" pitchFamily="2" charset="0"/>
                  </a:rPr>
                  <a:t>5x5 array of spheres</a:t>
                </a:r>
                <a:r>
                  <a:rPr lang="en-US" sz="1700" b="1" dirty="0">
                    <a:latin typeface="Helvetica" pitchFamily="2" charset="0"/>
                    <a:sym typeface="Wingdings" pitchFamily="2" charset="2"/>
                  </a:rPr>
                  <a:t> (~1 mbar):</a:t>
                </a:r>
                <a:endParaRPr lang="en-US" sz="1700" b="1" dirty="0">
                  <a:latin typeface="Helvetica" pitchFamily="2" charset="0"/>
                </a:endParaRPr>
              </a:p>
            </p:txBody>
          </p:sp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3D4C81BC-007F-A282-FD2E-394261F775FD}"/>
                  </a:ext>
                </a:extLst>
              </p:cNvPr>
              <p:cNvGrpSpPr/>
              <p:nvPr/>
            </p:nvGrpSpPr>
            <p:grpSpPr>
              <a:xfrm>
                <a:off x="1490114" y="5958932"/>
                <a:ext cx="1058238" cy="292388"/>
                <a:chOff x="9248208" y="3909260"/>
                <a:chExt cx="1058238" cy="292388"/>
              </a:xfrm>
            </p:grpSpPr>
            <p:cxnSp>
              <p:nvCxnSpPr>
                <p:cNvPr id="16" name="Straight Arrow Connector 15">
                  <a:extLst>
                    <a:ext uri="{FF2B5EF4-FFF2-40B4-BE49-F238E27FC236}">
                      <a16:creationId xmlns:a16="http://schemas.microsoft.com/office/drawing/2014/main" id="{D8951DC7-52F8-438D-2377-B26D669312F5}"/>
                    </a:ext>
                  </a:extLst>
                </p:cNvPr>
                <p:cNvCxnSpPr/>
                <p:nvPr/>
              </p:nvCxnSpPr>
              <p:spPr>
                <a:xfrm>
                  <a:off x="9431676" y="3914454"/>
                  <a:ext cx="413364" cy="0"/>
                </a:xfrm>
                <a:prstGeom prst="straightConnector1">
                  <a:avLst/>
                </a:prstGeom>
                <a:ln>
                  <a:headEnd type="triangle"/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8" name="TextBox 17">
                      <a:extLst>
                        <a:ext uri="{FF2B5EF4-FFF2-40B4-BE49-F238E27FC236}">
                          <a16:creationId xmlns:a16="http://schemas.microsoft.com/office/drawing/2014/main" id="{8DA08BF4-9617-7748-FD2B-6ECF2CD7D792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9248208" y="3909260"/>
                      <a:ext cx="1058238" cy="292388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sz="13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~70 </a:t>
                      </a:r>
                      <a14:m>
                        <m:oMath xmlns:m="http://schemas.openxmlformats.org/officeDocument/2006/math">
                          <m:r>
                            <a:rPr lang="en-US" sz="13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oMath>
                      </a14:m>
                      <a:r>
                        <a:rPr lang="en-US" sz="13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</a:t>
                      </a:r>
                    </a:p>
                  </p:txBody>
                </p:sp>
              </mc:Choice>
              <mc:Fallback xmlns="">
                <p:sp>
                  <p:nvSpPr>
                    <p:cNvPr id="18" name="TextBox 17">
                      <a:extLst>
                        <a:ext uri="{FF2B5EF4-FFF2-40B4-BE49-F238E27FC236}">
                          <a16:creationId xmlns:a16="http://schemas.microsoft.com/office/drawing/2014/main" id="{0BED7A2F-7865-DA28-B047-54A239BAE949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9248208" y="3909260"/>
                      <a:ext cx="1058238" cy="292388"/>
                    </a:xfrm>
                    <a:prstGeom prst="rect">
                      <a:avLst/>
                    </a:prstGeom>
                    <a:blipFill>
                      <a:blip r:embed="rId8"/>
                      <a:stretch>
                        <a:fillRect l="-1064" t="-3704" b="-3704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</p:grpSp>
      </p:grpSp>
      <p:pic>
        <p:nvPicPr>
          <p:cNvPr id="27" name="Graphic 26">
            <a:extLst>
              <a:ext uri="{FF2B5EF4-FFF2-40B4-BE49-F238E27FC236}">
                <a16:creationId xmlns:a16="http://schemas.microsoft.com/office/drawing/2014/main" id="{1C9E7B7A-5A89-48E7-8632-BCACF1A13ED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082536" y="1704028"/>
            <a:ext cx="8107225" cy="5018305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A0048C2F-BE22-D83B-645C-7DB5084CCE4C}"/>
              </a:ext>
            </a:extLst>
          </p:cNvPr>
          <p:cNvSpPr txBox="1"/>
          <p:nvPr/>
        </p:nvSpPr>
        <p:spPr>
          <a:xfrm>
            <a:off x="5001431" y="2957921"/>
            <a:ext cx="3878058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b="1" dirty="0">
                <a:latin typeface="Helvetica" pitchFamily="2" charset="0"/>
              </a:rPr>
              <a:t>Simplified schematic: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B00F2A3-8F63-4899-B661-F52D115B48D2}"/>
              </a:ext>
            </a:extLst>
          </p:cNvPr>
          <p:cNvSpPr>
            <a:spLocks noChangeAspect="1"/>
          </p:cNvSpPr>
          <p:nvPr/>
        </p:nvSpPr>
        <p:spPr>
          <a:xfrm>
            <a:off x="5206181" y="117985"/>
            <a:ext cx="6955854" cy="653153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Yshape_fast.mp4">
            <a:hlinkClick r:id="" action="ppaction://media"/>
            <a:extLst>
              <a:ext uri="{FF2B5EF4-FFF2-40B4-BE49-F238E27FC236}">
                <a16:creationId xmlns:a16="http://schemas.microsoft.com/office/drawing/2014/main" id="{4BE48029-AC63-8A38-6AB0-F841971546F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rcRect r="18160"/>
          <a:stretch/>
        </p:blipFill>
        <p:spPr>
          <a:xfrm>
            <a:off x="5630994" y="594270"/>
            <a:ext cx="6235580" cy="5723836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59F07270-5FEC-85D9-860C-8541AB7F29D8}"/>
              </a:ext>
            </a:extLst>
          </p:cNvPr>
          <p:cNvGrpSpPr/>
          <p:nvPr/>
        </p:nvGrpSpPr>
        <p:grpSpPr>
          <a:xfrm>
            <a:off x="5614240" y="5809654"/>
            <a:ext cx="1067431" cy="396359"/>
            <a:chOff x="5614240" y="5809654"/>
            <a:chExt cx="1067431" cy="396359"/>
          </a:xfrm>
        </p:grpSpPr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D1E0E387-BE23-E9E2-64F6-E6C81D0B0931}"/>
                </a:ext>
              </a:extLst>
            </p:cNvPr>
            <p:cNvCxnSpPr>
              <a:cxnSpLocks/>
            </p:cNvCxnSpPr>
            <p:nvPr/>
          </p:nvCxnSpPr>
          <p:spPr>
            <a:xfrm>
              <a:off x="5769862" y="6162199"/>
              <a:ext cx="592112" cy="0"/>
            </a:xfrm>
            <a:prstGeom prst="straightConnector1">
              <a:avLst/>
            </a:prstGeom>
            <a:ln w="38100"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85709DB6-8CF6-9D3D-D504-A98E2B2D5F80}"/>
                    </a:ext>
                  </a:extLst>
                </p:cNvPr>
                <p:cNvSpPr txBox="1"/>
                <p:nvPr/>
              </p:nvSpPr>
              <p:spPr>
                <a:xfrm>
                  <a:off x="5614240" y="5809654"/>
                  <a:ext cx="1067431" cy="39635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/>
                    <a:t>100 </a:t>
                  </a:r>
                  <a14:m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𝜇</m:t>
                      </m:r>
                    </m:oMath>
                  </a14:m>
                  <a:r>
                    <a:rPr lang="en-US" dirty="0"/>
                    <a:t>m</a:t>
                  </a:r>
                </a:p>
              </p:txBody>
            </p:sp>
          </mc:Choice>
          <mc:Fallback xmlns="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85709DB6-8CF6-9D3D-D504-A98E2B2D5F8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14240" y="5809654"/>
                  <a:ext cx="1067431" cy="396359"/>
                </a:xfrm>
                <a:prstGeom prst="rect">
                  <a:avLst/>
                </a:prstGeom>
                <a:blipFill>
                  <a:blip r:embed="rId12"/>
                  <a:stretch>
                    <a:fillRect l="-4706" t="-6250" b="-1875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946D012-CC21-F560-AA73-EFFB5F798C0E}"/>
                  </a:ext>
                </a:extLst>
              </p:cNvPr>
              <p:cNvSpPr txBox="1"/>
              <p:nvPr/>
            </p:nvSpPr>
            <p:spPr>
              <a:xfrm>
                <a:off x="5405395" y="234129"/>
                <a:ext cx="6770148" cy="3963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>
                    <a:latin typeface="Helvetica" pitchFamily="2" charset="0"/>
                  </a:rPr>
                  <a:t>Rearrangement example (10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𝝁</m:t>
                    </m:r>
                  </m:oMath>
                </a14:m>
                <a:r>
                  <a:rPr lang="en-US" b="1" dirty="0">
                    <a:latin typeface="Helvetica" pitchFamily="2" charset="0"/>
                  </a:rPr>
                  <a:t>m spheres @ ~1 mbar):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946D012-CC21-F560-AA73-EFFB5F798C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05395" y="234129"/>
                <a:ext cx="6770148" cy="396359"/>
              </a:xfrm>
              <a:prstGeom prst="rect">
                <a:avLst/>
              </a:prstGeom>
              <a:blipFill>
                <a:blip r:embed="rId13"/>
                <a:stretch>
                  <a:fillRect t="-6250" b="-187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A2C817BE-6188-0E54-3D16-FD9BC40BF34C}"/>
              </a:ext>
            </a:extLst>
          </p:cNvPr>
          <p:cNvSpPr txBox="1"/>
          <p:nvPr/>
        </p:nvSpPr>
        <p:spPr>
          <a:xfrm>
            <a:off x="10318512" y="6267435"/>
            <a:ext cx="1773661" cy="330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/>
              <a:t>Played at 8x speed</a:t>
            </a:r>
          </a:p>
        </p:txBody>
      </p:sp>
      <p:pic>
        <p:nvPicPr>
          <p:cNvPr id="14" name="Picture 13" descr="A blue letter y with white outline&#10;&#10;Description automatically generated">
            <a:extLst>
              <a:ext uri="{FF2B5EF4-FFF2-40B4-BE49-F238E27FC236}">
                <a16:creationId xmlns:a16="http://schemas.microsoft.com/office/drawing/2014/main" id="{2AA53492-F3A9-2AA4-AF8F-6A5ABD2D6B3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049968" y="5019222"/>
            <a:ext cx="2090507" cy="1177851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6DE86DD-D8AD-2390-EE4F-CAF5356037A4}"/>
              </a:ext>
            </a:extLst>
          </p:cNvPr>
          <p:cNvSpPr txBox="1"/>
          <p:nvPr/>
        </p:nvSpPr>
        <p:spPr>
          <a:xfrm>
            <a:off x="2537093" y="6496720"/>
            <a:ext cx="19481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i="1" dirty="0"/>
              <a:t>arXiv:2412.07088</a:t>
            </a:r>
          </a:p>
        </p:txBody>
      </p:sp>
    </p:spTree>
    <p:extLst>
      <p:ext uri="{BB962C8B-B14F-4D97-AF65-F5344CB8AC3E}">
        <p14:creationId xmlns:p14="http://schemas.microsoft.com/office/powerpoint/2010/main" val="2492518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96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5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15" grpId="0" animBg="1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6">
            <a:extLst>
              <a:ext uri="{FF2B5EF4-FFF2-40B4-BE49-F238E27FC236}">
                <a16:creationId xmlns:a16="http://schemas.microsoft.com/office/drawing/2014/main" id="{87B8293C-95D5-F341-A25D-2F3FFCDDC3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845040" y="6515429"/>
            <a:ext cx="2346960" cy="413808"/>
          </a:xfrm>
        </p:spPr>
        <p:txBody>
          <a:bodyPr/>
          <a:lstStyle/>
          <a:p>
            <a:fld id="{321454C5-E992-0B4A-8BCD-5A61630EA55B}" type="slidenum">
              <a:rPr lang="en-US" smtClean="0">
                <a:solidFill>
                  <a:schemeClr val="bg1">
                    <a:lumMod val="50000"/>
                  </a:schemeClr>
                </a:solidFill>
                <a:latin typeface="Helvetica"/>
                <a:cs typeface="Helvetica"/>
              </a:rPr>
              <a:pPr/>
              <a:t>9</a:t>
            </a:fld>
            <a:endParaRPr lang="en-US" dirty="0">
              <a:solidFill>
                <a:schemeClr val="bg1">
                  <a:lumMod val="50000"/>
                </a:schemeClr>
              </a:solidFill>
              <a:latin typeface="Helvetica"/>
              <a:cs typeface="Helvetica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39D3153-5246-3B4A-BE65-88C8A1F3399A}"/>
              </a:ext>
            </a:extLst>
          </p:cNvPr>
          <p:cNvSpPr txBox="1">
            <a:spLocks/>
          </p:cNvSpPr>
          <p:nvPr/>
        </p:nvSpPr>
        <p:spPr>
          <a:xfrm>
            <a:off x="419100" y="248716"/>
            <a:ext cx="11196795" cy="636587"/>
          </a:xfrm>
          <a:prstGeom prst="rect">
            <a:avLst/>
          </a:prstGeom>
        </p:spPr>
        <p:txBody>
          <a:bodyPr vert="horz" lIns="101870" tIns="50935" rIns="101870" bIns="50935" rtlCol="0" anchor="ctr">
            <a:normAutofit fontScale="90000" lnSpcReduction="20000"/>
          </a:bodyPr>
          <a:lstStyle>
            <a:lvl1pPr algn="ctr" defTabSz="509352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en-US" sz="4400" dirty="0">
                <a:solidFill>
                  <a:srgbClr val="984807"/>
                </a:solidFill>
                <a:latin typeface="Helvetica"/>
                <a:ea typeface="ＭＳ Ｐゴシック" charset="0"/>
                <a:cs typeface="Helvetica"/>
              </a:rPr>
              <a:t>Aside on SI units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B5E4AB17-061C-C84E-8835-D486C5612DE4}"/>
              </a:ext>
            </a:extLst>
          </p:cNvPr>
          <p:cNvCxnSpPr>
            <a:cxnSpLocks/>
          </p:cNvCxnSpPr>
          <p:nvPr/>
        </p:nvCxnSpPr>
        <p:spPr>
          <a:xfrm>
            <a:off x="419100" y="846155"/>
            <a:ext cx="11196795" cy="0"/>
          </a:xfrm>
          <a:prstGeom prst="line">
            <a:avLst/>
          </a:prstGeom>
          <a:ln w="12700">
            <a:solidFill>
              <a:schemeClr val="tx1">
                <a:lumMod val="95000"/>
                <a:lumOff val="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D2A75196-62B0-5124-FEFA-10D66792C41B}"/>
              </a:ext>
            </a:extLst>
          </p:cNvPr>
          <p:cNvSpPr txBox="1"/>
          <p:nvPr/>
        </p:nvSpPr>
        <p:spPr>
          <a:xfrm>
            <a:off x="419098" y="960788"/>
            <a:ext cx="11196795" cy="410641"/>
          </a:xfrm>
          <a:prstGeom prst="rect">
            <a:avLst/>
          </a:prstGeom>
          <a:noFill/>
        </p:spPr>
        <p:txBody>
          <a:bodyPr wrap="square" lIns="101870" tIns="50935" rIns="101870" bIns="50935" rtlCol="0">
            <a:spAutoFit/>
          </a:bodyPr>
          <a:lstStyle/>
          <a:p>
            <a:pPr marL="318346" indent="-318346">
              <a:spcBef>
                <a:spcPts val="1800"/>
              </a:spcBef>
              <a:buFont typeface="Arial"/>
              <a:buChar char="•"/>
            </a:pPr>
            <a:r>
              <a:rPr lang="en-US" sz="2000">
                <a:latin typeface="Helvetica"/>
                <a:cs typeface="Helvetica"/>
              </a:rPr>
              <a:t>In 2022, new </a:t>
            </a:r>
            <a:r>
              <a:rPr lang="en-US" sz="2000" dirty="0">
                <a:latin typeface="Helvetica"/>
                <a:cs typeface="Helvetica"/>
              </a:rPr>
              <a:t>official SI prefixes were added for the first time in 3 decades 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6497ACCE-E854-74AC-4038-80C5BD55AB4D}"/>
              </a:ext>
            </a:extLst>
          </p:cNvPr>
          <p:cNvGrpSpPr/>
          <p:nvPr/>
        </p:nvGrpSpPr>
        <p:grpSpPr>
          <a:xfrm>
            <a:off x="2320083" y="1579681"/>
            <a:ext cx="5099959" cy="1896687"/>
            <a:chOff x="419098" y="1635142"/>
            <a:chExt cx="5099959" cy="1896687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101D1C18-4FDC-5BE7-DB7F-D694B62D0C7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9098" y="1635142"/>
              <a:ext cx="4829629" cy="166426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8FF2DC2E-41DF-A6AF-388F-BF22BE9483E4}"/>
                </a:ext>
              </a:extLst>
            </p:cNvPr>
            <p:cNvSpPr txBox="1"/>
            <p:nvPr/>
          </p:nvSpPr>
          <p:spPr>
            <a:xfrm>
              <a:off x="1763029" y="3254830"/>
              <a:ext cx="3756028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200" dirty="0">
                  <a:hlinkClick r:id="rId4"/>
                </a:rPr>
                <a:t>https://www.nature.com/articles/d41586-022-03747-9</a:t>
              </a:r>
              <a:r>
                <a:rPr lang="en-US" sz="1200" dirty="0"/>
                <a:t> 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05FD0DE5-3BD8-514A-292C-1422283EA1B3}"/>
              </a:ext>
            </a:extLst>
          </p:cNvPr>
          <p:cNvGrpSpPr>
            <a:grpSpLocks noChangeAspect="1"/>
          </p:cNvGrpSpPr>
          <p:nvPr/>
        </p:nvGrpSpPr>
        <p:grpSpPr>
          <a:xfrm>
            <a:off x="7420041" y="1418562"/>
            <a:ext cx="4640717" cy="5223154"/>
            <a:chOff x="7674429" y="2144202"/>
            <a:chExt cx="3900418" cy="4389943"/>
          </a:xfrm>
        </p:grpSpPr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E5219B45-2C98-E267-6136-D84914FA7C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13319" r="13661" b="5956"/>
            <a:stretch/>
          </p:blipFill>
          <p:spPr>
            <a:xfrm>
              <a:off x="7674429" y="2144202"/>
              <a:ext cx="3900418" cy="4389943"/>
            </a:xfrm>
            <a:prstGeom prst="rect">
              <a:avLst/>
            </a:prstGeom>
          </p:spPr>
        </p:pic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3BE2DA00-BD9D-639E-16BC-419F3CCBBE55}"/>
                </a:ext>
              </a:extLst>
            </p:cNvPr>
            <p:cNvSpPr/>
            <p:nvPr/>
          </p:nvSpPr>
          <p:spPr>
            <a:xfrm>
              <a:off x="7739745" y="2411813"/>
              <a:ext cx="3505198" cy="701501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5194A719-7F33-F12E-C69E-232EFF60828C}"/>
                </a:ext>
              </a:extLst>
            </p:cNvPr>
            <p:cNvSpPr/>
            <p:nvPr/>
          </p:nvSpPr>
          <p:spPr>
            <a:xfrm>
              <a:off x="7739745" y="5765437"/>
              <a:ext cx="3505198" cy="701501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7AFB0B5C-94D6-0276-71CD-A12A07CCC7FB}"/>
              </a:ext>
            </a:extLst>
          </p:cNvPr>
          <p:cNvGrpSpPr/>
          <p:nvPr/>
        </p:nvGrpSpPr>
        <p:grpSpPr>
          <a:xfrm>
            <a:off x="376985" y="3637959"/>
            <a:ext cx="6417549" cy="2009378"/>
            <a:chOff x="762001" y="3637959"/>
            <a:chExt cx="6417549" cy="2009378"/>
          </a:xfrm>
        </p:grpSpPr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D7EE6A73-001A-9443-85FD-333A4CE6357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62001" y="3637959"/>
              <a:ext cx="6417549" cy="200937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8E50D2CA-CD95-CB4E-4843-091476A578B7}"/>
                </a:ext>
              </a:extLst>
            </p:cNvPr>
            <p:cNvGrpSpPr/>
            <p:nvPr/>
          </p:nvGrpSpPr>
          <p:grpSpPr>
            <a:xfrm>
              <a:off x="791498" y="4894709"/>
              <a:ext cx="6324598" cy="461214"/>
              <a:chOff x="791498" y="4894709"/>
              <a:chExt cx="6324598" cy="461214"/>
            </a:xfrm>
          </p:grpSpPr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E47222A5-9508-350A-5E4A-2CE42C96EF89}"/>
                  </a:ext>
                </a:extLst>
              </p:cNvPr>
              <p:cNvSpPr/>
              <p:nvPr/>
            </p:nvSpPr>
            <p:spPr>
              <a:xfrm>
                <a:off x="1873045" y="4894709"/>
                <a:ext cx="5243051" cy="265279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1733FD6E-8733-2951-0576-A8AF9CAFAD16}"/>
                  </a:ext>
                </a:extLst>
              </p:cNvPr>
              <p:cNvSpPr/>
              <p:nvPr/>
            </p:nvSpPr>
            <p:spPr>
              <a:xfrm>
                <a:off x="791498" y="5143477"/>
                <a:ext cx="5565058" cy="212446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sp>
        <p:nvSpPr>
          <p:cNvPr id="51" name="TextBox 50">
            <a:extLst>
              <a:ext uri="{FF2B5EF4-FFF2-40B4-BE49-F238E27FC236}">
                <a16:creationId xmlns:a16="http://schemas.microsoft.com/office/drawing/2014/main" id="{5710EBE3-6784-2E5A-A06D-1FAB0FFEEDAA}"/>
              </a:ext>
            </a:extLst>
          </p:cNvPr>
          <p:cNvSpPr txBox="1"/>
          <p:nvPr/>
        </p:nvSpPr>
        <p:spPr>
          <a:xfrm>
            <a:off x="34082" y="5881195"/>
            <a:ext cx="64175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Helvetica" pitchFamily="2" charset="0"/>
              </a:rPr>
              <a:t>&lt;1 electron charge/(few weeks) ~ 100 </a:t>
            </a:r>
            <a:r>
              <a:rPr lang="en-US" sz="2000" dirty="0" err="1">
                <a:latin typeface="Helvetica" pitchFamily="2" charset="0"/>
              </a:rPr>
              <a:t>rontoamps</a:t>
            </a:r>
            <a:r>
              <a:rPr lang="en-US" sz="2000" dirty="0">
                <a:latin typeface="Helvetica" pitchFamily="2" charset="0"/>
              </a:rPr>
              <a:t>!</a:t>
            </a:r>
          </a:p>
        </p:txBody>
      </p:sp>
      <p:sp>
        <p:nvSpPr>
          <p:cNvPr id="5" name="Footer Placeholder 7">
            <a:extLst>
              <a:ext uri="{FF2B5EF4-FFF2-40B4-BE49-F238E27FC236}">
                <a16:creationId xmlns:a16="http://schemas.microsoft.com/office/drawing/2014/main" id="{917B65BB-C507-FE2A-B256-21748DD166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3837859" y="6515164"/>
            <a:ext cx="4359275" cy="414338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ro-RO" sz="1300">
                <a:solidFill>
                  <a:schemeClr val="bg1">
                    <a:lumMod val="50000"/>
                  </a:schemeClr>
                </a:solidFill>
                <a:latin typeface="Helvetica"/>
                <a:cs typeface="Helvetica"/>
              </a:rPr>
              <a:t>UMass - Jan 15, 2025</a:t>
            </a:r>
            <a:endParaRPr lang="en-US" sz="1300" dirty="0">
              <a:solidFill>
                <a:schemeClr val="bg1">
                  <a:lumMod val="50000"/>
                </a:schemeClr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699910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97026</TotalTime>
  <Words>2782</Words>
  <Application>Microsoft Macintosh PowerPoint</Application>
  <PresentationFormat>Widescreen</PresentationFormat>
  <Paragraphs>457</Paragraphs>
  <Slides>26</Slides>
  <Notes>26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4" baseType="lpstr">
      <vt:lpstr>Arial</vt:lpstr>
      <vt:lpstr>Calibri</vt:lpstr>
      <vt:lpstr>Calibri Light</vt:lpstr>
      <vt:lpstr>Cambria Math</vt:lpstr>
      <vt:lpstr>Helvetica</vt:lpstr>
      <vt:lpstr>System Font Regular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Moore, David</dc:creator>
  <cp:lastModifiedBy>David Moore</cp:lastModifiedBy>
  <cp:revision>3338</cp:revision>
  <dcterms:created xsi:type="dcterms:W3CDTF">2020-08-03T17:41:34Z</dcterms:created>
  <dcterms:modified xsi:type="dcterms:W3CDTF">2025-01-14T14:18:46Z</dcterms:modified>
</cp:coreProperties>
</file>