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333" r:id="rId3"/>
    <p:sldId id="304" r:id="rId4"/>
    <p:sldId id="330" r:id="rId5"/>
    <p:sldId id="306" r:id="rId6"/>
    <p:sldId id="331" r:id="rId7"/>
    <p:sldId id="307" r:id="rId8"/>
    <p:sldId id="309" r:id="rId9"/>
    <p:sldId id="299" r:id="rId10"/>
    <p:sldId id="308" r:id="rId11"/>
    <p:sldId id="310" r:id="rId12"/>
    <p:sldId id="311" r:id="rId13"/>
    <p:sldId id="312" r:id="rId14"/>
    <p:sldId id="313" r:id="rId15"/>
    <p:sldId id="314" r:id="rId16"/>
    <p:sldId id="316" r:id="rId17"/>
    <p:sldId id="317" r:id="rId18"/>
    <p:sldId id="318" r:id="rId19"/>
    <p:sldId id="319" r:id="rId20"/>
    <p:sldId id="294" r:id="rId21"/>
    <p:sldId id="320" r:id="rId22"/>
    <p:sldId id="321" r:id="rId23"/>
    <p:sldId id="295" r:id="rId24"/>
    <p:sldId id="296" r:id="rId25"/>
    <p:sldId id="297" r:id="rId26"/>
    <p:sldId id="272" r:id="rId27"/>
    <p:sldId id="329" r:id="rId28"/>
    <p:sldId id="301" r:id="rId29"/>
    <p:sldId id="323" r:id="rId30"/>
    <p:sldId id="325" r:id="rId31"/>
    <p:sldId id="324" r:id="rId32"/>
    <p:sldId id="326" r:id="rId33"/>
    <p:sldId id="327" r:id="rId34"/>
    <p:sldId id="334" r:id="rId35"/>
    <p:sldId id="328" r:id="rId36"/>
    <p:sldId id="30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1" autoAdjust="0"/>
    <p:restoredTop sz="94660"/>
  </p:normalViewPr>
  <p:slideViewPr>
    <p:cSldViewPr snapToGrid="0">
      <p:cViewPr varScale="1">
        <p:scale>
          <a:sx n="101" d="100"/>
          <a:sy n="101" d="100"/>
        </p:scale>
        <p:origin x="68"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EBE25-C04F-4709-A51D-30B03654D96D}" type="datetimeFigureOut">
              <a:rPr lang="en-US" smtClean="0"/>
              <a:t>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BC79F-9221-4216-B81B-928E11331509}" type="slidenum">
              <a:rPr lang="en-US" smtClean="0"/>
              <a:t>‹#›</a:t>
            </a:fld>
            <a:endParaRPr lang="en-US"/>
          </a:p>
        </p:txBody>
      </p:sp>
    </p:spTree>
    <p:extLst>
      <p:ext uri="{BB962C8B-B14F-4D97-AF65-F5344CB8AC3E}">
        <p14:creationId xmlns:p14="http://schemas.microsoft.com/office/powerpoint/2010/main" val="196847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p:nvPicPr>
        <p:blipFill>
          <a:blip r:embed="rId3">
            <a:alphaModFix amt="60000"/>
          </a:blip>
          <a:srcRect/>
          <a:stretch/>
        </p:blipFill>
        <p:spPr>
          <a:xfrm>
            <a:off x="8418740" y="5755088"/>
            <a:ext cx="3173185" cy="419100"/>
          </a:xfrm>
          <a:prstGeom prst="rect">
            <a:avLst/>
          </a:prstGeom>
        </p:spPr>
      </p:pic>
    </p:spTree>
    <p:extLst>
      <p:ext uri="{BB962C8B-B14F-4D97-AF65-F5344CB8AC3E}">
        <p14:creationId xmlns:p14="http://schemas.microsoft.com/office/powerpoint/2010/main" val="274252516"/>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0FEB2BAE-42F5-4E8E-8779-D0CAC1AC6BE8}" type="slidenum">
              <a:rPr lang="en-US" smtClean="0"/>
              <a:t>‹#›</a:t>
            </a:fld>
            <a:endParaRPr lang="en-US"/>
          </a:p>
        </p:txBody>
      </p:sp>
    </p:spTree>
    <p:extLst>
      <p:ext uri="{BB962C8B-B14F-4D97-AF65-F5344CB8AC3E}">
        <p14:creationId xmlns:p14="http://schemas.microsoft.com/office/powerpoint/2010/main" val="3853018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0FEB2BAE-42F5-4E8E-8779-D0CAC1AC6BE8}" type="slidenum">
              <a:rPr lang="en-US" smtClean="0"/>
              <a:t>‹#›</a:t>
            </a:fld>
            <a:endParaRPr lang="en-US"/>
          </a:p>
        </p:txBody>
      </p:sp>
    </p:spTree>
    <p:extLst>
      <p:ext uri="{BB962C8B-B14F-4D97-AF65-F5344CB8AC3E}">
        <p14:creationId xmlns:p14="http://schemas.microsoft.com/office/powerpoint/2010/main" val="2083959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0FEB2BAE-42F5-4E8E-8779-D0CAC1AC6BE8}" type="slidenum">
              <a:rPr lang="en-US" smtClean="0"/>
              <a:t>‹#›</a:t>
            </a:fld>
            <a:endParaRPr lang="en-US"/>
          </a:p>
        </p:txBody>
      </p:sp>
    </p:spTree>
    <p:extLst>
      <p:ext uri="{BB962C8B-B14F-4D97-AF65-F5344CB8AC3E}">
        <p14:creationId xmlns:p14="http://schemas.microsoft.com/office/powerpoint/2010/main" val="354856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0FEB2BAE-42F5-4E8E-8779-D0CAC1AC6BE8}" type="slidenum">
              <a:rPr lang="en-US" smtClean="0"/>
              <a:t>‹#›</a:t>
            </a:fld>
            <a:endParaRPr lang="en-US"/>
          </a:p>
        </p:txBody>
      </p:sp>
    </p:spTree>
    <p:extLst>
      <p:ext uri="{BB962C8B-B14F-4D97-AF65-F5344CB8AC3E}">
        <p14:creationId xmlns:p14="http://schemas.microsoft.com/office/powerpoint/2010/main" val="4165486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45AC2-D003-0877-788F-18B2A2702A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C1A394-25AF-A48E-8CCD-9CA5C4A95E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021CCC-60E0-A58E-27A5-2F2BD67D0A5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93CF0BD-7DC5-8747-8EA2-F04C20F22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237243-2693-E243-7639-F63C93CA5DB6}"/>
              </a:ext>
            </a:extLst>
          </p:cNvPr>
          <p:cNvSpPr>
            <a:spLocks noGrp="1"/>
          </p:cNvSpPr>
          <p:nvPr>
            <p:ph type="sldNum" sz="quarter" idx="12"/>
          </p:nvPr>
        </p:nvSpPr>
        <p:spPr/>
        <p:txBody>
          <a:bodyPr/>
          <a:lstStyle/>
          <a:p>
            <a:fld id="{0FEB2BAE-42F5-4E8E-8779-D0CAC1AC6BE8}" type="slidenum">
              <a:rPr lang="en-US" smtClean="0"/>
              <a:t>‹#›</a:t>
            </a:fld>
            <a:endParaRPr lang="en-US"/>
          </a:p>
        </p:txBody>
      </p:sp>
    </p:spTree>
    <p:extLst>
      <p:ext uri="{BB962C8B-B14F-4D97-AF65-F5344CB8AC3E}">
        <p14:creationId xmlns:p14="http://schemas.microsoft.com/office/powerpoint/2010/main" val="390150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7" name="Picture 6">
            <a:extLst>
              <a:ext uri="{FF2B5EF4-FFF2-40B4-BE49-F238E27FC236}">
                <a16:creationId xmlns:a16="http://schemas.microsoft.com/office/drawing/2014/main" id="{E64EB6B9-C6AF-7F40-9A3F-E71E87EB2DF9}"/>
              </a:ext>
            </a:extLst>
          </p:cNvPr>
          <p:cNvPicPr>
            <a:picLocks noChangeAspect="1"/>
          </p:cNvPicPr>
          <p:nvPr/>
        </p:nvPicPr>
        <p:blipFill>
          <a:blip r:embed="rId3"/>
          <a:srcRect/>
          <a:stretch/>
        </p:blipFill>
        <p:spPr>
          <a:xfrm>
            <a:off x="8418740" y="5742910"/>
            <a:ext cx="3173185" cy="419100"/>
          </a:xfrm>
          <a:prstGeom prst="rect">
            <a:avLst/>
          </a:prstGeom>
        </p:spPr>
      </p:pic>
    </p:spTree>
    <p:extLst>
      <p:ext uri="{BB962C8B-B14F-4D97-AF65-F5344CB8AC3E}">
        <p14:creationId xmlns:p14="http://schemas.microsoft.com/office/powerpoint/2010/main" val="1931471517"/>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0FEB2BAE-42F5-4E8E-8779-D0CAC1AC6BE8}" type="slidenum">
              <a:rPr lang="en-US" smtClean="0"/>
              <a:t>‹#›</a:t>
            </a:fld>
            <a:endParaRPr lang="en-US"/>
          </a:p>
        </p:txBody>
      </p:sp>
    </p:spTree>
    <p:extLst>
      <p:ext uri="{BB962C8B-B14F-4D97-AF65-F5344CB8AC3E}">
        <p14:creationId xmlns:p14="http://schemas.microsoft.com/office/powerpoint/2010/main" val="316099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0FEB2BAE-42F5-4E8E-8779-D0CAC1AC6BE8}" type="slidenum">
              <a:rPr lang="en-US" smtClean="0"/>
              <a:t>‹#›</a:t>
            </a:fld>
            <a:endParaRPr lang="en-US"/>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273996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0FEB2BAE-42F5-4E8E-8779-D0CAC1AC6BE8}" type="slidenum">
              <a:rPr lang="en-US" smtClean="0"/>
              <a:t>‹#›</a:t>
            </a:fld>
            <a:endParaRPr lang="en-US"/>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410730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0FEB2BAE-42F5-4E8E-8779-D0CAC1AC6BE8}" type="slidenum">
              <a:rPr lang="en-US" smtClean="0"/>
              <a:t>‹#›</a:t>
            </a:fld>
            <a:endParaRPr lang="en-US"/>
          </a:p>
        </p:txBody>
      </p:sp>
    </p:spTree>
    <p:extLst>
      <p:ext uri="{BB962C8B-B14F-4D97-AF65-F5344CB8AC3E}">
        <p14:creationId xmlns:p14="http://schemas.microsoft.com/office/powerpoint/2010/main" val="3724737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0FEB2BAE-42F5-4E8E-8779-D0CAC1AC6BE8}" type="slidenum">
              <a:rPr lang="en-US" smtClean="0"/>
              <a:t>‹#›</a:t>
            </a:fld>
            <a:endParaRPr lang="en-US"/>
          </a:p>
        </p:txBody>
      </p:sp>
    </p:spTree>
    <p:extLst>
      <p:ext uri="{BB962C8B-B14F-4D97-AF65-F5344CB8AC3E}">
        <p14:creationId xmlns:p14="http://schemas.microsoft.com/office/powerpoint/2010/main" val="1900231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0FEB2BAE-42F5-4E8E-8779-D0CAC1AC6BE8}" type="slidenum">
              <a:rPr lang="en-US" smtClean="0"/>
              <a:t>‹#›</a:t>
            </a:fld>
            <a:endParaRPr lang="en-US"/>
          </a:p>
        </p:txBody>
      </p:sp>
    </p:spTree>
    <p:extLst>
      <p:ext uri="{BB962C8B-B14F-4D97-AF65-F5344CB8AC3E}">
        <p14:creationId xmlns:p14="http://schemas.microsoft.com/office/powerpoint/2010/main" val="2273269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0FEB2BAE-42F5-4E8E-8779-D0CAC1AC6BE8}" type="slidenum">
              <a:rPr lang="en-US" smtClean="0"/>
              <a:t>‹#›</a:t>
            </a:fld>
            <a:endParaRPr lang="en-US"/>
          </a:p>
        </p:txBody>
      </p:sp>
    </p:spTree>
    <p:extLst>
      <p:ext uri="{BB962C8B-B14F-4D97-AF65-F5344CB8AC3E}">
        <p14:creationId xmlns:p14="http://schemas.microsoft.com/office/powerpoint/2010/main" val="93920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0FEB2BAE-42F5-4E8E-8779-D0CAC1AC6BE8}" type="slidenum">
              <a:rPr lang="en-US" smtClean="0"/>
              <a:t>‹#›</a:t>
            </a:fld>
            <a:endParaRPr lang="en-US"/>
          </a:p>
        </p:txBody>
      </p:sp>
    </p:spTree>
    <p:extLst>
      <p:ext uri="{BB962C8B-B14F-4D97-AF65-F5344CB8AC3E}">
        <p14:creationId xmlns:p14="http://schemas.microsoft.com/office/powerpoint/2010/main" val="3305561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3840">
          <p15:clr>
            <a:srgbClr val="F26B43"/>
          </p15:clr>
        </p15:guide>
        <p15:guide id="9" pos="360">
          <p15:clr>
            <a:srgbClr val="F26B43"/>
          </p15:clr>
        </p15:guide>
        <p15:guide id="10" orient="horz" pos="3888">
          <p15:clr>
            <a:srgbClr val="F26B43"/>
          </p15:clr>
        </p15:guide>
        <p15:guide id="11" pos="7320">
          <p15:clr>
            <a:srgbClr val="F26B43"/>
          </p15:clr>
        </p15:guide>
        <p15:guide id="12" orient="horz" pos="41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0.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0.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0.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image" Target="../media/image420.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0.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fif"/><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journals.aps.org/prxquantum/abstract/10.1103/PRXQuantum.2.040326" TargetMode="External"/><Relationship Id="rId2" Type="http://schemas.openxmlformats.org/officeDocument/2006/relationships/image" Target="../media/image50.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doi.org/10.1038/s41567-022-01914-3" TargetMode="External"/><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B2C4EA-AE3A-D9C6-0B05-E5217DDD19E1}"/>
              </a:ext>
            </a:extLst>
          </p:cNvPr>
          <p:cNvSpPr>
            <a:spLocks noGrp="1"/>
          </p:cNvSpPr>
          <p:nvPr>
            <p:ph type="ctrTitle"/>
          </p:nvPr>
        </p:nvSpPr>
        <p:spPr>
          <a:xfrm>
            <a:off x="813175" y="2119290"/>
            <a:ext cx="10334625" cy="1071651"/>
          </a:xfrm>
        </p:spPr>
        <p:txBody>
          <a:bodyPr>
            <a:normAutofit/>
          </a:bodyPr>
          <a:lstStyle/>
          <a:p>
            <a:pPr algn="ctr"/>
            <a:r>
              <a:rPr lang="en-US" sz="5400" dirty="0"/>
              <a:t>Enhancing Quantum Utility</a:t>
            </a:r>
          </a:p>
        </p:txBody>
      </p:sp>
      <p:sp>
        <p:nvSpPr>
          <p:cNvPr id="10" name="Subtitle 2">
            <a:extLst>
              <a:ext uri="{FF2B5EF4-FFF2-40B4-BE49-F238E27FC236}">
                <a16:creationId xmlns:a16="http://schemas.microsoft.com/office/drawing/2014/main" id="{A4586323-4BAA-284B-5BBD-AE2079505B95}"/>
              </a:ext>
            </a:extLst>
          </p:cNvPr>
          <p:cNvSpPr>
            <a:spLocks noGrp="1"/>
          </p:cNvSpPr>
          <p:nvPr>
            <p:ph type="subTitle" idx="1"/>
          </p:nvPr>
        </p:nvSpPr>
        <p:spPr>
          <a:xfrm>
            <a:off x="813175" y="5773229"/>
            <a:ext cx="10334625" cy="746185"/>
          </a:xfrm>
        </p:spPr>
        <p:txBody>
          <a:bodyPr/>
          <a:lstStyle/>
          <a:p>
            <a:pPr algn="ctr"/>
            <a:r>
              <a:rPr lang="en-US" dirty="0"/>
              <a:t>January 15</a:t>
            </a:r>
            <a:r>
              <a:rPr lang="en-US" baseline="30000" dirty="0"/>
              <a:t>th</a:t>
            </a:r>
            <a:r>
              <a:rPr lang="en-US" dirty="0"/>
              <a:t>, 2025</a:t>
            </a:r>
          </a:p>
          <a:p>
            <a:endParaRPr lang="en-US" dirty="0"/>
          </a:p>
        </p:txBody>
      </p:sp>
      <p:sp>
        <p:nvSpPr>
          <p:cNvPr id="12" name="Text Placeholder 3">
            <a:extLst>
              <a:ext uri="{FF2B5EF4-FFF2-40B4-BE49-F238E27FC236}">
                <a16:creationId xmlns:a16="http://schemas.microsoft.com/office/drawing/2014/main" id="{534708AC-2588-6AAC-C460-716F73BF0E57}"/>
              </a:ext>
            </a:extLst>
          </p:cNvPr>
          <p:cNvSpPr>
            <a:spLocks noGrp="1"/>
          </p:cNvSpPr>
          <p:nvPr>
            <p:ph type="body" sz="quarter" idx="10"/>
          </p:nvPr>
        </p:nvSpPr>
        <p:spPr>
          <a:xfrm>
            <a:off x="378373" y="3190941"/>
            <a:ext cx="11628646" cy="550147"/>
          </a:xfrm>
        </p:spPr>
        <p:txBody>
          <a:bodyPr/>
          <a:lstStyle/>
          <a:p>
            <a:r>
              <a:rPr lang="en-US" sz="2400" dirty="0"/>
              <a:t>simulating large-scale quantum spin chains on superconducting quantum computers</a:t>
            </a:r>
            <a:endParaRPr lang="en-US" dirty="0"/>
          </a:p>
        </p:txBody>
      </p:sp>
      <p:sp>
        <p:nvSpPr>
          <p:cNvPr id="4" name="Subtitle 2">
            <a:extLst>
              <a:ext uri="{FF2B5EF4-FFF2-40B4-BE49-F238E27FC236}">
                <a16:creationId xmlns:a16="http://schemas.microsoft.com/office/drawing/2014/main" id="{6EFB8C8D-1808-114A-B747-F9154779839E}"/>
              </a:ext>
            </a:extLst>
          </p:cNvPr>
          <p:cNvSpPr txBox="1">
            <a:spLocks/>
          </p:cNvSpPr>
          <p:nvPr/>
        </p:nvSpPr>
        <p:spPr>
          <a:xfrm>
            <a:off x="928687" y="4815852"/>
            <a:ext cx="10334625" cy="7461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4400" dirty="0"/>
              <a:t>Kwangmin Yu</a:t>
            </a:r>
          </a:p>
          <a:p>
            <a:endParaRPr lang="en-US" dirty="0"/>
          </a:p>
        </p:txBody>
      </p:sp>
      <p:sp>
        <p:nvSpPr>
          <p:cNvPr id="2" name="Subtitle 2">
            <a:extLst>
              <a:ext uri="{FF2B5EF4-FFF2-40B4-BE49-F238E27FC236}">
                <a16:creationId xmlns:a16="http://schemas.microsoft.com/office/drawing/2014/main" id="{9D44F7FD-CC23-80B5-C252-FDB00D317FBB}"/>
              </a:ext>
            </a:extLst>
          </p:cNvPr>
          <p:cNvSpPr txBox="1">
            <a:spLocks/>
          </p:cNvSpPr>
          <p:nvPr/>
        </p:nvSpPr>
        <p:spPr>
          <a:xfrm>
            <a:off x="928687" y="3889499"/>
            <a:ext cx="10334625" cy="7461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altLang="ko-KR" dirty="0"/>
              <a:t>https://doi.org/10.1103/PhysRevResearch.6.033107</a:t>
            </a:r>
            <a:endParaRPr lang="en-US" dirty="0"/>
          </a:p>
          <a:p>
            <a:pPr algn="ctr"/>
            <a:r>
              <a:rPr lang="en-US" dirty="0" err="1"/>
              <a:t>arXiv</a:t>
            </a:r>
            <a:r>
              <a:rPr lang="en-US" dirty="0"/>
              <a:t>: 2312.12427</a:t>
            </a:r>
          </a:p>
        </p:txBody>
      </p:sp>
    </p:spTree>
    <p:extLst>
      <p:ext uri="{BB962C8B-B14F-4D97-AF65-F5344CB8AC3E}">
        <p14:creationId xmlns:p14="http://schemas.microsoft.com/office/powerpoint/2010/main" val="3291398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D9DF-D671-96A1-4D12-766A0BEC71AF}"/>
              </a:ext>
            </a:extLst>
          </p:cNvPr>
          <p:cNvSpPr>
            <a:spLocks noGrp="1"/>
          </p:cNvSpPr>
          <p:nvPr>
            <p:ph type="title"/>
          </p:nvPr>
        </p:nvSpPr>
        <p:spPr>
          <a:xfrm>
            <a:off x="571500" y="73032"/>
            <a:ext cx="11049000" cy="1325563"/>
          </a:xfrm>
        </p:spPr>
        <p:txBody>
          <a:bodyPr/>
          <a:lstStyle/>
          <a:p>
            <a:r>
              <a:rPr lang="en-US" dirty="0"/>
              <a:t>Time Evolution of Hamiltonian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6AEB26-A2AE-E8A7-D6ED-F47BEBE60355}"/>
                  </a:ext>
                </a:extLst>
              </p:cNvPr>
              <p:cNvSpPr>
                <a:spLocks noGrp="1"/>
              </p:cNvSpPr>
              <p:nvPr>
                <p:ph idx="1"/>
              </p:nvPr>
            </p:nvSpPr>
            <p:spPr>
              <a:xfrm>
                <a:off x="571500" y="1418174"/>
                <a:ext cx="11341099" cy="4754026"/>
              </a:xfrm>
            </p:spPr>
            <p:txBody>
              <a:bodyPr>
                <a:noAutofit/>
              </a:bodyPr>
              <a:lstStyle/>
              <a:p>
                <a:pPr marL="342900" indent="-342900">
                  <a:buFont typeface="Wingdings" panose="05000000000000000000" pitchFamily="2" charset="2"/>
                  <a:buChar char="Ø"/>
                </a:pPr>
                <a:r>
                  <a:rPr lang="en-US" sz="2000" dirty="0"/>
                  <a:t>Time evolution of Hamiltonian, H, is given by</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We determine the time evolution of an observable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𝑂</m:t>
                        </m:r>
                      </m:e>
                    </m:acc>
                  </m:oMath>
                </a14:m>
                <a:r>
                  <a:rPr lang="en-US" sz="2000" dirty="0"/>
                  <a:t>, with respect to the time-evolved state </a:t>
                </a:r>
                <a14:m>
                  <m:oMath xmlns:m="http://schemas.openxmlformats.org/officeDocument/2006/math">
                    <m:r>
                      <a:rPr lang="en-US" sz="2000" i="1" dirty="0">
                        <a:latin typeface="Cambria Math" panose="02040503050406030204" pitchFamily="18" charset="0"/>
                        <a:ea typeface="Cambria Math" panose="02040503050406030204" pitchFamily="18" charset="0"/>
                      </a:rPr>
                      <m:t>|</m:t>
                    </m:r>
                    <m:d>
                      <m:dPr>
                        <m:begChr m:val=""/>
                        <m:endChr m:val="⟩"/>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𝜓</m:t>
                        </m:r>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𝑡</m:t>
                            </m:r>
                          </m:e>
                        </m:d>
                      </m:e>
                    </m:d>
                  </m:oMath>
                </a14:m>
                <a:r>
                  <a:rPr lang="en-US" sz="2000" dirty="0"/>
                  <a:t> as </a:t>
                </a:r>
                <a14:m>
                  <m:oMath xmlns:m="http://schemas.openxmlformats.org/officeDocument/2006/math">
                    <m:d>
                      <m:dPr>
                        <m:begChr m:val="⟨"/>
                        <m:endChr m:val="⟩"/>
                        <m:ctrlPr>
                          <a:rPr lang="en-US" sz="2000" i="1" dirty="0" smtClean="0">
                            <a:latin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𝜓</m:t>
                        </m:r>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𝑡</m:t>
                            </m:r>
                          </m:e>
                        </m:d>
                      </m:e>
                      <m:e>
                        <m:acc>
                          <m:accPr>
                            <m:chr m:val="̂"/>
                            <m:ctrlPr>
                              <a:rPr lang="en-US" sz="2000" i="1">
                                <a:latin typeface="Cambria Math" panose="02040503050406030204" pitchFamily="18" charset="0"/>
                              </a:rPr>
                            </m:ctrlPr>
                          </m:accPr>
                          <m:e>
                            <m:r>
                              <a:rPr lang="en-US" sz="2000" i="1">
                                <a:latin typeface="Cambria Math" panose="02040503050406030204" pitchFamily="18" charset="0"/>
                              </a:rPr>
                              <m:t>𝑂</m:t>
                            </m:r>
                          </m:e>
                        </m:acc>
                      </m:e>
                      <m:e>
                        <m:r>
                          <a:rPr lang="en-US" sz="2000" i="1" dirty="0">
                            <a:latin typeface="Cambria Math" panose="02040503050406030204" pitchFamily="18" charset="0"/>
                            <a:ea typeface="Cambria Math" panose="02040503050406030204" pitchFamily="18" charset="0"/>
                          </a:rPr>
                          <m:t>𝜓</m:t>
                        </m:r>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𝑡</m:t>
                            </m:r>
                          </m:e>
                        </m:d>
                      </m:e>
                    </m:d>
                  </m:oMath>
                </a14:m>
                <a:r>
                  <a:rPr lang="en-US" sz="2000" dirty="0"/>
                  <a:t>.</a:t>
                </a:r>
              </a:p>
              <a:p>
                <a:pPr marL="342900" indent="-342900">
                  <a:buFont typeface="Wingdings" panose="05000000000000000000" pitchFamily="2" charset="2"/>
                  <a:buChar char="Ø"/>
                </a:pPr>
                <a:r>
                  <a:rPr lang="en-US" sz="2000" dirty="0"/>
                  <a:t>We consider </a:t>
                </a:r>
                <a:r>
                  <a:rPr lang="en-US" sz="2000" dirty="0" err="1"/>
                  <a:t>Nèel’s</a:t>
                </a:r>
                <a:r>
                  <a:rPr lang="en-US" sz="2000" dirty="0"/>
                  <a:t> initial state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d>
                      <m:dPr>
                        <m:begChr m:val=""/>
                        <m:endChr m:val="⟩"/>
                        <m:ctrlPr>
                          <a:rPr lang="en-US" sz="2000" i="1" dirty="0">
                            <a:latin typeface="Cambria Math" panose="02040503050406030204" pitchFamily="18" charset="0"/>
                            <a:ea typeface="Cambria Math" panose="02040503050406030204" pitchFamily="18" charset="0"/>
                          </a:rPr>
                        </m:ctrlPr>
                      </m:dPr>
                      <m:e>
                        <m:sSub>
                          <m:sSubPr>
                            <m:ctrlPr>
                              <a:rPr lang="en-US" sz="2000" i="1" dirty="0" smtClean="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𝜓</m:t>
                            </m:r>
                          </m:e>
                          <m:sub>
                            <m:r>
                              <a:rPr lang="en-US" sz="2000" b="0" i="1" dirty="0" smtClean="0">
                                <a:latin typeface="Cambria Math" panose="02040503050406030204" pitchFamily="18" charset="0"/>
                                <a:ea typeface="Cambria Math" panose="02040503050406030204" pitchFamily="18" charset="0"/>
                              </a:rPr>
                              <m:t>𝑁𝑒𝑒𝑙</m:t>
                            </m:r>
                          </m:sub>
                        </m:sSub>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𝑡</m:t>
                            </m:r>
                          </m:e>
                        </m:d>
                      </m:e>
                    </m:d>
                    <m:r>
                      <a:rPr lang="en-US" sz="2000" b="0" i="1" dirty="0" smtClean="0">
                        <a:latin typeface="Cambria Math" panose="02040503050406030204" pitchFamily="18" charset="0"/>
                        <a:ea typeface="Cambria Math" panose="02040503050406030204" pitchFamily="18" charset="0"/>
                      </a:rPr>
                      <m:t>=|</m:t>
                    </m:r>
                    <m:d>
                      <m:dPr>
                        <m:begChr m:val=""/>
                        <m:endChr m:val="⟩"/>
                        <m:ctrlPr>
                          <a:rPr lang="en-US" sz="2000" b="0" i="1" dirty="0" smtClean="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ea typeface="Cambria Math" panose="02040503050406030204" pitchFamily="18" charset="0"/>
                          </a:rPr>
                          <m:t>↑↓</m:t>
                        </m:r>
                      </m:e>
                    </m:d>
                    <m:r>
                      <a:rPr lang="en-US" sz="2000" i="1" dirty="0">
                        <a:latin typeface="Cambria Math" panose="02040503050406030204" pitchFamily="18" charset="0"/>
                        <a:ea typeface="Cambria Math" panose="02040503050406030204" pitchFamily="18" charset="0"/>
                      </a:rPr>
                      <m:t>=|</m:t>
                    </m:r>
                    <m:d>
                      <m:dPr>
                        <m:begChr m:val=""/>
                        <m:endChr m:val="⟩"/>
                        <m:ctrlPr>
                          <a:rPr lang="en-US" sz="2000" i="1" dirty="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0101</m:t>
                        </m:r>
                        <m:r>
                          <a:rPr lang="en-US" sz="2000" i="1" dirty="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01</m:t>
                        </m:r>
                      </m:e>
                    </m:d>
                  </m:oMath>
                </a14:m>
                <a:r>
                  <a:rPr lang="en-US" sz="2000" dirty="0"/>
                  <a:t>.</a:t>
                </a:r>
              </a:p>
              <a:p>
                <a:pPr marL="342900" indent="-342900">
                  <a:buFont typeface="Wingdings" panose="05000000000000000000" pitchFamily="2" charset="2"/>
                  <a:buChar char="Ø"/>
                </a:pPr>
                <a:r>
                  <a:rPr lang="en-US" sz="2000" dirty="0"/>
                  <a:t>For the observable, our choice is the staggered magnetization that capture the antiferromagnetic ordering as follows: </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We determine the variation </a:t>
                </a:r>
                <a14:m>
                  <m:oMath xmlns:m="http://schemas.openxmlformats.org/officeDocument/2006/math">
                    <m:d>
                      <m:dPr>
                        <m:begChr m:val="⟨"/>
                        <m:endChr m:val="⟩"/>
                        <m:ctrlPr>
                          <a:rPr lang="en-US" sz="2000" i="1" dirty="0" smtClean="0">
                            <a:latin typeface="Cambria Math" panose="02040503050406030204" pitchFamily="18" charset="0"/>
                          </a:rPr>
                        </m:ctrlPr>
                      </m:dPr>
                      <m:e>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𝜓</m:t>
                            </m:r>
                          </m:e>
                          <m:sub>
                            <m:r>
                              <a:rPr lang="en-US" sz="2000" i="1" dirty="0">
                                <a:latin typeface="Cambria Math" panose="02040503050406030204" pitchFamily="18" charset="0"/>
                                <a:ea typeface="Cambria Math" panose="02040503050406030204" pitchFamily="18" charset="0"/>
                              </a:rPr>
                              <m:t>𝑁𝑒𝑒𝑙</m:t>
                            </m:r>
                          </m:sub>
                        </m:sSub>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𝑡</m:t>
                            </m:r>
                          </m:e>
                        </m:d>
                      </m:e>
                      <m:e>
                        <m:sSub>
                          <m:sSubPr>
                            <m:ctrlPr>
                              <a:rPr lang="en-US" sz="2000" i="1" smtClean="0">
                                <a:latin typeface="Cambria Math" panose="02040503050406030204" pitchFamily="18" charset="0"/>
                              </a:rPr>
                            </m:ctrlPr>
                          </m:sSubPr>
                          <m:e>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𝑂</m:t>
                                </m:r>
                              </m:e>
                            </m:acc>
                          </m:e>
                          <m:sub>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𝑠𝑡</m:t>
                                </m:r>
                              </m:sub>
                            </m:sSub>
                          </m:sub>
                        </m:sSub>
                        <m:r>
                          <a:rPr lang="en-US" sz="2000" b="0" i="1" smtClean="0">
                            <a:latin typeface="Cambria Math" panose="02040503050406030204" pitchFamily="18" charset="0"/>
                          </a:rPr>
                          <m:t> </m:t>
                        </m:r>
                      </m:e>
                      <m:e>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𝜓</m:t>
                            </m:r>
                          </m:e>
                          <m:sub>
                            <m:r>
                              <a:rPr lang="en-US" sz="2000" i="1" dirty="0">
                                <a:latin typeface="Cambria Math" panose="02040503050406030204" pitchFamily="18" charset="0"/>
                                <a:ea typeface="Cambria Math" panose="02040503050406030204" pitchFamily="18" charset="0"/>
                              </a:rPr>
                              <m:t>𝑁𝑒𝑒𝑙</m:t>
                            </m:r>
                          </m:sub>
                        </m:sSub>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𝑡</m:t>
                            </m:r>
                          </m:e>
                        </m:d>
                      </m:e>
                    </m:d>
                  </m:oMath>
                </a14:m>
                <a:r>
                  <a:rPr lang="en-US" sz="2000" dirty="0"/>
                  <a:t> with time in the quantum computer. </a:t>
                </a:r>
              </a:p>
            </p:txBody>
          </p:sp>
        </mc:Choice>
        <mc:Fallback xmlns="">
          <p:sp>
            <p:nvSpPr>
              <p:cNvPr id="3" name="Content Placeholder 2">
                <a:extLst>
                  <a:ext uri="{FF2B5EF4-FFF2-40B4-BE49-F238E27FC236}">
                    <a16:creationId xmlns:a16="http://schemas.microsoft.com/office/drawing/2014/main" id="{7A6AEB26-A2AE-E8A7-D6ED-F47BEBE60355}"/>
                  </a:ext>
                </a:extLst>
              </p:cNvPr>
              <p:cNvSpPr>
                <a:spLocks noGrp="1" noRot="1" noChangeAspect="1" noMove="1" noResize="1" noEditPoints="1" noAdjustHandles="1" noChangeArrowheads="1" noChangeShapeType="1" noTextEdit="1"/>
              </p:cNvSpPr>
              <p:nvPr>
                <p:ph idx="1"/>
              </p:nvPr>
            </p:nvSpPr>
            <p:spPr>
              <a:xfrm>
                <a:off x="571500" y="1418174"/>
                <a:ext cx="11341099" cy="4754026"/>
              </a:xfrm>
              <a:blipFill>
                <a:blip r:embed="rId2"/>
                <a:stretch>
                  <a:fillRect l="-484" t="-1282" r="-968"/>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971EA91E-6C38-B4C0-3FAB-8DCB37099ECD}"/>
              </a:ext>
            </a:extLst>
          </p:cNvPr>
          <p:cNvPicPr>
            <a:picLocks noChangeAspect="1"/>
          </p:cNvPicPr>
          <p:nvPr/>
        </p:nvPicPr>
        <p:blipFill>
          <a:blip r:embed="rId3"/>
          <a:stretch>
            <a:fillRect/>
          </a:stretch>
        </p:blipFill>
        <p:spPr>
          <a:xfrm>
            <a:off x="3712091" y="4103683"/>
            <a:ext cx="2815710" cy="933889"/>
          </a:xfrm>
          <a:prstGeom prst="rect">
            <a:avLst/>
          </a:prstGeom>
        </p:spPr>
      </p:pic>
      <p:pic>
        <p:nvPicPr>
          <p:cNvPr id="14" name="Picture 13">
            <a:extLst>
              <a:ext uri="{FF2B5EF4-FFF2-40B4-BE49-F238E27FC236}">
                <a16:creationId xmlns:a16="http://schemas.microsoft.com/office/drawing/2014/main" id="{FB473DB4-E68D-41C2-7B6D-1AAB724704DE}"/>
              </a:ext>
            </a:extLst>
          </p:cNvPr>
          <p:cNvPicPr>
            <a:picLocks noChangeAspect="1"/>
          </p:cNvPicPr>
          <p:nvPr/>
        </p:nvPicPr>
        <p:blipFill>
          <a:blip r:embed="rId4"/>
          <a:stretch>
            <a:fillRect/>
          </a:stretch>
        </p:blipFill>
        <p:spPr>
          <a:xfrm>
            <a:off x="4467477" y="1885154"/>
            <a:ext cx="3165223" cy="573505"/>
          </a:xfrm>
          <a:prstGeom prst="rect">
            <a:avLst/>
          </a:prstGeom>
        </p:spPr>
      </p:pic>
      <p:sp>
        <p:nvSpPr>
          <p:cNvPr id="4" name="Slide Number Placeholder 3">
            <a:extLst>
              <a:ext uri="{FF2B5EF4-FFF2-40B4-BE49-F238E27FC236}">
                <a16:creationId xmlns:a16="http://schemas.microsoft.com/office/drawing/2014/main" id="{0EC6BD94-DE7B-3164-C639-91DBA71662DB}"/>
              </a:ext>
            </a:extLst>
          </p:cNvPr>
          <p:cNvSpPr>
            <a:spLocks noGrp="1"/>
          </p:cNvSpPr>
          <p:nvPr>
            <p:ph type="sldNum" sz="quarter" idx="4"/>
          </p:nvPr>
        </p:nvSpPr>
        <p:spPr/>
        <p:txBody>
          <a:bodyPr/>
          <a:lstStyle/>
          <a:p>
            <a:fld id="{0FEB2BAE-42F5-4E8E-8779-D0CAC1AC6BE8}" type="slidenum">
              <a:rPr lang="en-US" smtClean="0"/>
              <a:t>10</a:t>
            </a:fld>
            <a:endParaRPr lang="en-US"/>
          </a:p>
        </p:txBody>
      </p:sp>
    </p:spTree>
    <p:extLst>
      <p:ext uri="{BB962C8B-B14F-4D97-AF65-F5344CB8AC3E}">
        <p14:creationId xmlns:p14="http://schemas.microsoft.com/office/powerpoint/2010/main" val="3730090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D9DF-D671-96A1-4D12-766A0BEC71AF}"/>
              </a:ext>
            </a:extLst>
          </p:cNvPr>
          <p:cNvSpPr>
            <a:spLocks noGrp="1"/>
          </p:cNvSpPr>
          <p:nvPr>
            <p:ph type="title"/>
          </p:nvPr>
        </p:nvSpPr>
        <p:spPr>
          <a:xfrm>
            <a:off x="571500" y="73032"/>
            <a:ext cx="11049000" cy="1325563"/>
          </a:xfrm>
        </p:spPr>
        <p:txBody>
          <a:bodyPr/>
          <a:lstStyle/>
          <a:p>
            <a:r>
              <a:rPr lang="en-US" dirty="0" err="1"/>
              <a:t>Trotterization</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A6AEB26-A2AE-E8A7-D6ED-F47BEBE60355}"/>
                  </a:ext>
                </a:extLst>
              </p:cNvPr>
              <p:cNvSpPr>
                <a:spLocks noGrp="1"/>
              </p:cNvSpPr>
              <p:nvPr>
                <p:ph idx="1"/>
              </p:nvPr>
            </p:nvSpPr>
            <p:spPr>
              <a:xfrm>
                <a:off x="571500" y="1418174"/>
                <a:ext cx="11341099" cy="4754026"/>
              </a:xfrm>
            </p:spPr>
            <p:txBody>
              <a:bodyPr>
                <a:noAutofit/>
              </a:bodyPr>
              <a:lstStyle/>
              <a:p>
                <a:pPr marL="342900" indent="-342900">
                  <a:buFont typeface="Wingdings" panose="05000000000000000000" pitchFamily="2" charset="2"/>
                  <a:buChar char="Ø"/>
                </a:pPr>
                <a:r>
                  <a:rPr lang="en-US" sz="2000" dirty="0"/>
                  <a:t>Also known as the product formulas or the splitting method.</a:t>
                </a:r>
              </a:p>
              <a:p>
                <a:pPr marL="342900" indent="-342900">
                  <a:buFont typeface="Wingdings" panose="05000000000000000000" pitchFamily="2" charset="2"/>
                  <a:buChar char="Ø"/>
                </a:pPr>
                <a:r>
                  <a:rPr lang="en-US" sz="2000" dirty="0"/>
                  <a:t>Let the Hamiltonian of the system of N qubits be given by </a:t>
                </a:r>
                <a14:m>
                  <m:oMath xmlns:m="http://schemas.openxmlformats.org/officeDocument/2006/math">
                    <m:r>
                      <a:rPr lang="en-US" sz="2000" b="0" i="1" smtClean="0">
                        <a:latin typeface="Cambria Math" panose="02040503050406030204" pitchFamily="18" charset="0"/>
                      </a:rPr>
                      <m:t>𝐻</m:t>
                    </m:r>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𝐿</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b="0" i="1" smtClean="0">
                                <a:latin typeface="Cambria Math" panose="02040503050406030204" pitchFamily="18" charset="0"/>
                              </a:rPr>
                              <m:t>𝑖</m:t>
                            </m:r>
                          </m:sub>
                        </m:sSub>
                      </m:e>
                    </m:nary>
                  </m:oMath>
                </a14:m>
                <a:r>
                  <a:rPr lang="en-US" sz="2000" dirty="0"/>
                  <a:t>.</a:t>
                </a:r>
              </a:p>
              <a:p>
                <a:pPr marL="342900" indent="-342900">
                  <a:buFont typeface="Wingdings" panose="05000000000000000000" pitchFamily="2" charset="2"/>
                  <a:buChar char="Ø"/>
                </a:pPr>
                <a14:m>
                  <m:oMath xmlns:m="http://schemas.openxmlformats.org/officeDocument/2006/math">
                    <m:r>
                      <a:rPr lang="en-US" sz="2000" b="0" i="1" smtClean="0">
                        <a:latin typeface="Cambria Math" panose="02040503050406030204" pitchFamily="18" charset="0"/>
                      </a:rPr>
                      <m:t>𝑈</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r>
                          <a:rPr lang="en-US" sz="2000" b="0" i="1" smtClean="0">
                            <a:latin typeface="Cambria Math" panose="02040503050406030204" pitchFamily="18" charset="0"/>
                          </a:rPr>
                          <m:t>𝑖𝑡𝐻</m:t>
                        </m:r>
                      </m:sup>
                    </m:sSup>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r>
                          <a:rPr lang="en-US" sz="2000" b="0" i="1" smtClean="0">
                            <a:latin typeface="Cambria Math" panose="02040503050406030204" pitchFamily="18" charset="0"/>
                          </a:rPr>
                          <m:t>𝑖𝑡</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b="0" i="1" smtClean="0">
                                <a:latin typeface="Cambria Math" panose="02040503050406030204" pitchFamily="18" charset="0"/>
                              </a:rPr>
                              <m:t>𝐿</m:t>
                            </m:r>
                          </m:sup>
                          <m:e>
                            <m:sSub>
                              <m:sSubPr>
                                <m:ctrlPr>
                                  <a:rPr lang="en-US"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rPr>
                                  <m:t>𝑖</m:t>
                                </m:r>
                              </m:sub>
                            </m:sSub>
                          </m:e>
                        </m:nary>
                      </m:sup>
                    </m:sSup>
                    <m:r>
                      <a:rPr lang="en-US" sz="2000" b="1" i="1" smtClean="0">
                        <a:solidFill>
                          <a:srgbClr val="FF0000"/>
                        </a:solidFill>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𝐿</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𝑖𝑡</m:t>
                                    </m:r>
                                  </m:num>
                                  <m:den>
                                    <m:r>
                                      <a:rPr lang="en-US" sz="2000" i="1">
                                        <a:latin typeface="Cambria Math" panose="02040503050406030204" pitchFamily="18" charset="0"/>
                                      </a:rPr>
                                      <m:t>𝑟</m:t>
                                    </m:r>
                                  </m:den>
                                </m:f>
                                <m:sSub>
                                  <m:sSubPr>
                                    <m:ctrlPr>
                                      <a:rPr lang="en-US"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rPr>
                                      <m:t>𝑖</m:t>
                                    </m:r>
                                  </m:sub>
                                </m:sSub>
                              </m:sup>
                            </m:sSup>
                          </m:e>
                        </m:nary>
                        <m:r>
                          <a:rPr lang="en-US" sz="2000" i="1">
                            <a:latin typeface="Cambria Math" panose="02040503050406030204" pitchFamily="18" charset="0"/>
                          </a:rPr>
                          <m:t>)</m:t>
                        </m:r>
                      </m:e>
                      <m:sup>
                        <m:r>
                          <a:rPr lang="en-US" sz="2000" i="1">
                            <a:latin typeface="Cambria Math" panose="02040503050406030204" pitchFamily="18" charset="0"/>
                          </a:rPr>
                          <m:t>𝑟</m:t>
                        </m:r>
                      </m:sup>
                    </m:sSup>
                  </m:oMath>
                </a14:m>
                <a:endParaRPr lang="en-US" sz="2000" dirty="0"/>
              </a:p>
              <a:p>
                <a:pPr marL="342900" indent="-342900">
                  <a:buFont typeface="Wingdings" panose="05000000000000000000" pitchFamily="2" charset="2"/>
                  <a:buChar char="Ø"/>
                </a:pPr>
                <a:r>
                  <a:rPr lang="en-US" sz="2000" b="0" dirty="0"/>
                  <a:t>Let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i="1">
                            <a:latin typeface="Cambria Math" panose="02040503050406030204" pitchFamily="18" charset="0"/>
                          </a:rPr>
                          <m:t>1</m:t>
                        </m:r>
                      </m:sub>
                    </m:sSub>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𝐿</m:t>
                            </m:r>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𝑖𝑡</m:t>
                                    </m:r>
                                  </m:num>
                                  <m:den>
                                    <m:r>
                                      <a:rPr lang="en-US" sz="2000" b="0" i="1" smtClean="0">
                                        <a:latin typeface="Cambria Math" panose="02040503050406030204" pitchFamily="18" charset="0"/>
                                      </a:rPr>
                                      <m:t>𝑟</m:t>
                                    </m:r>
                                  </m:den>
                                </m:f>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b="0" i="1" smtClean="0">
                                        <a:latin typeface="Cambria Math" panose="02040503050406030204" pitchFamily="18" charset="0"/>
                                      </a:rPr>
                                      <m:t>𝑖</m:t>
                                    </m:r>
                                  </m:sub>
                                </m:sSub>
                              </m:sup>
                            </m:sSup>
                          </m:e>
                        </m:nary>
                        <m:r>
                          <a:rPr lang="en-US" sz="2000" b="0" i="1" smtClean="0">
                            <a:latin typeface="Cambria Math" panose="02040503050406030204" pitchFamily="18" charset="0"/>
                          </a:rPr>
                          <m:t>)</m:t>
                        </m:r>
                      </m:e>
                      <m:sup>
                        <m:r>
                          <a:rPr lang="en-US" sz="2000" b="0" i="1" smtClean="0">
                            <a:latin typeface="Cambria Math" panose="02040503050406030204" pitchFamily="18" charset="0"/>
                          </a:rPr>
                          <m:t>𝑟</m:t>
                        </m:r>
                      </m:sup>
                    </m:sSup>
                    <m:r>
                      <a:rPr lang="en-US" sz="2000" b="0" i="1" smtClean="0">
                        <a:latin typeface="Cambria Math" panose="02040503050406030204" pitchFamily="18" charset="0"/>
                      </a:rPr>
                      <m:t>.</m:t>
                    </m:r>
                    <m:r>
                      <a:rPr lang="en-US" sz="2000" i="1">
                        <a:latin typeface="Cambria Math" panose="02040503050406030204" pitchFamily="18" charset="0"/>
                      </a:rPr>
                      <m:t> </m:t>
                    </m:r>
                    <m:r>
                      <a:rPr lang="en-US" sz="2000" b="0" i="1" smtClean="0">
                        <a:latin typeface="Cambria Math" panose="02040503050406030204" pitchFamily="18" charset="0"/>
                      </a:rPr>
                      <m:t> </m:t>
                    </m:r>
                  </m:oMath>
                </a14:m>
                <a:r>
                  <a:rPr lang="en-US" sz="2000" dirty="0"/>
                  <a:t> Then </a:t>
                </a:r>
                <a14:m>
                  <m:oMath xmlns:m="http://schemas.openxmlformats.org/officeDocument/2006/math">
                    <m:r>
                      <a:rPr lang="en-US" sz="2000" i="1">
                        <a:latin typeface="Cambria Math" panose="02040503050406030204" pitchFamily="18" charset="0"/>
                      </a:rPr>
                      <m:t>𝑈</m:t>
                    </m:r>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i="1">
                            <a:latin typeface="Cambria Math" panose="02040503050406030204" pitchFamily="18" charset="0"/>
                          </a:rPr>
                          <m:t>1</m:t>
                        </m:r>
                      </m:sub>
                    </m:sSub>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m:t>
                    </m:r>
                    <m:r>
                      <a:rPr lang="en-US" sz="2000" i="1">
                        <a:latin typeface="Cambria Math" panose="02040503050406030204" pitchFamily="18" charset="0"/>
                      </a:rPr>
                      <m:t>𝑂</m:t>
                    </m:r>
                    <m:r>
                      <a:rPr lang="en-US" sz="2000" i="1">
                        <a:latin typeface="Cambria Math" panose="02040503050406030204" pitchFamily="18" charset="0"/>
                      </a:rPr>
                      <m:t>(</m:t>
                    </m:r>
                    <m:f>
                      <m:fPr>
                        <m:ctrlPr>
                          <a:rPr lang="en-US" sz="2000" b="1" i="1" smtClean="0">
                            <a:solidFill>
                              <a:srgbClr val="FF0000"/>
                            </a:solidFill>
                            <a:latin typeface="Cambria Math" panose="02040503050406030204" pitchFamily="18" charset="0"/>
                          </a:rPr>
                        </m:ctrlPr>
                      </m:fPr>
                      <m:num>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panose="02040503050406030204" pitchFamily="18" charset="0"/>
                              </a:rPr>
                              <m:t>𝒕</m:t>
                            </m:r>
                          </m:e>
                          <m:sup>
                            <m:r>
                              <a:rPr lang="en-US" sz="2000" b="1" i="1">
                                <a:solidFill>
                                  <a:srgbClr val="FF0000"/>
                                </a:solidFill>
                                <a:latin typeface="Cambria Math" panose="02040503050406030204" pitchFamily="18" charset="0"/>
                              </a:rPr>
                              <m:t>𝟐</m:t>
                            </m:r>
                          </m:sup>
                        </m:sSup>
                      </m:num>
                      <m:den>
                        <m:r>
                          <a:rPr lang="en-US" sz="2000" b="1" i="1">
                            <a:solidFill>
                              <a:srgbClr val="FF0000"/>
                            </a:solidFill>
                            <a:latin typeface="Cambria Math" panose="02040503050406030204" pitchFamily="18" charset="0"/>
                          </a:rPr>
                          <m:t>𝒓</m:t>
                        </m:r>
                      </m:den>
                    </m:f>
                    <m:r>
                      <a:rPr lang="en-US" sz="2000" i="1">
                        <a:latin typeface="Cambria Math" panose="02040503050406030204" pitchFamily="18" charset="0"/>
                      </a:rPr>
                      <m:t>)</m:t>
                    </m:r>
                  </m:oMath>
                </a14:m>
                <a:endParaRPr lang="en-US" sz="2000" dirty="0"/>
              </a:p>
              <a:p>
                <a:pPr marL="342900" indent="-342900">
                  <a:buFont typeface="Wingdings" panose="05000000000000000000" pitchFamily="2" charset="2"/>
                  <a:buChar char="Ø"/>
                </a:pPr>
                <a:r>
                  <a:rPr lang="en-US" sz="2000" dirty="0"/>
                  <a:t>When </a:t>
                </a:r>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𝑈</m:t>
                        </m:r>
                      </m:e>
                      <m:sub>
                        <m:r>
                          <a:rPr lang="en-US" sz="2000" b="0" i="1" smtClean="0">
                            <a:latin typeface="Cambria Math" panose="02040503050406030204" pitchFamily="18" charset="0"/>
                          </a:rPr>
                          <m:t>2</m:t>
                        </m:r>
                      </m:sub>
                    </m:sSub>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solidFill>
                                  <a:srgbClr val="FF0000"/>
                                </a:solidFill>
                                <a:latin typeface="Cambria Math" panose="02040503050406030204" pitchFamily="18" charset="0"/>
                              </a:rPr>
                              <m:t>𝑖</m:t>
                            </m:r>
                            <m:r>
                              <a:rPr lang="en-US" sz="2000" b="0" i="1" smtClean="0">
                                <a:solidFill>
                                  <a:srgbClr val="FF0000"/>
                                </a:solidFill>
                                <a:latin typeface="Cambria Math" panose="02040503050406030204" pitchFamily="18" charset="0"/>
                              </a:rPr>
                              <m:t>=1</m:t>
                            </m:r>
                          </m:sub>
                          <m:sup>
                            <m:r>
                              <a:rPr lang="en-US" sz="2000" b="0" i="1" smtClean="0">
                                <a:solidFill>
                                  <a:srgbClr val="FF0000"/>
                                </a:solidFill>
                                <a:latin typeface="Cambria Math" panose="02040503050406030204" pitchFamily="18" charset="0"/>
                              </a:rPr>
                              <m:t>𝐿</m:t>
                            </m:r>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𝑖𝑡</m:t>
                                    </m:r>
                                  </m:num>
                                  <m:den>
                                    <m:r>
                                      <a:rPr lang="en-US" sz="2000" b="1" i="1" smtClean="0">
                                        <a:solidFill>
                                          <a:srgbClr val="FF0000"/>
                                        </a:solidFill>
                                        <a:latin typeface="Cambria Math" panose="02040503050406030204" pitchFamily="18" charset="0"/>
                                      </a:rPr>
                                      <m:t>𝟐</m:t>
                                    </m:r>
                                    <m:r>
                                      <a:rPr lang="en-US" sz="2000" b="0" i="1" smtClean="0">
                                        <a:latin typeface="Cambria Math" panose="02040503050406030204" pitchFamily="18" charset="0"/>
                                      </a:rPr>
                                      <m:t>𝑟</m:t>
                                    </m:r>
                                  </m:den>
                                </m:f>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b="0" i="1" smtClean="0">
                                        <a:latin typeface="Cambria Math" panose="02040503050406030204" pitchFamily="18" charset="0"/>
                                      </a:rPr>
                                      <m:t>𝑖</m:t>
                                    </m:r>
                                  </m:sub>
                                </m:sSub>
                              </m:sup>
                            </m:sSup>
                          </m:e>
                        </m:nary>
                        <m:nary>
                          <m:naryPr>
                            <m:chr m:val="∏"/>
                            <m:ctrlPr>
                              <a:rPr lang="en-US" sz="2000" i="1">
                                <a:latin typeface="Cambria Math" panose="02040503050406030204" pitchFamily="18" charset="0"/>
                              </a:rPr>
                            </m:ctrlPr>
                          </m:naryPr>
                          <m:sub>
                            <m:r>
                              <m:rPr>
                                <m:brk m:alnAt="23"/>
                              </m:rPr>
                              <a:rPr lang="en-US" sz="2000" i="1" smtClean="0">
                                <a:solidFill>
                                  <a:srgbClr val="FF0000"/>
                                </a:solidFill>
                                <a:latin typeface="Cambria Math" panose="02040503050406030204" pitchFamily="18" charset="0"/>
                              </a:rPr>
                              <m:t>𝑖</m:t>
                            </m:r>
                            <m:r>
                              <a:rPr lang="en-US" sz="2000" i="1">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𝐿</m:t>
                            </m:r>
                          </m:sub>
                          <m:sup>
                            <m:r>
                              <a:rPr lang="en-US" sz="2000" b="0" i="1" smtClean="0">
                                <a:solidFill>
                                  <a:srgbClr val="FF0000"/>
                                </a:solidFill>
                                <a:latin typeface="Cambria Math" panose="02040503050406030204" pitchFamily="18" charset="0"/>
                              </a:rPr>
                              <m:t>1</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𝑖𝑡</m:t>
                                    </m:r>
                                  </m:num>
                                  <m:den>
                                    <m:r>
                                      <a:rPr lang="en-US" sz="2000" b="1" i="1" smtClean="0">
                                        <a:solidFill>
                                          <a:srgbClr val="FF0000"/>
                                        </a:solidFill>
                                        <a:latin typeface="Cambria Math" panose="02040503050406030204" pitchFamily="18" charset="0"/>
                                      </a:rPr>
                                      <m:t>𝟐</m:t>
                                    </m:r>
                                    <m:r>
                                      <a:rPr lang="en-US" sz="2000" b="0" i="1" smtClean="0">
                                        <a:latin typeface="Cambria Math" panose="02040503050406030204" pitchFamily="18" charset="0"/>
                                      </a:rPr>
                                      <m:t>𝑟</m:t>
                                    </m:r>
                                  </m:den>
                                </m:f>
                                <m:sSub>
                                  <m:sSubPr>
                                    <m:ctrlPr>
                                      <a:rPr lang="en-US"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rPr>
                                      <m:t>𝑖</m:t>
                                    </m:r>
                                  </m:sub>
                                </m:sSub>
                              </m:sup>
                            </m:sSup>
                          </m:e>
                        </m:nary>
                        <m:r>
                          <a:rPr lang="en-US" sz="2000" b="0" i="1" smtClean="0">
                            <a:latin typeface="Cambria Math" panose="02040503050406030204" pitchFamily="18" charset="0"/>
                          </a:rPr>
                          <m:t>)</m:t>
                        </m:r>
                      </m:e>
                      <m:sup>
                        <m:r>
                          <a:rPr lang="en-US" sz="2000" b="0" i="1" smtClean="0">
                            <a:latin typeface="Cambria Math" panose="02040503050406030204" pitchFamily="18" charset="0"/>
                          </a:rPr>
                          <m:t>𝑟</m:t>
                        </m:r>
                      </m:sup>
                    </m:sSup>
                  </m:oMath>
                </a14:m>
                <a:r>
                  <a:rPr lang="en-US" sz="2000" dirty="0"/>
                  <a:t>, then </a:t>
                </a:r>
                <a14:m>
                  <m:oMath xmlns:m="http://schemas.openxmlformats.org/officeDocument/2006/math">
                    <m:r>
                      <a:rPr lang="en-US" sz="2000" i="1">
                        <a:latin typeface="Cambria Math" panose="02040503050406030204" pitchFamily="18" charset="0"/>
                      </a:rPr>
                      <m:t>𝑈</m:t>
                    </m:r>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b="0" i="1" smtClean="0">
                            <a:latin typeface="Cambria Math" panose="02040503050406030204" pitchFamily="18" charset="0"/>
                          </a:rPr>
                          <m:t>2</m:t>
                        </m:r>
                      </m:sub>
                    </m:sSub>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m:t>
                    </m:r>
                    <m:r>
                      <a:rPr lang="en-US" sz="2000" i="1">
                        <a:latin typeface="Cambria Math" panose="02040503050406030204" pitchFamily="18" charset="0"/>
                      </a:rPr>
                      <m:t>𝑂</m:t>
                    </m:r>
                    <m:r>
                      <a:rPr lang="en-US" sz="2000" i="1">
                        <a:latin typeface="Cambria Math" panose="02040503050406030204" pitchFamily="18" charset="0"/>
                      </a:rPr>
                      <m:t>(</m:t>
                    </m:r>
                    <m:f>
                      <m:fPr>
                        <m:ctrlPr>
                          <a:rPr lang="en-US" sz="2000" b="1" i="1" smtClean="0">
                            <a:solidFill>
                              <a:srgbClr val="FF0000"/>
                            </a:solidFill>
                            <a:latin typeface="Cambria Math" panose="02040503050406030204" pitchFamily="18" charset="0"/>
                          </a:rPr>
                        </m:ctrlPr>
                      </m:fPr>
                      <m:num>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panose="02040503050406030204" pitchFamily="18" charset="0"/>
                              </a:rPr>
                              <m:t>𝒕</m:t>
                            </m:r>
                          </m:e>
                          <m:sup>
                            <m:r>
                              <a:rPr lang="en-US" sz="2000" b="1" i="1" smtClean="0">
                                <a:solidFill>
                                  <a:srgbClr val="FF0000"/>
                                </a:solidFill>
                                <a:latin typeface="Cambria Math" panose="02040503050406030204" pitchFamily="18" charset="0"/>
                              </a:rPr>
                              <m:t>𝟑</m:t>
                            </m:r>
                          </m:sup>
                        </m:sSup>
                      </m:num>
                      <m:den>
                        <m:sSup>
                          <m:sSupPr>
                            <m:ctrlPr>
                              <a:rPr lang="en-US" sz="2000" b="1" i="1" smtClean="0">
                                <a:solidFill>
                                  <a:srgbClr val="FF0000"/>
                                </a:solidFill>
                                <a:latin typeface="Cambria Math" panose="02040503050406030204" pitchFamily="18" charset="0"/>
                              </a:rPr>
                            </m:ctrlPr>
                          </m:sSupPr>
                          <m:e>
                            <m:r>
                              <a:rPr lang="en-US" sz="2000" b="1" i="1" smtClean="0">
                                <a:solidFill>
                                  <a:srgbClr val="FF0000"/>
                                </a:solidFill>
                                <a:latin typeface="Cambria Math" panose="02040503050406030204" pitchFamily="18" charset="0"/>
                              </a:rPr>
                              <m:t>𝒓</m:t>
                            </m:r>
                          </m:e>
                          <m:sup>
                            <m:r>
                              <a:rPr lang="en-US" sz="2000" b="1" i="1" smtClean="0">
                                <a:solidFill>
                                  <a:srgbClr val="FF0000"/>
                                </a:solidFill>
                                <a:latin typeface="Cambria Math" panose="02040503050406030204" pitchFamily="18" charset="0"/>
                              </a:rPr>
                              <m:t>𝟐</m:t>
                            </m:r>
                          </m:sup>
                        </m:sSup>
                      </m:den>
                    </m:f>
                    <m:r>
                      <a:rPr lang="en-US" sz="2000" i="1">
                        <a:latin typeface="Cambria Math" panose="02040503050406030204" pitchFamily="18" charset="0"/>
                      </a:rPr>
                      <m:t>)</m:t>
                    </m:r>
                  </m:oMath>
                </a14:m>
                <a:endParaRPr lang="en-US" sz="2000" dirty="0"/>
              </a:p>
              <a:p>
                <a:pPr marL="342900" indent="-342900">
                  <a:buFont typeface="Wingdings" panose="05000000000000000000" pitchFamily="2" charset="2"/>
                  <a:buChar char="Ø"/>
                </a:pPr>
                <a:r>
                  <a:rPr lang="en-US" sz="2000" dirty="0"/>
                  <a:t>In general, </a:t>
                </a:r>
                <a14:m>
                  <m:oMath xmlns:m="http://schemas.openxmlformats.org/officeDocument/2006/math">
                    <m:r>
                      <a:rPr lang="en-US" sz="2000" i="1" smtClean="0">
                        <a:latin typeface="Cambria Math" panose="02040503050406030204" pitchFamily="18" charset="0"/>
                      </a:rPr>
                      <m:t>𝑈</m:t>
                    </m:r>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b="0" i="1" smtClean="0">
                            <a:latin typeface="Cambria Math" panose="02040503050406030204" pitchFamily="18" charset="0"/>
                          </a:rPr>
                          <m:t>𝑝</m:t>
                        </m:r>
                      </m:sub>
                    </m:sSub>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m:t>
                    </m:r>
                    <m:r>
                      <a:rPr lang="en-US" sz="2000" i="1">
                        <a:latin typeface="Cambria Math" panose="02040503050406030204" pitchFamily="18" charset="0"/>
                      </a:rPr>
                      <m:t>𝑂</m:t>
                    </m:r>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𝑡</m:t>
                            </m:r>
                          </m:e>
                          <m:sup>
                            <m:r>
                              <a:rPr lang="en-US" sz="2000" b="0" i="1" smtClean="0">
                                <a:latin typeface="Cambria Math" panose="02040503050406030204" pitchFamily="18" charset="0"/>
                              </a:rPr>
                              <m:t>𝑝</m:t>
                            </m:r>
                            <m:r>
                              <a:rPr lang="en-US" sz="2000" b="0" i="1" smtClean="0">
                                <a:latin typeface="Cambria Math" panose="02040503050406030204" pitchFamily="18" charset="0"/>
                              </a:rPr>
                              <m:t>+1</m:t>
                            </m:r>
                          </m:sup>
                        </m:sSup>
                      </m:num>
                      <m:den>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𝑝</m:t>
                            </m:r>
                          </m:sup>
                        </m:sSup>
                      </m:den>
                    </m:f>
                    <m:r>
                      <a:rPr lang="en-US" sz="2000" i="1">
                        <a:latin typeface="Cambria Math" panose="02040503050406030204" pitchFamily="18" charset="0"/>
                      </a:rPr>
                      <m:t>)</m:t>
                    </m:r>
                  </m:oMath>
                </a14:m>
                <a:endParaRPr lang="en-US" sz="2000" dirty="0"/>
              </a:p>
              <a:p>
                <a:pPr marL="342900" indent="-342900">
                  <a:buFont typeface="Wingdings" panose="05000000000000000000" pitchFamily="2" charset="2"/>
                  <a:buChar char="Ø"/>
                </a:pPr>
                <a:r>
                  <a:rPr lang="en-US" sz="2000" dirty="0"/>
                  <a:t>p: </a:t>
                </a:r>
                <a:r>
                  <a:rPr lang="en-US" sz="2000" dirty="0" err="1"/>
                  <a:t>Trotterization</a:t>
                </a:r>
                <a:r>
                  <a:rPr lang="en-US" sz="2000" dirty="0"/>
                  <a:t> order, r: Trotter number </a:t>
                </a:r>
              </a:p>
              <a:p>
                <a:pPr marL="342900" indent="-342900">
                  <a:buFont typeface="Wingdings" panose="05000000000000000000" pitchFamily="2" charset="2"/>
                  <a:buChar char="Ø"/>
                </a:pPr>
                <a:r>
                  <a:rPr lang="en-US" sz="2000" dirty="0" err="1"/>
                  <a:t>Trotterization</a:t>
                </a:r>
                <a:r>
                  <a:rPr lang="en-US" sz="2000" dirty="0"/>
                  <a:t> can preserve locality of the system, which can reduce the simulation cost.</a:t>
                </a:r>
              </a:p>
              <a:p>
                <a:pPr marL="342900" indent="-342900">
                  <a:buFont typeface="Wingdings" panose="05000000000000000000" pitchFamily="2" charset="2"/>
                  <a:buChar char="Ø"/>
                </a:pPr>
                <a:endParaRPr lang="en-US" sz="2000" dirty="0"/>
              </a:p>
            </p:txBody>
          </p:sp>
        </mc:Choice>
        <mc:Fallback>
          <p:sp>
            <p:nvSpPr>
              <p:cNvPr id="3" name="Content Placeholder 2">
                <a:extLst>
                  <a:ext uri="{FF2B5EF4-FFF2-40B4-BE49-F238E27FC236}">
                    <a16:creationId xmlns:a16="http://schemas.microsoft.com/office/drawing/2014/main" id="{7A6AEB26-A2AE-E8A7-D6ED-F47BEBE60355}"/>
                  </a:ext>
                </a:extLst>
              </p:cNvPr>
              <p:cNvSpPr>
                <a:spLocks noGrp="1" noRot="1" noChangeAspect="1" noMove="1" noResize="1" noEditPoints="1" noAdjustHandles="1" noChangeArrowheads="1" noChangeShapeType="1" noTextEdit="1"/>
              </p:cNvSpPr>
              <p:nvPr>
                <p:ph idx="1"/>
              </p:nvPr>
            </p:nvSpPr>
            <p:spPr>
              <a:xfrm>
                <a:off x="571500" y="1418174"/>
                <a:ext cx="11341099" cy="4754026"/>
              </a:xfrm>
              <a:blipFill>
                <a:blip r:embed="rId2"/>
                <a:stretch>
                  <a:fillRect l="-484" t="-217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B1DA8E5-A97E-AEC1-ADA3-42E1FC3346A6}"/>
              </a:ext>
            </a:extLst>
          </p:cNvPr>
          <p:cNvPicPr>
            <a:picLocks noChangeAspect="1"/>
          </p:cNvPicPr>
          <p:nvPr/>
        </p:nvPicPr>
        <p:blipFill>
          <a:blip r:embed="rId3"/>
          <a:stretch>
            <a:fillRect/>
          </a:stretch>
        </p:blipFill>
        <p:spPr>
          <a:xfrm rot="5400000" flipV="1">
            <a:off x="4232089" y="5872785"/>
            <a:ext cx="1633760" cy="190606"/>
          </a:xfrm>
          <a:prstGeom prst="rect">
            <a:avLst/>
          </a:prstGeom>
        </p:spPr>
      </p:pic>
      <p:pic>
        <p:nvPicPr>
          <p:cNvPr id="7" name="Picture 6">
            <a:extLst>
              <a:ext uri="{FF2B5EF4-FFF2-40B4-BE49-F238E27FC236}">
                <a16:creationId xmlns:a16="http://schemas.microsoft.com/office/drawing/2014/main" id="{91043F9A-3B73-CB5A-44C2-8AA9F6CCDEA4}"/>
              </a:ext>
            </a:extLst>
          </p:cNvPr>
          <p:cNvPicPr>
            <a:picLocks noChangeAspect="1"/>
          </p:cNvPicPr>
          <p:nvPr/>
        </p:nvPicPr>
        <p:blipFill>
          <a:blip r:embed="rId4"/>
          <a:stretch>
            <a:fillRect/>
          </a:stretch>
        </p:blipFill>
        <p:spPr>
          <a:xfrm>
            <a:off x="5864146" y="5100452"/>
            <a:ext cx="1988836" cy="1684516"/>
          </a:xfrm>
          <a:prstGeom prst="rect">
            <a:avLst/>
          </a:prstGeom>
        </p:spPr>
      </p:pic>
      <p:sp>
        <p:nvSpPr>
          <p:cNvPr id="8" name="Arrow: Left-Right 7">
            <a:extLst>
              <a:ext uri="{FF2B5EF4-FFF2-40B4-BE49-F238E27FC236}">
                <a16:creationId xmlns:a16="http://schemas.microsoft.com/office/drawing/2014/main" id="{91330925-69C8-671D-50A9-536699F6721C}"/>
              </a:ext>
            </a:extLst>
          </p:cNvPr>
          <p:cNvSpPr/>
          <p:nvPr/>
        </p:nvSpPr>
        <p:spPr>
          <a:xfrm>
            <a:off x="5318057" y="5832097"/>
            <a:ext cx="461213" cy="271981"/>
          </a:xfrm>
          <a:prstGeom prst="lef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8FF96F6D-B902-19E5-5469-E2352129DABB}"/>
              </a:ext>
            </a:extLst>
          </p:cNvPr>
          <p:cNvSpPr>
            <a:spLocks noGrp="1"/>
          </p:cNvSpPr>
          <p:nvPr>
            <p:ph type="sldNum" sz="quarter" idx="4"/>
          </p:nvPr>
        </p:nvSpPr>
        <p:spPr/>
        <p:txBody>
          <a:bodyPr/>
          <a:lstStyle/>
          <a:p>
            <a:fld id="{0FEB2BAE-42F5-4E8E-8779-D0CAC1AC6BE8}" type="slidenum">
              <a:rPr lang="en-US" smtClean="0"/>
              <a:t>11</a:t>
            </a:fld>
            <a:endParaRPr lang="en-US"/>
          </a:p>
        </p:txBody>
      </p:sp>
      <p:sp>
        <p:nvSpPr>
          <p:cNvPr id="4" name="TextBox 3">
            <a:extLst>
              <a:ext uri="{FF2B5EF4-FFF2-40B4-BE49-F238E27FC236}">
                <a16:creationId xmlns:a16="http://schemas.microsoft.com/office/drawing/2014/main" id="{51D58A23-110D-7263-613B-964875C9A088}"/>
              </a:ext>
            </a:extLst>
          </p:cNvPr>
          <p:cNvSpPr txBox="1"/>
          <p:nvPr/>
        </p:nvSpPr>
        <p:spPr>
          <a:xfrm>
            <a:off x="8267437" y="5644233"/>
            <a:ext cx="1821332" cy="400110"/>
          </a:xfrm>
          <a:prstGeom prst="rect">
            <a:avLst/>
          </a:prstGeom>
          <a:noFill/>
        </p:spPr>
        <p:txBody>
          <a:bodyPr wrap="none" rtlCol="0">
            <a:spAutoFit/>
          </a:bodyPr>
          <a:lstStyle/>
          <a:p>
            <a:r>
              <a:rPr lang="en-US" sz="2000" dirty="0"/>
              <a:t>Brick structure</a:t>
            </a:r>
          </a:p>
        </p:txBody>
      </p:sp>
    </p:spTree>
    <p:extLst>
      <p:ext uri="{BB962C8B-B14F-4D97-AF65-F5344CB8AC3E}">
        <p14:creationId xmlns:p14="http://schemas.microsoft.com/office/powerpoint/2010/main" val="1757362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454D9DF-D671-96A1-4D12-766A0BEC71AF}"/>
                  </a:ext>
                </a:extLst>
              </p:cNvPr>
              <p:cNvSpPr>
                <a:spLocks noGrp="1"/>
              </p:cNvSpPr>
              <p:nvPr>
                <p:ph type="title"/>
              </p:nvPr>
            </p:nvSpPr>
            <p:spPr>
              <a:xfrm>
                <a:off x="571500" y="73032"/>
                <a:ext cx="11049000" cy="1325563"/>
              </a:xfrm>
            </p:spPr>
            <p:txBody>
              <a:bodyPr/>
              <a:lstStyle/>
              <a:p>
                <a:r>
                  <a:rPr lang="en-US" dirty="0"/>
                  <a:t>Trotterization of </a:t>
                </a:r>
                <a14:m>
                  <m:oMath xmlns:m="http://schemas.openxmlformats.org/officeDocument/2006/math">
                    <m:sSub>
                      <m:sSubPr>
                        <m:ctrlPr>
                          <a:rPr lang="en-US" sz="4400" i="1" smtClean="0">
                            <a:latin typeface="Cambria Math" panose="02040503050406030204" pitchFamily="18" charset="0"/>
                          </a:rPr>
                        </m:ctrlPr>
                      </m:sSubPr>
                      <m:e>
                        <m:r>
                          <a:rPr lang="en-US" sz="4400" b="1" i="1" smtClean="0">
                            <a:latin typeface="Cambria Math" panose="02040503050406030204" pitchFamily="18" charset="0"/>
                          </a:rPr>
                          <m:t>𝑯</m:t>
                        </m:r>
                      </m:e>
                      <m:sub>
                        <m:r>
                          <a:rPr lang="en-US" sz="4400" b="0" i="1" smtClean="0">
                            <a:latin typeface="Cambria Math" panose="02040503050406030204" pitchFamily="18" charset="0"/>
                          </a:rPr>
                          <m:t>𝑖𝑠𝑜</m:t>
                        </m:r>
                      </m:sub>
                    </m:sSub>
                  </m:oMath>
                </a14:m>
                <a:endParaRPr lang="en-US" dirty="0"/>
              </a:p>
            </p:txBody>
          </p:sp>
        </mc:Choice>
        <mc:Fallback xmlns="">
          <p:sp>
            <p:nvSpPr>
              <p:cNvPr id="2" name="Title 1">
                <a:extLst>
                  <a:ext uri="{FF2B5EF4-FFF2-40B4-BE49-F238E27FC236}">
                    <a16:creationId xmlns:a16="http://schemas.microsoft.com/office/drawing/2014/main" id="{2454D9DF-D671-96A1-4D12-766A0BEC71AF}"/>
                  </a:ext>
                </a:extLst>
              </p:cNvPr>
              <p:cNvSpPr>
                <a:spLocks noGrp="1" noRot="1" noChangeAspect="1" noMove="1" noResize="1" noEditPoints="1" noAdjustHandles="1" noChangeArrowheads="1" noChangeShapeType="1" noTextEdit="1"/>
              </p:cNvSpPr>
              <p:nvPr>
                <p:ph type="title"/>
              </p:nvPr>
            </p:nvSpPr>
            <p:spPr>
              <a:xfrm>
                <a:off x="571500" y="73032"/>
                <a:ext cx="11049000" cy="1325563"/>
              </a:xfrm>
              <a:blipFill>
                <a:blip r:embed="rId2"/>
                <a:stretch>
                  <a:fillRect l="-2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6AEB26-A2AE-E8A7-D6ED-F47BEBE60355}"/>
                  </a:ext>
                </a:extLst>
              </p:cNvPr>
              <p:cNvSpPr>
                <a:spLocks noGrp="1"/>
              </p:cNvSpPr>
              <p:nvPr>
                <p:ph idx="1"/>
              </p:nvPr>
            </p:nvSpPr>
            <p:spPr>
              <a:xfrm>
                <a:off x="571500" y="1141729"/>
                <a:ext cx="11341099" cy="4754026"/>
              </a:xfrm>
            </p:spPr>
            <p:txBody>
              <a:bodyPr>
                <a:noAutofit/>
              </a:bodyPr>
              <a:lstStyle/>
              <a:p>
                <a:pPr marL="342900" indent="-342900">
                  <a:buFont typeface="Wingdings" panose="05000000000000000000" pitchFamily="2" charset="2"/>
                  <a:buChar char="Ø"/>
                </a:pPr>
                <a:r>
                  <a:rPr lang="en-US" sz="2000" dirty="0"/>
                  <a:t>For the isotropic Heisenberg Hamiltonian</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0" indent="0"/>
                <a:endParaRPr lang="en-US" sz="2000" dirty="0"/>
              </a:p>
              <a:p>
                <a:pPr marL="0" indent="0"/>
                <a:r>
                  <a:rPr lang="en-US" sz="2000" dirty="0"/>
                  <a:t>      our basic building block is the following unitary operator:</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One Trotter step is defined in terms of the even layer, </a:t>
                </a:r>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𝑈</m:t>
                        </m:r>
                      </m:e>
                      <m:sub>
                        <m:r>
                          <a:rPr lang="en-US" sz="2000" b="0" i="1" smtClean="0">
                            <a:latin typeface="Cambria Math" panose="02040503050406030204" pitchFamily="18" charset="0"/>
                          </a:rPr>
                          <m:t>𝑒</m:t>
                        </m:r>
                      </m:sub>
                    </m:sSub>
                    <m:d>
                      <m:dPr>
                        <m:ctrlPr>
                          <a:rPr lang="en-US" sz="2000" i="1">
                            <a:latin typeface="Cambria Math" panose="02040503050406030204" pitchFamily="18" charset="0"/>
                          </a:rPr>
                        </m:ctrlPr>
                      </m:dPr>
                      <m:e>
                        <m:acc>
                          <m:accPr>
                            <m:chr m:val="⃑"/>
                            <m:ctrlPr>
                              <a:rPr lang="en-US" sz="2000" i="1" smtClean="0">
                                <a:latin typeface="Cambria Math" panose="02040503050406030204" pitchFamily="18" charset="0"/>
                              </a:rPr>
                            </m:ctrlPr>
                          </m:accPr>
                          <m:e>
                            <m:r>
                              <a:rPr lang="en-US" sz="2000" i="1" smtClean="0">
                                <a:latin typeface="Cambria Math" panose="02040503050406030204" pitchFamily="18" charset="0"/>
                                <a:ea typeface="Cambria Math" panose="02040503050406030204" pitchFamily="18" charset="0"/>
                              </a:rPr>
                              <m:t>𝜃</m:t>
                            </m:r>
                          </m:e>
                        </m:acc>
                      </m:e>
                    </m:d>
                  </m:oMath>
                </a14:m>
                <a:r>
                  <a:rPr lang="en-US" sz="2000" dirty="0"/>
                  <a:t>, and the odd layer,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b="0" i="1" smtClean="0">
                            <a:latin typeface="Cambria Math" panose="02040503050406030204" pitchFamily="18" charset="0"/>
                          </a:rPr>
                          <m:t>𝑜</m:t>
                        </m:r>
                      </m:sub>
                    </m:sSub>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𝜃</m:t>
                            </m:r>
                          </m:e>
                        </m:acc>
                      </m:e>
                    </m:d>
                  </m:oMath>
                </a14:m>
                <a:r>
                  <a:rPr lang="en-US" sz="2000" dirty="0"/>
                  <a:t>, as follows:</a:t>
                </a:r>
              </a:p>
            </p:txBody>
          </p:sp>
        </mc:Choice>
        <mc:Fallback xmlns="">
          <p:sp>
            <p:nvSpPr>
              <p:cNvPr id="3" name="Content Placeholder 2">
                <a:extLst>
                  <a:ext uri="{FF2B5EF4-FFF2-40B4-BE49-F238E27FC236}">
                    <a16:creationId xmlns:a16="http://schemas.microsoft.com/office/drawing/2014/main" id="{7A6AEB26-A2AE-E8A7-D6ED-F47BEBE60355}"/>
                  </a:ext>
                </a:extLst>
              </p:cNvPr>
              <p:cNvSpPr>
                <a:spLocks noGrp="1" noRot="1" noChangeAspect="1" noMove="1" noResize="1" noEditPoints="1" noAdjustHandles="1" noChangeArrowheads="1" noChangeShapeType="1" noTextEdit="1"/>
              </p:cNvSpPr>
              <p:nvPr>
                <p:ph idx="1"/>
              </p:nvPr>
            </p:nvSpPr>
            <p:spPr>
              <a:xfrm>
                <a:off x="571500" y="1141729"/>
                <a:ext cx="11341099" cy="4754026"/>
              </a:xfrm>
              <a:blipFill>
                <a:blip r:embed="rId3"/>
                <a:stretch>
                  <a:fillRect l="-484" t="-115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0481BB4E-17B3-BB21-F2F9-86BC6469F879}"/>
              </a:ext>
            </a:extLst>
          </p:cNvPr>
          <p:cNvPicPr>
            <a:picLocks noChangeAspect="1"/>
          </p:cNvPicPr>
          <p:nvPr/>
        </p:nvPicPr>
        <p:blipFill>
          <a:blip r:embed="rId4"/>
          <a:stretch>
            <a:fillRect/>
          </a:stretch>
        </p:blipFill>
        <p:spPr>
          <a:xfrm>
            <a:off x="1812352" y="1601966"/>
            <a:ext cx="8314097" cy="965104"/>
          </a:xfrm>
          <a:prstGeom prst="rect">
            <a:avLst/>
          </a:prstGeom>
        </p:spPr>
      </p:pic>
      <p:pic>
        <p:nvPicPr>
          <p:cNvPr id="9" name="Picture 8">
            <a:extLst>
              <a:ext uri="{FF2B5EF4-FFF2-40B4-BE49-F238E27FC236}">
                <a16:creationId xmlns:a16="http://schemas.microsoft.com/office/drawing/2014/main" id="{A2244B28-77AD-14B2-3A77-26D99F66F2BE}"/>
              </a:ext>
            </a:extLst>
          </p:cNvPr>
          <p:cNvPicPr>
            <a:picLocks noChangeAspect="1"/>
          </p:cNvPicPr>
          <p:nvPr/>
        </p:nvPicPr>
        <p:blipFill>
          <a:blip r:embed="rId5"/>
          <a:stretch>
            <a:fillRect/>
          </a:stretch>
        </p:blipFill>
        <p:spPr>
          <a:xfrm>
            <a:off x="1987964" y="3161233"/>
            <a:ext cx="8138485" cy="1024200"/>
          </a:xfrm>
          <a:prstGeom prst="rect">
            <a:avLst/>
          </a:prstGeom>
        </p:spPr>
      </p:pic>
      <p:pic>
        <p:nvPicPr>
          <p:cNvPr id="11" name="Picture 10">
            <a:extLst>
              <a:ext uri="{FF2B5EF4-FFF2-40B4-BE49-F238E27FC236}">
                <a16:creationId xmlns:a16="http://schemas.microsoft.com/office/drawing/2014/main" id="{22E91AC1-6421-E316-BEC6-47F5C83952BD}"/>
              </a:ext>
            </a:extLst>
          </p:cNvPr>
          <p:cNvPicPr>
            <a:picLocks noChangeAspect="1"/>
          </p:cNvPicPr>
          <p:nvPr/>
        </p:nvPicPr>
        <p:blipFill>
          <a:blip r:embed="rId6"/>
          <a:stretch>
            <a:fillRect/>
          </a:stretch>
        </p:blipFill>
        <p:spPr>
          <a:xfrm>
            <a:off x="2066943" y="5067850"/>
            <a:ext cx="8778268" cy="1184528"/>
          </a:xfrm>
          <a:prstGeom prst="rect">
            <a:avLst/>
          </a:prstGeom>
        </p:spPr>
      </p:pic>
      <p:sp>
        <p:nvSpPr>
          <p:cNvPr id="12" name="Slide Number Placeholder 11">
            <a:extLst>
              <a:ext uri="{FF2B5EF4-FFF2-40B4-BE49-F238E27FC236}">
                <a16:creationId xmlns:a16="http://schemas.microsoft.com/office/drawing/2014/main" id="{3ADA694E-6B28-3607-B889-C4C950930EE4}"/>
              </a:ext>
            </a:extLst>
          </p:cNvPr>
          <p:cNvSpPr>
            <a:spLocks noGrp="1"/>
          </p:cNvSpPr>
          <p:nvPr>
            <p:ph type="sldNum" sz="quarter" idx="4"/>
          </p:nvPr>
        </p:nvSpPr>
        <p:spPr/>
        <p:txBody>
          <a:bodyPr/>
          <a:lstStyle/>
          <a:p>
            <a:fld id="{0FEB2BAE-42F5-4E8E-8779-D0CAC1AC6BE8}" type="slidenum">
              <a:rPr lang="en-US" smtClean="0"/>
              <a:t>12</a:t>
            </a:fld>
            <a:endParaRPr lang="en-US"/>
          </a:p>
        </p:txBody>
      </p:sp>
    </p:spTree>
    <p:extLst>
      <p:ext uri="{BB962C8B-B14F-4D97-AF65-F5344CB8AC3E}">
        <p14:creationId xmlns:p14="http://schemas.microsoft.com/office/powerpoint/2010/main" val="3589107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454D9DF-D671-96A1-4D12-766A0BEC71AF}"/>
                  </a:ext>
                </a:extLst>
              </p:cNvPr>
              <p:cNvSpPr>
                <a:spLocks noGrp="1"/>
              </p:cNvSpPr>
              <p:nvPr>
                <p:ph type="title"/>
              </p:nvPr>
            </p:nvSpPr>
            <p:spPr>
              <a:xfrm>
                <a:off x="571500" y="73032"/>
                <a:ext cx="11049000" cy="1325563"/>
              </a:xfrm>
            </p:spPr>
            <p:txBody>
              <a:bodyPr/>
              <a:lstStyle/>
              <a:p>
                <a:r>
                  <a:rPr lang="en-US" dirty="0"/>
                  <a:t>Trotterization of </a:t>
                </a:r>
                <a14:m>
                  <m:oMath xmlns:m="http://schemas.openxmlformats.org/officeDocument/2006/math">
                    <m:sSub>
                      <m:sSubPr>
                        <m:ctrlPr>
                          <a:rPr lang="en-US" sz="4400" i="1" smtClean="0">
                            <a:latin typeface="Cambria Math" panose="02040503050406030204" pitchFamily="18" charset="0"/>
                          </a:rPr>
                        </m:ctrlPr>
                      </m:sSubPr>
                      <m:e>
                        <m:r>
                          <a:rPr lang="en-US" sz="4400" b="1" i="1" smtClean="0">
                            <a:latin typeface="Cambria Math" panose="02040503050406030204" pitchFamily="18" charset="0"/>
                          </a:rPr>
                          <m:t>𝑯</m:t>
                        </m:r>
                      </m:e>
                      <m:sub>
                        <m:r>
                          <a:rPr lang="en-US" sz="4400" b="0" i="1" smtClean="0">
                            <a:latin typeface="Cambria Math" panose="02040503050406030204" pitchFamily="18" charset="0"/>
                          </a:rPr>
                          <m:t>𝑖𝑠𝑜</m:t>
                        </m:r>
                      </m:sub>
                    </m:sSub>
                  </m:oMath>
                </a14:m>
                <a:r>
                  <a:rPr lang="en-US" dirty="0"/>
                  <a:t> (first-order)</a:t>
                </a:r>
              </a:p>
            </p:txBody>
          </p:sp>
        </mc:Choice>
        <mc:Fallback xmlns="">
          <p:sp>
            <p:nvSpPr>
              <p:cNvPr id="2" name="Title 1">
                <a:extLst>
                  <a:ext uri="{FF2B5EF4-FFF2-40B4-BE49-F238E27FC236}">
                    <a16:creationId xmlns:a16="http://schemas.microsoft.com/office/drawing/2014/main" id="{2454D9DF-D671-96A1-4D12-766A0BEC71AF}"/>
                  </a:ext>
                </a:extLst>
              </p:cNvPr>
              <p:cNvSpPr>
                <a:spLocks noGrp="1" noRot="1" noChangeAspect="1" noMove="1" noResize="1" noEditPoints="1" noAdjustHandles="1" noChangeArrowheads="1" noChangeShapeType="1" noTextEdit="1"/>
              </p:cNvSpPr>
              <p:nvPr>
                <p:ph type="title"/>
              </p:nvPr>
            </p:nvSpPr>
            <p:spPr>
              <a:xfrm>
                <a:off x="571500" y="73032"/>
                <a:ext cx="11049000" cy="1325563"/>
              </a:xfrm>
              <a:blipFill>
                <a:blip r:embed="rId2"/>
                <a:stretch>
                  <a:fillRect l="-22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A6AEB26-A2AE-E8A7-D6ED-F47BEBE60355}"/>
                  </a:ext>
                </a:extLst>
              </p:cNvPr>
              <p:cNvSpPr>
                <a:spLocks noGrp="1"/>
              </p:cNvSpPr>
              <p:nvPr>
                <p:ph idx="1"/>
              </p:nvPr>
            </p:nvSpPr>
            <p:spPr>
              <a:xfrm>
                <a:off x="571500" y="1114013"/>
                <a:ext cx="11341099" cy="5378154"/>
              </a:xfrm>
            </p:spPr>
            <p:txBody>
              <a:bodyPr>
                <a:noAutofit/>
              </a:bodyPr>
              <a:lstStyle/>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0" indent="0"/>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The first-order </a:t>
                </a:r>
                <a:r>
                  <a:rPr lang="en-US" sz="2000" dirty="0" err="1"/>
                  <a:t>Trotterization</a:t>
                </a:r>
                <a:r>
                  <a:rPr lang="en-US" sz="2000" dirty="0"/>
                  <a:t> of the model with open boundary condition.</a:t>
                </a:r>
              </a:p>
              <a:p>
                <a:pPr marL="342900" indent="-342900">
                  <a:buFont typeface="Wingdings" panose="05000000000000000000" pitchFamily="2" charset="2"/>
                  <a:buChar char="Ø"/>
                </a:pPr>
                <a:r>
                  <a:rPr lang="en-US" sz="2000" dirty="0"/>
                  <a:t>One Trotter step is composed of the even layer and the odd layer.</a:t>
                </a:r>
              </a:p>
              <a:p>
                <a:pPr marL="342900" indent="-342900">
                  <a:buFont typeface="Wingdings" panose="05000000000000000000" pitchFamily="2" charset="2"/>
                  <a:buChar char="Ø"/>
                </a:pPr>
                <a:r>
                  <a:rPr lang="en-US" sz="2000" dirty="0"/>
                  <a:t>For a PBC, the odd layers have the two-qubit gates,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i="1">
                            <a:latin typeface="Cambria Math" panose="02040503050406030204" pitchFamily="18" charset="0"/>
                          </a:rPr>
                          <m:t>0</m:t>
                        </m:r>
                      </m:sub>
                    </m:sSub>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𝜃</m:t>
                            </m:r>
                          </m:e>
                        </m:acc>
                      </m:e>
                    </m:d>
                  </m:oMath>
                </a14:m>
                <a:r>
                  <a:rPr lang="en-US" sz="2000" dirty="0"/>
                  <a:t>, between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𝑛</m:t>
                        </m:r>
                        <m:r>
                          <a:rPr lang="en-US" sz="2000" i="1">
                            <a:latin typeface="Cambria Math" panose="02040503050406030204" pitchFamily="18" charset="0"/>
                          </a:rPr>
                          <m:t>−1</m:t>
                        </m:r>
                      </m:sub>
                    </m:sSub>
                  </m:oMath>
                </a14:m>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0</m:t>
                        </m:r>
                      </m:sub>
                    </m:sSub>
                  </m:oMath>
                </a14:m>
                <a:r>
                  <a:rPr lang="en-US" sz="2000" dirty="0"/>
                  <a:t>.</a:t>
                </a:r>
              </a:p>
            </p:txBody>
          </p:sp>
        </mc:Choice>
        <mc:Fallback>
          <p:sp>
            <p:nvSpPr>
              <p:cNvPr id="3" name="Content Placeholder 2">
                <a:extLst>
                  <a:ext uri="{FF2B5EF4-FFF2-40B4-BE49-F238E27FC236}">
                    <a16:creationId xmlns:a16="http://schemas.microsoft.com/office/drawing/2014/main" id="{7A6AEB26-A2AE-E8A7-D6ED-F47BEBE60355}"/>
                  </a:ext>
                </a:extLst>
              </p:cNvPr>
              <p:cNvSpPr>
                <a:spLocks noGrp="1" noRot="1" noChangeAspect="1" noMove="1" noResize="1" noEditPoints="1" noAdjustHandles="1" noChangeArrowheads="1" noChangeShapeType="1" noTextEdit="1"/>
              </p:cNvSpPr>
              <p:nvPr>
                <p:ph idx="1"/>
              </p:nvPr>
            </p:nvSpPr>
            <p:spPr>
              <a:xfrm>
                <a:off x="571500" y="1114013"/>
                <a:ext cx="11341099" cy="5378154"/>
              </a:xfrm>
              <a:blipFill>
                <a:blip r:embed="rId3"/>
                <a:stretch>
                  <a:fillRect l="-48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A746B4C-4261-0437-021F-CDCE85653111}"/>
              </a:ext>
            </a:extLst>
          </p:cNvPr>
          <p:cNvPicPr>
            <a:picLocks noChangeAspect="1"/>
          </p:cNvPicPr>
          <p:nvPr/>
        </p:nvPicPr>
        <p:blipFill>
          <a:blip r:embed="rId4"/>
          <a:stretch>
            <a:fillRect/>
          </a:stretch>
        </p:blipFill>
        <p:spPr>
          <a:xfrm>
            <a:off x="2731144" y="1171794"/>
            <a:ext cx="5820072" cy="3368381"/>
          </a:xfrm>
          <a:prstGeom prst="rect">
            <a:avLst/>
          </a:prstGeom>
        </p:spPr>
      </p:pic>
      <p:sp>
        <p:nvSpPr>
          <p:cNvPr id="7" name="Slide Number Placeholder 6">
            <a:extLst>
              <a:ext uri="{FF2B5EF4-FFF2-40B4-BE49-F238E27FC236}">
                <a16:creationId xmlns:a16="http://schemas.microsoft.com/office/drawing/2014/main" id="{1014FC4A-7E34-633D-DC3B-5BB0BEBB2420}"/>
              </a:ext>
            </a:extLst>
          </p:cNvPr>
          <p:cNvSpPr>
            <a:spLocks noGrp="1"/>
          </p:cNvSpPr>
          <p:nvPr>
            <p:ph type="sldNum" sz="quarter" idx="4"/>
          </p:nvPr>
        </p:nvSpPr>
        <p:spPr/>
        <p:txBody>
          <a:bodyPr/>
          <a:lstStyle/>
          <a:p>
            <a:fld id="{0FEB2BAE-42F5-4E8E-8779-D0CAC1AC6BE8}" type="slidenum">
              <a:rPr lang="en-US" smtClean="0"/>
              <a:t>13</a:t>
            </a:fld>
            <a:endParaRPr lang="en-US"/>
          </a:p>
        </p:txBody>
      </p:sp>
      <p:pic>
        <p:nvPicPr>
          <p:cNvPr id="4" name="Picture 3">
            <a:extLst>
              <a:ext uri="{FF2B5EF4-FFF2-40B4-BE49-F238E27FC236}">
                <a16:creationId xmlns:a16="http://schemas.microsoft.com/office/drawing/2014/main" id="{3EFC14CE-4D65-D7A3-0042-F22D80AC697B}"/>
              </a:ext>
            </a:extLst>
          </p:cNvPr>
          <p:cNvPicPr>
            <a:picLocks noChangeAspect="1"/>
          </p:cNvPicPr>
          <p:nvPr/>
        </p:nvPicPr>
        <p:blipFill>
          <a:blip r:embed="rId2"/>
          <a:stretch>
            <a:fillRect/>
          </a:stretch>
        </p:blipFill>
        <p:spPr>
          <a:xfrm>
            <a:off x="3586069" y="4486975"/>
            <a:ext cx="4744431" cy="597071"/>
          </a:xfrm>
          <a:prstGeom prst="rect">
            <a:avLst/>
          </a:prstGeom>
        </p:spPr>
      </p:pic>
    </p:spTree>
    <p:extLst>
      <p:ext uri="{BB962C8B-B14F-4D97-AF65-F5344CB8AC3E}">
        <p14:creationId xmlns:p14="http://schemas.microsoft.com/office/powerpoint/2010/main" val="3449279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454D9DF-D671-96A1-4D12-766A0BEC71AF}"/>
                  </a:ext>
                </a:extLst>
              </p:cNvPr>
              <p:cNvSpPr>
                <a:spLocks noGrp="1"/>
              </p:cNvSpPr>
              <p:nvPr>
                <p:ph type="title"/>
              </p:nvPr>
            </p:nvSpPr>
            <p:spPr>
              <a:xfrm>
                <a:off x="571500" y="73032"/>
                <a:ext cx="11049000" cy="1325563"/>
              </a:xfrm>
            </p:spPr>
            <p:txBody>
              <a:bodyPr/>
              <a:lstStyle/>
              <a:p>
                <a:r>
                  <a:rPr lang="en-US" dirty="0"/>
                  <a:t>Trotterization of </a:t>
                </a:r>
                <a14:m>
                  <m:oMath xmlns:m="http://schemas.openxmlformats.org/officeDocument/2006/math">
                    <m:sSub>
                      <m:sSubPr>
                        <m:ctrlPr>
                          <a:rPr lang="en-US" sz="4400" i="1" smtClean="0">
                            <a:latin typeface="Cambria Math" panose="02040503050406030204" pitchFamily="18" charset="0"/>
                          </a:rPr>
                        </m:ctrlPr>
                      </m:sSubPr>
                      <m:e>
                        <m:r>
                          <a:rPr lang="en-US" sz="4400" b="1" i="1" smtClean="0">
                            <a:latin typeface="Cambria Math" panose="02040503050406030204" pitchFamily="18" charset="0"/>
                          </a:rPr>
                          <m:t>𝑯</m:t>
                        </m:r>
                      </m:e>
                      <m:sub>
                        <m:r>
                          <a:rPr lang="en-US" sz="4400" b="0" i="1" smtClean="0">
                            <a:latin typeface="Cambria Math" panose="02040503050406030204" pitchFamily="18" charset="0"/>
                          </a:rPr>
                          <m:t>𝑖𝑠𝑜</m:t>
                        </m:r>
                      </m:sub>
                    </m:sSub>
                  </m:oMath>
                </a14:m>
                <a:r>
                  <a:rPr lang="en-US" dirty="0"/>
                  <a:t> (second-order)</a:t>
                </a:r>
              </a:p>
            </p:txBody>
          </p:sp>
        </mc:Choice>
        <mc:Fallback xmlns="">
          <p:sp>
            <p:nvSpPr>
              <p:cNvPr id="2" name="Title 1">
                <a:extLst>
                  <a:ext uri="{FF2B5EF4-FFF2-40B4-BE49-F238E27FC236}">
                    <a16:creationId xmlns:a16="http://schemas.microsoft.com/office/drawing/2014/main" id="{2454D9DF-D671-96A1-4D12-766A0BEC71AF}"/>
                  </a:ext>
                </a:extLst>
              </p:cNvPr>
              <p:cNvSpPr>
                <a:spLocks noGrp="1" noRot="1" noChangeAspect="1" noMove="1" noResize="1" noEditPoints="1" noAdjustHandles="1" noChangeArrowheads="1" noChangeShapeType="1" noTextEdit="1"/>
              </p:cNvSpPr>
              <p:nvPr>
                <p:ph type="title"/>
              </p:nvPr>
            </p:nvSpPr>
            <p:spPr>
              <a:xfrm>
                <a:off x="571500" y="73032"/>
                <a:ext cx="11049000" cy="1325563"/>
              </a:xfrm>
              <a:blipFill>
                <a:blip r:embed="rId2"/>
                <a:stretch>
                  <a:fillRect l="-2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6AEB26-A2AE-E8A7-D6ED-F47BEBE60355}"/>
                  </a:ext>
                </a:extLst>
              </p:cNvPr>
              <p:cNvSpPr>
                <a:spLocks noGrp="1"/>
              </p:cNvSpPr>
              <p:nvPr>
                <p:ph idx="1"/>
              </p:nvPr>
            </p:nvSpPr>
            <p:spPr>
              <a:xfrm>
                <a:off x="571500" y="924826"/>
                <a:ext cx="11341099" cy="4754026"/>
              </a:xfrm>
            </p:spPr>
            <p:txBody>
              <a:bodyPr>
                <a:noAutofit/>
              </a:bodyPr>
              <a:lstStyle/>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0" indent="0"/>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The second-order </a:t>
                </a:r>
                <a:r>
                  <a:rPr lang="en-US" sz="2000" dirty="0" err="1"/>
                  <a:t>Trotterization</a:t>
                </a:r>
                <a:r>
                  <a:rPr lang="en-US" sz="2000" dirty="0"/>
                  <a:t> of the model with OBC.</a:t>
                </a:r>
              </a:p>
              <a:p>
                <a:pPr marL="342900" indent="-342900">
                  <a:buFont typeface="Wingdings" panose="05000000000000000000" pitchFamily="2" charset="2"/>
                  <a:buChar char="Ø"/>
                </a:pPr>
                <a:r>
                  <a:rPr lang="en-US" sz="2000" dirty="0"/>
                  <a:t>One Trotter step is compared of the even layer and the odd layer with parameter </a:t>
                </a:r>
                <a14:m>
                  <m:oMath xmlns:m="http://schemas.openxmlformats.org/officeDocument/2006/math">
                    <m:acc>
                      <m:accPr>
                        <m:chr m:val="⃑"/>
                        <m:ctrlPr>
                          <a:rPr lang="en-US" sz="2000" i="1" smtClean="0">
                            <a:latin typeface="Cambria Math" panose="02040503050406030204" pitchFamily="18" charset="0"/>
                          </a:rPr>
                        </m:ctrlPr>
                      </m:accPr>
                      <m:e>
                        <m:f>
                          <m:fPr>
                            <m:ctrlPr>
                              <a:rPr lang="en-US" sz="2000" i="1" smtClean="0">
                                <a:latin typeface="Cambria Math" panose="02040503050406030204" pitchFamily="18" charset="0"/>
                              </a:rPr>
                            </m:ctrlPr>
                          </m:fPr>
                          <m:num>
                            <m:r>
                              <a:rPr lang="en-US" sz="2000" i="1" smtClean="0">
                                <a:latin typeface="Cambria Math" panose="02040503050406030204" pitchFamily="18" charset="0"/>
                                <a:ea typeface="Cambria Math" panose="02040503050406030204" pitchFamily="18" charset="0"/>
                              </a:rPr>
                              <m:t>𝜃</m:t>
                            </m:r>
                          </m:num>
                          <m:den>
                            <m:r>
                              <a:rPr lang="en-US" sz="2000" b="0" i="1" smtClean="0">
                                <a:latin typeface="Cambria Math" panose="02040503050406030204" pitchFamily="18" charset="0"/>
                              </a:rPr>
                              <m:t>2</m:t>
                            </m:r>
                          </m:den>
                        </m:f>
                      </m:e>
                    </m:acc>
                  </m:oMath>
                </a14:m>
                <a:r>
                  <a:rPr lang="en-US" sz="2000" dirty="0"/>
                  <a:t>.</a:t>
                </a:r>
              </a:p>
              <a:p>
                <a:pPr marL="342900" indent="-342900">
                  <a:buFont typeface="Wingdings" panose="05000000000000000000" pitchFamily="2" charset="2"/>
                  <a:buChar char="Ø"/>
                </a:pPr>
                <a:r>
                  <a:rPr lang="en-US" sz="2000" dirty="0"/>
                  <a:t>For a PBC, the odd layers have the two-qubit gates, </a:t>
                </a:r>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𝑈</m:t>
                        </m:r>
                      </m:e>
                      <m:sub>
                        <m:r>
                          <a:rPr lang="en-US" sz="2000" b="0" i="1" smtClean="0">
                            <a:latin typeface="Cambria Math" panose="02040503050406030204" pitchFamily="18" charset="0"/>
                          </a:rPr>
                          <m:t>0</m:t>
                        </m:r>
                      </m:sub>
                    </m:sSub>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𝜃</m:t>
                                </m:r>
                              </m:num>
                              <m:den>
                                <m:r>
                                  <a:rPr lang="en-US" sz="2000" i="1">
                                    <a:latin typeface="Cambria Math" panose="02040503050406030204" pitchFamily="18" charset="0"/>
                                  </a:rPr>
                                  <m:t>2</m:t>
                                </m:r>
                              </m:den>
                            </m:f>
                          </m:e>
                        </m:acc>
                      </m:e>
                    </m:d>
                  </m:oMath>
                </a14:m>
                <a:r>
                  <a:rPr lang="en-US" sz="2000" dirty="0"/>
                  <a:t>, between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𝑛</m:t>
                        </m:r>
                        <m:r>
                          <a:rPr lang="en-US" sz="2000" b="0" i="1" smtClean="0">
                            <a:latin typeface="Cambria Math" panose="02040503050406030204" pitchFamily="18" charset="0"/>
                          </a:rPr>
                          <m:t>−1</m:t>
                        </m:r>
                      </m:sub>
                    </m:sSub>
                  </m:oMath>
                </a14:m>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0</m:t>
                        </m:r>
                      </m:sub>
                    </m:sSub>
                  </m:oMath>
                </a14:m>
                <a:r>
                  <a:rPr lang="en-US" sz="2000" dirty="0"/>
                  <a:t>.</a:t>
                </a:r>
              </a:p>
            </p:txBody>
          </p:sp>
        </mc:Choice>
        <mc:Fallback xmlns="">
          <p:sp>
            <p:nvSpPr>
              <p:cNvPr id="3" name="Content Placeholder 2">
                <a:extLst>
                  <a:ext uri="{FF2B5EF4-FFF2-40B4-BE49-F238E27FC236}">
                    <a16:creationId xmlns:a16="http://schemas.microsoft.com/office/drawing/2014/main" id="{7A6AEB26-A2AE-E8A7-D6ED-F47BEBE60355}"/>
                  </a:ext>
                </a:extLst>
              </p:cNvPr>
              <p:cNvSpPr>
                <a:spLocks noGrp="1" noRot="1" noChangeAspect="1" noMove="1" noResize="1" noEditPoints="1" noAdjustHandles="1" noChangeArrowheads="1" noChangeShapeType="1" noTextEdit="1"/>
              </p:cNvSpPr>
              <p:nvPr>
                <p:ph idx="1"/>
              </p:nvPr>
            </p:nvSpPr>
            <p:spPr>
              <a:xfrm>
                <a:off x="571500" y="924826"/>
                <a:ext cx="11341099" cy="4754026"/>
              </a:xfrm>
              <a:blipFill>
                <a:blip r:embed="rId3"/>
                <a:stretch>
                  <a:fillRect l="-484" b="-1115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A00DE00B-E9E7-7B95-E5A2-B973B192DC44}"/>
              </a:ext>
            </a:extLst>
          </p:cNvPr>
          <p:cNvPicPr>
            <a:picLocks noChangeAspect="1"/>
          </p:cNvPicPr>
          <p:nvPr/>
        </p:nvPicPr>
        <p:blipFill>
          <a:blip r:embed="rId4"/>
          <a:stretch>
            <a:fillRect/>
          </a:stretch>
        </p:blipFill>
        <p:spPr>
          <a:xfrm>
            <a:off x="1971064" y="1101532"/>
            <a:ext cx="7464023" cy="3223791"/>
          </a:xfrm>
          <a:prstGeom prst="rect">
            <a:avLst/>
          </a:prstGeom>
        </p:spPr>
      </p:pic>
      <p:sp>
        <p:nvSpPr>
          <p:cNvPr id="7" name="Slide Number Placeholder 6">
            <a:extLst>
              <a:ext uri="{FF2B5EF4-FFF2-40B4-BE49-F238E27FC236}">
                <a16:creationId xmlns:a16="http://schemas.microsoft.com/office/drawing/2014/main" id="{1999AC95-2929-F942-8CB6-6D63082D0A97}"/>
              </a:ext>
            </a:extLst>
          </p:cNvPr>
          <p:cNvSpPr>
            <a:spLocks noGrp="1"/>
          </p:cNvSpPr>
          <p:nvPr>
            <p:ph type="sldNum" sz="quarter" idx="4"/>
          </p:nvPr>
        </p:nvSpPr>
        <p:spPr/>
        <p:txBody>
          <a:bodyPr/>
          <a:lstStyle/>
          <a:p>
            <a:fld id="{0FEB2BAE-42F5-4E8E-8779-D0CAC1AC6BE8}" type="slidenum">
              <a:rPr lang="en-US" smtClean="0"/>
              <a:t>14</a:t>
            </a:fld>
            <a:endParaRPr lang="en-US"/>
          </a:p>
        </p:txBody>
      </p:sp>
    </p:spTree>
    <p:extLst>
      <p:ext uri="{BB962C8B-B14F-4D97-AF65-F5344CB8AC3E}">
        <p14:creationId xmlns:p14="http://schemas.microsoft.com/office/powerpoint/2010/main" val="40431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454D9DF-D671-96A1-4D12-766A0BEC71AF}"/>
                  </a:ext>
                </a:extLst>
              </p:cNvPr>
              <p:cNvSpPr>
                <a:spLocks noGrp="1"/>
              </p:cNvSpPr>
              <p:nvPr>
                <p:ph type="title"/>
              </p:nvPr>
            </p:nvSpPr>
            <p:spPr>
              <a:xfrm>
                <a:off x="571500" y="73032"/>
                <a:ext cx="11049000" cy="1325563"/>
              </a:xfrm>
            </p:spPr>
            <p:txBody>
              <a:bodyPr/>
              <a:lstStyle/>
              <a:p>
                <a:r>
                  <a:rPr lang="en-US" dirty="0"/>
                  <a:t>Trotterization of </a:t>
                </a:r>
                <a14:m>
                  <m:oMath xmlns:m="http://schemas.openxmlformats.org/officeDocument/2006/math">
                    <m:sSub>
                      <m:sSubPr>
                        <m:ctrlPr>
                          <a:rPr lang="en-US" sz="4400" i="1" smtClean="0">
                            <a:latin typeface="Cambria Math" panose="02040503050406030204" pitchFamily="18" charset="0"/>
                          </a:rPr>
                        </m:ctrlPr>
                      </m:sSubPr>
                      <m:e>
                        <m:r>
                          <a:rPr lang="en-US" sz="4400" b="1" i="1" smtClean="0">
                            <a:latin typeface="Cambria Math" panose="02040503050406030204" pitchFamily="18" charset="0"/>
                          </a:rPr>
                          <m:t>𝑯</m:t>
                        </m:r>
                      </m:e>
                      <m:sub>
                        <m:r>
                          <a:rPr lang="en-US" sz="4400" b="0" i="1" smtClean="0">
                            <a:latin typeface="Cambria Math" panose="02040503050406030204" pitchFamily="18" charset="0"/>
                          </a:rPr>
                          <m:t>𝑖𝑠𝑜</m:t>
                        </m:r>
                      </m:sub>
                    </m:sSub>
                  </m:oMath>
                </a14:m>
                <a:r>
                  <a:rPr lang="en-US" dirty="0"/>
                  <a:t> (second-order) Opt.</a:t>
                </a:r>
              </a:p>
            </p:txBody>
          </p:sp>
        </mc:Choice>
        <mc:Fallback xmlns="">
          <p:sp>
            <p:nvSpPr>
              <p:cNvPr id="2" name="Title 1">
                <a:extLst>
                  <a:ext uri="{FF2B5EF4-FFF2-40B4-BE49-F238E27FC236}">
                    <a16:creationId xmlns:a16="http://schemas.microsoft.com/office/drawing/2014/main" id="{2454D9DF-D671-96A1-4D12-766A0BEC71AF}"/>
                  </a:ext>
                </a:extLst>
              </p:cNvPr>
              <p:cNvSpPr>
                <a:spLocks noGrp="1" noRot="1" noChangeAspect="1" noMove="1" noResize="1" noEditPoints="1" noAdjustHandles="1" noChangeArrowheads="1" noChangeShapeType="1" noTextEdit="1"/>
              </p:cNvSpPr>
              <p:nvPr>
                <p:ph type="title"/>
              </p:nvPr>
            </p:nvSpPr>
            <p:spPr>
              <a:xfrm>
                <a:off x="571500" y="73032"/>
                <a:ext cx="11049000" cy="1325563"/>
              </a:xfrm>
              <a:blipFill>
                <a:blip r:embed="rId2"/>
                <a:stretch>
                  <a:fillRect l="-2263" r="-17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A6AEB26-A2AE-E8A7-D6ED-F47BEBE60355}"/>
                  </a:ext>
                </a:extLst>
              </p:cNvPr>
              <p:cNvSpPr>
                <a:spLocks noGrp="1"/>
              </p:cNvSpPr>
              <p:nvPr>
                <p:ph idx="1"/>
              </p:nvPr>
            </p:nvSpPr>
            <p:spPr>
              <a:xfrm>
                <a:off x="571500" y="924825"/>
                <a:ext cx="11341099" cy="5322865"/>
              </a:xfrm>
            </p:spPr>
            <p:txBody>
              <a:bodyPr>
                <a:noAutofit/>
              </a:bodyPr>
              <a:lstStyle/>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0" indent="0"/>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The optimized second-order </a:t>
                </a:r>
                <a:r>
                  <a:rPr lang="en-US" sz="2000" dirty="0" err="1"/>
                  <a:t>Trotterization</a:t>
                </a:r>
                <a:r>
                  <a:rPr lang="en-US" sz="2000" dirty="0"/>
                  <a:t> of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b="0" i="1" smtClean="0">
                            <a:latin typeface="Cambria Math" panose="02040503050406030204" pitchFamily="18" charset="0"/>
                          </a:rPr>
                          <m:t>𝑖𝑠𝑜</m:t>
                        </m:r>
                      </m:sub>
                    </m:sSub>
                  </m:oMath>
                </a14:m>
                <a:r>
                  <a:rPr lang="en-US" sz="2000" dirty="0"/>
                  <a:t> is obtained by the following identities:</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We merge the adjacent odd layers, and the last even layer can be merged with the first even layer of the next Trotter step.</a:t>
                </a:r>
              </a:p>
              <a:p>
                <a:pPr marL="342900" indent="-342900">
                  <a:buFont typeface="Wingdings" panose="05000000000000000000" pitchFamily="2" charset="2"/>
                  <a:buChar char="Ø"/>
                </a:pPr>
                <a:r>
                  <a:rPr lang="en-US" sz="2000" dirty="0"/>
                  <a:t>2L (1</a:t>
                </a:r>
                <a:r>
                  <a:rPr lang="en-US" sz="2000" baseline="30000" dirty="0"/>
                  <a:t>st</a:t>
                </a:r>
                <a:r>
                  <a:rPr lang="en-US" sz="2000" dirty="0"/>
                  <a:t> order) =&gt; 4L (2</a:t>
                </a:r>
                <a:r>
                  <a:rPr lang="en-US" sz="2000" baseline="30000" dirty="0"/>
                  <a:t>nd</a:t>
                </a:r>
                <a:r>
                  <a:rPr lang="en-US" sz="2000" dirty="0"/>
                  <a:t> order) =&gt; 2L+1 (2</a:t>
                </a:r>
                <a:r>
                  <a:rPr lang="en-US" sz="2000" baseline="30000" dirty="0"/>
                  <a:t>nd</a:t>
                </a:r>
                <a:r>
                  <a:rPr lang="en-US" sz="2000" dirty="0"/>
                  <a:t> order optimized) when we have L Trotter steps.</a:t>
                </a:r>
              </a:p>
            </p:txBody>
          </p:sp>
        </mc:Choice>
        <mc:Fallback>
          <p:sp>
            <p:nvSpPr>
              <p:cNvPr id="3" name="Content Placeholder 2">
                <a:extLst>
                  <a:ext uri="{FF2B5EF4-FFF2-40B4-BE49-F238E27FC236}">
                    <a16:creationId xmlns:a16="http://schemas.microsoft.com/office/drawing/2014/main" id="{7A6AEB26-A2AE-E8A7-D6ED-F47BEBE60355}"/>
                  </a:ext>
                </a:extLst>
              </p:cNvPr>
              <p:cNvSpPr>
                <a:spLocks noGrp="1" noRot="1" noChangeAspect="1" noMove="1" noResize="1" noEditPoints="1" noAdjustHandles="1" noChangeArrowheads="1" noChangeShapeType="1" noTextEdit="1"/>
              </p:cNvSpPr>
              <p:nvPr>
                <p:ph idx="1"/>
              </p:nvPr>
            </p:nvSpPr>
            <p:spPr>
              <a:xfrm>
                <a:off x="571500" y="924825"/>
                <a:ext cx="11341099" cy="5322865"/>
              </a:xfrm>
              <a:blipFill>
                <a:blip r:embed="rId3"/>
                <a:stretch>
                  <a:fillRect l="-48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F430C61-2644-134A-5698-1E3C51E83809}"/>
              </a:ext>
            </a:extLst>
          </p:cNvPr>
          <p:cNvPicPr>
            <a:picLocks noChangeAspect="1"/>
          </p:cNvPicPr>
          <p:nvPr/>
        </p:nvPicPr>
        <p:blipFill>
          <a:blip r:embed="rId4"/>
          <a:stretch>
            <a:fillRect/>
          </a:stretch>
        </p:blipFill>
        <p:spPr>
          <a:xfrm>
            <a:off x="1738809" y="4466860"/>
            <a:ext cx="8532095" cy="497198"/>
          </a:xfrm>
          <a:prstGeom prst="rect">
            <a:avLst/>
          </a:prstGeom>
        </p:spPr>
      </p:pic>
      <p:pic>
        <p:nvPicPr>
          <p:cNvPr id="8" name="Picture 7">
            <a:extLst>
              <a:ext uri="{FF2B5EF4-FFF2-40B4-BE49-F238E27FC236}">
                <a16:creationId xmlns:a16="http://schemas.microsoft.com/office/drawing/2014/main" id="{62A3A673-45E9-529A-371B-DB58F7E72967}"/>
              </a:ext>
            </a:extLst>
          </p:cNvPr>
          <p:cNvPicPr>
            <a:picLocks noChangeAspect="1"/>
          </p:cNvPicPr>
          <p:nvPr/>
        </p:nvPicPr>
        <p:blipFill>
          <a:blip r:embed="rId5"/>
          <a:stretch>
            <a:fillRect/>
          </a:stretch>
        </p:blipFill>
        <p:spPr>
          <a:xfrm>
            <a:off x="2321368" y="1136004"/>
            <a:ext cx="7549263" cy="3041620"/>
          </a:xfrm>
          <a:prstGeom prst="rect">
            <a:avLst/>
          </a:prstGeom>
        </p:spPr>
      </p:pic>
      <p:sp>
        <p:nvSpPr>
          <p:cNvPr id="9" name="Slide Number Placeholder 8">
            <a:extLst>
              <a:ext uri="{FF2B5EF4-FFF2-40B4-BE49-F238E27FC236}">
                <a16:creationId xmlns:a16="http://schemas.microsoft.com/office/drawing/2014/main" id="{B290674E-E0FB-C113-44DE-89CAC78E8914}"/>
              </a:ext>
            </a:extLst>
          </p:cNvPr>
          <p:cNvSpPr>
            <a:spLocks noGrp="1"/>
          </p:cNvSpPr>
          <p:nvPr>
            <p:ph type="sldNum" sz="quarter" idx="4"/>
          </p:nvPr>
        </p:nvSpPr>
        <p:spPr/>
        <p:txBody>
          <a:bodyPr/>
          <a:lstStyle/>
          <a:p>
            <a:fld id="{0FEB2BAE-42F5-4E8E-8779-D0CAC1AC6BE8}" type="slidenum">
              <a:rPr lang="en-US" smtClean="0"/>
              <a:t>15</a:t>
            </a:fld>
            <a:endParaRPr lang="en-US"/>
          </a:p>
        </p:txBody>
      </p:sp>
    </p:spTree>
    <p:extLst>
      <p:ext uri="{BB962C8B-B14F-4D97-AF65-F5344CB8AC3E}">
        <p14:creationId xmlns:p14="http://schemas.microsoft.com/office/powerpoint/2010/main" val="3523948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454D9DF-D671-96A1-4D12-766A0BEC71AF}"/>
                  </a:ext>
                </a:extLst>
              </p:cNvPr>
              <p:cNvSpPr>
                <a:spLocks noGrp="1"/>
              </p:cNvSpPr>
              <p:nvPr>
                <p:ph type="title"/>
              </p:nvPr>
            </p:nvSpPr>
            <p:spPr>
              <a:xfrm>
                <a:off x="571500" y="73032"/>
                <a:ext cx="11049000" cy="1325563"/>
              </a:xfrm>
            </p:spPr>
            <p:txBody>
              <a:bodyPr/>
              <a:lstStyle/>
              <a:p>
                <a:r>
                  <a:rPr lang="en-US" dirty="0"/>
                  <a:t>Trotterization of </a:t>
                </a:r>
                <a14:m>
                  <m:oMath xmlns:m="http://schemas.openxmlformats.org/officeDocument/2006/math">
                    <m:sSub>
                      <m:sSubPr>
                        <m:ctrlPr>
                          <a:rPr lang="en-US" sz="4400" i="1" smtClean="0">
                            <a:latin typeface="Cambria Math" panose="02040503050406030204" pitchFamily="18" charset="0"/>
                          </a:rPr>
                        </m:ctrlPr>
                      </m:sSubPr>
                      <m:e>
                        <m:r>
                          <a:rPr lang="en-US" sz="4400" b="1" i="1" smtClean="0">
                            <a:latin typeface="Cambria Math" panose="02040503050406030204" pitchFamily="18" charset="0"/>
                          </a:rPr>
                          <m:t>𝑯</m:t>
                        </m:r>
                      </m:e>
                      <m:sub>
                        <m:r>
                          <a:rPr lang="en-US" sz="4400" b="0" i="1" smtClean="0">
                            <a:latin typeface="Cambria Math" panose="02040503050406030204" pitchFamily="18" charset="0"/>
                          </a:rPr>
                          <m:t>𝐷𝑖𝑚𝑒𝑟</m:t>
                        </m:r>
                      </m:sub>
                    </m:sSub>
                  </m:oMath>
                </a14:m>
                <a:endParaRPr lang="en-US" dirty="0"/>
              </a:p>
            </p:txBody>
          </p:sp>
        </mc:Choice>
        <mc:Fallback xmlns="">
          <p:sp>
            <p:nvSpPr>
              <p:cNvPr id="2" name="Title 1">
                <a:extLst>
                  <a:ext uri="{FF2B5EF4-FFF2-40B4-BE49-F238E27FC236}">
                    <a16:creationId xmlns:a16="http://schemas.microsoft.com/office/drawing/2014/main" id="{2454D9DF-D671-96A1-4D12-766A0BEC71AF}"/>
                  </a:ext>
                </a:extLst>
              </p:cNvPr>
              <p:cNvSpPr>
                <a:spLocks noGrp="1" noRot="1" noChangeAspect="1" noMove="1" noResize="1" noEditPoints="1" noAdjustHandles="1" noChangeArrowheads="1" noChangeShapeType="1" noTextEdit="1"/>
              </p:cNvSpPr>
              <p:nvPr>
                <p:ph type="title"/>
              </p:nvPr>
            </p:nvSpPr>
            <p:spPr>
              <a:xfrm>
                <a:off x="571500" y="73032"/>
                <a:ext cx="11049000" cy="1325563"/>
              </a:xfrm>
              <a:blipFill>
                <a:blip r:embed="rId2"/>
                <a:stretch>
                  <a:fillRect l="-2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6AEB26-A2AE-E8A7-D6ED-F47BEBE60355}"/>
                  </a:ext>
                </a:extLst>
              </p:cNvPr>
              <p:cNvSpPr>
                <a:spLocks noGrp="1"/>
              </p:cNvSpPr>
              <p:nvPr>
                <p:ph idx="1"/>
              </p:nvPr>
            </p:nvSpPr>
            <p:spPr>
              <a:xfrm>
                <a:off x="571500" y="1141728"/>
                <a:ext cx="11341099" cy="5318613"/>
              </a:xfrm>
            </p:spPr>
            <p:txBody>
              <a:bodyPr>
                <a:noAutofit/>
              </a:bodyPr>
              <a:lstStyle/>
              <a:p>
                <a:pPr marL="342900" indent="-342900">
                  <a:buFont typeface="Wingdings" panose="05000000000000000000" pitchFamily="2" charset="2"/>
                  <a:buChar char="Ø"/>
                </a:pPr>
                <a:r>
                  <a:rPr lang="en-US" sz="2000" dirty="0"/>
                  <a:t>The Dimer Hamiltonian, </a:t>
                </a:r>
                <a14:m>
                  <m:oMath xmlns:m="http://schemas.openxmlformats.org/officeDocument/2006/math">
                    <m:sSub>
                      <m:sSubPr>
                        <m:ctrlPr>
                          <a:rPr lang="en-US" sz="2000" i="1" smtClean="0">
                            <a:latin typeface="Cambria Math" panose="02040503050406030204" pitchFamily="18" charset="0"/>
                          </a:rPr>
                        </m:ctrlPr>
                      </m:sSubPr>
                      <m:e>
                        <m:r>
                          <a:rPr lang="en-US" sz="2000" b="1" i="1" smtClean="0">
                            <a:latin typeface="Cambria Math" panose="02040503050406030204" pitchFamily="18" charset="0"/>
                          </a:rPr>
                          <m:t>𝑯</m:t>
                        </m:r>
                      </m:e>
                      <m:sub>
                        <m:r>
                          <a:rPr lang="en-US" sz="2000" b="0" i="1" smtClean="0">
                            <a:latin typeface="Cambria Math" panose="02040503050406030204" pitchFamily="18" charset="0"/>
                          </a:rPr>
                          <m:t>𝐷𝑖𝑚𝑒𝑟</m:t>
                        </m:r>
                      </m:sub>
                    </m:sSub>
                  </m:oMath>
                </a14:m>
                <a:r>
                  <a:rPr lang="en-US" sz="2000" dirty="0"/>
                  <a:t>, is</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0" indent="0"/>
                <a:endParaRPr lang="en-US" sz="2000" dirty="0"/>
              </a:p>
              <a:p>
                <a:pPr marL="342900" indent="-342900">
                  <a:buFont typeface="Wingdings" panose="05000000000000000000" pitchFamily="2" charset="2"/>
                  <a:buChar char="Ø"/>
                </a:pPr>
                <a:r>
                  <a:rPr lang="en-US" sz="2000" dirty="0"/>
                  <a:t>IBM’s quantum computers have the heavy hex lattice structure.</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i="1" dirty="0"/>
              </a:p>
              <a:p>
                <a:pPr marL="342900" indent="-342900">
                  <a:buFont typeface="Wingdings" panose="05000000000000000000" pitchFamily="2" charset="2"/>
                  <a:buChar char="Ø"/>
                </a:pPr>
                <a:endParaRPr lang="en-US" sz="2000" i="1" dirty="0"/>
              </a:p>
              <a:p>
                <a:pPr marL="342900" indent="-342900">
                  <a:buFont typeface="Wingdings" panose="05000000000000000000" pitchFamily="2" charset="2"/>
                  <a:buChar char="Ø"/>
                </a:pPr>
                <a:r>
                  <a:rPr lang="en-US" sz="2000" dirty="0"/>
                  <a:t>We implemented the next-nearest neighbor interaction with the nearest neighbor interaction in IBM’s heavy hex lattice topology by interweaving SWAP gates.</a:t>
                </a:r>
              </a:p>
            </p:txBody>
          </p:sp>
        </mc:Choice>
        <mc:Fallback xmlns="">
          <p:sp>
            <p:nvSpPr>
              <p:cNvPr id="3" name="Content Placeholder 2">
                <a:extLst>
                  <a:ext uri="{FF2B5EF4-FFF2-40B4-BE49-F238E27FC236}">
                    <a16:creationId xmlns:a16="http://schemas.microsoft.com/office/drawing/2014/main" id="{7A6AEB26-A2AE-E8A7-D6ED-F47BEBE60355}"/>
                  </a:ext>
                </a:extLst>
              </p:cNvPr>
              <p:cNvSpPr>
                <a:spLocks noGrp="1" noRot="1" noChangeAspect="1" noMove="1" noResize="1" noEditPoints="1" noAdjustHandles="1" noChangeArrowheads="1" noChangeShapeType="1" noTextEdit="1"/>
              </p:cNvSpPr>
              <p:nvPr>
                <p:ph idx="1"/>
              </p:nvPr>
            </p:nvSpPr>
            <p:spPr>
              <a:xfrm>
                <a:off x="571500" y="1141728"/>
                <a:ext cx="11341099" cy="5318613"/>
              </a:xfrm>
              <a:blipFill>
                <a:blip r:embed="rId3"/>
                <a:stretch>
                  <a:fillRect l="-484" t="-103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F4FF7198-B692-F2FE-3532-9D8E14A4D4B9}"/>
              </a:ext>
            </a:extLst>
          </p:cNvPr>
          <p:cNvPicPr>
            <a:picLocks noChangeAspect="1"/>
          </p:cNvPicPr>
          <p:nvPr/>
        </p:nvPicPr>
        <p:blipFill>
          <a:blip r:embed="rId4"/>
          <a:stretch>
            <a:fillRect/>
          </a:stretch>
        </p:blipFill>
        <p:spPr>
          <a:xfrm>
            <a:off x="728862" y="1550893"/>
            <a:ext cx="10452336" cy="1041579"/>
          </a:xfrm>
          <a:prstGeom prst="rect">
            <a:avLst/>
          </a:prstGeom>
        </p:spPr>
      </p:pic>
      <p:pic>
        <p:nvPicPr>
          <p:cNvPr id="8" name="Picture 7">
            <a:extLst>
              <a:ext uri="{FF2B5EF4-FFF2-40B4-BE49-F238E27FC236}">
                <a16:creationId xmlns:a16="http://schemas.microsoft.com/office/drawing/2014/main" id="{9B0F0423-2605-E9CB-28C7-84C44B5061CD}"/>
              </a:ext>
            </a:extLst>
          </p:cNvPr>
          <p:cNvPicPr>
            <a:picLocks noChangeAspect="1"/>
          </p:cNvPicPr>
          <p:nvPr/>
        </p:nvPicPr>
        <p:blipFill>
          <a:blip r:embed="rId5"/>
          <a:stretch>
            <a:fillRect/>
          </a:stretch>
        </p:blipFill>
        <p:spPr>
          <a:xfrm>
            <a:off x="4451859" y="3097487"/>
            <a:ext cx="2853234" cy="2516459"/>
          </a:xfrm>
          <a:prstGeom prst="rect">
            <a:avLst/>
          </a:prstGeom>
        </p:spPr>
      </p:pic>
      <p:pic>
        <p:nvPicPr>
          <p:cNvPr id="12" name="Picture 11">
            <a:extLst>
              <a:ext uri="{FF2B5EF4-FFF2-40B4-BE49-F238E27FC236}">
                <a16:creationId xmlns:a16="http://schemas.microsoft.com/office/drawing/2014/main" id="{918A1E04-B975-CEEE-1FEC-A59CB58E89FC}"/>
              </a:ext>
            </a:extLst>
          </p:cNvPr>
          <p:cNvPicPr>
            <a:picLocks noChangeAspect="1"/>
          </p:cNvPicPr>
          <p:nvPr/>
        </p:nvPicPr>
        <p:blipFill>
          <a:blip r:embed="rId6"/>
          <a:stretch>
            <a:fillRect/>
          </a:stretch>
        </p:blipFill>
        <p:spPr>
          <a:xfrm>
            <a:off x="8357842" y="2571363"/>
            <a:ext cx="3567243" cy="3042583"/>
          </a:xfrm>
          <a:prstGeom prst="rect">
            <a:avLst/>
          </a:prstGeom>
        </p:spPr>
      </p:pic>
      <p:sp>
        <p:nvSpPr>
          <p:cNvPr id="13" name="Arrow: Left-Right 12">
            <a:extLst>
              <a:ext uri="{FF2B5EF4-FFF2-40B4-BE49-F238E27FC236}">
                <a16:creationId xmlns:a16="http://schemas.microsoft.com/office/drawing/2014/main" id="{63C7801F-7491-2B54-5162-A7909A31B9D1}"/>
              </a:ext>
            </a:extLst>
          </p:cNvPr>
          <p:cNvSpPr/>
          <p:nvPr/>
        </p:nvSpPr>
        <p:spPr>
          <a:xfrm>
            <a:off x="7204669" y="4169165"/>
            <a:ext cx="1708886" cy="271981"/>
          </a:xfrm>
          <a:prstGeom prst="lef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Top Corners Snipped 13">
            <a:extLst>
              <a:ext uri="{FF2B5EF4-FFF2-40B4-BE49-F238E27FC236}">
                <a16:creationId xmlns:a16="http://schemas.microsoft.com/office/drawing/2014/main" id="{92A39D4B-9869-928C-2030-1221281DDB06}"/>
              </a:ext>
            </a:extLst>
          </p:cNvPr>
          <p:cNvSpPr/>
          <p:nvPr/>
        </p:nvSpPr>
        <p:spPr>
          <a:xfrm>
            <a:off x="8926040" y="3506875"/>
            <a:ext cx="1991495" cy="1174676"/>
          </a:xfrm>
          <a:prstGeom prst="snip2SameRect">
            <a:avLst>
              <a:gd name="adj1" fmla="val 43584"/>
              <a:gd name="adj2" fmla="val 11628"/>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a:extLst>
              <a:ext uri="{FF2B5EF4-FFF2-40B4-BE49-F238E27FC236}">
                <a16:creationId xmlns:a16="http://schemas.microsoft.com/office/drawing/2014/main" id="{1D4576DD-607F-AD49-46B1-9659E08594E5}"/>
              </a:ext>
            </a:extLst>
          </p:cNvPr>
          <p:cNvSpPr>
            <a:spLocks noGrp="1"/>
          </p:cNvSpPr>
          <p:nvPr>
            <p:ph type="sldNum" sz="quarter" idx="4"/>
          </p:nvPr>
        </p:nvSpPr>
        <p:spPr/>
        <p:txBody>
          <a:bodyPr/>
          <a:lstStyle/>
          <a:p>
            <a:fld id="{0FEB2BAE-42F5-4E8E-8779-D0CAC1AC6BE8}" type="slidenum">
              <a:rPr lang="en-US" smtClean="0"/>
              <a:t>16</a:t>
            </a:fld>
            <a:endParaRPr lang="en-US"/>
          </a:p>
        </p:txBody>
      </p:sp>
    </p:spTree>
    <p:extLst>
      <p:ext uri="{BB962C8B-B14F-4D97-AF65-F5344CB8AC3E}">
        <p14:creationId xmlns:p14="http://schemas.microsoft.com/office/powerpoint/2010/main" val="2065658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454D9DF-D671-96A1-4D12-766A0BEC71AF}"/>
                  </a:ext>
                </a:extLst>
              </p:cNvPr>
              <p:cNvSpPr>
                <a:spLocks noGrp="1"/>
              </p:cNvSpPr>
              <p:nvPr>
                <p:ph type="title"/>
              </p:nvPr>
            </p:nvSpPr>
            <p:spPr>
              <a:xfrm>
                <a:off x="571500" y="73032"/>
                <a:ext cx="11049000" cy="1325563"/>
              </a:xfrm>
            </p:spPr>
            <p:txBody>
              <a:bodyPr/>
              <a:lstStyle/>
              <a:p>
                <a:r>
                  <a:rPr lang="en-US" dirty="0"/>
                  <a:t>Trotterization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𝑯</m:t>
                        </m:r>
                      </m:e>
                      <m:sub>
                        <m:r>
                          <a:rPr lang="en-US" b="0" i="1">
                            <a:latin typeface="Cambria Math" panose="02040503050406030204" pitchFamily="18" charset="0"/>
                          </a:rPr>
                          <m:t>𝐷𝑖𝑚𝑒𝑟</m:t>
                        </m:r>
                      </m:sub>
                    </m:sSub>
                  </m:oMath>
                </a14:m>
                <a:endParaRPr lang="en-US" dirty="0"/>
              </a:p>
            </p:txBody>
          </p:sp>
        </mc:Choice>
        <mc:Fallback xmlns="">
          <p:sp>
            <p:nvSpPr>
              <p:cNvPr id="2" name="Title 1">
                <a:extLst>
                  <a:ext uri="{FF2B5EF4-FFF2-40B4-BE49-F238E27FC236}">
                    <a16:creationId xmlns:a16="http://schemas.microsoft.com/office/drawing/2014/main" id="{2454D9DF-D671-96A1-4D12-766A0BEC71AF}"/>
                  </a:ext>
                </a:extLst>
              </p:cNvPr>
              <p:cNvSpPr>
                <a:spLocks noGrp="1" noRot="1" noChangeAspect="1" noMove="1" noResize="1" noEditPoints="1" noAdjustHandles="1" noChangeArrowheads="1" noChangeShapeType="1" noTextEdit="1"/>
              </p:cNvSpPr>
              <p:nvPr>
                <p:ph type="title"/>
              </p:nvPr>
            </p:nvSpPr>
            <p:spPr>
              <a:xfrm>
                <a:off x="571500" y="73032"/>
                <a:ext cx="11049000" cy="1325563"/>
              </a:xfrm>
              <a:blipFill>
                <a:blip r:embed="rId2"/>
                <a:stretch>
                  <a:fillRect l="-2263"/>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7A6AEB26-A2AE-E8A7-D6ED-F47BEBE60355}"/>
              </a:ext>
            </a:extLst>
          </p:cNvPr>
          <p:cNvSpPr>
            <a:spLocks noGrp="1"/>
          </p:cNvSpPr>
          <p:nvPr>
            <p:ph idx="1"/>
          </p:nvPr>
        </p:nvSpPr>
        <p:spPr>
          <a:xfrm>
            <a:off x="571500" y="924826"/>
            <a:ext cx="11341099" cy="5378154"/>
          </a:xfrm>
        </p:spPr>
        <p:txBody>
          <a:bodyPr>
            <a:noAutofit/>
          </a:bodyPr>
          <a:lstStyle/>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0" indent="0"/>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p:txBody>
      </p:sp>
      <p:pic>
        <p:nvPicPr>
          <p:cNvPr id="6" name="Picture 5">
            <a:extLst>
              <a:ext uri="{FF2B5EF4-FFF2-40B4-BE49-F238E27FC236}">
                <a16:creationId xmlns:a16="http://schemas.microsoft.com/office/drawing/2014/main" id="{5303B9B9-BE84-CA0E-9EBB-28C7CF768626}"/>
              </a:ext>
            </a:extLst>
          </p:cNvPr>
          <p:cNvPicPr>
            <a:picLocks noChangeAspect="1"/>
          </p:cNvPicPr>
          <p:nvPr/>
        </p:nvPicPr>
        <p:blipFill>
          <a:blip r:embed="rId3"/>
          <a:stretch>
            <a:fillRect/>
          </a:stretch>
        </p:blipFill>
        <p:spPr>
          <a:xfrm>
            <a:off x="3708048" y="1162451"/>
            <a:ext cx="4368275" cy="4201987"/>
          </a:xfrm>
          <a:prstGeom prst="rect">
            <a:avLst/>
          </a:prstGeom>
        </p:spPr>
      </p:pic>
      <p:sp>
        <p:nvSpPr>
          <p:cNvPr id="7" name="Slide Number Placeholder 6">
            <a:extLst>
              <a:ext uri="{FF2B5EF4-FFF2-40B4-BE49-F238E27FC236}">
                <a16:creationId xmlns:a16="http://schemas.microsoft.com/office/drawing/2014/main" id="{4D07BB63-802B-A481-A798-A778B43AF09E}"/>
              </a:ext>
            </a:extLst>
          </p:cNvPr>
          <p:cNvSpPr>
            <a:spLocks noGrp="1"/>
          </p:cNvSpPr>
          <p:nvPr>
            <p:ph type="sldNum" sz="quarter" idx="4"/>
          </p:nvPr>
        </p:nvSpPr>
        <p:spPr/>
        <p:txBody>
          <a:bodyPr/>
          <a:lstStyle/>
          <a:p>
            <a:fld id="{0FEB2BAE-42F5-4E8E-8779-D0CAC1AC6BE8}" type="slidenum">
              <a:rPr lang="en-US" smtClean="0"/>
              <a:t>17</a:t>
            </a:fld>
            <a:endParaRPr lang="en-US"/>
          </a:p>
        </p:txBody>
      </p:sp>
      <p:pic>
        <p:nvPicPr>
          <p:cNvPr id="4" name="Picture 3">
            <a:extLst>
              <a:ext uri="{FF2B5EF4-FFF2-40B4-BE49-F238E27FC236}">
                <a16:creationId xmlns:a16="http://schemas.microsoft.com/office/drawing/2014/main" id="{B9CC9C8D-F494-1AF5-346F-75E96B35A269}"/>
              </a:ext>
            </a:extLst>
          </p:cNvPr>
          <p:cNvPicPr>
            <a:picLocks noChangeAspect="1"/>
          </p:cNvPicPr>
          <p:nvPr/>
        </p:nvPicPr>
        <p:blipFill>
          <a:blip r:embed="rId4"/>
          <a:stretch>
            <a:fillRect/>
          </a:stretch>
        </p:blipFill>
        <p:spPr>
          <a:xfrm>
            <a:off x="2345883" y="5480171"/>
            <a:ext cx="8393587" cy="836424"/>
          </a:xfrm>
          <a:prstGeom prst="rect">
            <a:avLst/>
          </a:prstGeom>
        </p:spPr>
      </p:pic>
    </p:spTree>
    <p:extLst>
      <p:ext uri="{BB962C8B-B14F-4D97-AF65-F5344CB8AC3E}">
        <p14:creationId xmlns:p14="http://schemas.microsoft.com/office/powerpoint/2010/main" val="1610997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D9DF-D671-96A1-4D12-766A0BEC71AF}"/>
              </a:ext>
            </a:extLst>
          </p:cNvPr>
          <p:cNvSpPr>
            <a:spLocks noGrp="1"/>
          </p:cNvSpPr>
          <p:nvPr>
            <p:ph type="title"/>
          </p:nvPr>
        </p:nvSpPr>
        <p:spPr>
          <a:xfrm>
            <a:off x="571500" y="73032"/>
            <a:ext cx="11049000" cy="1325563"/>
          </a:xfrm>
        </p:spPr>
        <p:txBody>
          <a:bodyPr/>
          <a:lstStyle/>
          <a:p>
            <a:r>
              <a:rPr lang="en-US" dirty="0"/>
              <a:t>Circuit Implementation of U</a:t>
            </a:r>
            <a:r>
              <a:rPr lang="en-US" baseline="-25000" dirty="0"/>
              <a:t>i</a:t>
            </a:r>
            <a:r>
              <a:rPr lang="en-US" dirty="0"/>
              <a:t> (one brick)</a:t>
            </a:r>
            <a:endParaRPr lang="en-US" baseline="-25000" dirty="0"/>
          </a:p>
        </p:txBody>
      </p:sp>
      <p:sp>
        <p:nvSpPr>
          <p:cNvPr id="3" name="Content Placeholder 2">
            <a:extLst>
              <a:ext uri="{FF2B5EF4-FFF2-40B4-BE49-F238E27FC236}">
                <a16:creationId xmlns:a16="http://schemas.microsoft.com/office/drawing/2014/main" id="{7A6AEB26-A2AE-E8A7-D6ED-F47BEBE60355}"/>
              </a:ext>
            </a:extLst>
          </p:cNvPr>
          <p:cNvSpPr>
            <a:spLocks noGrp="1"/>
          </p:cNvSpPr>
          <p:nvPr>
            <p:ph idx="1"/>
          </p:nvPr>
        </p:nvSpPr>
        <p:spPr>
          <a:xfrm>
            <a:off x="571500" y="924826"/>
            <a:ext cx="11341099" cy="5378154"/>
          </a:xfrm>
        </p:spPr>
        <p:txBody>
          <a:bodyPr>
            <a:noAutofit/>
          </a:bodyPr>
          <a:lstStyle/>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0" indent="0"/>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p:txBody>
      </p:sp>
      <p:sp>
        <p:nvSpPr>
          <p:cNvPr id="7" name="Slide Number Placeholder 6">
            <a:extLst>
              <a:ext uri="{FF2B5EF4-FFF2-40B4-BE49-F238E27FC236}">
                <a16:creationId xmlns:a16="http://schemas.microsoft.com/office/drawing/2014/main" id="{4D07BB63-802B-A481-A798-A778B43AF09E}"/>
              </a:ext>
            </a:extLst>
          </p:cNvPr>
          <p:cNvSpPr>
            <a:spLocks noGrp="1"/>
          </p:cNvSpPr>
          <p:nvPr>
            <p:ph type="sldNum" sz="quarter" idx="4"/>
          </p:nvPr>
        </p:nvSpPr>
        <p:spPr/>
        <p:txBody>
          <a:bodyPr/>
          <a:lstStyle/>
          <a:p>
            <a:fld id="{0FEB2BAE-42F5-4E8E-8779-D0CAC1AC6BE8}" type="slidenum">
              <a:rPr lang="en-US" smtClean="0"/>
              <a:t>18</a:t>
            </a:fld>
            <a:endParaRPr lang="en-US"/>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CEBE637D-F425-D29E-6FF1-D1ED1523EF61}"/>
                  </a:ext>
                </a:extLst>
              </p:cNvPr>
              <p:cNvSpPr txBox="1">
                <a:spLocks/>
              </p:cNvSpPr>
              <p:nvPr/>
            </p:nvSpPr>
            <p:spPr>
              <a:xfrm>
                <a:off x="571500" y="1141728"/>
                <a:ext cx="11341099" cy="53186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US" sz="2000" dirty="0"/>
                  <a:t> </a:t>
                </a:r>
              </a:p>
              <a:p>
                <a:pPr marL="342900" indent="-342900">
                  <a:buFont typeface="Wingdings" panose="05000000000000000000" pitchFamily="2" charset="2"/>
                  <a:buChar char="Ø"/>
                </a:pPr>
                <a:r>
                  <a:rPr lang="en-US" sz="2000" dirty="0"/>
                  <a:t>An efficient implementation of </a:t>
                </a:r>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𝑈</m:t>
                        </m:r>
                      </m:e>
                      <m:sub>
                        <m:r>
                          <a:rPr lang="en-US" sz="2000" b="0" i="1" smtClean="0">
                            <a:latin typeface="Cambria Math" panose="02040503050406030204" pitchFamily="18" charset="0"/>
                          </a:rPr>
                          <m:t>𝑖</m:t>
                        </m:r>
                      </m:sub>
                    </m:sSub>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𝜃</m:t>
                            </m:r>
                          </m:e>
                        </m:acc>
                      </m:e>
                    </m:d>
                  </m:oMath>
                </a14:m>
                <a:r>
                  <a:rPr lang="en-US" sz="2000" dirty="0"/>
                  <a:t> is crucial for the simulation.</a:t>
                </a:r>
              </a:p>
              <a:p>
                <a:pPr marL="342900" indent="-342900">
                  <a:buFont typeface="Wingdings" panose="05000000000000000000" pitchFamily="2" charset="2"/>
                  <a:buChar char="Ø"/>
                </a:pPr>
                <a:r>
                  <a:rPr lang="en-US" sz="2000" dirty="0"/>
                  <a:t>We build up our </a:t>
                </a:r>
                <a:r>
                  <a:rPr lang="en-US" sz="2000" dirty="0" err="1"/>
                  <a:t>Trotterization</a:t>
                </a:r>
                <a:r>
                  <a:rPr lang="en-US" sz="2000" dirty="0"/>
                  <a:t> circuit using two-qubit rotation gates,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𝑋𝑋</m:t>
                        </m:r>
                      </m:sub>
                    </m:sSub>
                    <m:d>
                      <m:dPr>
                        <m:ctrlPr>
                          <a:rPr lang="en-US" sz="2000" i="1">
                            <a:latin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𝜃</m:t>
                        </m:r>
                      </m:e>
                    </m:d>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b="0" i="1" smtClean="0">
                            <a:latin typeface="Cambria Math" panose="02040503050406030204" pitchFamily="18" charset="0"/>
                          </a:rPr>
                          <m:t>𝑌𝑌</m:t>
                        </m:r>
                      </m:sub>
                    </m:sSub>
                    <m:d>
                      <m:dPr>
                        <m:ctrlPr>
                          <a:rPr lang="en-US" sz="2000" i="1">
                            <a:latin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𝜃</m:t>
                        </m:r>
                      </m:e>
                    </m:d>
                  </m:oMath>
                </a14:m>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b="0" i="1" smtClean="0">
                            <a:latin typeface="Cambria Math" panose="02040503050406030204" pitchFamily="18" charset="0"/>
                          </a:rPr>
                          <m:t>𝑍𝑍</m:t>
                        </m:r>
                      </m:sub>
                    </m:sSub>
                    <m:d>
                      <m:dPr>
                        <m:ctrlPr>
                          <a:rPr lang="en-US" sz="2000" i="1">
                            <a:latin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𝜃</m:t>
                        </m:r>
                      </m:e>
                    </m:d>
                  </m:oMath>
                </a14:m>
                <a:r>
                  <a:rPr lang="en-US" sz="2000" dirty="0"/>
                  <a:t> as follows:</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p:txBody>
          </p:sp>
        </mc:Choice>
        <mc:Fallback>
          <p:sp>
            <p:nvSpPr>
              <p:cNvPr id="4" name="Content Placeholder 2">
                <a:extLst>
                  <a:ext uri="{FF2B5EF4-FFF2-40B4-BE49-F238E27FC236}">
                    <a16:creationId xmlns:a16="http://schemas.microsoft.com/office/drawing/2014/main" id="{CEBE637D-F425-D29E-6FF1-D1ED1523EF61}"/>
                  </a:ext>
                </a:extLst>
              </p:cNvPr>
              <p:cNvSpPr txBox="1">
                <a:spLocks noRot="1" noChangeAspect="1" noMove="1" noResize="1" noEditPoints="1" noAdjustHandles="1" noChangeArrowheads="1" noChangeShapeType="1" noTextEdit="1"/>
              </p:cNvSpPr>
              <p:nvPr/>
            </p:nvSpPr>
            <p:spPr>
              <a:xfrm>
                <a:off x="571500" y="1141728"/>
                <a:ext cx="11341099" cy="5318613"/>
              </a:xfrm>
              <a:prstGeom prst="rect">
                <a:avLst/>
              </a:prstGeom>
              <a:blipFill>
                <a:blip r:embed="rId2"/>
                <a:stretch>
                  <a:fillRect l="-484" t="-68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AC9841BE-7BAF-BEDD-3A22-9C5757C86001}"/>
              </a:ext>
            </a:extLst>
          </p:cNvPr>
          <p:cNvPicPr>
            <a:picLocks noChangeAspect="1"/>
          </p:cNvPicPr>
          <p:nvPr/>
        </p:nvPicPr>
        <p:blipFill>
          <a:blip r:embed="rId3"/>
          <a:stretch>
            <a:fillRect/>
          </a:stretch>
        </p:blipFill>
        <p:spPr>
          <a:xfrm>
            <a:off x="2309348" y="2514736"/>
            <a:ext cx="4898648" cy="4056182"/>
          </a:xfrm>
          <a:prstGeom prst="rect">
            <a:avLst/>
          </a:prstGeom>
        </p:spPr>
      </p:pic>
      <p:pic>
        <p:nvPicPr>
          <p:cNvPr id="5" name="Picture 4">
            <a:extLst>
              <a:ext uri="{FF2B5EF4-FFF2-40B4-BE49-F238E27FC236}">
                <a16:creationId xmlns:a16="http://schemas.microsoft.com/office/drawing/2014/main" id="{EBD8B9BD-144F-3CE0-6548-EE2BA5B9EAEB}"/>
              </a:ext>
            </a:extLst>
          </p:cNvPr>
          <p:cNvPicPr>
            <a:picLocks noChangeAspect="1"/>
          </p:cNvPicPr>
          <p:nvPr/>
        </p:nvPicPr>
        <p:blipFill>
          <a:blip r:embed="rId4"/>
          <a:stretch>
            <a:fillRect/>
          </a:stretch>
        </p:blipFill>
        <p:spPr>
          <a:xfrm>
            <a:off x="1034575" y="1031151"/>
            <a:ext cx="4744431" cy="597071"/>
          </a:xfrm>
          <a:prstGeom prst="rect">
            <a:avLst/>
          </a:prstGeom>
        </p:spPr>
      </p:pic>
      <p:pic>
        <p:nvPicPr>
          <p:cNvPr id="9" name="Picture 8">
            <a:extLst>
              <a:ext uri="{FF2B5EF4-FFF2-40B4-BE49-F238E27FC236}">
                <a16:creationId xmlns:a16="http://schemas.microsoft.com/office/drawing/2014/main" id="{42EC3453-E045-B597-9075-0AF821BBBB72}"/>
              </a:ext>
            </a:extLst>
          </p:cNvPr>
          <p:cNvPicPr>
            <a:picLocks noChangeAspect="1"/>
          </p:cNvPicPr>
          <p:nvPr/>
        </p:nvPicPr>
        <p:blipFill>
          <a:blip r:embed="rId5"/>
          <a:stretch>
            <a:fillRect/>
          </a:stretch>
        </p:blipFill>
        <p:spPr>
          <a:xfrm>
            <a:off x="7007193" y="2585545"/>
            <a:ext cx="4890192" cy="905396"/>
          </a:xfrm>
          <a:prstGeom prst="rect">
            <a:avLst/>
          </a:prstGeom>
        </p:spPr>
      </p:pic>
      <p:pic>
        <p:nvPicPr>
          <p:cNvPr id="11" name="Picture 10">
            <a:extLst>
              <a:ext uri="{FF2B5EF4-FFF2-40B4-BE49-F238E27FC236}">
                <a16:creationId xmlns:a16="http://schemas.microsoft.com/office/drawing/2014/main" id="{7C34ACF8-1CA9-1962-2C5F-2F80044217F1}"/>
              </a:ext>
            </a:extLst>
          </p:cNvPr>
          <p:cNvPicPr>
            <a:picLocks noChangeAspect="1"/>
          </p:cNvPicPr>
          <p:nvPr/>
        </p:nvPicPr>
        <p:blipFill>
          <a:blip r:embed="rId6"/>
          <a:stretch>
            <a:fillRect/>
          </a:stretch>
        </p:blipFill>
        <p:spPr>
          <a:xfrm>
            <a:off x="7120075" y="4281827"/>
            <a:ext cx="4595411" cy="915924"/>
          </a:xfrm>
          <a:prstGeom prst="rect">
            <a:avLst/>
          </a:prstGeom>
        </p:spPr>
      </p:pic>
      <p:pic>
        <p:nvPicPr>
          <p:cNvPr id="13" name="Picture 12">
            <a:extLst>
              <a:ext uri="{FF2B5EF4-FFF2-40B4-BE49-F238E27FC236}">
                <a16:creationId xmlns:a16="http://schemas.microsoft.com/office/drawing/2014/main" id="{5214FE81-264F-F535-146C-060D10AB93D2}"/>
              </a:ext>
            </a:extLst>
          </p:cNvPr>
          <p:cNvPicPr>
            <a:picLocks noChangeAspect="1"/>
          </p:cNvPicPr>
          <p:nvPr/>
        </p:nvPicPr>
        <p:blipFill>
          <a:blip r:embed="rId7"/>
          <a:stretch>
            <a:fillRect/>
          </a:stretch>
        </p:blipFill>
        <p:spPr>
          <a:xfrm>
            <a:off x="7163854" y="5554945"/>
            <a:ext cx="3200470" cy="905396"/>
          </a:xfrm>
          <a:prstGeom prst="rect">
            <a:avLst/>
          </a:prstGeom>
        </p:spPr>
      </p:pic>
    </p:spTree>
    <p:extLst>
      <p:ext uri="{BB962C8B-B14F-4D97-AF65-F5344CB8AC3E}">
        <p14:creationId xmlns:p14="http://schemas.microsoft.com/office/powerpoint/2010/main" val="447341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D9DF-D671-96A1-4D12-766A0BEC71AF}"/>
              </a:ext>
            </a:extLst>
          </p:cNvPr>
          <p:cNvSpPr>
            <a:spLocks noGrp="1"/>
          </p:cNvSpPr>
          <p:nvPr>
            <p:ph type="title"/>
          </p:nvPr>
        </p:nvSpPr>
        <p:spPr>
          <a:xfrm>
            <a:off x="571500" y="73032"/>
            <a:ext cx="11049000" cy="1325563"/>
          </a:xfrm>
        </p:spPr>
        <p:txBody>
          <a:bodyPr/>
          <a:lstStyle/>
          <a:p>
            <a:r>
              <a:rPr lang="en-US" dirty="0"/>
              <a:t>Circuit Implementation (Optimization)</a:t>
            </a:r>
          </a:p>
        </p:txBody>
      </p:sp>
      <p:sp>
        <p:nvSpPr>
          <p:cNvPr id="7" name="Slide Number Placeholder 6">
            <a:extLst>
              <a:ext uri="{FF2B5EF4-FFF2-40B4-BE49-F238E27FC236}">
                <a16:creationId xmlns:a16="http://schemas.microsoft.com/office/drawing/2014/main" id="{4D07BB63-802B-A481-A798-A778B43AF09E}"/>
              </a:ext>
            </a:extLst>
          </p:cNvPr>
          <p:cNvSpPr>
            <a:spLocks noGrp="1"/>
          </p:cNvSpPr>
          <p:nvPr>
            <p:ph type="sldNum" sz="quarter" idx="4"/>
          </p:nvPr>
        </p:nvSpPr>
        <p:spPr/>
        <p:txBody>
          <a:bodyPr/>
          <a:lstStyle/>
          <a:p>
            <a:fld id="{0FEB2BAE-42F5-4E8E-8779-D0CAC1AC6BE8}" type="slidenum">
              <a:rPr lang="en-US" smtClean="0"/>
              <a:t>19</a:t>
            </a:fld>
            <a:endParaRPr lang="en-US" dirty="0"/>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CEBE637D-F425-D29E-6FF1-D1ED1523EF61}"/>
                  </a:ext>
                </a:extLst>
              </p:cNvPr>
              <p:cNvSpPr txBox="1">
                <a:spLocks/>
              </p:cNvSpPr>
              <p:nvPr/>
            </p:nvSpPr>
            <p:spPr>
              <a:xfrm>
                <a:off x="571500" y="1141728"/>
                <a:ext cx="11341099" cy="53186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US" sz="2000" dirty="0"/>
                  <a:t>The unitary operator </a:t>
                </a:r>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𝑈</m:t>
                        </m:r>
                      </m:e>
                      <m:sub>
                        <m:r>
                          <a:rPr lang="en-US" sz="2000" b="0" i="1" smtClean="0">
                            <a:latin typeface="Cambria Math" panose="02040503050406030204" pitchFamily="18" charset="0"/>
                          </a:rPr>
                          <m:t>𝑖</m:t>
                        </m:r>
                      </m:sub>
                    </m:sSub>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𝜃</m:t>
                            </m:r>
                          </m:e>
                        </m:acc>
                      </m:e>
                    </m:d>
                  </m:oMath>
                </a14:m>
                <a:r>
                  <a:rPr lang="en-US" sz="2000" dirty="0"/>
                  <a:t> is implemented as:</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This implementation has </a:t>
                </a:r>
                <a:r>
                  <a:rPr lang="en-US" sz="2000" b="1" dirty="0">
                    <a:solidFill>
                      <a:srgbClr val="FF0000"/>
                    </a:solidFill>
                  </a:rPr>
                  <a:t>6 CNOT</a:t>
                </a:r>
                <a:r>
                  <a:rPr lang="en-US" sz="2000" dirty="0"/>
                  <a:t> gates and </a:t>
                </a:r>
                <a:r>
                  <a:rPr lang="en-US" sz="2000" b="1" dirty="0">
                    <a:solidFill>
                      <a:srgbClr val="FF0000"/>
                    </a:solidFill>
                  </a:rPr>
                  <a:t>13 circuit depth</a:t>
                </a:r>
                <a:r>
                  <a:rPr lang="en-US" sz="2000" dirty="0"/>
                  <a:t>.</a:t>
                </a:r>
              </a:p>
              <a:p>
                <a:pPr marL="342900" indent="-342900">
                  <a:buFont typeface="Wingdings" panose="05000000000000000000" pitchFamily="2" charset="2"/>
                  <a:buChar char="Ø"/>
                </a:pPr>
                <a:r>
                  <a:rPr lang="en-US" sz="2000" dirty="0"/>
                  <a:t>This is optimized as:</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The optimized circuit has </a:t>
                </a:r>
                <a:r>
                  <a:rPr lang="en-US" sz="2000" b="1" dirty="0">
                    <a:solidFill>
                      <a:srgbClr val="00B050"/>
                    </a:solidFill>
                  </a:rPr>
                  <a:t>3 CNOT</a:t>
                </a:r>
                <a:r>
                  <a:rPr lang="en-US" sz="2000" dirty="0"/>
                  <a:t> gates and </a:t>
                </a:r>
                <a:r>
                  <a:rPr lang="en-US" sz="2000" b="1" dirty="0">
                    <a:solidFill>
                      <a:srgbClr val="00B050"/>
                    </a:solidFill>
                  </a:rPr>
                  <a:t>7 circuit depth</a:t>
                </a:r>
                <a:r>
                  <a:rPr lang="en-US" sz="2000" dirty="0"/>
                  <a:t>.</a:t>
                </a:r>
              </a:p>
              <a:p>
                <a:pPr marL="342900" indent="-342900">
                  <a:buFont typeface="Wingdings" panose="05000000000000000000" pitchFamily="2" charset="2"/>
                  <a:buChar char="Ø"/>
                </a:pPr>
                <a:r>
                  <a:rPr lang="en-US" sz="2000" dirty="0"/>
                  <a:t>Reducing the number of CNOT gates as well as the circuit depth is essential to reduce the overall noise of the simulation on noisy quantum computers.</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p:txBody>
          </p:sp>
        </mc:Choice>
        <mc:Fallback xmlns="">
          <p:sp>
            <p:nvSpPr>
              <p:cNvPr id="4" name="Content Placeholder 2">
                <a:extLst>
                  <a:ext uri="{FF2B5EF4-FFF2-40B4-BE49-F238E27FC236}">
                    <a16:creationId xmlns:a16="http://schemas.microsoft.com/office/drawing/2014/main" id="{CEBE637D-F425-D29E-6FF1-D1ED1523EF61}"/>
                  </a:ext>
                </a:extLst>
              </p:cNvPr>
              <p:cNvSpPr txBox="1">
                <a:spLocks noRot="1" noChangeAspect="1" noMove="1" noResize="1" noEditPoints="1" noAdjustHandles="1" noChangeArrowheads="1" noChangeShapeType="1" noTextEdit="1"/>
              </p:cNvSpPr>
              <p:nvPr/>
            </p:nvSpPr>
            <p:spPr>
              <a:xfrm>
                <a:off x="571500" y="1141728"/>
                <a:ext cx="11341099" cy="5318613"/>
              </a:xfrm>
              <a:prstGeom prst="rect">
                <a:avLst/>
              </a:prstGeom>
              <a:blipFill>
                <a:blip r:embed="rId2"/>
                <a:stretch>
                  <a:fillRect l="-48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65894C0E-A5CE-47D1-31B2-64B1480440C4}"/>
              </a:ext>
            </a:extLst>
          </p:cNvPr>
          <p:cNvPicPr>
            <a:picLocks noChangeAspect="1"/>
          </p:cNvPicPr>
          <p:nvPr/>
        </p:nvPicPr>
        <p:blipFill>
          <a:blip r:embed="rId3"/>
          <a:stretch>
            <a:fillRect/>
          </a:stretch>
        </p:blipFill>
        <p:spPr>
          <a:xfrm>
            <a:off x="1879043" y="1862486"/>
            <a:ext cx="8660390" cy="140141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077C859-1AC9-89FF-639C-BEDDB43D1FCC}"/>
                  </a:ext>
                </a:extLst>
              </p:cNvPr>
              <p:cNvSpPr txBox="1"/>
              <p:nvPr/>
            </p:nvSpPr>
            <p:spPr>
              <a:xfrm>
                <a:off x="3064748" y="3254239"/>
                <a:ext cx="914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𝑋𝑋</m:t>
                          </m:r>
                        </m:sub>
                      </m:sSub>
                      <m:d>
                        <m:dPr>
                          <m:ctrlPr>
                            <a:rPr lang="en-US" sz="1800" i="1">
                              <a:latin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𝜃</m:t>
                          </m:r>
                        </m:e>
                      </m:d>
                    </m:oMath>
                  </m:oMathPara>
                </a14:m>
                <a:endParaRPr lang="en-US" dirty="0"/>
              </a:p>
            </p:txBody>
          </p:sp>
        </mc:Choice>
        <mc:Fallback xmlns="">
          <p:sp>
            <p:nvSpPr>
              <p:cNvPr id="9" name="TextBox 8">
                <a:extLst>
                  <a:ext uri="{FF2B5EF4-FFF2-40B4-BE49-F238E27FC236}">
                    <a16:creationId xmlns:a16="http://schemas.microsoft.com/office/drawing/2014/main" id="{7077C859-1AC9-89FF-639C-BEDDB43D1FCC}"/>
                  </a:ext>
                </a:extLst>
              </p:cNvPr>
              <p:cNvSpPr txBox="1">
                <a:spLocks noRot="1" noChangeAspect="1" noMove="1" noResize="1" noEditPoints="1" noAdjustHandles="1" noChangeArrowheads="1" noChangeShapeType="1" noTextEdit="1"/>
              </p:cNvSpPr>
              <p:nvPr/>
            </p:nvSpPr>
            <p:spPr>
              <a:xfrm>
                <a:off x="3064748" y="3254239"/>
                <a:ext cx="914400" cy="369332"/>
              </a:xfrm>
              <a:prstGeom prst="rect">
                <a:avLst/>
              </a:prstGeom>
              <a:blipFill>
                <a:blip r:embed="rId4"/>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DDAFC5E-5FD9-4FE4-85FD-3D9D40E3C009}"/>
                  </a:ext>
                </a:extLst>
              </p:cNvPr>
              <p:cNvSpPr txBox="1"/>
              <p:nvPr/>
            </p:nvSpPr>
            <p:spPr>
              <a:xfrm>
                <a:off x="6335956" y="3261285"/>
                <a:ext cx="9453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𝑌𝑌</m:t>
                          </m:r>
                        </m:sub>
                      </m:sSub>
                      <m:d>
                        <m:dPr>
                          <m:ctrlPr>
                            <a:rPr lang="en-US" sz="1800" i="1">
                              <a:latin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𝜃</m:t>
                          </m:r>
                        </m:e>
                      </m:d>
                    </m:oMath>
                  </m:oMathPara>
                </a14:m>
                <a:endParaRPr lang="en-US" dirty="0"/>
              </a:p>
            </p:txBody>
          </p:sp>
        </mc:Choice>
        <mc:Fallback xmlns="">
          <p:sp>
            <p:nvSpPr>
              <p:cNvPr id="10" name="TextBox 9">
                <a:extLst>
                  <a:ext uri="{FF2B5EF4-FFF2-40B4-BE49-F238E27FC236}">
                    <a16:creationId xmlns:a16="http://schemas.microsoft.com/office/drawing/2014/main" id="{ADDAFC5E-5FD9-4FE4-85FD-3D9D40E3C009}"/>
                  </a:ext>
                </a:extLst>
              </p:cNvPr>
              <p:cNvSpPr txBox="1">
                <a:spLocks noRot="1" noChangeAspect="1" noMove="1" noResize="1" noEditPoints="1" noAdjustHandles="1" noChangeArrowheads="1" noChangeShapeType="1" noTextEdit="1"/>
              </p:cNvSpPr>
              <p:nvPr/>
            </p:nvSpPr>
            <p:spPr>
              <a:xfrm>
                <a:off x="6335956" y="3261285"/>
                <a:ext cx="945323"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BE6DE51-713B-A19A-3FD3-CD4813463714}"/>
                  </a:ext>
                </a:extLst>
              </p:cNvPr>
              <p:cNvSpPr txBox="1"/>
              <p:nvPr/>
            </p:nvSpPr>
            <p:spPr>
              <a:xfrm>
                <a:off x="9009331" y="3224766"/>
                <a:ext cx="9421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𝑍𝑍</m:t>
                          </m:r>
                        </m:sub>
                      </m:sSub>
                      <m:d>
                        <m:dPr>
                          <m:ctrlPr>
                            <a:rPr lang="en-US" sz="1800" i="1">
                              <a:latin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𝜃</m:t>
                          </m:r>
                        </m:e>
                      </m:d>
                    </m:oMath>
                  </m:oMathPara>
                </a14:m>
                <a:endParaRPr lang="en-US" dirty="0"/>
              </a:p>
            </p:txBody>
          </p:sp>
        </mc:Choice>
        <mc:Fallback xmlns="">
          <p:sp>
            <p:nvSpPr>
              <p:cNvPr id="11" name="TextBox 10">
                <a:extLst>
                  <a:ext uri="{FF2B5EF4-FFF2-40B4-BE49-F238E27FC236}">
                    <a16:creationId xmlns:a16="http://schemas.microsoft.com/office/drawing/2014/main" id="{6BE6DE51-713B-A19A-3FD3-CD4813463714}"/>
                  </a:ext>
                </a:extLst>
              </p:cNvPr>
              <p:cNvSpPr txBox="1">
                <a:spLocks noRot="1" noChangeAspect="1" noMove="1" noResize="1" noEditPoints="1" noAdjustHandles="1" noChangeArrowheads="1" noChangeShapeType="1" noTextEdit="1"/>
              </p:cNvSpPr>
              <p:nvPr/>
            </p:nvSpPr>
            <p:spPr>
              <a:xfrm>
                <a:off x="9009331" y="3224766"/>
                <a:ext cx="942117" cy="369332"/>
              </a:xfrm>
              <a:prstGeom prst="rect">
                <a:avLst/>
              </a:prstGeom>
              <a:blipFill>
                <a:blip r:embed="rId6"/>
                <a:stretch>
                  <a:fillRect/>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E8488FB4-3574-7EBD-20AF-A890EDFCC297}"/>
              </a:ext>
            </a:extLst>
          </p:cNvPr>
          <p:cNvCxnSpPr/>
          <p:nvPr/>
        </p:nvCxnSpPr>
        <p:spPr>
          <a:xfrm>
            <a:off x="4910722" y="1705125"/>
            <a:ext cx="0" cy="1723875"/>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6A4B92-385B-019A-1A24-C29A3285730A}"/>
              </a:ext>
            </a:extLst>
          </p:cNvPr>
          <p:cNvCxnSpPr/>
          <p:nvPr/>
        </p:nvCxnSpPr>
        <p:spPr>
          <a:xfrm>
            <a:off x="8569997" y="1705125"/>
            <a:ext cx="0" cy="1723875"/>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76FD5E0F-B773-125F-09EF-DC8A604B148E}"/>
              </a:ext>
            </a:extLst>
          </p:cNvPr>
          <p:cNvPicPr>
            <a:picLocks noChangeAspect="1"/>
          </p:cNvPicPr>
          <p:nvPr/>
        </p:nvPicPr>
        <p:blipFill>
          <a:blip r:embed="rId7"/>
          <a:stretch>
            <a:fillRect/>
          </a:stretch>
        </p:blipFill>
        <p:spPr>
          <a:xfrm>
            <a:off x="4545206" y="4037927"/>
            <a:ext cx="7012597" cy="1249549"/>
          </a:xfrm>
          <a:prstGeom prst="rect">
            <a:avLst/>
          </a:prstGeom>
        </p:spPr>
      </p:pic>
      <p:sp>
        <p:nvSpPr>
          <p:cNvPr id="17" name="TextBox 16">
            <a:extLst>
              <a:ext uri="{FF2B5EF4-FFF2-40B4-BE49-F238E27FC236}">
                <a16:creationId xmlns:a16="http://schemas.microsoft.com/office/drawing/2014/main" id="{91F16D3E-BBF0-5D80-C12E-2FC49E51C5B8}"/>
              </a:ext>
            </a:extLst>
          </p:cNvPr>
          <p:cNvSpPr txBox="1"/>
          <p:nvPr/>
        </p:nvSpPr>
        <p:spPr>
          <a:xfrm>
            <a:off x="854969" y="4513839"/>
            <a:ext cx="4730910" cy="307777"/>
          </a:xfrm>
          <a:prstGeom prst="rect">
            <a:avLst/>
          </a:prstGeom>
          <a:noFill/>
        </p:spPr>
        <p:txBody>
          <a:bodyPr wrap="none" rtlCol="0">
            <a:spAutoFit/>
          </a:bodyPr>
          <a:lstStyle/>
          <a:p>
            <a:r>
              <a:rPr lang="en-US" sz="1400" dirty="0"/>
              <a:t>(Refer to Zhang et al., Adv. Quantum Technol. 7.4 (2024))</a:t>
            </a:r>
          </a:p>
        </p:txBody>
      </p:sp>
    </p:spTree>
    <p:extLst>
      <p:ext uri="{BB962C8B-B14F-4D97-AF65-F5344CB8AC3E}">
        <p14:creationId xmlns:p14="http://schemas.microsoft.com/office/powerpoint/2010/main" val="3706110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DB7F5D-A076-D585-EB61-CED19CE732D0}"/>
              </a:ext>
            </a:extLst>
          </p:cNvPr>
          <p:cNvSpPr>
            <a:spLocks noGrp="1"/>
          </p:cNvSpPr>
          <p:nvPr>
            <p:ph type="sldNum" sz="quarter" idx="4"/>
          </p:nvPr>
        </p:nvSpPr>
        <p:spPr/>
        <p:txBody>
          <a:bodyPr/>
          <a:lstStyle/>
          <a:p>
            <a:fld id="{0FEB2BAE-42F5-4E8E-8779-D0CAC1AC6BE8}" type="slidenum">
              <a:rPr lang="en-US" smtClean="0"/>
              <a:t>2</a:t>
            </a:fld>
            <a:endParaRPr lang="en-US"/>
          </a:p>
        </p:txBody>
      </p:sp>
      <p:pic>
        <p:nvPicPr>
          <p:cNvPr id="7" name="Picture 6">
            <a:extLst>
              <a:ext uri="{FF2B5EF4-FFF2-40B4-BE49-F238E27FC236}">
                <a16:creationId xmlns:a16="http://schemas.microsoft.com/office/drawing/2014/main" id="{1149AB13-A50E-A4DE-5E07-FA4DA8B4B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245" y="1234961"/>
            <a:ext cx="2143125" cy="2143125"/>
          </a:xfrm>
          <a:prstGeom prst="rect">
            <a:avLst/>
          </a:prstGeom>
        </p:spPr>
      </p:pic>
      <p:pic>
        <p:nvPicPr>
          <p:cNvPr id="1026" name="Picture 2" descr="Talal Ahmed Chowdhury - Visiting Scholar - The University of Kansas |  LinkedIn">
            <a:extLst>
              <a:ext uri="{FF2B5EF4-FFF2-40B4-BE49-F238E27FC236}">
                <a16:creationId xmlns:a16="http://schemas.microsoft.com/office/drawing/2014/main" id="{F3141B59-E645-011A-5009-DD37F3A33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928" y="138870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mbers - Georg Schwiete">
            <a:extLst>
              <a:ext uri="{FF2B5EF4-FFF2-40B4-BE49-F238E27FC236}">
                <a16:creationId xmlns:a16="http://schemas.microsoft.com/office/drawing/2014/main" id="{2ABA0D5E-2D2D-1D54-3FD2-8314E63265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022" y="3609388"/>
            <a:ext cx="1925664"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tiful Kabir">
            <a:extLst>
              <a:ext uri="{FF2B5EF4-FFF2-40B4-BE49-F238E27FC236}">
                <a16:creationId xmlns:a16="http://schemas.microsoft.com/office/drawing/2014/main" id="{D02A55A9-311E-6346-FC96-7FC44CE406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245" y="3609388"/>
            <a:ext cx="2143125"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3FE107DB-58D4-E981-37B6-37AF1C7AE8D7}"/>
              </a:ext>
            </a:extLst>
          </p:cNvPr>
          <p:cNvSpPr txBox="1">
            <a:spLocks/>
          </p:cNvSpPr>
          <p:nvPr/>
        </p:nvSpPr>
        <p:spPr>
          <a:xfrm>
            <a:off x="571500" y="43848"/>
            <a:ext cx="11358230" cy="132556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6000" dirty="0"/>
              <a:t>Contributors</a:t>
            </a:r>
          </a:p>
        </p:txBody>
      </p:sp>
      <p:sp>
        <p:nvSpPr>
          <p:cNvPr id="9" name="TextBox 8">
            <a:extLst>
              <a:ext uri="{FF2B5EF4-FFF2-40B4-BE49-F238E27FC236}">
                <a16:creationId xmlns:a16="http://schemas.microsoft.com/office/drawing/2014/main" id="{89C5A5A9-5E69-38E0-655F-29BD3723D281}"/>
              </a:ext>
            </a:extLst>
          </p:cNvPr>
          <p:cNvSpPr txBox="1"/>
          <p:nvPr/>
        </p:nvSpPr>
        <p:spPr>
          <a:xfrm>
            <a:off x="2686557" y="1369411"/>
            <a:ext cx="2952155" cy="1015663"/>
          </a:xfrm>
          <a:prstGeom prst="rect">
            <a:avLst/>
          </a:prstGeom>
          <a:noFill/>
        </p:spPr>
        <p:txBody>
          <a:bodyPr wrap="none" rtlCol="0">
            <a:spAutoFit/>
          </a:bodyPr>
          <a:lstStyle/>
          <a:p>
            <a:r>
              <a:rPr lang="en-US" sz="2000" dirty="0"/>
              <a:t>Talal Ahmed Chowdhury</a:t>
            </a:r>
          </a:p>
          <a:p>
            <a:r>
              <a:rPr lang="en-US" sz="2000" dirty="0"/>
              <a:t>University of Kansas</a:t>
            </a:r>
          </a:p>
          <a:p>
            <a:r>
              <a:rPr lang="en-US" sz="2000" dirty="0"/>
              <a:t>University of Dhaka</a:t>
            </a:r>
          </a:p>
        </p:txBody>
      </p:sp>
      <p:sp>
        <p:nvSpPr>
          <p:cNvPr id="11" name="TextBox 10">
            <a:extLst>
              <a:ext uri="{FF2B5EF4-FFF2-40B4-BE49-F238E27FC236}">
                <a16:creationId xmlns:a16="http://schemas.microsoft.com/office/drawing/2014/main" id="{40F250BD-AD83-4F0A-40FD-F9608BD6E6A1}"/>
              </a:ext>
            </a:extLst>
          </p:cNvPr>
          <p:cNvSpPr txBox="1"/>
          <p:nvPr/>
        </p:nvSpPr>
        <p:spPr>
          <a:xfrm>
            <a:off x="2686557" y="3752858"/>
            <a:ext cx="2990178" cy="707886"/>
          </a:xfrm>
          <a:prstGeom prst="rect">
            <a:avLst/>
          </a:prstGeom>
          <a:noFill/>
        </p:spPr>
        <p:txBody>
          <a:bodyPr wrap="none" rtlCol="0">
            <a:spAutoFit/>
          </a:bodyPr>
          <a:lstStyle/>
          <a:p>
            <a:r>
              <a:rPr lang="en-US" sz="2000" dirty="0"/>
              <a:t>Mahmud Ashraf Shamim</a:t>
            </a:r>
          </a:p>
          <a:p>
            <a:r>
              <a:rPr lang="en-US" sz="2000" dirty="0"/>
              <a:t>University of Alabama</a:t>
            </a:r>
          </a:p>
        </p:txBody>
      </p:sp>
      <p:sp>
        <p:nvSpPr>
          <p:cNvPr id="12" name="TextBox 11">
            <a:extLst>
              <a:ext uri="{FF2B5EF4-FFF2-40B4-BE49-F238E27FC236}">
                <a16:creationId xmlns:a16="http://schemas.microsoft.com/office/drawing/2014/main" id="{A0DC4FAF-CA00-B15D-C245-46C5DC9C1F16}"/>
              </a:ext>
            </a:extLst>
          </p:cNvPr>
          <p:cNvSpPr txBox="1"/>
          <p:nvPr/>
        </p:nvSpPr>
        <p:spPr>
          <a:xfrm>
            <a:off x="8434676" y="1350493"/>
            <a:ext cx="3448380" cy="1015663"/>
          </a:xfrm>
          <a:prstGeom prst="rect">
            <a:avLst/>
          </a:prstGeom>
          <a:noFill/>
        </p:spPr>
        <p:txBody>
          <a:bodyPr wrap="none" rtlCol="0">
            <a:spAutoFit/>
          </a:bodyPr>
          <a:lstStyle/>
          <a:p>
            <a:r>
              <a:rPr lang="en-US" sz="2000" dirty="0"/>
              <a:t>Raza </a:t>
            </a:r>
            <a:r>
              <a:rPr lang="en-US" sz="2000" dirty="0" err="1"/>
              <a:t>Sabbir</a:t>
            </a:r>
            <a:r>
              <a:rPr lang="en-US" sz="2000" dirty="0"/>
              <a:t> </a:t>
            </a:r>
            <a:r>
              <a:rPr lang="en-US" sz="2000" dirty="0" err="1"/>
              <a:t>Sufian</a:t>
            </a:r>
            <a:endParaRPr lang="en-US" sz="2000" dirty="0"/>
          </a:p>
          <a:p>
            <a:r>
              <a:rPr lang="en-US" sz="2000" dirty="0"/>
              <a:t>New Mexico State University</a:t>
            </a:r>
          </a:p>
          <a:p>
            <a:r>
              <a:rPr lang="en-US" sz="2000" dirty="0"/>
              <a:t>Brookhaven National Lab</a:t>
            </a:r>
          </a:p>
        </p:txBody>
      </p:sp>
      <p:sp>
        <p:nvSpPr>
          <p:cNvPr id="13" name="TextBox 12">
            <a:extLst>
              <a:ext uri="{FF2B5EF4-FFF2-40B4-BE49-F238E27FC236}">
                <a16:creationId xmlns:a16="http://schemas.microsoft.com/office/drawing/2014/main" id="{2164B945-0266-4D6B-8DAE-C2AC57402F42}"/>
              </a:ext>
            </a:extLst>
          </p:cNvPr>
          <p:cNvSpPr txBox="1"/>
          <p:nvPr/>
        </p:nvSpPr>
        <p:spPr>
          <a:xfrm>
            <a:off x="8359365" y="3733940"/>
            <a:ext cx="3065263" cy="707886"/>
          </a:xfrm>
          <a:prstGeom prst="rect">
            <a:avLst/>
          </a:prstGeom>
          <a:noFill/>
        </p:spPr>
        <p:txBody>
          <a:bodyPr wrap="none" rtlCol="0">
            <a:spAutoFit/>
          </a:bodyPr>
          <a:lstStyle/>
          <a:p>
            <a:r>
              <a:rPr lang="en-US" sz="2000" dirty="0"/>
              <a:t>Md </a:t>
            </a:r>
            <a:r>
              <a:rPr lang="en-US" sz="2000" dirty="0" err="1"/>
              <a:t>Latiful</a:t>
            </a:r>
            <a:r>
              <a:rPr lang="en-US" sz="2000" dirty="0"/>
              <a:t> Kabir</a:t>
            </a:r>
          </a:p>
          <a:p>
            <a:r>
              <a:rPr lang="en-US" sz="2000" dirty="0"/>
              <a:t>Brookhaven National Lab</a:t>
            </a:r>
          </a:p>
        </p:txBody>
      </p:sp>
    </p:spTree>
    <p:extLst>
      <p:ext uri="{BB962C8B-B14F-4D97-AF65-F5344CB8AC3E}">
        <p14:creationId xmlns:p14="http://schemas.microsoft.com/office/powerpoint/2010/main" val="1372201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4EC2F4-4D60-155C-D752-C68A71071BCD}"/>
              </a:ext>
            </a:extLst>
          </p:cNvPr>
          <p:cNvSpPr>
            <a:spLocks noGrp="1"/>
          </p:cNvSpPr>
          <p:nvPr>
            <p:ph type="ctrTitle"/>
          </p:nvPr>
        </p:nvSpPr>
        <p:spPr>
          <a:xfrm>
            <a:off x="813175" y="2541806"/>
            <a:ext cx="10807325" cy="1947460"/>
          </a:xfrm>
        </p:spPr>
        <p:txBody>
          <a:bodyPr/>
          <a:lstStyle/>
          <a:p>
            <a:pPr algn="ctr"/>
            <a:r>
              <a:rPr lang="en-US" dirty="0"/>
              <a:t>Error Mitigation/Suppression</a:t>
            </a:r>
          </a:p>
        </p:txBody>
      </p:sp>
      <p:sp>
        <p:nvSpPr>
          <p:cNvPr id="4" name="Slide Number Placeholder 3">
            <a:extLst>
              <a:ext uri="{FF2B5EF4-FFF2-40B4-BE49-F238E27FC236}">
                <a16:creationId xmlns:a16="http://schemas.microsoft.com/office/drawing/2014/main" id="{57D035CA-4107-0398-CE00-C3B99D0CD9A1}"/>
              </a:ext>
            </a:extLst>
          </p:cNvPr>
          <p:cNvSpPr>
            <a:spLocks noGrp="1"/>
          </p:cNvSpPr>
          <p:nvPr>
            <p:ph type="sldNum" sz="quarter" idx="4"/>
          </p:nvPr>
        </p:nvSpPr>
        <p:spPr/>
        <p:txBody>
          <a:bodyPr/>
          <a:lstStyle/>
          <a:p>
            <a:fld id="{0FEB2BAE-42F5-4E8E-8779-D0CAC1AC6BE8}" type="slidenum">
              <a:rPr lang="en-US" smtClean="0"/>
              <a:t>20</a:t>
            </a:fld>
            <a:endParaRPr lang="en-US"/>
          </a:p>
        </p:txBody>
      </p:sp>
    </p:spTree>
    <p:extLst>
      <p:ext uri="{BB962C8B-B14F-4D97-AF65-F5344CB8AC3E}">
        <p14:creationId xmlns:p14="http://schemas.microsoft.com/office/powerpoint/2010/main" val="2128181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D9DF-D671-96A1-4D12-766A0BEC71AF}"/>
              </a:ext>
            </a:extLst>
          </p:cNvPr>
          <p:cNvSpPr>
            <a:spLocks noGrp="1"/>
          </p:cNvSpPr>
          <p:nvPr>
            <p:ph type="title"/>
          </p:nvPr>
        </p:nvSpPr>
        <p:spPr>
          <a:xfrm>
            <a:off x="571500" y="102662"/>
            <a:ext cx="11049000" cy="1325563"/>
          </a:xfrm>
        </p:spPr>
        <p:txBody>
          <a:bodyPr/>
          <a:lstStyle/>
          <a:p>
            <a:r>
              <a:rPr lang="en-US" dirty="0"/>
              <a:t>Quantum Error Correction (QEC)</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A6AEB26-A2AE-E8A7-D6ED-F47BEBE60355}"/>
                  </a:ext>
                </a:extLst>
              </p:cNvPr>
              <p:cNvSpPr>
                <a:spLocks noGrp="1"/>
              </p:cNvSpPr>
              <p:nvPr>
                <p:ph idx="1"/>
              </p:nvPr>
            </p:nvSpPr>
            <p:spPr>
              <a:xfrm>
                <a:off x="571500" y="1409706"/>
                <a:ext cx="11049000" cy="4867755"/>
              </a:xfrm>
            </p:spPr>
            <p:txBody>
              <a:bodyPr>
                <a:noAutofit/>
              </a:bodyPr>
              <a:lstStyle/>
              <a:p>
                <a:pPr marL="342900" indent="-342900">
                  <a:buFont typeface="Wingdings" panose="05000000000000000000" pitchFamily="2" charset="2"/>
                  <a:buChar char="Ø"/>
                </a:pPr>
                <a:r>
                  <a:rPr lang="en-US" sz="2400" dirty="0"/>
                  <a:t>Quantum computers are prone to various errors that are unavoidable.</a:t>
                </a:r>
              </a:p>
              <a:p>
                <a:pPr marL="342900" indent="-342900">
                  <a:buFont typeface="Wingdings" panose="05000000000000000000" pitchFamily="2" charset="2"/>
                  <a:buChar char="Ø"/>
                </a:pPr>
                <a:r>
                  <a:rPr lang="en-US" sz="2400" dirty="0"/>
                  <a:t>QEC is a set of techniques used in quantum computing to protect quantum information from errors due to decoherence and other quantum noise.</a:t>
                </a:r>
              </a:p>
              <a:p>
                <a:pPr marL="342900" indent="-342900">
                  <a:buFont typeface="Wingdings" panose="05000000000000000000" pitchFamily="2" charset="2"/>
                  <a:buChar char="Ø"/>
                </a:pPr>
                <a:r>
                  <a:rPr lang="en-US" sz="2400" dirty="0"/>
                  <a:t>QEC is essential to achieve FTQC.</a:t>
                </a:r>
              </a:p>
              <a:p>
                <a:pPr marL="342900" indent="-342900">
                  <a:buFont typeface="Wingdings" panose="05000000000000000000" pitchFamily="2" charset="2"/>
                  <a:buChar char="Ø"/>
                </a:pPr>
                <a:r>
                  <a:rPr lang="en-US" sz="2400" dirty="0"/>
                  <a:t>The 2D surface (</a:t>
                </a:r>
                <a:r>
                  <a:rPr lang="en-US" sz="2400" dirty="0" err="1"/>
                  <a:t>qLDPC</a:t>
                </a:r>
                <a:r>
                  <a:rPr lang="en-US" sz="2400" dirty="0"/>
                  <a:t>) codes are arguably most successful so far.</a:t>
                </a:r>
              </a:p>
              <a:p>
                <a:pPr marL="342900" indent="-342900">
                  <a:buFont typeface="Wingdings" panose="05000000000000000000" pitchFamily="2" charset="2"/>
                  <a:buChar char="Ø"/>
                </a:pPr>
                <a:r>
                  <a:rPr lang="en-US" sz="2400" dirty="0"/>
                  <a:t>However, the 2D surface code has two challenging drawback.</a:t>
                </a:r>
              </a:p>
              <a:p>
                <a:pPr marL="800100" lvl="1" indent="-342900">
                  <a:buFont typeface="Wingdings" panose="05000000000000000000" pitchFamily="2" charset="2"/>
                  <a:buChar char="§"/>
                </a:pPr>
                <a:r>
                  <a:rPr lang="en-US" sz="2000" dirty="0"/>
                  <a:t>The required number of physical qubits to encode one logical qubit is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𝑑</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oMath>
                </a14:m>
                <a:r>
                  <a:rPr lang="en-US" sz="2000" dirty="0"/>
                  <a:t>. </a:t>
                </a:r>
              </a:p>
              <a:p>
                <a:pPr marL="800100" lvl="1" indent="-342900">
                  <a:buFont typeface="Wingdings" panose="05000000000000000000" pitchFamily="2" charset="2"/>
                  <a:buChar char="§"/>
                </a:pPr>
                <a:r>
                  <a:rPr lang="en-US" sz="2000" dirty="0"/>
                  <a:t>It is difficult to implement a computationally universal set of logical gates.</a:t>
                </a:r>
              </a:p>
              <a:p>
                <a:pPr marL="342900" indent="-342900">
                  <a:buFont typeface="Wingdings" panose="05000000000000000000" pitchFamily="2" charset="2"/>
                  <a:buChar char="Ø"/>
                </a:pPr>
                <a:r>
                  <a:rPr lang="en-US" sz="2400" dirty="0"/>
                  <a:t>A recently developed honeycomb code (by MS) has dynamically defined logical qubits.</a:t>
                </a:r>
              </a:p>
              <a:p>
                <a:pPr marL="342900" indent="-342900">
                  <a:buFont typeface="Wingdings" panose="05000000000000000000" pitchFamily="2" charset="2"/>
                  <a:buChar char="Ø"/>
                </a:pPr>
                <a:r>
                  <a:rPr lang="en-US" sz="2400" dirty="0"/>
                  <a:t>In a follow-up benchmark, the honeycomb code would require 7,000 physical qubits to encode one logical qubit with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10</m:t>
                        </m:r>
                      </m:e>
                      <m:sup>
                        <m:r>
                          <a:rPr lang="en-US" sz="2400" b="0" i="1" smtClean="0">
                            <a:latin typeface="Cambria Math" panose="02040503050406030204" pitchFamily="18" charset="0"/>
                          </a:rPr>
                          <m:t>−12</m:t>
                        </m:r>
                      </m:sup>
                    </m:sSup>
                  </m:oMath>
                </a14:m>
                <a:r>
                  <a:rPr lang="en-US" sz="2400" dirty="0"/>
                  <a:t> error rate.</a:t>
                </a:r>
              </a:p>
            </p:txBody>
          </p:sp>
        </mc:Choice>
        <mc:Fallback>
          <p:sp>
            <p:nvSpPr>
              <p:cNvPr id="3" name="Content Placeholder 2">
                <a:extLst>
                  <a:ext uri="{FF2B5EF4-FFF2-40B4-BE49-F238E27FC236}">
                    <a16:creationId xmlns:a16="http://schemas.microsoft.com/office/drawing/2014/main" id="{7A6AEB26-A2AE-E8A7-D6ED-F47BEBE60355}"/>
                  </a:ext>
                </a:extLst>
              </p:cNvPr>
              <p:cNvSpPr>
                <a:spLocks noGrp="1" noRot="1" noChangeAspect="1" noMove="1" noResize="1" noEditPoints="1" noAdjustHandles="1" noChangeArrowheads="1" noChangeShapeType="1" noTextEdit="1"/>
              </p:cNvSpPr>
              <p:nvPr>
                <p:ph idx="1"/>
              </p:nvPr>
            </p:nvSpPr>
            <p:spPr>
              <a:xfrm>
                <a:off x="571500" y="1409706"/>
                <a:ext cx="11049000" cy="4867755"/>
              </a:xfrm>
              <a:blipFill>
                <a:blip r:embed="rId2"/>
                <a:stretch>
                  <a:fillRect l="-773" t="-1627" r="-166" b="-187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4A6D523-25FB-377A-4E95-205A18973829}"/>
              </a:ext>
            </a:extLst>
          </p:cNvPr>
          <p:cNvSpPr>
            <a:spLocks noGrp="1"/>
          </p:cNvSpPr>
          <p:nvPr>
            <p:ph type="sldNum" sz="quarter" idx="4"/>
          </p:nvPr>
        </p:nvSpPr>
        <p:spPr/>
        <p:txBody>
          <a:bodyPr/>
          <a:lstStyle/>
          <a:p>
            <a:fld id="{0FEB2BAE-42F5-4E8E-8779-D0CAC1AC6BE8}" type="slidenum">
              <a:rPr lang="en-US" smtClean="0"/>
              <a:t>21</a:t>
            </a:fld>
            <a:endParaRPr lang="en-US"/>
          </a:p>
        </p:txBody>
      </p:sp>
    </p:spTree>
    <p:extLst>
      <p:ext uri="{BB962C8B-B14F-4D97-AF65-F5344CB8AC3E}">
        <p14:creationId xmlns:p14="http://schemas.microsoft.com/office/powerpoint/2010/main" val="4021910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D9DF-D671-96A1-4D12-766A0BEC71AF}"/>
              </a:ext>
            </a:extLst>
          </p:cNvPr>
          <p:cNvSpPr>
            <a:spLocks noGrp="1"/>
          </p:cNvSpPr>
          <p:nvPr>
            <p:ph type="title"/>
          </p:nvPr>
        </p:nvSpPr>
        <p:spPr>
          <a:xfrm>
            <a:off x="571500" y="102662"/>
            <a:ext cx="11049000" cy="1325563"/>
          </a:xfrm>
        </p:spPr>
        <p:txBody>
          <a:bodyPr/>
          <a:lstStyle/>
          <a:p>
            <a:r>
              <a:rPr lang="en-US" dirty="0"/>
              <a:t>Quantum Error Mitigation (QEM)</a:t>
            </a:r>
          </a:p>
        </p:txBody>
      </p:sp>
      <p:sp>
        <p:nvSpPr>
          <p:cNvPr id="3" name="Content Placeholder 2">
            <a:extLst>
              <a:ext uri="{FF2B5EF4-FFF2-40B4-BE49-F238E27FC236}">
                <a16:creationId xmlns:a16="http://schemas.microsoft.com/office/drawing/2014/main" id="{7A6AEB26-A2AE-E8A7-D6ED-F47BEBE60355}"/>
              </a:ext>
            </a:extLst>
          </p:cNvPr>
          <p:cNvSpPr>
            <a:spLocks noGrp="1"/>
          </p:cNvSpPr>
          <p:nvPr>
            <p:ph idx="1"/>
          </p:nvPr>
        </p:nvSpPr>
        <p:spPr>
          <a:xfrm>
            <a:off x="482186" y="1303380"/>
            <a:ext cx="6284373" cy="4867755"/>
          </a:xfrm>
        </p:spPr>
        <p:txBody>
          <a:bodyPr>
            <a:noAutofit/>
          </a:bodyPr>
          <a:lstStyle/>
          <a:p>
            <a:pPr marL="342900" indent="-342900">
              <a:buFont typeface="Wingdings" panose="05000000000000000000" pitchFamily="2" charset="2"/>
              <a:buChar char="Ø"/>
            </a:pPr>
            <a:r>
              <a:rPr lang="en-US" sz="2400" dirty="0"/>
              <a:t>Under the assumption that we try to construct an unbiased expectation value computation in QEC. =&gt; Some QEM such as ZNE is much efficient.</a:t>
            </a:r>
          </a:p>
          <a:p>
            <a:pPr marL="342900" indent="-342900">
              <a:buFont typeface="Wingdings" panose="05000000000000000000" pitchFamily="2" charset="2"/>
              <a:buChar char="Ø"/>
            </a:pPr>
            <a:r>
              <a:rPr lang="en-US" sz="2400" dirty="0"/>
              <a:t>The lower error rate, the smaller sampling overheads.</a:t>
            </a:r>
          </a:p>
          <a:p>
            <a:pPr marL="342900" indent="-342900">
              <a:buFont typeface="Wingdings" panose="05000000000000000000" pitchFamily="2" charset="2"/>
              <a:buChar char="Ø"/>
            </a:pPr>
            <a:r>
              <a:rPr lang="en-US" sz="2400" dirty="0"/>
              <a:t>No threshold for the gate noise in the unmitigated circuit. But additional gates or circuits are required.</a:t>
            </a:r>
          </a:p>
          <a:p>
            <a:pPr marL="342900" indent="-342900">
              <a:buFont typeface="Wingdings" panose="05000000000000000000" pitchFamily="2" charset="2"/>
              <a:buChar char="Ø"/>
            </a:pPr>
            <a:r>
              <a:rPr lang="en-US" sz="2400" dirty="0"/>
              <a:t>In usual, </a:t>
            </a:r>
            <a:r>
              <a:rPr lang="en-US" sz="2400" b="1" dirty="0"/>
              <a:t>the overhead of QEM can be handled in classical computers.</a:t>
            </a:r>
            <a:r>
              <a:rPr lang="en-US" sz="2400" dirty="0"/>
              <a:t> =&gt; </a:t>
            </a:r>
            <a:r>
              <a:rPr lang="en-US" sz="2400" b="1" dirty="0">
                <a:solidFill>
                  <a:srgbClr val="FF0000"/>
                </a:solidFill>
              </a:rPr>
              <a:t>Hybrid quantum computing.</a:t>
            </a:r>
          </a:p>
        </p:txBody>
      </p:sp>
      <p:sp>
        <p:nvSpPr>
          <p:cNvPr id="4" name="Slide Number Placeholder 3">
            <a:extLst>
              <a:ext uri="{FF2B5EF4-FFF2-40B4-BE49-F238E27FC236}">
                <a16:creationId xmlns:a16="http://schemas.microsoft.com/office/drawing/2014/main" id="{D4A6D523-25FB-377A-4E95-205A18973829}"/>
              </a:ext>
            </a:extLst>
          </p:cNvPr>
          <p:cNvSpPr>
            <a:spLocks noGrp="1"/>
          </p:cNvSpPr>
          <p:nvPr>
            <p:ph type="sldNum" sz="quarter" idx="4"/>
          </p:nvPr>
        </p:nvSpPr>
        <p:spPr/>
        <p:txBody>
          <a:bodyPr/>
          <a:lstStyle/>
          <a:p>
            <a:fld id="{0FEB2BAE-42F5-4E8E-8779-D0CAC1AC6BE8}" type="slidenum">
              <a:rPr lang="en-US" smtClean="0"/>
              <a:t>22</a:t>
            </a:fld>
            <a:endParaRPr lang="en-US"/>
          </a:p>
        </p:txBody>
      </p:sp>
      <p:pic>
        <p:nvPicPr>
          <p:cNvPr id="6" name="Picture 5">
            <a:extLst>
              <a:ext uri="{FF2B5EF4-FFF2-40B4-BE49-F238E27FC236}">
                <a16:creationId xmlns:a16="http://schemas.microsoft.com/office/drawing/2014/main" id="{949C6B13-0D16-CE69-BE43-0805316C84ED}"/>
              </a:ext>
            </a:extLst>
          </p:cNvPr>
          <p:cNvPicPr>
            <a:picLocks noChangeAspect="1"/>
          </p:cNvPicPr>
          <p:nvPr/>
        </p:nvPicPr>
        <p:blipFill>
          <a:blip r:embed="rId2"/>
          <a:stretch>
            <a:fillRect/>
          </a:stretch>
        </p:blipFill>
        <p:spPr>
          <a:xfrm>
            <a:off x="6715204" y="1189234"/>
            <a:ext cx="5269815" cy="3825080"/>
          </a:xfrm>
          <a:prstGeom prst="rect">
            <a:avLst/>
          </a:prstGeom>
        </p:spPr>
      </p:pic>
      <p:sp>
        <p:nvSpPr>
          <p:cNvPr id="5" name="TextBox 4">
            <a:extLst>
              <a:ext uri="{FF2B5EF4-FFF2-40B4-BE49-F238E27FC236}">
                <a16:creationId xmlns:a16="http://schemas.microsoft.com/office/drawing/2014/main" id="{8D8AFA36-947C-E504-860D-141A6635B1A6}"/>
              </a:ext>
            </a:extLst>
          </p:cNvPr>
          <p:cNvSpPr txBox="1"/>
          <p:nvPr/>
        </p:nvSpPr>
        <p:spPr>
          <a:xfrm>
            <a:off x="6766559" y="5185288"/>
            <a:ext cx="5329481" cy="646331"/>
          </a:xfrm>
          <a:prstGeom prst="rect">
            <a:avLst/>
          </a:prstGeom>
          <a:noFill/>
        </p:spPr>
        <p:txBody>
          <a:bodyPr wrap="square">
            <a:spAutoFit/>
          </a:bodyPr>
          <a:lstStyle/>
          <a:p>
            <a:r>
              <a:rPr lang="en-US" sz="1200" b="0" i="0" dirty="0">
                <a:solidFill>
                  <a:srgbClr val="222222"/>
                </a:solidFill>
                <a:effectLst/>
                <a:highlight>
                  <a:srgbClr val="FFFFFF"/>
                </a:highlight>
                <a:latin typeface="Arial" panose="020B0604020202020204" pitchFamily="34" charset="0"/>
              </a:rPr>
              <a:t>Cai, Z., </a:t>
            </a:r>
            <a:r>
              <a:rPr lang="en-US" sz="1200" b="0" i="0" dirty="0" err="1">
                <a:solidFill>
                  <a:srgbClr val="222222"/>
                </a:solidFill>
                <a:effectLst/>
                <a:highlight>
                  <a:srgbClr val="FFFFFF"/>
                </a:highlight>
                <a:latin typeface="Arial" panose="020B0604020202020204" pitchFamily="34" charset="0"/>
              </a:rPr>
              <a:t>Babbush</a:t>
            </a:r>
            <a:r>
              <a:rPr lang="en-US" sz="1200" b="0" i="0" dirty="0">
                <a:solidFill>
                  <a:srgbClr val="222222"/>
                </a:solidFill>
                <a:effectLst/>
                <a:highlight>
                  <a:srgbClr val="FFFFFF"/>
                </a:highlight>
                <a:latin typeface="Arial" panose="020B0604020202020204" pitchFamily="34" charset="0"/>
              </a:rPr>
              <a:t>, R., Benjamin, S. C., Endo, S., Huggins, W. J., Li, Y., ... &amp; O’Brien, T. E. (2023). Quantum error mitigation. </a:t>
            </a:r>
            <a:r>
              <a:rPr lang="en-US" sz="1200" b="0" i="1" dirty="0">
                <a:solidFill>
                  <a:srgbClr val="222222"/>
                </a:solidFill>
                <a:effectLst/>
                <a:highlight>
                  <a:srgbClr val="FFFFFF"/>
                </a:highlight>
                <a:latin typeface="Arial" panose="020B0604020202020204" pitchFamily="34" charset="0"/>
              </a:rPr>
              <a:t>Reviews of Modern Physics</a:t>
            </a:r>
            <a:r>
              <a:rPr lang="en-US" sz="1200" b="0" i="0" dirty="0">
                <a:solidFill>
                  <a:srgbClr val="222222"/>
                </a:solidFill>
                <a:effectLst/>
                <a:highlight>
                  <a:srgbClr val="FFFFFF"/>
                </a:highlight>
                <a:latin typeface="Arial" panose="020B0604020202020204" pitchFamily="34" charset="0"/>
              </a:rPr>
              <a:t>, </a:t>
            </a:r>
            <a:r>
              <a:rPr lang="en-US" sz="1200" b="0" i="1" dirty="0">
                <a:solidFill>
                  <a:srgbClr val="222222"/>
                </a:solidFill>
                <a:effectLst/>
                <a:highlight>
                  <a:srgbClr val="FFFFFF"/>
                </a:highlight>
                <a:latin typeface="Arial" panose="020B0604020202020204" pitchFamily="34" charset="0"/>
              </a:rPr>
              <a:t>95</a:t>
            </a:r>
            <a:r>
              <a:rPr lang="en-US" sz="1200" b="0" i="0" dirty="0">
                <a:solidFill>
                  <a:srgbClr val="222222"/>
                </a:solidFill>
                <a:effectLst/>
                <a:highlight>
                  <a:srgbClr val="FFFFFF"/>
                </a:highlight>
                <a:latin typeface="Arial" panose="020B0604020202020204" pitchFamily="34" charset="0"/>
              </a:rPr>
              <a:t>(4), 045005.</a:t>
            </a:r>
            <a:endParaRPr lang="en-US" sz="1200" dirty="0"/>
          </a:p>
        </p:txBody>
      </p:sp>
    </p:spTree>
    <p:extLst>
      <p:ext uri="{BB962C8B-B14F-4D97-AF65-F5344CB8AC3E}">
        <p14:creationId xmlns:p14="http://schemas.microsoft.com/office/powerpoint/2010/main" val="524439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E3B7-832C-4687-8414-21650864FE93}"/>
              </a:ext>
            </a:extLst>
          </p:cNvPr>
          <p:cNvSpPr>
            <a:spLocks noGrp="1"/>
          </p:cNvSpPr>
          <p:nvPr>
            <p:ph type="title"/>
          </p:nvPr>
        </p:nvSpPr>
        <p:spPr>
          <a:xfrm>
            <a:off x="571500" y="43848"/>
            <a:ext cx="11049000" cy="1325563"/>
          </a:xfrm>
        </p:spPr>
        <p:txBody>
          <a:bodyPr/>
          <a:lstStyle/>
          <a:p>
            <a:r>
              <a:rPr lang="en-US" dirty="0"/>
              <a:t>Matrix-free Measurement Mitigation (M3)</a:t>
            </a:r>
          </a:p>
        </p:txBody>
      </p:sp>
      <p:pic>
        <p:nvPicPr>
          <p:cNvPr id="5" name="Picture 4">
            <a:extLst>
              <a:ext uri="{FF2B5EF4-FFF2-40B4-BE49-F238E27FC236}">
                <a16:creationId xmlns:a16="http://schemas.microsoft.com/office/drawing/2014/main" id="{DAFAFEEE-B72D-B929-5628-0C0B291ED6B2}"/>
              </a:ext>
            </a:extLst>
          </p:cNvPr>
          <p:cNvPicPr>
            <a:picLocks noChangeAspect="1"/>
          </p:cNvPicPr>
          <p:nvPr/>
        </p:nvPicPr>
        <p:blipFill>
          <a:blip r:embed="rId2"/>
          <a:stretch>
            <a:fillRect/>
          </a:stretch>
        </p:blipFill>
        <p:spPr>
          <a:xfrm>
            <a:off x="255180" y="1205877"/>
            <a:ext cx="8736614" cy="3836109"/>
          </a:xfrm>
          <a:prstGeom prst="rect">
            <a:avLst/>
          </a:prstGeom>
        </p:spPr>
      </p:pic>
      <p:sp>
        <p:nvSpPr>
          <p:cNvPr id="7" name="TextBox 6">
            <a:extLst>
              <a:ext uri="{FF2B5EF4-FFF2-40B4-BE49-F238E27FC236}">
                <a16:creationId xmlns:a16="http://schemas.microsoft.com/office/drawing/2014/main" id="{169E38D8-4F24-E239-B8A1-251140218F87}"/>
              </a:ext>
            </a:extLst>
          </p:cNvPr>
          <p:cNvSpPr txBox="1"/>
          <p:nvPr/>
        </p:nvSpPr>
        <p:spPr>
          <a:xfrm>
            <a:off x="1227019" y="5347010"/>
            <a:ext cx="8370159" cy="369332"/>
          </a:xfrm>
          <a:prstGeom prst="rect">
            <a:avLst/>
          </a:prstGeom>
          <a:noFill/>
        </p:spPr>
        <p:txBody>
          <a:bodyPr wrap="square">
            <a:spAutoFit/>
          </a:bodyPr>
          <a:lstStyle/>
          <a:p>
            <a:r>
              <a:rPr lang="en-US" b="0" i="0" dirty="0">
                <a:solidFill>
                  <a:srgbClr val="323232"/>
                </a:solidFill>
                <a:effectLst/>
                <a:latin typeface="-apple-system"/>
                <a:hlinkClick r:id="rId3"/>
              </a:rPr>
              <a:t>https://journals.aps.org/prxquantum/abstract/10.1103/PRXQuantum.2.040326</a:t>
            </a:r>
            <a:endParaRPr lang="en-US" b="0" i="0" dirty="0">
              <a:solidFill>
                <a:srgbClr val="323232"/>
              </a:solidFill>
              <a:effectLst/>
              <a:latin typeface="-apple-system"/>
            </a:endParaRPr>
          </a:p>
        </p:txBody>
      </p:sp>
      <p:pic>
        <p:nvPicPr>
          <p:cNvPr id="9" name="Picture 8">
            <a:extLst>
              <a:ext uri="{FF2B5EF4-FFF2-40B4-BE49-F238E27FC236}">
                <a16:creationId xmlns:a16="http://schemas.microsoft.com/office/drawing/2014/main" id="{954560A9-0C6C-721B-9F92-9CD114862E6E}"/>
              </a:ext>
            </a:extLst>
          </p:cNvPr>
          <p:cNvPicPr>
            <a:picLocks noChangeAspect="1"/>
          </p:cNvPicPr>
          <p:nvPr/>
        </p:nvPicPr>
        <p:blipFill>
          <a:blip r:embed="rId4"/>
          <a:stretch>
            <a:fillRect/>
          </a:stretch>
        </p:blipFill>
        <p:spPr>
          <a:xfrm>
            <a:off x="7687124" y="2094470"/>
            <a:ext cx="4487446" cy="2274922"/>
          </a:xfrm>
          <a:prstGeom prst="rect">
            <a:avLst/>
          </a:prstGeom>
        </p:spPr>
      </p:pic>
      <p:sp>
        <p:nvSpPr>
          <p:cNvPr id="3" name="Slide Number Placeholder 2">
            <a:extLst>
              <a:ext uri="{FF2B5EF4-FFF2-40B4-BE49-F238E27FC236}">
                <a16:creationId xmlns:a16="http://schemas.microsoft.com/office/drawing/2014/main" id="{974EB901-6EF9-A558-3076-C1EAB26BC31C}"/>
              </a:ext>
            </a:extLst>
          </p:cNvPr>
          <p:cNvSpPr>
            <a:spLocks noGrp="1"/>
          </p:cNvSpPr>
          <p:nvPr>
            <p:ph type="sldNum" sz="quarter" idx="4"/>
          </p:nvPr>
        </p:nvSpPr>
        <p:spPr/>
        <p:txBody>
          <a:bodyPr/>
          <a:lstStyle/>
          <a:p>
            <a:fld id="{0FEB2BAE-42F5-4E8E-8779-D0CAC1AC6BE8}" type="slidenum">
              <a:rPr lang="en-US" smtClean="0"/>
              <a:t>23</a:t>
            </a:fld>
            <a:endParaRPr lang="en-US"/>
          </a:p>
        </p:txBody>
      </p:sp>
    </p:spTree>
    <p:extLst>
      <p:ext uri="{BB962C8B-B14F-4D97-AF65-F5344CB8AC3E}">
        <p14:creationId xmlns:p14="http://schemas.microsoft.com/office/powerpoint/2010/main" val="1564816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E3B7-832C-4687-8414-21650864FE93}"/>
              </a:ext>
            </a:extLst>
          </p:cNvPr>
          <p:cNvSpPr>
            <a:spLocks noGrp="1"/>
          </p:cNvSpPr>
          <p:nvPr>
            <p:ph type="title"/>
          </p:nvPr>
        </p:nvSpPr>
        <p:spPr>
          <a:xfrm>
            <a:off x="571500" y="43848"/>
            <a:ext cx="11049000" cy="1325563"/>
          </a:xfrm>
        </p:spPr>
        <p:txBody>
          <a:bodyPr/>
          <a:lstStyle/>
          <a:p>
            <a:r>
              <a:rPr lang="en-US" dirty="0"/>
              <a:t>Dynamical Decoupling (DD)</a:t>
            </a:r>
          </a:p>
        </p:txBody>
      </p:sp>
      <p:pic>
        <p:nvPicPr>
          <p:cNvPr id="5" name="Picture 4">
            <a:extLst>
              <a:ext uri="{FF2B5EF4-FFF2-40B4-BE49-F238E27FC236}">
                <a16:creationId xmlns:a16="http://schemas.microsoft.com/office/drawing/2014/main" id="{7967CB6A-3D20-243C-EEBE-23F6B7D67004}"/>
              </a:ext>
            </a:extLst>
          </p:cNvPr>
          <p:cNvPicPr>
            <a:picLocks noChangeAspect="1"/>
          </p:cNvPicPr>
          <p:nvPr/>
        </p:nvPicPr>
        <p:blipFill>
          <a:blip r:embed="rId2"/>
          <a:stretch>
            <a:fillRect/>
          </a:stretch>
        </p:blipFill>
        <p:spPr>
          <a:xfrm>
            <a:off x="413951" y="1396781"/>
            <a:ext cx="11133438" cy="2446221"/>
          </a:xfrm>
          <a:prstGeom prst="rect">
            <a:avLst/>
          </a:prstGeom>
        </p:spPr>
      </p:pic>
      <p:sp>
        <p:nvSpPr>
          <p:cNvPr id="6" name="TextBox 5">
            <a:extLst>
              <a:ext uri="{FF2B5EF4-FFF2-40B4-BE49-F238E27FC236}">
                <a16:creationId xmlns:a16="http://schemas.microsoft.com/office/drawing/2014/main" id="{E5424D58-62A6-D218-92B0-59DDE88FA8A3}"/>
              </a:ext>
            </a:extLst>
          </p:cNvPr>
          <p:cNvSpPr txBox="1"/>
          <p:nvPr/>
        </p:nvSpPr>
        <p:spPr>
          <a:xfrm>
            <a:off x="772297" y="4195120"/>
            <a:ext cx="10848203" cy="923330"/>
          </a:xfrm>
          <a:prstGeom prst="rect">
            <a:avLst/>
          </a:prstGeom>
          <a:noFill/>
        </p:spPr>
        <p:txBody>
          <a:bodyPr wrap="square" rtlCol="0">
            <a:spAutoFit/>
          </a:bodyPr>
          <a:lstStyle/>
          <a:p>
            <a:pPr marL="285750" indent="-285750">
              <a:buFont typeface="Wingdings" panose="05000000000000000000" pitchFamily="2" charset="2"/>
              <a:buChar char="Ø"/>
            </a:pPr>
            <a:r>
              <a:rPr lang="en-US" b="0" i="0" dirty="0">
                <a:solidFill>
                  <a:srgbClr val="323232"/>
                </a:solidFill>
                <a:effectLst/>
                <a:latin typeface="-apple-system"/>
              </a:rPr>
              <a:t>Idle qubits may undergo damping and dephasing error due to T1-relaxation and T2-dephasing. </a:t>
            </a:r>
          </a:p>
          <a:p>
            <a:pPr marL="285750" indent="-285750">
              <a:buFont typeface="Wingdings" panose="05000000000000000000" pitchFamily="2" charset="2"/>
              <a:buChar char="Ø"/>
            </a:pPr>
            <a:r>
              <a:rPr lang="en-US" b="0" i="0" dirty="0">
                <a:solidFill>
                  <a:srgbClr val="323232"/>
                </a:solidFill>
                <a:effectLst/>
                <a:latin typeface="-apple-system"/>
              </a:rPr>
              <a:t>Dynamical Decoupling (DD) can suppress those errors. </a:t>
            </a:r>
          </a:p>
          <a:p>
            <a:pPr marL="285750" indent="-285750">
              <a:buFont typeface="Wingdings" panose="05000000000000000000" pitchFamily="2" charset="2"/>
              <a:buChar char="Ø"/>
            </a:pPr>
            <a:r>
              <a:rPr lang="en-US" b="0" i="0" dirty="0">
                <a:solidFill>
                  <a:srgbClr val="323232"/>
                </a:solidFill>
                <a:effectLst/>
                <a:latin typeface="-apple-system"/>
              </a:rPr>
              <a:t>Applying DD involves dressing the idle times between gates on a qubit with some choice of DD sequence.</a:t>
            </a:r>
            <a:endParaRPr lang="en-US" dirty="0"/>
          </a:p>
        </p:txBody>
      </p:sp>
      <p:sp>
        <p:nvSpPr>
          <p:cNvPr id="3" name="Slide Number Placeholder 2">
            <a:extLst>
              <a:ext uri="{FF2B5EF4-FFF2-40B4-BE49-F238E27FC236}">
                <a16:creationId xmlns:a16="http://schemas.microsoft.com/office/drawing/2014/main" id="{50155936-1C94-76E5-1F42-8B974D2F9138}"/>
              </a:ext>
            </a:extLst>
          </p:cNvPr>
          <p:cNvSpPr>
            <a:spLocks noGrp="1"/>
          </p:cNvSpPr>
          <p:nvPr>
            <p:ph type="sldNum" sz="quarter" idx="4"/>
          </p:nvPr>
        </p:nvSpPr>
        <p:spPr/>
        <p:txBody>
          <a:bodyPr/>
          <a:lstStyle/>
          <a:p>
            <a:fld id="{0FEB2BAE-42F5-4E8E-8779-D0CAC1AC6BE8}" type="slidenum">
              <a:rPr lang="en-US" smtClean="0"/>
              <a:t>24</a:t>
            </a:fld>
            <a:endParaRPr lang="en-US"/>
          </a:p>
        </p:txBody>
      </p:sp>
    </p:spTree>
    <p:extLst>
      <p:ext uri="{BB962C8B-B14F-4D97-AF65-F5344CB8AC3E}">
        <p14:creationId xmlns:p14="http://schemas.microsoft.com/office/powerpoint/2010/main" val="1637887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E3B7-832C-4687-8414-21650864FE93}"/>
              </a:ext>
            </a:extLst>
          </p:cNvPr>
          <p:cNvSpPr>
            <a:spLocks noGrp="1"/>
          </p:cNvSpPr>
          <p:nvPr>
            <p:ph type="title"/>
          </p:nvPr>
        </p:nvSpPr>
        <p:spPr>
          <a:xfrm>
            <a:off x="571500" y="43848"/>
            <a:ext cx="11049000" cy="1325563"/>
          </a:xfrm>
        </p:spPr>
        <p:txBody>
          <a:bodyPr/>
          <a:lstStyle/>
          <a:p>
            <a:r>
              <a:rPr lang="en-US" dirty="0"/>
              <a:t>Pauli Twirling (PT)</a:t>
            </a:r>
          </a:p>
        </p:txBody>
      </p:sp>
      <p:sp>
        <p:nvSpPr>
          <p:cNvPr id="3" name="TextBox 2">
            <a:extLst>
              <a:ext uri="{FF2B5EF4-FFF2-40B4-BE49-F238E27FC236}">
                <a16:creationId xmlns:a16="http://schemas.microsoft.com/office/drawing/2014/main" id="{476678EF-66EA-4F2F-2DD6-72914D9F4453}"/>
              </a:ext>
            </a:extLst>
          </p:cNvPr>
          <p:cNvSpPr txBox="1"/>
          <p:nvPr/>
        </p:nvSpPr>
        <p:spPr>
          <a:xfrm>
            <a:off x="923794" y="3176425"/>
            <a:ext cx="10848203" cy="3046988"/>
          </a:xfrm>
          <a:prstGeom prst="rect">
            <a:avLst/>
          </a:prstGeom>
          <a:noFill/>
        </p:spPr>
        <p:txBody>
          <a:bodyPr wrap="square" rtlCol="0">
            <a:spAutoFit/>
          </a:bodyPr>
          <a:lstStyle/>
          <a:p>
            <a:pPr marL="285750" indent="-285750">
              <a:buFont typeface="Wingdings" panose="05000000000000000000" pitchFamily="2" charset="2"/>
              <a:buChar char="Ø"/>
            </a:pPr>
            <a:r>
              <a:rPr lang="en-US" sz="1600" b="0" i="0" dirty="0">
                <a:solidFill>
                  <a:srgbClr val="323232"/>
                </a:solidFill>
                <a:effectLst/>
              </a:rPr>
              <a:t>Pauli twirling is a method averaging out the off-diagonal coherent errors of the circuits in the Pauli basis.</a:t>
            </a:r>
          </a:p>
          <a:p>
            <a:pPr marL="285750" indent="-285750">
              <a:buFont typeface="Wingdings" panose="05000000000000000000" pitchFamily="2" charset="2"/>
              <a:buChar char="Ø"/>
            </a:pPr>
            <a:r>
              <a:rPr lang="en-US" sz="1600" b="0" i="0" dirty="0">
                <a:solidFill>
                  <a:srgbClr val="323232"/>
                </a:solidFill>
                <a:effectLst/>
              </a:rPr>
              <a:t>Pauli-twirling is a quantum error mitigation technique that uses randomization </a:t>
            </a:r>
            <a:r>
              <a:rPr lang="en-US" sz="1600" b="0" i="0">
                <a:solidFill>
                  <a:srgbClr val="323232"/>
                </a:solidFill>
                <a:effectLst/>
              </a:rPr>
              <a:t>to noise</a:t>
            </a:r>
            <a:r>
              <a:rPr lang="en-US" sz="1600">
                <a:solidFill>
                  <a:srgbClr val="323232"/>
                </a:solidFill>
              </a:rPr>
              <a:t>-</a:t>
            </a:r>
            <a:r>
              <a:rPr lang="en-US" sz="1600" b="0" i="0">
                <a:solidFill>
                  <a:srgbClr val="323232"/>
                </a:solidFill>
                <a:effectLst/>
              </a:rPr>
              <a:t>shape </a:t>
            </a:r>
            <a:r>
              <a:rPr lang="en-US" sz="1600" b="0" i="0" dirty="0">
                <a:solidFill>
                  <a:srgbClr val="323232"/>
                </a:solidFill>
                <a:effectLst/>
              </a:rPr>
              <a:t>coherent error into stochastic errors, by combining the results from many random, but logically equivalent circuits, together.</a:t>
            </a:r>
          </a:p>
          <a:p>
            <a:pPr marL="285750" indent="-285750">
              <a:buFont typeface="Wingdings" panose="05000000000000000000" pitchFamily="2" charset="2"/>
              <a:buChar char="Ø"/>
            </a:pPr>
            <a:r>
              <a:rPr lang="en-US" sz="1600" b="0" i="0" dirty="0">
                <a:solidFill>
                  <a:srgbClr val="323232"/>
                </a:solidFill>
                <a:effectLst/>
              </a:rPr>
              <a:t>Search all possible Pauli gate sets satisfyin</a:t>
            </a:r>
            <a:r>
              <a:rPr lang="en-US" sz="1600" dirty="0">
                <a:solidFill>
                  <a:srgbClr val="323232"/>
                </a:solidFill>
              </a:rPr>
              <a:t>g the above equality and duplicate a given circuit with the logically equivalent circuits added by the Pauli gates. After that averaging all the duplicated circuit results.</a:t>
            </a:r>
          </a:p>
          <a:p>
            <a:pPr marL="285750" indent="-285750">
              <a:buFont typeface="Wingdings" panose="05000000000000000000" pitchFamily="2" charset="2"/>
              <a:buChar char="Ø"/>
            </a:pPr>
            <a:r>
              <a:rPr lang="en-US" sz="1600" b="0" i="0" dirty="0">
                <a:solidFill>
                  <a:srgbClr val="222222"/>
                </a:solidFill>
                <a:effectLst/>
              </a:rPr>
              <a:t>Kim, Y., Wood, C.J., Yoder, T.J. </a:t>
            </a:r>
            <a:r>
              <a:rPr lang="en-US" sz="1600" b="0" i="1" dirty="0">
                <a:solidFill>
                  <a:srgbClr val="222222"/>
                </a:solidFill>
                <a:effectLst/>
              </a:rPr>
              <a:t>et al.</a:t>
            </a:r>
            <a:r>
              <a:rPr lang="en-US" sz="1600" b="0" i="0" dirty="0">
                <a:solidFill>
                  <a:srgbClr val="222222"/>
                </a:solidFill>
                <a:effectLst/>
              </a:rPr>
              <a:t> Scalable error mitigation for noisy quantum circuits produces competitive expectation values. </a:t>
            </a:r>
            <a:r>
              <a:rPr lang="en-US" sz="1600" b="0" i="1" dirty="0">
                <a:solidFill>
                  <a:srgbClr val="222222"/>
                </a:solidFill>
                <a:effectLst/>
              </a:rPr>
              <a:t>Nat. Phys.</a:t>
            </a:r>
            <a:r>
              <a:rPr lang="en-US" sz="1600" b="0" i="0" dirty="0">
                <a:solidFill>
                  <a:srgbClr val="222222"/>
                </a:solidFill>
                <a:effectLst/>
              </a:rPr>
              <a:t> </a:t>
            </a:r>
            <a:r>
              <a:rPr lang="en-US" sz="1600" b="1" i="0" dirty="0">
                <a:solidFill>
                  <a:srgbClr val="222222"/>
                </a:solidFill>
                <a:effectLst/>
              </a:rPr>
              <a:t>19</a:t>
            </a:r>
            <a:r>
              <a:rPr lang="en-US" sz="1600" b="0" i="0" dirty="0">
                <a:solidFill>
                  <a:srgbClr val="222222"/>
                </a:solidFill>
                <a:effectLst/>
              </a:rPr>
              <a:t>, 752–759 (2023). </a:t>
            </a:r>
            <a:r>
              <a:rPr lang="en-US" sz="1600" b="0" i="0" dirty="0">
                <a:solidFill>
                  <a:srgbClr val="222222"/>
                </a:solidFill>
                <a:effectLst/>
                <a:hlinkClick r:id="rId2"/>
              </a:rPr>
              <a:t>https://doi.org/10.1038/s41567-022-01914-3</a:t>
            </a:r>
            <a:endParaRPr lang="en-US" sz="1600" b="0" i="0" dirty="0">
              <a:solidFill>
                <a:srgbClr val="222222"/>
              </a:solidFill>
              <a:effectLst/>
            </a:endParaRPr>
          </a:p>
          <a:p>
            <a:pPr marL="285750" indent="-285750">
              <a:buFont typeface="Wingdings" panose="05000000000000000000" pitchFamily="2" charset="2"/>
              <a:buChar char="Ø"/>
            </a:pPr>
            <a:r>
              <a:rPr lang="en-US" sz="1600" b="1" dirty="0"/>
              <a:t>In our experiments, we searched all the combinations of Pauli gates that are mathematically identical up the global phase with only the Clifford gate (ECR or CZ gate in our experiments) out of </a:t>
            </a:r>
            <a:r>
              <a:rPr lang="en-US" sz="1600" b="1" dirty="0">
                <a:solidFill>
                  <a:srgbClr val="FF0000"/>
                </a:solidFill>
              </a:rPr>
              <a:t>256</a:t>
            </a:r>
            <a:r>
              <a:rPr lang="en-US" sz="1600" b="1" dirty="0"/>
              <a:t>(=4</a:t>
            </a:r>
            <a:r>
              <a:rPr lang="en-US" sz="1600" b="1" baseline="30000" dirty="0"/>
              <a:t>4</a:t>
            </a:r>
            <a:r>
              <a:rPr lang="en-US" sz="1600" b="1" dirty="0"/>
              <a:t>) cases. Finally, we obtained </a:t>
            </a:r>
            <a:r>
              <a:rPr lang="en-US" sz="1600" b="1" dirty="0">
                <a:solidFill>
                  <a:srgbClr val="FF0000"/>
                </a:solidFill>
              </a:rPr>
              <a:t>16</a:t>
            </a:r>
            <a:r>
              <a:rPr lang="en-US" sz="1600" b="1" dirty="0"/>
              <a:t> combinations of {I, X, Y, Z}.</a:t>
            </a:r>
          </a:p>
          <a:p>
            <a:pPr marL="285750" indent="-285750">
              <a:buFont typeface="Wingdings" panose="05000000000000000000" pitchFamily="2" charset="2"/>
              <a:buChar char="Ø"/>
            </a:pPr>
            <a:r>
              <a:rPr lang="en-US" sz="1600" b="1" dirty="0"/>
              <a:t>Duplicated </a:t>
            </a:r>
            <a:r>
              <a:rPr lang="en-US" sz="1600" b="1" dirty="0">
                <a:solidFill>
                  <a:srgbClr val="FF0000"/>
                </a:solidFill>
              </a:rPr>
              <a:t>10</a:t>
            </a:r>
            <a:r>
              <a:rPr lang="en-US" sz="1600" b="1" dirty="0"/>
              <a:t> copies of the base quantum circuit.</a:t>
            </a:r>
          </a:p>
          <a:p>
            <a:pPr marL="285750" indent="-285750">
              <a:buFont typeface="Wingdings" panose="05000000000000000000" pitchFamily="2" charset="2"/>
              <a:buChar char="Ø"/>
            </a:pPr>
            <a:r>
              <a:rPr lang="en-US" sz="1600" b="1" dirty="0"/>
              <a:t>In the </a:t>
            </a:r>
            <a:r>
              <a:rPr lang="en-US" sz="1600" b="1" dirty="0">
                <a:solidFill>
                  <a:srgbClr val="FF0000"/>
                </a:solidFill>
              </a:rPr>
              <a:t>10</a:t>
            </a:r>
            <a:r>
              <a:rPr lang="en-US" sz="1600" b="1" dirty="0"/>
              <a:t> copies, we applied the </a:t>
            </a:r>
            <a:r>
              <a:rPr lang="en-US" sz="1600" b="1" dirty="0">
                <a:solidFill>
                  <a:srgbClr val="FF0000"/>
                </a:solidFill>
              </a:rPr>
              <a:t>16</a:t>
            </a:r>
            <a:r>
              <a:rPr lang="en-US" sz="1600" b="1" dirty="0"/>
              <a:t> combination randomly to all ECR (or CZ) gates.</a:t>
            </a:r>
          </a:p>
        </p:txBody>
      </p:sp>
      <p:pic>
        <p:nvPicPr>
          <p:cNvPr id="6" name="Picture 5">
            <a:extLst>
              <a:ext uri="{FF2B5EF4-FFF2-40B4-BE49-F238E27FC236}">
                <a16:creationId xmlns:a16="http://schemas.microsoft.com/office/drawing/2014/main" id="{B4D2AB0E-6AB6-A338-6427-82329CBFF514}"/>
              </a:ext>
            </a:extLst>
          </p:cNvPr>
          <p:cNvPicPr>
            <a:picLocks noChangeAspect="1"/>
          </p:cNvPicPr>
          <p:nvPr/>
        </p:nvPicPr>
        <p:blipFill>
          <a:blip r:embed="rId3"/>
          <a:stretch>
            <a:fillRect/>
          </a:stretch>
        </p:blipFill>
        <p:spPr>
          <a:xfrm>
            <a:off x="5986204" y="1282492"/>
            <a:ext cx="4581525" cy="1895475"/>
          </a:xfrm>
          <a:prstGeom prst="rect">
            <a:avLst/>
          </a:prstGeom>
        </p:spPr>
      </p:pic>
      <p:pic>
        <p:nvPicPr>
          <p:cNvPr id="9" name="Picture 8">
            <a:extLst>
              <a:ext uri="{FF2B5EF4-FFF2-40B4-BE49-F238E27FC236}">
                <a16:creationId xmlns:a16="http://schemas.microsoft.com/office/drawing/2014/main" id="{CCC77981-4EFE-A3F5-F992-58D748E256BB}"/>
              </a:ext>
            </a:extLst>
          </p:cNvPr>
          <p:cNvPicPr>
            <a:picLocks noChangeAspect="1"/>
          </p:cNvPicPr>
          <p:nvPr/>
        </p:nvPicPr>
        <p:blipFill>
          <a:blip r:embed="rId4"/>
          <a:stretch>
            <a:fillRect/>
          </a:stretch>
        </p:blipFill>
        <p:spPr>
          <a:xfrm>
            <a:off x="2625296" y="1483070"/>
            <a:ext cx="2171700" cy="1581150"/>
          </a:xfrm>
          <a:prstGeom prst="rect">
            <a:avLst/>
          </a:prstGeom>
        </p:spPr>
      </p:pic>
      <p:pic>
        <p:nvPicPr>
          <p:cNvPr id="11" name="Picture 10">
            <a:extLst>
              <a:ext uri="{FF2B5EF4-FFF2-40B4-BE49-F238E27FC236}">
                <a16:creationId xmlns:a16="http://schemas.microsoft.com/office/drawing/2014/main" id="{5A230992-DCEF-14D9-804A-4322A7BC47F1}"/>
              </a:ext>
            </a:extLst>
          </p:cNvPr>
          <p:cNvPicPr>
            <a:picLocks noChangeAspect="1"/>
          </p:cNvPicPr>
          <p:nvPr/>
        </p:nvPicPr>
        <p:blipFill>
          <a:blip r:embed="rId5"/>
          <a:stretch>
            <a:fillRect/>
          </a:stretch>
        </p:blipFill>
        <p:spPr>
          <a:xfrm>
            <a:off x="5020060" y="1774188"/>
            <a:ext cx="885825" cy="1028700"/>
          </a:xfrm>
          <a:prstGeom prst="rect">
            <a:avLst/>
          </a:prstGeom>
        </p:spPr>
      </p:pic>
      <p:sp>
        <p:nvSpPr>
          <p:cNvPr id="5" name="Slide Number Placeholder 4">
            <a:extLst>
              <a:ext uri="{FF2B5EF4-FFF2-40B4-BE49-F238E27FC236}">
                <a16:creationId xmlns:a16="http://schemas.microsoft.com/office/drawing/2014/main" id="{02F344AB-D10E-025E-202B-EAD93DF3BD57}"/>
              </a:ext>
            </a:extLst>
          </p:cNvPr>
          <p:cNvSpPr>
            <a:spLocks noGrp="1"/>
          </p:cNvSpPr>
          <p:nvPr>
            <p:ph type="sldNum" sz="quarter" idx="4"/>
          </p:nvPr>
        </p:nvSpPr>
        <p:spPr/>
        <p:txBody>
          <a:bodyPr/>
          <a:lstStyle/>
          <a:p>
            <a:fld id="{0FEB2BAE-42F5-4E8E-8779-D0CAC1AC6BE8}" type="slidenum">
              <a:rPr lang="en-US" smtClean="0"/>
              <a:t>25</a:t>
            </a:fld>
            <a:endParaRPr lang="en-US"/>
          </a:p>
        </p:txBody>
      </p:sp>
    </p:spTree>
    <p:extLst>
      <p:ext uri="{BB962C8B-B14F-4D97-AF65-F5344CB8AC3E}">
        <p14:creationId xmlns:p14="http://schemas.microsoft.com/office/powerpoint/2010/main" val="1689057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E3B7-832C-4687-8414-21650864FE93}"/>
              </a:ext>
            </a:extLst>
          </p:cNvPr>
          <p:cNvSpPr>
            <a:spLocks noGrp="1"/>
          </p:cNvSpPr>
          <p:nvPr>
            <p:ph type="title"/>
          </p:nvPr>
        </p:nvSpPr>
        <p:spPr>
          <a:xfrm>
            <a:off x="571500" y="43848"/>
            <a:ext cx="11049000" cy="1325563"/>
          </a:xfrm>
        </p:spPr>
        <p:txBody>
          <a:bodyPr/>
          <a:lstStyle/>
          <a:p>
            <a:r>
              <a:rPr lang="en-US" dirty="0"/>
              <a:t>Zero Noise Extrapolation (ZNE)</a:t>
            </a:r>
          </a:p>
        </p:txBody>
      </p:sp>
      <p:pic>
        <p:nvPicPr>
          <p:cNvPr id="9" name="Picture 8">
            <a:extLst>
              <a:ext uri="{FF2B5EF4-FFF2-40B4-BE49-F238E27FC236}">
                <a16:creationId xmlns:a16="http://schemas.microsoft.com/office/drawing/2014/main" id="{53AFEFC3-4FEE-D5FD-BB02-BEC671EEE29E}"/>
              </a:ext>
            </a:extLst>
          </p:cNvPr>
          <p:cNvPicPr>
            <a:picLocks noChangeAspect="1"/>
          </p:cNvPicPr>
          <p:nvPr/>
        </p:nvPicPr>
        <p:blipFill>
          <a:blip r:embed="rId2"/>
          <a:stretch>
            <a:fillRect/>
          </a:stretch>
        </p:blipFill>
        <p:spPr>
          <a:xfrm>
            <a:off x="358344" y="1911939"/>
            <a:ext cx="5261296" cy="3034122"/>
          </a:xfrm>
          <a:prstGeom prst="rect">
            <a:avLst/>
          </a:prstGeom>
        </p:spPr>
      </p:pic>
      <p:pic>
        <p:nvPicPr>
          <p:cNvPr id="6" name="Picture 5">
            <a:extLst>
              <a:ext uri="{FF2B5EF4-FFF2-40B4-BE49-F238E27FC236}">
                <a16:creationId xmlns:a16="http://schemas.microsoft.com/office/drawing/2014/main" id="{8FF7D817-32BF-7B50-4D58-79CFDE2521B0}"/>
              </a:ext>
            </a:extLst>
          </p:cNvPr>
          <p:cNvPicPr>
            <a:picLocks noChangeAspect="1"/>
          </p:cNvPicPr>
          <p:nvPr/>
        </p:nvPicPr>
        <p:blipFill>
          <a:blip r:embed="rId3"/>
          <a:stretch>
            <a:fillRect/>
          </a:stretch>
        </p:blipFill>
        <p:spPr>
          <a:xfrm>
            <a:off x="5619640" y="1816443"/>
            <a:ext cx="6446324" cy="3113902"/>
          </a:xfrm>
          <a:prstGeom prst="rect">
            <a:avLst/>
          </a:prstGeom>
        </p:spPr>
      </p:pic>
      <p:sp>
        <p:nvSpPr>
          <p:cNvPr id="8" name="TextBox 7">
            <a:extLst>
              <a:ext uri="{FF2B5EF4-FFF2-40B4-BE49-F238E27FC236}">
                <a16:creationId xmlns:a16="http://schemas.microsoft.com/office/drawing/2014/main" id="{B27B3CC4-B3B5-811C-0D0D-C82907976E1E}"/>
              </a:ext>
            </a:extLst>
          </p:cNvPr>
          <p:cNvSpPr txBox="1"/>
          <p:nvPr/>
        </p:nvSpPr>
        <p:spPr>
          <a:xfrm>
            <a:off x="1507524" y="5192711"/>
            <a:ext cx="8377881"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t>In this experiment, the </a:t>
            </a:r>
            <a:r>
              <a:rPr lang="en-US" b="1" dirty="0"/>
              <a:t>digital (gate-based)</a:t>
            </a:r>
            <a:r>
              <a:rPr lang="en-US" dirty="0"/>
              <a:t> &amp; </a:t>
            </a:r>
            <a:r>
              <a:rPr lang="en-US" b="1" dirty="0"/>
              <a:t>local</a:t>
            </a:r>
            <a:r>
              <a:rPr lang="en-US" dirty="0"/>
              <a:t> folding is applied to only on ECR and CZ gates.</a:t>
            </a:r>
          </a:p>
          <a:p>
            <a:pPr marL="285750" indent="-285750">
              <a:buFont typeface="Wingdings" panose="05000000000000000000" pitchFamily="2" charset="2"/>
              <a:buChar char="Ø"/>
            </a:pPr>
            <a:r>
              <a:rPr lang="en-US" altLang="ko-KR" dirty="0"/>
              <a:t>Argument on the fitting functions.</a:t>
            </a:r>
          </a:p>
        </p:txBody>
      </p:sp>
      <p:sp>
        <p:nvSpPr>
          <p:cNvPr id="3" name="Slide Number Placeholder 2">
            <a:extLst>
              <a:ext uri="{FF2B5EF4-FFF2-40B4-BE49-F238E27FC236}">
                <a16:creationId xmlns:a16="http://schemas.microsoft.com/office/drawing/2014/main" id="{EBDE5E65-5CFF-88E3-E48C-AB9FBBC0E9D7}"/>
              </a:ext>
            </a:extLst>
          </p:cNvPr>
          <p:cNvSpPr>
            <a:spLocks noGrp="1"/>
          </p:cNvSpPr>
          <p:nvPr>
            <p:ph type="sldNum" sz="quarter" idx="4"/>
          </p:nvPr>
        </p:nvSpPr>
        <p:spPr/>
        <p:txBody>
          <a:bodyPr/>
          <a:lstStyle/>
          <a:p>
            <a:fld id="{0FEB2BAE-42F5-4E8E-8779-D0CAC1AC6BE8}" type="slidenum">
              <a:rPr lang="en-US" smtClean="0"/>
              <a:t>26</a:t>
            </a:fld>
            <a:endParaRPr lang="en-US"/>
          </a:p>
        </p:txBody>
      </p:sp>
    </p:spTree>
    <p:extLst>
      <p:ext uri="{BB962C8B-B14F-4D97-AF65-F5344CB8AC3E}">
        <p14:creationId xmlns:p14="http://schemas.microsoft.com/office/powerpoint/2010/main" val="1855473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E3B7-832C-4687-8414-21650864FE93}"/>
              </a:ext>
            </a:extLst>
          </p:cNvPr>
          <p:cNvSpPr>
            <a:spLocks noGrp="1"/>
          </p:cNvSpPr>
          <p:nvPr>
            <p:ph type="title"/>
          </p:nvPr>
        </p:nvSpPr>
        <p:spPr>
          <a:xfrm>
            <a:off x="571500" y="43848"/>
            <a:ext cx="11049000" cy="1325563"/>
          </a:xfrm>
        </p:spPr>
        <p:txBody>
          <a:bodyPr/>
          <a:lstStyle/>
          <a:p>
            <a:r>
              <a:rPr lang="en-US" dirty="0"/>
              <a:t>Qubit Mapping</a:t>
            </a:r>
          </a:p>
        </p:txBody>
      </p:sp>
      <p:sp>
        <p:nvSpPr>
          <p:cNvPr id="3" name="Slide Number Placeholder 2">
            <a:extLst>
              <a:ext uri="{FF2B5EF4-FFF2-40B4-BE49-F238E27FC236}">
                <a16:creationId xmlns:a16="http://schemas.microsoft.com/office/drawing/2014/main" id="{EBDE5E65-5CFF-88E3-E48C-AB9FBBC0E9D7}"/>
              </a:ext>
            </a:extLst>
          </p:cNvPr>
          <p:cNvSpPr>
            <a:spLocks noGrp="1"/>
          </p:cNvSpPr>
          <p:nvPr>
            <p:ph type="sldNum" sz="quarter" idx="4"/>
          </p:nvPr>
        </p:nvSpPr>
        <p:spPr/>
        <p:txBody>
          <a:bodyPr/>
          <a:lstStyle/>
          <a:p>
            <a:fld id="{0FEB2BAE-42F5-4E8E-8779-D0CAC1AC6BE8}" type="slidenum">
              <a:rPr lang="en-US" smtClean="0"/>
              <a:t>27</a:t>
            </a:fld>
            <a:endParaRPr lang="en-US"/>
          </a:p>
        </p:txBody>
      </p:sp>
      <p:pic>
        <p:nvPicPr>
          <p:cNvPr id="8" name="Picture 7">
            <a:extLst>
              <a:ext uri="{FF2B5EF4-FFF2-40B4-BE49-F238E27FC236}">
                <a16:creationId xmlns:a16="http://schemas.microsoft.com/office/drawing/2014/main" id="{6483550F-5F6C-7F3F-7AFA-1F78472BE36F}"/>
              </a:ext>
            </a:extLst>
          </p:cNvPr>
          <p:cNvPicPr>
            <a:picLocks noChangeAspect="1"/>
          </p:cNvPicPr>
          <p:nvPr/>
        </p:nvPicPr>
        <p:blipFill>
          <a:blip r:embed="rId2"/>
          <a:stretch>
            <a:fillRect/>
          </a:stretch>
        </p:blipFill>
        <p:spPr>
          <a:xfrm>
            <a:off x="4950519" y="85561"/>
            <a:ext cx="6891137" cy="6738415"/>
          </a:xfrm>
          <a:prstGeom prst="rect">
            <a:avLst/>
          </a:prstGeom>
        </p:spPr>
      </p:pic>
      <p:sp>
        <p:nvSpPr>
          <p:cNvPr id="4" name="TextBox 3">
            <a:extLst>
              <a:ext uri="{FF2B5EF4-FFF2-40B4-BE49-F238E27FC236}">
                <a16:creationId xmlns:a16="http://schemas.microsoft.com/office/drawing/2014/main" id="{0F58FD20-FBD1-B500-139F-F4C31EA68081}"/>
              </a:ext>
            </a:extLst>
          </p:cNvPr>
          <p:cNvSpPr txBox="1"/>
          <p:nvPr/>
        </p:nvSpPr>
        <p:spPr>
          <a:xfrm>
            <a:off x="706951" y="2610768"/>
            <a:ext cx="2993127" cy="369332"/>
          </a:xfrm>
          <a:prstGeom prst="rect">
            <a:avLst/>
          </a:prstGeom>
          <a:noFill/>
        </p:spPr>
        <p:txBody>
          <a:bodyPr wrap="none" rtlCol="0">
            <a:spAutoFit/>
          </a:bodyPr>
          <a:lstStyle/>
          <a:p>
            <a:r>
              <a:rPr lang="en-US" b="0" i="0" dirty="0">
                <a:solidFill>
                  <a:srgbClr val="161616"/>
                </a:solidFill>
                <a:effectLst/>
                <a:latin typeface="IBM Plex Sans" panose="020B0503050203000203" pitchFamily="34" charset="0"/>
              </a:rPr>
              <a:t>Eagle r3: ECR, ID, RZ, SX, X</a:t>
            </a:r>
            <a:endParaRPr lang="en-US" dirty="0"/>
          </a:p>
        </p:txBody>
      </p:sp>
      <p:sp>
        <p:nvSpPr>
          <p:cNvPr id="5" name="TextBox 4">
            <a:extLst>
              <a:ext uri="{FF2B5EF4-FFF2-40B4-BE49-F238E27FC236}">
                <a16:creationId xmlns:a16="http://schemas.microsoft.com/office/drawing/2014/main" id="{1FB688D9-CB8E-6D07-2668-1E7132DD794C}"/>
              </a:ext>
            </a:extLst>
          </p:cNvPr>
          <p:cNvSpPr txBox="1"/>
          <p:nvPr/>
        </p:nvSpPr>
        <p:spPr>
          <a:xfrm>
            <a:off x="706951" y="3542695"/>
            <a:ext cx="3575018" cy="369332"/>
          </a:xfrm>
          <a:prstGeom prst="rect">
            <a:avLst/>
          </a:prstGeom>
          <a:noFill/>
        </p:spPr>
        <p:txBody>
          <a:bodyPr wrap="none" rtlCol="0">
            <a:spAutoFit/>
          </a:bodyPr>
          <a:lstStyle/>
          <a:p>
            <a:r>
              <a:rPr lang="en-US" dirty="0">
                <a:solidFill>
                  <a:srgbClr val="161616"/>
                </a:solidFill>
                <a:latin typeface="IBM Plex Sans" panose="020B0503050203000203" pitchFamily="34" charset="0"/>
              </a:rPr>
              <a:t>Heron: </a:t>
            </a:r>
            <a:r>
              <a:rPr lang="en-US" b="0" i="0" dirty="0">
                <a:solidFill>
                  <a:srgbClr val="161616"/>
                </a:solidFill>
                <a:effectLst/>
                <a:latin typeface="IBM Plex Sans" panose="020B0503050203000203" pitchFamily="34" charset="0"/>
              </a:rPr>
              <a:t>CZ, ID, RX, RZ, SX, X, </a:t>
            </a:r>
            <a:r>
              <a:rPr lang="en-US" b="0" i="0" dirty="0">
                <a:solidFill>
                  <a:srgbClr val="FF0000"/>
                </a:solidFill>
                <a:effectLst/>
                <a:latin typeface="IBM Plex Sans" panose="020B0503050203000203" pitchFamily="34" charset="0"/>
              </a:rPr>
              <a:t>RZZ</a:t>
            </a:r>
            <a:endParaRPr lang="en-US" dirty="0">
              <a:solidFill>
                <a:srgbClr val="FF0000"/>
              </a:solidFill>
            </a:endParaRPr>
          </a:p>
        </p:txBody>
      </p:sp>
    </p:spTree>
    <p:extLst>
      <p:ext uri="{BB962C8B-B14F-4D97-AF65-F5344CB8AC3E}">
        <p14:creationId xmlns:p14="http://schemas.microsoft.com/office/powerpoint/2010/main" val="3671905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4EC2F4-4D60-155C-D752-C68A71071BCD}"/>
              </a:ext>
            </a:extLst>
          </p:cNvPr>
          <p:cNvSpPr>
            <a:spLocks noGrp="1"/>
          </p:cNvSpPr>
          <p:nvPr>
            <p:ph type="ctrTitle"/>
          </p:nvPr>
        </p:nvSpPr>
        <p:spPr>
          <a:xfrm>
            <a:off x="813175" y="2541806"/>
            <a:ext cx="10807325" cy="1947460"/>
          </a:xfrm>
        </p:spPr>
        <p:txBody>
          <a:bodyPr/>
          <a:lstStyle/>
          <a:p>
            <a:pPr algn="ctr"/>
            <a:r>
              <a:rPr lang="en-US" dirty="0"/>
              <a:t>Results</a:t>
            </a:r>
          </a:p>
        </p:txBody>
      </p:sp>
      <p:sp>
        <p:nvSpPr>
          <p:cNvPr id="4" name="Slide Number Placeholder 3">
            <a:extLst>
              <a:ext uri="{FF2B5EF4-FFF2-40B4-BE49-F238E27FC236}">
                <a16:creationId xmlns:a16="http://schemas.microsoft.com/office/drawing/2014/main" id="{3F013C7F-2804-E99D-2519-C2D2C3797532}"/>
              </a:ext>
            </a:extLst>
          </p:cNvPr>
          <p:cNvSpPr>
            <a:spLocks noGrp="1"/>
          </p:cNvSpPr>
          <p:nvPr>
            <p:ph type="sldNum" sz="quarter" idx="4"/>
          </p:nvPr>
        </p:nvSpPr>
        <p:spPr/>
        <p:txBody>
          <a:bodyPr/>
          <a:lstStyle/>
          <a:p>
            <a:fld id="{0FEB2BAE-42F5-4E8E-8779-D0CAC1AC6BE8}" type="slidenum">
              <a:rPr lang="en-US" smtClean="0"/>
              <a:t>28</a:t>
            </a:fld>
            <a:endParaRPr lang="en-US"/>
          </a:p>
        </p:txBody>
      </p:sp>
    </p:spTree>
    <p:extLst>
      <p:ext uri="{BB962C8B-B14F-4D97-AF65-F5344CB8AC3E}">
        <p14:creationId xmlns:p14="http://schemas.microsoft.com/office/powerpoint/2010/main" val="2890226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D9DF-D671-96A1-4D12-766A0BEC71AF}"/>
              </a:ext>
            </a:extLst>
          </p:cNvPr>
          <p:cNvSpPr>
            <a:spLocks noGrp="1"/>
          </p:cNvSpPr>
          <p:nvPr>
            <p:ph type="title"/>
          </p:nvPr>
        </p:nvSpPr>
        <p:spPr>
          <a:xfrm>
            <a:off x="571500" y="102662"/>
            <a:ext cx="11049000" cy="1325563"/>
          </a:xfrm>
        </p:spPr>
        <p:txBody>
          <a:bodyPr/>
          <a:lstStyle/>
          <a:p>
            <a:r>
              <a:rPr lang="en-US" dirty="0"/>
              <a:t>Classical Methods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6AEB26-A2AE-E8A7-D6ED-F47BEBE60355}"/>
                  </a:ext>
                </a:extLst>
              </p:cNvPr>
              <p:cNvSpPr>
                <a:spLocks noGrp="1"/>
              </p:cNvSpPr>
              <p:nvPr>
                <p:ph idx="1"/>
              </p:nvPr>
            </p:nvSpPr>
            <p:spPr>
              <a:xfrm>
                <a:off x="571500" y="1409706"/>
                <a:ext cx="11049000" cy="4867755"/>
              </a:xfrm>
            </p:spPr>
            <p:txBody>
              <a:bodyPr>
                <a:noAutofit/>
              </a:bodyPr>
              <a:lstStyle/>
              <a:p>
                <a:pPr marL="342900" indent="-342900">
                  <a:buFont typeface="Wingdings" panose="05000000000000000000" pitchFamily="2" charset="2"/>
                  <a:buChar char="Ø"/>
                </a:pPr>
                <a:r>
                  <a:rPr lang="en-US" sz="2400" dirty="0"/>
                  <a:t>It is crucial to cross-check the results by the quantum computers.</a:t>
                </a:r>
              </a:p>
              <a:p>
                <a:pPr marL="342900" indent="-342900">
                  <a:buFont typeface="Wingdings" panose="05000000000000000000" pitchFamily="2" charset="2"/>
                  <a:buChar char="Ø"/>
                </a:pPr>
                <a:r>
                  <a:rPr lang="en-US" sz="2400" dirty="0"/>
                  <a:t>We adopt two classical methods widely used to study the quantum many-body system: 1. Direct method (</a:t>
                </a:r>
                <a:r>
                  <a:rPr lang="en-US" sz="2400" dirty="0" err="1"/>
                  <a:t>QuSpin</a:t>
                </a:r>
                <a:r>
                  <a:rPr lang="en-US" sz="2400" dirty="0"/>
                  <a:t>), 2. Matrix Product States (MPS) based method.</a:t>
                </a:r>
              </a:p>
              <a:p>
                <a:pPr marL="342900" indent="-342900">
                  <a:buFont typeface="Wingdings" panose="05000000000000000000" pitchFamily="2" charset="2"/>
                  <a:buChar char="Ø"/>
                </a:pPr>
                <a:r>
                  <a:rPr lang="en-US" sz="2400" dirty="0"/>
                  <a:t>Direct method (</a:t>
                </a:r>
                <a:r>
                  <a:rPr lang="en-US" sz="2400" dirty="0" err="1"/>
                  <a:t>QuSpin</a:t>
                </a:r>
                <a:r>
                  <a:rPr lang="en-US" sz="2400" dirty="0"/>
                  <a:t>): Direct computation  of </a:t>
                </a:r>
                <a14:m>
                  <m:oMath xmlns:m="http://schemas.openxmlformats.org/officeDocument/2006/math">
                    <m:sSup>
                      <m:sSupPr>
                        <m:ctrlPr>
                          <a:rPr lang="en-US" sz="2400" b="0" i="1" smtClean="0">
                            <a:latin typeface="Cambria Math" panose="02040503050406030204" pitchFamily="18" charset="0"/>
                          </a:rPr>
                        </m:ctrlPr>
                      </m:sSupPr>
                      <m:e>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𝜓</m:t>
                            </m:r>
                            <m:d>
                              <m:dPr>
                                <m:ctrlPr>
                                  <a:rPr lang="en-US" sz="2400" i="1">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𝑡</m:t>
                                </m:r>
                              </m:e>
                            </m:d>
                          </m:e>
                        </m:d>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𝑖𝑡𝐻</m:t>
                        </m:r>
                      </m:sup>
                    </m:sSup>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𝜓</m:t>
                        </m:r>
                        <m:r>
                          <a:rPr lang="en-US" sz="2400" b="0" i="1" smtClean="0">
                            <a:latin typeface="Cambria Math" panose="02040503050406030204" pitchFamily="18" charset="0"/>
                            <a:ea typeface="Cambria Math" panose="02040503050406030204" pitchFamily="18" charset="0"/>
                          </a:rPr>
                          <m:t>(0)</m:t>
                        </m:r>
                      </m:e>
                    </m:d>
                  </m:oMath>
                </a14:m>
                <a:r>
                  <a:rPr lang="en-US" sz="2400" dirty="0"/>
                  <a:t> where </a:t>
                </a:r>
                <a14:m>
                  <m:oMath xmlns:m="http://schemas.openxmlformats.org/officeDocument/2006/math">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𝜓</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0</m:t>
                            </m:r>
                          </m:e>
                        </m:d>
                      </m:e>
                    </m:d>
                    <m:r>
                      <a:rPr lang="en-US" sz="2400" b="0" i="1" smtClean="0">
                        <a:latin typeface="Cambria Math" panose="02040503050406030204" pitchFamily="18" charset="0"/>
                        <a:ea typeface="Cambria Math" panose="02040503050406030204" pitchFamily="18" charset="0"/>
                      </a:rPr>
                      <m:t> ∈ </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ℂ</m:t>
                        </m:r>
                      </m:e>
                      <m:sup>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2</m:t>
                            </m:r>
                          </m:e>
                          <m:sup>
                            <m:r>
                              <a:rPr lang="en-US" sz="2400" b="0" i="1" smtClean="0">
                                <a:latin typeface="Cambria Math" panose="02040503050406030204" pitchFamily="18" charset="0"/>
                                <a:ea typeface="Cambria Math" panose="02040503050406030204" pitchFamily="18" charset="0"/>
                              </a:rPr>
                              <m:t>𝑁</m:t>
                            </m:r>
                          </m:sup>
                        </m:sSup>
                      </m:sup>
                    </m:sSup>
                  </m:oMath>
                </a14:m>
                <a:r>
                  <a:rPr lang="en-US" sz="2400" dirty="0"/>
                  <a:t>.</a:t>
                </a:r>
              </a:p>
              <a:p>
                <a:pPr marL="342900" indent="-342900">
                  <a:buFont typeface="Wingdings" panose="05000000000000000000" pitchFamily="2" charset="2"/>
                  <a:buChar char="Ø"/>
                </a:pPr>
                <a:r>
                  <a:rPr lang="en-US" sz="2400" dirty="0"/>
                  <a:t>MPS based method: This method uses Matrix Product States which are one-dimensional arrays of tensor linked together, with each tensor corresponding to a site or particle of the many-body system</a:t>
                </a:r>
              </a:p>
              <a:p>
                <a:pPr marL="342900" indent="-342900">
                  <a:buFont typeface="Wingdings" panose="05000000000000000000" pitchFamily="2" charset="2"/>
                  <a:buChar char="Ø"/>
                </a:pPr>
                <a:r>
                  <a:rPr lang="en-US" sz="2400" dirty="0"/>
                  <a:t>We use time dependent variational principle (TDVP) to calculate the time evolution of the expectation value in MPS-based method. We named it as MPS-TDVP method.</a:t>
                </a:r>
              </a:p>
            </p:txBody>
          </p:sp>
        </mc:Choice>
        <mc:Fallback xmlns="">
          <p:sp>
            <p:nvSpPr>
              <p:cNvPr id="3" name="Content Placeholder 2">
                <a:extLst>
                  <a:ext uri="{FF2B5EF4-FFF2-40B4-BE49-F238E27FC236}">
                    <a16:creationId xmlns:a16="http://schemas.microsoft.com/office/drawing/2014/main" id="{7A6AEB26-A2AE-E8A7-D6ED-F47BEBE60355}"/>
                  </a:ext>
                </a:extLst>
              </p:cNvPr>
              <p:cNvSpPr>
                <a:spLocks noGrp="1" noRot="1" noChangeAspect="1" noMove="1" noResize="1" noEditPoints="1" noAdjustHandles="1" noChangeArrowheads="1" noChangeShapeType="1" noTextEdit="1"/>
              </p:cNvSpPr>
              <p:nvPr>
                <p:ph idx="1"/>
              </p:nvPr>
            </p:nvSpPr>
            <p:spPr>
              <a:xfrm>
                <a:off x="571500" y="1409706"/>
                <a:ext cx="11049000" cy="4867755"/>
              </a:xfrm>
              <a:blipFill>
                <a:blip r:embed="rId2"/>
                <a:stretch>
                  <a:fillRect l="-773" t="-162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4A6D523-25FB-377A-4E95-205A18973829}"/>
              </a:ext>
            </a:extLst>
          </p:cNvPr>
          <p:cNvSpPr>
            <a:spLocks noGrp="1"/>
          </p:cNvSpPr>
          <p:nvPr>
            <p:ph type="sldNum" sz="quarter" idx="4"/>
          </p:nvPr>
        </p:nvSpPr>
        <p:spPr/>
        <p:txBody>
          <a:bodyPr/>
          <a:lstStyle/>
          <a:p>
            <a:fld id="{0FEB2BAE-42F5-4E8E-8779-D0CAC1AC6BE8}" type="slidenum">
              <a:rPr lang="en-US" smtClean="0"/>
              <a:t>29</a:t>
            </a:fld>
            <a:endParaRPr lang="en-US"/>
          </a:p>
        </p:txBody>
      </p:sp>
    </p:spTree>
    <p:extLst>
      <p:ext uri="{BB962C8B-B14F-4D97-AF65-F5344CB8AC3E}">
        <p14:creationId xmlns:p14="http://schemas.microsoft.com/office/powerpoint/2010/main" val="158778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4EC2F4-4D60-155C-D752-C68A71071BCD}"/>
              </a:ext>
            </a:extLst>
          </p:cNvPr>
          <p:cNvSpPr>
            <a:spLocks noGrp="1"/>
          </p:cNvSpPr>
          <p:nvPr>
            <p:ph type="ctrTitle"/>
          </p:nvPr>
        </p:nvSpPr>
        <p:spPr>
          <a:xfrm>
            <a:off x="813175" y="2541806"/>
            <a:ext cx="10807325" cy="1947460"/>
          </a:xfrm>
        </p:spPr>
        <p:txBody>
          <a:bodyPr/>
          <a:lstStyle/>
          <a:p>
            <a:pPr algn="ctr"/>
            <a:r>
              <a:rPr lang="en-US" dirty="0"/>
              <a:t>Introduction</a:t>
            </a:r>
          </a:p>
        </p:txBody>
      </p:sp>
      <p:sp>
        <p:nvSpPr>
          <p:cNvPr id="4" name="Slide Number Placeholder 3">
            <a:extLst>
              <a:ext uri="{FF2B5EF4-FFF2-40B4-BE49-F238E27FC236}">
                <a16:creationId xmlns:a16="http://schemas.microsoft.com/office/drawing/2014/main" id="{3C5B9415-5B78-3A24-8FE1-B704BFF1CB38}"/>
              </a:ext>
            </a:extLst>
          </p:cNvPr>
          <p:cNvSpPr>
            <a:spLocks noGrp="1"/>
          </p:cNvSpPr>
          <p:nvPr>
            <p:ph type="sldNum" sz="quarter" idx="4"/>
          </p:nvPr>
        </p:nvSpPr>
        <p:spPr/>
        <p:txBody>
          <a:bodyPr/>
          <a:lstStyle/>
          <a:p>
            <a:fld id="{0FEB2BAE-42F5-4E8E-8779-D0CAC1AC6BE8}" type="slidenum">
              <a:rPr lang="en-US" smtClean="0"/>
              <a:t>3</a:t>
            </a:fld>
            <a:endParaRPr lang="en-US"/>
          </a:p>
        </p:txBody>
      </p:sp>
    </p:spTree>
    <p:extLst>
      <p:ext uri="{BB962C8B-B14F-4D97-AF65-F5344CB8AC3E}">
        <p14:creationId xmlns:p14="http://schemas.microsoft.com/office/powerpoint/2010/main" val="3919360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E3B7-832C-4687-8414-21650864FE93}"/>
              </a:ext>
            </a:extLst>
          </p:cNvPr>
          <p:cNvSpPr>
            <a:spLocks noGrp="1"/>
          </p:cNvSpPr>
          <p:nvPr>
            <p:ph type="title"/>
          </p:nvPr>
        </p:nvSpPr>
        <p:spPr>
          <a:xfrm>
            <a:off x="571500" y="43848"/>
            <a:ext cx="11049000" cy="1325563"/>
          </a:xfrm>
        </p:spPr>
        <p:txBody>
          <a:bodyPr/>
          <a:lstStyle/>
          <a:p>
            <a:r>
              <a:rPr lang="en-US" dirty="0"/>
              <a:t>Results: N=</a:t>
            </a:r>
            <a:r>
              <a:rPr lang="en-US" dirty="0">
                <a:solidFill>
                  <a:srgbClr val="FF0000"/>
                </a:solidFill>
              </a:rPr>
              <a:t>20</a:t>
            </a:r>
            <a:r>
              <a:rPr lang="en-US" dirty="0"/>
              <a:t> sites (qubits)</a:t>
            </a:r>
          </a:p>
        </p:txBody>
      </p:sp>
      <p:sp>
        <p:nvSpPr>
          <p:cNvPr id="3" name="Slide Number Placeholder 2">
            <a:extLst>
              <a:ext uri="{FF2B5EF4-FFF2-40B4-BE49-F238E27FC236}">
                <a16:creationId xmlns:a16="http://schemas.microsoft.com/office/drawing/2014/main" id="{EBDE5E65-5CFF-88E3-E48C-AB9FBBC0E9D7}"/>
              </a:ext>
            </a:extLst>
          </p:cNvPr>
          <p:cNvSpPr>
            <a:spLocks noGrp="1"/>
          </p:cNvSpPr>
          <p:nvPr>
            <p:ph type="sldNum" sz="quarter" idx="4"/>
          </p:nvPr>
        </p:nvSpPr>
        <p:spPr/>
        <p:txBody>
          <a:bodyPr/>
          <a:lstStyle/>
          <a:p>
            <a:fld id="{0FEB2BAE-42F5-4E8E-8779-D0CAC1AC6BE8}" type="slidenum">
              <a:rPr lang="en-US" smtClean="0"/>
              <a:t>30</a:t>
            </a:fld>
            <a:endParaRPr lang="en-US"/>
          </a:p>
        </p:txBody>
      </p:sp>
      <p:pic>
        <p:nvPicPr>
          <p:cNvPr id="5" name="Picture 4">
            <a:extLst>
              <a:ext uri="{FF2B5EF4-FFF2-40B4-BE49-F238E27FC236}">
                <a16:creationId xmlns:a16="http://schemas.microsoft.com/office/drawing/2014/main" id="{A3FC4521-C8C5-51D1-1444-DD132E311546}"/>
              </a:ext>
            </a:extLst>
          </p:cNvPr>
          <p:cNvPicPr>
            <a:picLocks noChangeAspect="1"/>
          </p:cNvPicPr>
          <p:nvPr/>
        </p:nvPicPr>
        <p:blipFill>
          <a:blip r:embed="rId2"/>
          <a:stretch>
            <a:fillRect/>
          </a:stretch>
        </p:blipFill>
        <p:spPr>
          <a:xfrm>
            <a:off x="2099285" y="1016473"/>
            <a:ext cx="8816152" cy="5765391"/>
          </a:xfrm>
          <a:prstGeom prst="rect">
            <a:avLst/>
          </a:prstGeom>
        </p:spPr>
      </p:pic>
      <p:pic>
        <p:nvPicPr>
          <p:cNvPr id="4" name="Picture 3">
            <a:extLst>
              <a:ext uri="{FF2B5EF4-FFF2-40B4-BE49-F238E27FC236}">
                <a16:creationId xmlns:a16="http://schemas.microsoft.com/office/drawing/2014/main" id="{7741C6C9-B611-FB56-603B-FE943099C318}"/>
              </a:ext>
            </a:extLst>
          </p:cNvPr>
          <p:cNvPicPr>
            <a:picLocks noChangeAspect="1"/>
          </p:cNvPicPr>
          <p:nvPr/>
        </p:nvPicPr>
        <p:blipFill>
          <a:blip r:embed="rId3"/>
          <a:stretch>
            <a:fillRect/>
          </a:stretch>
        </p:blipFill>
        <p:spPr>
          <a:xfrm>
            <a:off x="551211" y="3563401"/>
            <a:ext cx="1686022" cy="559204"/>
          </a:xfrm>
          <a:prstGeom prst="rect">
            <a:avLst/>
          </a:prstGeom>
        </p:spPr>
      </p:pic>
    </p:spTree>
    <p:extLst>
      <p:ext uri="{BB962C8B-B14F-4D97-AF65-F5344CB8AC3E}">
        <p14:creationId xmlns:p14="http://schemas.microsoft.com/office/powerpoint/2010/main" val="775931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E3B7-832C-4687-8414-21650864FE93}"/>
              </a:ext>
            </a:extLst>
          </p:cNvPr>
          <p:cNvSpPr>
            <a:spLocks noGrp="1"/>
          </p:cNvSpPr>
          <p:nvPr>
            <p:ph type="title"/>
          </p:nvPr>
        </p:nvSpPr>
        <p:spPr>
          <a:xfrm>
            <a:off x="571500" y="43848"/>
            <a:ext cx="11049000" cy="1325563"/>
          </a:xfrm>
        </p:spPr>
        <p:txBody>
          <a:bodyPr/>
          <a:lstStyle/>
          <a:p>
            <a:r>
              <a:rPr lang="en-US" dirty="0"/>
              <a:t>Results: N=</a:t>
            </a:r>
            <a:r>
              <a:rPr lang="en-US" dirty="0">
                <a:solidFill>
                  <a:srgbClr val="FF0000"/>
                </a:solidFill>
              </a:rPr>
              <a:t>96</a:t>
            </a:r>
            <a:r>
              <a:rPr lang="en-US" dirty="0"/>
              <a:t>, </a:t>
            </a:r>
            <a:r>
              <a:rPr lang="en-US" dirty="0">
                <a:solidFill>
                  <a:srgbClr val="FF0000"/>
                </a:solidFill>
              </a:rPr>
              <a:t>100</a:t>
            </a:r>
            <a:r>
              <a:rPr lang="en-US" dirty="0"/>
              <a:t> sites (qubits)</a:t>
            </a:r>
          </a:p>
        </p:txBody>
      </p:sp>
      <p:sp>
        <p:nvSpPr>
          <p:cNvPr id="3" name="Slide Number Placeholder 2">
            <a:extLst>
              <a:ext uri="{FF2B5EF4-FFF2-40B4-BE49-F238E27FC236}">
                <a16:creationId xmlns:a16="http://schemas.microsoft.com/office/drawing/2014/main" id="{EBDE5E65-5CFF-88E3-E48C-AB9FBBC0E9D7}"/>
              </a:ext>
            </a:extLst>
          </p:cNvPr>
          <p:cNvSpPr>
            <a:spLocks noGrp="1"/>
          </p:cNvSpPr>
          <p:nvPr>
            <p:ph type="sldNum" sz="quarter" idx="4"/>
          </p:nvPr>
        </p:nvSpPr>
        <p:spPr/>
        <p:txBody>
          <a:bodyPr/>
          <a:lstStyle/>
          <a:p>
            <a:fld id="{0FEB2BAE-42F5-4E8E-8779-D0CAC1AC6BE8}" type="slidenum">
              <a:rPr lang="en-US" smtClean="0"/>
              <a:t>31</a:t>
            </a:fld>
            <a:endParaRPr lang="en-US"/>
          </a:p>
        </p:txBody>
      </p:sp>
      <p:pic>
        <p:nvPicPr>
          <p:cNvPr id="12" name="Picture 11">
            <a:extLst>
              <a:ext uri="{FF2B5EF4-FFF2-40B4-BE49-F238E27FC236}">
                <a16:creationId xmlns:a16="http://schemas.microsoft.com/office/drawing/2014/main" id="{F8FE8487-7AFB-76A7-1167-BD31956F96DB}"/>
              </a:ext>
            </a:extLst>
          </p:cNvPr>
          <p:cNvPicPr>
            <a:picLocks noChangeAspect="1"/>
          </p:cNvPicPr>
          <p:nvPr/>
        </p:nvPicPr>
        <p:blipFill>
          <a:blip r:embed="rId2"/>
          <a:stretch>
            <a:fillRect/>
          </a:stretch>
        </p:blipFill>
        <p:spPr>
          <a:xfrm>
            <a:off x="2106989" y="1024979"/>
            <a:ext cx="8953372" cy="5789173"/>
          </a:xfrm>
          <a:prstGeom prst="rect">
            <a:avLst/>
          </a:prstGeom>
        </p:spPr>
      </p:pic>
    </p:spTree>
    <p:extLst>
      <p:ext uri="{BB962C8B-B14F-4D97-AF65-F5344CB8AC3E}">
        <p14:creationId xmlns:p14="http://schemas.microsoft.com/office/powerpoint/2010/main" val="2738120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E3B7-832C-4687-8414-21650864FE93}"/>
              </a:ext>
            </a:extLst>
          </p:cNvPr>
          <p:cNvSpPr>
            <a:spLocks noGrp="1"/>
          </p:cNvSpPr>
          <p:nvPr>
            <p:ph type="title"/>
          </p:nvPr>
        </p:nvSpPr>
        <p:spPr>
          <a:xfrm>
            <a:off x="571500" y="43848"/>
            <a:ext cx="11358230" cy="1325563"/>
          </a:xfrm>
        </p:spPr>
        <p:txBody>
          <a:bodyPr/>
          <a:lstStyle/>
          <a:p>
            <a:r>
              <a:rPr lang="en-US" dirty="0"/>
              <a:t>Results: Circuit Depths &amp; CX Gate Counts</a:t>
            </a:r>
          </a:p>
        </p:txBody>
      </p:sp>
      <p:sp>
        <p:nvSpPr>
          <p:cNvPr id="3" name="Slide Number Placeholder 2">
            <a:extLst>
              <a:ext uri="{FF2B5EF4-FFF2-40B4-BE49-F238E27FC236}">
                <a16:creationId xmlns:a16="http://schemas.microsoft.com/office/drawing/2014/main" id="{EBDE5E65-5CFF-88E3-E48C-AB9FBBC0E9D7}"/>
              </a:ext>
            </a:extLst>
          </p:cNvPr>
          <p:cNvSpPr>
            <a:spLocks noGrp="1"/>
          </p:cNvSpPr>
          <p:nvPr>
            <p:ph type="sldNum" sz="quarter" idx="4"/>
          </p:nvPr>
        </p:nvSpPr>
        <p:spPr/>
        <p:txBody>
          <a:bodyPr/>
          <a:lstStyle/>
          <a:p>
            <a:fld id="{0FEB2BAE-42F5-4E8E-8779-D0CAC1AC6BE8}" type="slidenum">
              <a:rPr lang="en-US" smtClean="0"/>
              <a:t>32</a:t>
            </a:fld>
            <a:endParaRPr lang="en-US"/>
          </a:p>
        </p:txBody>
      </p:sp>
      <p:pic>
        <p:nvPicPr>
          <p:cNvPr id="5" name="Picture 4">
            <a:extLst>
              <a:ext uri="{FF2B5EF4-FFF2-40B4-BE49-F238E27FC236}">
                <a16:creationId xmlns:a16="http://schemas.microsoft.com/office/drawing/2014/main" id="{F9E44C6B-5376-CED4-7417-6D98352431FA}"/>
              </a:ext>
            </a:extLst>
          </p:cNvPr>
          <p:cNvPicPr>
            <a:picLocks noChangeAspect="1"/>
          </p:cNvPicPr>
          <p:nvPr/>
        </p:nvPicPr>
        <p:blipFill>
          <a:blip r:embed="rId2"/>
          <a:stretch>
            <a:fillRect/>
          </a:stretch>
        </p:blipFill>
        <p:spPr>
          <a:xfrm>
            <a:off x="2137319" y="1016472"/>
            <a:ext cx="8807355" cy="5746055"/>
          </a:xfrm>
          <a:prstGeom prst="rect">
            <a:avLst/>
          </a:prstGeom>
        </p:spPr>
      </p:pic>
    </p:spTree>
    <p:extLst>
      <p:ext uri="{BB962C8B-B14F-4D97-AF65-F5344CB8AC3E}">
        <p14:creationId xmlns:p14="http://schemas.microsoft.com/office/powerpoint/2010/main" val="914389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E3B7-832C-4687-8414-21650864FE93}"/>
              </a:ext>
            </a:extLst>
          </p:cNvPr>
          <p:cNvSpPr>
            <a:spLocks noGrp="1"/>
          </p:cNvSpPr>
          <p:nvPr>
            <p:ph type="title"/>
          </p:nvPr>
        </p:nvSpPr>
        <p:spPr>
          <a:xfrm>
            <a:off x="571500" y="43848"/>
            <a:ext cx="11358230" cy="1325563"/>
          </a:xfrm>
        </p:spPr>
        <p:txBody>
          <a:bodyPr/>
          <a:lstStyle/>
          <a:p>
            <a:r>
              <a:rPr lang="en-US" dirty="0"/>
              <a:t>Results: Discussion</a:t>
            </a:r>
          </a:p>
        </p:txBody>
      </p:sp>
      <p:sp>
        <p:nvSpPr>
          <p:cNvPr id="3" name="Slide Number Placeholder 2">
            <a:extLst>
              <a:ext uri="{FF2B5EF4-FFF2-40B4-BE49-F238E27FC236}">
                <a16:creationId xmlns:a16="http://schemas.microsoft.com/office/drawing/2014/main" id="{EBDE5E65-5CFF-88E3-E48C-AB9FBBC0E9D7}"/>
              </a:ext>
            </a:extLst>
          </p:cNvPr>
          <p:cNvSpPr>
            <a:spLocks noGrp="1"/>
          </p:cNvSpPr>
          <p:nvPr>
            <p:ph type="sldNum" sz="quarter" idx="4"/>
          </p:nvPr>
        </p:nvSpPr>
        <p:spPr/>
        <p:txBody>
          <a:bodyPr/>
          <a:lstStyle/>
          <a:p>
            <a:fld id="{0FEB2BAE-42F5-4E8E-8779-D0CAC1AC6BE8}" type="slidenum">
              <a:rPr lang="en-US" smtClean="0"/>
              <a:t>33</a:t>
            </a:fld>
            <a:endParaRPr lang="en-US"/>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3A0BA73-A9F4-91A4-146B-BAFCA294782D}"/>
                  </a:ext>
                </a:extLst>
              </p:cNvPr>
              <p:cNvSpPr>
                <a:spLocks noGrp="1"/>
              </p:cNvSpPr>
              <p:nvPr>
                <p:ph idx="1"/>
              </p:nvPr>
            </p:nvSpPr>
            <p:spPr>
              <a:xfrm>
                <a:off x="571500" y="1409706"/>
                <a:ext cx="11049000" cy="4867755"/>
              </a:xfrm>
            </p:spPr>
            <p:txBody>
              <a:bodyPr>
                <a:noAutofit/>
              </a:bodyPr>
              <a:lstStyle/>
              <a:p>
                <a:pPr marL="342900" indent="-342900">
                  <a:buFont typeface="Wingdings" panose="05000000000000000000" pitchFamily="2" charset="2"/>
                  <a:buChar char="Ø"/>
                </a:pPr>
                <a:r>
                  <a:rPr lang="en-US" sz="2400" dirty="0"/>
                  <a:t>The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𝐷𝑖𝑚𝑒𝑟</m:t>
                        </m:r>
                      </m:sub>
                    </m:sSub>
                  </m:oMath>
                </a14:m>
                <a:r>
                  <a:rPr lang="en-US" sz="2400" dirty="0"/>
                  <a:t> cases have larger discrepancy with classical results compared to the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b="0" i="1" smtClean="0">
                            <a:latin typeface="Cambria Math" panose="02040503050406030204" pitchFamily="18" charset="0"/>
                          </a:rPr>
                          <m:t>𝑖𝑠𝑜</m:t>
                        </m:r>
                      </m:sub>
                    </m:sSub>
                  </m:oMath>
                </a14:m>
                <a:r>
                  <a:rPr lang="en-US" sz="2400" dirty="0"/>
                  <a:t>.</a:t>
                </a:r>
              </a:p>
              <a:p>
                <a:pPr marL="342900" indent="-342900">
                  <a:buFont typeface="Wingdings" panose="05000000000000000000" pitchFamily="2" charset="2"/>
                  <a:buChar char="Ø"/>
                </a:pPr>
                <a:r>
                  <a:rPr lang="en-US" sz="2400" dirty="0"/>
                  <a:t>The sources of this discrepancy are the quantum errors and noises rather than numerical errors associated the ﬁrst-order </a:t>
                </a:r>
                <a:r>
                  <a:rPr lang="en-US" sz="2400" dirty="0" err="1"/>
                  <a:t>Trotterization</a:t>
                </a:r>
                <a:r>
                  <a:rPr lang="en-US" sz="2400" dirty="0"/>
                  <a:t>.</a:t>
                </a:r>
              </a:p>
              <a:p>
                <a:pPr marL="342900" indent="-342900">
                  <a:buFont typeface="Wingdings" panose="05000000000000000000" pitchFamily="2" charset="2"/>
                  <a:buChar char="Ø"/>
                </a:pPr>
                <a:r>
                  <a:rPr lang="en-US" sz="2400" dirty="0"/>
                  <a:t>The EPGL (error per layered gate) for </a:t>
                </a:r>
                <a:r>
                  <a:rPr lang="en-US" sz="2400" dirty="0" err="1"/>
                  <a:t>ibm</a:t>
                </a:r>
                <a:r>
                  <a:rPr lang="en-US" sz="2400" dirty="0"/>
                  <a:t> </a:t>
                </a:r>
                <a:r>
                  <a:rPr lang="en-US" sz="2400" dirty="0" err="1"/>
                  <a:t>sherbrooke</a:t>
                </a:r>
                <a:r>
                  <a:rPr lang="en-US" sz="2400" dirty="0"/>
                  <a:t>: 1.7% and </a:t>
                </a:r>
                <a:r>
                  <a:rPr lang="en-US" sz="2400" dirty="0" err="1"/>
                  <a:t>ibm_torino</a:t>
                </a:r>
                <a:r>
                  <a:rPr lang="en-US" sz="2400" dirty="0"/>
                  <a:t>: 0.8%. Results from </a:t>
                </a:r>
                <a:r>
                  <a:rPr lang="en-US" sz="2400" dirty="0" err="1"/>
                  <a:t>ibm_torino</a:t>
                </a:r>
                <a:r>
                  <a:rPr lang="en-US" sz="2400" dirty="0"/>
                  <a:t> agrees better for N = 20, 96 and 100 qubit cases.</a:t>
                </a:r>
              </a:p>
              <a:p>
                <a:pPr marL="342900" indent="-342900">
                  <a:buFont typeface="Wingdings" panose="05000000000000000000" pitchFamily="2" charset="2"/>
                  <a:buChar char="Ø"/>
                </a:pPr>
                <a:r>
                  <a:rPr lang="en-US" sz="2400" dirty="0"/>
                  <a:t>The nearest-neighbor interactions in the Dimer Hamiltonian is nothing but the isotropic Heisenberg Hamiltonian whose results agree well with classical results.</a:t>
                </a:r>
              </a:p>
              <a:p>
                <a:pPr marL="342900" indent="-342900">
                  <a:buFont typeface="Wingdings" panose="05000000000000000000" pitchFamily="2" charset="2"/>
                  <a:buChar char="Ø"/>
                </a:pPr>
                <a:r>
                  <a:rPr lang="en-US" sz="2400" dirty="0"/>
                  <a:t>Therefore, the error mitigation implementations of the terms associated with the next-nearest-neighbor interactions in the Dimer Hamiltonian are the key sources of discrepancy.</a:t>
                </a:r>
              </a:p>
            </p:txBody>
          </p:sp>
        </mc:Choice>
        <mc:Fallback xmlns="">
          <p:sp>
            <p:nvSpPr>
              <p:cNvPr id="4" name="Content Placeholder 2">
                <a:extLst>
                  <a:ext uri="{FF2B5EF4-FFF2-40B4-BE49-F238E27FC236}">
                    <a16:creationId xmlns:a16="http://schemas.microsoft.com/office/drawing/2014/main" id="{53A0BA73-A9F4-91A4-146B-BAFCA294782D}"/>
                  </a:ext>
                </a:extLst>
              </p:cNvPr>
              <p:cNvSpPr>
                <a:spLocks noGrp="1" noRot="1" noChangeAspect="1" noMove="1" noResize="1" noEditPoints="1" noAdjustHandles="1" noChangeArrowheads="1" noChangeShapeType="1" noTextEdit="1"/>
              </p:cNvSpPr>
              <p:nvPr>
                <p:ph idx="1"/>
              </p:nvPr>
            </p:nvSpPr>
            <p:spPr>
              <a:xfrm>
                <a:off x="571500" y="1409706"/>
                <a:ext cx="11049000" cy="4867755"/>
              </a:xfrm>
              <a:blipFill>
                <a:blip r:embed="rId2"/>
                <a:stretch>
                  <a:fillRect l="-773" t="-1627" r="-442" b="-3129"/>
                </a:stretch>
              </a:blipFill>
            </p:spPr>
            <p:txBody>
              <a:bodyPr/>
              <a:lstStyle/>
              <a:p>
                <a:r>
                  <a:rPr lang="en-US">
                    <a:noFill/>
                  </a:rPr>
                  <a:t> </a:t>
                </a:r>
              </a:p>
            </p:txBody>
          </p:sp>
        </mc:Fallback>
      </mc:AlternateContent>
    </p:spTree>
    <p:extLst>
      <p:ext uri="{BB962C8B-B14F-4D97-AF65-F5344CB8AC3E}">
        <p14:creationId xmlns:p14="http://schemas.microsoft.com/office/powerpoint/2010/main" val="2261313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A4503-B6A7-042C-B5AE-E8725AC16D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A1EB27-8967-FF53-91F5-93660A860308}"/>
              </a:ext>
            </a:extLst>
          </p:cNvPr>
          <p:cNvSpPr>
            <a:spLocks noGrp="1"/>
          </p:cNvSpPr>
          <p:nvPr>
            <p:ph type="title"/>
          </p:nvPr>
        </p:nvSpPr>
        <p:spPr>
          <a:xfrm>
            <a:off x="571500" y="43848"/>
            <a:ext cx="11358230" cy="1325563"/>
          </a:xfrm>
        </p:spPr>
        <p:txBody>
          <a:bodyPr/>
          <a:lstStyle/>
          <a:p>
            <a:r>
              <a:rPr lang="en-US"/>
              <a:t>Conclusion &amp; Outlook</a:t>
            </a:r>
            <a:endParaRPr lang="en-US" dirty="0"/>
          </a:p>
        </p:txBody>
      </p:sp>
      <p:sp>
        <p:nvSpPr>
          <p:cNvPr id="3" name="Slide Number Placeholder 2">
            <a:extLst>
              <a:ext uri="{FF2B5EF4-FFF2-40B4-BE49-F238E27FC236}">
                <a16:creationId xmlns:a16="http://schemas.microsoft.com/office/drawing/2014/main" id="{E66E7C92-964F-77F7-B567-8150B31A2B1A}"/>
              </a:ext>
            </a:extLst>
          </p:cNvPr>
          <p:cNvSpPr>
            <a:spLocks noGrp="1"/>
          </p:cNvSpPr>
          <p:nvPr>
            <p:ph type="sldNum" sz="quarter" idx="4"/>
          </p:nvPr>
        </p:nvSpPr>
        <p:spPr/>
        <p:txBody>
          <a:bodyPr/>
          <a:lstStyle/>
          <a:p>
            <a:fld id="{0FEB2BAE-42F5-4E8E-8779-D0CAC1AC6BE8}" type="slidenum">
              <a:rPr lang="en-US" smtClean="0"/>
              <a:t>34</a:t>
            </a:fld>
            <a:endParaRPr lang="en-US"/>
          </a:p>
        </p:txBody>
      </p:sp>
      <p:sp>
        <p:nvSpPr>
          <p:cNvPr id="4" name="Content Placeholder 2">
            <a:extLst>
              <a:ext uri="{FF2B5EF4-FFF2-40B4-BE49-F238E27FC236}">
                <a16:creationId xmlns:a16="http://schemas.microsoft.com/office/drawing/2014/main" id="{EE3F8C58-29BA-1A56-AD66-4F9A6667D210}"/>
              </a:ext>
            </a:extLst>
          </p:cNvPr>
          <p:cNvSpPr>
            <a:spLocks noGrp="1"/>
          </p:cNvSpPr>
          <p:nvPr>
            <p:ph idx="1"/>
          </p:nvPr>
        </p:nvSpPr>
        <p:spPr>
          <a:xfrm>
            <a:off x="571500" y="2103536"/>
            <a:ext cx="11049000" cy="3925198"/>
          </a:xfrm>
        </p:spPr>
        <p:txBody>
          <a:bodyPr>
            <a:noAutofit/>
          </a:bodyPr>
          <a:lstStyle/>
          <a:p>
            <a:pPr marL="342900" indent="-342900">
              <a:buFont typeface="Wingdings" panose="05000000000000000000" pitchFamily="2" charset="2"/>
              <a:buChar char="Ø"/>
            </a:pPr>
            <a:r>
              <a:rPr lang="en-US" sz="2400" dirty="0"/>
              <a:t>We are entering into the era of quantum utility.</a:t>
            </a:r>
          </a:p>
          <a:p>
            <a:pPr marL="342900" indent="-342900">
              <a:buFont typeface="Wingdings" panose="05000000000000000000" pitchFamily="2" charset="2"/>
              <a:buChar char="Ø"/>
            </a:pPr>
            <a:r>
              <a:rPr lang="en-US" sz="2400" dirty="0"/>
              <a:t>Our large-scale quantum simulation on IBM’s superconducting quantum computers shows promising results.</a:t>
            </a:r>
          </a:p>
          <a:p>
            <a:pPr marL="342900" indent="-342900">
              <a:buFont typeface="Wingdings" panose="05000000000000000000" pitchFamily="2" charset="2"/>
              <a:buChar char="Ø"/>
            </a:pPr>
            <a:r>
              <a:rPr lang="en-US" sz="2400" dirty="0"/>
              <a:t>The circuit depth staying almost the same at each Trotter step regardless of the number of qubits.</a:t>
            </a:r>
          </a:p>
          <a:p>
            <a:pPr marL="342900" indent="-342900">
              <a:buFont typeface="Wingdings" panose="05000000000000000000" pitchFamily="2" charset="2"/>
              <a:buChar char="Ø"/>
            </a:pPr>
            <a:r>
              <a:rPr lang="en-US" sz="2400" dirty="0"/>
              <a:t>Moreover, the accurate measurement of expectations values for large-scale quantum system using superconducting quantum computers establishes their utility to probe the dynamics of quantum many-body system.</a:t>
            </a:r>
          </a:p>
          <a:p>
            <a:pPr marL="342900" indent="-342900">
              <a:buFont typeface="Wingdings" panose="05000000000000000000" pitchFamily="2" charset="2"/>
              <a:buChar char="Ø"/>
            </a:pPr>
            <a:endParaRPr lang="en-US" sz="2400" dirty="0"/>
          </a:p>
        </p:txBody>
      </p:sp>
    </p:spTree>
    <p:extLst>
      <p:ext uri="{BB962C8B-B14F-4D97-AF65-F5344CB8AC3E}">
        <p14:creationId xmlns:p14="http://schemas.microsoft.com/office/powerpoint/2010/main" val="3715363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E3B7-832C-4687-8414-21650864FE93}"/>
              </a:ext>
            </a:extLst>
          </p:cNvPr>
          <p:cNvSpPr>
            <a:spLocks noGrp="1"/>
          </p:cNvSpPr>
          <p:nvPr>
            <p:ph type="title"/>
          </p:nvPr>
        </p:nvSpPr>
        <p:spPr>
          <a:xfrm>
            <a:off x="571500" y="43848"/>
            <a:ext cx="11358230" cy="1325563"/>
          </a:xfrm>
        </p:spPr>
        <p:txBody>
          <a:bodyPr/>
          <a:lstStyle/>
          <a:p>
            <a:r>
              <a:rPr lang="en-US" dirty="0"/>
              <a:t>Future Work</a:t>
            </a:r>
          </a:p>
        </p:txBody>
      </p:sp>
      <p:sp>
        <p:nvSpPr>
          <p:cNvPr id="3" name="Slide Number Placeholder 2">
            <a:extLst>
              <a:ext uri="{FF2B5EF4-FFF2-40B4-BE49-F238E27FC236}">
                <a16:creationId xmlns:a16="http://schemas.microsoft.com/office/drawing/2014/main" id="{EBDE5E65-5CFF-88E3-E48C-AB9FBBC0E9D7}"/>
              </a:ext>
            </a:extLst>
          </p:cNvPr>
          <p:cNvSpPr>
            <a:spLocks noGrp="1"/>
          </p:cNvSpPr>
          <p:nvPr>
            <p:ph type="sldNum" sz="quarter" idx="4"/>
          </p:nvPr>
        </p:nvSpPr>
        <p:spPr/>
        <p:txBody>
          <a:bodyPr/>
          <a:lstStyle/>
          <a:p>
            <a:fld id="{0FEB2BAE-42F5-4E8E-8779-D0CAC1AC6BE8}" type="slidenum">
              <a:rPr lang="en-US" smtClean="0"/>
              <a:t>35</a:t>
            </a:fld>
            <a:endParaRPr lang="en-US"/>
          </a:p>
        </p:txBody>
      </p:sp>
      <p:sp>
        <p:nvSpPr>
          <p:cNvPr id="4" name="Content Placeholder 2">
            <a:extLst>
              <a:ext uri="{FF2B5EF4-FFF2-40B4-BE49-F238E27FC236}">
                <a16:creationId xmlns:a16="http://schemas.microsoft.com/office/drawing/2014/main" id="{53A0BA73-A9F4-91A4-146B-BAFCA294782D}"/>
              </a:ext>
            </a:extLst>
          </p:cNvPr>
          <p:cNvSpPr>
            <a:spLocks noGrp="1"/>
          </p:cNvSpPr>
          <p:nvPr>
            <p:ph idx="1"/>
          </p:nvPr>
        </p:nvSpPr>
        <p:spPr>
          <a:xfrm>
            <a:off x="457990" y="1239586"/>
            <a:ext cx="11471740" cy="4934191"/>
          </a:xfrm>
        </p:spPr>
        <p:txBody>
          <a:bodyPr>
            <a:noAutofit/>
          </a:bodyPr>
          <a:lstStyle/>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b="1" dirty="0">
                <a:solidFill>
                  <a:srgbClr val="FF0000"/>
                </a:solidFill>
              </a:rPr>
              <a:t>Proper state preparation</a:t>
            </a:r>
            <a:r>
              <a:rPr lang="en-US" sz="2400" dirty="0"/>
              <a:t>: We plan to extend our study to include state preparation before the time evolution, allowing us to tackle more realistic quantum simulation problems.</a:t>
            </a:r>
          </a:p>
          <a:p>
            <a:pPr marL="342900" indent="-342900">
              <a:buFont typeface="Wingdings" panose="05000000000000000000" pitchFamily="2" charset="2"/>
              <a:buChar char="Ø"/>
            </a:pPr>
            <a:r>
              <a:rPr lang="en-US" sz="2400" b="1" dirty="0">
                <a:solidFill>
                  <a:srgbClr val="FF0000"/>
                </a:solidFill>
              </a:rPr>
              <a:t>Highly</a:t>
            </a:r>
            <a:r>
              <a:rPr lang="ko-KR" altLang="en-US" sz="2400" b="1" dirty="0">
                <a:solidFill>
                  <a:srgbClr val="FF0000"/>
                </a:solidFill>
              </a:rPr>
              <a:t> </a:t>
            </a:r>
            <a:r>
              <a:rPr lang="en-US" altLang="ko-KR" sz="2400" b="1" dirty="0">
                <a:solidFill>
                  <a:srgbClr val="FF0000"/>
                </a:solidFill>
              </a:rPr>
              <a:t>entangled</a:t>
            </a:r>
            <a:r>
              <a:rPr lang="ko-KR" altLang="en-US" sz="2400" b="1" dirty="0">
                <a:solidFill>
                  <a:srgbClr val="FF0000"/>
                </a:solidFill>
              </a:rPr>
              <a:t> </a:t>
            </a:r>
            <a:r>
              <a:rPr lang="en-US" altLang="ko-KR" sz="2400" b="1" dirty="0">
                <a:solidFill>
                  <a:srgbClr val="FF0000"/>
                </a:solidFill>
              </a:rPr>
              <a:t>state</a:t>
            </a:r>
            <a:r>
              <a:rPr lang="en-US" altLang="ko-KR" sz="2400" dirty="0"/>
              <a:t>:</a:t>
            </a:r>
            <a:r>
              <a:rPr lang="ko-KR" altLang="en-US" sz="2400" dirty="0"/>
              <a:t> </a:t>
            </a:r>
            <a:r>
              <a:rPr lang="en-US" altLang="ko-KR" sz="2400" dirty="0"/>
              <a:t>Studying the time evolution with highly entangle states.</a:t>
            </a:r>
            <a:endParaRPr lang="en-US" sz="2400" dirty="0"/>
          </a:p>
          <a:p>
            <a:pPr marL="342900" indent="-342900">
              <a:buFont typeface="Wingdings" panose="05000000000000000000" pitchFamily="2" charset="2"/>
              <a:buChar char="Ø"/>
            </a:pPr>
            <a:r>
              <a:rPr lang="en-US" sz="2400" b="1" dirty="0">
                <a:solidFill>
                  <a:srgbClr val="FF0000"/>
                </a:solidFill>
              </a:rPr>
              <a:t>New QEM methods</a:t>
            </a:r>
            <a:r>
              <a:rPr lang="en-US" sz="2400" dirty="0"/>
              <a:t>: Developing new QEM methods and combining them with already know QEM methods efficiently.</a:t>
            </a:r>
          </a:p>
          <a:p>
            <a:pPr marL="342900" indent="-342900">
              <a:buFont typeface="Wingdings" panose="05000000000000000000" pitchFamily="2" charset="2"/>
              <a:buChar char="Ø"/>
            </a:pPr>
            <a:r>
              <a:rPr lang="en-US" sz="2400" b="1" dirty="0">
                <a:solidFill>
                  <a:srgbClr val="FF0000"/>
                </a:solidFill>
              </a:rPr>
              <a:t>Fine-Tunning</a:t>
            </a:r>
            <a:r>
              <a:rPr lang="en-US" sz="2400" dirty="0"/>
              <a:t>: We will study how to ﬁne-tune the parameters of the QEM methods and combine diﬀerent methods to obtained more optimized results.</a:t>
            </a:r>
          </a:p>
          <a:p>
            <a:pPr marL="342900" indent="-342900">
              <a:buFont typeface="Wingdings" panose="05000000000000000000" pitchFamily="2" charset="2"/>
              <a:buChar char="Ø"/>
            </a:pPr>
            <a:r>
              <a:rPr lang="en-US" sz="2400" b="1" dirty="0">
                <a:solidFill>
                  <a:srgbClr val="FF0000"/>
                </a:solidFill>
              </a:rPr>
              <a:t>Other Applications</a:t>
            </a:r>
            <a:r>
              <a:rPr lang="en-US" sz="2400" dirty="0"/>
              <a:t>: We are developing other applications at a large scale (&gt; 100) on IBMQ.</a:t>
            </a:r>
          </a:p>
        </p:txBody>
      </p:sp>
    </p:spTree>
    <p:extLst>
      <p:ext uri="{BB962C8B-B14F-4D97-AF65-F5344CB8AC3E}">
        <p14:creationId xmlns:p14="http://schemas.microsoft.com/office/powerpoint/2010/main" val="447163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4EC2F4-4D60-155C-D752-C68A71071BCD}"/>
              </a:ext>
            </a:extLst>
          </p:cNvPr>
          <p:cNvSpPr>
            <a:spLocks noGrp="1"/>
          </p:cNvSpPr>
          <p:nvPr>
            <p:ph type="ctrTitle"/>
          </p:nvPr>
        </p:nvSpPr>
        <p:spPr>
          <a:xfrm>
            <a:off x="813175" y="2541806"/>
            <a:ext cx="10807325" cy="1947460"/>
          </a:xfrm>
        </p:spPr>
        <p:txBody>
          <a:bodyPr/>
          <a:lstStyle/>
          <a:p>
            <a:pPr algn="ctr"/>
            <a:r>
              <a:rPr lang="en-US" dirty="0"/>
              <a:t>Thank You!</a:t>
            </a:r>
            <a:br>
              <a:rPr lang="en-US" dirty="0"/>
            </a:br>
            <a:r>
              <a:rPr lang="en-US" sz="4800" dirty="0">
                <a:solidFill>
                  <a:srgbClr val="00B0F0"/>
                </a:solidFill>
              </a:rPr>
              <a:t>kyu@bnl.gov</a:t>
            </a:r>
          </a:p>
        </p:txBody>
      </p:sp>
      <p:sp>
        <p:nvSpPr>
          <p:cNvPr id="4" name="Slide Number Placeholder 3">
            <a:extLst>
              <a:ext uri="{FF2B5EF4-FFF2-40B4-BE49-F238E27FC236}">
                <a16:creationId xmlns:a16="http://schemas.microsoft.com/office/drawing/2014/main" id="{6EDCE0A6-1D93-9D30-A24F-88EA5A02C9F3}"/>
              </a:ext>
            </a:extLst>
          </p:cNvPr>
          <p:cNvSpPr>
            <a:spLocks noGrp="1"/>
          </p:cNvSpPr>
          <p:nvPr>
            <p:ph type="sldNum" sz="quarter" idx="4"/>
          </p:nvPr>
        </p:nvSpPr>
        <p:spPr/>
        <p:txBody>
          <a:bodyPr/>
          <a:lstStyle/>
          <a:p>
            <a:fld id="{0FEB2BAE-42F5-4E8E-8779-D0CAC1AC6BE8}" type="slidenum">
              <a:rPr lang="en-US" smtClean="0"/>
              <a:t>36</a:t>
            </a:fld>
            <a:endParaRPr lang="en-US"/>
          </a:p>
        </p:txBody>
      </p:sp>
    </p:spTree>
    <p:extLst>
      <p:ext uri="{BB962C8B-B14F-4D97-AF65-F5344CB8AC3E}">
        <p14:creationId xmlns:p14="http://schemas.microsoft.com/office/powerpoint/2010/main" val="1148586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D9DF-D671-96A1-4D12-766A0BEC71AF}"/>
              </a:ext>
            </a:extLst>
          </p:cNvPr>
          <p:cNvSpPr>
            <a:spLocks noGrp="1"/>
          </p:cNvSpPr>
          <p:nvPr>
            <p:ph type="title"/>
          </p:nvPr>
        </p:nvSpPr>
        <p:spPr>
          <a:xfrm>
            <a:off x="571500" y="102662"/>
            <a:ext cx="11049000" cy="1325563"/>
          </a:xfrm>
        </p:spPr>
        <p:txBody>
          <a:bodyPr/>
          <a:lstStyle/>
          <a:p>
            <a:r>
              <a:rPr lang="en-US" dirty="0"/>
              <a:t>Supremacy, Advantage, and Utility</a:t>
            </a:r>
          </a:p>
        </p:txBody>
      </p:sp>
      <p:sp>
        <p:nvSpPr>
          <p:cNvPr id="3" name="Content Placeholder 2">
            <a:extLst>
              <a:ext uri="{FF2B5EF4-FFF2-40B4-BE49-F238E27FC236}">
                <a16:creationId xmlns:a16="http://schemas.microsoft.com/office/drawing/2014/main" id="{7A6AEB26-A2AE-E8A7-D6ED-F47BEBE60355}"/>
              </a:ext>
            </a:extLst>
          </p:cNvPr>
          <p:cNvSpPr>
            <a:spLocks noGrp="1"/>
          </p:cNvSpPr>
          <p:nvPr>
            <p:ph idx="1"/>
          </p:nvPr>
        </p:nvSpPr>
        <p:spPr>
          <a:xfrm>
            <a:off x="571500" y="1409707"/>
            <a:ext cx="11372456" cy="4703232"/>
          </a:xfrm>
        </p:spPr>
        <p:txBody>
          <a:bodyPr>
            <a:noAutofit/>
          </a:bodyPr>
          <a:lstStyle/>
          <a:p>
            <a:pPr marL="342900" indent="-342900">
              <a:buFont typeface="Wingdings" panose="05000000000000000000" pitchFamily="2" charset="2"/>
              <a:buChar char="Ø"/>
            </a:pPr>
            <a:r>
              <a:rPr lang="en-US" sz="2400" dirty="0"/>
              <a:t>Quantum Supremacy: </a:t>
            </a:r>
          </a:p>
          <a:p>
            <a:pPr marL="800100" lvl="1" indent="-342900">
              <a:buFont typeface="Wingdings" panose="05000000000000000000" pitchFamily="2" charset="2"/>
              <a:buChar char="§"/>
            </a:pPr>
            <a:r>
              <a:rPr lang="en-US" sz="1800" dirty="0"/>
              <a:t>Demonstrating that a programmable quantum computer can solve a problem that no classical computer can solve in any feasible amount of time, </a:t>
            </a:r>
            <a:r>
              <a:rPr lang="en-US" sz="1800" b="1" dirty="0">
                <a:solidFill>
                  <a:srgbClr val="FF0000"/>
                </a:solidFill>
              </a:rPr>
              <a:t>irrespective</a:t>
            </a:r>
            <a:r>
              <a:rPr lang="en-US" sz="1800" dirty="0">
                <a:solidFill>
                  <a:srgbClr val="FF0000"/>
                </a:solidFill>
              </a:rPr>
              <a:t> of the </a:t>
            </a:r>
            <a:r>
              <a:rPr lang="en-US" sz="1800" b="1" dirty="0">
                <a:solidFill>
                  <a:srgbClr val="FF0000"/>
                </a:solidFill>
              </a:rPr>
              <a:t>usefulness</a:t>
            </a:r>
            <a:r>
              <a:rPr lang="en-US" sz="1800" dirty="0"/>
              <a:t> of the problem (</a:t>
            </a:r>
            <a:r>
              <a:rPr lang="en-US" sz="1800" dirty="0" err="1"/>
              <a:t>Preskill</a:t>
            </a:r>
            <a:r>
              <a:rPr lang="en-US" sz="1800" dirty="0"/>
              <a:t>, 2012).</a:t>
            </a:r>
          </a:p>
          <a:p>
            <a:pPr marL="800100" lvl="1" indent="-342900">
              <a:buFont typeface="Wingdings" panose="05000000000000000000" pitchFamily="2" charset="2"/>
              <a:buChar char="§"/>
            </a:pPr>
            <a:r>
              <a:rPr lang="fr-FR" sz="1800" dirty="0"/>
              <a:t>Neill, Charles, et al., Science 360.6385 (2018): 195-199.</a:t>
            </a:r>
            <a:endParaRPr lang="en-US" sz="1800" dirty="0"/>
          </a:p>
          <a:p>
            <a:pPr marL="800100" lvl="1" indent="-342900">
              <a:buFont typeface="Wingdings" panose="05000000000000000000" pitchFamily="2" charset="2"/>
              <a:buChar char="§"/>
            </a:pPr>
            <a:r>
              <a:rPr lang="da-DK" sz="1800" dirty="0"/>
              <a:t>Arute, Frank, et al., Nature 574.7779 (2019): 505-510.</a:t>
            </a:r>
            <a:endParaRPr lang="en-US" sz="1800" dirty="0"/>
          </a:p>
          <a:p>
            <a:pPr marL="342900" indent="-342900">
              <a:buFont typeface="Wingdings" panose="05000000000000000000" pitchFamily="2" charset="2"/>
              <a:buChar char="Ø"/>
            </a:pPr>
            <a:r>
              <a:rPr lang="en-US" sz="2400" dirty="0"/>
              <a:t>Quantum Advantage</a:t>
            </a:r>
          </a:p>
          <a:p>
            <a:pPr lvl="1">
              <a:buFont typeface="Wingdings" panose="05000000000000000000" pitchFamily="2" charset="2"/>
              <a:buChar char="§"/>
            </a:pPr>
            <a:r>
              <a:rPr lang="en-US" sz="1800" dirty="0"/>
              <a:t>The experimental demonstration of a quantum algorithm solving a real-world problem on a quantum computer </a:t>
            </a:r>
            <a:r>
              <a:rPr lang="en-US" sz="1800" dirty="0">
                <a:solidFill>
                  <a:srgbClr val="FF0000"/>
                </a:solidFill>
              </a:rPr>
              <a:t>faster than </a:t>
            </a:r>
            <a:r>
              <a:rPr lang="en-US" sz="1800" b="1" dirty="0">
                <a:solidFill>
                  <a:srgbClr val="FF0000"/>
                </a:solidFill>
              </a:rPr>
              <a:t>ANY classical algorithm</a:t>
            </a:r>
            <a:r>
              <a:rPr lang="en-US" sz="1800" dirty="0">
                <a:solidFill>
                  <a:srgbClr val="FF0000"/>
                </a:solidFill>
              </a:rPr>
              <a:t> running on any classical computer</a:t>
            </a:r>
            <a:r>
              <a:rPr lang="en-US" sz="1800" dirty="0"/>
              <a:t>.</a:t>
            </a:r>
          </a:p>
          <a:p>
            <a:pPr marL="342900" indent="-342900">
              <a:buFont typeface="Wingdings" panose="05000000000000000000" pitchFamily="2" charset="2"/>
              <a:buChar char="Ø"/>
            </a:pPr>
            <a:r>
              <a:rPr lang="en-US" sz="2400" dirty="0"/>
              <a:t>Quantum Utility</a:t>
            </a:r>
          </a:p>
          <a:p>
            <a:pPr marL="800100" lvl="1" indent="-342900">
              <a:buFont typeface="Wingdings" panose="05000000000000000000" pitchFamily="2" charset="2"/>
              <a:buChar char="§"/>
            </a:pPr>
            <a:r>
              <a:rPr lang="en-US" sz="1800" dirty="0"/>
              <a:t>Emphasizes the </a:t>
            </a:r>
            <a:r>
              <a:rPr lang="en-US" sz="1800" b="1" dirty="0">
                <a:solidFill>
                  <a:srgbClr val="FF0000"/>
                </a:solidFill>
              </a:rPr>
              <a:t>practical usefulness</a:t>
            </a:r>
            <a:r>
              <a:rPr lang="en-US" sz="1800" dirty="0"/>
              <a:t> of quantum computers in scientific and industrial applications.</a:t>
            </a:r>
          </a:p>
          <a:p>
            <a:pPr marL="800100" lvl="1" indent="-342900">
              <a:buFont typeface="Wingdings" panose="05000000000000000000" pitchFamily="2" charset="2"/>
              <a:buChar char="§"/>
            </a:pPr>
            <a:r>
              <a:rPr lang="en-US" sz="1800" dirty="0"/>
              <a:t>https://www.ibm.com/quantum/blog/what-is-quantum-utlity</a:t>
            </a:r>
          </a:p>
          <a:p>
            <a:pPr marL="800100" lvl="1" indent="-342900">
              <a:buFont typeface="Wingdings" panose="05000000000000000000" pitchFamily="2" charset="2"/>
              <a:buChar char="§"/>
            </a:pPr>
            <a:r>
              <a:rPr lang="da-DK" sz="1800" dirty="0"/>
              <a:t>Kim, Youngseok, et al., Nature 618.7965 (2023): 500-505.</a:t>
            </a:r>
          </a:p>
          <a:p>
            <a:pPr marL="800100" lvl="1" indent="-342900">
              <a:buFont typeface="Wingdings" panose="05000000000000000000" pitchFamily="2" charset="2"/>
              <a:buChar char="§"/>
            </a:pPr>
            <a:r>
              <a:rPr lang="en-US" sz="1800" dirty="0"/>
              <a:t>Timothy Proctor, et al., </a:t>
            </a:r>
            <a:r>
              <a:rPr lang="en-US" sz="1800" dirty="0" err="1"/>
              <a:t>ArXiv</a:t>
            </a:r>
            <a:r>
              <a:rPr lang="en-US" sz="1800" dirty="0"/>
              <a:t> 2407.08828 (2024)</a:t>
            </a:r>
          </a:p>
        </p:txBody>
      </p:sp>
      <p:sp>
        <p:nvSpPr>
          <p:cNvPr id="4" name="Slide Number Placeholder 3">
            <a:extLst>
              <a:ext uri="{FF2B5EF4-FFF2-40B4-BE49-F238E27FC236}">
                <a16:creationId xmlns:a16="http://schemas.microsoft.com/office/drawing/2014/main" id="{D4A6D523-25FB-377A-4E95-205A18973829}"/>
              </a:ext>
            </a:extLst>
          </p:cNvPr>
          <p:cNvSpPr>
            <a:spLocks noGrp="1"/>
          </p:cNvSpPr>
          <p:nvPr>
            <p:ph type="sldNum" sz="quarter" idx="4"/>
          </p:nvPr>
        </p:nvSpPr>
        <p:spPr/>
        <p:txBody>
          <a:bodyPr/>
          <a:lstStyle/>
          <a:p>
            <a:fld id="{0FEB2BAE-42F5-4E8E-8779-D0CAC1AC6BE8}" type="slidenum">
              <a:rPr lang="en-US" smtClean="0"/>
              <a:t>4</a:t>
            </a:fld>
            <a:endParaRPr lang="en-US"/>
          </a:p>
        </p:txBody>
      </p:sp>
    </p:spTree>
    <p:extLst>
      <p:ext uri="{BB962C8B-B14F-4D97-AF65-F5344CB8AC3E}">
        <p14:creationId xmlns:p14="http://schemas.microsoft.com/office/powerpoint/2010/main" val="2875284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D9DF-D671-96A1-4D12-766A0BEC71AF}"/>
              </a:ext>
            </a:extLst>
          </p:cNvPr>
          <p:cNvSpPr>
            <a:spLocks noGrp="1"/>
          </p:cNvSpPr>
          <p:nvPr>
            <p:ph type="title"/>
          </p:nvPr>
        </p:nvSpPr>
        <p:spPr>
          <a:xfrm>
            <a:off x="571500" y="102662"/>
            <a:ext cx="11049000" cy="1325563"/>
          </a:xfrm>
        </p:spPr>
        <p:txBody>
          <a:bodyPr/>
          <a:lstStyle/>
          <a:p>
            <a:r>
              <a:rPr lang="en-US" dirty="0"/>
              <a:t>Introduction</a:t>
            </a:r>
          </a:p>
        </p:txBody>
      </p:sp>
      <p:sp>
        <p:nvSpPr>
          <p:cNvPr id="3" name="Content Placeholder 2">
            <a:extLst>
              <a:ext uri="{FF2B5EF4-FFF2-40B4-BE49-F238E27FC236}">
                <a16:creationId xmlns:a16="http://schemas.microsoft.com/office/drawing/2014/main" id="{7A6AEB26-A2AE-E8A7-D6ED-F47BEBE60355}"/>
              </a:ext>
            </a:extLst>
          </p:cNvPr>
          <p:cNvSpPr>
            <a:spLocks noGrp="1"/>
          </p:cNvSpPr>
          <p:nvPr>
            <p:ph idx="1"/>
          </p:nvPr>
        </p:nvSpPr>
        <p:spPr>
          <a:xfrm>
            <a:off x="571500" y="1409707"/>
            <a:ext cx="11049000" cy="4703232"/>
          </a:xfrm>
        </p:spPr>
        <p:txBody>
          <a:bodyPr>
            <a:noAutofit/>
          </a:bodyPr>
          <a:lstStyle/>
          <a:p>
            <a:pPr marL="342900" indent="-342900">
              <a:buFont typeface="Wingdings" panose="05000000000000000000" pitchFamily="2" charset="2"/>
              <a:buChar char="Ø"/>
            </a:pPr>
            <a:r>
              <a:rPr lang="en-US" sz="2400" dirty="0"/>
              <a:t>The landscape of quantum computing has experienced signiﬁcant evolution leading to the emergence of NISQ computers and beyond.</a:t>
            </a:r>
          </a:p>
          <a:p>
            <a:pPr marL="342900" indent="-342900">
              <a:buFont typeface="Wingdings" panose="05000000000000000000" pitchFamily="2" charset="2"/>
              <a:buChar char="Ø"/>
            </a:pPr>
            <a:r>
              <a:rPr lang="en-US" sz="2400" dirty="0"/>
              <a:t>Can we utilize these contemporary noisy quantum computers to study fundamental physics?</a:t>
            </a:r>
          </a:p>
          <a:p>
            <a:pPr marL="342900" indent="-342900">
              <a:buFont typeface="Wingdings" panose="05000000000000000000" pitchFamily="2" charset="2"/>
              <a:buChar char="Ø"/>
            </a:pPr>
            <a:r>
              <a:rPr lang="en-US" sz="2400" dirty="0"/>
              <a:t>There are challenges:</a:t>
            </a:r>
          </a:p>
          <a:p>
            <a:pPr marL="800100" lvl="1" indent="-342900">
              <a:buFont typeface="Wingdings" panose="05000000000000000000" pitchFamily="2" charset="2"/>
              <a:buChar char="§"/>
            </a:pPr>
            <a:r>
              <a:rPr lang="en-US" sz="2000" dirty="0"/>
              <a:t>Error rates aﬀecting computational accuracy: Before FTQC</a:t>
            </a:r>
          </a:p>
          <a:p>
            <a:pPr marL="800100" lvl="1" indent="-342900">
              <a:buFont typeface="Wingdings" panose="05000000000000000000" pitchFamily="2" charset="2"/>
              <a:buChar char="§"/>
            </a:pPr>
            <a:r>
              <a:rPr lang="en-US" sz="2000" dirty="0"/>
              <a:t>Constraints on qubit numbers limiting the study of complex physics.</a:t>
            </a:r>
          </a:p>
          <a:p>
            <a:pPr marL="800100" lvl="1" indent="-342900">
              <a:buFont typeface="Wingdings" panose="05000000000000000000" pitchFamily="2" charset="2"/>
              <a:buChar char="§"/>
            </a:pPr>
            <a:r>
              <a:rPr lang="en-US" sz="2000" dirty="0"/>
              <a:t>Maintaining qubit stability over an extended period of time: Short decoherence time</a:t>
            </a:r>
          </a:p>
          <a:p>
            <a:pPr marL="342900" indent="-342900">
              <a:buFont typeface="Wingdings" panose="05000000000000000000" pitchFamily="2" charset="2"/>
              <a:buChar char="Ø"/>
            </a:pPr>
            <a:r>
              <a:rPr lang="en-US" sz="2400" dirty="0"/>
              <a:t>Ongoing advancements in error-mitigation techniques and algorithms for noisy quantum computers are enhancing the capabilities of them.</a:t>
            </a:r>
          </a:p>
          <a:p>
            <a:pPr marL="342900" indent="-342900">
              <a:buFont typeface="Wingdings" panose="05000000000000000000" pitchFamily="2" charset="2"/>
              <a:buChar char="Ø"/>
            </a:pPr>
            <a:r>
              <a:rPr lang="en-US" sz="2400" dirty="0"/>
              <a:t>Therefore, our modest aim is to </a:t>
            </a:r>
            <a:r>
              <a:rPr lang="en-US" sz="2400" b="1" dirty="0"/>
              <a:t>explore a </a:t>
            </a:r>
            <a:r>
              <a:rPr lang="en-US" sz="2400" b="1" dirty="0">
                <a:solidFill>
                  <a:srgbClr val="FF0000"/>
                </a:solidFill>
              </a:rPr>
              <a:t>large-scale quantum simulation</a:t>
            </a:r>
            <a:r>
              <a:rPr lang="en-US" sz="2400" b="1" dirty="0"/>
              <a:t> of a quantum many-body system on contemporary </a:t>
            </a:r>
            <a:r>
              <a:rPr lang="en-US" sz="2400" b="1" dirty="0">
                <a:solidFill>
                  <a:srgbClr val="FF0000"/>
                </a:solidFill>
              </a:rPr>
              <a:t>noisy quantum computers</a:t>
            </a:r>
            <a:r>
              <a:rPr lang="en-US" sz="2400" dirty="0"/>
              <a:t>.</a:t>
            </a:r>
          </a:p>
        </p:txBody>
      </p:sp>
      <p:sp>
        <p:nvSpPr>
          <p:cNvPr id="4" name="Slide Number Placeholder 3">
            <a:extLst>
              <a:ext uri="{FF2B5EF4-FFF2-40B4-BE49-F238E27FC236}">
                <a16:creationId xmlns:a16="http://schemas.microsoft.com/office/drawing/2014/main" id="{D4A6D523-25FB-377A-4E95-205A18973829}"/>
              </a:ext>
            </a:extLst>
          </p:cNvPr>
          <p:cNvSpPr>
            <a:spLocks noGrp="1"/>
          </p:cNvSpPr>
          <p:nvPr>
            <p:ph type="sldNum" sz="quarter" idx="4"/>
          </p:nvPr>
        </p:nvSpPr>
        <p:spPr/>
        <p:txBody>
          <a:bodyPr/>
          <a:lstStyle/>
          <a:p>
            <a:fld id="{0FEB2BAE-42F5-4E8E-8779-D0CAC1AC6BE8}" type="slidenum">
              <a:rPr lang="en-US" smtClean="0"/>
              <a:t>5</a:t>
            </a:fld>
            <a:endParaRPr lang="en-US"/>
          </a:p>
        </p:txBody>
      </p:sp>
    </p:spTree>
    <p:extLst>
      <p:ext uri="{BB962C8B-B14F-4D97-AF65-F5344CB8AC3E}">
        <p14:creationId xmlns:p14="http://schemas.microsoft.com/office/powerpoint/2010/main" val="1848210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D9DF-D671-96A1-4D12-766A0BEC71AF}"/>
              </a:ext>
            </a:extLst>
          </p:cNvPr>
          <p:cNvSpPr>
            <a:spLocks noGrp="1"/>
          </p:cNvSpPr>
          <p:nvPr>
            <p:ph type="title"/>
          </p:nvPr>
        </p:nvSpPr>
        <p:spPr>
          <a:xfrm>
            <a:off x="571500" y="102662"/>
            <a:ext cx="11049000" cy="1325563"/>
          </a:xfrm>
        </p:spPr>
        <p:txBody>
          <a:bodyPr/>
          <a:lstStyle/>
          <a:p>
            <a:r>
              <a:rPr lang="en-US"/>
              <a:t>Our Contributions</a:t>
            </a:r>
            <a:endParaRPr lang="en-US" dirty="0"/>
          </a:p>
        </p:txBody>
      </p:sp>
      <p:sp>
        <p:nvSpPr>
          <p:cNvPr id="3" name="Content Placeholder 2">
            <a:extLst>
              <a:ext uri="{FF2B5EF4-FFF2-40B4-BE49-F238E27FC236}">
                <a16:creationId xmlns:a16="http://schemas.microsoft.com/office/drawing/2014/main" id="{7A6AEB26-A2AE-E8A7-D6ED-F47BEBE60355}"/>
              </a:ext>
            </a:extLst>
          </p:cNvPr>
          <p:cNvSpPr>
            <a:spLocks noGrp="1"/>
          </p:cNvSpPr>
          <p:nvPr>
            <p:ph idx="1"/>
          </p:nvPr>
        </p:nvSpPr>
        <p:spPr>
          <a:xfrm>
            <a:off x="571500" y="1409707"/>
            <a:ext cx="11049000" cy="4703232"/>
          </a:xfrm>
        </p:spPr>
        <p:txBody>
          <a:bodyPr>
            <a:noAutofit/>
          </a:bodyPr>
          <a:lstStyle/>
          <a:p>
            <a:pPr marL="342900" indent="-342900">
              <a:buFont typeface="Wingdings" panose="05000000000000000000" pitchFamily="2" charset="2"/>
              <a:buChar char="Ø"/>
            </a:pPr>
            <a:r>
              <a:rPr lang="en-US" sz="2400" dirty="0"/>
              <a:t>Keywords: Gate-based</a:t>
            </a:r>
            <a:r>
              <a:rPr lang="ko-KR" altLang="en-US" sz="2400" dirty="0"/>
              <a:t> </a:t>
            </a:r>
            <a:r>
              <a:rPr lang="en-US" altLang="ko-KR" sz="2400" dirty="0"/>
              <a:t>quantum computer. TE of a Hamiltonian, </a:t>
            </a:r>
            <a:r>
              <a:rPr lang="en-US" altLang="ko-KR" sz="2400" dirty="0" err="1"/>
              <a:t>Trotterization</a:t>
            </a:r>
            <a:endParaRPr lang="en-US" sz="2400" dirty="0"/>
          </a:p>
          <a:p>
            <a:pPr marL="342900" indent="-342900">
              <a:buFont typeface="Wingdings" panose="05000000000000000000" pitchFamily="2" charset="2"/>
              <a:buChar char="Ø"/>
            </a:pPr>
            <a:r>
              <a:rPr lang="en-US" sz="2400" dirty="0"/>
              <a:t>Developed </a:t>
            </a:r>
            <a:r>
              <a:rPr lang="en-US" sz="2400" b="1" dirty="0">
                <a:solidFill>
                  <a:srgbClr val="FF0000"/>
                </a:solidFill>
              </a:rPr>
              <a:t>2</a:t>
            </a:r>
            <a:r>
              <a:rPr lang="en-US" sz="2400" b="1" baseline="30000" dirty="0">
                <a:solidFill>
                  <a:srgbClr val="FF0000"/>
                </a:solidFill>
              </a:rPr>
              <a:t>nd</a:t>
            </a:r>
            <a:r>
              <a:rPr lang="en-US" sz="2400" b="1" dirty="0">
                <a:solidFill>
                  <a:srgbClr val="FF0000"/>
                </a:solidFill>
              </a:rPr>
              <a:t>-order</a:t>
            </a:r>
            <a:r>
              <a:rPr lang="en-US" sz="2400" dirty="0"/>
              <a:t> </a:t>
            </a:r>
            <a:r>
              <a:rPr lang="en-US" sz="2400" dirty="0" err="1"/>
              <a:t>Trotterization</a:t>
            </a:r>
            <a:r>
              <a:rPr lang="en-US" sz="2400" dirty="0"/>
              <a:t> algorithms for a Heisenberg spin chain models having </a:t>
            </a:r>
            <a:r>
              <a:rPr lang="en-US" sz="2400" b="1" dirty="0">
                <a:solidFill>
                  <a:srgbClr val="FF0000"/>
                </a:solidFill>
              </a:rPr>
              <a:t>nearest-neighbor</a:t>
            </a:r>
            <a:r>
              <a:rPr lang="en-US" sz="2400" dirty="0"/>
              <a:t> interaction.</a:t>
            </a:r>
          </a:p>
          <a:p>
            <a:pPr marL="342900" indent="-342900">
              <a:buFont typeface="Wingdings" panose="05000000000000000000" pitchFamily="2" charset="2"/>
              <a:buChar char="Ø"/>
            </a:pPr>
            <a:r>
              <a:rPr lang="en-US" sz="2400" dirty="0"/>
              <a:t>Developed </a:t>
            </a:r>
            <a:r>
              <a:rPr lang="en-US" sz="2400" b="1" dirty="0">
                <a:solidFill>
                  <a:srgbClr val="FF0000"/>
                </a:solidFill>
              </a:rPr>
              <a:t>1</a:t>
            </a:r>
            <a:r>
              <a:rPr lang="en-US" sz="2400" b="1" baseline="30000" dirty="0">
                <a:solidFill>
                  <a:srgbClr val="FF0000"/>
                </a:solidFill>
              </a:rPr>
              <a:t>st</a:t>
            </a:r>
            <a:r>
              <a:rPr lang="en-US" sz="2400" b="1" dirty="0">
                <a:solidFill>
                  <a:srgbClr val="FF0000"/>
                </a:solidFill>
              </a:rPr>
              <a:t>-order</a:t>
            </a:r>
            <a:r>
              <a:rPr lang="en-US" sz="2400" dirty="0"/>
              <a:t> </a:t>
            </a:r>
            <a:r>
              <a:rPr lang="en-US" sz="2400" dirty="0" err="1"/>
              <a:t>Trotterization</a:t>
            </a:r>
            <a:r>
              <a:rPr lang="en-US" sz="2400" dirty="0"/>
              <a:t> algorithms for a Heisenberg spin chain models having both </a:t>
            </a:r>
            <a:r>
              <a:rPr lang="en-US" sz="2400" b="1" dirty="0">
                <a:solidFill>
                  <a:srgbClr val="FF0000"/>
                </a:solidFill>
              </a:rPr>
              <a:t>nearest-neighbor and next nearest-neighbor</a:t>
            </a:r>
            <a:r>
              <a:rPr lang="en-US" sz="2400" dirty="0"/>
              <a:t> interaction.</a:t>
            </a:r>
          </a:p>
          <a:p>
            <a:pPr marL="342900" indent="-342900">
              <a:buFont typeface="Wingdings" panose="05000000000000000000" pitchFamily="2" charset="2"/>
              <a:buChar char="Ø"/>
            </a:pPr>
            <a:r>
              <a:rPr lang="en-US" sz="2400" dirty="0"/>
              <a:t>Applied four QEM algorithms with optimal combinations.</a:t>
            </a:r>
          </a:p>
          <a:p>
            <a:pPr marL="342900" indent="-342900">
              <a:buFont typeface="Wingdings" panose="05000000000000000000" pitchFamily="2" charset="2"/>
              <a:buChar char="Ø"/>
            </a:pPr>
            <a:r>
              <a:rPr lang="en-US" sz="2400" dirty="0"/>
              <a:t>Validated and tested the implementations on 96 (PBC) and 100 (OBC) qubits.</a:t>
            </a:r>
          </a:p>
          <a:p>
            <a:pPr marL="342900" indent="-342900">
              <a:buFont typeface="Wingdings" panose="05000000000000000000" pitchFamily="2" charset="2"/>
              <a:buChar char="Ø"/>
            </a:pPr>
            <a:r>
              <a:rPr lang="en-US" sz="2400" dirty="0"/>
              <a:t>Hopefully, our work will be a </a:t>
            </a:r>
            <a:r>
              <a:rPr lang="en-US" sz="2400" b="1" dirty="0">
                <a:solidFill>
                  <a:srgbClr val="FF0000"/>
                </a:solidFill>
              </a:rPr>
              <a:t>stepping stone</a:t>
            </a:r>
            <a:r>
              <a:rPr lang="en-US" sz="2400" dirty="0"/>
              <a:t> to achieving the </a:t>
            </a:r>
            <a:r>
              <a:rPr lang="en-US" sz="2400" b="1" dirty="0">
                <a:solidFill>
                  <a:srgbClr val="FF0000"/>
                </a:solidFill>
              </a:rPr>
              <a:t>quantum advantage</a:t>
            </a:r>
            <a:r>
              <a:rPr lang="en-US" sz="2400" dirty="0"/>
              <a:t> over classical ones in simulating quantum systems (time-evolution of Hamiltonian) </a:t>
            </a:r>
            <a:r>
              <a:rPr lang="en-US" sz="2400" b="1" dirty="0">
                <a:solidFill>
                  <a:srgbClr val="FF0000"/>
                </a:solidFill>
              </a:rPr>
              <a:t>before the fault tolerant quantum computing (FTQC) era</a:t>
            </a:r>
            <a:r>
              <a:rPr lang="en-US" sz="2400" dirty="0"/>
              <a:t>.</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endParaRPr lang="en-US" sz="2400" dirty="0"/>
          </a:p>
        </p:txBody>
      </p:sp>
      <p:sp>
        <p:nvSpPr>
          <p:cNvPr id="4" name="Slide Number Placeholder 3">
            <a:extLst>
              <a:ext uri="{FF2B5EF4-FFF2-40B4-BE49-F238E27FC236}">
                <a16:creationId xmlns:a16="http://schemas.microsoft.com/office/drawing/2014/main" id="{D4A6D523-25FB-377A-4E95-205A18973829}"/>
              </a:ext>
            </a:extLst>
          </p:cNvPr>
          <p:cNvSpPr>
            <a:spLocks noGrp="1"/>
          </p:cNvSpPr>
          <p:nvPr>
            <p:ph type="sldNum" sz="quarter" idx="4"/>
          </p:nvPr>
        </p:nvSpPr>
        <p:spPr/>
        <p:txBody>
          <a:bodyPr/>
          <a:lstStyle/>
          <a:p>
            <a:fld id="{0FEB2BAE-42F5-4E8E-8779-D0CAC1AC6BE8}" type="slidenum">
              <a:rPr lang="en-US" smtClean="0"/>
              <a:t>6</a:t>
            </a:fld>
            <a:endParaRPr lang="en-US"/>
          </a:p>
        </p:txBody>
      </p:sp>
    </p:spTree>
    <p:extLst>
      <p:ext uri="{BB962C8B-B14F-4D97-AF65-F5344CB8AC3E}">
        <p14:creationId xmlns:p14="http://schemas.microsoft.com/office/powerpoint/2010/main" val="1788762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81B249-894B-8376-8B16-B7BE59A2DDEC}"/>
              </a:ext>
            </a:extLst>
          </p:cNvPr>
          <p:cNvPicPr>
            <a:picLocks noChangeAspect="1"/>
          </p:cNvPicPr>
          <p:nvPr/>
        </p:nvPicPr>
        <p:blipFill>
          <a:blip r:embed="rId2"/>
          <a:stretch>
            <a:fillRect/>
          </a:stretch>
        </p:blipFill>
        <p:spPr>
          <a:xfrm>
            <a:off x="6824133" y="876300"/>
            <a:ext cx="5333069" cy="5105400"/>
          </a:xfrm>
          <a:prstGeom prst="rect">
            <a:avLst/>
          </a:prstGeom>
        </p:spPr>
      </p:pic>
      <p:sp>
        <p:nvSpPr>
          <p:cNvPr id="2" name="Title 1">
            <a:extLst>
              <a:ext uri="{FF2B5EF4-FFF2-40B4-BE49-F238E27FC236}">
                <a16:creationId xmlns:a16="http://schemas.microsoft.com/office/drawing/2014/main" id="{2454D9DF-D671-96A1-4D12-766A0BEC71AF}"/>
              </a:ext>
            </a:extLst>
          </p:cNvPr>
          <p:cNvSpPr>
            <a:spLocks noGrp="1"/>
          </p:cNvSpPr>
          <p:nvPr>
            <p:ph type="title"/>
          </p:nvPr>
        </p:nvSpPr>
        <p:spPr>
          <a:xfrm>
            <a:off x="571500" y="89963"/>
            <a:ext cx="11049000" cy="1325563"/>
          </a:xfrm>
        </p:spPr>
        <p:txBody>
          <a:bodyPr/>
          <a:lstStyle/>
          <a:p>
            <a:r>
              <a:rPr lang="en-US" dirty="0"/>
              <a:t>Quantum Spin Chain</a:t>
            </a:r>
          </a:p>
        </p:txBody>
      </p:sp>
      <p:sp>
        <p:nvSpPr>
          <p:cNvPr id="3" name="Content Placeholder 2">
            <a:extLst>
              <a:ext uri="{FF2B5EF4-FFF2-40B4-BE49-F238E27FC236}">
                <a16:creationId xmlns:a16="http://schemas.microsoft.com/office/drawing/2014/main" id="{7A6AEB26-A2AE-E8A7-D6ED-F47BEBE60355}"/>
              </a:ext>
            </a:extLst>
          </p:cNvPr>
          <p:cNvSpPr>
            <a:spLocks noGrp="1"/>
          </p:cNvSpPr>
          <p:nvPr>
            <p:ph idx="1"/>
          </p:nvPr>
        </p:nvSpPr>
        <p:spPr>
          <a:xfrm>
            <a:off x="469901" y="1727207"/>
            <a:ext cx="6252633" cy="4152894"/>
          </a:xfrm>
        </p:spPr>
        <p:txBody>
          <a:bodyPr>
            <a:noAutofit/>
          </a:bodyPr>
          <a:lstStyle/>
          <a:p>
            <a:pPr marL="342900" indent="-342900">
              <a:buFont typeface="Wingdings" panose="05000000000000000000" pitchFamily="2" charset="2"/>
              <a:buChar char="Ø"/>
            </a:pPr>
            <a:r>
              <a:rPr lang="en-US" sz="2400" dirty="0"/>
              <a:t>The frustrated spin ½ antiferromagnetic model is a paradigmatic representation of a quantum many-body system.</a:t>
            </a:r>
          </a:p>
          <a:p>
            <a:pPr marL="342900" indent="-342900">
              <a:buFont typeface="Wingdings" panose="05000000000000000000" pitchFamily="2" charset="2"/>
              <a:buChar char="Ø"/>
            </a:pPr>
            <a:r>
              <a:rPr lang="en-US" sz="2400" dirty="0"/>
              <a:t>The ground state of the frustrated systems becomes highly entangled, leading to exotic phases of quantum matters such as QSLs.</a:t>
            </a:r>
          </a:p>
          <a:p>
            <a:pPr marL="342900" indent="-342900">
              <a:buFont typeface="Wingdings" panose="05000000000000000000" pitchFamily="2" charset="2"/>
              <a:buChar char="Ø"/>
            </a:pPr>
            <a:r>
              <a:rPr lang="en-US" sz="2400" dirty="0"/>
              <a:t>Relation to the Schwinger model (a toy model in (1+1) D) that captures the features of strongly coupled sector of QCD.</a:t>
            </a:r>
          </a:p>
        </p:txBody>
      </p:sp>
      <p:sp>
        <p:nvSpPr>
          <p:cNvPr id="4" name="Slide Number Placeholder 3">
            <a:extLst>
              <a:ext uri="{FF2B5EF4-FFF2-40B4-BE49-F238E27FC236}">
                <a16:creationId xmlns:a16="http://schemas.microsoft.com/office/drawing/2014/main" id="{7A6EAB2A-8557-F292-5B22-CF57C9D39E6E}"/>
              </a:ext>
            </a:extLst>
          </p:cNvPr>
          <p:cNvSpPr>
            <a:spLocks noGrp="1"/>
          </p:cNvSpPr>
          <p:nvPr>
            <p:ph type="sldNum" sz="quarter" idx="4"/>
          </p:nvPr>
        </p:nvSpPr>
        <p:spPr/>
        <p:txBody>
          <a:bodyPr/>
          <a:lstStyle/>
          <a:p>
            <a:fld id="{0FEB2BAE-42F5-4E8E-8779-D0CAC1AC6BE8}" type="slidenum">
              <a:rPr lang="en-US" smtClean="0"/>
              <a:t>7</a:t>
            </a:fld>
            <a:endParaRPr lang="en-US"/>
          </a:p>
        </p:txBody>
      </p:sp>
    </p:spTree>
    <p:extLst>
      <p:ext uri="{BB962C8B-B14F-4D97-AF65-F5344CB8AC3E}">
        <p14:creationId xmlns:p14="http://schemas.microsoft.com/office/powerpoint/2010/main" val="156343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D9DF-D671-96A1-4D12-766A0BEC71AF}"/>
              </a:ext>
            </a:extLst>
          </p:cNvPr>
          <p:cNvSpPr>
            <a:spLocks noGrp="1"/>
          </p:cNvSpPr>
          <p:nvPr>
            <p:ph type="title"/>
          </p:nvPr>
        </p:nvSpPr>
        <p:spPr>
          <a:xfrm>
            <a:off x="571500" y="73032"/>
            <a:ext cx="11049000" cy="1325563"/>
          </a:xfrm>
        </p:spPr>
        <p:txBody>
          <a:bodyPr/>
          <a:lstStyle/>
          <a:p>
            <a:r>
              <a:rPr lang="en-US" dirty="0"/>
              <a:t>Quantum Spin Chain</a:t>
            </a:r>
          </a:p>
        </p:txBody>
      </p:sp>
      <p:sp>
        <p:nvSpPr>
          <p:cNvPr id="3" name="Content Placeholder 2">
            <a:extLst>
              <a:ext uri="{FF2B5EF4-FFF2-40B4-BE49-F238E27FC236}">
                <a16:creationId xmlns:a16="http://schemas.microsoft.com/office/drawing/2014/main" id="{7A6AEB26-A2AE-E8A7-D6ED-F47BEBE60355}"/>
              </a:ext>
            </a:extLst>
          </p:cNvPr>
          <p:cNvSpPr>
            <a:spLocks noGrp="1"/>
          </p:cNvSpPr>
          <p:nvPr>
            <p:ph idx="1"/>
          </p:nvPr>
        </p:nvSpPr>
        <p:spPr>
          <a:xfrm>
            <a:off x="571500" y="1193808"/>
            <a:ext cx="11341099" cy="4152894"/>
          </a:xfrm>
        </p:spPr>
        <p:txBody>
          <a:bodyPr>
            <a:noAutofit/>
          </a:bodyPr>
          <a:lstStyle/>
          <a:p>
            <a:pPr marL="342900" indent="-342900">
              <a:buFont typeface="Wingdings" panose="05000000000000000000" pitchFamily="2" charset="2"/>
              <a:buChar char="Ø"/>
            </a:pPr>
            <a:r>
              <a:rPr lang="en-US" sz="2000" dirty="0"/>
              <a:t>The Hamiltonian of the frustrated spin ½ antiferromagnetic spin chain :</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Isotropic Heisenberg Hamiltonian </a:t>
            </a:r>
          </a:p>
          <a:p>
            <a:pPr marL="342900" indent="-342900">
              <a:buFont typeface="Wingdings" panose="05000000000000000000" pitchFamily="2" charset="2"/>
              <a:buChar char="Ø"/>
            </a:pPr>
            <a:r>
              <a:rPr lang="en-US" sz="2000" dirty="0"/>
              <a:t>Dimer Hamiltonian</a:t>
            </a:r>
          </a:p>
          <a:p>
            <a:pPr marL="342900" indent="-342900">
              <a:buFont typeface="Wingdings" panose="05000000000000000000" pitchFamily="2" charset="2"/>
              <a:buChar char="Ø"/>
            </a:pPr>
            <a:r>
              <a:rPr lang="en-US" sz="2000" dirty="0"/>
              <a:t>Both Hamiltonians are SU(2) global symmetric.</a:t>
            </a:r>
          </a:p>
        </p:txBody>
      </p:sp>
      <p:pic>
        <p:nvPicPr>
          <p:cNvPr id="6" name="Picture 5">
            <a:extLst>
              <a:ext uri="{FF2B5EF4-FFF2-40B4-BE49-F238E27FC236}">
                <a16:creationId xmlns:a16="http://schemas.microsoft.com/office/drawing/2014/main" id="{961EB68A-70AA-B767-3318-A74C7A16F65A}"/>
              </a:ext>
            </a:extLst>
          </p:cNvPr>
          <p:cNvPicPr>
            <a:picLocks noChangeAspect="1"/>
          </p:cNvPicPr>
          <p:nvPr/>
        </p:nvPicPr>
        <p:blipFill>
          <a:blip r:embed="rId2"/>
          <a:stretch>
            <a:fillRect/>
          </a:stretch>
        </p:blipFill>
        <p:spPr>
          <a:xfrm>
            <a:off x="1166153" y="1511298"/>
            <a:ext cx="7039857" cy="3236774"/>
          </a:xfrm>
          <a:prstGeom prst="rect">
            <a:avLst/>
          </a:prstGeom>
        </p:spPr>
      </p:pic>
      <p:pic>
        <p:nvPicPr>
          <p:cNvPr id="8" name="Picture 7">
            <a:extLst>
              <a:ext uri="{FF2B5EF4-FFF2-40B4-BE49-F238E27FC236}">
                <a16:creationId xmlns:a16="http://schemas.microsoft.com/office/drawing/2014/main" id="{6F2E4ADB-DE79-120C-258A-225B73B3696B}"/>
              </a:ext>
            </a:extLst>
          </p:cNvPr>
          <p:cNvPicPr>
            <a:picLocks noChangeAspect="1"/>
          </p:cNvPicPr>
          <p:nvPr/>
        </p:nvPicPr>
        <p:blipFill>
          <a:blip r:embed="rId3"/>
          <a:stretch>
            <a:fillRect/>
          </a:stretch>
        </p:blipFill>
        <p:spPr>
          <a:xfrm>
            <a:off x="4930234" y="4781948"/>
            <a:ext cx="3341702" cy="410991"/>
          </a:xfrm>
          <a:prstGeom prst="rect">
            <a:avLst/>
          </a:prstGeom>
        </p:spPr>
      </p:pic>
      <p:pic>
        <p:nvPicPr>
          <p:cNvPr id="10" name="Picture 9">
            <a:extLst>
              <a:ext uri="{FF2B5EF4-FFF2-40B4-BE49-F238E27FC236}">
                <a16:creationId xmlns:a16="http://schemas.microsoft.com/office/drawing/2014/main" id="{291E636D-CC31-E5A2-D4DB-3519C6449C41}"/>
              </a:ext>
            </a:extLst>
          </p:cNvPr>
          <p:cNvPicPr>
            <a:picLocks noChangeAspect="1"/>
          </p:cNvPicPr>
          <p:nvPr/>
        </p:nvPicPr>
        <p:blipFill>
          <a:blip r:embed="rId4"/>
          <a:stretch>
            <a:fillRect/>
          </a:stretch>
        </p:blipFill>
        <p:spPr>
          <a:xfrm>
            <a:off x="3168895" y="5231348"/>
            <a:ext cx="3820339" cy="348889"/>
          </a:xfrm>
          <a:prstGeom prst="rect">
            <a:avLst/>
          </a:prstGeom>
        </p:spPr>
      </p:pic>
      <p:sp>
        <p:nvSpPr>
          <p:cNvPr id="4" name="Slide Number Placeholder 3">
            <a:extLst>
              <a:ext uri="{FF2B5EF4-FFF2-40B4-BE49-F238E27FC236}">
                <a16:creationId xmlns:a16="http://schemas.microsoft.com/office/drawing/2014/main" id="{C0F26737-DB90-B362-CE96-F5BE51DFBA95}"/>
              </a:ext>
            </a:extLst>
          </p:cNvPr>
          <p:cNvSpPr>
            <a:spLocks noGrp="1"/>
          </p:cNvSpPr>
          <p:nvPr>
            <p:ph type="sldNum" sz="quarter" idx="4"/>
          </p:nvPr>
        </p:nvSpPr>
        <p:spPr/>
        <p:txBody>
          <a:bodyPr/>
          <a:lstStyle/>
          <a:p>
            <a:fld id="{0FEB2BAE-42F5-4E8E-8779-D0CAC1AC6BE8}" type="slidenum">
              <a:rPr lang="en-US" smtClean="0"/>
              <a:t>8</a:t>
            </a:fld>
            <a:endParaRPr lang="en-US"/>
          </a:p>
        </p:txBody>
      </p:sp>
      <p:pic>
        <p:nvPicPr>
          <p:cNvPr id="5" name="Picture 4">
            <a:extLst>
              <a:ext uri="{FF2B5EF4-FFF2-40B4-BE49-F238E27FC236}">
                <a16:creationId xmlns:a16="http://schemas.microsoft.com/office/drawing/2014/main" id="{700E4F3B-E83E-E43F-CAE7-74D30F3C22D9}"/>
              </a:ext>
            </a:extLst>
          </p:cNvPr>
          <p:cNvPicPr>
            <a:picLocks noChangeAspect="1"/>
          </p:cNvPicPr>
          <p:nvPr/>
        </p:nvPicPr>
        <p:blipFill>
          <a:blip r:embed="rId5"/>
          <a:stretch>
            <a:fillRect/>
          </a:stretch>
        </p:blipFill>
        <p:spPr>
          <a:xfrm>
            <a:off x="8439466" y="2110696"/>
            <a:ext cx="3528976" cy="3009944"/>
          </a:xfrm>
          <a:prstGeom prst="rect">
            <a:avLst/>
          </a:prstGeom>
        </p:spPr>
      </p:pic>
    </p:spTree>
    <p:extLst>
      <p:ext uri="{BB962C8B-B14F-4D97-AF65-F5344CB8AC3E}">
        <p14:creationId xmlns:p14="http://schemas.microsoft.com/office/powerpoint/2010/main" val="2399265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4EC2F4-4D60-155C-D752-C68A71071BCD}"/>
              </a:ext>
            </a:extLst>
          </p:cNvPr>
          <p:cNvSpPr>
            <a:spLocks noGrp="1"/>
          </p:cNvSpPr>
          <p:nvPr>
            <p:ph type="ctrTitle"/>
          </p:nvPr>
        </p:nvSpPr>
        <p:spPr>
          <a:xfrm>
            <a:off x="813175" y="2541806"/>
            <a:ext cx="10807325" cy="1947460"/>
          </a:xfrm>
        </p:spPr>
        <p:txBody>
          <a:bodyPr/>
          <a:lstStyle/>
          <a:p>
            <a:pPr algn="ctr"/>
            <a:r>
              <a:rPr lang="en-US" dirty="0"/>
              <a:t>Hamiltonian Simulation</a:t>
            </a:r>
            <a:br>
              <a:rPr lang="en-US" dirty="0"/>
            </a:br>
            <a:r>
              <a:rPr lang="en-US" dirty="0" err="1"/>
              <a:t>Trotterization</a:t>
            </a:r>
            <a:endParaRPr lang="en-US" dirty="0"/>
          </a:p>
        </p:txBody>
      </p:sp>
      <p:sp>
        <p:nvSpPr>
          <p:cNvPr id="4" name="Slide Number Placeholder 3">
            <a:extLst>
              <a:ext uri="{FF2B5EF4-FFF2-40B4-BE49-F238E27FC236}">
                <a16:creationId xmlns:a16="http://schemas.microsoft.com/office/drawing/2014/main" id="{7B15BF9A-A195-26B0-AEE7-AB194A9131E8}"/>
              </a:ext>
            </a:extLst>
          </p:cNvPr>
          <p:cNvSpPr>
            <a:spLocks noGrp="1"/>
          </p:cNvSpPr>
          <p:nvPr>
            <p:ph type="sldNum" sz="quarter" idx="4"/>
          </p:nvPr>
        </p:nvSpPr>
        <p:spPr/>
        <p:txBody>
          <a:bodyPr/>
          <a:lstStyle/>
          <a:p>
            <a:fld id="{0FEB2BAE-42F5-4E8E-8779-D0CAC1AC6BE8}" type="slidenum">
              <a:rPr lang="en-US" smtClean="0"/>
              <a:t>9</a:t>
            </a:fld>
            <a:endParaRPr lang="en-US"/>
          </a:p>
        </p:txBody>
      </p:sp>
    </p:spTree>
    <p:extLst>
      <p:ext uri="{BB962C8B-B14F-4D97-AF65-F5344CB8AC3E}">
        <p14:creationId xmlns:p14="http://schemas.microsoft.com/office/powerpoint/2010/main" val="1031580542"/>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EA740E63-8231-234F-9059-7F6E415520C6}" vid="{315AC291-A142-F24B-B412-7E021522D5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bnl-ppt-template-widescreen</Template>
  <TotalTime>23762</TotalTime>
  <Words>2259</Words>
  <Application>Microsoft Office PowerPoint</Application>
  <PresentationFormat>Widescreen</PresentationFormat>
  <Paragraphs>286</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-apple-system</vt:lpstr>
      <vt:lpstr>Aptos</vt:lpstr>
      <vt:lpstr>Arial</vt:lpstr>
      <vt:lpstr>Cambria Math</vt:lpstr>
      <vt:lpstr>IBM Plex Sans</vt:lpstr>
      <vt:lpstr>Wingdings</vt:lpstr>
      <vt:lpstr>BNL</vt:lpstr>
      <vt:lpstr>Enhancing Quantum Utility</vt:lpstr>
      <vt:lpstr>PowerPoint Presentation</vt:lpstr>
      <vt:lpstr>Introduction</vt:lpstr>
      <vt:lpstr>Supremacy, Advantage, and Utility</vt:lpstr>
      <vt:lpstr>Introduction</vt:lpstr>
      <vt:lpstr>Our Contributions</vt:lpstr>
      <vt:lpstr>Quantum Spin Chain</vt:lpstr>
      <vt:lpstr>Quantum Spin Chain</vt:lpstr>
      <vt:lpstr>Hamiltonian Simulation Trotterization</vt:lpstr>
      <vt:lpstr>Time Evolution of Hamiltonian</vt:lpstr>
      <vt:lpstr>Trotterization</vt:lpstr>
      <vt:lpstr>Trotterization of H_iso</vt:lpstr>
      <vt:lpstr>Trotterization of H_iso (first-order)</vt:lpstr>
      <vt:lpstr>Trotterization of H_iso (second-order)</vt:lpstr>
      <vt:lpstr>Trotterization of H_iso (second-order) Opt.</vt:lpstr>
      <vt:lpstr>Trotterization of H_Dimer</vt:lpstr>
      <vt:lpstr>Trotterization of H_Dimer</vt:lpstr>
      <vt:lpstr>Circuit Implementation of Ui (one brick)</vt:lpstr>
      <vt:lpstr>Circuit Implementation (Optimization)</vt:lpstr>
      <vt:lpstr>Error Mitigation/Suppression</vt:lpstr>
      <vt:lpstr>Quantum Error Correction (QEC)</vt:lpstr>
      <vt:lpstr>Quantum Error Mitigation (QEM)</vt:lpstr>
      <vt:lpstr>Matrix-free Measurement Mitigation (M3)</vt:lpstr>
      <vt:lpstr>Dynamical Decoupling (DD)</vt:lpstr>
      <vt:lpstr>Pauli Twirling (PT)</vt:lpstr>
      <vt:lpstr>Zero Noise Extrapolation (ZNE)</vt:lpstr>
      <vt:lpstr>Qubit Mapping</vt:lpstr>
      <vt:lpstr>Results</vt:lpstr>
      <vt:lpstr>Classical Methods</vt:lpstr>
      <vt:lpstr>Results: N=20 sites (qubits)</vt:lpstr>
      <vt:lpstr>Results: N=96, 100 sites (qubits)</vt:lpstr>
      <vt:lpstr>Results: Circuit Depths &amp; CX Gate Counts</vt:lpstr>
      <vt:lpstr>Results: Discussion</vt:lpstr>
      <vt:lpstr>Conclusion &amp; Outlook</vt:lpstr>
      <vt:lpstr>Future Work</vt:lpstr>
      <vt:lpstr>Thank You! kyu@bnl.gov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Yu, Kwang Min</dc:creator>
  <cp:lastModifiedBy>Yu, Kwang Min</cp:lastModifiedBy>
  <cp:revision>107</cp:revision>
  <dcterms:created xsi:type="dcterms:W3CDTF">2024-07-08T00:01:42Z</dcterms:created>
  <dcterms:modified xsi:type="dcterms:W3CDTF">2025-01-14T16:31:05Z</dcterms:modified>
</cp:coreProperties>
</file>