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503" r:id="rId2"/>
    <p:sldId id="380" r:id="rId3"/>
    <p:sldId id="379" r:id="rId4"/>
    <p:sldId id="385" r:id="rId5"/>
    <p:sldId id="386" r:id="rId6"/>
    <p:sldId id="378" r:id="rId7"/>
    <p:sldId id="384" r:id="rId8"/>
    <p:sldId id="400" r:id="rId9"/>
    <p:sldId id="404" r:id="rId10"/>
    <p:sldId id="388" r:id="rId11"/>
    <p:sldId id="399" r:id="rId12"/>
    <p:sldId id="389" r:id="rId13"/>
    <p:sldId id="392" r:id="rId14"/>
    <p:sldId id="393" r:id="rId15"/>
    <p:sldId id="395" r:id="rId16"/>
    <p:sldId id="402" r:id="rId17"/>
    <p:sldId id="401" r:id="rId18"/>
    <p:sldId id="403" r:id="rId19"/>
    <p:sldId id="396" r:id="rId20"/>
    <p:sldId id="397" r:id="rId21"/>
    <p:sldId id="405" r:id="rId22"/>
    <p:sldId id="268" r:id="rId23"/>
    <p:sldId id="269" r:id="rId24"/>
    <p:sldId id="3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78"/>
    <p:restoredTop sz="94171"/>
  </p:normalViewPr>
  <p:slideViewPr>
    <p:cSldViewPr snapToGrid="0" snapToObjects="1">
      <p:cViewPr varScale="1">
        <p:scale>
          <a:sx n="116" d="100"/>
          <a:sy n="116" d="100"/>
        </p:scale>
        <p:origin x="1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9475D-78D6-7646-BCA8-A68ABDFC19C9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766F0-9E2A-DF46-A0CD-B3C918589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79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3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782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1622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3133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7437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8210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3259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7884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8632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4917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1040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836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560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2937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9594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9750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5134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2757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7062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0714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8934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7889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6601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6094413" y="0"/>
            <a:ext cx="12192001" cy="6859588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ノート プレースホルダー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0" y="0"/>
            <a:ext cx="3175" cy="7432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2220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E0CD-D0BA-AE40-B37C-5E6C754AC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24DA3-EF23-B24E-A1CD-939F5680D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03AB8-88DC-0B46-B99A-52B85AD60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F96F-5A48-A046-BD55-49E338146765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04E35-9A65-D943-9FA3-C7857D12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0BAB9-271B-A646-8261-31314ECC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862-C41D-9D46-9C60-4A7447D9C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A372-5E3C-7C4D-BA41-92FA4D25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53749B-9459-F341-A4AC-C9FE66216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528A9-1D80-244E-B7E8-11885B692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EA6C-86A7-D142-BDF7-BCF934BA5CD8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1E153-BB7C-6F4B-8DC0-EA2B033B7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F4E1A-430D-8E43-AD85-9DC3C713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862-C41D-9D46-9C60-4A7447D9C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0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CF17CD-9F90-3A4B-9C5F-365E00E824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EA08B-9117-824E-A390-52D2FD784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7B7D7-CA90-514E-8C64-82EFA986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4F00F-4D6D-E64D-BA3C-A742D94613E3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D2BEF-DF7F-8942-9E47-5F1FC8053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FA5B4-58F9-8344-A706-3111CEB2C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862-C41D-9D46-9C60-4A7447D9C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2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F8D374AB-D648-F44F-A8F6-F5D45B4190D6}" type="datetime1">
              <a:rPr lang="en-US" altLang="en-US" smtClean="0"/>
              <a:t>1/14/25</a:t>
            </a:fld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C9B1A152-3A89-4E3D-A3A9-01C12C7079CC}" type="slidenum">
              <a:rPr lang="en-US" altLang="en-US"/>
              <a:pPr/>
              <a:t>‹#›</a:t>
            </a:fld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5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59F6-209D-FB40-91A9-AE7DA7A6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6A071-6E25-9C48-A532-4E3A5FCC6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6A8B-D85D-C44F-90F2-14B075FE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B832-5A8F-D743-B5D1-9F3F8FC9B1AE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1DAEB-08D7-9E47-BD41-0408FBB6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8B97B-E047-E34B-BF54-7647A275A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862-C41D-9D46-9C60-4A7447D9C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7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6D53E-66A1-7F41-80BC-6A620BCE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28F04-0485-EF4D-93C5-28BC919C4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594B3-1CDF-E342-B14A-0E7CFAA1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B5C67-BD0B-F344-A216-FF5B58C72E20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8D77B-7F06-1841-B928-31129F1A8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5EBF-4B7F-EB48-8AC5-ED84D03F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862-C41D-9D46-9C60-4A7447D9C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E0E6C-76C3-DE4F-A0A4-BF0CED9B0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DAFCA-3BA0-C24E-88FD-2B9A905A37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826164-4EED-3045-9DAC-711794392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2907F-DC85-CB4D-8C77-C894F9A6D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18CA-5449-D242-8610-E11BF6EAF5A5}" type="datetime1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C32B7-01A2-B14F-B2C4-AE718ADD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C5696-CC83-F04E-B3F0-769FF2DB0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862-C41D-9D46-9C60-4A7447D9C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6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7F7BA-FE01-014F-998E-D2F429EF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E657D-6D92-6844-BCB7-AB49345CF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28943-3209-414A-9207-45D24F5E2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5436B-15AA-0342-A053-7C60AD7B00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16AEF-D8E7-E842-9187-6ACE880E77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255605-C4FB-9946-967E-5A4B3320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53F-DD0C-1F4F-9741-A239961C30EA}" type="datetime1">
              <a:rPr lang="en-US" smtClean="0"/>
              <a:t>1/14/25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DDC20E-93CF-3E42-9FB2-FF2BB719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05AAF-D33E-584F-BD5F-6761B566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862-C41D-9D46-9C60-4A7447D9C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4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08BDC-F851-E649-B178-85F5F0E1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262160-5139-A947-89E9-201E72ADD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6BA2-ED96-5443-B564-BD95174EEB9D}" type="datetime1">
              <a:rPr lang="en-US" smtClean="0"/>
              <a:t>1/14/25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58235-4555-5046-828C-4A52578C6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8329B-CA2E-284C-A368-DE9DB496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862-C41D-9D46-9C60-4A7447D9C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04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04110-55F4-8B40-A9A6-F5786F88E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40FD3-11FE-1141-80D7-222F3BF836D3}" type="datetime1">
              <a:rPr lang="en-US" smtClean="0"/>
              <a:t>1/14/25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65DA5-91D0-0D4B-A8EA-A54E63BCD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3F29E-E7B1-9442-9026-2EA4CE4C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862-C41D-9D46-9C60-4A7447D9C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5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860A2-CB7C-FA49-9C97-A4D02588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8CEDF-332E-D947-8610-6431FE1DC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4022C-DC0A-F849-ABD9-EC2444CCF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7F8DE-06BE-024E-9E8C-5780332B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D3C6-5EDC-904A-854D-80039F911AF5}" type="datetime1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7ED04-093D-394C-BDA4-7D387B1BA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FA8F0-EBE7-AC4B-B21B-89953B66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862-C41D-9D46-9C60-4A7447D9C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9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85870-2EC7-974D-A8A7-F429F3D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3DB1A-0B6A-8741-B93F-E44A13C33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1226A-DFF6-CA4F-9CE4-132616220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E6EEB-85A3-214C-A22F-C743488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803E-D902-444F-AFBC-C82341BC0628}" type="datetime1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CD55F-D670-9842-ACB0-FC6F7432E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E1A33-3CD3-AB4C-B9DE-4A8CD701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3E862-C41D-9D46-9C60-4A7447D9C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6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337B65-09AE-B747-9B75-8A2AD9D97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8AE42-4BBE-124B-B391-6837195B7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4B535-D71D-FC40-922C-D4F0783F59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0ABA7-3343-8148-A1C6-2DD9BE429EF2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600B4-EF48-DD48-94BE-A3C09469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2EB27-DFE7-9347-87BB-860FC0B37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3E862-C41D-9D46-9C60-4A7447D9C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5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3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10" Type="http://schemas.openxmlformats.org/officeDocument/2006/relationships/image" Target="../media/image49.emf"/><Relationship Id="rId4" Type="http://schemas.openxmlformats.org/officeDocument/2006/relationships/image" Target="../media/image39.png"/><Relationship Id="rId9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4.pn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6.pn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56.pn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emf"/><Relationship Id="rId5" Type="http://schemas.openxmlformats.org/officeDocument/2006/relationships/image" Target="../media/image64.emf"/><Relationship Id="rId4" Type="http://schemas.openxmlformats.org/officeDocument/2006/relationships/image" Target="../media/image63.png"/><Relationship Id="rId9" Type="http://schemas.openxmlformats.org/officeDocument/2006/relationships/image" Target="../media/image6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emf"/><Relationship Id="rId4" Type="http://schemas.openxmlformats.org/officeDocument/2006/relationships/image" Target="../media/image7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13" Type="http://schemas.openxmlformats.org/officeDocument/2006/relationships/image" Target="../media/image78.emf"/><Relationship Id="rId3" Type="http://schemas.openxmlformats.org/officeDocument/2006/relationships/image" Target="../media/image64.emf"/><Relationship Id="rId7" Type="http://schemas.openxmlformats.org/officeDocument/2006/relationships/image" Target="../media/image76.emf"/><Relationship Id="rId12" Type="http://schemas.openxmlformats.org/officeDocument/2006/relationships/image" Target="../media/image15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emf"/><Relationship Id="rId11" Type="http://schemas.openxmlformats.org/officeDocument/2006/relationships/image" Target="../media/image770.png"/><Relationship Id="rId5" Type="http://schemas.openxmlformats.org/officeDocument/2006/relationships/image" Target="../media/image74.emf"/><Relationship Id="rId15" Type="http://schemas.openxmlformats.org/officeDocument/2006/relationships/image" Target="../media/image79.emf"/><Relationship Id="rId4" Type="http://schemas.openxmlformats.org/officeDocument/2006/relationships/image" Target="../media/image73.emf"/><Relationship Id="rId1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tif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0F8C06-ED74-9F48-B80C-DF9515B44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288" y="0"/>
            <a:ext cx="14758737" cy="11630979"/>
          </a:xfrm>
          <a:prstGeom prst="rect">
            <a:avLst/>
          </a:prstGeom>
        </p:spPr>
      </p:pic>
      <p:sp>
        <p:nvSpPr>
          <p:cNvPr id="13314" name="テキスト ボックス 9"/>
          <p:cNvSpPr>
            <a:spLocks noChangeArrowheads="1"/>
          </p:cNvSpPr>
          <p:nvPr/>
        </p:nvSpPr>
        <p:spPr bwMode="auto">
          <a:xfrm>
            <a:off x="0" y="1148157"/>
            <a:ext cx="12176351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sensing assisted by near-term quantum algorithms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テキスト ボックス 6"/>
          <p:cNvSpPr>
            <a:spLocks noChangeArrowheads="1"/>
          </p:cNvSpPr>
          <p:nvPr/>
        </p:nvSpPr>
        <p:spPr bwMode="auto">
          <a:xfrm>
            <a:off x="0" y="2894217"/>
            <a:ext cx="12192000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ＭＳ 明朝" panose="02020609040205080304" pitchFamily="17" charset="-128"/>
                <a:sym typeface="Times New Roman" panose="02020603050405020304" pitchFamily="18" charset="0"/>
              </a:rPr>
              <a:t>Akira Sone</a:t>
            </a:r>
          </a:p>
        </p:txBody>
      </p:sp>
      <p:sp>
        <p:nvSpPr>
          <p:cNvPr id="13317" name="テキスト ボックス 1"/>
          <p:cNvSpPr>
            <a:spLocks noChangeArrowheads="1"/>
          </p:cNvSpPr>
          <p:nvPr/>
        </p:nvSpPr>
        <p:spPr bwMode="auto">
          <a:xfrm>
            <a:off x="15240" y="3767400"/>
            <a:ext cx="12192000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>
                    <a:lumMod val="95000"/>
                  </a:schemeClr>
                </a:solidFill>
                <a:latin typeface="Times New Roman"/>
                <a:ea typeface="游ゴシック"/>
                <a:cs typeface="Times New Roman"/>
                <a:sym typeface="Times New Roman" panose="02020603050405020304" pitchFamily="18" charset="0"/>
              </a:rPr>
              <a:t>University of Massachusetts, Boston, MA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323" name="テキスト ボックス 14"/>
          <p:cNvSpPr>
            <a:spLocks noChangeArrowheads="1"/>
          </p:cNvSpPr>
          <p:nvPr/>
        </p:nvSpPr>
        <p:spPr bwMode="auto">
          <a:xfrm>
            <a:off x="8200504" y="118806"/>
            <a:ext cx="3975847" cy="40011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altLang="en-US" sz="2000" b="1" dirty="0">
                <a:solidFill>
                  <a:schemeClr val="bg1">
                    <a:lumMod val="95000"/>
                  </a:schemeClr>
                </a:solidFill>
                <a:latin typeface="Times New Roman"/>
                <a:ea typeface="ＭＳ 明朝"/>
                <a:cs typeface="Times New Roman"/>
                <a:sym typeface="Times New Roman" panose="02020603050405020304" pitchFamily="18" charset="0"/>
              </a:rPr>
              <a:t>             January 15th, 2025</a:t>
            </a:r>
            <a:endParaRPr lang="en-US" altLang="en-US" sz="1200" dirty="0">
              <a:solidFill>
                <a:schemeClr val="bg1">
                  <a:lumMod val="95000"/>
                </a:schemeClr>
              </a:solidFill>
              <a:latin typeface="Times New Roman"/>
              <a:ea typeface="ＭＳ 明朝"/>
              <a:cs typeface="Times New Roman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A5655F-A510-701B-8D57-31CA5C97F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82" y="143753"/>
            <a:ext cx="12192000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NP-AMO-QIS Workshop at UMass Boston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C5CF9-69AE-BB69-62B4-CE1F735E9F68}"/>
              </a:ext>
            </a:extLst>
          </p:cNvPr>
          <p:cNvSpPr txBox="1"/>
          <p:nvPr/>
        </p:nvSpPr>
        <p:spPr>
          <a:xfrm>
            <a:off x="-718457" y="137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A13BA-4660-7D3D-DF87-D11F213038D8}"/>
              </a:ext>
            </a:extLst>
          </p:cNvPr>
          <p:cNvSpPr txBox="1"/>
          <p:nvPr/>
        </p:nvSpPr>
        <p:spPr>
          <a:xfrm>
            <a:off x="10221749" y="2005904"/>
            <a:ext cx="21052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LA-UR-21-20536 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LA-UR-20-28328 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LA-UR-20-27870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6C0C6-2DC3-DB9D-1B88-1A257C5C9C52}"/>
              </a:ext>
            </a:extLst>
          </p:cNvPr>
          <p:cNvSpPr txBox="1"/>
          <p:nvPr/>
        </p:nvSpPr>
        <p:spPr>
          <a:xfrm>
            <a:off x="952877" y="4556053"/>
            <a:ext cx="9162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800" dirty="0" err="1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J. L. </a:t>
            </a:r>
            <a:r>
              <a:rPr lang="en-US" sz="1800" dirty="0" err="1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Phys. Rev. A </a:t>
            </a:r>
            <a:r>
              <a:rPr lang="en-US" sz="1800" b="1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104</a:t>
            </a:r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062602 (2021)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en-US" sz="1800" dirty="0" err="1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J. L. </a:t>
            </a:r>
            <a:r>
              <a:rPr lang="en-US" sz="1800" dirty="0" err="1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Quantum Sci. Technol. </a:t>
            </a:r>
            <a:r>
              <a:rPr lang="en-US" sz="1800" b="1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035008 (2021)</a:t>
            </a:r>
            <a:b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J. L. </a:t>
            </a:r>
            <a:r>
              <a:rPr lang="en-US" sz="1800" dirty="0" err="1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800" dirty="0" err="1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Phys. Rev. Research </a:t>
            </a:r>
            <a:r>
              <a:rPr lang="en-US" sz="1800" b="1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solidFill>
                  <a:schemeClr val="bg1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013083 (2022)</a:t>
            </a:r>
            <a:endParaRPr lang="en-US" sz="1800" b="1" dirty="0">
              <a:solidFill>
                <a:schemeClr val="bg1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926158"/>
      </p:ext>
    </p:extLst>
  </p:cSld>
  <p:clrMapOvr>
    <a:masterClrMapping/>
  </p:clrMapOvr>
  <p:transition spd="slow" advTm="1300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12">
            <a:extLst>
              <a:ext uri="{FF2B5EF4-FFF2-40B4-BE49-F238E27FC236}">
                <a16:creationId xmlns:a16="http://schemas.microsoft.com/office/drawing/2014/main" id="{F753CF66-5DF9-7A4C-9CBD-BA520BCFCCD7}"/>
              </a:ext>
            </a:extLst>
          </p:cNvPr>
          <p:cNvSpPr/>
          <p:nvPr/>
        </p:nvSpPr>
        <p:spPr>
          <a:xfrm>
            <a:off x="5271284" y="3443029"/>
            <a:ext cx="824716" cy="1299827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01D5B1-1D9E-D94C-8D17-19D503D69849}"/>
              </a:ext>
            </a:extLst>
          </p:cNvPr>
          <p:cNvSpPr txBox="1"/>
          <p:nvPr/>
        </p:nvSpPr>
        <p:spPr>
          <a:xfrm>
            <a:off x="2782661" y="4825054"/>
            <a:ext cx="5801962" cy="4616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" pitchFamily="2" charset="0"/>
              </a:rPr>
              <a:t>Exponential computational complexity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F8F86C-CFF8-3346-A218-FFA7F5CFE86C}"/>
              </a:ext>
            </a:extLst>
          </p:cNvPr>
          <p:cNvSpPr txBox="1"/>
          <p:nvPr/>
        </p:nvSpPr>
        <p:spPr>
          <a:xfrm>
            <a:off x="598668" y="1142509"/>
            <a:ext cx="630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Times" pitchFamily="2" charset="0"/>
              </a:rPr>
              <a:t>In practice, for a general state…</a:t>
            </a:r>
            <a:endParaRPr lang="en-US" sz="2400" b="1" dirty="0">
              <a:latin typeface="Times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7094F6-6DB8-D746-9817-9DB0052ACB0B}"/>
              </a:ext>
            </a:extLst>
          </p:cNvPr>
          <p:cNvSpPr txBox="1"/>
          <p:nvPr/>
        </p:nvSpPr>
        <p:spPr>
          <a:xfrm>
            <a:off x="598668" y="2259361"/>
            <a:ext cx="5594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imes" pitchFamily="2" charset="0"/>
              </a:rPr>
              <a:t>Compute the fidelity via quantum computer</a:t>
            </a:r>
            <a:endParaRPr lang="en-US" sz="2400" dirty="0">
              <a:latin typeface="Times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66C676-54B2-9845-B617-A722F2C3B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271" y="2628890"/>
            <a:ext cx="4635423" cy="7501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4067B4-D5E0-DD40-AF58-B8EA683C6922}"/>
              </a:ext>
            </a:extLst>
          </p:cNvPr>
          <p:cNvSpPr txBox="1"/>
          <p:nvPr/>
        </p:nvSpPr>
        <p:spPr>
          <a:xfrm>
            <a:off x="6281258" y="3663699"/>
            <a:ext cx="3804852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Times" pitchFamily="2" charset="0"/>
              </a:rPr>
              <a:t>We need to identify </a:t>
            </a:r>
            <a:r>
              <a:rPr lang="en-US" altLang="ja-JP" sz="2400" b="1" dirty="0">
                <a:solidFill>
                  <a:schemeClr val="accent2"/>
                </a:solidFill>
                <a:latin typeface="Times" pitchFamily="2" charset="0"/>
              </a:rPr>
              <a:t>all</a:t>
            </a:r>
            <a:r>
              <a:rPr lang="en-US" altLang="ja-JP" sz="2400" dirty="0">
                <a:solidFill>
                  <a:srgbClr val="EA7720"/>
                </a:solidFill>
                <a:latin typeface="Times" pitchFamily="2" charset="0"/>
              </a:rPr>
              <a:t> </a:t>
            </a:r>
            <a:r>
              <a:rPr lang="en-US" altLang="ja-JP" sz="2400" dirty="0">
                <a:latin typeface="Times" pitchFamily="2" charset="0"/>
              </a:rPr>
              <a:t>the </a:t>
            </a:r>
          </a:p>
          <a:p>
            <a:pPr algn="ctr"/>
            <a:r>
              <a:rPr lang="en-US" altLang="ja-JP" sz="2400" dirty="0">
                <a:latin typeface="Times" pitchFamily="2" charset="0"/>
              </a:rPr>
              <a:t>eigenvalues and eigenvectors</a:t>
            </a:r>
            <a:endParaRPr lang="en-US" sz="2400" dirty="0">
              <a:latin typeface="Times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46B3AD-8127-3949-B817-56C9C58712FD}"/>
              </a:ext>
            </a:extLst>
          </p:cNvPr>
          <p:cNvSpPr txBox="1"/>
          <p:nvPr/>
        </p:nvSpPr>
        <p:spPr>
          <a:xfrm>
            <a:off x="693169" y="5934764"/>
            <a:ext cx="11081239" cy="523220"/>
          </a:xfrm>
          <a:prstGeom prst="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" pitchFamily="2" charset="0"/>
              </a:rPr>
              <a:t>Can we use the bounds on QFI to estimate QFI via quantum computer?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BF82A1-6BF4-AE4C-92BA-82BD25F8E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558" y="1503225"/>
            <a:ext cx="4343400" cy="7747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EAD856-F4AA-9A4B-9365-D42CE06B5B54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1">
            <a:extLst>
              <a:ext uri="{FF2B5EF4-FFF2-40B4-BE49-F238E27FC236}">
                <a16:creationId xmlns:a16="http://schemas.microsoft.com/office/drawing/2014/main" id="{5DC79C83-6D77-7548-B285-B7FD8B499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Difficulties in Estimating QFI with Quantum Computers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14C409-AFF9-7A4B-9985-ADE37C93C26D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19314758"/>
      </p:ext>
    </p:extLst>
  </p:cSld>
  <p:clrMapOvr>
    <a:masterClrMapping/>
  </p:clrMapOvr>
  <p:transition spd="slow" advTm="13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DBA958F-04E7-384C-8F3C-4EDA951D7511}"/>
              </a:ext>
            </a:extLst>
          </p:cNvPr>
          <p:cNvCxnSpPr>
            <a:cxnSpLocks/>
          </p:cNvCxnSpPr>
          <p:nvPr/>
        </p:nvCxnSpPr>
        <p:spPr>
          <a:xfrm flipV="1">
            <a:off x="1281765" y="2995058"/>
            <a:ext cx="0" cy="28518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E3BEAA-89BC-7E4B-B42D-0A5BCB4FD12B}"/>
              </a:ext>
            </a:extLst>
          </p:cNvPr>
          <p:cNvCxnSpPr>
            <a:cxnSpLocks/>
          </p:cNvCxnSpPr>
          <p:nvPr/>
        </p:nvCxnSpPr>
        <p:spPr>
          <a:xfrm flipV="1">
            <a:off x="1281764" y="5846955"/>
            <a:ext cx="3022275" cy="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D9D07A-D31A-1849-9200-88F79DD69B57}"/>
              </a:ext>
            </a:extLst>
          </p:cNvPr>
          <p:cNvCxnSpPr>
            <a:cxnSpLocks/>
          </p:cNvCxnSpPr>
          <p:nvPr/>
        </p:nvCxnSpPr>
        <p:spPr>
          <a:xfrm>
            <a:off x="1281765" y="4257750"/>
            <a:ext cx="302227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BFB4D829-54B9-4347-BD1A-C35F376155EB}"/>
              </a:ext>
            </a:extLst>
          </p:cNvPr>
          <p:cNvSpPr/>
          <p:nvPr/>
        </p:nvSpPr>
        <p:spPr>
          <a:xfrm>
            <a:off x="1613850" y="2995058"/>
            <a:ext cx="2478156" cy="1143008"/>
          </a:xfrm>
          <a:custGeom>
            <a:avLst/>
            <a:gdLst>
              <a:gd name="connsiteX0" fmla="*/ 0 w 6758608"/>
              <a:gd name="connsiteY0" fmla="*/ 132521 h 1709530"/>
              <a:gd name="connsiteX1" fmla="*/ 145774 w 6758608"/>
              <a:gd name="connsiteY1" fmla="*/ 0 h 1709530"/>
              <a:gd name="connsiteX2" fmla="*/ 238539 w 6758608"/>
              <a:gd name="connsiteY2" fmla="*/ 106017 h 1709530"/>
              <a:gd name="connsiteX3" fmla="*/ 265043 w 6758608"/>
              <a:gd name="connsiteY3" fmla="*/ 159026 h 1709530"/>
              <a:gd name="connsiteX4" fmla="*/ 318052 w 6758608"/>
              <a:gd name="connsiteY4" fmla="*/ 225287 h 1709530"/>
              <a:gd name="connsiteX5" fmla="*/ 344556 w 6758608"/>
              <a:gd name="connsiteY5" fmla="*/ 265043 h 1709530"/>
              <a:gd name="connsiteX6" fmla="*/ 450574 w 6758608"/>
              <a:gd name="connsiteY6" fmla="*/ 397565 h 1709530"/>
              <a:gd name="connsiteX7" fmla="*/ 490330 w 6758608"/>
              <a:gd name="connsiteY7" fmla="*/ 344556 h 1709530"/>
              <a:gd name="connsiteX8" fmla="*/ 530087 w 6758608"/>
              <a:gd name="connsiteY8" fmla="*/ 251791 h 1709530"/>
              <a:gd name="connsiteX9" fmla="*/ 569843 w 6758608"/>
              <a:gd name="connsiteY9" fmla="*/ 225287 h 1709530"/>
              <a:gd name="connsiteX10" fmla="*/ 622852 w 6758608"/>
              <a:gd name="connsiteY10" fmla="*/ 185530 h 1709530"/>
              <a:gd name="connsiteX11" fmla="*/ 715617 w 6758608"/>
              <a:gd name="connsiteY11" fmla="*/ 212034 h 1709530"/>
              <a:gd name="connsiteX12" fmla="*/ 742121 w 6758608"/>
              <a:gd name="connsiteY12" fmla="*/ 238539 h 1709530"/>
              <a:gd name="connsiteX13" fmla="*/ 808382 w 6758608"/>
              <a:gd name="connsiteY13" fmla="*/ 344556 h 1709530"/>
              <a:gd name="connsiteX14" fmla="*/ 887895 w 6758608"/>
              <a:gd name="connsiteY14" fmla="*/ 450573 h 1709530"/>
              <a:gd name="connsiteX15" fmla="*/ 927652 w 6758608"/>
              <a:gd name="connsiteY15" fmla="*/ 516834 h 1709530"/>
              <a:gd name="connsiteX16" fmla="*/ 1007165 w 6758608"/>
              <a:gd name="connsiteY16" fmla="*/ 556591 h 1709530"/>
              <a:gd name="connsiteX17" fmla="*/ 1139687 w 6758608"/>
              <a:gd name="connsiteY17" fmla="*/ 503582 h 1709530"/>
              <a:gd name="connsiteX18" fmla="*/ 1179443 w 6758608"/>
              <a:gd name="connsiteY18" fmla="*/ 516834 h 1709530"/>
              <a:gd name="connsiteX19" fmla="*/ 1219200 w 6758608"/>
              <a:gd name="connsiteY19" fmla="*/ 543339 h 1709530"/>
              <a:gd name="connsiteX20" fmla="*/ 1272208 w 6758608"/>
              <a:gd name="connsiteY20" fmla="*/ 622852 h 1709530"/>
              <a:gd name="connsiteX21" fmla="*/ 1378226 w 6758608"/>
              <a:gd name="connsiteY21" fmla="*/ 583095 h 1709530"/>
              <a:gd name="connsiteX22" fmla="*/ 1457739 w 6758608"/>
              <a:gd name="connsiteY22" fmla="*/ 569843 h 1709530"/>
              <a:gd name="connsiteX23" fmla="*/ 1510747 w 6758608"/>
              <a:gd name="connsiteY23" fmla="*/ 583095 h 1709530"/>
              <a:gd name="connsiteX24" fmla="*/ 1616765 w 6758608"/>
              <a:gd name="connsiteY24" fmla="*/ 662608 h 1709530"/>
              <a:gd name="connsiteX25" fmla="*/ 1762539 w 6758608"/>
              <a:gd name="connsiteY25" fmla="*/ 662608 h 1709530"/>
              <a:gd name="connsiteX26" fmla="*/ 1881808 w 6758608"/>
              <a:gd name="connsiteY26" fmla="*/ 755373 h 1709530"/>
              <a:gd name="connsiteX27" fmla="*/ 1948069 w 6758608"/>
              <a:gd name="connsiteY27" fmla="*/ 768626 h 1709530"/>
              <a:gd name="connsiteX28" fmla="*/ 2146852 w 6758608"/>
              <a:gd name="connsiteY28" fmla="*/ 768626 h 1709530"/>
              <a:gd name="connsiteX29" fmla="*/ 2239617 w 6758608"/>
              <a:gd name="connsiteY29" fmla="*/ 848139 h 1709530"/>
              <a:gd name="connsiteX30" fmla="*/ 2292626 w 6758608"/>
              <a:gd name="connsiteY30" fmla="*/ 874643 h 1709530"/>
              <a:gd name="connsiteX31" fmla="*/ 2385391 w 6758608"/>
              <a:gd name="connsiteY31" fmla="*/ 901147 h 1709530"/>
              <a:gd name="connsiteX32" fmla="*/ 2425147 w 6758608"/>
              <a:gd name="connsiteY32" fmla="*/ 887895 h 1709530"/>
              <a:gd name="connsiteX33" fmla="*/ 2478156 w 6758608"/>
              <a:gd name="connsiteY33" fmla="*/ 861391 h 1709530"/>
              <a:gd name="connsiteX34" fmla="*/ 2637182 w 6758608"/>
              <a:gd name="connsiteY34" fmla="*/ 874643 h 1709530"/>
              <a:gd name="connsiteX35" fmla="*/ 2690191 w 6758608"/>
              <a:gd name="connsiteY35" fmla="*/ 901147 h 1709530"/>
              <a:gd name="connsiteX36" fmla="*/ 2782956 w 6758608"/>
              <a:gd name="connsiteY36" fmla="*/ 954156 h 1709530"/>
              <a:gd name="connsiteX37" fmla="*/ 3021495 w 6758608"/>
              <a:gd name="connsiteY37" fmla="*/ 993913 h 1709530"/>
              <a:gd name="connsiteX38" fmla="*/ 3074504 w 6758608"/>
              <a:gd name="connsiteY38" fmla="*/ 1007165 h 1709530"/>
              <a:gd name="connsiteX39" fmla="*/ 3167269 w 6758608"/>
              <a:gd name="connsiteY39" fmla="*/ 1060173 h 1709530"/>
              <a:gd name="connsiteX40" fmla="*/ 3273287 w 6758608"/>
              <a:gd name="connsiteY40" fmla="*/ 1086678 h 1709530"/>
              <a:gd name="connsiteX41" fmla="*/ 3432313 w 6758608"/>
              <a:gd name="connsiteY41" fmla="*/ 1086678 h 1709530"/>
              <a:gd name="connsiteX42" fmla="*/ 3511826 w 6758608"/>
              <a:gd name="connsiteY42" fmla="*/ 1139687 h 1709530"/>
              <a:gd name="connsiteX43" fmla="*/ 3697356 w 6758608"/>
              <a:gd name="connsiteY43" fmla="*/ 1152939 h 1709530"/>
              <a:gd name="connsiteX44" fmla="*/ 3737113 w 6758608"/>
              <a:gd name="connsiteY44" fmla="*/ 1166191 h 1709530"/>
              <a:gd name="connsiteX45" fmla="*/ 3790121 w 6758608"/>
              <a:gd name="connsiteY45" fmla="*/ 1192695 h 1709530"/>
              <a:gd name="connsiteX46" fmla="*/ 3949147 w 6758608"/>
              <a:gd name="connsiteY46" fmla="*/ 1179443 h 1709530"/>
              <a:gd name="connsiteX47" fmla="*/ 4041913 w 6758608"/>
              <a:gd name="connsiteY47" fmla="*/ 1192695 h 1709530"/>
              <a:gd name="connsiteX48" fmla="*/ 4081669 w 6758608"/>
              <a:gd name="connsiteY48" fmla="*/ 1219200 h 1709530"/>
              <a:gd name="connsiteX49" fmla="*/ 4161182 w 6758608"/>
              <a:gd name="connsiteY49" fmla="*/ 1245704 h 1709530"/>
              <a:gd name="connsiteX50" fmla="*/ 4200939 w 6758608"/>
              <a:gd name="connsiteY50" fmla="*/ 1258956 h 1709530"/>
              <a:gd name="connsiteX51" fmla="*/ 4240695 w 6758608"/>
              <a:gd name="connsiteY51" fmla="*/ 1272208 h 1709530"/>
              <a:gd name="connsiteX52" fmla="*/ 4280452 w 6758608"/>
              <a:gd name="connsiteY52" fmla="*/ 1298713 h 1709530"/>
              <a:gd name="connsiteX53" fmla="*/ 4598504 w 6758608"/>
              <a:gd name="connsiteY53" fmla="*/ 1338469 h 1709530"/>
              <a:gd name="connsiteX54" fmla="*/ 4744278 w 6758608"/>
              <a:gd name="connsiteY54" fmla="*/ 1378226 h 1709530"/>
              <a:gd name="connsiteX55" fmla="*/ 4784034 w 6758608"/>
              <a:gd name="connsiteY55" fmla="*/ 1417982 h 1709530"/>
              <a:gd name="connsiteX56" fmla="*/ 4890052 w 6758608"/>
              <a:gd name="connsiteY56" fmla="*/ 1391478 h 1709530"/>
              <a:gd name="connsiteX57" fmla="*/ 4943061 w 6758608"/>
              <a:gd name="connsiteY57" fmla="*/ 1404730 h 1709530"/>
              <a:gd name="connsiteX58" fmla="*/ 5022574 w 6758608"/>
              <a:gd name="connsiteY58" fmla="*/ 1431234 h 1709530"/>
              <a:gd name="connsiteX59" fmla="*/ 5141843 w 6758608"/>
              <a:gd name="connsiteY59" fmla="*/ 1457739 h 1709530"/>
              <a:gd name="connsiteX60" fmla="*/ 5221356 w 6758608"/>
              <a:gd name="connsiteY60" fmla="*/ 1497495 h 1709530"/>
              <a:gd name="connsiteX61" fmla="*/ 5327374 w 6758608"/>
              <a:gd name="connsiteY61" fmla="*/ 1470991 h 1709530"/>
              <a:gd name="connsiteX62" fmla="*/ 5433391 w 6758608"/>
              <a:gd name="connsiteY62" fmla="*/ 1497495 h 1709530"/>
              <a:gd name="connsiteX63" fmla="*/ 5459895 w 6758608"/>
              <a:gd name="connsiteY63" fmla="*/ 1524000 h 1709530"/>
              <a:gd name="connsiteX64" fmla="*/ 5645426 w 6758608"/>
              <a:gd name="connsiteY64" fmla="*/ 1537252 h 1709530"/>
              <a:gd name="connsiteX65" fmla="*/ 5698434 w 6758608"/>
              <a:gd name="connsiteY65" fmla="*/ 1550504 h 1709530"/>
              <a:gd name="connsiteX66" fmla="*/ 5870713 w 6758608"/>
              <a:gd name="connsiteY66" fmla="*/ 1577008 h 1709530"/>
              <a:gd name="connsiteX67" fmla="*/ 5936974 w 6758608"/>
              <a:gd name="connsiteY67" fmla="*/ 1590260 h 1709530"/>
              <a:gd name="connsiteX68" fmla="*/ 6202017 w 6758608"/>
              <a:gd name="connsiteY68" fmla="*/ 1603513 h 1709530"/>
              <a:gd name="connsiteX69" fmla="*/ 6255026 w 6758608"/>
              <a:gd name="connsiteY69" fmla="*/ 1616765 h 1709530"/>
              <a:gd name="connsiteX70" fmla="*/ 6321287 w 6758608"/>
              <a:gd name="connsiteY70" fmla="*/ 1630017 h 1709530"/>
              <a:gd name="connsiteX71" fmla="*/ 6440556 w 6758608"/>
              <a:gd name="connsiteY71" fmla="*/ 1656521 h 1709530"/>
              <a:gd name="connsiteX72" fmla="*/ 6652591 w 6758608"/>
              <a:gd name="connsiteY72" fmla="*/ 1669773 h 1709530"/>
              <a:gd name="connsiteX73" fmla="*/ 6745356 w 6758608"/>
              <a:gd name="connsiteY73" fmla="*/ 1696278 h 1709530"/>
              <a:gd name="connsiteX74" fmla="*/ 6758608 w 6758608"/>
              <a:gd name="connsiteY74" fmla="*/ 1709530 h 170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758608" h="1709530">
                <a:moveTo>
                  <a:pt x="0" y="132521"/>
                </a:moveTo>
                <a:cubicBezTo>
                  <a:pt x="117279" y="15242"/>
                  <a:pt x="64433" y="54226"/>
                  <a:pt x="145774" y="0"/>
                </a:cubicBezTo>
                <a:cubicBezTo>
                  <a:pt x="184090" y="38316"/>
                  <a:pt x="206182" y="57481"/>
                  <a:pt x="238539" y="106017"/>
                </a:cubicBezTo>
                <a:cubicBezTo>
                  <a:pt x="249497" y="122454"/>
                  <a:pt x="254085" y="142589"/>
                  <a:pt x="265043" y="159026"/>
                </a:cubicBezTo>
                <a:cubicBezTo>
                  <a:pt x="280733" y="182561"/>
                  <a:pt x="301081" y="202659"/>
                  <a:pt x="318052" y="225287"/>
                </a:cubicBezTo>
                <a:cubicBezTo>
                  <a:pt x="327608" y="238029"/>
                  <a:pt x="335188" y="252162"/>
                  <a:pt x="344556" y="265043"/>
                </a:cubicBezTo>
                <a:cubicBezTo>
                  <a:pt x="421898" y="371388"/>
                  <a:pt x="395568" y="342559"/>
                  <a:pt x="450574" y="397565"/>
                </a:cubicBezTo>
                <a:cubicBezTo>
                  <a:pt x="463826" y="379895"/>
                  <a:pt x="479372" y="363733"/>
                  <a:pt x="490330" y="344556"/>
                </a:cubicBezTo>
                <a:cubicBezTo>
                  <a:pt x="520460" y="291827"/>
                  <a:pt x="482300" y="309136"/>
                  <a:pt x="530087" y="251791"/>
                </a:cubicBezTo>
                <a:cubicBezTo>
                  <a:pt x="540283" y="239556"/>
                  <a:pt x="556883" y="234544"/>
                  <a:pt x="569843" y="225287"/>
                </a:cubicBezTo>
                <a:cubicBezTo>
                  <a:pt x="587816" y="212449"/>
                  <a:pt x="605182" y="198782"/>
                  <a:pt x="622852" y="185530"/>
                </a:cubicBezTo>
                <a:cubicBezTo>
                  <a:pt x="653774" y="194365"/>
                  <a:pt x="686230" y="198973"/>
                  <a:pt x="715617" y="212034"/>
                </a:cubicBezTo>
                <a:cubicBezTo>
                  <a:pt x="727034" y="217108"/>
                  <a:pt x="734956" y="228303"/>
                  <a:pt x="742121" y="238539"/>
                </a:cubicBezTo>
                <a:cubicBezTo>
                  <a:pt x="766019" y="272679"/>
                  <a:pt x="787384" y="308559"/>
                  <a:pt x="808382" y="344556"/>
                </a:cubicBezTo>
                <a:cubicBezTo>
                  <a:pt x="906483" y="512727"/>
                  <a:pt x="744493" y="266200"/>
                  <a:pt x="887895" y="450573"/>
                </a:cubicBezTo>
                <a:cubicBezTo>
                  <a:pt x="903709" y="470905"/>
                  <a:pt x="910889" y="497277"/>
                  <a:pt x="927652" y="516834"/>
                </a:cubicBezTo>
                <a:cubicBezTo>
                  <a:pt x="948205" y="540813"/>
                  <a:pt x="979334" y="547314"/>
                  <a:pt x="1007165" y="556591"/>
                </a:cubicBezTo>
                <a:cubicBezTo>
                  <a:pt x="1057856" y="526176"/>
                  <a:pt x="1078674" y="503582"/>
                  <a:pt x="1139687" y="503582"/>
                </a:cubicBezTo>
                <a:cubicBezTo>
                  <a:pt x="1153656" y="503582"/>
                  <a:pt x="1166191" y="512417"/>
                  <a:pt x="1179443" y="516834"/>
                </a:cubicBezTo>
                <a:cubicBezTo>
                  <a:pt x="1192695" y="525669"/>
                  <a:pt x="1208712" y="531352"/>
                  <a:pt x="1219200" y="543339"/>
                </a:cubicBezTo>
                <a:cubicBezTo>
                  <a:pt x="1240176" y="567312"/>
                  <a:pt x="1272208" y="622852"/>
                  <a:pt x="1272208" y="622852"/>
                </a:cubicBezTo>
                <a:cubicBezTo>
                  <a:pt x="1285112" y="617690"/>
                  <a:pt x="1354850" y="588290"/>
                  <a:pt x="1378226" y="583095"/>
                </a:cubicBezTo>
                <a:cubicBezTo>
                  <a:pt x="1404456" y="577266"/>
                  <a:pt x="1431235" y="574260"/>
                  <a:pt x="1457739" y="569843"/>
                </a:cubicBezTo>
                <a:cubicBezTo>
                  <a:pt x="1475408" y="574260"/>
                  <a:pt x="1495593" y="572992"/>
                  <a:pt x="1510747" y="583095"/>
                </a:cubicBezTo>
                <a:cubicBezTo>
                  <a:pt x="1663021" y="684612"/>
                  <a:pt x="1513326" y="628129"/>
                  <a:pt x="1616765" y="662608"/>
                </a:cubicBezTo>
                <a:cubicBezTo>
                  <a:pt x="1682909" y="653159"/>
                  <a:pt x="1705263" y="638061"/>
                  <a:pt x="1762539" y="662608"/>
                </a:cubicBezTo>
                <a:cubicBezTo>
                  <a:pt x="1810926" y="683345"/>
                  <a:pt x="1833478" y="733893"/>
                  <a:pt x="1881808" y="755373"/>
                </a:cubicBezTo>
                <a:cubicBezTo>
                  <a:pt x="1902391" y="764521"/>
                  <a:pt x="1925982" y="764208"/>
                  <a:pt x="1948069" y="768626"/>
                </a:cubicBezTo>
                <a:cubicBezTo>
                  <a:pt x="2026406" y="755569"/>
                  <a:pt x="2061368" y="742323"/>
                  <a:pt x="2146852" y="768626"/>
                </a:cubicBezTo>
                <a:cubicBezTo>
                  <a:pt x="2186742" y="780900"/>
                  <a:pt x="2208097" y="825625"/>
                  <a:pt x="2239617" y="848139"/>
                </a:cubicBezTo>
                <a:cubicBezTo>
                  <a:pt x="2255692" y="859622"/>
                  <a:pt x="2274468" y="866861"/>
                  <a:pt x="2292626" y="874643"/>
                </a:cubicBezTo>
                <a:cubicBezTo>
                  <a:pt x="2319244" y="886050"/>
                  <a:pt x="2358490" y="894422"/>
                  <a:pt x="2385391" y="901147"/>
                </a:cubicBezTo>
                <a:cubicBezTo>
                  <a:pt x="2398643" y="896730"/>
                  <a:pt x="2412308" y="893398"/>
                  <a:pt x="2425147" y="887895"/>
                </a:cubicBezTo>
                <a:cubicBezTo>
                  <a:pt x="2443305" y="880113"/>
                  <a:pt x="2458439" y="862623"/>
                  <a:pt x="2478156" y="861391"/>
                </a:cubicBezTo>
                <a:cubicBezTo>
                  <a:pt x="2531245" y="858073"/>
                  <a:pt x="2584173" y="870226"/>
                  <a:pt x="2637182" y="874643"/>
                </a:cubicBezTo>
                <a:cubicBezTo>
                  <a:pt x="2654852" y="883478"/>
                  <a:pt x="2673039" y="891346"/>
                  <a:pt x="2690191" y="901147"/>
                </a:cubicBezTo>
                <a:cubicBezTo>
                  <a:pt x="2730912" y="924416"/>
                  <a:pt x="2734892" y="938135"/>
                  <a:pt x="2782956" y="954156"/>
                </a:cubicBezTo>
                <a:cubicBezTo>
                  <a:pt x="2878795" y="986102"/>
                  <a:pt x="2917621" y="983525"/>
                  <a:pt x="3021495" y="993913"/>
                </a:cubicBezTo>
                <a:cubicBezTo>
                  <a:pt x="3039165" y="998330"/>
                  <a:pt x="3057763" y="999990"/>
                  <a:pt x="3074504" y="1007165"/>
                </a:cubicBezTo>
                <a:cubicBezTo>
                  <a:pt x="3176296" y="1050789"/>
                  <a:pt x="3043459" y="1018903"/>
                  <a:pt x="3167269" y="1060173"/>
                </a:cubicBezTo>
                <a:cubicBezTo>
                  <a:pt x="3201827" y="1071692"/>
                  <a:pt x="3273287" y="1086678"/>
                  <a:pt x="3273287" y="1086678"/>
                </a:cubicBezTo>
                <a:cubicBezTo>
                  <a:pt x="3333868" y="1076581"/>
                  <a:pt x="3371732" y="1061436"/>
                  <a:pt x="3432313" y="1086678"/>
                </a:cubicBezTo>
                <a:cubicBezTo>
                  <a:pt x="3461717" y="1098930"/>
                  <a:pt x="3480053" y="1137417"/>
                  <a:pt x="3511826" y="1139687"/>
                </a:cubicBezTo>
                <a:lnTo>
                  <a:pt x="3697356" y="1152939"/>
                </a:lnTo>
                <a:cubicBezTo>
                  <a:pt x="3710608" y="1157356"/>
                  <a:pt x="3724273" y="1160688"/>
                  <a:pt x="3737113" y="1166191"/>
                </a:cubicBezTo>
                <a:cubicBezTo>
                  <a:pt x="3755271" y="1173973"/>
                  <a:pt x="3770405" y="1191463"/>
                  <a:pt x="3790121" y="1192695"/>
                </a:cubicBezTo>
                <a:cubicBezTo>
                  <a:pt x="3843210" y="1196013"/>
                  <a:pt x="3896138" y="1183860"/>
                  <a:pt x="3949147" y="1179443"/>
                </a:cubicBezTo>
                <a:cubicBezTo>
                  <a:pt x="3980069" y="1183860"/>
                  <a:pt x="4011994" y="1183719"/>
                  <a:pt x="4041913" y="1192695"/>
                </a:cubicBezTo>
                <a:cubicBezTo>
                  <a:pt x="4057168" y="1197272"/>
                  <a:pt x="4067115" y="1212731"/>
                  <a:pt x="4081669" y="1219200"/>
                </a:cubicBezTo>
                <a:cubicBezTo>
                  <a:pt x="4107199" y="1230547"/>
                  <a:pt x="4134678" y="1236869"/>
                  <a:pt x="4161182" y="1245704"/>
                </a:cubicBezTo>
                <a:lnTo>
                  <a:pt x="4200939" y="1258956"/>
                </a:lnTo>
                <a:lnTo>
                  <a:pt x="4240695" y="1272208"/>
                </a:lnTo>
                <a:cubicBezTo>
                  <a:pt x="4253947" y="1281043"/>
                  <a:pt x="4265897" y="1292244"/>
                  <a:pt x="4280452" y="1298713"/>
                </a:cubicBezTo>
                <a:cubicBezTo>
                  <a:pt x="4391209" y="1347938"/>
                  <a:pt x="4458360" y="1330683"/>
                  <a:pt x="4598504" y="1338469"/>
                </a:cubicBezTo>
                <a:cubicBezTo>
                  <a:pt x="4699386" y="1372096"/>
                  <a:pt x="4650622" y="1359494"/>
                  <a:pt x="4744278" y="1378226"/>
                </a:cubicBezTo>
                <a:cubicBezTo>
                  <a:pt x="4757530" y="1391478"/>
                  <a:pt x="4765852" y="1413437"/>
                  <a:pt x="4784034" y="1417982"/>
                </a:cubicBezTo>
                <a:cubicBezTo>
                  <a:pt x="4802310" y="1422551"/>
                  <a:pt x="4867181" y="1399102"/>
                  <a:pt x="4890052" y="1391478"/>
                </a:cubicBezTo>
                <a:cubicBezTo>
                  <a:pt x="4907722" y="1395895"/>
                  <a:pt x="4925616" y="1399496"/>
                  <a:pt x="4943061" y="1404730"/>
                </a:cubicBezTo>
                <a:cubicBezTo>
                  <a:pt x="4969821" y="1412758"/>
                  <a:pt x="4995179" y="1425755"/>
                  <a:pt x="5022574" y="1431234"/>
                </a:cubicBezTo>
                <a:cubicBezTo>
                  <a:pt x="5106694" y="1448059"/>
                  <a:pt x="5066982" y="1439024"/>
                  <a:pt x="5141843" y="1457739"/>
                </a:cubicBezTo>
                <a:cubicBezTo>
                  <a:pt x="5161943" y="1471139"/>
                  <a:pt x="5193924" y="1497495"/>
                  <a:pt x="5221356" y="1497495"/>
                </a:cubicBezTo>
                <a:cubicBezTo>
                  <a:pt x="5253339" y="1497495"/>
                  <a:pt x="5296002" y="1481448"/>
                  <a:pt x="5327374" y="1470991"/>
                </a:cubicBezTo>
                <a:cubicBezTo>
                  <a:pt x="5341623" y="1473841"/>
                  <a:pt x="5413018" y="1485271"/>
                  <a:pt x="5433391" y="1497495"/>
                </a:cubicBezTo>
                <a:cubicBezTo>
                  <a:pt x="5444105" y="1503923"/>
                  <a:pt x="5447615" y="1521697"/>
                  <a:pt x="5459895" y="1524000"/>
                </a:cubicBezTo>
                <a:cubicBezTo>
                  <a:pt x="5520834" y="1535426"/>
                  <a:pt x="5583582" y="1532835"/>
                  <a:pt x="5645426" y="1537252"/>
                </a:cubicBezTo>
                <a:cubicBezTo>
                  <a:pt x="5663095" y="1541669"/>
                  <a:pt x="5680575" y="1546932"/>
                  <a:pt x="5698434" y="1550504"/>
                </a:cubicBezTo>
                <a:cubicBezTo>
                  <a:pt x="5771778" y="1565173"/>
                  <a:pt x="5794336" y="1564279"/>
                  <a:pt x="5870713" y="1577008"/>
                </a:cubicBezTo>
                <a:cubicBezTo>
                  <a:pt x="5892931" y="1580711"/>
                  <a:pt x="5914521" y="1588464"/>
                  <a:pt x="5936974" y="1590260"/>
                </a:cubicBezTo>
                <a:cubicBezTo>
                  <a:pt x="6025150" y="1597314"/>
                  <a:pt x="6113669" y="1599095"/>
                  <a:pt x="6202017" y="1603513"/>
                </a:cubicBezTo>
                <a:cubicBezTo>
                  <a:pt x="6219687" y="1607930"/>
                  <a:pt x="6237246" y="1612814"/>
                  <a:pt x="6255026" y="1616765"/>
                </a:cubicBezTo>
                <a:cubicBezTo>
                  <a:pt x="6277014" y="1621651"/>
                  <a:pt x="6299435" y="1624554"/>
                  <a:pt x="6321287" y="1630017"/>
                </a:cubicBezTo>
                <a:cubicBezTo>
                  <a:pt x="6397617" y="1649099"/>
                  <a:pt x="6325945" y="1646102"/>
                  <a:pt x="6440556" y="1656521"/>
                </a:cubicBezTo>
                <a:cubicBezTo>
                  <a:pt x="6511081" y="1662932"/>
                  <a:pt x="6581913" y="1665356"/>
                  <a:pt x="6652591" y="1669773"/>
                </a:cubicBezTo>
                <a:cubicBezTo>
                  <a:pt x="6669572" y="1674018"/>
                  <a:pt x="6726347" y="1686773"/>
                  <a:pt x="6745356" y="1696278"/>
                </a:cubicBezTo>
                <a:cubicBezTo>
                  <a:pt x="6750944" y="1699072"/>
                  <a:pt x="6754191" y="1705113"/>
                  <a:pt x="6758608" y="170953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F7C09CC-4E6D-854A-8669-0914E936D06E}"/>
              </a:ext>
            </a:extLst>
          </p:cNvPr>
          <p:cNvSpPr/>
          <p:nvPr/>
        </p:nvSpPr>
        <p:spPr>
          <a:xfrm>
            <a:off x="1574093" y="4377434"/>
            <a:ext cx="2517913" cy="1349841"/>
          </a:xfrm>
          <a:custGeom>
            <a:avLst/>
            <a:gdLst>
              <a:gd name="connsiteX0" fmla="*/ 0 w 6612835"/>
              <a:gd name="connsiteY0" fmla="*/ 2014330 h 2014330"/>
              <a:gd name="connsiteX1" fmla="*/ 53009 w 6612835"/>
              <a:gd name="connsiteY1" fmla="*/ 1934817 h 2014330"/>
              <a:gd name="connsiteX2" fmla="*/ 66261 w 6612835"/>
              <a:gd name="connsiteY2" fmla="*/ 1895061 h 2014330"/>
              <a:gd name="connsiteX3" fmla="*/ 92765 w 6612835"/>
              <a:gd name="connsiteY3" fmla="*/ 1828800 h 2014330"/>
              <a:gd name="connsiteX4" fmla="*/ 119270 w 6612835"/>
              <a:gd name="connsiteY4" fmla="*/ 1749287 h 2014330"/>
              <a:gd name="connsiteX5" fmla="*/ 145774 w 6612835"/>
              <a:gd name="connsiteY5" fmla="*/ 1722782 h 2014330"/>
              <a:gd name="connsiteX6" fmla="*/ 172278 w 6612835"/>
              <a:gd name="connsiteY6" fmla="*/ 1669774 h 2014330"/>
              <a:gd name="connsiteX7" fmla="*/ 198783 w 6612835"/>
              <a:gd name="connsiteY7" fmla="*/ 1630017 h 2014330"/>
              <a:gd name="connsiteX8" fmla="*/ 251791 w 6612835"/>
              <a:gd name="connsiteY8" fmla="*/ 1696278 h 2014330"/>
              <a:gd name="connsiteX9" fmla="*/ 291548 w 6612835"/>
              <a:gd name="connsiteY9" fmla="*/ 1921565 h 2014330"/>
              <a:gd name="connsiteX10" fmla="*/ 331304 w 6612835"/>
              <a:gd name="connsiteY10" fmla="*/ 1908313 h 2014330"/>
              <a:gd name="connsiteX11" fmla="*/ 397565 w 6612835"/>
              <a:gd name="connsiteY11" fmla="*/ 1762539 h 2014330"/>
              <a:gd name="connsiteX12" fmla="*/ 450574 w 6612835"/>
              <a:gd name="connsiteY12" fmla="*/ 1669774 h 2014330"/>
              <a:gd name="connsiteX13" fmla="*/ 543339 w 6612835"/>
              <a:gd name="connsiteY13" fmla="*/ 1510748 h 2014330"/>
              <a:gd name="connsiteX14" fmla="*/ 583096 w 6612835"/>
              <a:gd name="connsiteY14" fmla="*/ 1484243 h 2014330"/>
              <a:gd name="connsiteX15" fmla="*/ 649357 w 6612835"/>
              <a:gd name="connsiteY15" fmla="*/ 1431234 h 2014330"/>
              <a:gd name="connsiteX16" fmla="*/ 742122 w 6612835"/>
              <a:gd name="connsiteY16" fmla="*/ 1550504 h 2014330"/>
              <a:gd name="connsiteX17" fmla="*/ 755374 w 6612835"/>
              <a:gd name="connsiteY17" fmla="*/ 1616765 h 2014330"/>
              <a:gd name="connsiteX18" fmla="*/ 795131 w 6612835"/>
              <a:gd name="connsiteY18" fmla="*/ 1669774 h 2014330"/>
              <a:gd name="connsiteX19" fmla="*/ 808383 w 6612835"/>
              <a:gd name="connsiteY19" fmla="*/ 1709530 h 2014330"/>
              <a:gd name="connsiteX20" fmla="*/ 874644 w 6612835"/>
              <a:gd name="connsiteY20" fmla="*/ 1656521 h 2014330"/>
              <a:gd name="connsiteX21" fmla="*/ 993913 w 6612835"/>
              <a:gd name="connsiteY21" fmla="*/ 1484243 h 2014330"/>
              <a:gd name="connsiteX22" fmla="*/ 1046922 w 6612835"/>
              <a:gd name="connsiteY22" fmla="*/ 1417982 h 2014330"/>
              <a:gd name="connsiteX23" fmla="*/ 1126435 w 6612835"/>
              <a:gd name="connsiteY23" fmla="*/ 1338469 h 2014330"/>
              <a:gd name="connsiteX24" fmla="*/ 1179444 w 6612835"/>
              <a:gd name="connsiteY24" fmla="*/ 1311965 h 2014330"/>
              <a:gd name="connsiteX25" fmla="*/ 1219200 w 6612835"/>
              <a:gd name="connsiteY25" fmla="*/ 1285461 h 2014330"/>
              <a:gd name="connsiteX26" fmla="*/ 1311965 w 6612835"/>
              <a:gd name="connsiteY26" fmla="*/ 1298713 h 2014330"/>
              <a:gd name="connsiteX27" fmla="*/ 1391478 w 6612835"/>
              <a:gd name="connsiteY27" fmla="*/ 1378226 h 2014330"/>
              <a:gd name="connsiteX28" fmla="*/ 1417983 w 6612835"/>
              <a:gd name="connsiteY28" fmla="*/ 1404730 h 2014330"/>
              <a:gd name="connsiteX29" fmla="*/ 1484244 w 6612835"/>
              <a:gd name="connsiteY29" fmla="*/ 1391478 h 2014330"/>
              <a:gd name="connsiteX30" fmla="*/ 1656522 w 6612835"/>
              <a:gd name="connsiteY30" fmla="*/ 1245704 h 2014330"/>
              <a:gd name="connsiteX31" fmla="*/ 1762539 w 6612835"/>
              <a:gd name="connsiteY31" fmla="*/ 1179443 h 2014330"/>
              <a:gd name="connsiteX32" fmla="*/ 1802296 w 6612835"/>
              <a:gd name="connsiteY32" fmla="*/ 1166191 h 2014330"/>
              <a:gd name="connsiteX33" fmla="*/ 1921565 w 6612835"/>
              <a:gd name="connsiteY33" fmla="*/ 1179443 h 2014330"/>
              <a:gd name="connsiteX34" fmla="*/ 1948070 w 6612835"/>
              <a:gd name="connsiteY34" fmla="*/ 1205948 h 2014330"/>
              <a:gd name="connsiteX35" fmla="*/ 1987826 w 6612835"/>
              <a:gd name="connsiteY35" fmla="*/ 1232452 h 2014330"/>
              <a:gd name="connsiteX36" fmla="*/ 2040835 w 6612835"/>
              <a:gd name="connsiteY36" fmla="*/ 1219200 h 2014330"/>
              <a:gd name="connsiteX37" fmla="*/ 2133600 w 6612835"/>
              <a:gd name="connsiteY37" fmla="*/ 1166191 h 2014330"/>
              <a:gd name="connsiteX38" fmla="*/ 2186609 w 6612835"/>
              <a:gd name="connsiteY38" fmla="*/ 1113182 h 2014330"/>
              <a:gd name="connsiteX39" fmla="*/ 2332383 w 6612835"/>
              <a:gd name="connsiteY39" fmla="*/ 1073426 h 2014330"/>
              <a:gd name="connsiteX40" fmla="*/ 2398644 w 6612835"/>
              <a:gd name="connsiteY40" fmla="*/ 1099930 h 2014330"/>
              <a:gd name="connsiteX41" fmla="*/ 2478157 w 6612835"/>
              <a:gd name="connsiteY41" fmla="*/ 1139687 h 2014330"/>
              <a:gd name="connsiteX42" fmla="*/ 2637183 w 6612835"/>
              <a:gd name="connsiteY42" fmla="*/ 1046921 h 2014330"/>
              <a:gd name="connsiteX43" fmla="*/ 2690191 w 6612835"/>
              <a:gd name="connsiteY43" fmla="*/ 1007165 h 2014330"/>
              <a:gd name="connsiteX44" fmla="*/ 2796209 w 6612835"/>
              <a:gd name="connsiteY44" fmla="*/ 1046921 h 2014330"/>
              <a:gd name="connsiteX45" fmla="*/ 2835965 w 6612835"/>
              <a:gd name="connsiteY45" fmla="*/ 1113182 h 2014330"/>
              <a:gd name="connsiteX46" fmla="*/ 2875722 w 6612835"/>
              <a:gd name="connsiteY46" fmla="*/ 1139687 h 2014330"/>
              <a:gd name="connsiteX47" fmla="*/ 2915478 w 6612835"/>
              <a:gd name="connsiteY47" fmla="*/ 1179443 h 2014330"/>
              <a:gd name="connsiteX48" fmla="*/ 2994991 w 6612835"/>
              <a:gd name="connsiteY48" fmla="*/ 1126434 h 2014330"/>
              <a:gd name="connsiteX49" fmla="*/ 3034748 w 6612835"/>
              <a:gd name="connsiteY49" fmla="*/ 1099930 h 2014330"/>
              <a:gd name="connsiteX50" fmla="*/ 3087757 w 6612835"/>
              <a:gd name="connsiteY50" fmla="*/ 1060174 h 2014330"/>
              <a:gd name="connsiteX51" fmla="*/ 3114261 w 6612835"/>
              <a:gd name="connsiteY51" fmla="*/ 1033669 h 2014330"/>
              <a:gd name="connsiteX52" fmla="*/ 3167270 w 6612835"/>
              <a:gd name="connsiteY52" fmla="*/ 1007165 h 2014330"/>
              <a:gd name="connsiteX53" fmla="*/ 3207026 w 6612835"/>
              <a:gd name="connsiteY53" fmla="*/ 980661 h 2014330"/>
              <a:gd name="connsiteX54" fmla="*/ 3299791 w 6612835"/>
              <a:gd name="connsiteY54" fmla="*/ 1007165 h 2014330"/>
              <a:gd name="connsiteX55" fmla="*/ 3379304 w 6612835"/>
              <a:gd name="connsiteY55" fmla="*/ 1046921 h 2014330"/>
              <a:gd name="connsiteX56" fmla="*/ 3419061 w 6612835"/>
              <a:gd name="connsiteY56" fmla="*/ 1020417 h 2014330"/>
              <a:gd name="connsiteX57" fmla="*/ 3458818 w 6612835"/>
              <a:gd name="connsiteY57" fmla="*/ 1007165 h 2014330"/>
              <a:gd name="connsiteX58" fmla="*/ 3591339 w 6612835"/>
              <a:gd name="connsiteY58" fmla="*/ 848139 h 2014330"/>
              <a:gd name="connsiteX59" fmla="*/ 3644348 w 6612835"/>
              <a:gd name="connsiteY59" fmla="*/ 821634 h 2014330"/>
              <a:gd name="connsiteX60" fmla="*/ 3790122 w 6612835"/>
              <a:gd name="connsiteY60" fmla="*/ 808382 h 2014330"/>
              <a:gd name="connsiteX61" fmla="*/ 3829878 w 6612835"/>
              <a:gd name="connsiteY61" fmla="*/ 781878 h 2014330"/>
              <a:gd name="connsiteX62" fmla="*/ 3962400 w 6612835"/>
              <a:gd name="connsiteY62" fmla="*/ 821634 h 2014330"/>
              <a:gd name="connsiteX63" fmla="*/ 4002157 w 6612835"/>
              <a:gd name="connsiteY63" fmla="*/ 834887 h 2014330"/>
              <a:gd name="connsiteX64" fmla="*/ 4240696 w 6612835"/>
              <a:gd name="connsiteY64" fmla="*/ 715617 h 2014330"/>
              <a:gd name="connsiteX65" fmla="*/ 4333461 w 6612835"/>
              <a:gd name="connsiteY65" fmla="*/ 689113 h 2014330"/>
              <a:gd name="connsiteX66" fmla="*/ 4386470 w 6612835"/>
              <a:gd name="connsiteY66" fmla="*/ 702365 h 2014330"/>
              <a:gd name="connsiteX67" fmla="*/ 4426226 w 6612835"/>
              <a:gd name="connsiteY67" fmla="*/ 715617 h 2014330"/>
              <a:gd name="connsiteX68" fmla="*/ 4505739 w 6612835"/>
              <a:gd name="connsiteY68" fmla="*/ 702365 h 2014330"/>
              <a:gd name="connsiteX69" fmla="*/ 4572000 w 6612835"/>
              <a:gd name="connsiteY69" fmla="*/ 675861 h 2014330"/>
              <a:gd name="connsiteX70" fmla="*/ 4691270 w 6612835"/>
              <a:gd name="connsiteY70" fmla="*/ 622852 h 2014330"/>
              <a:gd name="connsiteX71" fmla="*/ 4731026 w 6612835"/>
              <a:gd name="connsiteY71" fmla="*/ 583095 h 2014330"/>
              <a:gd name="connsiteX72" fmla="*/ 4837044 w 6612835"/>
              <a:gd name="connsiteY72" fmla="*/ 556591 h 2014330"/>
              <a:gd name="connsiteX73" fmla="*/ 4916557 w 6612835"/>
              <a:gd name="connsiteY73" fmla="*/ 530087 h 2014330"/>
              <a:gd name="connsiteX74" fmla="*/ 4969565 w 6612835"/>
              <a:gd name="connsiteY74" fmla="*/ 490330 h 2014330"/>
              <a:gd name="connsiteX75" fmla="*/ 5035826 w 6612835"/>
              <a:gd name="connsiteY75" fmla="*/ 437321 h 2014330"/>
              <a:gd name="connsiteX76" fmla="*/ 5115339 w 6612835"/>
              <a:gd name="connsiteY76" fmla="*/ 410817 h 2014330"/>
              <a:gd name="connsiteX77" fmla="*/ 5155096 w 6612835"/>
              <a:gd name="connsiteY77" fmla="*/ 424069 h 2014330"/>
              <a:gd name="connsiteX78" fmla="*/ 5287618 w 6612835"/>
              <a:gd name="connsiteY78" fmla="*/ 397565 h 2014330"/>
              <a:gd name="connsiteX79" fmla="*/ 5393635 w 6612835"/>
              <a:gd name="connsiteY79" fmla="*/ 331304 h 2014330"/>
              <a:gd name="connsiteX80" fmla="*/ 5446644 w 6612835"/>
              <a:gd name="connsiteY80" fmla="*/ 291548 h 2014330"/>
              <a:gd name="connsiteX81" fmla="*/ 5473148 w 6612835"/>
              <a:gd name="connsiteY81" fmla="*/ 265043 h 2014330"/>
              <a:gd name="connsiteX82" fmla="*/ 5552661 w 6612835"/>
              <a:gd name="connsiteY82" fmla="*/ 238539 h 2014330"/>
              <a:gd name="connsiteX83" fmla="*/ 5645426 w 6612835"/>
              <a:gd name="connsiteY83" fmla="*/ 212034 h 2014330"/>
              <a:gd name="connsiteX84" fmla="*/ 5724939 w 6612835"/>
              <a:gd name="connsiteY84" fmla="*/ 185530 h 2014330"/>
              <a:gd name="connsiteX85" fmla="*/ 5764696 w 6612835"/>
              <a:gd name="connsiteY85" fmla="*/ 172278 h 2014330"/>
              <a:gd name="connsiteX86" fmla="*/ 5804452 w 6612835"/>
              <a:gd name="connsiteY86" fmla="*/ 159026 h 2014330"/>
              <a:gd name="connsiteX87" fmla="*/ 5910470 w 6612835"/>
              <a:gd name="connsiteY87" fmla="*/ 132521 h 2014330"/>
              <a:gd name="connsiteX88" fmla="*/ 5963478 w 6612835"/>
              <a:gd name="connsiteY88" fmla="*/ 119269 h 2014330"/>
              <a:gd name="connsiteX89" fmla="*/ 6042991 w 6612835"/>
              <a:gd name="connsiteY89" fmla="*/ 92765 h 2014330"/>
              <a:gd name="connsiteX90" fmla="*/ 6175513 w 6612835"/>
              <a:gd name="connsiteY90" fmla="*/ 79513 h 2014330"/>
              <a:gd name="connsiteX91" fmla="*/ 6228522 w 6612835"/>
              <a:gd name="connsiteY91" fmla="*/ 66261 h 2014330"/>
              <a:gd name="connsiteX92" fmla="*/ 6268278 w 6612835"/>
              <a:gd name="connsiteY92" fmla="*/ 53008 h 2014330"/>
              <a:gd name="connsiteX93" fmla="*/ 6533322 w 6612835"/>
              <a:gd name="connsiteY93" fmla="*/ 26504 h 2014330"/>
              <a:gd name="connsiteX94" fmla="*/ 6612835 w 6612835"/>
              <a:gd name="connsiteY94" fmla="*/ 0 h 201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612835" h="2014330">
                <a:moveTo>
                  <a:pt x="0" y="2014330"/>
                </a:moveTo>
                <a:cubicBezTo>
                  <a:pt x="17670" y="1987826"/>
                  <a:pt x="37539" y="1962663"/>
                  <a:pt x="53009" y="1934817"/>
                </a:cubicBezTo>
                <a:cubicBezTo>
                  <a:pt x="59793" y="1922606"/>
                  <a:pt x="61356" y="1908140"/>
                  <a:pt x="66261" y="1895061"/>
                </a:cubicBezTo>
                <a:cubicBezTo>
                  <a:pt x="74614" y="1872787"/>
                  <a:pt x="84635" y="1851156"/>
                  <a:pt x="92765" y="1828800"/>
                </a:cubicBezTo>
                <a:cubicBezTo>
                  <a:pt x="102313" y="1802544"/>
                  <a:pt x="106776" y="1774276"/>
                  <a:pt x="119270" y="1749287"/>
                </a:cubicBezTo>
                <a:cubicBezTo>
                  <a:pt x="124858" y="1738112"/>
                  <a:pt x="138843" y="1733178"/>
                  <a:pt x="145774" y="1722782"/>
                </a:cubicBezTo>
                <a:cubicBezTo>
                  <a:pt x="156732" y="1706345"/>
                  <a:pt x="162477" y="1686926"/>
                  <a:pt x="172278" y="1669774"/>
                </a:cubicBezTo>
                <a:cubicBezTo>
                  <a:pt x="180180" y="1655945"/>
                  <a:pt x="189948" y="1643269"/>
                  <a:pt x="198783" y="1630017"/>
                </a:cubicBezTo>
                <a:cubicBezTo>
                  <a:pt x="216452" y="1652104"/>
                  <a:pt x="239938" y="1670596"/>
                  <a:pt x="251791" y="1696278"/>
                </a:cubicBezTo>
                <a:cubicBezTo>
                  <a:pt x="278285" y="1753681"/>
                  <a:pt x="284940" y="1862091"/>
                  <a:pt x="291548" y="1921565"/>
                </a:cubicBezTo>
                <a:cubicBezTo>
                  <a:pt x="304800" y="1917148"/>
                  <a:pt x="322213" y="1918919"/>
                  <a:pt x="331304" y="1908313"/>
                </a:cubicBezTo>
                <a:cubicBezTo>
                  <a:pt x="359342" y="1875602"/>
                  <a:pt x="378004" y="1801662"/>
                  <a:pt x="397565" y="1762539"/>
                </a:cubicBezTo>
                <a:cubicBezTo>
                  <a:pt x="413492" y="1730685"/>
                  <a:pt x="433689" y="1701131"/>
                  <a:pt x="450574" y="1669774"/>
                </a:cubicBezTo>
                <a:cubicBezTo>
                  <a:pt x="483074" y="1609418"/>
                  <a:pt x="497009" y="1563697"/>
                  <a:pt x="543339" y="1510748"/>
                </a:cubicBezTo>
                <a:cubicBezTo>
                  <a:pt x="553827" y="1498761"/>
                  <a:pt x="569844" y="1493078"/>
                  <a:pt x="583096" y="1484243"/>
                </a:cubicBezTo>
                <a:cubicBezTo>
                  <a:pt x="586524" y="1479101"/>
                  <a:pt x="621526" y="1408970"/>
                  <a:pt x="649357" y="1431234"/>
                </a:cubicBezTo>
                <a:cubicBezTo>
                  <a:pt x="688686" y="1462697"/>
                  <a:pt x="742122" y="1550504"/>
                  <a:pt x="742122" y="1550504"/>
                </a:cubicBezTo>
                <a:cubicBezTo>
                  <a:pt x="746539" y="1572591"/>
                  <a:pt x="746226" y="1596182"/>
                  <a:pt x="755374" y="1616765"/>
                </a:cubicBezTo>
                <a:cubicBezTo>
                  <a:pt x="764344" y="1636948"/>
                  <a:pt x="784173" y="1650597"/>
                  <a:pt x="795131" y="1669774"/>
                </a:cubicBezTo>
                <a:cubicBezTo>
                  <a:pt x="802062" y="1681902"/>
                  <a:pt x="803966" y="1696278"/>
                  <a:pt x="808383" y="1709530"/>
                </a:cubicBezTo>
                <a:cubicBezTo>
                  <a:pt x="830470" y="1691860"/>
                  <a:pt x="854643" y="1676522"/>
                  <a:pt x="874644" y="1656521"/>
                </a:cubicBezTo>
                <a:cubicBezTo>
                  <a:pt x="928527" y="1602638"/>
                  <a:pt x="949729" y="1548064"/>
                  <a:pt x="993913" y="1484243"/>
                </a:cubicBezTo>
                <a:cubicBezTo>
                  <a:pt x="1010013" y="1460987"/>
                  <a:pt x="1027895" y="1438911"/>
                  <a:pt x="1046922" y="1417982"/>
                </a:cubicBezTo>
                <a:cubicBezTo>
                  <a:pt x="1072136" y="1390247"/>
                  <a:pt x="1097166" y="1361884"/>
                  <a:pt x="1126435" y="1338469"/>
                </a:cubicBezTo>
                <a:cubicBezTo>
                  <a:pt x="1141861" y="1326128"/>
                  <a:pt x="1162292" y="1321766"/>
                  <a:pt x="1179444" y="1311965"/>
                </a:cubicBezTo>
                <a:cubicBezTo>
                  <a:pt x="1193272" y="1304063"/>
                  <a:pt x="1205948" y="1294296"/>
                  <a:pt x="1219200" y="1285461"/>
                </a:cubicBezTo>
                <a:cubicBezTo>
                  <a:pt x="1250122" y="1289878"/>
                  <a:pt x="1284463" y="1283904"/>
                  <a:pt x="1311965" y="1298713"/>
                </a:cubicBezTo>
                <a:cubicBezTo>
                  <a:pt x="1344968" y="1316484"/>
                  <a:pt x="1364974" y="1351722"/>
                  <a:pt x="1391478" y="1378226"/>
                </a:cubicBezTo>
                <a:lnTo>
                  <a:pt x="1417983" y="1404730"/>
                </a:lnTo>
                <a:cubicBezTo>
                  <a:pt x="1440070" y="1400313"/>
                  <a:pt x="1464687" y="1402653"/>
                  <a:pt x="1484244" y="1391478"/>
                </a:cubicBezTo>
                <a:cubicBezTo>
                  <a:pt x="1602312" y="1324011"/>
                  <a:pt x="1578281" y="1314164"/>
                  <a:pt x="1656522" y="1245704"/>
                </a:cubicBezTo>
                <a:cubicBezTo>
                  <a:pt x="1693047" y="1213745"/>
                  <a:pt x="1718655" y="1198251"/>
                  <a:pt x="1762539" y="1179443"/>
                </a:cubicBezTo>
                <a:cubicBezTo>
                  <a:pt x="1775379" y="1173940"/>
                  <a:pt x="1789044" y="1170608"/>
                  <a:pt x="1802296" y="1166191"/>
                </a:cubicBezTo>
                <a:cubicBezTo>
                  <a:pt x="1842052" y="1170608"/>
                  <a:pt x="1882974" y="1168918"/>
                  <a:pt x="1921565" y="1179443"/>
                </a:cubicBezTo>
                <a:cubicBezTo>
                  <a:pt x="1933619" y="1182731"/>
                  <a:pt x="1938313" y="1198143"/>
                  <a:pt x="1948070" y="1205948"/>
                </a:cubicBezTo>
                <a:cubicBezTo>
                  <a:pt x="1960507" y="1215897"/>
                  <a:pt x="1974574" y="1223617"/>
                  <a:pt x="1987826" y="1232452"/>
                </a:cubicBezTo>
                <a:cubicBezTo>
                  <a:pt x="2005496" y="1228035"/>
                  <a:pt x="2023781" y="1225595"/>
                  <a:pt x="2040835" y="1219200"/>
                </a:cubicBezTo>
                <a:cubicBezTo>
                  <a:pt x="2063116" y="1210845"/>
                  <a:pt x="2113665" y="1183278"/>
                  <a:pt x="2133600" y="1166191"/>
                </a:cubicBezTo>
                <a:cubicBezTo>
                  <a:pt x="2152573" y="1149929"/>
                  <a:pt x="2165817" y="1127043"/>
                  <a:pt x="2186609" y="1113182"/>
                </a:cubicBezTo>
                <a:cubicBezTo>
                  <a:pt x="2229173" y="1084806"/>
                  <a:pt x="2284352" y="1081431"/>
                  <a:pt x="2332383" y="1073426"/>
                </a:cubicBezTo>
                <a:cubicBezTo>
                  <a:pt x="2354470" y="1082261"/>
                  <a:pt x="2377367" y="1089292"/>
                  <a:pt x="2398644" y="1099930"/>
                </a:cubicBezTo>
                <a:cubicBezTo>
                  <a:pt x="2501410" y="1151313"/>
                  <a:pt x="2378220" y="1106373"/>
                  <a:pt x="2478157" y="1139687"/>
                </a:cubicBezTo>
                <a:cubicBezTo>
                  <a:pt x="2574020" y="1115719"/>
                  <a:pt x="2516595" y="1137362"/>
                  <a:pt x="2637183" y="1046921"/>
                </a:cubicBezTo>
                <a:lnTo>
                  <a:pt x="2690191" y="1007165"/>
                </a:lnTo>
                <a:cubicBezTo>
                  <a:pt x="2729278" y="1014982"/>
                  <a:pt x="2767969" y="1013975"/>
                  <a:pt x="2796209" y="1046921"/>
                </a:cubicBezTo>
                <a:cubicBezTo>
                  <a:pt x="2812972" y="1066478"/>
                  <a:pt x="2819202" y="1093625"/>
                  <a:pt x="2835965" y="1113182"/>
                </a:cubicBezTo>
                <a:cubicBezTo>
                  <a:pt x="2846330" y="1125275"/>
                  <a:pt x="2863486" y="1129491"/>
                  <a:pt x="2875722" y="1139687"/>
                </a:cubicBezTo>
                <a:cubicBezTo>
                  <a:pt x="2890119" y="1151685"/>
                  <a:pt x="2902226" y="1166191"/>
                  <a:pt x="2915478" y="1179443"/>
                </a:cubicBezTo>
                <a:cubicBezTo>
                  <a:pt x="3022330" y="1126018"/>
                  <a:pt x="2927533" y="1180401"/>
                  <a:pt x="2994991" y="1126434"/>
                </a:cubicBezTo>
                <a:cubicBezTo>
                  <a:pt x="3007428" y="1116484"/>
                  <a:pt x="3021787" y="1109187"/>
                  <a:pt x="3034748" y="1099930"/>
                </a:cubicBezTo>
                <a:cubicBezTo>
                  <a:pt x="3052721" y="1087092"/>
                  <a:pt x="3070789" y="1074314"/>
                  <a:pt x="3087757" y="1060174"/>
                </a:cubicBezTo>
                <a:cubicBezTo>
                  <a:pt x="3097355" y="1052175"/>
                  <a:pt x="3103865" y="1040600"/>
                  <a:pt x="3114261" y="1033669"/>
                </a:cubicBezTo>
                <a:cubicBezTo>
                  <a:pt x="3130698" y="1022711"/>
                  <a:pt x="3150118" y="1016966"/>
                  <a:pt x="3167270" y="1007165"/>
                </a:cubicBezTo>
                <a:cubicBezTo>
                  <a:pt x="3181098" y="999263"/>
                  <a:pt x="3193774" y="989496"/>
                  <a:pt x="3207026" y="980661"/>
                </a:cubicBezTo>
                <a:cubicBezTo>
                  <a:pt x="3224011" y="984907"/>
                  <a:pt x="3280778" y="997659"/>
                  <a:pt x="3299791" y="1007165"/>
                </a:cubicBezTo>
                <a:cubicBezTo>
                  <a:pt x="3402549" y="1058544"/>
                  <a:pt x="3279377" y="1013612"/>
                  <a:pt x="3379304" y="1046921"/>
                </a:cubicBezTo>
                <a:cubicBezTo>
                  <a:pt x="3392556" y="1038086"/>
                  <a:pt x="3404815" y="1027540"/>
                  <a:pt x="3419061" y="1020417"/>
                </a:cubicBezTo>
                <a:cubicBezTo>
                  <a:pt x="3431555" y="1014170"/>
                  <a:pt x="3448940" y="1017043"/>
                  <a:pt x="3458818" y="1007165"/>
                </a:cubicBezTo>
                <a:cubicBezTo>
                  <a:pt x="3464810" y="1001173"/>
                  <a:pt x="3552538" y="875854"/>
                  <a:pt x="3591339" y="848139"/>
                </a:cubicBezTo>
                <a:cubicBezTo>
                  <a:pt x="3607415" y="836656"/>
                  <a:pt x="3624976" y="825508"/>
                  <a:pt x="3644348" y="821634"/>
                </a:cubicBezTo>
                <a:cubicBezTo>
                  <a:pt x="3692192" y="812065"/>
                  <a:pt x="3741531" y="812799"/>
                  <a:pt x="3790122" y="808382"/>
                </a:cubicBezTo>
                <a:cubicBezTo>
                  <a:pt x="3803374" y="799547"/>
                  <a:pt x="3814030" y="783463"/>
                  <a:pt x="3829878" y="781878"/>
                </a:cubicBezTo>
                <a:cubicBezTo>
                  <a:pt x="3930297" y="771836"/>
                  <a:pt x="3900791" y="790829"/>
                  <a:pt x="3962400" y="821634"/>
                </a:cubicBezTo>
                <a:cubicBezTo>
                  <a:pt x="3974894" y="827881"/>
                  <a:pt x="3988905" y="830469"/>
                  <a:pt x="4002157" y="834887"/>
                </a:cubicBezTo>
                <a:cubicBezTo>
                  <a:pt x="4160735" y="782026"/>
                  <a:pt x="4011747" y="837723"/>
                  <a:pt x="4240696" y="715617"/>
                </a:cubicBezTo>
                <a:cubicBezTo>
                  <a:pt x="4257472" y="706670"/>
                  <a:pt x="4319393" y="692630"/>
                  <a:pt x="4333461" y="689113"/>
                </a:cubicBezTo>
                <a:cubicBezTo>
                  <a:pt x="4351131" y="693530"/>
                  <a:pt x="4368957" y="697361"/>
                  <a:pt x="4386470" y="702365"/>
                </a:cubicBezTo>
                <a:cubicBezTo>
                  <a:pt x="4399901" y="706202"/>
                  <a:pt x="4412257" y="715617"/>
                  <a:pt x="4426226" y="715617"/>
                </a:cubicBezTo>
                <a:cubicBezTo>
                  <a:pt x="4453096" y="715617"/>
                  <a:pt x="4479235" y="706782"/>
                  <a:pt x="4505739" y="702365"/>
                </a:cubicBezTo>
                <a:cubicBezTo>
                  <a:pt x="4527826" y="693530"/>
                  <a:pt x="4550344" y="685705"/>
                  <a:pt x="4572000" y="675861"/>
                </a:cubicBezTo>
                <a:cubicBezTo>
                  <a:pt x="4698512" y="618356"/>
                  <a:pt x="4607135" y="650896"/>
                  <a:pt x="4691270" y="622852"/>
                </a:cubicBezTo>
                <a:cubicBezTo>
                  <a:pt x="4704522" y="609600"/>
                  <a:pt x="4715432" y="593491"/>
                  <a:pt x="4731026" y="583095"/>
                </a:cubicBezTo>
                <a:cubicBezTo>
                  <a:pt x="4749584" y="570723"/>
                  <a:pt x="4825723" y="559678"/>
                  <a:pt x="4837044" y="556591"/>
                </a:cubicBezTo>
                <a:cubicBezTo>
                  <a:pt x="4863998" y="549240"/>
                  <a:pt x="4916557" y="530087"/>
                  <a:pt x="4916557" y="530087"/>
                </a:cubicBezTo>
                <a:cubicBezTo>
                  <a:pt x="4934226" y="516835"/>
                  <a:pt x="4952597" y="504470"/>
                  <a:pt x="4969565" y="490330"/>
                </a:cubicBezTo>
                <a:cubicBezTo>
                  <a:pt x="5001031" y="464108"/>
                  <a:pt x="4993707" y="456041"/>
                  <a:pt x="5035826" y="437321"/>
                </a:cubicBezTo>
                <a:cubicBezTo>
                  <a:pt x="5061356" y="425974"/>
                  <a:pt x="5115339" y="410817"/>
                  <a:pt x="5115339" y="410817"/>
                </a:cubicBezTo>
                <a:cubicBezTo>
                  <a:pt x="5128591" y="415234"/>
                  <a:pt x="5141127" y="424069"/>
                  <a:pt x="5155096" y="424069"/>
                </a:cubicBezTo>
                <a:cubicBezTo>
                  <a:pt x="5216006" y="424069"/>
                  <a:pt x="5238659" y="413884"/>
                  <a:pt x="5287618" y="397565"/>
                </a:cubicBezTo>
                <a:cubicBezTo>
                  <a:pt x="5437761" y="284955"/>
                  <a:pt x="5248126" y="422245"/>
                  <a:pt x="5393635" y="331304"/>
                </a:cubicBezTo>
                <a:cubicBezTo>
                  <a:pt x="5412365" y="319598"/>
                  <a:pt x="5429676" y="305688"/>
                  <a:pt x="5446644" y="291548"/>
                </a:cubicBezTo>
                <a:cubicBezTo>
                  <a:pt x="5456242" y="283549"/>
                  <a:pt x="5461973" y="270631"/>
                  <a:pt x="5473148" y="265043"/>
                </a:cubicBezTo>
                <a:cubicBezTo>
                  <a:pt x="5498136" y="252549"/>
                  <a:pt x="5526157" y="247374"/>
                  <a:pt x="5552661" y="238539"/>
                </a:cubicBezTo>
                <a:cubicBezTo>
                  <a:pt x="5686271" y="194003"/>
                  <a:pt x="5479027" y="261955"/>
                  <a:pt x="5645426" y="212034"/>
                </a:cubicBezTo>
                <a:cubicBezTo>
                  <a:pt x="5672186" y="204006"/>
                  <a:pt x="5698435" y="194365"/>
                  <a:pt x="5724939" y="185530"/>
                </a:cubicBezTo>
                <a:lnTo>
                  <a:pt x="5764696" y="172278"/>
                </a:lnTo>
                <a:cubicBezTo>
                  <a:pt x="5777948" y="167861"/>
                  <a:pt x="5790900" y="162414"/>
                  <a:pt x="5804452" y="159026"/>
                </a:cubicBezTo>
                <a:lnTo>
                  <a:pt x="5910470" y="132521"/>
                </a:lnTo>
                <a:cubicBezTo>
                  <a:pt x="5928139" y="128104"/>
                  <a:pt x="5946199" y="125028"/>
                  <a:pt x="5963478" y="119269"/>
                </a:cubicBezTo>
                <a:cubicBezTo>
                  <a:pt x="5989982" y="110434"/>
                  <a:pt x="6015192" y="95545"/>
                  <a:pt x="6042991" y="92765"/>
                </a:cubicBezTo>
                <a:lnTo>
                  <a:pt x="6175513" y="79513"/>
                </a:lnTo>
                <a:cubicBezTo>
                  <a:pt x="6193183" y="75096"/>
                  <a:pt x="6211009" y="71265"/>
                  <a:pt x="6228522" y="66261"/>
                </a:cubicBezTo>
                <a:cubicBezTo>
                  <a:pt x="6241953" y="62423"/>
                  <a:pt x="6254580" y="55748"/>
                  <a:pt x="6268278" y="53008"/>
                </a:cubicBezTo>
                <a:cubicBezTo>
                  <a:pt x="6348513" y="36961"/>
                  <a:pt x="6458139" y="32287"/>
                  <a:pt x="6533322" y="26504"/>
                </a:cubicBezTo>
                <a:cubicBezTo>
                  <a:pt x="6595914" y="10856"/>
                  <a:pt x="6570040" y="21397"/>
                  <a:pt x="6612835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9E6E3-121B-C841-9481-BD982F119A17}"/>
              </a:ext>
            </a:extLst>
          </p:cNvPr>
          <p:cNvSpPr txBox="1"/>
          <p:nvPr/>
        </p:nvSpPr>
        <p:spPr>
          <a:xfrm>
            <a:off x="917719" y="2413709"/>
            <a:ext cx="72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itchFamily="2" charset="0"/>
              </a:rPr>
              <a:t>QFI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646374-06E5-A045-B6DF-129D6E59B443}"/>
              </a:ext>
            </a:extLst>
          </p:cNvPr>
          <p:cNvSpPr txBox="1"/>
          <p:nvPr/>
        </p:nvSpPr>
        <p:spPr>
          <a:xfrm>
            <a:off x="786756" y="6090903"/>
            <a:ext cx="445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itchFamily="2" charset="0"/>
              </a:rPr>
              <a:t>Iteration of optimization loop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454809-2678-B045-97C1-89D1E97C4781}"/>
              </a:ext>
            </a:extLst>
          </p:cNvPr>
          <p:cNvSpPr txBox="1"/>
          <p:nvPr/>
        </p:nvSpPr>
        <p:spPr>
          <a:xfrm>
            <a:off x="2435485" y="2875374"/>
            <a:ext cx="1722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70C0"/>
                </a:solidFill>
                <a:latin typeface="Times" pitchFamily="2" charset="0"/>
              </a:rPr>
              <a:t>Upper bound</a:t>
            </a:r>
            <a:endParaRPr lang="en-US" sz="2000" b="1" dirty="0">
              <a:solidFill>
                <a:srgbClr val="0070C0"/>
              </a:solidFill>
              <a:latin typeface="Times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B0E6D4-9788-164F-AA87-6B0FFC1CD53C}"/>
              </a:ext>
            </a:extLst>
          </p:cNvPr>
          <p:cNvSpPr txBox="1"/>
          <p:nvPr/>
        </p:nvSpPr>
        <p:spPr>
          <a:xfrm>
            <a:off x="2885280" y="5260877"/>
            <a:ext cx="1722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Times" pitchFamily="2" charset="0"/>
              </a:rPr>
              <a:t>Lower bound</a:t>
            </a:r>
            <a:endParaRPr lang="en-US" sz="2000" b="1" dirty="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3A8DDB-1376-FF44-8337-A369307C1E40}"/>
              </a:ext>
            </a:extLst>
          </p:cNvPr>
          <p:cNvSpPr txBox="1"/>
          <p:nvPr/>
        </p:nvSpPr>
        <p:spPr>
          <a:xfrm>
            <a:off x="1547588" y="3799761"/>
            <a:ext cx="1337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Times" pitchFamily="2" charset="0"/>
              </a:rPr>
              <a:t>Exact QFI</a:t>
            </a:r>
            <a:endParaRPr lang="en-US" sz="2000" b="1" dirty="0">
              <a:latin typeface="Times" pitchFamily="2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F1923C0-29FC-D047-9832-50F17946F3DC}"/>
              </a:ext>
            </a:extLst>
          </p:cNvPr>
          <p:cNvCxnSpPr>
            <a:cxnSpLocks/>
          </p:cNvCxnSpPr>
          <p:nvPr/>
        </p:nvCxnSpPr>
        <p:spPr>
          <a:xfrm flipV="1">
            <a:off x="7830483" y="2980300"/>
            <a:ext cx="0" cy="28518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046D3A5-0960-ED42-B139-9C0EDB675DF4}"/>
              </a:ext>
            </a:extLst>
          </p:cNvPr>
          <p:cNvCxnSpPr>
            <a:cxnSpLocks/>
          </p:cNvCxnSpPr>
          <p:nvPr/>
        </p:nvCxnSpPr>
        <p:spPr>
          <a:xfrm flipV="1">
            <a:off x="7830482" y="5832197"/>
            <a:ext cx="3022275" cy="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40E0918-1CA0-394A-9CF1-A4AE82467C87}"/>
              </a:ext>
            </a:extLst>
          </p:cNvPr>
          <p:cNvCxnSpPr>
            <a:cxnSpLocks/>
          </p:cNvCxnSpPr>
          <p:nvPr/>
        </p:nvCxnSpPr>
        <p:spPr>
          <a:xfrm>
            <a:off x="7830481" y="3371046"/>
            <a:ext cx="288234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>
            <a:extLst>
              <a:ext uri="{FF2B5EF4-FFF2-40B4-BE49-F238E27FC236}">
                <a16:creationId xmlns:a16="http://schemas.microsoft.com/office/drawing/2014/main" id="{23C77A30-9FA3-4745-9A6E-BBFC7CDE4176}"/>
              </a:ext>
            </a:extLst>
          </p:cNvPr>
          <p:cNvSpPr/>
          <p:nvPr/>
        </p:nvSpPr>
        <p:spPr>
          <a:xfrm>
            <a:off x="8122811" y="3439466"/>
            <a:ext cx="2590018" cy="2273052"/>
          </a:xfrm>
          <a:custGeom>
            <a:avLst/>
            <a:gdLst>
              <a:gd name="connsiteX0" fmla="*/ 0 w 6612835"/>
              <a:gd name="connsiteY0" fmla="*/ 2014330 h 2014330"/>
              <a:gd name="connsiteX1" fmla="*/ 53009 w 6612835"/>
              <a:gd name="connsiteY1" fmla="*/ 1934817 h 2014330"/>
              <a:gd name="connsiteX2" fmla="*/ 66261 w 6612835"/>
              <a:gd name="connsiteY2" fmla="*/ 1895061 h 2014330"/>
              <a:gd name="connsiteX3" fmla="*/ 92765 w 6612835"/>
              <a:gd name="connsiteY3" fmla="*/ 1828800 h 2014330"/>
              <a:gd name="connsiteX4" fmla="*/ 119270 w 6612835"/>
              <a:gd name="connsiteY4" fmla="*/ 1749287 h 2014330"/>
              <a:gd name="connsiteX5" fmla="*/ 145774 w 6612835"/>
              <a:gd name="connsiteY5" fmla="*/ 1722782 h 2014330"/>
              <a:gd name="connsiteX6" fmla="*/ 172278 w 6612835"/>
              <a:gd name="connsiteY6" fmla="*/ 1669774 h 2014330"/>
              <a:gd name="connsiteX7" fmla="*/ 198783 w 6612835"/>
              <a:gd name="connsiteY7" fmla="*/ 1630017 h 2014330"/>
              <a:gd name="connsiteX8" fmla="*/ 251791 w 6612835"/>
              <a:gd name="connsiteY8" fmla="*/ 1696278 h 2014330"/>
              <a:gd name="connsiteX9" fmla="*/ 291548 w 6612835"/>
              <a:gd name="connsiteY9" fmla="*/ 1921565 h 2014330"/>
              <a:gd name="connsiteX10" fmla="*/ 331304 w 6612835"/>
              <a:gd name="connsiteY10" fmla="*/ 1908313 h 2014330"/>
              <a:gd name="connsiteX11" fmla="*/ 397565 w 6612835"/>
              <a:gd name="connsiteY11" fmla="*/ 1762539 h 2014330"/>
              <a:gd name="connsiteX12" fmla="*/ 450574 w 6612835"/>
              <a:gd name="connsiteY12" fmla="*/ 1669774 h 2014330"/>
              <a:gd name="connsiteX13" fmla="*/ 543339 w 6612835"/>
              <a:gd name="connsiteY13" fmla="*/ 1510748 h 2014330"/>
              <a:gd name="connsiteX14" fmla="*/ 583096 w 6612835"/>
              <a:gd name="connsiteY14" fmla="*/ 1484243 h 2014330"/>
              <a:gd name="connsiteX15" fmla="*/ 649357 w 6612835"/>
              <a:gd name="connsiteY15" fmla="*/ 1431234 h 2014330"/>
              <a:gd name="connsiteX16" fmla="*/ 742122 w 6612835"/>
              <a:gd name="connsiteY16" fmla="*/ 1550504 h 2014330"/>
              <a:gd name="connsiteX17" fmla="*/ 755374 w 6612835"/>
              <a:gd name="connsiteY17" fmla="*/ 1616765 h 2014330"/>
              <a:gd name="connsiteX18" fmla="*/ 795131 w 6612835"/>
              <a:gd name="connsiteY18" fmla="*/ 1669774 h 2014330"/>
              <a:gd name="connsiteX19" fmla="*/ 808383 w 6612835"/>
              <a:gd name="connsiteY19" fmla="*/ 1709530 h 2014330"/>
              <a:gd name="connsiteX20" fmla="*/ 874644 w 6612835"/>
              <a:gd name="connsiteY20" fmla="*/ 1656521 h 2014330"/>
              <a:gd name="connsiteX21" fmla="*/ 993913 w 6612835"/>
              <a:gd name="connsiteY21" fmla="*/ 1484243 h 2014330"/>
              <a:gd name="connsiteX22" fmla="*/ 1046922 w 6612835"/>
              <a:gd name="connsiteY22" fmla="*/ 1417982 h 2014330"/>
              <a:gd name="connsiteX23" fmla="*/ 1126435 w 6612835"/>
              <a:gd name="connsiteY23" fmla="*/ 1338469 h 2014330"/>
              <a:gd name="connsiteX24" fmla="*/ 1179444 w 6612835"/>
              <a:gd name="connsiteY24" fmla="*/ 1311965 h 2014330"/>
              <a:gd name="connsiteX25" fmla="*/ 1219200 w 6612835"/>
              <a:gd name="connsiteY25" fmla="*/ 1285461 h 2014330"/>
              <a:gd name="connsiteX26" fmla="*/ 1311965 w 6612835"/>
              <a:gd name="connsiteY26" fmla="*/ 1298713 h 2014330"/>
              <a:gd name="connsiteX27" fmla="*/ 1391478 w 6612835"/>
              <a:gd name="connsiteY27" fmla="*/ 1378226 h 2014330"/>
              <a:gd name="connsiteX28" fmla="*/ 1417983 w 6612835"/>
              <a:gd name="connsiteY28" fmla="*/ 1404730 h 2014330"/>
              <a:gd name="connsiteX29" fmla="*/ 1484244 w 6612835"/>
              <a:gd name="connsiteY29" fmla="*/ 1391478 h 2014330"/>
              <a:gd name="connsiteX30" fmla="*/ 1656522 w 6612835"/>
              <a:gd name="connsiteY30" fmla="*/ 1245704 h 2014330"/>
              <a:gd name="connsiteX31" fmla="*/ 1762539 w 6612835"/>
              <a:gd name="connsiteY31" fmla="*/ 1179443 h 2014330"/>
              <a:gd name="connsiteX32" fmla="*/ 1802296 w 6612835"/>
              <a:gd name="connsiteY32" fmla="*/ 1166191 h 2014330"/>
              <a:gd name="connsiteX33" fmla="*/ 1921565 w 6612835"/>
              <a:gd name="connsiteY33" fmla="*/ 1179443 h 2014330"/>
              <a:gd name="connsiteX34" fmla="*/ 1948070 w 6612835"/>
              <a:gd name="connsiteY34" fmla="*/ 1205948 h 2014330"/>
              <a:gd name="connsiteX35" fmla="*/ 1987826 w 6612835"/>
              <a:gd name="connsiteY35" fmla="*/ 1232452 h 2014330"/>
              <a:gd name="connsiteX36" fmla="*/ 2040835 w 6612835"/>
              <a:gd name="connsiteY36" fmla="*/ 1219200 h 2014330"/>
              <a:gd name="connsiteX37" fmla="*/ 2133600 w 6612835"/>
              <a:gd name="connsiteY37" fmla="*/ 1166191 h 2014330"/>
              <a:gd name="connsiteX38" fmla="*/ 2186609 w 6612835"/>
              <a:gd name="connsiteY38" fmla="*/ 1113182 h 2014330"/>
              <a:gd name="connsiteX39" fmla="*/ 2332383 w 6612835"/>
              <a:gd name="connsiteY39" fmla="*/ 1073426 h 2014330"/>
              <a:gd name="connsiteX40" fmla="*/ 2398644 w 6612835"/>
              <a:gd name="connsiteY40" fmla="*/ 1099930 h 2014330"/>
              <a:gd name="connsiteX41" fmla="*/ 2478157 w 6612835"/>
              <a:gd name="connsiteY41" fmla="*/ 1139687 h 2014330"/>
              <a:gd name="connsiteX42" fmla="*/ 2637183 w 6612835"/>
              <a:gd name="connsiteY42" fmla="*/ 1046921 h 2014330"/>
              <a:gd name="connsiteX43" fmla="*/ 2690191 w 6612835"/>
              <a:gd name="connsiteY43" fmla="*/ 1007165 h 2014330"/>
              <a:gd name="connsiteX44" fmla="*/ 2796209 w 6612835"/>
              <a:gd name="connsiteY44" fmla="*/ 1046921 h 2014330"/>
              <a:gd name="connsiteX45" fmla="*/ 2835965 w 6612835"/>
              <a:gd name="connsiteY45" fmla="*/ 1113182 h 2014330"/>
              <a:gd name="connsiteX46" fmla="*/ 2875722 w 6612835"/>
              <a:gd name="connsiteY46" fmla="*/ 1139687 h 2014330"/>
              <a:gd name="connsiteX47" fmla="*/ 2915478 w 6612835"/>
              <a:gd name="connsiteY47" fmla="*/ 1179443 h 2014330"/>
              <a:gd name="connsiteX48" fmla="*/ 2994991 w 6612835"/>
              <a:gd name="connsiteY48" fmla="*/ 1126434 h 2014330"/>
              <a:gd name="connsiteX49" fmla="*/ 3034748 w 6612835"/>
              <a:gd name="connsiteY49" fmla="*/ 1099930 h 2014330"/>
              <a:gd name="connsiteX50" fmla="*/ 3087757 w 6612835"/>
              <a:gd name="connsiteY50" fmla="*/ 1060174 h 2014330"/>
              <a:gd name="connsiteX51" fmla="*/ 3114261 w 6612835"/>
              <a:gd name="connsiteY51" fmla="*/ 1033669 h 2014330"/>
              <a:gd name="connsiteX52" fmla="*/ 3167270 w 6612835"/>
              <a:gd name="connsiteY52" fmla="*/ 1007165 h 2014330"/>
              <a:gd name="connsiteX53" fmla="*/ 3207026 w 6612835"/>
              <a:gd name="connsiteY53" fmla="*/ 980661 h 2014330"/>
              <a:gd name="connsiteX54" fmla="*/ 3299791 w 6612835"/>
              <a:gd name="connsiteY54" fmla="*/ 1007165 h 2014330"/>
              <a:gd name="connsiteX55" fmla="*/ 3379304 w 6612835"/>
              <a:gd name="connsiteY55" fmla="*/ 1046921 h 2014330"/>
              <a:gd name="connsiteX56" fmla="*/ 3419061 w 6612835"/>
              <a:gd name="connsiteY56" fmla="*/ 1020417 h 2014330"/>
              <a:gd name="connsiteX57" fmla="*/ 3458818 w 6612835"/>
              <a:gd name="connsiteY57" fmla="*/ 1007165 h 2014330"/>
              <a:gd name="connsiteX58" fmla="*/ 3591339 w 6612835"/>
              <a:gd name="connsiteY58" fmla="*/ 848139 h 2014330"/>
              <a:gd name="connsiteX59" fmla="*/ 3644348 w 6612835"/>
              <a:gd name="connsiteY59" fmla="*/ 821634 h 2014330"/>
              <a:gd name="connsiteX60" fmla="*/ 3790122 w 6612835"/>
              <a:gd name="connsiteY60" fmla="*/ 808382 h 2014330"/>
              <a:gd name="connsiteX61" fmla="*/ 3829878 w 6612835"/>
              <a:gd name="connsiteY61" fmla="*/ 781878 h 2014330"/>
              <a:gd name="connsiteX62" fmla="*/ 3962400 w 6612835"/>
              <a:gd name="connsiteY62" fmla="*/ 821634 h 2014330"/>
              <a:gd name="connsiteX63" fmla="*/ 4002157 w 6612835"/>
              <a:gd name="connsiteY63" fmla="*/ 834887 h 2014330"/>
              <a:gd name="connsiteX64" fmla="*/ 4240696 w 6612835"/>
              <a:gd name="connsiteY64" fmla="*/ 715617 h 2014330"/>
              <a:gd name="connsiteX65" fmla="*/ 4333461 w 6612835"/>
              <a:gd name="connsiteY65" fmla="*/ 689113 h 2014330"/>
              <a:gd name="connsiteX66" fmla="*/ 4386470 w 6612835"/>
              <a:gd name="connsiteY66" fmla="*/ 702365 h 2014330"/>
              <a:gd name="connsiteX67" fmla="*/ 4426226 w 6612835"/>
              <a:gd name="connsiteY67" fmla="*/ 715617 h 2014330"/>
              <a:gd name="connsiteX68" fmla="*/ 4505739 w 6612835"/>
              <a:gd name="connsiteY68" fmla="*/ 702365 h 2014330"/>
              <a:gd name="connsiteX69" fmla="*/ 4572000 w 6612835"/>
              <a:gd name="connsiteY69" fmla="*/ 675861 h 2014330"/>
              <a:gd name="connsiteX70" fmla="*/ 4691270 w 6612835"/>
              <a:gd name="connsiteY70" fmla="*/ 622852 h 2014330"/>
              <a:gd name="connsiteX71" fmla="*/ 4731026 w 6612835"/>
              <a:gd name="connsiteY71" fmla="*/ 583095 h 2014330"/>
              <a:gd name="connsiteX72" fmla="*/ 4837044 w 6612835"/>
              <a:gd name="connsiteY72" fmla="*/ 556591 h 2014330"/>
              <a:gd name="connsiteX73" fmla="*/ 4916557 w 6612835"/>
              <a:gd name="connsiteY73" fmla="*/ 530087 h 2014330"/>
              <a:gd name="connsiteX74" fmla="*/ 4969565 w 6612835"/>
              <a:gd name="connsiteY74" fmla="*/ 490330 h 2014330"/>
              <a:gd name="connsiteX75" fmla="*/ 5035826 w 6612835"/>
              <a:gd name="connsiteY75" fmla="*/ 437321 h 2014330"/>
              <a:gd name="connsiteX76" fmla="*/ 5115339 w 6612835"/>
              <a:gd name="connsiteY76" fmla="*/ 410817 h 2014330"/>
              <a:gd name="connsiteX77" fmla="*/ 5155096 w 6612835"/>
              <a:gd name="connsiteY77" fmla="*/ 424069 h 2014330"/>
              <a:gd name="connsiteX78" fmla="*/ 5287618 w 6612835"/>
              <a:gd name="connsiteY78" fmla="*/ 397565 h 2014330"/>
              <a:gd name="connsiteX79" fmla="*/ 5393635 w 6612835"/>
              <a:gd name="connsiteY79" fmla="*/ 331304 h 2014330"/>
              <a:gd name="connsiteX80" fmla="*/ 5446644 w 6612835"/>
              <a:gd name="connsiteY80" fmla="*/ 291548 h 2014330"/>
              <a:gd name="connsiteX81" fmla="*/ 5473148 w 6612835"/>
              <a:gd name="connsiteY81" fmla="*/ 265043 h 2014330"/>
              <a:gd name="connsiteX82" fmla="*/ 5552661 w 6612835"/>
              <a:gd name="connsiteY82" fmla="*/ 238539 h 2014330"/>
              <a:gd name="connsiteX83" fmla="*/ 5645426 w 6612835"/>
              <a:gd name="connsiteY83" fmla="*/ 212034 h 2014330"/>
              <a:gd name="connsiteX84" fmla="*/ 5724939 w 6612835"/>
              <a:gd name="connsiteY84" fmla="*/ 185530 h 2014330"/>
              <a:gd name="connsiteX85" fmla="*/ 5764696 w 6612835"/>
              <a:gd name="connsiteY85" fmla="*/ 172278 h 2014330"/>
              <a:gd name="connsiteX86" fmla="*/ 5804452 w 6612835"/>
              <a:gd name="connsiteY86" fmla="*/ 159026 h 2014330"/>
              <a:gd name="connsiteX87" fmla="*/ 5910470 w 6612835"/>
              <a:gd name="connsiteY87" fmla="*/ 132521 h 2014330"/>
              <a:gd name="connsiteX88" fmla="*/ 5963478 w 6612835"/>
              <a:gd name="connsiteY88" fmla="*/ 119269 h 2014330"/>
              <a:gd name="connsiteX89" fmla="*/ 6042991 w 6612835"/>
              <a:gd name="connsiteY89" fmla="*/ 92765 h 2014330"/>
              <a:gd name="connsiteX90" fmla="*/ 6175513 w 6612835"/>
              <a:gd name="connsiteY90" fmla="*/ 79513 h 2014330"/>
              <a:gd name="connsiteX91" fmla="*/ 6228522 w 6612835"/>
              <a:gd name="connsiteY91" fmla="*/ 66261 h 2014330"/>
              <a:gd name="connsiteX92" fmla="*/ 6268278 w 6612835"/>
              <a:gd name="connsiteY92" fmla="*/ 53008 h 2014330"/>
              <a:gd name="connsiteX93" fmla="*/ 6533322 w 6612835"/>
              <a:gd name="connsiteY93" fmla="*/ 26504 h 2014330"/>
              <a:gd name="connsiteX94" fmla="*/ 6612835 w 6612835"/>
              <a:gd name="connsiteY94" fmla="*/ 0 h 201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612835" h="2014330">
                <a:moveTo>
                  <a:pt x="0" y="2014330"/>
                </a:moveTo>
                <a:cubicBezTo>
                  <a:pt x="17670" y="1987826"/>
                  <a:pt x="37539" y="1962663"/>
                  <a:pt x="53009" y="1934817"/>
                </a:cubicBezTo>
                <a:cubicBezTo>
                  <a:pt x="59793" y="1922606"/>
                  <a:pt x="61356" y="1908140"/>
                  <a:pt x="66261" y="1895061"/>
                </a:cubicBezTo>
                <a:cubicBezTo>
                  <a:pt x="74614" y="1872787"/>
                  <a:pt x="84635" y="1851156"/>
                  <a:pt x="92765" y="1828800"/>
                </a:cubicBezTo>
                <a:cubicBezTo>
                  <a:pt x="102313" y="1802544"/>
                  <a:pt x="106776" y="1774276"/>
                  <a:pt x="119270" y="1749287"/>
                </a:cubicBezTo>
                <a:cubicBezTo>
                  <a:pt x="124858" y="1738112"/>
                  <a:pt x="138843" y="1733178"/>
                  <a:pt x="145774" y="1722782"/>
                </a:cubicBezTo>
                <a:cubicBezTo>
                  <a:pt x="156732" y="1706345"/>
                  <a:pt x="162477" y="1686926"/>
                  <a:pt x="172278" y="1669774"/>
                </a:cubicBezTo>
                <a:cubicBezTo>
                  <a:pt x="180180" y="1655945"/>
                  <a:pt x="189948" y="1643269"/>
                  <a:pt x="198783" y="1630017"/>
                </a:cubicBezTo>
                <a:cubicBezTo>
                  <a:pt x="216452" y="1652104"/>
                  <a:pt x="239938" y="1670596"/>
                  <a:pt x="251791" y="1696278"/>
                </a:cubicBezTo>
                <a:cubicBezTo>
                  <a:pt x="278285" y="1753681"/>
                  <a:pt x="284940" y="1862091"/>
                  <a:pt x="291548" y="1921565"/>
                </a:cubicBezTo>
                <a:cubicBezTo>
                  <a:pt x="304800" y="1917148"/>
                  <a:pt x="322213" y="1918919"/>
                  <a:pt x="331304" y="1908313"/>
                </a:cubicBezTo>
                <a:cubicBezTo>
                  <a:pt x="359342" y="1875602"/>
                  <a:pt x="378004" y="1801662"/>
                  <a:pt x="397565" y="1762539"/>
                </a:cubicBezTo>
                <a:cubicBezTo>
                  <a:pt x="413492" y="1730685"/>
                  <a:pt x="433689" y="1701131"/>
                  <a:pt x="450574" y="1669774"/>
                </a:cubicBezTo>
                <a:cubicBezTo>
                  <a:pt x="483074" y="1609418"/>
                  <a:pt x="497009" y="1563697"/>
                  <a:pt x="543339" y="1510748"/>
                </a:cubicBezTo>
                <a:cubicBezTo>
                  <a:pt x="553827" y="1498761"/>
                  <a:pt x="569844" y="1493078"/>
                  <a:pt x="583096" y="1484243"/>
                </a:cubicBezTo>
                <a:cubicBezTo>
                  <a:pt x="586524" y="1479101"/>
                  <a:pt x="621526" y="1408970"/>
                  <a:pt x="649357" y="1431234"/>
                </a:cubicBezTo>
                <a:cubicBezTo>
                  <a:pt x="688686" y="1462697"/>
                  <a:pt x="742122" y="1550504"/>
                  <a:pt x="742122" y="1550504"/>
                </a:cubicBezTo>
                <a:cubicBezTo>
                  <a:pt x="746539" y="1572591"/>
                  <a:pt x="746226" y="1596182"/>
                  <a:pt x="755374" y="1616765"/>
                </a:cubicBezTo>
                <a:cubicBezTo>
                  <a:pt x="764344" y="1636948"/>
                  <a:pt x="784173" y="1650597"/>
                  <a:pt x="795131" y="1669774"/>
                </a:cubicBezTo>
                <a:cubicBezTo>
                  <a:pt x="802062" y="1681902"/>
                  <a:pt x="803966" y="1696278"/>
                  <a:pt x="808383" y="1709530"/>
                </a:cubicBezTo>
                <a:cubicBezTo>
                  <a:pt x="830470" y="1691860"/>
                  <a:pt x="854643" y="1676522"/>
                  <a:pt x="874644" y="1656521"/>
                </a:cubicBezTo>
                <a:cubicBezTo>
                  <a:pt x="928527" y="1602638"/>
                  <a:pt x="949729" y="1548064"/>
                  <a:pt x="993913" y="1484243"/>
                </a:cubicBezTo>
                <a:cubicBezTo>
                  <a:pt x="1010013" y="1460987"/>
                  <a:pt x="1027895" y="1438911"/>
                  <a:pt x="1046922" y="1417982"/>
                </a:cubicBezTo>
                <a:cubicBezTo>
                  <a:pt x="1072136" y="1390247"/>
                  <a:pt x="1097166" y="1361884"/>
                  <a:pt x="1126435" y="1338469"/>
                </a:cubicBezTo>
                <a:cubicBezTo>
                  <a:pt x="1141861" y="1326128"/>
                  <a:pt x="1162292" y="1321766"/>
                  <a:pt x="1179444" y="1311965"/>
                </a:cubicBezTo>
                <a:cubicBezTo>
                  <a:pt x="1193272" y="1304063"/>
                  <a:pt x="1205948" y="1294296"/>
                  <a:pt x="1219200" y="1285461"/>
                </a:cubicBezTo>
                <a:cubicBezTo>
                  <a:pt x="1250122" y="1289878"/>
                  <a:pt x="1284463" y="1283904"/>
                  <a:pt x="1311965" y="1298713"/>
                </a:cubicBezTo>
                <a:cubicBezTo>
                  <a:pt x="1344968" y="1316484"/>
                  <a:pt x="1364974" y="1351722"/>
                  <a:pt x="1391478" y="1378226"/>
                </a:cubicBezTo>
                <a:lnTo>
                  <a:pt x="1417983" y="1404730"/>
                </a:lnTo>
                <a:cubicBezTo>
                  <a:pt x="1440070" y="1400313"/>
                  <a:pt x="1464687" y="1402653"/>
                  <a:pt x="1484244" y="1391478"/>
                </a:cubicBezTo>
                <a:cubicBezTo>
                  <a:pt x="1602312" y="1324011"/>
                  <a:pt x="1578281" y="1314164"/>
                  <a:pt x="1656522" y="1245704"/>
                </a:cubicBezTo>
                <a:cubicBezTo>
                  <a:pt x="1693047" y="1213745"/>
                  <a:pt x="1718655" y="1198251"/>
                  <a:pt x="1762539" y="1179443"/>
                </a:cubicBezTo>
                <a:cubicBezTo>
                  <a:pt x="1775379" y="1173940"/>
                  <a:pt x="1789044" y="1170608"/>
                  <a:pt x="1802296" y="1166191"/>
                </a:cubicBezTo>
                <a:cubicBezTo>
                  <a:pt x="1842052" y="1170608"/>
                  <a:pt x="1882974" y="1168918"/>
                  <a:pt x="1921565" y="1179443"/>
                </a:cubicBezTo>
                <a:cubicBezTo>
                  <a:pt x="1933619" y="1182731"/>
                  <a:pt x="1938313" y="1198143"/>
                  <a:pt x="1948070" y="1205948"/>
                </a:cubicBezTo>
                <a:cubicBezTo>
                  <a:pt x="1960507" y="1215897"/>
                  <a:pt x="1974574" y="1223617"/>
                  <a:pt x="1987826" y="1232452"/>
                </a:cubicBezTo>
                <a:cubicBezTo>
                  <a:pt x="2005496" y="1228035"/>
                  <a:pt x="2023781" y="1225595"/>
                  <a:pt x="2040835" y="1219200"/>
                </a:cubicBezTo>
                <a:cubicBezTo>
                  <a:pt x="2063116" y="1210845"/>
                  <a:pt x="2113665" y="1183278"/>
                  <a:pt x="2133600" y="1166191"/>
                </a:cubicBezTo>
                <a:cubicBezTo>
                  <a:pt x="2152573" y="1149929"/>
                  <a:pt x="2165817" y="1127043"/>
                  <a:pt x="2186609" y="1113182"/>
                </a:cubicBezTo>
                <a:cubicBezTo>
                  <a:pt x="2229173" y="1084806"/>
                  <a:pt x="2284352" y="1081431"/>
                  <a:pt x="2332383" y="1073426"/>
                </a:cubicBezTo>
                <a:cubicBezTo>
                  <a:pt x="2354470" y="1082261"/>
                  <a:pt x="2377367" y="1089292"/>
                  <a:pt x="2398644" y="1099930"/>
                </a:cubicBezTo>
                <a:cubicBezTo>
                  <a:pt x="2501410" y="1151313"/>
                  <a:pt x="2378220" y="1106373"/>
                  <a:pt x="2478157" y="1139687"/>
                </a:cubicBezTo>
                <a:cubicBezTo>
                  <a:pt x="2574020" y="1115719"/>
                  <a:pt x="2516595" y="1137362"/>
                  <a:pt x="2637183" y="1046921"/>
                </a:cubicBezTo>
                <a:lnTo>
                  <a:pt x="2690191" y="1007165"/>
                </a:lnTo>
                <a:cubicBezTo>
                  <a:pt x="2729278" y="1014982"/>
                  <a:pt x="2767969" y="1013975"/>
                  <a:pt x="2796209" y="1046921"/>
                </a:cubicBezTo>
                <a:cubicBezTo>
                  <a:pt x="2812972" y="1066478"/>
                  <a:pt x="2819202" y="1093625"/>
                  <a:pt x="2835965" y="1113182"/>
                </a:cubicBezTo>
                <a:cubicBezTo>
                  <a:pt x="2846330" y="1125275"/>
                  <a:pt x="2863486" y="1129491"/>
                  <a:pt x="2875722" y="1139687"/>
                </a:cubicBezTo>
                <a:cubicBezTo>
                  <a:pt x="2890119" y="1151685"/>
                  <a:pt x="2902226" y="1166191"/>
                  <a:pt x="2915478" y="1179443"/>
                </a:cubicBezTo>
                <a:cubicBezTo>
                  <a:pt x="3022330" y="1126018"/>
                  <a:pt x="2927533" y="1180401"/>
                  <a:pt x="2994991" y="1126434"/>
                </a:cubicBezTo>
                <a:cubicBezTo>
                  <a:pt x="3007428" y="1116484"/>
                  <a:pt x="3021787" y="1109187"/>
                  <a:pt x="3034748" y="1099930"/>
                </a:cubicBezTo>
                <a:cubicBezTo>
                  <a:pt x="3052721" y="1087092"/>
                  <a:pt x="3070789" y="1074314"/>
                  <a:pt x="3087757" y="1060174"/>
                </a:cubicBezTo>
                <a:cubicBezTo>
                  <a:pt x="3097355" y="1052175"/>
                  <a:pt x="3103865" y="1040600"/>
                  <a:pt x="3114261" y="1033669"/>
                </a:cubicBezTo>
                <a:cubicBezTo>
                  <a:pt x="3130698" y="1022711"/>
                  <a:pt x="3150118" y="1016966"/>
                  <a:pt x="3167270" y="1007165"/>
                </a:cubicBezTo>
                <a:cubicBezTo>
                  <a:pt x="3181098" y="999263"/>
                  <a:pt x="3193774" y="989496"/>
                  <a:pt x="3207026" y="980661"/>
                </a:cubicBezTo>
                <a:cubicBezTo>
                  <a:pt x="3224011" y="984907"/>
                  <a:pt x="3280778" y="997659"/>
                  <a:pt x="3299791" y="1007165"/>
                </a:cubicBezTo>
                <a:cubicBezTo>
                  <a:pt x="3402549" y="1058544"/>
                  <a:pt x="3279377" y="1013612"/>
                  <a:pt x="3379304" y="1046921"/>
                </a:cubicBezTo>
                <a:cubicBezTo>
                  <a:pt x="3392556" y="1038086"/>
                  <a:pt x="3404815" y="1027540"/>
                  <a:pt x="3419061" y="1020417"/>
                </a:cubicBezTo>
                <a:cubicBezTo>
                  <a:pt x="3431555" y="1014170"/>
                  <a:pt x="3448940" y="1017043"/>
                  <a:pt x="3458818" y="1007165"/>
                </a:cubicBezTo>
                <a:cubicBezTo>
                  <a:pt x="3464810" y="1001173"/>
                  <a:pt x="3552538" y="875854"/>
                  <a:pt x="3591339" y="848139"/>
                </a:cubicBezTo>
                <a:cubicBezTo>
                  <a:pt x="3607415" y="836656"/>
                  <a:pt x="3624976" y="825508"/>
                  <a:pt x="3644348" y="821634"/>
                </a:cubicBezTo>
                <a:cubicBezTo>
                  <a:pt x="3692192" y="812065"/>
                  <a:pt x="3741531" y="812799"/>
                  <a:pt x="3790122" y="808382"/>
                </a:cubicBezTo>
                <a:cubicBezTo>
                  <a:pt x="3803374" y="799547"/>
                  <a:pt x="3814030" y="783463"/>
                  <a:pt x="3829878" y="781878"/>
                </a:cubicBezTo>
                <a:cubicBezTo>
                  <a:pt x="3930297" y="771836"/>
                  <a:pt x="3900791" y="790829"/>
                  <a:pt x="3962400" y="821634"/>
                </a:cubicBezTo>
                <a:cubicBezTo>
                  <a:pt x="3974894" y="827881"/>
                  <a:pt x="3988905" y="830469"/>
                  <a:pt x="4002157" y="834887"/>
                </a:cubicBezTo>
                <a:cubicBezTo>
                  <a:pt x="4160735" y="782026"/>
                  <a:pt x="4011747" y="837723"/>
                  <a:pt x="4240696" y="715617"/>
                </a:cubicBezTo>
                <a:cubicBezTo>
                  <a:pt x="4257472" y="706670"/>
                  <a:pt x="4319393" y="692630"/>
                  <a:pt x="4333461" y="689113"/>
                </a:cubicBezTo>
                <a:cubicBezTo>
                  <a:pt x="4351131" y="693530"/>
                  <a:pt x="4368957" y="697361"/>
                  <a:pt x="4386470" y="702365"/>
                </a:cubicBezTo>
                <a:cubicBezTo>
                  <a:pt x="4399901" y="706202"/>
                  <a:pt x="4412257" y="715617"/>
                  <a:pt x="4426226" y="715617"/>
                </a:cubicBezTo>
                <a:cubicBezTo>
                  <a:pt x="4453096" y="715617"/>
                  <a:pt x="4479235" y="706782"/>
                  <a:pt x="4505739" y="702365"/>
                </a:cubicBezTo>
                <a:cubicBezTo>
                  <a:pt x="4527826" y="693530"/>
                  <a:pt x="4550344" y="685705"/>
                  <a:pt x="4572000" y="675861"/>
                </a:cubicBezTo>
                <a:cubicBezTo>
                  <a:pt x="4698512" y="618356"/>
                  <a:pt x="4607135" y="650896"/>
                  <a:pt x="4691270" y="622852"/>
                </a:cubicBezTo>
                <a:cubicBezTo>
                  <a:pt x="4704522" y="609600"/>
                  <a:pt x="4715432" y="593491"/>
                  <a:pt x="4731026" y="583095"/>
                </a:cubicBezTo>
                <a:cubicBezTo>
                  <a:pt x="4749584" y="570723"/>
                  <a:pt x="4825723" y="559678"/>
                  <a:pt x="4837044" y="556591"/>
                </a:cubicBezTo>
                <a:cubicBezTo>
                  <a:pt x="4863998" y="549240"/>
                  <a:pt x="4916557" y="530087"/>
                  <a:pt x="4916557" y="530087"/>
                </a:cubicBezTo>
                <a:cubicBezTo>
                  <a:pt x="4934226" y="516835"/>
                  <a:pt x="4952597" y="504470"/>
                  <a:pt x="4969565" y="490330"/>
                </a:cubicBezTo>
                <a:cubicBezTo>
                  <a:pt x="5001031" y="464108"/>
                  <a:pt x="4993707" y="456041"/>
                  <a:pt x="5035826" y="437321"/>
                </a:cubicBezTo>
                <a:cubicBezTo>
                  <a:pt x="5061356" y="425974"/>
                  <a:pt x="5115339" y="410817"/>
                  <a:pt x="5115339" y="410817"/>
                </a:cubicBezTo>
                <a:cubicBezTo>
                  <a:pt x="5128591" y="415234"/>
                  <a:pt x="5141127" y="424069"/>
                  <a:pt x="5155096" y="424069"/>
                </a:cubicBezTo>
                <a:cubicBezTo>
                  <a:pt x="5216006" y="424069"/>
                  <a:pt x="5238659" y="413884"/>
                  <a:pt x="5287618" y="397565"/>
                </a:cubicBezTo>
                <a:cubicBezTo>
                  <a:pt x="5437761" y="284955"/>
                  <a:pt x="5248126" y="422245"/>
                  <a:pt x="5393635" y="331304"/>
                </a:cubicBezTo>
                <a:cubicBezTo>
                  <a:pt x="5412365" y="319598"/>
                  <a:pt x="5429676" y="305688"/>
                  <a:pt x="5446644" y="291548"/>
                </a:cubicBezTo>
                <a:cubicBezTo>
                  <a:pt x="5456242" y="283549"/>
                  <a:pt x="5461973" y="270631"/>
                  <a:pt x="5473148" y="265043"/>
                </a:cubicBezTo>
                <a:cubicBezTo>
                  <a:pt x="5498136" y="252549"/>
                  <a:pt x="5526157" y="247374"/>
                  <a:pt x="5552661" y="238539"/>
                </a:cubicBezTo>
                <a:cubicBezTo>
                  <a:pt x="5686271" y="194003"/>
                  <a:pt x="5479027" y="261955"/>
                  <a:pt x="5645426" y="212034"/>
                </a:cubicBezTo>
                <a:cubicBezTo>
                  <a:pt x="5672186" y="204006"/>
                  <a:pt x="5698435" y="194365"/>
                  <a:pt x="5724939" y="185530"/>
                </a:cubicBezTo>
                <a:lnTo>
                  <a:pt x="5764696" y="172278"/>
                </a:lnTo>
                <a:cubicBezTo>
                  <a:pt x="5777948" y="167861"/>
                  <a:pt x="5790900" y="162414"/>
                  <a:pt x="5804452" y="159026"/>
                </a:cubicBezTo>
                <a:lnTo>
                  <a:pt x="5910470" y="132521"/>
                </a:lnTo>
                <a:cubicBezTo>
                  <a:pt x="5928139" y="128104"/>
                  <a:pt x="5946199" y="125028"/>
                  <a:pt x="5963478" y="119269"/>
                </a:cubicBezTo>
                <a:cubicBezTo>
                  <a:pt x="5989982" y="110434"/>
                  <a:pt x="6015192" y="95545"/>
                  <a:pt x="6042991" y="92765"/>
                </a:cubicBezTo>
                <a:lnTo>
                  <a:pt x="6175513" y="79513"/>
                </a:lnTo>
                <a:cubicBezTo>
                  <a:pt x="6193183" y="75096"/>
                  <a:pt x="6211009" y="71265"/>
                  <a:pt x="6228522" y="66261"/>
                </a:cubicBezTo>
                <a:cubicBezTo>
                  <a:pt x="6241953" y="62423"/>
                  <a:pt x="6254580" y="55748"/>
                  <a:pt x="6268278" y="53008"/>
                </a:cubicBezTo>
                <a:cubicBezTo>
                  <a:pt x="6348513" y="36961"/>
                  <a:pt x="6458139" y="32287"/>
                  <a:pt x="6533322" y="26504"/>
                </a:cubicBezTo>
                <a:cubicBezTo>
                  <a:pt x="6595914" y="10856"/>
                  <a:pt x="6570040" y="21397"/>
                  <a:pt x="6612835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8CEA69-6E93-4E4D-A911-7020761D0E70}"/>
              </a:ext>
            </a:extLst>
          </p:cNvPr>
          <p:cNvSpPr txBox="1"/>
          <p:nvPr/>
        </p:nvSpPr>
        <p:spPr>
          <a:xfrm>
            <a:off x="7466437" y="2398951"/>
            <a:ext cx="72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itchFamily="2" charset="0"/>
              </a:rPr>
              <a:t>QFI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512B91-8CE0-334C-B2B5-5973E2055F5B}"/>
              </a:ext>
            </a:extLst>
          </p:cNvPr>
          <p:cNvSpPr txBox="1"/>
          <p:nvPr/>
        </p:nvSpPr>
        <p:spPr>
          <a:xfrm>
            <a:off x="7335474" y="6076145"/>
            <a:ext cx="445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itchFamily="2" charset="0"/>
              </a:rPr>
              <a:t>Iteration of optimization loop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2B6D35-1E90-0944-82D8-3F260346051C}"/>
              </a:ext>
            </a:extLst>
          </p:cNvPr>
          <p:cNvSpPr txBox="1"/>
          <p:nvPr/>
        </p:nvSpPr>
        <p:spPr>
          <a:xfrm>
            <a:off x="9241452" y="4975791"/>
            <a:ext cx="1722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Times" pitchFamily="2" charset="0"/>
              </a:rPr>
              <a:t>Lower bound</a:t>
            </a:r>
            <a:endParaRPr lang="en-US" sz="2000" b="1" dirty="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8BCF84-0002-8B48-827C-A209117B44BA}"/>
              </a:ext>
            </a:extLst>
          </p:cNvPr>
          <p:cNvSpPr txBox="1"/>
          <p:nvPr/>
        </p:nvSpPr>
        <p:spPr>
          <a:xfrm>
            <a:off x="9626543" y="2910819"/>
            <a:ext cx="1337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Times" pitchFamily="2" charset="0"/>
              </a:rPr>
              <a:t>max QFI</a:t>
            </a:r>
            <a:endParaRPr lang="en-US" sz="2000" b="1" dirty="0">
              <a:latin typeface="Times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6D687F-38B6-7843-984A-5FD8DF0B683D}"/>
              </a:ext>
            </a:extLst>
          </p:cNvPr>
          <p:cNvSpPr txBox="1"/>
          <p:nvPr/>
        </p:nvSpPr>
        <p:spPr>
          <a:xfrm>
            <a:off x="1645809" y="1540769"/>
            <a:ext cx="254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itchFamily="2" charset="0"/>
              </a:rPr>
              <a:t>QFI estimation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88DF55-07C0-0744-A53C-521699FCE907}"/>
              </a:ext>
            </a:extLst>
          </p:cNvPr>
          <p:cNvSpPr txBox="1"/>
          <p:nvPr/>
        </p:nvSpPr>
        <p:spPr>
          <a:xfrm>
            <a:off x="7522273" y="1540769"/>
            <a:ext cx="363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itchFamily="2" charset="0"/>
              </a:rPr>
              <a:t>Optimal state preparation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8B54459-BFE1-6E42-8A72-16873C0A6D3C}"/>
              </a:ext>
            </a:extLst>
          </p:cNvPr>
          <p:cNvSpPr/>
          <p:nvPr/>
        </p:nvSpPr>
        <p:spPr>
          <a:xfrm>
            <a:off x="5010841" y="1345388"/>
            <a:ext cx="1258956" cy="768626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2DDE9EA-384B-5C43-AEEE-99E9CB76B38C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1">
            <a:extLst>
              <a:ext uri="{FF2B5EF4-FFF2-40B4-BE49-F238E27FC236}">
                <a16:creationId xmlns:a16="http://schemas.microsoft.com/office/drawing/2014/main" id="{5BFBC0D9-1241-AF48-BCFA-43300BAAA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We Expect to See….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07AB84-260B-7747-950E-A47B9F916E5E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04756055"/>
      </p:ext>
    </p:extLst>
  </p:cSld>
  <p:clrMapOvr>
    <a:masterClrMapping/>
  </p:clrMapOvr>
  <p:transition spd="slow" advTm="13002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2ADDDF-5DCC-5845-80CA-4068D374821E}"/>
              </a:ext>
            </a:extLst>
          </p:cNvPr>
          <p:cNvSpPr/>
          <p:nvPr/>
        </p:nvSpPr>
        <p:spPr>
          <a:xfrm>
            <a:off x="368222" y="1272391"/>
            <a:ext cx="4009814" cy="490230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ADD5070-C7A3-AC49-8CDC-E545510CAFA8}"/>
              </a:ext>
            </a:extLst>
          </p:cNvPr>
          <p:cNvSpPr/>
          <p:nvPr/>
        </p:nvSpPr>
        <p:spPr>
          <a:xfrm>
            <a:off x="770676" y="3156766"/>
            <a:ext cx="3057524" cy="240120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95A1BB7-C20E-2947-B711-1357D9438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01" y="1517998"/>
            <a:ext cx="393700" cy="317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27A4C3-874E-5647-B69E-63DCEB9BC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388" y="3859834"/>
            <a:ext cx="800100" cy="635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0921B1-20EC-8C42-B30A-CA36ADDE4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871" y="1752341"/>
            <a:ext cx="6337467" cy="106264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126C5E4-40CC-8048-81C3-99A73A4089CD}"/>
              </a:ext>
            </a:extLst>
          </p:cNvPr>
          <p:cNvSpPr txBox="1"/>
          <p:nvPr/>
        </p:nvSpPr>
        <p:spPr>
          <a:xfrm>
            <a:off x="4583474" y="1227539"/>
            <a:ext cx="3772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latin typeface="Times" pitchFamily="2" charset="0"/>
              </a:rPr>
              <a:t>Quantum state</a:t>
            </a:r>
            <a:endParaRPr lang="en-US" sz="2800" b="1" dirty="0"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EB6BD3C-3D6B-274E-A409-9C6FEF62F13F}"/>
                  </a:ext>
                </a:extLst>
              </p:cNvPr>
              <p:cNvSpPr txBox="1"/>
              <p:nvPr/>
            </p:nvSpPr>
            <p:spPr>
              <a:xfrm>
                <a:off x="4448376" y="5713035"/>
                <a:ext cx="7585254" cy="461665"/>
              </a:xfrm>
              <a:prstGeom prst="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dirty="0">
                    <a:latin typeface="Times" pitchFamily="2" charset="0"/>
                  </a:rPr>
                  <a:t>We need to identify </a:t>
                </a:r>
                <a:r>
                  <a:rPr lang="en-US" altLang="ja-JP" sz="2400" b="1" dirty="0">
                    <a:solidFill>
                      <a:schemeClr val="accent2"/>
                    </a:solidFill>
                    <a:latin typeface="Times" pitchFamily="2" charset="0"/>
                  </a:rPr>
                  <a:t>only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altLang="ja-JP" sz="2400" b="1" dirty="0">
                    <a:solidFill>
                      <a:schemeClr val="accent2"/>
                    </a:solidFill>
                    <a:latin typeface="Times" pitchFamily="2" charset="0"/>
                  </a:rPr>
                  <a:t> eigenvalues and eigenvectors</a:t>
                </a:r>
                <a:endParaRPr lang="en-US" sz="2400" b="1" dirty="0">
                  <a:solidFill>
                    <a:schemeClr val="accent2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EB6BD3C-3D6B-274E-A409-9C6FEF62F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376" y="5713035"/>
                <a:ext cx="7585254" cy="461665"/>
              </a:xfrm>
              <a:prstGeom prst="rect">
                <a:avLst/>
              </a:prstGeom>
              <a:blipFill>
                <a:blip r:embed="rId6"/>
                <a:stretch>
                  <a:fillRect t="-105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urved Down Arrow 29">
            <a:extLst>
              <a:ext uri="{FF2B5EF4-FFF2-40B4-BE49-F238E27FC236}">
                <a16:creationId xmlns:a16="http://schemas.microsoft.com/office/drawing/2014/main" id="{1D58B8C8-8744-7A49-9030-AFA7EA906834}"/>
              </a:ext>
            </a:extLst>
          </p:cNvPr>
          <p:cNvSpPr/>
          <p:nvPr/>
        </p:nvSpPr>
        <p:spPr>
          <a:xfrm>
            <a:off x="2571315" y="2836876"/>
            <a:ext cx="3082056" cy="798366"/>
          </a:xfrm>
          <a:prstGeom prst="curvedDownArrow">
            <a:avLst>
              <a:gd name="adj1" fmla="val 25883"/>
              <a:gd name="adj2" fmla="val 42117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ED2A5-D749-D84F-80E3-4EC5041883DD}"/>
              </a:ext>
            </a:extLst>
          </p:cNvPr>
          <p:cNvSpPr txBox="1"/>
          <p:nvPr/>
        </p:nvSpPr>
        <p:spPr>
          <a:xfrm>
            <a:off x="4693449" y="3859834"/>
            <a:ext cx="795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i="1" dirty="0">
                <a:latin typeface="Times" pitchFamily="2" charset="0"/>
              </a:rPr>
              <a:t>m</a:t>
            </a:r>
            <a:r>
              <a:rPr lang="en-US" altLang="ja-JP" sz="2800" b="1" dirty="0">
                <a:latin typeface="Times" pitchFamily="2" charset="0"/>
              </a:rPr>
              <a:t>-truncated quantum state (sub-normalized)</a:t>
            </a:r>
            <a:endParaRPr lang="en-US" sz="2800" b="1" dirty="0">
              <a:latin typeface="Times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48A27-7F74-7745-A8B5-E1396FFEA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8668" y="4487518"/>
            <a:ext cx="5613400" cy="10541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E27AA1-0D59-8D4C-A6AB-DB522CB120EF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">
            <a:extLst>
              <a:ext uri="{FF2B5EF4-FFF2-40B4-BE49-F238E27FC236}">
                <a16:creationId xmlns:a16="http://schemas.microsoft.com/office/drawing/2014/main" id="{881BE95C-3A71-164D-920E-AFCB4E1DA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Truncated Quantum States (Efficiently Computable)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3B1135-CA12-654F-9AE2-5C0F0B63A952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44234170"/>
      </p:ext>
    </p:extLst>
  </p:cSld>
  <p:clrMapOvr>
    <a:masterClrMapping/>
  </p:clrMapOvr>
  <p:transition spd="slow" advTm="13002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21014B83-7B41-C04E-831D-08DFEC000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509" y="4604938"/>
            <a:ext cx="84582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B19048-1787-9348-8909-26ED253E8345}"/>
                  </a:ext>
                </a:extLst>
              </p:cNvPr>
              <p:cNvSpPr txBox="1"/>
              <p:nvPr/>
            </p:nvSpPr>
            <p:spPr>
              <a:xfrm>
                <a:off x="339658" y="1069642"/>
                <a:ext cx="6307425" cy="476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>
                    <a:latin typeface="Times" pitchFamily="2" charset="0"/>
                  </a:rPr>
                  <a:t>1. Truncated quantum state: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ja-JP" sz="2400" dirty="0">
                    <a:latin typeface="Times" pitchFamily="2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24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B19048-1787-9348-8909-26ED253E8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58" y="1069642"/>
                <a:ext cx="6307425" cy="476990"/>
              </a:xfrm>
              <a:prstGeom prst="rect">
                <a:avLst/>
              </a:prstGeom>
              <a:blipFill>
                <a:blip r:embed="rId4"/>
                <a:stretch>
                  <a:fillRect l="-1408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2D8B8428-DF54-6B46-984C-5DA9D69600EC}"/>
              </a:ext>
            </a:extLst>
          </p:cNvPr>
          <p:cNvSpPr txBox="1"/>
          <p:nvPr/>
        </p:nvSpPr>
        <p:spPr>
          <a:xfrm>
            <a:off x="339659" y="1764624"/>
            <a:ext cx="306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imes" pitchFamily="2" charset="0"/>
              </a:rPr>
              <a:t>2. Generalized fidelity:</a:t>
            </a:r>
            <a:endParaRPr lang="en-US" sz="2400" dirty="0">
              <a:latin typeface="Times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904FB9-506A-674F-9E28-9BC47241136A}"/>
              </a:ext>
            </a:extLst>
          </p:cNvPr>
          <p:cNvSpPr txBox="1"/>
          <p:nvPr/>
        </p:nvSpPr>
        <p:spPr>
          <a:xfrm>
            <a:off x="339659" y="2415415"/>
            <a:ext cx="306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imes" pitchFamily="2" charset="0"/>
              </a:rPr>
              <a:t>3. Fidelity inequality:</a:t>
            </a:r>
            <a:endParaRPr lang="en-US" sz="2400" dirty="0">
              <a:latin typeface="Time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31FD76-AEED-5A4E-ABDE-C003CB7A1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219" y="1727271"/>
            <a:ext cx="8120595" cy="533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C57B7B-2218-604F-B311-F19F314A2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5410" y="2476855"/>
            <a:ext cx="5531427" cy="38875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0C194F2-9211-DE49-B66F-53BD0AFB7A67}"/>
              </a:ext>
            </a:extLst>
          </p:cNvPr>
          <p:cNvSpPr txBox="1"/>
          <p:nvPr/>
        </p:nvSpPr>
        <p:spPr>
          <a:xfrm>
            <a:off x="3345410" y="3093652"/>
            <a:ext cx="79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imes" pitchFamily="2" charset="0"/>
              </a:rPr>
              <a:t>with</a:t>
            </a:r>
            <a:endParaRPr lang="en-US" sz="2400" dirty="0">
              <a:latin typeface="Time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D3236-8AD7-E14F-B6C3-5EC90D829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583" y="2969769"/>
            <a:ext cx="6557126" cy="77376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C1F27F3-51D5-0D40-BFB3-89D338F01F46}"/>
              </a:ext>
            </a:extLst>
          </p:cNvPr>
          <p:cNvSpPr/>
          <p:nvPr/>
        </p:nvSpPr>
        <p:spPr>
          <a:xfrm>
            <a:off x="8196434" y="3726407"/>
            <a:ext cx="38908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rgbClr val="000000"/>
                </a:solidFill>
                <a:effectLst/>
                <a:latin typeface="Times" pitchFamily="2" charset="0"/>
              </a:rPr>
              <a:t>M.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Times" pitchFamily="2" charset="0"/>
              </a:rPr>
              <a:t>Cerezo</a:t>
            </a:r>
            <a:r>
              <a:rPr lang="en-US" sz="1400" b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Times" pitchFamily="2" charset="0"/>
              </a:rPr>
              <a:t>et al</a:t>
            </a:r>
            <a:r>
              <a:rPr lang="en-US" sz="1400" b="0" dirty="0">
                <a:solidFill>
                  <a:srgbClr val="000000"/>
                </a:solidFill>
                <a:effectLst/>
                <a:latin typeface="Times" pitchFamily="2" charset="0"/>
              </a:rPr>
              <a:t>, Quantum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Times" pitchFamily="2" charset="0"/>
              </a:rPr>
              <a:t>4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Times" pitchFamily="2" charset="0"/>
              </a:rPr>
              <a:t>, 248 (2020)</a:t>
            </a:r>
            <a:endParaRPr lang="en-US" sz="1400" dirty="0">
              <a:latin typeface="Times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91E79D-9BA7-974F-9E6D-5D2CFCB5861C}"/>
              </a:ext>
            </a:extLst>
          </p:cNvPr>
          <p:cNvSpPr txBox="1"/>
          <p:nvPr/>
        </p:nvSpPr>
        <p:spPr>
          <a:xfrm>
            <a:off x="339658" y="3960731"/>
            <a:ext cx="4703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imes" pitchFamily="2" charset="0"/>
              </a:rPr>
              <a:t>4. QFI inequality: Defining  </a:t>
            </a:r>
            <a:endParaRPr lang="en-US" sz="2400" dirty="0">
              <a:latin typeface="Times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22CDF-7B71-254C-864C-8AB2C72F9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659" y="3967936"/>
            <a:ext cx="2409158" cy="42392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BB112E9-726C-F64B-A533-C2722BE9F329}"/>
              </a:ext>
            </a:extLst>
          </p:cNvPr>
          <p:cNvSpPr/>
          <p:nvPr/>
        </p:nvSpPr>
        <p:spPr>
          <a:xfrm>
            <a:off x="2050474" y="4556764"/>
            <a:ext cx="3311236" cy="99466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390E0AE-ED46-6048-A638-3DD6F551E3FB}"/>
              </a:ext>
            </a:extLst>
          </p:cNvPr>
          <p:cNvSpPr/>
          <p:nvPr/>
        </p:nvSpPr>
        <p:spPr>
          <a:xfrm>
            <a:off x="7719764" y="4538675"/>
            <a:ext cx="3162980" cy="102319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FDCA410-62AD-D244-A221-17F61BBADC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2106" y="5596744"/>
            <a:ext cx="1449795" cy="43493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DCF114A-BCC5-4645-B36E-C87A7E717D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9327" y="5617738"/>
            <a:ext cx="1379816" cy="41394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CB095B0-D407-8F43-BF76-EC54FBB13150}"/>
              </a:ext>
            </a:extLst>
          </p:cNvPr>
          <p:cNvSpPr txBox="1"/>
          <p:nvPr/>
        </p:nvSpPr>
        <p:spPr>
          <a:xfrm>
            <a:off x="3320110" y="5620738"/>
            <a:ext cx="359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 pitchFamily="2" charset="0"/>
              </a:rPr>
              <a:t>   Lower TQFI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B577F3-DD76-A74C-92B3-65A88DDA6190}"/>
              </a:ext>
            </a:extLst>
          </p:cNvPr>
          <p:cNvSpPr txBox="1"/>
          <p:nvPr/>
        </p:nvSpPr>
        <p:spPr>
          <a:xfrm>
            <a:off x="9243921" y="5602696"/>
            <a:ext cx="33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 pitchFamily="2" charset="0"/>
              </a:rPr>
              <a:t>Upper TQFI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5890C1-1279-1E4D-8CD4-44AC6366FEF3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1">
            <a:extLst>
              <a:ext uri="{FF2B5EF4-FFF2-40B4-BE49-F238E27FC236}">
                <a16:creationId xmlns:a16="http://schemas.microsoft.com/office/drawing/2014/main" id="{BB1F4ADC-DA5D-3B4E-8E91-E5A4C1B1A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Truncated QFI (TQFI)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05E8AF-3EAD-CD41-A34D-5829D9BD31D4}"/>
              </a:ext>
            </a:extLst>
          </p:cNvPr>
          <p:cNvSpPr/>
          <p:nvPr/>
        </p:nvSpPr>
        <p:spPr>
          <a:xfrm>
            <a:off x="4706471" y="6117540"/>
            <a:ext cx="74855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J. L.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Phys. Rev. A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104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062602 (2021)</a:t>
            </a:r>
          </a:p>
          <a:p>
            <a:pPr algn="r"/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J. L.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Quantum Sci. Technol.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035008 (2021)</a:t>
            </a:r>
            <a:b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J. L.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Phys. Rev. Research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013083 (2022)</a:t>
            </a:r>
            <a:endParaRPr lang="en-US" sz="1400" b="1" dirty="0">
              <a:latin typeface="Times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6759F0-E010-5C45-82C3-E4A096A0740A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99142363"/>
      </p:ext>
    </p:extLst>
  </p:cSld>
  <p:clrMapOvr>
    <a:masterClrMapping/>
  </p:clrMapOvr>
  <p:transition spd="slow" advTm="13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5" grpId="0"/>
      <p:bldP spid="36" grpId="0"/>
      <p:bldP spid="37" grpId="0"/>
      <p:bldP spid="38" grpId="0"/>
      <p:bldP spid="39" grpId="0"/>
      <p:bldP spid="43" grpId="0" animBg="1"/>
      <p:bldP spid="46" grpId="0" animBg="1"/>
      <p:bldP spid="50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CBB5E7-9864-A24A-8717-5868012F8D75}"/>
                  </a:ext>
                </a:extLst>
              </p:cNvPr>
              <p:cNvSpPr txBox="1"/>
              <p:nvPr/>
            </p:nvSpPr>
            <p:spPr>
              <a:xfrm>
                <a:off x="339658" y="1096146"/>
                <a:ext cx="6307425" cy="476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>
                    <a:latin typeface="Times" pitchFamily="2" charset="0"/>
                  </a:rPr>
                  <a:t>1. Quantum state: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>
                    <a:latin typeface="Times" pitchFamily="2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sz="24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CBB5E7-9864-A24A-8717-5868012F8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58" y="1096146"/>
                <a:ext cx="6307425" cy="476990"/>
              </a:xfrm>
              <a:prstGeom prst="rect">
                <a:avLst/>
              </a:prstGeom>
              <a:blipFill>
                <a:blip r:embed="rId3"/>
                <a:stretch>
                  <a:fillRect l="-1406" t="-105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C38685E7-D446-9741-88DA-46D21E0B3050}"/>
              </a:ext>
            </a:extLst>
          </p:cNvPr>
          <p:cNvSpPr txBox="1"/>
          <p:nvPr/>
        </p:nvSpPr>
        <p:spPr>
          <a:xfrm>
            <a:off x="339658" y="1558901"/>
            <a:ext cx="4481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imes" pitchFamily="2" charset="0"/>
              </a:rPr>
              <a:t>2. Sub- and Super- fidelity:</a:t>
            </a:r>
            <a:endParaRPr lang="en-US" sz="2400" dirty="0">
              <a:latin typeface="Times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2CA8D5-FDC6-5A42-A2EB-B0F2C4FF4191}"/>
              </a:ext>
            </a:extLst>
          </p:cNvPr>
          <p:cNvSpPr txBox="1"/>
          <p:nvPr/>
        </p:nvSpPr>
        <p:spPr>
          <a:xfrm>
            <a:off x="339657" y="2938341"/>
            <a:ext cx="306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imes" pitchFamily="2" charset="0"/>
              </a:rPr>
              <a:t>3. Fidelity inequality:</a:t>
            </a:r>
            <a:endParaRPr lang="en-US" sz="2400" dirty="0">
              <a:latin typeface="Times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2CD235-A06E-E14C-888A-08CFF37609D2}"/>
              </a:ext>
            </a:extLst>
          </p:cNvPr>
          <p:cNvSpPr txBox="1"/>
          <p:nvPr/>
        </p:nvSpPr>
        <p:spPr>
          <a:xfrm>
            <a:off x="357687" y="3331767"/>
            <a:ext cx="4703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imes" pitchFamily="2" charset="0"/>
              </a:rPr>
              <a:t>4. QFI inequality:</a:t>
            </a:r>
            <a:endParaRPr lang="en-US" sz="2400" dirty="0">
              <a:latin typeface="Times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FF0FA8-2777-3341-B792-03B040E20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482" y="2034419"/>
            <a:ext cx="5317260" cy="8097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9342CE0-30DB-A44A-97E1-4604B7E15215}"/>
              </a:ext>
            </a:extLst>
          </p:cNvPr>
          <p:cNvSpPr txBox="1"/>
          <p:nvPr/>
        </p:nvSpPr>
        <p:spPr>
          <a:xfrm>
            <a:off x="8179671" y="1971267"/>
            <a:ext cx="4481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imes" pitchFamily="2" charset="0"/>
              </a:rPr>
              <a:t>: sub-fidelity</a:t>
            </a:r>
            <a:endParaRPr lang="en-US" sz="2400" dirty="0">
              <a:latin typeface="Times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363B10-07AF-AB4C-A617-E4462F01A658}"/>
              </a:ext>
            </a:extLst>
          </p:cNvPr>
          <p:cNvSpPr txBox="1"/>
          <p:nvPr/>
        </p:nvSpPr>
        <p:spPr>
          <a:xfrm>
            <a:off x="8179671" y="2422107"/>
            <a:ext cx="4481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imes" pitchFamily="2" charset="0"/>
              </a:rPr>
              <a:t>: super-fidelity</a:t>
            </a:r>
            <a:endParaRPr lang="en-US" sz="2400" dirty="0">
              <a:latin typeface="Times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55CE9F-3E03-4446-AF9B-324C955C3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344" y="3022659"/>
            <a:ext cx="3759421" cy="339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6440D7-AA23-E140-B61D-83C65F93C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019" y="3643546"/>
            <a:ext cx="7297517" cy="7076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7138CD3-20A3-BC4B-9099-72C12044B5D7}"/>
              </a:ext>
            </a:extLst>
          </p:cNvPr>
          <p:cNvSpPr/>
          <p:nvPr/>
        </p:nvSpPr>
        <p:spPr>
          <a:xfrm>
            <a:off x="2792511" y="3535021"/>
            <a:ext cx="2951019" cy="91816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AB771A-4989-784E-917F-116653B0F9DD}"/>
              </a:ext>
            </a:extLst>
          </p:cNvPr>
          <p:cNvSpPr/>
          <p:nvPr/>
        </p:nvSpPr>
        <p:spPr>
          <a:xfrm>
            <a:off x="7748867" y="3532397"/>
            <a:ext cx="2805323" cy="92079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09EB13-FA11-0741-ADE3-5075FEC6FDC7}"/>
              </a:ext>
            </a:extLst>
          </p:cNvPr>
          <p:cNvSpPr txBox="1"/>
          <p:nvPr/>
        </p:nvSpPr>
        <p:spPr>
          <a:xfrm>
            <a:off x="4261520" y="4467537"/>
            <a:ext cx="1421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 pitchFamily="2" charset="0"/>
              </a:rPr>
              <a:t>: Sub-QFI</a:t>
            </a:r>
            <a:r>
              <a:rPr lang="en-US" sz="2400" b="1" dirty="0">
                <a:latin typeface="Times" pitchFamily="2" charset="0"/>
              </a:rPr>
              <a:t>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589AE9-3889-A442-B8C0-93678FF5DDFE}"/>
              </a:ext>
            </a:extLst>
          </p:cNvPr>
          <p:cNvSpPr txBox="1"/>
          <p:nvPr/>
        </p:nvSpPr>
        <p:spPr>
          <a:xfrm>
            <a:off x="9069028" y="4485983"/>
            <a:ext cx="205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 pitchFamily="2" charset="0"/>
              </a:rPr>
              <a:t>: Super-QFI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789DB7-177A-0A4A-B626-A0715FD59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4019" y="4504330"/>
            <a:ext cx="1051356" cy="3309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CE7C70-53A0-3442-8F3B-2914831C6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6679" y="4551167"/>
            <a:ext cx="1052349" cy="33129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7F4CE1F-6409-AC47-B297-CBE528FC603A}"/>
              </a:ext>
            </a:extLst>
          </p:cNvPr>
          <p:cNvSpPr txBox="1"/>
          <p:nvPr/>
        </p:nvSpPr>
        <p:spPr>
          <a:xfrm>
            <a:off x="357687" y="4878956"/>
            <a:ext cx="842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schemeClr val="accent2"/>
                </a:solidFill>
                <a:latin typeface="Times" pitchFamily="2" charset="0"/>
              </a:rPr>
              <a:t>●</a:t>
            </a:r>
            <a:r>
              <a:rPr lang="en-US" altLang="ja-JP" sz="2400" b="1" dirty="0">
                <a:solidFill>
                  <a:schemeClr val="accent2"/>
                </a:solidFill>
                <a:latin typeface="Times" pitchFamily="2" charset="0"/>
              </a:rPr>
              <a:t> Dynamics-agnostic QFI bounds</a:t>
            </a:r>
            <a:endParaRPr lang="en-US" sz="2400" b="1" dirty="0">
              <a:solidFill>
                <a:schemeClr val="accent2"/>
              </a:solidFill>
              <a:latin typeface="Times" pitchFamily="2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5FE79A56-5FC3-FE49-8B40-03286FEB8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9301" y="5318345"/>
            <a:ext cx="8284889" cy="84894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31EBFE-7BB6-8D4A-B3B7-F644B8584265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1">
            <a:extLst>
              <a:ext uri="{FF2B5EF4-FFF2-40B4-BE49-F238E27FC236}">
                <a16:creationId xmlns:a16="http://schemas.microsoft.com/office/drawing/2014/main" id="{81357355-7436-6C44-A7B3-8DB783AA9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Super- and Sub-QFI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89E8FE-E6F4-C54C-BB73-F99E6BF030DE}"/>
              </a:ext>
            </a:extLst>
          </p:cNvPr>
          <p:cNvSpPr/>
          <p:nvPr/>
        </p:nvSpPr>
        <p:spPr>
          <a:xfrm>
            <a:off x="4706471" y="6117540"/>
            <a:ext cx="74855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J. L.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Phys. Rev. A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104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062602 (2021)</a:t>
            </a:r>
          </a:p>
          <a:p>
            <a:pPr algn="r"/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J. L.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Quantum Sci. Technol.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035008 (2021)</a:t>
            </a:r>
            <a:b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J. L.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Phys. Rev. Research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013083 (2022)</a:t>
            </a:r>
            <a:endParaRPr lang="en-US" sz="1400" b="1" dirty="0">
              <a:latin typeface="Times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FCDB3F-9A24-D748-B915-B79EAC8C581F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9F1D-1275-28B6-C9DF-3C4FEE814989}"/>
              </a:ext>
            </a:extLst>
          </p:cNvPr>
          <p:cNvSpPr/>
          <p:nvPr/>
        </p:nvSpPr>
        <p:spPr>
          <a:xfrm>
            <a:off x="4030337" y="1653818"/>
            <a:ext cx="81228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J. A. </a:t>
            </a:r>
            <a:r>
              <a:rPr lang="en-US" sz="1400" b="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Miszczak</a:t>
            </a:r>
            <a:r>
              <a:rPr lang="en-US" sz="14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 Z. </a:t>
            </a:r>
            <a:r>
              <a:rPr lang="en-US" sz="1400" b="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Puchała</a:t>
            </a:r>
            <a:r>
              <a:rPr lang="en-US" sz="14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 P. </a:t>
            </a:r>
            <a:r>
              <a:rPr lang="en-US" sz="1400" b="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Horodecki</a:t>
            </a:r>
            <a:r>
              <a:rPr lang="en-US" sz="14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 A. Uhlmann, K. </a:t>
            </a:r>
            <a:r>
              <a:rPr lang="en-US" sz="1400" b="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Zyczkowski</a:t>
            </a:r>
            <a:r>
              <a:rPr lang="en-US" sz="14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Quantum Inf. </a:t>
            </a:r>
            <a:r>
              <a:rPr lang="en-US" sz="1400" b="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Comput</a:t>
            </a:r>
            <a:r>
              <a:rPr lang="en-US" sz="14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., </a:t>
            </a:r>
            <a:r>
              <a:rPr lang="en-US" sz="14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103 (2009)</a:t>
            </a:r>
          </a:p>
        </p:txBody>
      </p:sp>
    </p:spTree>
    <p:extLst>
      <p:ext uri="{BB962C8B-B14F-4D97-AF65-F5344CB8AC3E}">
        <p14:creationId xmlns:p14="http://schemas.microsoft.com/office/powerpoint/2010/main" val="1839080649"/>
      </p:ext>
    </p:extLst>
  </p:cSld>
  <p:clrMapOvr>
    <a:masterClrMapping/>
  </p:clrMapOvr>
  <p:transition spd="slow" advTm="13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9" grpId="0"/>
      <p:bldP spid="30" grpId="0"/>
      <p:bldP spid="40" grpId="0" animBg="1"/>
      <p:bldP spid="41" grpId="0" animBg="1"/>
      <p:bldP spid="49" grpId="0"/>
      <p:bldP spid="52" grpId="0"/>
      <p:bldP spid="54" grpId="0"/>
      <p:bldP spid="34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9079A5F-19F0-DF45-851B-C73C41991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9" y="1248295"/>
            <a:ext cx="4478311" cy="55102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898B86-60E3-2C4C-AF16-75C38F190E0B}"/>
              </a:ext>
            </a:extLst>
          </p:cNvPr>
          <p:cNvSpPr/>
          <p:nvPr/>
        </p:nvSpPr>
        <p:spPr>
          <a:xfrm>
            <a:off x="5446643" y="1248295"/>
            <a:ext cx="6573079" cy="522906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153F88-CE85-3744-8A2F-8BBF7CC5317B}"/>
              </a:ext>
            </a:extLst>
          </p:cNvPr>
          <p:cNvSpPr txBox="1"/>
          <p:nvPr/>
        </p:nvSpPr>
        <p:spPr>
          <a:xfrm>
            <a:off x="5446643" y="1248295"/>
            <a:ext cx="2411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</a:rPr>
              <a:t>Computing TQFI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A163D-5A59-C442-965F-1BBC81A496DC}"/>
              </a:ext>
            </a:extLst>
          </p:cNvPr>
          <p:cNvSpPr txBox="1"/>
          <p:nvPr/>
        </p:nvSpPr>
        <p:spPr>
          <a:xfrm>
            <a:off x="5557697" y="1680511"/>
            <a:ext cx="6135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Step 1: Variational Quantum State </a:t>
            </a:r>
            <a:r>
              <a:rPr lang="en-US" sz="2000" dirty="0" err="1">
                <a:latin typeface="Times" pitchFamily="2" charset="0"/>
              </a:rPr>
              <a:t>Eigensolver</a:t>
            </a:r>
            <a:r>
              <a:rPr lang="en-US" sz="2000" dirty="0">
                <a:latin typeface="Times" pitchFamily="2" charset="0"/>
              </a:rPr>
              <a:t> (VQSE)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FE3684-A9BB-CC49-A0B4-D808B04D81E0}"/>
              </a:ext>
            </a:extLst>
          </p:cNvPr>
          <p:cNvSpPr txBox="1"/>
          <p:nvPr/>
        </p:nvSpPr>
        <p:spPr>
          <a:xfrm>
            <a:off x="5557697" y="5900101"/>
            <a:ext cx="6135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Step 2: Variational Quantum Fidelity Estimation (VQFE)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14994754-852A-C543-A707-0F4D870B1371}"/>
              </a:ext>
            </a:extLst>
          </p:cNvPr>
          <p:cNvSpPr/>
          <p:nvPr/>
        </p:nvSpPr>
        <p:spPr>
          <a:xfrm>
            <a:off x="8917825" y="2289863"/>
            <a:ext cx="162103" cy="186122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8B3A689E-37D2-3947-A4C7-D537E525A95E}"/>
              </a:ext>
            </a:extLst>
          </p:cNvPr>
          <p:cNvSpPr/>
          <p:nvPr/>
        </p:nvSpPr>
        <p:spPr>
          <a:xfrm>
            <a:off x="9790544" y="2987435"/>
            <a:ext cx="731520" cy="640080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739CB4-E4C9-C44D-8F22-68600370F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511" y="3810004"/>
            <a:ext cx="2756904" cy="974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B75BBB1-EC9E-0746-A1E8-40434069EEF7}"/>
                  </a:ext>
                </a:extLst>
              </p:cNvPr>
              <p:cNvSpPr txBox="1"/>
              <p:nvPr/>
            </p:nvSpPr>
            <p:spPr>
              <a:xfrm>
                <a:off x="6248029" y="4953757"/>
                <a:ext cx="5445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" pitchFamily="2" charset="0"/>
                  </a:rPr>
                  <a:t>We need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log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2000" dirty="0">
                    <a:latin typeface="Times" pitchFamily="2" charset="0"/>
                  </a:rPr>
                  <a:t> eigenvalues/eigenvectors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B75BBB1-EC9E-0746-A1E8-40434069E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029" y="4953757"/>
                <a:ext cx="5445425" cy="400110"/>
              </a:xfrm>
              <a:prstGeom prst="rect">
                <a:avLst/>
              </a:prstGeom>
              <a:blipFill>
                <a:blip r:embed="rId6"/>
                <a:stretch>
                  <a:fillRect l="-1399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478E1AD4-4443-624B-8352-313C1C00C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9018" y="2241865"/>
            <a:ext cx="1538803" cy="579426"/>
          </a:xfrm>
          <a:prstGeom prst="rect">
            <a:avLst/>
          </a:prstGeom>
        </p:spPr>
      </p:pic>
      <p:sp>
        <p:nvSpPr>
          <p:cNvPr id="41" name="Right Brace 40">
            <a:extLst>
              <a:ext uri="{FF2B5EF4-FFF2-40B4-BE49-F238E27FC236}">
                <a16:creationId xmlns:a16="http://schemas.microsoft.com/office/drawing/2014/main" id="{01CF7863-DBF3-6E44-8F6E-D702499D3AB2}"/>
              </a:ext>
            </a:extLst>
          </p:cNvPr>
          <p:cNvSpPr/>
          <p:nvPr/>
        </p:nvSpPr>
        <p:spPr>
          <a:xfrm>
            <a:off x="4673200" y="3246783"/>
            <a:ext cx="521652" cy="131507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CDF60-3661-4A45-B371-FD2A27B0B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2630" y="2263331"/>
            <a:ext cx="3178932" cy="208828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7D656A-4D48-AE47-82B8-5C2AFA274AA4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1">
            <a:extLst>
              <a:ext uri="{FF2B5EF4-FFF2-40B4-BE49-F238E27FC236}">
                <a16:creationId xmlns:a16="http://schemas.microsoft.com/office/drawing/2014/main" id="{ADFB9EC0-81BA-3245-836C-CEB74B545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Variational Quantum Fisher Information Estimation (VQFIE) Algorithm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64D435-CBCB-5546-BC75-32033D42A812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91204820"/>
      </p:ext>
    </p:extLst>
  </p:cSld>
  <p:clrMapOvr>
    <a:masterClrMapping/>
  </p:clrMapOvr>
  <p:transition spd="slow" advTm="13002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CDAB6-6669-F54D-A74E-31287F428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963" y="1664358"/>
            <a:ext cx="6434759" cy="42042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9079A5F-19F0-DF45-851B-C73C41991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9" y="1248295"/>
            <a:ext cx="4478311" cy="55102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898B86-60E3-2C4C-AF16-75C38F190E0B}"/>
              </a:ext>
            </a:extLst>
          </p:cNvPr>
          <p:cNvSpPr/>
          <p:nvPr/>
        </p:nvSpPr>
        <p:spPr>
          <a:xfrm>
            <a:off x="5446643" y="1248296"/>
            <a:ext cx="6573079" cy="53430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153F88-CE85-3744-8A2F-8BBF7CC5317B}"/>
              </a:ext>
            </a:extLst>
          </p:cNvPr>
          <p:cNvSpPr txBox="1"/>
          <p:nvPr/>
        </p:nvSpPr>
        <p:spPr>
          <a:xfrm>
            <a:off x="5446643" y="1248295"/>
            <a:ext cx="3763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</a:rPr>
              <a:t>Trainability for computing TQFI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E45586-2309-2240-9F2E-50965A6EDC8F}"/>
              </a:ext>
            </a:extLst>
          </p:cNvPr>
          <p:cNvCxnSpPr>
            <a:cxnSpLocks/>
          </p:cNvCxnSpPr>
          <p:nvPr/>
        </p:nvCxnSpPr>
        <p:spPr>
          <a:xfrm flipV="1">
            <a:off x="6824870" y="3750366"/>
            <a:ext cx="1766174" cy="17227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84C6813-3EE2-9745-933D-7C90CB6BC2B9}"/>
              </a:ext>
            </a:extLst>
          </p:cNvPr>
          <p:cNvCxnSpPr>
            <a:cxnSpLocks/>
          </p:cNvCxnSpPr>
          <p:nvPr/>
        </p:nvCxnSpPr>
        <p:spPr>
          <a:xfrm flipV="1">
            <a:off x="9506625" y="3054462"/>
            <a:ext cx="586934" cy="27318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52B28A5-4A36-C446-ACD6-FE3DCE007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655" y="5982732"/>
            <a:ext cx="2790735" cy="5581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E00D8A-540B-AF4A-9B95-958755F45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6071" y="5473148"/>
            <a:ext cx="3057111" cy="626381"/>
          </a:xfrm>
          <a:prstGeom prst="rect">
            <a:avLst/>
          </a:prstGeom>
        </p:spPr>
      </p:pic>
      <p:sp>
        <p:nvSpPr>
          <p:cNvPr id="35" name="Right Brace 34">
            <a:extLst>
              <a:ext uri="{FF2B5EF4-FFF2-40B4-BE49-F238E27FC236}">
                <a16:creationId xmlns:a16="http://schemas.microsoft.com/office/drawing/2014/main" id="{BA0415FA-6331-ED49-A5A1-3351B009EEA3}"/>
              </a:ext>
            </a:extLst>
          </p:cNvPr>
          <p:cNvSpPr/>
          <p:nvPr/>
        </p:nvSpPr>
        <p:spPr>
          <a:xfrm>
            <a:off x="4673200" y="3246783"/>
            <a:ext cx="521652" cy="131507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A3AC65-6BED-1C43-96E0-0DE30DB187B9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">
            <a:extLst>
              <a:ext uri="{FF2B5EF4-FFF2-40B4-BE49-F238E27FC236}">
                <a16:creationId xmlns:a16="http://schemas.microsoft.com/office/drawing/2014/main" id="{4BBB9840-C3A0-0040-881B-988AF32EE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Variational Quantum Fisher Information Estimation (VQFIE) Algorithm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0AA26A-30EE-FA4A-885E-8E25A4EDB2C3}"/>
              </a:ext>
            </a:extLst>
          </p:cNvPr>
          <p:cNvSpPr/>
          <p:nvPr/>
        </p:nvSpPr>
        <p:spPr>
          <a:xfrm>
            <a:off x="4679675" y="6589680"/>
            <a:ext cx="7485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J. L.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Phys. Rev. Research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013083 (2022)</a:t>
            </a:r>
            <a:endParaRPr lang="en-US" sz="1400" b="1" dirty="0">
              <a:latin typeface="Times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FDE49D-0086-794B-A210-1261D08E56DB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306087867"/>
      </p:ext>
    </p:extLst>
  </p:cSld>
  <p:clrMapOvr>
    <a:masterClrMapping/>
  </p:clrMapOvr>
  <p:transition spd="slow" advTm="13002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9079A5F-19F0-DF45-851B-C73C41991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9" y="1248295"/>
            <a:ext cx="4478311" cy="5510233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41C53DE6-0F3F-744B-9CDB-8B748480411B}"/>
              </a:ext>
            </a:extLst>
          </p:cNvPr>
          <p:cNvSpPr/>
          <p:nvPr/>
        </p:nvSpPr>
        <p:spPr>
          <a:xfrm>
            <a:off x="4673200" y="3246783"/>
            <a:ext cx="521652" cy="131507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898B86-60E3-2C4C-AF16-75C38F190E0B}"/>
              </a:ext>
            </a:extLst>
          </p:cNvPr>
          <p:cNvSpPr/>
          <p:nvPr/>
        </p:nvSpPr>
        <p:spPr>
          <a:xfrm>
            <a:off x="5446643" y="1248295"/>
            <a:ext cx="6573079" cy="534138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153F88-CE85-3744-8A2F-8BBF7CC5317B}"/>
              </a:ext>
            </a:extLst>
          </p:cNvPr>
          <p:cNvSpPr txBox="1"/>
          <p:nvPr/>
        </p:nvSpPr>
        <p:spPr>
          <a:xfrm>
            <a:off x="5446643" y="1248295"/>
            <a:ext cx="3737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</a:rPr>
              <a:t>Computing Sub- and Super-QFI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56AB4-C3DE-4B40-B82E-A7684254F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819" y="1696548"/>
            <a:ext cx="4721992" cy="2725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D81CB0-50C6-3149-8E71-307697C9C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398" y="1921530"/>
            <a:ext cx="342900" cy="368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204DF8-814F-9C4A-85EF-23EEF4F6061D}"/>
              </a:ext>
            </a:extLst>
          </p:cNvPr>
          <p:cNvSpPr/>
          <p:nvPr/>
        </p:nvSpPr>
        <p:spPr>
          <a:xfrm>
            <a:off x="7540490" y="2303081"/>
            <a:ext cx="1385737" cy="202320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ECE2B8-CE8C-C647-B11C-9AE50EC41548}"/>
              </a:ext>
            </a:extLst>
          </p:cNvPr>
          <p:cNvSpPr txBox="1"/>
          <p:nvPr/>
        </p:nvSpPr>
        <p:spPr>
          <a:xfrm>
            <a:off x="7732851" y="3098241"/>
            <a:ext cx="105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itchFamily="2" charset="0"/>
              </a:rPr>
              <a:t>SWAP</a:t>
            </a:r>
          </a:p>
        </p:txBody>
      </p:sp>
      <p:sp>
        <p:nvSpPr>
          <p:cNvPr id="16" name="Curved Left Arrow 15">
            <a:extLst>
              <a:ext uri="{FF2B5EF4-FFF2-40B4-BE49-F238E27FC236}">
                <a16:creationId xmlns:a16="http://schemas.microsoft.com/office/drawing/2014/main" id="{51EBDB45-EE10-7143-AF68-2242864D8895}"/>
              </a:ext>
            </a:extLst>
          </p:cNvPr>
          <p:cNvSpPr/>
          <p:nvPr/>
        </p:nvSpPr>
        <p:spPr>
          <a:xfrm>
            <a:off x="11082333" y="2004106"/>
            <a:ext cx="800654" cy="2912029"/>
          </a:xfrm>
          <a:prstGeom prst="curved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F9EBA8A1-4320-0C43-883C-CAB674C9794F}"/>
              </a:ext>
            </a:extLst>
          </p:cNvPr>
          <p:cNvSpPr/>
          <p:nvPr/>
        </p:nvSpPr>
        <p:spPr>
          <a:xfrm>
            <a:off x="8108349" y="5070509"/>
            <a:ext cx="874644" cy="384313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BBBF99-533E-6745-BEC4-A7B48E47F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224" y="5601826"/>
            <a:ext cx="5300418" cy="8072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BA7B6D-68C3-FA49-B48C-71789134C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223" y="4582366"/>
            <a:ext cx="3974896" cy="3337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912963-1452-8F45-BF56-5625AE5277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758" y="2970450"/>
            <a:ext cx="177800" cy="177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64AE545-99DB-B549-8362-C3EE0B125A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024" y="3974549"/>
            <a:ext cx="177800" cy="177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3B0CB9-4C0A-0249-8B92-5B4892F07A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9024" y="2497520"/>
            <a:ext cx="203200" cy="177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1C2AB-659F-A144-ABE2-01FB5E4C1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2122" y="3500159"/>
            <a:ext cx="203200" cy="1778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807EC44-09AE-EE4A-8D85-0476DD3CECA2}"/>
              </a:ext>
            </a:extLst>
          </p:cNvPr>
          <p:cNvSpPr txBox="1"/>
          <p:nvPr/>
        </p:nvSpPr>
        <p:spPr>
          <a:xfrm>
            <a:off x="5589927" y="5614881"/>
            <a:ext cx="676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Sub: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5077B-8095-CC49-A481-23E9259B6DAA}"/>
              </a:ext>
            </a:extLst>
          </p:cNvPr>
          <p:cNvSpPr txBox="1"/>
          <p:nvPr/>
        </p:nvSpPr>
        <p:spPr>
          <a:xfrm>
            <a:off x="5413215" y="6054368"/>
            <a:ext cx="1286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Super: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B4870C-F1CB-8D4A-B72C-DDE53E7BF881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1">
            <a:extLst>
              <a:ext uri="{FF2B5EF4-FFF2-40B4-BE49-F238E27FC236}">
                <a16:creationId xmlns:a16="http://schemas.microsoft.com/office/drawing/2014/main" id="{6E3AE71B-934D-4E4E-BA20-83EBD0972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Variational Quantum Fisher Information Estimation (VQFIE) Algorithm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4E55B14-2751-334D-B800-F2E61A740B67}"/>
              </a:ext>
            </a:extLst>
          </p:cNvPr>
          <p:cNvSpPr/>
          <p:nvPr/>
        </p:nvSpPr>
        <p:spPr>
          <a:xfrm>
            <a:off x="4679675" y="6589680"/>
            <a:ext cx="7485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J. L.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Phys. Rev. Research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013083 (2022)</a:t>
            </a:r>
            <a:endParaRPr lang="en-US" sz="1400" b="1" dirty="0">
              <a:latin typeface="Times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F90AD0-8A0F-EC44-8F10-C1B5B5F9E0F0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179463689"/>
      </p:ext>
    </p:extLst>
  </p:cSld>
  <p:clrMapOvr>
    <a:masterClrMapping/>
  </p:clrMapOvr>
  <p:transition spd="slow" advTm="13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9" grpId="0"/>
      <p:bldP spid="16" grpId="0" animBg="1"/>
      <p:bldP spid="19" grpId="0" animBg="1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6">
            <a:extLst>
              <a:ext uri="{FF2B5EF4-FFF2-40B4-BE49-F238E27FC236}">
                <a16:creationId xmlns:a16="http://schemas.microsoft.com/office/drawing/2014/main" id="{57951F2A-BA7E-9743-855D-91C25B1BD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82766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Times New Roman" charset="0"/>
                <a:ea typeface="Times New Roman" charset="0"/>
                <a:cs typeface="Times New Roman" charset="0"/>
              </a:rPr>
              <a:t>  Example: Magnetometry</a:t>
            </a:r>
          </a:p>
          <a:p>
            <a:pPr algn="ctr"/>
            <a:r>
              <a:rPr lang="en-US" altLang="en-US" sz="2800" b="1" dirty="0">
                <a:latin typeface="Times New Roman" charset="0"/>
                <a:ea typeface="Times New Roman" charset="0"/>
                <a:cs typeface="Times New Roman" charset="0"/>
              </a:rPr>
              <a:t>(TQFI outperforms)</a:t>
            </a:r>
          </a:p>
        </p:txBody>
      </p:sp>
    </p:spTree>
    <p:extLst>
      <p:ext uri="{BB962C8B-B14F-4D97-AF65-F5344CB8AC3E}">
        <p14:creationId xmlns:p14="http://schemas.microsoft.com/office/powerpoint/2010/main" val="1739178579"/>
      </p:ext>
    </p:extLst>
  </p:cSld>
  <p:clrMapOvr>
    <a:masterClrMapping/>
  </p:clrMapOvr>
  <p:transition spd="slow" advTm="13002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5DE825-1B81-464E-B44F-FD445CE0BBC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1" y="4060974"/>
            <a:ext cx="10769600" cy="2154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6BBE72-8193-2E4B-ADD6-AF845D69B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1" y="1106254"/>
            <a:ext cx="10769600" cy="25546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75B029-072F-3349-8F0B-191794DB02B7}"/>
              </a:ext>
            </a:extLst>
          </p:cNvPr>
          <p:cNvSpPr txBox="1"/>
          <p:nvPr/>
        </p:nvSpPr>
        <p:spPr>
          <a:xfrm>
            <a:off x="1462489" y="1394286"/>
            <a:ext cx="2387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purity 0.95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691A1F-2F8E-4D4D-939F-A078695B337A}"/>
              </a:ext>
            </a:extLst>
          </p:cNvPr>
          <p:cNvSpPr txBox="1"/>
          <p:nvPr/>
        </p:nvSpPr>
        <p:spPr>
          <a:xfrm>
            <a:off x="4680263" y="3660863"/>
            <a:ext cx="4606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Better performance as </a:t>
            </a:r>
            <a:r>
              <a:rPr lang="en-US" sz="2000" b="1" i="1" dirty="0">
                <a:latin typeface="Times" pitchFamily="2" charset="0"/>
              </a:rPr>
              <a:t>m</a:t>
            </a:r>
            <a:r>
              <a:rPr lang="en-US" sz="2000" b="1" dirty="0">
                <a:latin typeface="Times" pitchFamily="2" charset="0"/>
              </a:rPr>
              <a:t> increases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E29A49-E626-DE4D-BA0E-BD4D2AC11624}"/>
              </a:ext>
            </a:extLst>
          </p:cNvPr>
          <p:cNvSpPr txBox="1"/>
          <p:nvPr/>
        </p:nvSpPr>
        <p:spPr>
          <a:xfrm>
            <a:off x="1462489" y="4419905"/>
            <a:ext cx="74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" pitchFamily="2" charset="0"/>
              </a:rPr>
              <a:t>m</a:t>
            </a:r>
            <a:r>
              <a:rPr lang="en-US" sz="1600" dirty="0">
                <a:latin typeface="Times" pitchFamily="2" charset="0"/>
              </a:rPr>
              <a:t> = 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E72DA4-FF6E-F74F-A106-B6219472CC74}"/>
              </a:ext>
            </a:extLst>
          </p:cNvPr>
          <p:cNvSpPr/>
          <p:nvPr/>
        </p:nvSpPr>
        <p:spPr>
          <a:xfrm>
            <a:off x="4400030" y="6268337"/>
            <a:ext cx="4886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Better performance for high purity states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3530FF-2FC5-F04D-BE63-D6A87615314A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">
                <a:extLst>
                  <a:ext uri="{FF2B5EF4-FFF2-40B4-BE49-F238E27FC236}">
                    <a16:creationId xmlns:a16="http://schemas.microsoft.com/office/drawing/2014/main" id="{055658C2-C6C2-8242-B1FD-95AA58227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96645"/>
                <a:ext cx="1219199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2800" b="1" dirty="0">
                    <a:latin typeface="Times New Roman" charset="0"/>
                    <a:ea typeface="Times New Roman" charset="0"/>
                    <a:cs typeface="Times New Roman" charset="0"/>
                  </a:rPr>
                  <a:t>Optimal State Preparation via Lower TQFI (4-qubit, error </a:t>
                </a:r>
                <a14:m>
                  <m:oMath xmlns:m="http://schemas.openxmlformats.org/officeDocument/2006/math">
                    <m:r>
                      <a:rPr lang="en-US" alt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𝜹</m:t>
                    </m:r>
                    <m:r>
                      <a:rPr lang="en-US" alt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=</m:t>
                    </m:r>
                    <m:r>
                      <a:rPr lang="en-US" alt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𝟎</m:t>
                    </m:r>
                    <m:r>
                      <a:rPr lang="en-US" alt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.</m:t>
                    </m:r>
                    <m:r>
                      <a:rPr lang="en-US" alt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𝟏</m:t>
                    </m:r>
                  </m:oMath>
                </a14:m>
                <a:r>
                  <a:rPr lang="en-US" altLang="en-US" sz="2800" b="1" dirty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6" name="テキスト ボックス 1">
                <a:extLst>
                  <a:ext uri="{FF2B5EF4-FFF2-40B4-BE49-F238E27FC236}">
                    <a16:creationId xmlns:a16="http://schemas.microsoft.com/office/drawing/2014/main" id="{055658C2-C6C2-8242-B1FD-95AA58227B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96645"/>
                <a:ext cx="12191999" cy="523220"/>
              </a:xfrm>
              <a:prstGeom prst="rect">
                <a:avLst/>
              </a:prstGeom>
              <a:blipFill>
                <a:blip r:embed="rId5"/>
                <a:stretch>
                  <a:fillRect t="-11905" b="-3095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D7157636-137B-874F-AE93-38BB0E7A8D9A}"/>
              </a:ext>
            </a:extLst>
          </p:cNvPr>
          <p:cNvSpPr/>
          <p:nvPr/>
        </p:nvSpPr>
        <p:spPr>
          <a:xfrm>
            <a:off x="4679675" y="6589680"/>
            <a:ext cx="7485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J. L.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Phys. Rev. Research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013083 (2022)</a:t>
            </a:r>
            <a:endParaRPr lang="en-US" sz="1400" b="1" dirty="0">
              <a:latin typeface="Times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CBB4C4-3778-CC49-9504-1763123ADC20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162972379"/>
      </p:ext>
    </p:extLst>
  </p:cSld>
  <p:clrMapOvr>
    <a:masterClrMapping/>
  </p:clrMapOvr>
  <p:transition spd="slow" advTm="13002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2930319A-4E74-4145-9623-7B65CFD9C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42882" y="5764983"/>
            <a:ext cx="432664" cy="11693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03E3674-533D-E745-AF16-71EFE7AE5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58465" y="4481974"/>
            <a:ext cx="432664" cy="1169362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A2AB2A8-D2E9-7149-988E-3BA30EB797AB}"/>
              </a:ext>
            </a:extLst>
          </p:cNvPr>
          <p:cNvSpPr/>
          <p:nvPr/>
        </p:nvSpPr>
        <p:spPr>
          <a:xfrm>
            <a:off x="1118094" y="4847992"/>
            <a:ext cx="1265557" cy="1777620"/>
          </a:xfrm>
          <a:prstGeom prst="rect">
            <a:avLst/>
          </a:prstGeom>
          <a:solidFill>
            <a:srgbClr val="7030A0">
              <a:tint val="66000"/>
              <a:satMod val="160000"/>
            </a:srgbClr>
          </a:solidFill>
          <a:ln>
            <a:noFill/>
          </a:ln>
          <a:effectLst>
            <a:softEdge rad="317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CA839E2-6105-A949-A79E-781F6F96AEE5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1">
            <a:extLst>
              <a:ext uri="{FF2B5EF4-FFF2-40B4-BE49-F238E27FC236}">
                <a16:creationId xmlns:a16="http://schemas.microsoft.com/office/drawing/2014/main" id="{B7E32B93-D69C-6E49-9BA6-96B7CD310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Progress in Hardware Fabrication and Quantum Control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F276898-3573-6C4F-A4C1-7A1005AAA079}"/>
              </a:ext>
            </a:extLst>
          </p:cNvPr>
          <p:cNvSpPr txBox="1"/>
          <p:nvPr/>
        </p:nvSpPr>
        <p:spPr>
          <a:xfrm>
            <a:off x="194125" y="900976"/>
            <a:ext cx="765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Fabrication of good qubit systems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B8E2EA0-9A3E-4841-9DDA-D3133C1E0266}"/>
              </a:ext>
            </a:extLst>
          </p:cNvPr>
          <p:cNvSpPr txBox="1"/>
          <p:nvPr/>
        </p:nvSpPr>
        <p:spPr>
          <a:xfrm>
            <a:off x="194125" y="3955601"/>
            <a:ext cx="444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Quantum control for noise decoupling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AAFDC87-40BF-474B-AFB4-03EE93CD5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120" y="1595780"/>
            <a:ext cx="2551280" cy="156586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ED11434-CB4D-7E40-A05A-97D0530B0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94" y="1490515"/>
            <a:ext cx="1715244" cy="18175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F4F08EE-BC25-9D49-9786-0C7E47F96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852" y="1614500"/>
            <a:ext cx="1940254" cy="157572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63376B3-8960-1849-9D9C-4E0A53BAC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783" y="1612466"/>
            <a:ext cx="1921564" cy="154917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B2965BA-201D-164A-A637-3BB787602E55}"/>
              </a:ext>
            </a:extLst>
          </p:cNvPr>
          <p:cNvSpPr txBox="1"/>
          <p:nvPr/>
        </p:nvSpPr>
        <p:spPr>
          <a:xfrm>
            <a:off x="2416193" y="3290990"/>
            <a:ext cx="273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pitchFamily="2" charset="0"/>
              </a:rPr>
              <a:t>Superconducting circuit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7C530C-6386-7F43-99FE-1055A4C22323}"/>
              </a:ext>
            </a:extLst>
          </p:cNvPr>
          <p:cNvSpPr txBox="1"/>
          <p:nvPr/>
        </p:nvSpPr>
        <p:spPr>
          <a:xfrm>
            <a:off x="4948138" y="3289243"/>
            <a:ext cx="273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pitchFamily="2" charset="0"/>
              </a:rPr>
              <a:t>Quantum dot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462CE9B-7362-F04D-A0C2-AE74CC1B5F9C}"/>
              </a:ext>
            </a:extLst>
          </p:cNvPr>
          <p:cNvSpPr txBox="1"/>
          <p:nvPr/>
        </p:nvSpPr>
        <p:spPr>
          <a:xfrm>
            <a:off x="6825117" y="3285185"/>
            <a:ext cx="318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pitchFamily="2" charset="0"/>
              </a:rPr>
              <a:t>Atom in optical lattice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66B899E-D205-D94B-99F8-E14DC0DA0C46}"/>
              </a:ext>
            </a:extLst>
          </p:cNvPr>
          <p:cNvCxnSpPr>
            <a:cxnSpLocks/>
          </p:cNvCxnSpPr>
          <p:nvPr/>
        </p:nvCxnSpPr>
        <p:spPr>
          <a:xfrm flipV="1">
            <a:off x="1462484" y="5350181"/>
            <a:ext cx="540418" cy="581709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742950" h="742950"/>
            <a:bevelB w="742950" h="7429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E87B4D38-0079-5144-9D0D-1403E2A9F40F}"/>
              </a:ext>
            </a:extLst>
          </p:cNvPr>
          <p:cNvSpPr/>
          <p:nvPr/>
        </p:nvSpPr>
        <p:spPr bwMode="auto">
          <a:xfrm>
            <a:off x="1497889" y="5508808"/>
            <a:ext cx="411480" cy="41148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355600" h="355600"/>
            <a:bevelB w="355600" h="3556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" charset="0"/>
            </a:endParaRPr>
          </a:p>
        </p:txBody>
      </p:sp>
      <p:sp>
        <p:nvSpPr>
          <p:cNvPr id="65" name="Explosion 2 64">
            <a:extLst>
              <a:ext uri="{FF2B5EF4-FFF2-40B4-BE49-F238E27FC236}">
                <a16:creationId xmlns:a16="http://schemas.microsoft.com/office/drawing/2014/main" id="{6DE31032-BD7F-1444-934A-DF612061281B}"/>
              </a:ext>
            </a:extLst>
          </p:cNvPr>
          <p:cNvSpPr/>
          <p:nvPr/>
        </p:nvSpPr>
        <p:spPr>
          <a:xfrm>
            <a:off x="4627082" y="5100756"/>
            <a:ext cx="1762539" cy="1219200"/>
          </a:xfrm>
          <a:prstGeom prst="irregularSeal2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F78A103-3ED4-7B4F-9529-58F11F90DAAB}"/>
              </a:ext>
            </a:extLst>
          </p:cNvPr>
          <p:cNvSpPr txBox="1"/>
          <p:nvPr/>
        </p:nvSpPr>
        <p:spPr>
          <a:xfrm>
            <a:off x="5046506" y="5576561"/>
            <a:ext cx="101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Noise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70FC100-0349-564D-B3AE-9632FF0CC091}"/>
              </a:ext>
            </a:extLst>
          </p:cNvPr>
          <p:cNvCxnSpPr>
            <a:cxnSpLocks/>
          </p:cNvCxnSpPr>
          <p:nvPr/>
        </p:nvCxnSpPr>
        <p:spPr>
          <a:xfrm>
            <a:off x="1909369" y="5701539"/>
            <a:ext cx="2815146" cy="0"/>
          </a:xfrm>
          <a:prstGeom prst="straightConnector1">
            <a:avLst/>
          </a:prstGeom>
          <a:ln w="28575">
            <a:prstDash val="dash"/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E4BCC43-9211-904B-8E5C-5371CE9A6314}"/>
              </a:ext>
            </a:extLst>
          </p:cNvPr>
          <p:cNvSpPr txBox="1"/>
          <p:nvPr/>
        </p:nvSpPr>
        <p:spPr>
          <a:xfrm>
            <a:off x="1250372" y="4447881"/>
            <a:ext cx="101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Control</a:t>
            </a:r>
          </a:p>
        </p:txBody>
      </p:sp>
      <p:sp>
        <p:nvSpPr>
          <p:cNvPr id="69" name="Multiply 68">
            <a:extLst>
              <a:ext uri="{FF2B5EF4-FFF2-40B4-BE49-F238E27FC236}">
                <a16:creationId xmlns:a16="http://schemas.microsoft.com/office/drawing/2014/main" id="{13F1AE43-CABD-7044-8595-0A8238DBAAB2}"/>
              </a:ext>
            </a:extLst>
          </p:cNvPr>
          <p:cNvSpPr/>
          <p:nvPr/>
        </p:nvSpPr>
        <p:spPr>
          <a:xfrm>
            <a:off x="3134311" y="5456952"/>
            <a:ext cx="463769" cy="446975"/>
          </a:xfrm>
          <a:prstGeom prst="mathMultiply">
            <a:avLst>
              <a:gd name="adj1" fmla="val 9449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40D2CB8-8568-ED4B-B653-6929B5E48506}"/>
              </a:ext>
            </a:extLst>
          </p:cNvPr>
          <p:cNvSpPr txBox="1"/>
          <p:nvPr/>
        </p:nvSpPr>
        <p:spPr>
          <a:xfrm>
            <a:off x="8232993" y="5508808"/>
            <a:ext cx="296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pitchFamily="2" charset="0"/>
              </a:rPr>
              <a:t>Long coherence (life) time of superposition state</a:t>
            </a:r>
          </a:p>
        </p:txBody>
      </p:sp>
      <p:sp>
        <p:nvSpPr>
          <p:cNvPr id="71" name="Right Arrow 70">
            <a:extLst>
              <a:ext uri="{FF2B5EF4-FFF2-40B4-BE49-F238E27FC236}">
                <a16:creationId xmlns:a16="http://schemas.microsoft.com/office/drawing/2014/main" id="{B6667896-C005-D644-A40B-A6C42584382C}"/>
              </a:ext>
            </a:extLst>
          </p:cNvPr>
          <p:cNvSpPr/>
          <p:nvPr/>
        </p:nvSpPr>
        <p:spPr>
          <a:xfrm>
            <a:off x="7045250" y="5262613"/>
            <a:ext cx="800037" cy="835651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EF9CFEB-2E91-654E-A15B-F5E9B4F3BE08}"/>
              </a:ext>
            </a:extLst>
          </p:cNvPr>
          <p:cNvSpPr txBox="1"/>
          <p:nvPr/>
        </p:nvSpPr>
        <p:spPr>
          <a:xfrm>
            <a:off x="0" y="6374014"/>
            <a:ext cx="12178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" pitchFamily="2" charset="0"/>
              </a:rPr>
              <a:t>What has been achieved from these technological developments?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8FB1472-23DD-7A48-8C94-367AA6849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1611" y="1625628"/>
            <a:ext cx="2324103" cy="155031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F018FA35-9674-D547-81DD-5C66F77282C7}"/>
              </a:ext>
            </a:extLst>
          </p:cNvPr>
          <p:cNvSpPr txBox="1"/>
          <p:nvPr/>
        </p:nvSpPr>
        <p:spPr>
          <a:xfrm>
            <a:off x="10214937" y="3293071"/>
            <a:ext cx="106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pitchFamily="2" charset="0"/>
              </a:rPr>
              <a:t>Photons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F33CE74-B4AC-2245-AA6F-166267E3E64B}"/>
              </a:ext>
            </a:extLst>
          </p:cNvPr>
          <p:cNvSpPr txBox="1"/>
          <p:nvPr/>
        </p:nvSpPr>
        <p:spPr>
          <a:xfrm>
            <a:off x="-153825" y="3293071"/>
            <a:ext cx="295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pitchFamily="2" charset="0"/>
              </a:rPr>
              <a:t>Electron spin in defects</a:t>
            </a:r>
            <a:br>
              <a:rPr lang="en-US" dirty="0">
                <a:latin typeface="Times" pitchFamily="2" charset="0"/>
              </a:rPr>
            </a:br>
            <a:r>
              <a:rPr lang="en-US" dirty="0">
                <a:latin typeface="Times" pitchFamily="2" charset="0"/>
              </a:rPr>
              <a:t>(e.g. NV center in diamond)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E4CAE49-5185-4648-A625-B8D3F5A511C2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6362763"/>
      </p:ext>
    </p:extLst>
  </p:cSld>
  <p:clrMapOvr>
    <a:masterClrMapping/>
  </p:clrMapOvr>
  <p:transition spd="slow" advTm="13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E4E214-FC5E-D14E-8B9F-D9B3031D7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1" y="1451618"/>
            <a:ext cx="11604611" cy="3257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28E682-367E-9746-9769-B4C1ECD6950F}"/>
              </a:ext>
            </a:extLst>
          </p:cNvPr>
          <p:cNvSpPr txBox="1"/>
          <p:nvPr/>
        </p:nvSpPr>
        <p:spPr>
          <a:xfrm>
            <a:off x="455428" y="5007934"/>
            <a:ext cx="11281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1. Our derived lower bounds are always larger than the lower bound of previous studies (purity-loss bound)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A0C0D5-D5F2-CC4C-92D5-163EC2A9745E}"/>
              </a:ext>
            </a:extLst>
          </p:cNvPr>
          <p:cNvSpPr txBox="1"/>
          <p:nvPr/>
        </p:nvSpPr>
        <p:spPr>
          <a:xfrm>
            <a:off x="455428" y="5532475"/>
            <a:ext cx="11281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2. The advantage of using our derived bounds becomes manifest in higher purity case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FD4C85-D702-B842-9B1C-7D4AA8CE3CA3}"/>
              </a:ext>
            </a:extLst>
          </p:cNvPr>
          <p:cNvSpPr txBox="1"/>
          <p:nvPr/>
        </p:nvSpPr>
        <p:spPr>
          <a:xfrm>
            <a:off x="688676" y="3582296"/>
            <a:ext cx="74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" pitchFamily="2" charset="0"/>
              </a:rPr>
              <a:t>m</a:t>
            </a:r>
            <a:r>
              <a:rPr lang="en-US" sz="1600" dirty="0">
                <a:latin typeface="Times" pitchFamily="2" charset="0"/>
              </a:rPr>
              <a:t> =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BC5DDA-FEB7-2B46-95DC-8E2B5532D208}"/>
              </a:ext>
            </a:extLst>
          </p:cNvPr>
          <p:cNvSpPr txBox="1"/>
          <p:nvPr/>
        </p:nvSpPr>
        <p:spPr>
          <a:xfrm>
            <a:off x="4594369" y="3512776"/>
            <a:ext cx="74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" pitchFamily="2" charset="0"/>
              </a:rPr>
              <a:t>m</a:t>
            </a:r>
            <a:r>
              <a:rPr lang="en-US" sz="1600" dirty="0">
                <a:latin typeface="Times" pitchFamily="2" charset="0"/>
              </a:rPr>
              <a:t> =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6B61BB-4F73-DE47-8AD2-EE1F5A7BCACE}"/>
              </a:ext>
            </a:extLst>
          </p:cNvPr>
          <p:cNvSpPr txBox="1"/>
          <p:nvPr/>
        </p:nvSpPr>
        <p:spPr>
          <a:xfrm>
            <a:off x="8415001" y="3243742"/>
            <a:ext cx="74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" pitchFamily="2" charset="0"/>
              </a:rPr>
              <a:t>m</a:t>
            </a:r>
            <a:r>
              <a:rPr lang="en-US" sz="1600" dirty="0">
                <a:latin typeface="Times" pitchFamily="2" charset="0"/>
              </a:rPr>
              <a:t> =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E6989E-3C21-304E-8D48-4C40682E1CD3}"/>
              </a:ext>
            </a:extLst>
          </p:cNvPr>
          <p:cNvSpPr txBox="1"/>
          <p:nvPr/>
        </p:nvSpPr>
        <p:spPr>
          <a:xfrm>
            <a:off x="455428" y="6051528"/>
            <a:ext cx="11281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3. TQFI outperforms in these ranges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7C7EA2-5DD6-1D46-B75C-BC3823158759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">
            <a:extLst>
              <a:ext uri="{FF2B5EF4-FFF2-40B4-BE49-F238E27FC236}">
                <a16:creationId xmlns:a16="http://schemas.microsoft.com/office/drawing/2014/main" id="{5D8CB9C6-9CBE-FE4F-BCFD-1639C04E2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Times New Roman" charset="0"/>
                <a:ea typeface="Times New Roman" charset="0"/>
                <a:cs typeface="Times New Roman" charset="0"/>
              </a:rPr>
              <a:t>Bounds Comparison for Reaching Maximum QFI for Magnetometry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86C7A2-120A-5046-B5D1-FBF1144EB7D2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AFEE69-B341-2E4C-A30C-09BB48A1478F}"/>
              </a:ext>
            </a:extLst>
          </p:cNvPr>
          <p:cNvSpPr/>
          <p:nvPr/>
        </p:nvSpPr>
        <p:spPr>
          <a:xfrm>
            <a:off x="4679675" y="6589680"/>
            <a:ext cx="7485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J. L.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Phys. Rev. Research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013083 (2022)</a:t>
            </a:r>
            <a:endParaRPr lang="en-US" sz="1400" b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325983"/>
      </p:ext>
    </p:extLst>
  </p:cSld>
  <p:clrMapOvr>
    <a:masterClrMapping/>
  </p:clrMapOvr>
  <p:transition spd="slow" advTm="13002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6">
            <a:extLst>
              <a:ext uri="{FF2B5EF4-FFF2-40B4-BE49-F238E27FC236}">
                <a16:creationId xmlns:a16="http://schemas.microsoft.com/office/drawing/2014/main" id="{57951F2A-BA7E-9743-855D-91C25B1BD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82766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Times New Roman" charset="0"/>
                <a:ea typeface="Times New Roman" charset="0"/>
                <a:cs typeface="Times New Roman" charset="0"/>
              </a:rPr>
              <a:t>  Usefulness of sub-QFI</a:t>
            </a:r>
          </a:p>
        </p:txBody>
      </p:sp>
    </p:spTree>
    <p:extLst>
      <p:ext uri="{BB962C8B-B14F-4D97-AF65-F5344CB8AC3E}">
        <p14:creationId xmlns:p14="http://schemas.microsoft.com/office/powerpoint/2010/main" val="107412594"/>
      </p:ext>
    </p:extLst>
  </p:cSld>
  <p:clrMapOvr>
    <a:masterClrMapping/>
  </p:clrMapOvr>
  <p:transition spd="slow" advTm="13002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F220D4D-2DF3-7649-B0D3-9654A84673C4}"/>
              </a:ext>
            </a:extLst>
          </p:cNvPr>
          <p:cNvSpPr/>
          <p:nvPr/>
        </p:nvSpPr>
        <p:spPr>
          <a:xfrm>
            <a:off x="6780909" y="3869686"/>
            <a:ext cx="5199056" cy="219530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17975-4C88-CB47-9E0B-2251FDC0B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84" y="2140289"/>
            <a:ext cx="6262523" cy="39247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C4831F-811B-C54B-BE6F-9F178A459427}"/>
              </a:ext>
            </a:extLst>
          </p:cNvPr>
          <p:cNvSpPr txBox="1"/>
          <p:nvPr/>
        </p:nvSpPr>
        <p:spPr>
          <a:xfrm>
            <a:off x="189734" y="1303505"/>
            <a:ext cx="6591175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" pitchFamily="2" charset="0"/>
              </a:rPr>
              <a:t>Achieving max QFI = Achieving max sub QFI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0C337D-B18C-0645-B040-2B5C437CC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528" y="1303505"/>
            <a:ext cx="1938959" cy="1628725"/>
          </a:xfrm>
          <a:prstGeom prst="rect">
            <a:avLst/>
          </a:prstGeom>
        </p:spPr>
      </p:pic>
      <p:sp>
        <p:nvSpPr>
          <p:cNvPr id="22" name="Down Arrow 21">
            <a:extLst>
              <a:ext uri="{FF2B5EF4-FFF2-40B4-BE49-F238E27FC236}">
                <a16:creationId xmlns:a16="http://schemas.microsoft.com/office/drawing/2014/main" id="{F160725D-B8E9-E34E-A684-4F075C46FDBB}"/>
              </a:ext>
            </a:extLst>
          </p:cNvPr>
          <p:cNvSpPr/>
          <p:nvPr/>
        </p:nvSpPr>
        <p:spPr>
          <a:xfrm>
            <a:off x="7503890" y="3175283"/>
            <a:ext cx="699205" cy="597785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B43857-BA5B-C643-803C-E4629989CB48}"/>
              </a:ext>
            </a:extLst>
          </p:cNvPr>
          <p:cNvSpPr txBox="1"/>
          <p:nvPr/>
        </p:nvSpPr>
        <p:spPr>
          <a:xfrm>
            <a:off x="8385897" y="3235050"/>
            <a:ext cx="2345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 pitchFamily="2" charset="0"/>
              </a:rPr>
              <a:t>optimization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669F4C-915D-654F-B2B6-893A75BDF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115" y="3935864"/>
            <a:ext cx="4892644" cy="20083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4E097B-D9E0-A344-BD70-427C70263331}"/>
              </a:ext>
            </a:extLst>
          </p:cNvPr>
          <p:cNvSpPr txBox="1"/>
          <p:nvPr/>
        </p:nvSpPr>
        <p:spPr>
          <a:xfrm>
            <a:off x="1338469" y="3210921"/>
            <a:ext cx="148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" pitchFamily="2" charset="0"/>
              </a:rPr>
              <a:t>Exact QFI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FDE6F7-9E32-4443-894E-306EDD6A6B15}"/>
              </a:ext>
            </a:extLst>
          </p:cNvPr>
          <p:cNvSpPr txBox="1"/>
          <p:nvPr/>
        </p:nvSpPr>
        <p:spPr>
          <a:xfrm>
            <a:off x="1722372" y="4637956"/>
            <a:ext cx="148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" pitchFamily="2" charset="0"/>
              </a:rPr>
              <a:t>Sub-QFI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18DBAD-C91C-8540-B546-35CA1AE69E6C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1">
            <a:extLst>
              <a:ext uri="{FF2B5EF4-FFF2-40B4-BE49-F238E27FC236}">
                <a16:creationId xmlns:a16="http://schemas.microsoft.com/office/drawing/2014/main" id="{03BC2113-0A65-2A44-A0D3-1EAF2CF52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Times New Roman" charset="0"/>
                <a:ea typeface="Times New Roman" charset="0"/>
                <a:cs typeface="Times New Roman" charset="0"/>
              </a:rPr>
              <a:t>Optimal State of QFI and Sub-QFI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4A1BAF-1088-AC49-B4CA-2C07985BEDD5}"/>
              </a:ext>
            </a:extLst>
          </p:cNvPr>
          <p:cNvSpPr/>
          <p:nvPr/>
        </p:nvSpPr>
        <p:spPr>
          <a:xfrm>
            <a:off x="4706471" y="6117540"/>
            <a:ext cx="74855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400" dirty="0">
              <a:latin typeface="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en-US" sz="1400" dirty="0">
              <a:latin typeface="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J. L.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Quantum Sci. Technol.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035008 (2021)</a:t>
            </a:r>
            <a:b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b="1" dirty="0">
              <a:latin typeface="Time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1B2257-018B-3F4D-85BA-FE0062A68A17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972442794"/>
      </p:ext>
    </p:extLst>
  </p:cSld>
  <p:clrMapOvr>
    <a:masterClrMapping/>
  </p:clrMapOvr>
  <p:transition spd="slow" advTm="13002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CEA5140-AC39-244F-8477-4A05216CB1E9}"/>
              </a:ext>
            </a:extLst>
          </p:cNvPr>
          <p:cNvCxnSpPr>
            <a:cxnSpLocks/>
          </p:cNvCxnSpPr>
          <p:nvPr/>
        </p:nvCxnSpPr>
        <p:spPr>
          <a:xfrm flipV="1">
            <a:off x="7185331" y="9873542"/>
            <a:ext cx="3392614" cy="3453467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BA97A1EB-5FDF-AB4B-8488-186DA5B23790}"/>
              </a:ext>
            </a:extLst>
          </p:cNvPr>
          <p:cNvCxnSpPr>
            <a:cxnSpLocks/>
            <a:stCxn id="130" idx="3"/>
          </p:cNvCxnSpPr>
          <p:nvPr/>
        </p:nvCxnSpPr>
        <p:spPr>
          <a:xfrm flipV="1">
            <a:off x="-1985868" y="10351216"/>
            <a:ext cx="101706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DB2343B-3782-D844-AE32-55E4EBDB8BB9}"/>
              </a:ext>
            </a:extLst>
          </p:cNvPr>
          <p:cNvCxnSpPr>
            <a:cxnSpLocks/>
          </p:cNvCxnSpPr>
          <p:nvPr/>
        </p:nvCxnSpPr>
        <p:spPr>
          <a:xfrm flipV="1">
            <a:off x="-1985868" y="11173479"/>
            <a:ext cx="10170666" cy="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2EA1877-8724-2E41-A370-8A1AE0109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8124" y="8706179"/>
            <a:ext cx="289953" cy="311431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B3D9C9E-F2B7-A247-A856-15078394D7AC}"/>
              </a:ext>
            </a:extLst>
          </p:cNvPr>
          <p:cNvCxnSpPr>
            <a:cxnSpLocks/>
          </p:cNvCxnSpPr>
          <p:nvPr/>
        </p:nvCxnSpPr>
        <p:spPr>
          <a:xfrm>
            <a:off x="-1985868" y="9617615"/>
            <a:ext cx="101706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D3319A4-E3B0-D143-97BA-13E55A552261}"/>
              </a:ext>
            </a:extLst>
          </p:cNvPr>
          <p:cNvCxnSpPr>
            <a:cxnSpLocks/>
          </p:cNvCxnSpPr>
          <p:nvPr/>
        </p:nvCxnSpPr>
        <p:spPr>
          <a:xfrm flipV="1">
            <a:off x="-2020522" y="11960250"/>
            <a:ext cx="10205320" cy="14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3A7B97CD-EC22-B543-B87B-659581C3E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7687" y="9475790"/>
            <a:ext cx="190500" cy="2413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8CACF94-AA68-3141-BACF-C0BC59AE8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89212" y="10229534"/>
            <a:ext cx="190500" cy="2413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37A92EB-210E-6D4A-AF30-85F267338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07809" y="11028701"/>
            <a:ext cx="190500" cy="2413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23D10DF-DA77-6546-A9BE-EADBCAC28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01977" y="11827868"/>
            <a:ext cx="190500" cy="24130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3E5ADD94-2D45-C743-8CA7-0AD388CCB2DD}"/>
              </a:ext>
            </a:extLst>
          </p:cNvPr>
          <p:cNvSpPr/>
          <p:nvPr/>
        </p:nvSpPr>
        <p:spPr>
          <a:xfrm>
            <a:off x="1907891" y="9301634"/>
            <a:ext cx="1776990" cy="5719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EE380C2-D3C1-FF49-9A51-8B6C80DB7142}"/>
              </a:ext>
            </a:extLst>
          </p:cNvPr>
          <p:cNvSpPr/>
          <p:nvPr/>
        </p:nvSpPr>
        <p:spPr>
          <a:xfrm>
            <a:off x="1911655" y="10055982"/>
            <a:ext cx="1773226" cy="5719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738F1F3F-652A-8342-9E42-C3397C35F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380" y="9390820"/>
            <a:ext cx="863600" cy="3429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168D472-FCBE-064C-AE72-38D0C25E8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280" y="10139437"/>
            <a:ext cx="1447800" cy="3556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450D196E-3D26-8141-A9A1-E4BC0EDEB0BF}"/>
              </a:ext>
            </a:extLst>
          </p:cNvPr>
          <p:cNvSpPr/>
          <p:nvPr/>
        </p:nvSpPr>
        <p:spPr>
          <a:xfrm>
            <a:off x="1907891" y="10890104"/>
            <a:ext cx="1776990" cy="5719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CF82CF8-7068-054D-AC66-2F6620892E78}"/>
              </a:ext>
            </a:extLst>
          </p:cNvPr>
          <p:cNvSpPr/>
          <p:nvPr/>
        </p:nvSpPr>
        <p:spPr>
          <a:xfrm>
            <a:off x="1911655" y="11678742"/>
            <a:ext cx="1773226" cy="5719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7CBA39B-CC2C-FD44-9944-AFC3B666E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380" y="10979290"/>
            <a:ext cx="863600" cy="3429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B1923FB-823E-9F4C-AD83-8DD3E76B0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280" y="11762197"/>
            <a:ext cx="1447800" cy="355600"/>
          </a:xfrm>
          <a:prstGeom prst="rect">
            <a:avLst/>
          </a:prstGeom>
        </p:spPr>
      </p:pic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6BDC519B-5018-C04D-B69E-7173BE68765C}"/>
              </a:ext>
            </a:extLst>
          </p:cNvPr>
          <p:cNvCxnSpPr>
            <a:cxnSpLocks/>
          </p:cNvCxnSpPr>
          <p:nvPr/>
        </p:nvCxnSpPr>
        <p:spPr>
          <a:xfrm>
            <a:off x="-1985868" y="8856681"/>
            <a:ext cx="10170666" cy="41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51A0DD2-C728-A14D-A635-BC2D4683FE3A}"/>
              </a:ext>
            </a:extLst>
          </p:cNvPr>
          <p:cNvSpPr/>
          <p:nvPr/>
        </p:nvSpPr>
        <p:spPr>
          <a:xfrm>
            <a:off x="-597047" y="9336148"/>
            <a:ext cx="1399130" cy="537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A97DA3D-9D80-5848-AFDB-887D7352FF33}"/>
              </a:ext>
            </a:extLst>
          </p:cNvPr>
          <p:cNvSpPr/>
          <p:nvPr/>
        </p:nvSpPr>
        <p:spPr>
          <a:xfrm>
            <a:off x="-597047" y="10062087"/>
            <a:ext cx="1399130" cy="537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11214CA-FB2F-9945-8C30-C334C9E41862}"/>
              </a:ext>
            </a:extLst>
          </p:cNvPr>
          <p:cNvSpPr/>
          <p:nvPr/>
        </p:nvSpPr>
        <p:spPr>
          <a:xfrm>
            <a:off x="-597047" y="10905040"/>
            <a:ext cx="1399130" cy="537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3AD2C0E-46CD-B44C-8BC6-7B5792F65779}"/>
              </a:ext>
            </a:extLst>
          </p:cNvPr>
          <p:cNvSpPr/>
          <p:nvPr/>
        </p:nvSpPr>
        <p:spPr>
          <a:xfrm>
            <a:off x="-597047" y="11691553"/>
            <a:ext cx="1399130" cy="537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A5748AE0-B2C6-2E4F-A8F4-BF28F457B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9309" y="9446095"/>
            <a:ext cx="406400" cy="31750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9F28F3F2-8190-434E-B970-EB5246518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9309" y="10192621"/>
            <a:ext cx="406400" cy="31750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CF22E8D2-6900-7E4A-B97E-7A5A9DD5C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9309" y="11069639"/>
            <a:ext cx="406400" cy="31750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E4DDE3B3-B624-6A42-B9AD-029B652AE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9309" y="11816165"/>
            <a:ext cx="406400" cy="317500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87773B2A-ED1C-AA44-B40B-87EE3E8C8E04}"/>
              </a:ext>
            </a:extLst>
          </p:cNvPr>
          <p:cNvSpPr/>
          <p:nvPr/>
        </p:nvSpPr>
        <p:spPr>
          <a:xfrm>
            <a:off x="4353491" y="8650687"/>
            <a:ext cx="543347" cy="4941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B097A337-CB5C-1644-B248-A7C3E13621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2764" y="8770780"/>
            <a:ext cx="304800" cy="254000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EB6ED042-51BF-2144-B174-EC867E3FEC16}"/>
              </a:ext>
            </a:extLst>
          </p:cNvPr>
          <p:cNvSpPr/>
          <p:nvPr/>
        </p:nvSpPr>
        <p:spPr>
          <a:xfrm>
            <a:off x="6641984" y="8650687"/>
            <a:ext cx="543347" cy="4941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616F9573-ECB7-6444-B041-71D643F91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1257" y="8770780"/>
            <a:ext cx="304800" cy="25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95473BBD-1A2A-FC43-9CE1-2926418579FE}"/>
                  </a:ext>
                </a:extLst>
              </p:cNvPr>
              <p:cNvSpPr txBox="1"/>
              <p:nvPr/>
            </p:nvSpPr>
            <p:spPr>
              <a:xfrm>
                <a:off x="4687833" y="8189491"/>
                <a:ext cx="226766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95473BBD-1A2A-FC43-9CE1-292641857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833" y="8189491"/>
                <a:ext cx="2267661" cy="13234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3D2BFF9A-6FD5-8249-9C80-5CC049990061}"/>
              </a:ext>
            </a:extLst>
          </p:cNvPr>
          <p:cNvCxnSpPr>
            <a:cxnSpLocks/>
          </p:cNvCxnSpPr>
          <p:nvPr/>
        </p:nvCxnSpPr>
        <p:spPr>
          <a:xfrm>
            <a:off x="5806069" y="8942948"/>
            <a:ext cx="0" cy="4038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3D5ACD6-7F7D-DE48-AD28-7E79DDBEC316}"/>
              </a:ext>
            </a:extLst>
          </p:cNvPr>
          <p:cNvSpPr/>
          <p:nvPr/>
        </p:nvSpPr>
        <p:spPr>
          <a:xfrm>
            <a:off x="5109894" y="9336146"/>
            <a:ext cx="1392970" cy="29145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48723FD-04F5-1746-9C4D-FBFCC8227A36}"/>
              </a:ext>
            </a:extLst>
          </p:cNvPr>
          <p:cNvSpPr txBox="1"/>
          <p:nvPr/>
        </p:nvSpPr>
        <p:spPr>
          <a:xfrm>
            <a:off x="5162781" y="10469959"/>
            <a:ext cx="1451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" pitchFamily="2" charset="0"/>
              </a:rPr>
              <a:t>SWAP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9F67793-B2DD-4E4B-BD63-8D1EDBAD2829}"/>
              </a:ext>
            </a:extLst>
          </p:cNvPr>
          <p:cNvSpPr/>
          <p:nvPr/>
        </p:nvSpPr>
        <p:spPr>
          <a:xfrm>
            <a:off x="8202641" y="8654676"/>
            <a:ext cx="679342" cy="44620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03D820DC-10E6-AD45-AA56-B8D3B71DE8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7790" y="8670912"/>
            <a:ext cx="540520" cy="399222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3A03AFE6-136A-3248-8FC9-CC3E1BC646CE}"/>
              </a:ext>
            </a:extLst>
          </p:cNvPr>
          <p:cNvSpPr/>
          <p:nvPr/>
        </p:nvSpPr>
        <p:spPr>
          <a:xfrm>
            <a:off x="-2055176" y="8670912"/>
            <a:ext cx="69308" cy="3579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Bevel 132">
            <a:extLst>
              <a:ext uri="{FF2B5EF4-FFF2-40B4-BE49-F238E27FC236}">
                <a16:creationId xmlns:a16="http://schemas.microsoft.com/office/drawing/2014/main" id="{E3AF882A-A42D-1540-B5AC-D9BB38B76902}"/>
              </a:ext>
            </a:extLst>
          </p:cNvPr>
          <p:cNvSpPr/>
          <p:nvPr/>
        </p:nvSpPr>
        <p:spPr>
          <a:xfrm>
            <a:off x="10259208" y="7943854"/>
            <a:ext cx="3638891" cy="1756908"/>
          </a:xfrm>
          <a:prstGeom prst="bevel">
            <a:avLst>
              <a:gd name="adj" fmla="val 4483"/>
            </a:avLst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4" name="Trapezoid 133">
            <a:extLst>
              <a:ext uri="{FF2B5EF4-FFF2-40B4-BE49-F238E27FC236}">
                <a16:creationId xmlns:a16="http://schemas.microsoft.com/office/drawing/2014/main" id="{5068C95A-E399-474B-A962-026EC2995FE8}"/>
              </a:ext>
            </a:extLst>
          </p:cNvPr>
          <p:cNvSpPr/>
          <p:nvPr/>
        </p:nvSpPr>
        <p:spPr>
          <a:xfrm>
            <a:off x="10173573" y="9690572"/>
            <a:ext cx="3802154" cy="357509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CD18F01-593B-8741-86DA-AF606094DA3F}"/>
              </a:ext>
            </a:extLst>
          </p:cNvPr>
          <p:cNvSpPr/>
          <p:nvPr/>
        </p:nvSpPr>
        <p:spPr>
          <a:xfrm>
            <a:off x="10173573" y="10048081"/>
            <a:ext cx="3802154" cy="264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C2FBF75-B3CD-854C-9A7D-71B34477F2DF}"/>
              </a:ext>
            </a:extLst>
          </p:cNvPr>
          <p:cNvSpPr txBox="1"/>
          <p:nvPr/>
        </p:nvSpPr>
        <p:spPr>
          <a:xfrm>
            <a:off x="10813629" y="8219793"/>
            <a:ext cx="273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 pitchFamily="2" charset="0"/>
              </a:rPr>
              <a:t>Optimize parameters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8AB5236D-139E-E24A-8040-A96BB00E28CA}"/>
              </a:ext>
            </a:extLst>
          </p:cNvPr>
          <p:cNvSpPr txBox="1"/>
          <p:nvPr/>
        </p:nvSpPr>
        <p:spPr>
          <a:xfrm>
            <a:off x="10911262" y="7454775"/>
            <a:ext cx="306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 pitchFamily="2" charset="0"/>
              </a:rPr>
              <a:t>Classical Computer</a:t>
            </a:r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3D889E78-C0D4-864C-8F48-0B00FBC1CBC3}"/>
              </a:ext>
            </a:extLst>
          </p:cNvPr>
          <p:cNvSpPr/>
          <p:nvPr/>
        </p:nvSpPr>
        <p:spPr>
          <a:xfrm>
            <a:off x="8899826" y="8698228"/>
            <a:ext cx="1359382" cy="402656"/>
          </a:xfrm>
          <a:custGeom>
            <a:avLst/>
            <a:gdLst>
              <a:gd name="connsiteX0" fmla="*/ 0 w 1436915"/>
              <a:gd name="connsiteY0" fmla="*/ 187410 h 324635"/>
              <a:gd name="connsiteX1" fmla="*/ 496389 w 1436915"/>
              <a:gd name="connsiteY1" fmla="*/ 318039 h 324635"/>
              <a:gd name="connsiteX2" fmla="*/ 966652 w 1436915"/>
              <a:gd name="connsiteY2" fmla="*/ 4530 h 324635"/>
              <a:gd name="connsiteX3" fmla="*/ 1436915 w 1436915"/>
              <a:gd name="connsiteY3" fmla="*/ 161284 h 32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6915" h="324635">
                <a:moveTo>
                  <a:pt x="0" y="187410"/>
                </a:moveTo>
                <a:cubicBezTo>
                  <a:pt x="167640" y="267964"/>
                  <a:pt x="335280" y="348519"/>
                  <a:pt x="496389" y="318039"/>
                </a:cubicBezTo>
                <a:cubicBezTo>
                  <a:pt x="657498" y="287559"/>
                  <a:pt x="809898" y="30656"/>
                  <a:pt x="966652" y="4530"/>
                </a:cubicBezTo>
                <a:cubicBezTo>
                  <a:pt x="1123406" y="-21596"/>
                  <a:pt x="1280160" y="69844"/>
                  <a:pt x="1436915" y="161284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5CFBFF6F-814F-844F-B2D8-15B84E3A1569}"/>
              </a:ext>
            </a:extLst>
          </p:cNvPr>
          <p:cNvSpPr/>
          <p:nvPr/>
        </p:nvSpPr>
        <p:spPr>
          <a:xfrm>
            <a:off x="-2117964" y="8450625"/>
            <a:ext cx="132096" cy="4366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A99FAED1-2394-6545-86D9-E699BB017DD9}"/>
              </a:ext>
            </a:extLst>
          </p:cNvPr>
          <p:cNvSpPr/>
          <p:nvPr/>
        </p:nvSpPr>
        <p:spPr>
          <a:xfrm>
            <a:off x="-1071154" y="7916440"/>
            <a:ext cx="2351314" cy="46006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98404D16-2D42-A64C-B51C-E7F054431117}"/>
              </a:ext>
            </a:extLst>
          </p:cNvPr>
          <p:cNvCxnSpPr>
            <a:cxnSpLocks/>
            <a:endCxn id="147" idx="2"/>
          </p:cNvCxnSpPr>
          <p:nvPr/>
        </p:nvCxnSpPr>
        <p:spPr>
          <a:xfrm flipV="1">
            <a:off x="104503" y="12517112"/>
            <a:ext cx="0" cy="809898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85AFA861-F5C5-4343-80DD-D38AF4FE3B95}"/>
              </a:ext>
            </a:extLst>
          </p:cNvPr>
          <p:cNvCxnSpPr>
            <a:cxnSpLocks/>
          </p:cNvCxnSpPr>
          <p:nvPr/>
        </p:nvCxnSpPr>
        <p:spPr>
          <a:xfrm>
            <a:off x="104503" y="13316618"/>
            <a:ext cx="7080828" cy="0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35EE8955-EF00-C244-9759-5AEB278D1C1C}"/>
              </a:ext>
            </a:extLst>
          </p:cNvPr>
          <p:cNvSpPr txBox="1"/>
          <p:nvPr/>
        </p:nvSpPr>
        <p:spPr>
          <a:xfrm>
            <a:off x="-1071155" y="7997367"/>
            <a:ext cx="2351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 pitchFamily="2" charset="0"/>
              </a:rPr>
              <a:t>Parametric circuit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57F8BC80-BAA2-B842-8750-43C820711CE6}"/>
              </a:ext>
            </a:extLst>
          </p:cNvPr>
          <p:cNvSpPr/>
          <p:nvPr/>
        </p:nvSpPr>
        <p:spPr>
          <a:xfrm>
            <a:off x="1536938" y="7908424"/>
            <a:ext cx="2351314" cy="46006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B7CAA63-8E6F-EF42-B70C-C147E9564C99}"/>
              </a:ext>
            </a:extLst>
          </p:cNvPr>
          <p:cNvSpPr txBox="1"/>
          <p:nvPr/>
        </p:nvSpPr>
        <p:spPr>
          <a:xfrm>
            <a:off x="1536938" y="8066046"/>
            <a:ext cx="235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 pitchFamily="2" charset="0"/>
              </a:rPr>
              <a:t>Sensing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EDB74AC1-EF84-5B46-B513-878DDD1B2D49}"/>
              </a:ext>
            </a:extLst>
          </p:cNvPr>
          <p:cNvSpPr/>
          <p:nvPr/>
        </p:nvSpPr>
        <p:spPr>
          <a:xfrm>
            <a:off x="4103435" y="7908420"/>
            <a:ext cx="3376716" cy="46006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E874F17-AC88-C047-8881-1876F7C0C8C4}"/>
              </a:ext>
            </a:extLst>
          </p:cNvPr>
          <p:cNvSpPr txBox="1"/>
          <p:nvPr/>
        </p:nvSpPr>
        <p:spPr>
          <a:xfrm>
            <a:off x="4630411" y="7950502"/>
            <a:ext cx="2351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 pitchFamily="2" charset="0"/>
              </a:rPr>
              <a:t>Sub- and Super</a:t>
            </a:r>
          </a:p>
          <a:p>
            <a:pPr algn="ctr"/>
            <a:r>
              <a:rPr lang="en-US" sz="2400" dirty="0">
                <a:latin typeface="Times" pitchFamily="2" charset="0"/>
              </a:rPr>
              <a:t>fidelity</a:t>
            </a: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28739D5E-1E39-534D-883F-9953B4F056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23793" y="8237681"/>
            <a:ext cx="736600" cy="368300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C064FB52-9D9E-5040-97C7-7ABC94118FEC}"/>
              </a:ext>
            </a:extLst>
          </p:cNvPr>
          <p:cNvSpPr txBox="1"/>
          <p:nvPr/>
        </p:nvSpPr>
        <p:spPr>
          <a:xfrm>
            <a:off x="8116436" y="7665322"/>
            <a:ext cx="235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 pitchFamily="2" charset="0"/>
              </a:rPr>
              <a:t>Cost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D82CE3DD-93D6-4046-A4D8-64499D1B065E}"/>
                  </a:ext>
                </a:extLst>
              </p:cNvPr>
              <p:cNvSpPr txBox="1"/>
              <p:nvPr/>
            </p:nvSpPr>
            <p:spPr>
              <a:xfrm>
                <a:off x="4472764" y="13421106"/>
                <a:ext cx="23513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imes" pitchFamily="2" charset="0"/>
                  </a:rPr>
                  <a:t>Update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sz="24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D82CE3DD-93D6-4046-A4D8-64499D1B0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764" y="13421106"/>
                <a:ext cx="2351315" cy="461665"/>
              </a:xfrm>
              <a:prstGeom prst="rect">
                <a:avLst/>
              </a:prstGeom>
              <a:blipFill>
                <a:blip r:embed="rId14"/>
                <a:stretch>
                  <a:fillRect t="-2162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8EC7ACC-07CD-A942-9D01-E1736594C2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11197" y="8861895"/>
            <a:ext cx="2133600" cy="584200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23A1B3D-BD40-9F4F-B37F-977EAC6167F7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1">
            <a:extLst>
              <a:ext uri="{FF2B5EF4-FFF2-40B4-BE49-F238E27FC236}">
                <a16:creationId xmlns:a16="http://schemas.microsoft.com/office/drawing/2014/main" id="{8782E1ED-C3E0-1C4B-BBDC-E9FD9739A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Times New Roman" charset="0"/>
                <a:ea typeface="Times New Roman" charset="0"/>
                <a:cs typeface="Times New Roman" charset="0"/>
              </a:rPr>
              <a:t>Optimal State of QFI and Sub-QFI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08ED3D3-4C4C-5748-9949-3F43FC51DC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1851" y="1623822"/>
            <a:ext cx="10987088" cy="3407836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340A2D8-A9BD-6548-8663-70FE60F8D4B3}"/>
              </a:ext>
            </a:extLst>
          </p:cNvPr>
          <p:cNvCxnSpPr>
            <a:cxnSpLocks/>
          </p:cNvCxnSpPr>
          <p:nvPr/>
        </p:nvCxnSpPr>
        <p:spPr>
          <a:xfrm>
            <a:off x="10567686" y="3520440"/>
            <a:ext cx="0" cy="1707778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ADB501C5-5363-C24E-9D8A-D9333E162B8A}"/>
              </a:ext>
            </a:extLst>
          </p:cNvPr>
          <p:cNvSpPr/>
          <p:nvPr/>
        </p:nvSpPr>
        <p:spPr>
          <a:xfrm>
            <a:off x="7902773" y="1854543"/>
            <a:ext cx="12525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Sub-QFI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3244368-29D2-544A-92B8-904FD3C12B6C}"/>
              </a:ext>
            </a:extLst>
          </p:cNvPr>
          <p:cNvCxnSpPr>
            <a:cxnSpLocks/>
          </p:cNvCxnSpPr>
          <p:nvPr/>
        </p:nvCxnSpPr>
        <p:spPr>
          <a:xfrm>
            <a:off x="3321934" y="5228218"/>
            <a:ext cx="724575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8F191DC-CB46-E841-97A1-7B85FA860011}"/>
              </a:ext>
            </a:extLst>
          </p:cNvPr>
          <p:cNvCxnSpPr/>
          <p:nvPr/>
        </p:nvCxnSpPr>
        <p:spPr>
          <a:xfrm flipV="1">
            <a:off x="3321934" y="4815068"/>
            <a:ext cx="0" cy="41315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CC5F429-FA5C-E040-9689-D4E8DA70D2BC}"/>
                  </a:ext>
                </a:extLst>
              </p:cNvPr>
              <p:cNvSpPr txBox="1"/>
              <p:nvPr/>
            </p:nvSpPr>
            <p:spPr>
              <a:xfrm>
                <a:off x="7533850" y="4882998"/>
                <a:ext cx="10479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" pitchFamily="2" charset="0"/>
                  </a:rPr>
                  <a:t>Update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endParaRPr lang="en-US" sz="16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CC5F429-FA5C-E040-9689-D4E8DA70D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850" y="4882998"/>
                <a:ext cx="1047924" cy="338554"/>
              </a:xfrm>
              <a:prstGeom prst="rect">
                <a:avLst/>
              </a:prstGeom>
              <a:blipFill>
                <a:blip r:embed="rId17"/>
                <a:stretch>
                  <a:fillRect l="-2381" t="-1851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>
            <a:extLst>
              <a:ext uri="{FF2B5EF4-FFF2-40B4-BE49-F238E27FC236}">
                <a16:creationId xmlns:a16="http://schemas.microsoft.com/office/drawing/2014/main" id="{488D12D2-BD12-664F-BB3D-C101A658818B}"/>
              </a:ext>
            </a:extLst>
          </p:cNvPr>
          <p:cNvSpPr/>
          <p:nvPr/>
        </p:nvSpPr>
        <p:spPr>
          <a:xfrm>
            <a:off x="2205120" y="5314436"/>
            <a:ext cx="8914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Sub-QFI is computable with quantum computers.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Optimal probe state can be prepared through VQAs on NISQ computers.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1C448AB-2BB3-F044-8109-D091223A6994}"/>
              </a:ext>
            </a:extLst>
          </p:cNvPr>
          <p:cNvSpPr/>
          <p:nvPr/>
        </p:nvSpPr>
        <p:spPr>
          <a:xfrm>
            <a:off x="4706471" y="6117540"/>
            <a:ext cx="74855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400" dirty="0">
              <a:latin typeface="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en-US" sz="1400" dirty="0">
              <a:latin typeface="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J. L.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Beckey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Cerezo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and P. J. Coles, Phys. Rev. Research </a:t>
            </a:r>
            <a:r>
              <a:rPr lang="en-US" sz="1400" b="1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013083 (2022)</a:t>
            </a:r>
            <a:endParaRPr lang="en-US" sz="1400" b="1" dirty="0">
              <a:latin typeface="Times" pitchFamily="2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7EA1C0D-CD74-154C-8F47-BA32F1FE4746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536518405"/>
      </p:ext>
    </p:extLst>
  </p:cSld>
  <p:clrMapOvr>
    <a:masterClrMapping/>
  </p:clrMapOvr>
  <p:transition spd="slow" advTm="13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7988FB8-7013-144F-B555-39BA40F6BF1B}"/>
              </a:ext>
            </a:extLst>
          </p:cNvPr>
          <p:cNvSpPr txBox="1">
            <a:spLocks/>
          </p:cNvSpPr>
          <p:nvPr/>
        </p:nvSpPr>
        <p:spPr>
          <a:xfrm>
            <a:off x="474871" y="1435026"/>
            <a:ext cx="11571817" cy="46999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proposed a novel efficiently computable lower bounds on the QFI.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developed VQFIE algorithm can be employed to estimate the QFI and prepare the state maximizing the QFI.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 the state that maximizes the QFI for quantum sensing: determining the optimal measurement.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Multi-parameter estimation (distributed quantum sensing)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697F8A-4461-D44C-AF94-AE56D5ACFDE9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1">
            <a:extLst>
              <a:ext uri="{FF2B5EF4-FFF2-40B4-BE49-F238E27FC236}">
                <a16:creationId xmlns:a16="http://schemas.microsoft.com/office/drawing/2014/main" id="{07563089-F5D4-C54E-B18D-CB871C9AE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Times New Roman" charset="0"/>
                <a:ea typeface="Times New Roman" charset="0"/>
                <a:cs typeface="Times New Roman" charset="0"/>
              </a:rPr>
              <a:t>Conclusion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73E1F-C70A-D345-A6F5-BE6A14CEE8CA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047207280"/>
      </p:ext>
    </p:extLst>
  </p:cSld>
  <p:clrMapOvr>
    <a:masterClrMapping/>
  </p:clrMapOvr>
  <p:transition spd="slow" advTm="13002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9C6132-F267-2442-9D82-4C14C82303DA}"/>
              </a:ext>
            </a:extLst>
          </p:cNvPr>
          <p:cNvSpPr/>
          <p:nvPr/>
        </p:nvSpPr>
        <p:spPr>
          <a:xfrm>
            <a:off x="9590879" y="6535557"/>
            <a:ext cx="26011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" pitchFamily="2" charset="0"/>
              </a:rPr>
              <a:t>J. </a:t>
            </a:r>
            <a:r>
              <a:rPr lang="en-US" sz="1400" dirty="0" err="1">
                <a:solidFill>
                  <a:srgbClr val="000000"/>
                </a:solidFill>
                <a:latin typeface="Times" pitchFamily="2" charset="0"/>
              </a:rPr>
              <a:t>Preskill</a:t>
            </a:r>
            <a:r>
              <a:rPr lang="en-US" sz="1400" dirty="0">
                <a:solidFill>
                  <a:srgbClr val="000000"/>
                </a:solidFill>
                <a:latin typeface="Times" pitchFamily="2" charset="0"/>
              </a:rPr>
              <a:t>, Quantum </a:t>
            </a:r>
            <a:r>
              <a:rPr lang="en-US" sz="1400" b="1" dirty="0">
                <a:solidFill>
                  <a:srgbClr val="000000"/>
                </a:solidFill>
                <a:latin typeface="Times" pitchFamily="2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Times" pitchFamily="2" charset="0"/>
              </a:rPr>
              <a:t>, 79 (2018)</a:t>
            </a:r>
            <a:endParaRPr lang="en-US" sz="1400" dirty="0">
              <a:latin typeface="Times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EDB754-4AC3-D74F-AC61-F46752309CB5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342F1AF-E8EA-6342-8354-6C9AE703AC3F}"/>
              </a:ext>
            </a:extLst>
          </p:cNvPr>
          <p:cNvSpPr txBox="1"/>
          <p:nvPr/>
        </p:nvSpPr>
        <p:spPr>
          <a:xfrm>
            <a:off x="5242093" y="5442002"/>
            <a:ext cx="200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Trapped 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A034F8-21B5-634C-A223-F5C9D2ABB6C8}"/>
              </a:ext>
            </a:extLst>
          </p:cNvPr>
          <p:cNvSpPr txBox="1"/>
          <p:nvPr/>
        </p:nvSpPr>
        <p:spPr>
          <a:xfrm>
            <a:off x="0" y="1016471"/>
            <a:ext cx="12191999" cy="43088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Noisy Intermediate-Scale Quantum (NISQ) Computers</a:t>
            </a:r>
          </a:p>
        </p:txBody>
      </p:sp>
      <p:pic>
        <p:nvPicPr>
          <p:cNvPr id="20" name="Picture 19" descr="Linear9XmonSurfaceCode_thumb.jpeg">
            <a:extLst>
              <a:ext uri="{FF2B5EF4-FFF2-40B4-BE49-F238E27FC236}">
                <a16:creationId xmlns:a16="http://schemas.microsoft.com/office/drawing/2014/main" id="{34760A78-5D46-854A-8967-919644115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8" y="3779564"/>
            <a:ext cx="1988336" cy="15787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A6D7E8-82AF-AB4A-B83D-237EF8B3EC3E}"/>
              </a:ext>
            </a:extLst>
          </p:cNvPr>
          <p:cNvSpPr txBox="1"/>
          <p:nvPr/>
        </p:nvSpPr>
        <p:spPr>
          <a:xfrm>
            <a:off x="0" y="5459777"/>
            <a:ext cx="301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circuit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6F651C-CD99-054B-BF69-7ED7153D2316}"/>
              </a:ext>
            </a:extLst>
          </p:cNvPr>
          <p:cNvSpPr txBox="1"/>
          <p:nvPr/>
        </p:nvSpPr>
        <p:spPr>
          <a:xfrm>
            <a:off x="2819815" y="5435318"/>
            <a:ext cx="204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Neutral atom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12FB3AC-B9DE-5242-930E-05CFA1A7C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874" y="3779565"/>
            <a:ext cx="1988335" cy="157873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F7EBB45-5DBF-4746-B881-4913ADF69889}"/>
              </a:ext>
            </a:extLst>
          </p:cNvPr>
          <p:cNvSpPr/>
          <p:nvPr/>
        </p:nvSpPr>
        <p:spPr>
          <a:xfrm>
            <a:off x="476347" y="2060067"/>
            <a:ext cx="91145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connectivity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~ a few hundreds qubits (no quantum error correction)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F1B177-2EB8-D841-AC4E-06E8721E3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78" y="3756653"/>
            <a:ext cx="2008393" cy="15787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9A2F87-A28F-AE46-9721-BEEAC0FC7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641" y="3756653"/>
            <a:ext cx="1958229" cy="157874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99ABD59-4324-B842-871A-2424BD8F6DE5}"/>
              </a:ext>
            </a:extLst>
          </p:cNvPr>
          <p:cNvSpPr txBox="1"/>
          <p:nvPr/>
        </p:nvSpPr>
        <p:spPr>
          <a:xfrm>
            <a:off x="9915458" y="5412087"/>
            <a:ext cx="195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dot</a:t>
            </a:r>
          </a:p>
        </p:txBody>
      </p:sp>
      <p:sp>
        <p:nvSpPr>
          <p:cNvPr id="36" name="テキスト ボックス 1">
            <a:extLst>
              <a:ext uri="{FF2B5EF4-FFF2-40B4-BE49-F238E27FC236}">
                <a16:creationId xmlns:a16="http://schemas.microsoft.com/office/drawing/2014/main" id="{8AA47BA6-48E9-FB42-8DA4-95775642B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Near-term Quantum Computers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CCCBEA0-CEE9-9B43-AE97-C1EAFCCACC8D}"/>
              </a:ext>
            </a:extLst>
          </p:cNvPr>
          <p:cNvSpPr/>
          <p:nvPr/>
        </p:nvSpPr>
        <p:spPr>
          <a:xfrm>
            <a:off x="227411" y="1553069"/>
            <a:ext cx="145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AEF80D-CC2B-0442-9B2A-4B19E6BF3C97}"/>
              </a:ext>
            </a:extLst>
          </p:cNvPr>
          <p:cNvSpPr/>
          <p:nvPr/>
        </p:nvSpPr>
        <p:spPr>
          <a:xfrm>
            <a:off x="288602" y="3113046"/>
            <a:ext cx="7327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Candidates for NISQ computers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E43CAE2-49B8-344B-946D-ED00491BC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990" y="3779564"/>
            <a:ext cx="2074439" cy="155582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B7AE6B4-703E-3F42-8CCA-83574A8ECE9C}"/>
              </a:ext>
            </a:extLst>
          </p:cNvPr>
          <p:cNvSpPr txBox="1"/>
          <p:nvPr/>
        </p:nvSpPr>
        <p:spPr>
          <a:xfrm>
            <a:off x="7220522" y="5434453"/>
            <a:ext cx="2563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AA725F-0D75-A340-9375-3FC2108EAB88}"/>
              </a:ext>
            </a:extLst>
          </p:cNvPr>
          <p:cNvSpPr/>
          <p:nvPr/>
        </p:nvSpPr>
        <p:spPr>
          <a:xfrm>
            <a:off x="0" y="6135447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do any quantum computing tasks by using currently existing NISQ device?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9A38BF-2910-A148-AE5E-602D82069904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72553855"/>
      </p:ext>
    </p:extLst>
  </p:cSld>
  <p:clrMapOvr>
    <a:masterClrMapping/>
  </p:clrMapOvr>
  <p:transition spd="slow" advTm="13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3DB0485-E63D-0748-ACBF-174997FD6EC6}"/>
              </a:ext>
            </a:extLst>
          </p:cNvPr>
          <p:cNvSpPr txBox="1"/>
          <p:nvPr/>
        </p:nvSpPr>
        <p:spPr>
          <a:xfrm>
            <a:off x="-1620982" y="3422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5C0B0C0-A345-7A4B-836F-5E49C115141C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1">
            <a:extLst>
              <a:ext uri="{FF2B5EF4-FFF2-40B4-BE49-F238E27FC236}">
                <a16:creationId xmlns:a16="http://schemas.microsoft.com/office/drawing/2014/main" id="{6871DD20-FF32-C249-9581-F1B9E73EA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90572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Variational Quantum Algorithms (VQAs) as Leading Strategies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46449C0-719D-5047-BC84-FE6055A56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19" y="2090381"/>
            <a:ext cx="9363296" cy="366503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1D9A6D6-995D-694C-A174-9CB0989227F6}"/>
              </a:ext>
            </a:extLst>
          </p:cNvPr>
          <p:cNvSpPr/>
          <p:nvPr/>
        </p:nvSpPr>
        <p:spPr>
          <a:xfrm>
            <a:off x="235527" y="1771563"/>
            <a:ext cx="11956473" cy="290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A0CCD24-B9BF-0D42-8D86-B61972E3A68B}"/>
              </a:ext>
            </a:extLst>
          </p:cNvPr>
          <p:cNvCxnSpPr>
            <a:cxnSpLocks/>
          </p:cNvCxnSpPr>
          <p:nvPr/>
        </p:nvCxnSpPr>
        <p:spPr>
          <a:xfrm>
            <a:off x="2414774" y="2540534"/>
            <a:ext cx="195739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3B2EB16-5628-8140-B1F1-E6393238F815}"/>
              </a:ext>
            </a:extLst>
          </p:cNvPr>
          <p:cNvSpPr txBox="1"/>
          <p:nvPr/>
        </p:nvSpPr>
        <p:spPr>
          <a:xfrm>
            <a:off x="195032" y="104368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</a:rPr>
              <a:t>Hybrid quantum-classical optimization loop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140D9C2-D564-DC42-967D-AACCF7C9C1F2}"/>
              </a:ext>
            </a:extLst>
          </p:cNvPr>
          <p:cNvSpPr txBox="1"/>
          <p:nvPr/>
        </p:nvSpPr>
        <p:spPr>
          <a:xfrm>
            <a:off x="2228506" y="1836214"/>
            <a:ext cx="3064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Quantum computer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7E722D4-3ED2-4E44-B789-0D5167C35121}"/>
              </a:ext>
            </a:extLst>
          </p:cNvPr>
          <p:cNvCxnSpPr>
            <a:cxnSpLocks/>
          </p:cNvCxnSpPr>
          <p:nvPr/>
        </p:nvCxnSpPr>
        <p:spPr>
          <a:xfrm>
            <a:off x="2430791" y="4422013"/>
            <a:ext cx="195739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0491272-1EDF-1F46-9E9E-298B0C79E8FD}"/>
              </a:ext>
            </a:extLst>
          </p:cNvPr>
          <p:cNvSpPr/>
          <p:nvPr/>
        </p:nvSpPr>
        <p:spPr>
          <a:xfrm>
            <a:off x="2755540" y="2288904"/>
            <a:ext cx="1200235" cy="2373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75" name="Google Shape;86;p14">
            <a:extLst>
              <a:ext uri="{FF2B5EF4-FFF2-40B4-BE49-F238E27FC236}">
                <a16:creationId xmlns:a16="http://schemas.microsoft.com/office/drawing/2014/main" id="{DD484E05-3098-4E4D-A950-C4CC2B2F2F47}"/>
              </a:ext>
            </a:extLst>
          </p:cNvPr>
          <p:cNvSpPr txBox="1">
            <a:spLocks/>
          </p:cNvSpPr>
          <p:nvPr/>
        </p:nvSpPr>
        <p:spPr>
          <a:xfrm rot="5400000">
            <a:off x="2318207" y="3234371"/>
            <a:ext cx="353534" cy="433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FAFF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FBFA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FAF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FBFA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FAFF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FBFA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FAF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BFA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FAF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BFA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000" b="1" dirty="0">
                <a:solidFill>
                  <a:schemeClr val="tx1"/>
                </a:solidFill>
                <a:latin typeface="Times" pitchFamily="2" charset="0"/>
              </a:rPr>
              <a:t>…</a:t>
            </a:r>
          </a:p>
        </p:txBody>
      </p:sp>
      <p:sp>
        <p:nvSpPr>
          <p:cNvPr id="76" name="Bevel 75">
            <a:extLst>
              <a:ext uri="{FF2B5EF4-FFF2-40B4-BE49-F238E27FC236}">
                <a16:creationId xmlns:a16="http://schemas.microsoft.com/office/drawing/2014/main" id="{814311BB-2576-6A46-8A12-206CEB481A40}"/>
              </a:ext>
            </a:extLst>
          </p:cNvPr>
          <p:cNvSpPr/>
          <p:nvPr/>
        </p:nvSpPr>
        <p:spPr>
          <a:xfrm>
            <a:off x="7713467" y="2293948"/>
            <a:ext cx="3638891" cy="1756908"/>
          </a:xfrm>
          <a:prstGeom prst="bevel">
            <a:avLst>
              <a:gd name="adj" fmla="val 4483"/>
            </a:avLst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79" name="Trapezoid 78">
            <a:extLst>
              <a:ext uri="{FF2B5EF4-FFF2-40B4-BE49-F238E27FC236}">
                <a16:creationId xmlns:a16="http://schemas.microsoft.com/office/drawing/2014/main" id="{E18F1143-5432-D346-B789-17C477911D83}"/>
              </a:ext>
            </a:extLst>
          </p:cNvPr>
          <p:cNvSpPr/>
          <p:nvPr/>
        </p:nvSpPr>
        <p:spPr>
          <a:xfrm>
            <a:off x="7627832" y="4040666"/>
            <a:ext cx="3802154" cy="357509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88FBA47-20E7-6C41-81EA-02B18D04E83F}"/>
              </a:ext>
            </a:extLst>
          </p:cNvPr>
          <p:cNvSpPr/>
          <p:nvPr/>
        </p:nvSpPr>
        <p:spPr>
          <a:xfrm>
            <a:off x="7627832" y="4398175"/>
            <a:ext cx="3802154" cy="264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DDFB0A9-C90B-FD4F-A7C1-3D6229454B12}"/>
              </a:ext>
            </a:extLst>
          </p:cNvPr>
          <p:cNvSpPr txBox="1"/>
          <p:nvPr/>
        </p:nvSpPr>
        <p:spPr>
          <a:xfrm>
            <a:off x="7787794" y="2566143"/>
            <a:ext cx="342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pitchFamily="2" charset="0"/>
              </a:rPr>
              <a:t>Optimize parameters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6502F90-5625-9746-BF45-612A1772DB2E}"/>
              </a:ext>
            </a:extLst>
          </p:cNvPr>
          <p:cNvCxnSpPr>
            <a:cxnSpLocks/>
          </p:cNvCxnSpPr>
          <p:nvPr/>
        </p:nvCxnSpPr>
        <p:spPr>
          <a:xfrm>
            <a:off x="5345542" y="3241677"/>
            <a:ext cx="165010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0534D64-8848-6341-88F1-BB9C370C6B44}"/>
              </a:ext>
            </a:extLst>
          </p:cNvPr>
          <p:cNvCxnSpPr>
            <a:cxnSpLocks/>
          </p:cNvCxnSpPr>
          <p:nvPr/>
        </p:nvCxnSpPr>
        <p:spPr>
          <a:xfrm flipH="1">
            <a:off x="5361918" y="3620374"/>
            <a:ext cx="161735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Google Shape;86;p14">
            <a:extLst>
              <a:ext uri="{FF2B5EF4-FFF2-40B4-BE49-F238E27FC236}">
                <a16:creationId xmlns:a16="http://schemas.microsoft.com/office/drawing/2014/main" id="{0A30872D-7B6F-CA43-9628-6797C698127F}"/>
              </a:ext>
            </a:extLst>
          </p:cNvPr>
          <p:cNvSpPr txBox="1">
            <a:spLocks/>
          </p:cNvSpPr>
          <p:nvPr/>
        </p:nvSpPr>
        <p:spPr>
          <a:xfrm rot="5400000">
            <a:off x="4042780" y="3307014"/>
            <a:ext cx="377690" cy="31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FAFF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FBFA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FAF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FBFA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FAFF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FBFA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FAF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BFA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FAF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BFA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000" b="1" dirty="0">
                <a:solidFill>
                  <a:schemeClr val="tx1"/>
                </a:solidFill>
                <a:latin typeface="Times" pitchFamily="2" charset="0"/>
              </a:rPr>
              <a:t>…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D62D3D3-F090-E04B-8FBA-F7721DE8F02F}"/>
              </a:ext>
            </a:extLst>
          </p:cNvPr>
          <p:cNvSpPr txBox="1"/>
          <p:nvPr/>
        </p:nvSpPr>
        <p:spPr>
          <a:xfrm>
            <a:off x="7713467" y="1809449"/>
            <a:ext cx="3638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</a:rPr>
              <a:t>Classical computer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A80E476A-79EB-A047-B323-0A1FA1EC8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268" y="3212429"/>
            <a:ext cx="2006600" cy="5842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B38DF61-68DF-C646-BF9B-E37CE9BFD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295" y="2674727"/>
            <a:ext cx="736600" cy="3683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CB4131CF-73AF-064D-9B98-3DAD6EAAA904}"/>
              </a:ext>
            </a:extLst>
          </p:cNvPr>
          <p:cNvSpPr txBox="1"/>
          <p:nvPr/>
        </p:nvSpPr>
        <p:spPr>
          <a:xfrm>
            <a:off x="5377762" y="1836732"/>
            <a:ext cx="167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</a:rPr>
              <a:t>Cost Function</a:t>
            </a:r>
          </a:p>
          <a:p>
            <a:pPr algn="ctr"/>
            <a:r>
              <a:rPr lang="en-US" sz="2000" dirty="0">
                <a:latin typeface="Times" pitchFamily="2" charset="0"/>
              </a:rPr>
              <a:t>(e.g. Energy)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A51860D-68A6-8B4A-BBA3-5C4C4611C289}"/>
              </a:ext>
            </a:extLst>
          </p:cNvPr>
          <p:cNvSpPr txBox="1"/>
          <p:nvPr/>
        </p:nvSpPr>
        <p:spPr>
          <a:xfrm>
            <a:off x="5084804" y="3778864"/>
            <a:ext cx="241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Updating parameters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BFBD977-59A0-D948-A5F4-FBBC9448303B}"/>
              </a:ext>
            </a:extLst>
          </p:cNvPr>
          <p:cNvSpPr/>
          <p:nvPr/>
        </p:nvSpPr>
        <p:spPr>
          <a:xfrm>
            <a:off x="10815738" y="4674482"/>
            <a:ext cx="1073240" cy="1283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4F7DB25-6E51-FE4A-81C8-F92D545C04FC}"/>
              </a:ext>
            </a:extLst>
          </p:cNvPr>
          <p:cNvSpPr/>
          <p:nvPr/>
        </p:nvSpPr>
        <p:spPr>
          <a:xfrm>
            <a:off x="1326658" y="5812297"/>
            <a:ext cx="9604096" cy="402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B2314E8-0A46-4947-9817-F5DB031694A2}"/>
              </a:ext>
            </a:extLst>
          </p:cNvPr>
          <p:cNvSpPr/>
          <p:nvPr/>
        </p:nvSpPr>
        <p:spPr>
          <a:xfrm>
            <a:off x="850708" y="4353475"/>
            <a:ext cx="951733" cy="1713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C4A1CE8-D2EF-C44E-9B04-51D44E5DF84A}"/>
              </a:ext>
            </a:extLst>
          </p:cNvPr>
          <p:cNvSpPr/>
          <p:nvPr/>
        </p:nvSpPr>
        <p:spPr>
          <a:xfrm>
            <a:off x="1479058" y="5705347"/>
            <a:ext cx="9604096" cy="656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15296AD-10D3-6E4E-9110-32B862DFED4C}"/>
              </a:ext>
            </a:extLst>
          </p:cNvPr>
          <p:cNvSpPr/>
          <p:nvPr/>
        </p:nvSpPr>
        <p:spPr>
          <a:xfrm>
            <a:off x="10968138" y="4826882"/>
            <a:ext cx="1073240" cy="1283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1B955BF-4028-334F-927C-4FA72D8EF2D7}"/>
              </a:ext>
            </a:extLst>
          </p:cNvPr>
          <p:cNvSpPr/>
          <p:nvPr/>
        </p:nvSpPr>
        <p:spPr>
          <a:xfrm>
            <a:off x="4392925" y="2314818"/>
            <a:ext cx="679342" cy="44620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F0CE33AD-D294-7D4E-B6A6-B0A561B5D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074" y="2331054"/>
            <a:ext cx="540520" cy="399222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46FC544-F7C7-4E47-9454-C6C3E30AD217}"/>
              </a:ext>
            </a:extLst>
          </p:cNvPr>
          <p:cNvCxnSpPr>
            <a:cxnSpLocks/>
          </p:cNvCxnSpPr>
          <p:nvPr/>
        </p:nvCxnSpPr>
        <p:spPr>
          <a:xfrm flipV="1">
            <a:off x="762889" y="3345226"/>
            <a:ext cx="587706" cy="65617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C6D51EE-93FF-CE40-934A-4BD87506805C}"/>
              </a:ext>
            </a:extLst>
          </p:cNvPr>
          <p:cNvCxnSpPr>
            <a:cxnSpLocks/>
          </p:cNvCxnSpPr>
          <p:nvPr/>
        </p:nvCxnSpPr>
        <p:spPr>
          <a:xfrm flipV="1">
            <a:off x="762889" y="4001398"/>
            <a:ext cx="105348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83BA421-5384-0E4D-AE1F-6A8A9DAD94BA}"/>
              </a:ext>
            </a:extLst>
          </p:cNvPr>
          <p:cNvCxnSpPr>
            <a:cxnSpLocks/>
          </p:cNvCxnSpPr>
          <p:nvPr/>
        </p:nvCxnSpPr>
        <p:spPr>
          <a:xfrm>
            <a:off x="1350595" y="3372250"/>
            <a:ext cx="465774" cy="64245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970B300-6D9E-EE4D-8E8D-565121E04D88}"/>
              </a:ext>
            </a:extLst>
          </p:cNvPr>
          <p:cNvCxnSpPr>
            <a:cxnSpLocks/>
          </p:cNvCxnSpPr>
          <p:nvPr/>
        </p:nvCxnSpPr>
        <p:spPr>
          <a:xfrm flipV="1">
            <a:off x="1350595" y="2938984"/>
            <a:ext cx="820" cy="760736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742950" h="742950"/>
            <a:bevelB w="742950" h="7429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>
            <a:extLst>
              <a:ext uri="{FF2B5EF4-FFF2-40B4-BE49-F238E27FC236}">
                <a16:creationId xmlns:a16="http://schemas.microsoft.com/office/drawing/2014/main" id="{FC02FD9E-3CCE-1349-8338-DE48A837B899}"/>
              </a:ext>
            </a:extLst>
          </p:cNvPr>
          <p:cNvSpPr/>
          <p:nvPr/>
        </p:nvSpPr>
        <p:spPr bwMode="auto">
          <a:xfrm flipV="1">
            <a:off x="1146902" y="3203497"/>
            <a:ext cx="411480" cy="411480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355600" h="355600"/>
            <a:bevelB w="355600" h="3556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" charset="0"/>
            </a:endParaRP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E4C42A4A-5DD6-1149-8C3C-48B19E27F959}"/>
              </a:ext>
            </a:extLst>
          </p:cNvPr>
          <p:cNvCxnSpPr>
            <a:cxnSpLocks/>
          </p:cNvCxnSpPr>
          <p:nvPr/>
        </p:nvCxnSpPr>
        <p:spPr>
          <a:xfrm flipV="1">
            <a:off x="752879" y="3435853"/>
            <a:ext cx="0" cy="751926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742950" h="742950"/>
            <a:bevelB w="742950" h="7429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>
            <a:extLst>
              <a:ext uri="{FF2B5EF4-FFF2-40B4-BE49-F238E27FC236}">
                <a16:creationId xmlns:a16="http://schemas.microsoft.com/office/drawing/2014/main" id="{7D24509F-9706-4240-8644-C5DD760490D4}"/>
              </a:ext>
            </a:extLst>
          </p:cNvPr>
          <p:cNvSpPr/>
          <p:nvPr/>
        </p:nvSpPr>
        <p:spPr bwMode="auto">
          <a:xfrm flipV="1">
            <a:off x="545311" y="3710481"/>
            <a:ext cx="411480" cy="41148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355600" h="355600"/>
            <a:bevelB w="355600" h="3556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" charset="0"/>
            </a:endParaRP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E5F85D51-C857-9D40-846A-BB474D244EC5}"/>
              </a:ext>
            </a:extLst>
          </p:cNvPr>
          <p:cNvCxnSpPr>
            <a:cxnSpLocks/>
          </p:cNvCxnSpPr>
          <p:nvPr/>
        </p:nvCxnSpPr>
        <p:spPr>
          <a:xfrm flipV="1">
            <a:off x="1856124" y="3444057"/>
            <a:ext cx="0" cy="751926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742950" h="742950"/>
            <a:bevelB w="742950" h="7429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DA8025C0-D06A-5A49-A95F-999995E21E8A}"/>
              </a:ext>
            </a:extLst>
          </p:cNvPr>
          <p:cNvSpPr/>
          <p:nvPr/>
        </p:nvSpPr>
        <p:spPr bwMode="auto">
          <a:xfrm flipV="1">
            <a:off x="1660279" y="3718685"/>
            <a:ext cx="411480" cy="41148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355600" h="355600"/>
            <a:bevelB w="355600" h="3556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latin typeface="Times" charset="0"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71EEB435-E21D-804B-9EB9-60524E88DB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976" y="2436937"/>
            <a:ext cx="190500" cy="24130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A3B6BFFC-C067-9A47-B5DD-A61826789014}"/>
              </a:ext>
            </a:extLst>
          </p:cNvPr>
          <p:cNvSpPr txBox="1"/>
          <p:nvPr/>
        </p:nvSpPr>
        <p:spPr>
          <a:xfrm>
            <a:off x="590561" y="2336402"/>
            <a:ext cx="1417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Initial state: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20F4934-7461-5E48-9B91-DB7E8DEF6E97}"/>
              </a:ext>
            </a:extLst>
          </p:cNvPr>
          <p:cNvSpPr txBox="1"/>
          <p:nvPr/>
        </p:nvSpPr>
        <p:spPr>
          <a:xfrm>
            <a:off x="218116" y="4271149"/>
            <a:ext cx="2121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</a:rPr>
              <a:t>Quantum system</a:t>
            </a:r>
          </a:p>
          <a:p>
            <a:pPr algn="ctr"/>
            <a:r>
              <a:rPr lang="en-US" sz="2000" dirty="0">
                <a:latin typeface="Times" pitchFamily="2" charset="0"/>
              </a:rPr>
              <a:t>(e.g. Molecule)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79C1FEA2-4624-2E47-9F9F-3EE61E3467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7871" y="3230469"/>
            <a:ext cx="520700" cy="5207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5BDCB1FC-7AEC-FF4D-84FA-40F1525B73D1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82504967"/>
      </p:ext>
    </p:extLst>
  </p:cSld>
  <p:clrMapOvr>
    <a:masterClrMapping/>
  </p:clrMapOvr>
  <p:transition spd="slow" advTm="13002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3DB0485-E63D-0748-ACBF-174997FD6EC6}"/>
              </a:ext>
            </a:extLst>
          </p:cNvPr>
          <p:cNvSpPr txBox="1"/>
          <p:nvPr/>
        </p:nvSpPr>
        <p:spPr>
          <a:xfrm>
            <a:off x="-1620982" y="3422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9BDA5B-8676-404C-9ACE-DE7C5C43D65C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">
            <a:extLst>
              <a:ext uri="{FF2B5EF4-FFF2-40B4-BE49-F238E27FC236}">
                <a16:creationId xmlns:a16="http://schemas.microsoft.com/office/drawing/2014/main" id="{954C04B1-BCED-A346-8F2C-0F9DAA997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90572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Envisioned Applications of NISQ Computers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E53F2E-76C6-974F-8801-E01AC3972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13" y="1079011"/>
            <a:ext cx="2351604" cy="22148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DE008EF-204D-124C-A8F5-769B57271805}"/>
              </a:ext>
            </a:extLst>
          </p:cNvPr>
          <p:cNvSpPr/>
          <p:nvPr/>
        </p:nvSpPr>
        <p:spPr>
          <a:xfrm>
            <a:off x="804913" y="990673"/>
            <a:ext cx="381000" cy="658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D42EB9-EEE9-4546-A0AB-82EC70D18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157" y="1174521"/>
            <a:ext cx="1995305" cy="19953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08BDF1-372D-D144-B974-27AB0370D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440" y="1187762"/>
            <a:ext cx="2604059" cy="21040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4B892B2-1B0A-114C-9B37-F5EFB28E0621}"/>
              </a:ext>
            </a:extLst>
          </p:cNvPr>
          <p:cNvSpPr/>
          <p:nvPr/>
        </p:nvSpPr>
        <p:spPr>
          <a:xfrm>
            <a:off x="3095557" y="6288547"/>
            <a:ext cx="1143000" cy="462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40120D-BD57-DF4E-8320-F451771CBB1A}"/>
              </a:ext>
            </a:extLst>
          </p:cNvPr>
          <p:cNvCxnSpPr>
            <a:cxnSpLocks/>
          </p:cNvCxnSpPr>
          <p:nvPr/>
        </p:nvCxnSpPr>
        <p:spPr>
          <a:xfrm>
            <a:off x="2468880" y="4161668"/>
            <a:ext cx="243840" cy="3493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7C1064-25C4-314A-8C89-9AE1C76D8282}"/>
              </a:ext>
            </a:extLst>
          </p:cNvPr>
          <p:cNvCxnSpPr>
            <a:cxnSpLocks/>
          </p:cNvCxnSpPr>
          <p:nvPr/>
        </p:nvCxnSpPr>
        <p:spPr>
          <a:xfrm>
            <a:off x="3436438" y="5870359"/>
            <a:ext cx="215379" cy="54568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691E27BB-3606-6649-A1F9-E3774E19A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361" y="4054215"/>
            <a:ext cx="2952157" cy="21002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46CE4D-57D9-A04B-A0FA-75C177BD75F9}"/>
              </a:ext>
            </a:extLst>
          </p:cNvPr>
          <p:cNvSpPr txBox="1"/>
          <p:nvPr/>
        </p:nvSpPr>
        <p:spPr>
          <a:xfrm>
            <a:off x="1239338" y="3364414"/>
            <a:ext cx="2212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Quantum chemistry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240597-9ED2-234B-9015-2E44BF69FAC9}"/>
              </a:ext>
            </a:extLst>
          </p:cNvPr>
          <p:cNvSpPr txBox="1"/>
          <p:nvPr/>
        </p:nvSpPr>
        <p:spPr>
          <a:xfrm>
            <a:off x="4644608" y="3364414"/>
            <a:ext cx="3127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System of linear equations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4003DE-58A1-8745-B062-643367DF6177}"/>
              </a:ext>
            </a:extLst>
          </p:cNvPr>
          <p:cNvSpPr txBox="1"/>
          <p:nvPr/>
        </p:nvSpPr>
        <p:spPr>
          <a:xfrm>
            <a:off x="8637735" y="3378399"/>
            <a:ext cx="338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Combinatorial optimization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9939B6-F9EF-BF4C-8ED3-FAD39A58F818}"/>
              </a:ext>
            </a:extLst>
          </p:cNvPr>
          <p:cNvSpPr txBox="1"/>
          <p:nvPr/>
        </p:nvSpPr>
        <p:spPr>
          <a:xfrm>
            <a:off x="2331890" y="6201372"/>
            <a:ext cx="2670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Quantum networking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AF7397-57BF-674D-B6DE-CE8106D14A6B}"/>
              </a:ext>
            </a:extLst>
          </p:cNvPr>
          <p:cNvSpPr txBox="1"/>
          <p:nvPr/>
        </p:nvSpPr>
        <p:spPr>
          <a:xfrm>
            <a:off x="7858304" y="6201372"/>
            <a:ext cx="2245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Quantum sensing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896AD2A-B0A2-3146-9145-A839004B5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637" y="4054215"/>
            <a:ext cx="2733483" cy="20993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5A082B7-668A-4F44-8CCC-D39B0D83626F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78364707"/>
      </p:ext>
    </p:extLst>
  </p:cSld>
  <p:clrMapOvr>
    <a:masterClrMapping/>
  </p:clrMapOvr>
  <p:transition spd="slow" advTm="13002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D446A72-33AA-4A41-806F-70C8410DD2D8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1">
            <a:extLst>
              <a:ext uri="{FF2B5EF4-FFF2-40B4-BE49-F238E27FC236}">
                <a16:creationId xmlns:a16="http://schemas.microsoft.com/office/drawing/2014/main" id="{BA4ACBFA-8782-A844-8435-3753C2484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90572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Quantum Sensing</a:t>
            </a:r>
          </a:p>
        </p:txBody>
      </p:sp>
      <p:pic>
        <p:nvPicPr>
          <p:cNvPr id="28" name="Picture 2" descr="http://scientopia.org/img-archive/scicurious/img_441.jpg">
            <a:extLst>
              <a:ext uri="{FF2B5EF4-FFF2-40B4-BE49-F238E27FC236}">
                <a16:creationId xmlns:a16="http://schemas.microsoft.com/office/drawing/2014/main" id="{EA2527E7-878C-5843-9166-77AE9BF3D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04" y="2126881"/>
            <a:ext cx="1936399" cy="18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229E187-71FF-2845-8E92-6283DB10703E}"/>
              </a:ext>
            </a:extLst>
          </p:cNvPr>
          <p:cNvSpPr txBox="1"/>
          <p:nvPr/>
        </p:nvSpPr>
        <p:spPr>
          <a:xfrm>
            <a:off x="212035" y="1528545"/>
            <a:ext cx="3309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Times New Roman" charset="0"/>
                <a:ea typeface="Times New Roman" charset="0"/>
                <a:cs typeface="Times New Roman" charset="0"/>
              </a:rPr>
              <a:t>Molecular structure determination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91DAE2-DCD7-334E-BC76-07AA539C0A6F}"/>
              </a:ext>
            </a:extLst>
          </p:cNvPr>
          <p:cNvSpPr txBox="1"/>
          <p:nvPr/>
        </p:nvSpPr>
        <p:spPr>
          <a:xfrm>
            <a:off x="8988176" y="1503257"/>
            <a:ext cx="24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Times New Roman" charset="0"/>
                <a:ea typeface="Times New Roman" charset="0"/>
                <a:cs typeface="Times New Roman" charset="0"/>
              </a:rPr>
              <a:t>Living system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760973-4DA9-BA40-A991-4D6C63F72605}"/>
              </a:ext>
            </a:extLst>
          </p:cNvPr>
          <p:cNvSpPr txBox="1"/>
          <p:nvPr/>
        </p:nvSpPr>
        <p:spPr>
          <a:xfrm>
            <a:off x="4930387" y="1535708"/>
            <a:ext cx="268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2D Magnetic material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132E984-F599-8749-98CD-5A9F4461A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400" y="4546053"/>
            <a:ext cx="2721415" cy="20283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CC21AA4-4CF4-2B4A-BF1A-4C61FAAD0B15}"/>
              </a:ext>
            </a:extLst>
          </p:cNvPr>
          <p:cNvSpPr txBox="1"/>
          <p:nvPr/>
        </p:nvSpPr>
        <p:spPr>
          <a:xfrm>
            <a:off x="2163387" y="4006680"/>
            <a:ext cx="315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Times New Roman" charset="0"/>
                <a:ea typeface="Times New Roman" charset="0"/>
                <a:cs typeface="Times New Roman" charset="0"/>
              </a:rPr>
              <a:t>Gravitational wave detection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E0AB069-01F4-0D47-A385-025277FA3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111" y="4546053"/>
            <a:ext cx="2721415" cy="20283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2378308-631C-354B-BAE5-D2D096FE24F7}"/>
              </a:ext>
            </a:extLst>
          </p:cNvPr>
          <p:cNvSpPr txBox="1"/>
          <p:nvPr/>
        </p:nvSpPr>
        <p:spPr>
          <a:xfrm>
            <a:off x="7436959" y="4041896"/>
            <a:ext cx="14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Times New Roman" charset="0"/>
                <a:ea typeface="Times New Roman" charset="0"/>
                <a:cs typeface="Times New Roman" charset="0"/>
              </a:rPr>
              <a:t>Dark matter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43B7DEA-BBBC-4840-92EF-0FAC6079D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770" y="2277629"/>
            <a:ext cx="3375713" cy="1032867"/>
          </a:xfrm>
          <a:prstGeom prst="rect">
            <a:avLst/>
          </a:prstGeom>
        </p:spPr>
      </p:pic>
      <p:pic>
        <p:nvPicPr>
          <p:cNvPr id="37" name="Picture 36" descr="neuron.bmp">
            <a:extLst>
              <a:ext uri="{FF2B5EF4-FFF2-40B4-BE49-F238E27FC236}">
                <a16:creationId xmlns:a16="http://schemas.microsoft.com/office/drawing/2014/main" id="{F7B37ADB-E4F6-B349-BA46-42E9F95868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344" y="1880015"/>
            <a:ext cx="2299849" cy="15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NeuronActionPotential.eps">
            <a:extLst>
              <a:ext uri="{FF2B5EF4-FFF2-40B4-BE49-F238E27FC236}">
                <a16:creationId xmlns:a16="http://schemas.microsoft.com/office/drawing/2014/main" id="{9C1F338F-B530-2A47-A44F-84ED17C1C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27" y="2162293"/>
            <a:ext cx="2975629" cy="183205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7486E91-6E15-784F-A6F3-28A49E3DE076}"/>
              </a:ext>
            </a:extLst>
          </p:cNvPr>
          <p:cNvSpPr txBox="1"/>
          <p:nvPr/>
        </p:nvSpPr>
        <p:spPr>
          <a:xfrm>
            <a:off x="0" y="1030587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" pitchFamily="2" charset="0"/>
              </a:rPr>
              <a:t>Precision measurement beyond classical limit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B8BE946-2E57-4447-8084-04F8BB4CC320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37143726"/>
      </p:ext>
    </p:extLst>
  </p:cSld>
  <p:clrMapOvr>
    <a:masterClrMapping/>
  </p:clrMapOvr>
  <p:transition spd="slow" advTm="13002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F8A8C34-3BE9-2245-8262-B54E911B5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74" y="1149272"/>
            <a:ext cx="4896728" cy="55363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CB30BF9-EAC8-B745-A4D3-53E6A2D00516}"/>
              </a:ext>
            </a:extLst>
          </p:cNvPr>
          <p:cNvSpPr txBox="1"/>
          <p:nvPr/>
        </p:nvSpPr>
        <p:spPr>
          <a:xfrm>
            <a:off x="5877431" y="1439637"/>
            <a:ext cx="49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Times" pitchFamily="2" charset="0"/>
              </a:rPr>
              <a:t>Quantum Cramer-Rao bound:</a:t>
            </a:r>
            <a:endParaRPr lang="en-US" sz="2400" b="1" dirty="0">
              <a:latin typeface="Times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42F471-2875-394A-BD97-20EED6C7F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581" y="1893882"/>
            <a:ext cx="2892550" cy="9341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EFF4A18-ED2E-EF4F-9ACB-0BFF4A349358}"/>
              </a:ext>
            </a:extLst>
          </p:cNvPr>
          <p:cNvSpPr txBox="1"/>
          <p:nvPr/>
        </p:nvSpPr>
        <p:spPr>
          <a:xfrm>
            <a:off x="6945227" y="3631030"/>
            <a:ext cx="387100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" pitchFamily="2" charset="0"/>
              </a:rPr>
              <a:t>Quantum Fisher Information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" pitchFamily="2" charset="0"/>
              </a:rPr>
              <a:t>(how good the quantum sensor is)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2AE235F-5EFA-0C4D-8AD6-E25B0CF7B33C}"/>
              </a:ext>
            </a:extLst>
          </p:cNvPr>
          <p:cNvCxnSpPr>
            <a:cxnSpLocks/>
          </p:cNvCxnSpPr>
          <p:nvPr/>
        </p:nvCxnSpPr>
        <p:spPr>
          <a:xfrm flipV="1">
            <a:off x="9033129" y="3040919"/>
            <a:ext cx="0" cy="576043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05D15E-1879-D940-9A80-6D5B39D21146}"/>
              </a:ext>
            </a:extLst>
          </p:cNvPr>
          <p:cNvCxnSpPr/>
          <p:nvPr/>
        </p:nvCxnSpPr>
        <p:spPr>
          <a:xfrm>
            <a:off x="8271658" y="2998922"/>
            <a:ext cx="145051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ACE0E3A-30B6-F14D-B158-C33C09708725}"/>
              </a:ext>
            </a:extLst>
          </p:cNvPr>
          <p:cNvSpPr txBox="1"/>
          <p:nvPr/>
        </p:nvSpPr>
        <p:spPr>
          <a:xfrm>
            <a:off x="5877431" y="4751975"/>
            <a:ext cx="4931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Times" pitchFamily="2" charset="0"/>
              </a:rPr>
              <a:t>Quantum Fisher information (QFI)</a:t>
            </a:r>
            <a:r>
              <a:rPr lang="en-US" sz="2400" b="1" dirty="0">
                <a:latin typeface="Times" pitchFamily="2" charset="0"/>
              </a:rPr>
              <a:t>: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44E5D6A-96E5-8648-A842-E1794F5A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093" y="5269704"/>
            <a:ext cx="4864100" cy="7747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4BD31FD-2786-0E40-818B-D186E5EB67D8}"/>
              </a:ext>
            </a:extLst>
          </p:cNvPr>
          <p:cNvSpPr txBox="1"/>
          <p:nvPr/>
        </p:nvSpPr>
        <p:spPr>
          <a:xfrm>
            <a:off x="7594834" y="6051863"/>
            <a:ext cx="14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 pitchFamily="2" charset="0"/>
              </a:rPr>
              <a:t>error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E1A3E91-3001-8C4B-A444-DA749102C54B}"/>
              </a:ext>
            </a:extLst>
          </p:cNvPr>
          <p:cNvCxnSpPr>
            <a:cxnSpLocks/>
          </p:cNvCxnSpPr>
          <p:nvPr/>
        </p:nvCxnSpPr>
        <p:spPr>
          <a:xfrm>
            <a:off x="7807647" y="6100468"/>
            <a:ext cx="2743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53B68F-037F-4D41-B62A-D9B7BF628282}"/>
              </a:ext>
            </a:extLst>
          </p:cNvPr>
          <p:cNvCxnSpPr>
            <a:cxnSpLocks/>
          </p:cNvCxnSpPr>
          <p:nvPr/>
        </p:nvCxnSpPr>
        <p:spPr>
          <a:xfrm>
            <a:off x="9233880" y="5657054"/>
            <a:ext cx="169431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687CA24-F1BB-E34E-82C7-5E3804B7F931}"/>
              </a:ext>
            </a:extLst>
          </p:cNvPr>
          <p:cNvCxnSpPr>
            <a:cxnSpLocks/>
          </p:cNvCxnSpPr>
          <p:nvPr/>
        </p:nvCxnSpPr>
        <p:spPr>
          <a:xfrm flipV="1">
            <a:off x="10199335" y="5826936"/>
            <a:ext cx="0" cy="355871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9782CF6-CB10-5748-9777-D594F703A1DD}"/>
              </a:ext>
            </a:extLst>
          </p:cNvPr>
          <p:cNvSpPr txBox="1"/>
          <p:nvPr/>
        </p:nvSpPr>
        <p:spPr>
          <a:xfrm>
            <a:off x="8814780" y="6121855"/>
            <a:ext cx="239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 pitchFamily="2" charset="0"/>
              </a:rPr>
              <a:t>quantum fidelity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AB37A4-FCC2-1E4C-9A96-F1D84BF9B4B2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1">
            <a:extLst>
              <a:ext uri="{FF2B5EF4-FFF2-40B4-BE49-F238E27FC236}">
                <a16:creationId xmlns:a16="http://schemas.microsoft.com/office/drawing/2014/main" id="{7CB9514E-1F90-D74C-801F-DCA9027C5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Quantum Fisher Information (QFI)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9C03CF-3BDB-6A40-8ED6-E8AE1B85D98A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7309872"/>
      </p:ext>
    </p:extLst>
  </p:cSld>
  <p:clrMapOvr>
    <a:masterClrMapping/>
  </p:clrMapOvr>
  <p:transition spd="slow" advTm="13002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BDBA82-7164-C348-B9FC-4CDB1FE15D2A}"/>
              </a:ext>
            </a:extLst>
          </p:cNvPr>
          <p:cNvSpPr/>
          <p:nvPr/>
        </p:nvSpPr>
        <p:spPr>
          <a:xfrm>
            <a:off x="5203900" y="3152466"/>
            <a:ext cx="6473438" cy="312329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6EF205BF-97B3-CD4D-955D-9159AE438D8F}"/>
              </a:ext>
            </a:extLst>
          </p:cNvPr>
          <p:cNvSpPr/>
          <p:nvPr/>
        </p:nvSpPr>
        <p:spPr>
          <a:xfrm rot="16200000">
            <a:off x="4207995" y="4277909"/>
            <a:ext cx="825653" cy="851338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7978B-99D4-AF43-89AE-2D7FA67499A0}"/>
              </a:ext>
            </a:extLst>
          </p:cNvPr>
          <p:cNvSpPr txBox="1"/>
          <p:nvPr/>
        </p:nvSpPr>
        <p:spPr>
          <a:xfrm>
            <a:off x="7660897" y="3295627"/>
            <a:ext cx="2345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itchFamily="2" charset="0"/>
              </a:rPr>
              <a:t>optimization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E634FC-87B2-EE4A-8564-78F0EC31F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477" y="3764966"/>
            <a:ext cx="5771782" cy="23692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C3D5C6-0375-D943-8525-9ABA3A9294F8}"/>
              </a:ext>
            </a:extLst>
          </p:cNvPr>
          <p:cNvSpPr/>
          <p:nvPr/>
        </p:nvSpPr>
        <p:spPr>
          <a:xfrm>
            <a:off x="5712816" y="6491980"/>
            <a:ext cx="6479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Times" pitchFamily="2" charset="0"/>
              </a:rPr>
              <a:t>L. </a:t>
            </a:r>
            <a:r>
              <a:rPr lang="en-US" sz="1400" dirty="0" err="1">
                <a:latin typeface="Times" pitchFamily="2" charset="0"/>
              </a:rPr>
              <a:t>Fiderer</a:t>
            </a:r>
            <a:r>
              <a:rPr lang="en-US" sz="1400" dirty="0">
                <a:latin typeface="Times" pitchFamily="2" charset="0"/>
              </a:rPr>
              <a:t> </a:t>
            </a:r>
            <a:r>
              <a:rPr lang="en-US" sz="1400" i="1" dirty="0">
                <a:latin typeface="Times" pitchFamily="2" charset="0"/>
              </a:rPr>
              <a:t>et al</a:t>
            </a:r>
            <a:r>
              <a:rPr lang="en-US" sz="1400" dirty="0">
                <a:latin typeface="Times" pitchFamily="2" charset="0"/>
              </a:rPr>
              <a:t>, Phys. Rev. Lett, </a:t>
            </a:r>
            <a:r>
              <a:rPr lang="en-US" sz="1400" b="1" dirty="0">
                <a:latin typeface="Times" pitchFamily="2" charset="0"/>
              </a:rPr>
              <a:t>123</a:t>
            </a:r>
            <a:r>
              <a:rPr lang="en-US" sz="1400" dirty="0">
                <a:latin typeface="Times" pitchFamily="2" charset="0"/>
              </a:rPr>
              <a:t>, 250502 (2019)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FF196C-8B87-0344-8BE3-A3B2BBB6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787" y="1924972"/>
            <a:ext cx="190500" cy="2413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A922F5-30F8-1343-BB74-7CF0494999DD}"/>
              </a:ext>
            </a:extLst>
          </p:cNvPr>
          <p:cNvCxnSpPr/>
          <p:nvPr/>
        </p:nvCxnSpPr>
        <p:spPr>
          <a:xfrm>
            <a:off x="3228045" y="2052022"/>
            <a:ext cx="560566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49B035B-3D2A-AE4B-8A09-B4A72133D00D}"/>
              </a:ext>
            </a:extLst>
          </p:cNvPr>
          <p:cNvSpPr/>
          <p:nvPr/>
        </p:nvSpPr>
        <p:spPr>
          <a:xfrm>
            <a:off x="4620821" y="1426102"/>
            <a:ext cx="2796208" cy="128940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275835-1416-9E4D-BE0D-63D72BFAD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934" y="1776135"/>
            <a:ext cx="2297892" cy="4946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B6275D-3CB9-9443-B042-BA503734D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813" y="1721944"/>
            <a:ext cx="1981200" cy="469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247F9B-AD6C-C747-8CC1-6CBA76020534}"/>
              </a:ext>
            </a:extLst>
          </p:cNvPr>
          <p:cNvSpPr txBox="1"/>
          <p:nvPr/>
        </p:nvSpPr>
        <p:spPr>
          <a:xfrm>
            <a:off x="1159517" y="1792644"/>
            <a:ext cx="164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Times" pitchFamily="2" charset="0"/>
              </a:rPr>
              <a:t>Input state:</a:t>
            </a:r>
            <a:endParaRPr lang="en-US" sz="2400" dirty="0">
              <a:latin typeface="Times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ED1E0C-37B7-BD4D-9FA3-7074674C6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607" y="3767824"/>
            <a:ext cx="3775136" cy="1892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92338C-3C33-6E48-81F5-64BFEF7A62C5}"/>
              </a:ext>
            </a:extLst>
          </p:cNvPr>
          <p:cNvCxnSpPr/>
          <p:nvPr/>
        </p:nvCxnSpPr>
        <p:spPr>
          <a:xfrm>
            <a:off x="0" y="834190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1">
            <a:extLst>
              <a:ext uri="{FF2B5EF4-FFF2-40B4-BE49-F238E27FC236}">
                <a16:creationId xmlns:a16="http://schemas.microsoft.com/office/drawing/2014/main" id="{214043A5-5934-1E4D-9037-466D28778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664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ln w="0">
                  <a:noFill/>
                </a:ln>
                <a:latin typeface="Times New Roman" panose="02020603050405020304" pitchFamily="18" charset="0"/>
                <a:sym typeface="Times New Roman" panose="02020603050405020304" pitchFamily="18" charset="0"/>
              </a:rPr>
              <a:t>Maximum QFI of Mixed State in Unitary Families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032A2F-316E-8D43-8879-209932E6C9A6}"/>
              </a:ext>
            </a:extLst>
          </p:cNvPr>
          <p:cNvSpPr txBox="1"/>
          <p:nvPr/>
        </p:nvSpPr>
        <p:spPr>
          <a:xfrm>
            <a:off x="11802032" y="8613"/>
            <a:ext cx="57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508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6">
            <a:extLst>
              <a:ext uri="{FF2B5EF4-FFF2-40B4-BE49-F238E27FC236}">
                <a16:creationId xmlns:a16="http://schemas.microsoft.com/office/drawing/2014/main" id="{57951F2A-BA7E-9743-855D-91C25B1BD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82766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Times New Roman" charset="0"/>
                <a:ea typeface="Times New Roman" charset="0"/>
                <a:cs typeface="Times New Roman" charset="0"/>
              </a:rPr>
              <a:t>  Variational Quantum Fisher Information Estimation (VQFIE) Algorithms</a:t>
            </a:r>
          </a:p>
        </p:txBody>
      </p:sp>
    </p:spTree>
    <p:extLst>
      <p:ext uri="{BB962C8B-B14F-4D97-AF65-F5344CB8AC3E}">
        <p14:creationId xmlns:p14="http://schemas.microsoft.com/office/powerpoint/2010/main" val="3709470946"/>
      </p:ext>
    </p:extLst>
  </p:cSld>
  <p:clrMapOvr>
    <a:masterClrMapping/>
  </p:clrMapOvr>
  <p:transition spd="slow" advTm="13002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1302</Words>
  <Application>Microsoft Macintosh PowerPoint</Application>
  <PresentationFormat>Widescreen</PresentationFormat>
  <Paragraphs>205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Times</vt:lpstr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Akira Sone</cp:lastModifiedBy>
  <cp:revision>95</cp:revision>
  <cp:lastPrinted>2021-09-17T21:53:44Z</cp:lastPrinted>
  <dcterms:created xsi:type="dcterms:W3CDTF">2021-09-15T14:19:58Z</dcterms:created>
  <dcterms:modified xsi:type="dcterms:W3CDTF">2025-01-14T19:16:36Z</dcterms:modified>
</cp:coreProperties>
</file>