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2" r:id="rId1"/>
  </p:sldMasterIdLst>
  <p:notesMasterIdLst>
    <p:notesMasterId r:id="rId53"/>
  </p:notesMasterIdLst>
  <p:handoutMasterIdLst>
    <p:handoutMasterId r:id="rId54"/>
  </p:handoutMasterIdLst>
  <p:sldIdLst>
    <p:sldId id="757" r:id="rId2"/>
    <p:sldId id="1167" r:id="rId3"/>
    <p:sldId id="1164" r:id="rId4"/>
    <p:sldId id="1165" r:id="rId5"/>
    <p:sldId id="1168" r:id="rId6"/>
    <p:sldId id="1197" r:id="rId7"/>
    <p:sldId id="1182" r:id="rId8"/>
    <p:sldId id="1089" r:id="rId9"/>
    <p:sldId id="1031" r:id="rId10"/>
    <p:sldId id="1029" r:id="rId11"/>
    <p:sldId id="1017" r:id="rId12"/>
    <p:sldId id="1087" r:id="rId13"/>
    <p:sldId id="1112" r:id="rId14"/>
    <p:sldId id="1113" r:id="rId15"/>
    <p:sldId id="1015" r:id="rId16"/>
    <p:sldId id="1012" r:id="rId17"/>
    <p:sldId id="1115" r:id="rId18"/>
    <p:sldId id="1100" r:id="rId19"/>
    <p:sldId id="877" r:id="rId20"/>
    <p:sldId id="1116" r:id="rId21"/>
    <p:sldId id="1117" r:id="rId22"/>
    <p:sldId id="1118" r:id="rId23"/>
    <p:sldId id="1038" r:id="rId24"/>
    <p:sldId id="964" r:id="rId25"/>
    <p:sldId id="963" r:id="rId26"/>
    <p:sldId id="1121" r:id="rId27"/>
    <p:sldId id="1126" r:id="rId28"/>
    <p:sldId id="1127" r:id="rId29"/>
    <p:sldId id="1128" r:id="rId30"/>
    <p:sldId id="1132" r:id="rId31"/>
    <p:sldId id="1143" r:id="rId32"/>
    <p:sldId id="1146" r:id="rId33"/>
    <p:sldId id="1147" r:id="rId34"/>
    <p:sldId id="1173" r:id="rId35"/>
    <p:sldId id="1186" r:id="rId36"/>
    <p:sldId id="1097" r:id="rId37"/>
    <p:sldId id="1183" r:id="rId38"/>
    <p:sldId id="1184" r:id="rId39"/>
    <p:sldId id="1204" r:id="rId40"/>
    <p:sldId id="1099" r:id="rId41"/>
    <p:sldId id="1108" r:id="rId42"/>
    <p:sldId id="1105" r:id="rId43"/>
    <p:sldId id="1104" r:id="rId44"/>
    <p:sldId id="1191" r:id="rId45"/>
    <p:sldId id="1190" r:id="rId46"/>
    <p:sldId id="1192" r:id="rId47"/>
    <p:sldId id="1188" r:id="rId48"/>
    <p:sldId id="1189" r:id="rId49"/>
    <p:sldId id="1194" r:id="rId50"/>
    <p:sldId id="1195" r:id="rId51"/>
    <p:sldId id="1193" r:id="rId52"/>
  </p:sldIdLst>
  <p:sldSz cx="9144000" cy="6858000" type="screen4x3"/>
  <p:notesSz cx="6934200" cy="9118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2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FFFF"/>
    <a:srgbClr val="66CCFF"/>
    <a:srgbClr val="333366"/>
    <a:srgbClr val="434475"/>
    <a:srgbClr val="434478"/>
    <a:srgbClr val="3C3C7A"/>
    <a:srgbClr val="3C3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42" autoAdjust="0"/>
    <p:restoredTop sz="94610" autoAdjust="0"/>
  </p:normalViewPr>
  <p:slideViewPr>
    <p:cSldViewPr>
      <p:cViewPr varScale="1">
        <p:scale>
          <a:sx n="75" d="100"/>
          <a:sy n="75" d="100"/>
        </p:scale>
        <p:origin x="1518" y="66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840"/>
    </p:cViewPr>
  </p:sorterViewPr>
  <p:notesViewPr>
    <p:cSldViewPr>
      <p:cViewPr varScale="1">
        <p:scale>
          <a:sx n="68" d="100"/>
          <a:sy n="68" d="100"/>
        </p:scale>
        <p:origin x="-3240" y="-102"/>
      </p:cViewPr>
      <p:guideLst>
        <p:guide orient="horz" pos="2872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2988"/>
            <a:ext cx="3005138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36F4FF4-5D84-42E8-9E01-D7380A53F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40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84213"/>
            <a:ext cx="4559300" cy="3419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32288"/>
            <a:ext cx="5086350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2988"/>
            <a:ext cx="3005138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C82FE7A-5572-4A41-A225-4D49A8B63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5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CADC921-6C39-46DC-8563-E45AA457A9E7}" type="slidenum">
              <a:rPr lang="en-US" altLang="de-DE" sz="1200">
                <a:latin typeface="Tahoma" panose="020B0604030504040204" pitchFamily="34" charset="0"/>
              </a:rPr>
              <a:pPr/>
              <a:t>1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85800"/>
            <a:ext cx="4559300" cy="3419475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32288"/>
            <a:ext cx="5086350" cy="4100512"/>
          </a:xfrm>
          <a:noFill/>
        </p:spPr>
        <p:txBody>
          <a:bodyPr/>
          <a:lstStyle/>
          <a:p>
            <a:pPr eaLnBrk="1" hangingPunct="1"/>
            <a:endParaRPr lang="en-US" altLang="ko-KR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5432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10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10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6461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11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11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8986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12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12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41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13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13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7532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14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14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2736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15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15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8986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16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16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0181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17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17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980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18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18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5171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EC01AF7-CB36-4895-BE94-53C2C6185A61}" type="slidenum">
              <a:rPr lang="en-US" altLang="de-DE" sz="1200">
                <a:latin typeface="Tahoma" panose="020B0604030504040204" pitchFamily="34" charset="0"/>
              </a:rPr>
              <a:pPr/>
              <a:t>19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209AE09C-683C-4B76-B389-4DAB105C46C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19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2048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5040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2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0940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D141E8D-08AB-4468-B8F8-7856839E0CE2}" type="slidenum">
              <a:rPr lang="en-US" altLang="de-DE" sz="1200">
                <a:latin typeface="Tahoma" panose="020B0604030504040204" pitchFamily="34" charset="0"/>
              </a:rPr>
              <a:pPr/>
              <a:t>20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D6546DCE-B7A9-4BAF-9953-C79588ECB6D1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20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2253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2947985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E97DDA2-A5D2-4569-A970-FD6F763829EE}" type="slidenum">
              <a:rPr lang="en-US" altLang="de-DE" sz="1200">
                <a:latin typeface="Tahoma" panose="020B0604030504040204" pitchFamily="34" charset="0"/>
              </a:rPr>
              <a:pPr/>
              <a:t>21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29362731-3441-4977-9CED-C81863742EB6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21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8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2458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0543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C599F5F-E1FB-4EBA-A4AC-A33A7528A519}" type="slidenum">
              <a:rPr lang="en-US" altLang="de-DE" sz="1200">
                <a:latin typeface="Tahoma" panose="020B0604030504040204" pitchFamily="34" charset="0"/>
              </a:rPr>
              <a:pPr/>
              <a:t>22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1F8490BA-7846-476B-8810-1137F932836E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22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7106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846FF4F-87DB-4695-AB4B-AAFE62779E9D}" type="slidenum">
              <a:rPr lang="en-US" altLang="de-DE" sz="1200">
                <a:latin typeface="Tahoma" panose="020B0604030504040204" pitchFamily="34" charset="0"/>
              </a:rPr>
              <a:pPr/>
              <a:t>23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3B30ADA7-8509-493E-BF9A-EDFA627B5B88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23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874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3BABD39-3607-4E04-B458-A89708DE3EB9}" type="slidenum">
              <a:rPr lang="en-US" altLang="de-DE" sz="1200">
                <a:latin typeface="Tahoma" panose="020B0604030504040204" pitchFamily="34" charset="0"/>
              </a:rPr>
              <a:pPr/>
              <a:t>24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19A64B74-D979-40A4-9AB9-CC5456F80A46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24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9581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8D2B232-FBC5-447B-92A0-C6EB2F3B6040}" type="slidenum">
              <a:rPr lang="en-US" altLang="de-DE" sz="1200">
                <a:latin typeface="Tahoma" panose="020B0604030504040204" pitchFamily="34" charset="0"/>
              </a:rPr>
              <a:pPr/>
              <a:t>25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7E0BAF28-2F5A-4044-9F38-81C95AB3D3B7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25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755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DED31AF-A8F5-456B-9CFD-09F25C65C862}" type="slidenum">
              <a:rPr lang="en-US" altLang="de-DE" sz="1200">
                <a:latin typeface="Tahoma" panose="020B0604030504040204" pitchFamily="34" charset="0"/>
              </a:rPr>
              <a:pPr/>
              <a:t>26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9FB6808A-297A-4ADD-A8DF-62A71953C529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26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2060208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DED31AF-A8F5-456B-9CFD-09F25C65C862}" type="slidenum">
              <a:rPr lang="en-US" altLang="de-DE" sz="1200">
                <a:latin typeface="Tahoma" panose="020B0604030504040204" pitchFamily="34" charset="0"/>
              </a:rPr>
              <a:pPr/>
              <a:t>27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9FB6808A-297A-4ADD-A8DF-62A71953C529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27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4123270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DED31AF-A8F5-456B-9CFD-09F25C65C862}" type="slidenum">
              <a:rPr lang="en-US" altLang="de-DE" sz="1200">
                <a:latin typeface="Tahoma" panose="020B0604030504040204" pitchFamily="34" charset="0"/>
              </a:rPr>
              <a:pPr/>
              <a:t>28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9FB6808A-297A-4ADD-A8DF-62A71953C529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28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699287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DED31AF-A8F5-456B-9CFD-09F25C65C862}" type="slidenum">
              <a:rPr lang="en-US" altLang="de-DE" sz="1200">
                <a:latin typeface="Tahoma" panose="020B0604030504040204" pitchFamily="34" charset="0"/>
              </a:rPr>
              <a:pPr/>
              <a:t>29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9FB6808A-297A-4ADD-A8DF-62A71953C529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29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2336701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3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9872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DED31AF-A8F5-456B-9CFD-09F25C65C862}" type="slidenum">
              <a:rPr lang="en-US" altLang="de-DE" sz="1200">
                <a:latin typeface="Tahoma" panose="020B0604030504040204" pitchFamily="34" charset="0"/>
              </a:rPr>
              <a:pPr/>
              <a:t>30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9FB6808A-297A-4ADD-A8DF-62A71953C529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30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31313518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31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31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8551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32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32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5571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33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33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19293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DED31AF-A8F5-456B-9CFD-09F25C65C862}" type="slidenum">
              <a:rPr lang="en-US" altLang="de-DE" sz="1200">
                <a:latin typeface="Tahoma" panose="020B0604030504040204" pitchFamily="34" charset="0"/>
              </a:rPr>
              <a:pPr/>
              <a:t>34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9FB6808A-297A-4ADD-A8DF-62A71953C529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34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9231402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DED31AF-A8F5-456B-9CFD-09F25C65C862}" type="slidenum">
              <a:rPr lang="en-US" altLang="de-DE" sz="1200">
                <a:latin typeface="Tahoma" panose="020B0604030504040204" pitchFamily="34" charset="0"/>
              </a:rPr>
              <a:pPr/>
              <a:t>35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9FB6808A-297A-4ADD-A8DF-62A71953C529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35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11173375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B122BAA-B0DA-4721-A056-8DBCAC608FA6}" type="slidenum">
              <a:rPr lang="en-US" altLang="de-DE" sz="1200">
                <a:latin typeface="Tahoma" panose="020B0604030504040204" pitchFamily="34" charset="0"/>
              </a:rPr>
              <a:pPr/>
              <a:t>36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BB579196-6C90-4F37-B064-64E0E396E821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36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36672579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37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37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76532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38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38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75011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39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39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604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4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3955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40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40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61799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41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41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5668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42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42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00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43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43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73465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B122BAA-B0DA-4721-A056-8DBCAC608FA6}" type="slidenum">
              <a:rPr lang="en-US" altLang="de-DE" sz="1200">
                <a:latin typeface="Tahoma" panose="020B0604030504040204" pitchFamily="34" charset="0"/>
              </a:rPr>
              <a:pPr/>
              <a:t>44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BB579196-6C90-4F37-B064-64E0E396E821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44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42382054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B122BAA-B0DA-4721-A056-8DBCAC608FA6}" type="slidenum">
              <a:rPr lang="en-US" altLang="de-DE" sz="1200">
                <a:latin typeface="Tahoma" panose="020B0604030504040204" pitchFamily="34" charset="0"/>
              </a:rPr>
              <a:pPr/>
              <a:t>45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BB579196-6C90-4F37-B064-64E0E396E821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45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36832328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B122BAA-B0DA-4721-A056-8DBCAC608FA6}" type="slidenum">
              <a:rPr lang="en-US" altLang="de-DE" sz="1200">
                <a:latin typeface="Tahoma" panose="020B0604030504040204" pitchFamily="34" charset="0"/>
              </a:rPr>
              <a:pPr/>
              <a:t>46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BB579196-6C90-4F37-B064-64E0E396E821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46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12373459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B122BAA-B0DA-4721-A056-8DBCAC608FA6}" type="slidenum">
              <a:rPr lang="en-US" altLang="de-DE" sz="1200">
                <a:latin typeface="Tahoma" panose="020B0604030504040204" pitchFamily="34" charset="0"/>
              </a:rPr>
              <a:pPr/>
              <a:t>47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BB579196-6C90-4F37-B064-64E0E396E821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47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4290022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B122BAA-B0DA-4721-A056-8DBCAC608FA6}" type="slidenum">
              <a:rPr lang="en-US" altLang="de-DE" sz="1200">
                <a:latin typeface="Tahoma" panose="020B0604030504040204" pitchFamily="34" charset="0"/>
              </a:rPr>
              <a:pPr/>
              <a:t>48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BB579196-6C90-4F37-B064-64E0E396E821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48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3259813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B122BAA-B0DA-4721-A056-8DBCAC608FA6}" type="slidenum">
              <a:rPr lang="en-US" altLang="de-DE" sz="1200">
                <a:latin typeface="Tahoma" panose="020B0604030504040204" pitchFamily="34" charset="0"/>
              </a:rPr>
              <a:pPr/>
              <a:t>49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BB579196-6C90-4F37-B064-64E0E396E821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49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871173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5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5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01528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B122BAA-B0DA-4721-A056-8DBCAC608FA6}" type="slidenum">
              <a:rPr lang="en-US" altLang="de-DE" sz="1200">
                <a:latin typeface="Tahoma" panose="020B0604030504040204" pitchFamily="34" charset="0"/>
              </a:rPr>
              <a:pPr/>
              <a:t>50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BB579196-6C90-4F37-B064-64E0E396E821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50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a-DK" altLang="de-DE"/>
          </a:p>
        </p:txBody>
      </p:sp>
    </p:spTree>
    <p:extLst>
      <p:ext uri="{BB962C8B-B14F-4D97-AF65-F5344CB8AC3E}">
        <p14:creationId xmlns:p14="http://schemas.microsoft.com/office/powerpoint/2010/main" val="22918512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51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51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47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6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6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308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7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7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4951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7240CD4-F795-4849-B489-938E9F03A6F1}" type="slidenum">
              <a:rPr lang="en-US" altLang="de-DE" sz="1200">
                <a:latin typeface="Tahoma" panose="020B0604030504040204" pitchFamily="34" charset="0"/>
              </a:rPr>
              <a:pPr/>
              <a:t>8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05D615E4-9859-4A3B-A13A-2B6F6F1EA6A3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8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9057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CE1C7E-6913-4ABE-961D-7DB21EAC7699}" type="slidenum">
              <a:rPr lang="en-US" altLang="de-DE" sz="1200">
                <a:latin typeface="Tahoma" panose="020B0604030504040204" pitchFamily="34" charset="0"/>
              </a:rPr>
              <a:pPr/>
              <a:t>9</a:t>
            </a:fld>
            <a:endParaRPr lang="en-US" altLang="de-DE" sz="1200">
              <a:latin typeface="Tahoma" panose="020B0604030504040204" pitchFamily="34" charset="0"/>
            </a:endParaRPr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929063" y="8662988"/>
            <a:ext cx="30051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FC0219FE-A73F-468E-8EE1-7A39E80235C0}" type="slidenum">
              <a:rPr lang="en-US" altLang="de-DE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 algn="r" eaLnBrk="1" hangingPunct="1"/>
              <a:t>9</a:t>
            </a:fld>
            <a:endParaRPr lang="en-US" altLang="de-DE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19138"/>
            <a:ext cx="4510088" cy="3382962"/>
          </a:xfrm>
          <a:ln/>
        </p:spPr>
      </p:sp>
      <p:sp>
        <p:nvSpPr>
          <p:cNvPr id="1843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5675" y="4319588"/>
            <a:ext cx="5091113" cy="4102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da-DK" alt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999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9BE57AE-4682-49CF-8738-A2977A8151E2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24B54F6-0546-4E1B-88CC-0A350BE05158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475F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1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55C6163-3A9E-4CE2-A153-770F1E355DD8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 smtClean="0"/>
            </a:lvl1pPr>
          </a:lstStyle>
          <a:p>
            <a:pPr>
              <a:defRPr/>
            </a:pPr>
            <a:fld id="{FE6D0176-DA5A-4C03-8AF1-1963FEF15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06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335D4E4-2839-4ED1-B2F4-E955C0F8DEE7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 smtClean="0"/>
            </a:lvl1pPr>
          </a:lstStyle>
          <a:p>
            <a:pPr>
              <a:defRPr/>
            </a:pPr>
            <a:fld id="{8AC804AA-A2B4-4BFE-81C3-BAAC08265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34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05600" cy="1371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6AF0772-205A-4D57-AAF2-CE7A110A39BA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 smtClean="0"/>
            </a:lvl1pPr>
          </a:lstStyle>
          <a:p>
            <a:pPr>
              <a:defRPr/>
            </a:pPr>
            <a:fld id="{38D5A146-08B9-408C-A401-93DC698149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84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none" spc="-8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609599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D956C91-90FD-4B31-ACBE-2CEF8C074ED5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 eaLnBrk="0" hangingPunct="0">
              <a:defRPr smtClean="0"/>
            </a:lvl1pPr>
          </a:lstStyle>
          <a:p>
            <a:pPr>
              <a:defRPr/>
            </a:pPr>
            <a:fld id="{1A0B2C76-33DE-46B7-A159-E762ED5E7DAF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475F9B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9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ECE4B87-DEF5-4474-A38A-DB130F2BDBA4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 smtClean="0"/>
            </a:lvl1pPr>
          </a:lstStyle>
          <a:p>
            <a:pPr>
              <a:defRPr/>
            </a:pPr>
            <a:fld id="{B908341B-062B-418E-8851-DB63034E86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38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33984B8-08ED-4D35-91FC-5F5FB16D8219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739F4-A866-400E-BCD1-E9A05ADF12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58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6276D6A-8912-489C-B784-F865E2C4B416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 smtClean="0"/>
            </a:lvl1pPr>
          </a:lstStyle>
          <a:p>
            <a:pPr>
              <a:defRPr/>
            </a:pPr>
            <a:fld id="{E9545E83-9FD6-49A2-A50D-25D8099FD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24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83C75389-D930-4077-BDEA-A0C12D92640E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 smtClean="0"/>
            </a:lvl1pPr>
          </a:lstStyle>
          <a:p>
            <a:pPr>
              <a:defRPr/>
            </a:pPr>
            <a:fld id="{5C9E091D-A575-4B1B-81CB-BCF2806F20F3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9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BE89C16-0D6F-4089-AE16-2E1481E393C1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 smtClean="0"/>
            </a:lvl1pPr>
          </a:lstStyle>
          <a:p>
            <a:pPr>
              <a:defRPr/>
            </a:pPr>
            <a:fld id="{603D60FD-3C54-4C6F-A74C-8CECE2DACF08}" type="slidenum">
              <a:rPr lang="en-US" altLang="en-US"/>
              <a:pPr>
                <a:defRPr/>
              </a:pPr>
              <a:t>‹#›</a:t>
            </a:fld>
            <a:endParaRPr lang="en-US" altLang="en-US">
              <a:solidFill>
                <a:srgbClr val="475F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8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8EA8514-0A0C-4A8B-8A18-A8BBBF48E7BC}" type="datetimeFigureOut">
              <a:rPr lang="en-US"/>
              <a:pPr>
                <a:defRPr/>
              </a:pPr>
              <a:t>1/14/2025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298D29-79D9-4444-B12C-16A0EDC61E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63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r" eaLnBrk="1" hangingPunct="1">
              <a:defRPr sz="10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F95B1804-15BB-4C2E-8B09-5E5654E21A96}" type="datetimeFigureOut">
              <a:rPr lang="en-US"/>
              <a:pPr>
                <a:defRPr/>
              </a:pPr>
              <a:t>1/14/2025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>
                <a:solidFill>
                  <a:srgbClr val="FFFFFF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b="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89F6BA8-857C-4A31-B40A-FE90CA3DB8B6}" type="slidenum">
              <a:rPr lang="en-US" altLang="en-US"/>
              <a:pPr>
                <a:defRPr/>
              </a:pPr>
              <a:t>‹#›</a:t>
            </a:fld>
            <a:endParaRPr lang="en-US" altLang="en-US" sz="1600">
              <a:solidFill>
                <a:srgbClr val="475F9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AE9E8C8-7255-40E6-935F-8DA4DE4313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68" y="152400"/>
            <a:ext cx="1305664" cy="12541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1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5" Type="http://schemas.openxmlformats.org/officeDocument/2006/relationships/image" Target="../media/image15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70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0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658938"/>
            <a:ext cx="7772400" cy="13128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/>
              <a:t>Structured light </a:t>
            </a:r>
            <a:br>
              <a:rPr lang="en-US" sz="2800" dirty="0"/>
            </a:br>
            <a:r>
              <a:rPr lang="en-US" sz="2800" dirty="0"/>
              <a:t>for quantum information science</a:t>
            </a:r>
            <a:endParaRPr lang="en-US" altLang="ko-KR" sz="2800" dirty="0">
              <a:ea typeface="굴림" pitchFamily="50" charset="-127"/>
            </a:endParaRP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276600"/>
            <a:ext cx="6858000" cy="914400"/>
          </a:xfrm>
        </p:spPr>
        <p:txBody>
          <a:bodyPr rtlCol="0">
            <a:normAutofit/>
          </a:bodyPr>
          <a:lstStyle/>
          <a:p>
            <a:pPr marL="457200" indent="-457200" algn="ctr" eaLnBrk="1" fontAlgn="auto" hangingPunct="1">
              <a:defRPr/>
            </a:pPr>
            <a:r>
              <a:rPr lang="en-US" altLang="ko-KR" dirty="0">
                <a:ea typeface="굴림" pitchFamily="50" charset="-127"/>
              </a:rPr>
              <a:t>Andy Chong</a:t>
            </a:r>
          </a:p>
        </p:txBody>
      </p:sp>
      <p:sp>
        <p:nvSpPr>
          <p:cNvPr id="15364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143000" y="1828800"/>
            <a:ext cx="1042988" cy="1042988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de-DE" sz="2400" b="0">
              <a:latin typeface="Times" panose="02020603050405020304" pitchFamily="18" charset="0"/>
            </a:endParaRP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1752600" y="3886200"/>
            <a:ext cx="5715000" cy="118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ko-KR" sz="1800" dirty="0">
                <a:solidFill>
                  <a:srgbClr val="000000"/>
                </a:solidFill>
                <a:ea typeface="굴림" panose="020B0600000101010101" pitchFamily="50" charset="-127"/>
              </a:rPr>
              <a:t>Associate Professor</a:t>
            </a:r>
          </a:p>
          <a:p>
            <a:pPr algn="ctr" eaLnBrk="1" hangingPunct="1">
              <a:buFontTx/>
              <a:buNone/>
            </a:pPr>
            <a:r>
              <a:rPr lang="en-US" altLang="ko-KR" sz="1800" dirty="0">
                <a:solidFill>
                  <a:srgbClr val="000000"/>
                </a:solidFill>
                <a:ea typeface="굴림" panose="020B0600000101010101" pitchFamily="50" charset="-127"/>
              </a:rPr>
              <a:t>Physics Department</a:t>
            </a:r>
          </a:p>
          <a:p>
            <a:pPr algn="ctr" eaLnBrk="1" hangingPunct="1">
              <a:buFontTx/>
              <a:buNone/>
            </a:pPr>
            <a:r>
              <a:rPr lang="en-US" altLang="ko-KR" sz="1800" dirty="0">
                <a:solidFill>
                  <a:srgbClr val="000000"/>
                </a:solidFill>
                <a:ea typeface="굴림" panose="020B0600000101010101" pitchFamily="50" charset="-127"/>
              </a:rPr>
              <a:t>Pusan National University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Localized waves (beams)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1206813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Beam propagation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Maxwell’s wave equation (Helmholtz equation)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76" y="4159563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4"/>
              <p:cNvSpPr txBox="1"/>
              <p:nvPr/>
            </p:nvSpPr>
            <p:spPr bwMode="auto">
              <a:xfrm>
                <a:off x="4230688" y="4419600"/>
                <a:ext cx="3846512" cy="13398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rmAutofit fontScale="92500" lnSpcReduction="20000"/>
              </a:bodyPr>
              <a:lstStyle/>
              <a:p>
                <a:pPr/>
                <a:br>
                  <a:rPr 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0688" y="4419600"/>
                <a:ext cx="3846512" cy="13398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28956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Localized (non-diffractive) beam propagation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Solutions of Helmholtz wave equation</a:t>
            </a:r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Ex) Plane wave (non-local), Bessel beam (localized)</a:t>
            </a:r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Non-square integrable – requires the infinite energy</a:t>
            </a:r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4">
                <a:extLst>
                  <a:ext uri="{FF2B5EF4-FFF2-40B4-BE49-F238E27FC236}">
                    <a16:creationId xmlns:a16="http://schemas.microsoft.com/office/drawing/2014/main" id="{C46D6830-9940-418D-AFF1-087C0634DCA2}"/>
                  </a:ext>
                </a:extLst>
              </p:cNvPr>
              <p:cNvSpPr txBox="1"/>
              <p:nvPr/>
            </p:nvSpPr>
            <p:spPr bwMode="auto">
              <a:xfrm>
                <a:off x="1676400" y="1903413"/>
                <a:ext cx="4526040" cy="75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Object 4">
                <a:extLst>
                  <a:ext uri="{FF2B5EF4-FFF2-40B4-BE49-F238E27FC236}">
                    <a16:creationId xmlns:a16="http://schemas.microsoft.com/office/drawing/2014/main" id="{C46D6830-9940-418D-AFF1-087C0634D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0" y="1903413"/>
                <a:ext cx="4526040" cy="75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63409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Bessel beam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9906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Bessel beam propagation: Non-diffractive propagation</a:t>
            </a:r>
            <a:endParaRPr lang="en-US" sz="16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78" y="1681396"/>
            <a:ext cx="4819336" cy="170371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649575"/>
            <a:ext cx="3325263" cy="23702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54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6214646"/>
            <a:ext cx="35170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(J. </a:t>
            </a:r>
            <a:r>
              <a:rPr lang="en-US" altLang="ko-KR" sz="1600" dirty="0" err="1">
                <a:latin typeface="+mn-lt"/>
                <a:ea typeface="굴림" panose="020B0600000101010101" pitchFamily="50" charset="-127"/>
              </a:rPr>
              <a:t>Durnin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, JOSA  A, 1987)</a:t>
            </a:r>
            <a:endParaRPr lang="en-US" altLang="de-DE" sz="1600" dirty="0">
              <a:latin typeface="+mn-lt"/>
            </a:endParaRPr>
          </a:p>
        </p:txBody>
      </p:sp>
      <p:pic>
        <p:nvPicPr>
          <p:cNvPr id="8" name="Picture 47" descr="https://www.researchgate.net/profile/Vittorio_Degiorgio/publication/229389792/figure/fig1/AS:393821771845633@1470905835390/The-generation-of-a-Bessel-beam-using-an-axicon-The-resulting-beam-is-a-good_W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92950"/>
            <a:ext cx="3571478" cy="188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7C408CE-F563-4198-BEE5-EB96C995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93123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56388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Bessel beam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9906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Bessel beam propagation: self-healing                    Acoustic field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3813717" y="6060371"/>
            <a:ext cx="5140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(G. </a:t>
            </a:r>
            <a:r>
              <a:rPr lang="en-US" altLang="ko-KR" sz="1600" dirty="0" err="1">
                <a:latin typeface="+mn-lt"/>
                <a:ea typeface="굴림" panose="020B0600000101010101" pitchFamily="50" charset="-127"/>
              </a:rPr>
              <a:t>Antonacci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,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., Appl. Phys. Lett., 2019)</a:t>
            </a:r>
            <a:endParaRPr lang="en-US" altLang="de-DE" sz="1600" dirty="0">
              <a:latin typeface="+mn-lt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78D619A-ACA6-493E-944D-9137648F4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88372"/>
            <a:ext cx="3291975" cy="407422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3C5F0FD-0864-4E20-BBFF-B0CD37B47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53511"/>
            <a:ext cx="4762500" cy="4352925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53B973C9-A9FC-4B05-9B6B-3AE3AFD6D6E6}"/>
              </a:ext>
            </a:extLst>
          </p:cNvPr>
          <p:cNvSpPr/>
          <p:nvPr/>
        </p:nvSpPr>
        <p:spPr>
          <a:xfrm>
            <a:off x="-68765" y="6069380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(N. </a:t>
            </a:r>
            <a:r>
              <a:rPr lang="en-US" altLang="ko-KR" sz="1600" dirty="0" err="1">
                <a:latin typeface="+mn-lt"/>
                <a:ea typeface="굴림" panose="020B0600000101010101" pitchFamily="50" charset="-127"/>
              </a:rPr>
              <a:t>Mphuthi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,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 JOSA A, 2018)</a:t>
            </a:r>
            <a:endParaRPr lang="en-US" alt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95528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Bessel beam applications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990600"/>
            <a:ext cx="2234588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Optical trapping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4114800" y="5176579"/>
            <a:ext cx="3803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(F. He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Sci. Rep., 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2017)</a:t>
            </a:r>
            <a:endParaRPr lang="en-US" altLang="de-DE" sz="1600" dirty="0">
              <a:latin typeface="+mn-lt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3B973C9-A9FC-4B05-9B6B-3AE3AFD6D6E6}"/>
              </a:ext>
            </a:extLst>
          </p:cNvPr>
          <p:cNvSpPr/>
          <p:nvPr/>
        </p:nvSpPr>
        <p:spPr>
          <a:xfrm>
            <a:off x="-228600" y="3828159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(B. Redding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Opt. Lett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., 2015)</a:t>
            </a:r>
            <a:endParaRPr lang="en-US" altLang="de-DE" sz="1600" dirty="0">
              <a:latin typeface="+mn-lt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FCA1B78-D65D-45D7-8836-4153D72E0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35" y="1617613"/>
            <a:ext cx="3733800" cy="199072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7DB7625-1520-48ED-A537-848BE349E777}"/>
              </a:ext>
            </a:extLst>
          </p:cNvPr>
          <p:cNvSpPr txBox="1">
            <a:spLocks noChangeArrowheads="1"/>
          </p:cNvSpPr>
          <p:nvPr/>
        </p:nvSpPr>
        <p:spPr>
          <a:xfrm>
            <a:off x="5603262" y="2247268"/>
            <a:ext cx="2565092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Material processing</a:t>
            </a:r>
            <a:endParaRPr lang="en-US" sz="16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21067C7-A1A8-4AD3-97B2-DAE3548EF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220" y="2819400"/>
            <a:ext cx="4421071" cy="178504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9C474AC6-EF0E-4028-8E6E-80B56A2DBB00}"/>
              </a:ext>
            </a:extLst>
          </p:cNvPr>
          <p:cNvSpPr/>
          <p:nvPr/>
        </p:nvSpPr>
        <p:spPr>
          <a:xfrm>
            <a:off x="4204447" y="4589161"/>
            <a:ext cx="3857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Gaussian		     Bessel</a:t>
            </a:r>
            <a:endParaRPr lang="en-US" alt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647457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Bessel beam applications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990600"/>
            <a:ext cx="3453788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Optical coherent tomography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3810000" y="6196112"/>
            <a:ext cx="4043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(S. Zhao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Sci. Rep., 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2019)</a:t>
            </a:r>
            <a:endParaRPr lang="en-US" altLang="de-DE" sz="1600" dirty="0">
              <a:latin typeface="+mn-lt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3B973C9-A9FC-4B05-9B6B-3AE3AFD6D6E6}"/>
              </a:ext>
            </a:extLst>
          </p:cNvPr>
          <p:cNvSpPr/>
          <p:nvPr/>
        </p:nvSpPr>
        <p:spPr>
          <a:xfrm>
            <a:off x="-215153" y="4630848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(K.-S. Lee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Opt. Lett., 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2008)</a:t>
            </a:r>
            <a:endParaRPr lang="en-US" altLang="de-DE" sz="1600" dirty="0">
              <a:latin typeface="+mn-lt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7DB7625-1520-48ED-A537-848BE349E777}"/>
              </a:ext>
            </a:extLst>
          </p:cNvPr>
          <p:cNvSpPr txBox="1">
            <a:spLocks noChangeArrowheads="1"/>
          </p:cNvSpPr>
          <p:nvPr/>
        </p:nvSpPr>
        <p:spPr>
          <a:xfrm>
            <a:off x="5359708" y="1499713"/>
            <a:ext cx="3250892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Long distance self healing</a:t>
            </a:r>
            <a:endParaRPr lang="en-US" sz="16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36DF814-72EC-4914-A85F-1F40F0A3B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5" y="1403339"/>
            <a:ext cx="4295795" cy="302418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6A7F04-E368-4769-93F4-16B681C03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220" y="1839549"/>
            <a:ext cx="4482412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2928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Other localized optical beams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23900" y="1460657"/>
            <a:ext cx="6172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Mathieu beam</a:t>
            </a:r>
            <a:endParaRPr lang="en-US" sz="16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804194" y="2789675"/>
            <a:ext cx="2091906" cy="10312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Parabolic beam</a:t>
            </a:r>
            <a:endParaRPr lang="en-US" sz="1600" dirty="0"/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07" y="2830316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99" y="1509963"/>
            <a:ext cx="195490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E6299E0-5E5E-48CC-8BF2-46B822129391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4495800"/>
            <a:ext cx="6705600" cy="15833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dirty="0"/>
              <a:t>Localized (non-diffractive) beam propagation</a:t>
            </a:r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dirty="0"/>
              <a:t>Self-Self healing</a:t>
            </a:r>
          </a:p>
        </p:txBody>
      </p:sp>
    </p:spTree>
    <p:extLst>
      <p:ext uri="{BB962C8B-B14F-4D97-AF65-F5344CB8AC3E}">
        <p14:creationId xmlns:p14="http://schemas.microsoft.com/office/powerpoint/2010/main" val="165799749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Paraxial wave equation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1206813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Beam propagation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Maxwell’s wave equation (Helmholtz equation)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28194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Paraxial approximation</a:t>
            </a:r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600" dirty="0"/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"/>
              <p:cNvSpPr txBox="1"/>
              <p:nvPr/>
            </p:nvSpPr>
            <p:spPr>
              <a:xfrm>
                <a:off x="1560513" y="5486400"/>
                <a:ext cx="3590925" cy="105886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Object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513" y="5486400"/>
                <a:ext cx="3590925" cy="10588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303907" y="331477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009882" y="4648200"/>
            <a:ext cx="2590800" cy="1321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Paraxial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08757" y="3414998"/>
                <a:ext cx="3129190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757" y="3414998"/>
                <a:ext cx="3129190" cy="381258"/>
              </a:xfrm>
              <a:prstGeom prst="rect">
                <a:avLst/>
              </a:prstGeom>
              <a:blipFill>
                <a:blip r:embed="rId8"/>
                <a:stretch>
                  <a:fillRect l="-1556" r="-389" b="-34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72175" y="3234989"/>
                <a:ext cx="1644425" cy="583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/>
                  <a:t>&lt;&lt;k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175" y="3234989"/>
                <a:ext cx="1644425" cy="583878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02440" y="3420964"/>
            <a:ext cx="1920719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and normalized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1">
                <a:extLst>
                  <a:ext uri="{FF2B5EF4-FFF2-40B4-BE49-F238E27FC236}">
                    <a16:creationId xmlns:a16="http://schemas.microsoft.com/office/drawing/2014/main" id="{67E70655-F558-4FD2-B29A-0EE05E0BDA0E}"/>
                  </a:ext>
                </a:extLst>
              </p:cNvPr>
              <p:cNvSpPr txBox="1"/>
              <p:nvPr/>
            </p:nvSpPr>
            <p:spPr>
              <a:xfrm>
                <a:off x="1550988" y="4343400"/>
                <a:ext cx="3590925" cy="105886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Object 1">
                <a:extLst>
                  <a:ext uri="{FF2B5EF4-FFF2-40B4-BE49-F238E27FC236}">
                    <a16:creationId xmlns:a16="http://schemas.microsoft.com/office/drawing/2014/main" id="{67E70655-F558-4FD2-B29A-0EE05E0BD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988" y="4343400"/>
                <a:ext cx="3590925" cy="10588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3">
            <a:extLst>
              <a:ext uri="{FF2B5EF4-FFF2-40B4-BE49-F238E27FC236}">
                <a16:creationId xmlns:a16="http://schemas.microsoft.com/office/drawing/2014/main" id="{5376F436-3988-4716-B127-8FA07514EF5A}"/>
              </a:ext>
            </a:extLst>
          </p:cNvPr>
          <p:cNvSpPr txBox="1">
            <a:spLocks noChangeArrowheads="1"/>
          </p:cNvSpPr>
          <p:nvPr/>
        </p:nvSpPr>
        <p:spPr>
          <a:xfrm>
            <a:off x="5009882" y="5791200"/>
            <a:ext cx="3372118" cy="1321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1D Paraxial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4">
                <a:extLst>
                  <a:ext uri="{FF2B5EF4-FFF2-40B4-BE49-F238E27FC236}">
                    <a16:creationId xmlns:a16="http://schemas.microsoft.com/office/drawing/2014/main" id="{DD11FFFD-A601-41A1-8C37-6F5B0FD17B71}"/>
                  </a:ext>
                </a:extLst>
              </p:cNvPr>
              <p:cNvSpPr txBox="1"/>
              <p:nvPr/>
            </p:nvSpPr>
            <p:spPr bwMode="auto">
              <a:xfrm>
                <a:off x="1676400" y="1903413"/>
                <a:ext cx="4526040" cy="75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Object 4">
                <a:extLst>
                  <a:ext uri="{FF2B5EF4-FFF2-40B4-BE49-F238E27FC236}">
                    <a16:creationId xmlns:a16="http://schemas.microsoft.com/office/drawing/2014/main" id="{DD11FFFD-A601-41A1-8C37-6F5B0FD17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0" y="1903413"/>
                <a:ext cx="4526040" cy="75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31334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Airy wave packet in quantum mechanics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57200" y="39624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Airy wave packet</a:t>
            </a:r>
            <a:endParaRPr lang="en-US" sz="1600" dirty="0"/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810000" y="3108693"/>
            <a:ext cx="609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(M. V. Berry </a:t>
            </a:r>
            <a:r>
              <a:rPr lang="en-US" altLang="ko-KR" sz="1600" i="1" dirty="0"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ea typeface="굴림" panose="020B0600000101010101" pitchFamily="50" charset="-127"/>
              </a:rPr>
              <a:t>., Am. J. Phys, 1979)</a:t>
            </a:r>
            <a:endParaRPr lang="en-US" altLang="de-DE" sz="1600" dirty="0"/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de-DE" sz="1600" b="0" dirty="0">
              <a:solidFill>
                <a:schemeClr val="accent1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9489C1B-17EA-4C6C-A39D-BC280238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13739"/>
            <a:ext cx="3369638" cy="2294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66067B9-A240-431E-8A50-E2ACCE66A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901" y="2228286"/>
            <a:ext cx="2320264" cy="7370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94B6297-0282-458A-9965-2398B095F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046033"/>
            <a:ext cx="5667375" cy="714375"/>
          </a:xfrm>
          <a:prstGeom prst="rect">
            <a:avLst/>
          </a:prstGeom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5757A43C-1DAA-4278-AE28-82B6902E3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601" y="1661049"/>
            <a:ext cx="46348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1D potential free Schrodinger equation</a:t>
            </a:r>
            <a:endParaRPr lang="en-US" altLang="de-DE" sz="1600" dirty="0"/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de-DE" sz="1600" b="0" dirty="0">
              <a:solidFill>
                <a:schemeClr val="accent1"/>
              </a:solidFill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9FEA7474-FE7B-4F03-B291-4DADB6CC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92" y="4456227"/>
            <a:ext cx="46348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1D eigenfunction</a:t>
            </a:r>
            <a:endParaRPr lang="en-US" altLang="de-DE" sz="1600" dirty="0"/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de-DE" sz="1600" b="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2">
                <a:extLst>
                  <a:ext uri="{FF2B5EF4-FFF2-40B4-BE49-F238E27FC236}">
                    <a16:creationId xmlns:a16="http://schemas.microsoft.com/office/drawing/2014/main" id="{A2914FEE-9E4E-444E-AF65-F46F16B78423}"/>
                  </a:ext>
                </a:extLst>
              </p:cNvPr>
              <p:cNvSpPr txBox="1"/>
              <p:nvPr/>
            </p:nvSpPr>
            <p:spPr bwMode="auto">
              <a:xfrm>
                <a:off x="4919835" y="3638275"/>
                <a:ext cx="3757260" cy="64534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normAutofit fontScale="4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ko-KR" alt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ko-KR" alt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ko-KR" alt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ko-KR" alt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ko-KR" alt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ko-KR" alt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ko-KR" alt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ko-KR" alt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ko-KR" alt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ko-KR" altLang="en-US" sz="3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ko-KR" alt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o-KR" alt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ko-KR" alt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ko-KR" alt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br>
                  <a:rPr lang="ko-KR" alt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ko-KR" altLang="en-US" dirty="0"/>
              </a:p>
            </p:txBody>
          </p:sp>
        </mc:Choice>
        <mc:Fallback xmlns="">
          <p:sp>
            <p:nvSpPr>
              <p:cNvPr id="11" name="Object 2">
                <a:extLst>
                  <a:ext uri="{FF2B5EF4-FFF2-40B4-BE49-F238E27FC236}">
                    <a16:creationId xmlns:a16="http://schemas.microsoft.com/office/drawing/2014/main" id="{A2914FEE-9E4E-444E-AF65-F46F16B78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9835" y="3638275"/>
                <a:ext cx="3757260" cy="6453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6">
            <a:extLst>
              <a:ext uri="{FF2B5EF4-FFF2-40B4-BE49-F238E27FC236}">
                <a16:creationId xmlns:a16="http://schemas.microsoft.com/office/drawing/2014/main" id="{A069A835-9AFC-401B-B968-A5C2077A6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684" y="4430311"/>
            <a:ext cx="37366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1D Paraxial equation</a:t>
            </a:r>
            <a:endParaRPr lang="en-US" altLang="de-DE" sz="1600" dirty="0"/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de-DE" sz="1600" b="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Non-diffractive accelerating Airy wave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57200" y="39624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Airy beam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Airy wave is a solution of a 1D paraxial wave equation</a:t>
            </a:r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Generated by phase masks (i.e. SLM) or simple lens systems</a:t>
            </a:r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non-diffractive propagation</a:t>
            </a:r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4" name="Object 2"/>
              <p:cNvSpPr txBox="1"/>
              <p:nvPr/>
            </p:nvSpPr>
            <p:spPr bwMode="auto">
              <a:xfrm>
                <a:off x="2209800" y="5380038"/>
                <a:ext cx="4213225" cy="10525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normAutofit fontScale="6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𝐴𝑖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𝑥𝑧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/2)−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/12))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4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5380038"/>
                <a:ext cx="4213225" cy="1052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91" name="Picture 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68" y="1156395"/>
            <a:ext cx="5983832" cy="237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75025" y="3670012"/>
            <a:ext cx="609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(G. </a:t>
            </a:r>
            <a:r>
              <a:rPr lang="en-US" altLang="ko-KR" sz="1600" dirty="0" err="1">
                <a:ea typeface="굴림" panose="020B0600000101010101" pitchFamily="50" charset="-127"/>
              </a:rPr>
              <a:t>Siviloglou</a:t>
            </a:r>
            <a:r>
              <a:rPr lang="en-US" altLang="ko-KR" sz="1600" dirty="0">
                <a:ea typeface="굴림" panose="020B0600000101010101" pitchFamily="50" charset="-127"/>
              </a:rPr>
              <a:t> </a:t>
            </a:r>
            <a:r>
              <a:rPr lang="en-US" altLang="ko-KR" sz="1600" i="1" dirty="0"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ea typeface="굴림" panose="020B0600000101010101" pitchFamily="50" charset="-127"/>
              </a:rPr>
              <a:t>Phys. Rev. Lett.</a:t>
            </a:r>
            <a:r>
              <a:rPr lang="en-US" altLang="ko-KR" sz="1600" dirty="0">
                <a:ea typeface="굴림" panose="020B0600000101010101" pitchFamily="50" charset="-127"/>
              </a:rPr>
              <a:t>, 2007)</a:t>
            </a:r>
            <a:endParaRPr lang="en-US" altLang="de-DE" sz="1600" dirty="0"/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de-DE" sz="16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6068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7200" y="381000"/>
            <a:ext cx="6705600" cy="457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Airy beam self acceleration and healing 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6" y="1600200"/>
            <a:ext cx="3200400" cy="473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93" y="3062244"/>
            <a:ext cx="4222903" cy="292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Rectangle 18"/>
          <p:cNvSpPr txBox="1">
            <a:spLocks noChangeArrowheads="1"/>
          </p:cNvSpPr>
          <p:nvPr/>
        </p:nvSpPr>
        <p:spPr bwMode="auto">
          <a:xfrm>
            <a:off x="609600" y="9144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dirty="0"/>
              <a:t>Non-diffractive propagation</a:t>
            </a:r>
          </a:p>
          <a:p>
            <a:r>
              <a:rPr lang="en-US" altLang="de-DE" sz="1600" dirty="0"/>
              <a:t>Self acceleration</a:t>
            </a:r>
          </a:p>
        </p:txBody>
      </p:sp>
      <p:sp>
        <p:nvSpPr>
          <p:cNvPr id="19463" name="Rectangle 18"/>
          <p:cNvSpPr txBox="1">
            <a:spLocks noChangeArrowheads="1"/>
          </p:cNvSpPr>
          <p:nvPr/>
        </p:nvSpPr>
        <p:spPr bwMode="auto">
          <a:xfrm>
            <a:off x="3840358" y="278101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dirty="0"/>
              <a:t>Self-healing</a:t>
            </a:r>
          </a:p>
        </p:txBody>
      </p:sp>
      <p:sp>
        <p:nvSpPr>
          <p:cNvPr id="19464" name="Text Box 17"/>
          <p:cNvSpPr txBox="1">
            <a:spLocks noChangeArrowheads="1"/>
          </p:cNvSpPr>
          <p:nvPr/>
        </p:nvSpPr>
        <p:spPr bwMode="auto">
          <a:xfrm>
            <a:off x="4365124" y="6206320"/>
            <a:ext cx="4343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</a:t>
            </a:r>
            <a:r>
              <a:rPr lang="en-US" altLang="ko-KR" sz="1600" dirty="0" err="1">
                <a:ea typeface="굴림" panose="020B0600000101010101" pitchFamily="50" charset="-127"/>
              </a:rPr>
              <a:t>J.Broky</a:t>
            </a:r>
            <a:r>
              <a:rPr lang="en-US" altLang="ko-KR" sz="1600" dirty="0">
                <a:ea typeface="굴림" panose="020B0600000101010101" pitchFamily="50" charset="-127"/>
              </a:rPr>
              <a:t> </a:t>
            </a:r>
            <a:r>
              <a:rPr lang="en-US" altLang="ko-KR" sz="1600" i="1" dirty="0"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ea typeface="굴림" panose="020B0600000101010101" pitchFamily="50" charset="-127"/>
              </a:rPr>
              <a:t>Opt. Express</a:t>
            </a:r>
            <a:r>
              <a:rPr lang="en-US" altLang="ko-KR" sz="1600" dirty="0">
                <a:ea typeface="굴림" panose="020B0600000101010101" pitchFamily="50" charset="-127"/>
              </a:rPr>
              <a:t>, 2008)</a:t>
            </a:r>
            <a:endParaRPr lang="en-US" altLang="de-DE" sz="1600" dirty="0"/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de-DE" sz="1600" b="0" dirty="0">
              <a:solidFill>
                <a:schemeClr val="accent1"/>
              </a:solidFill>
            </a:endParaRPr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24" y="1087251"/>
            <a:ext cx="1658127" cy="146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430" y="1347091"/>
            <a:ext cx="1251328" cy="1178949"/>
          </a:xfrm>
          <a:prstGeom prst="rect">
            <a:avLst/>
          </a:prstGeom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-444503" y="6205745"/>
            <a:ext cx="502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(G. </a:t>
            </a:r>
            <a:r>
              <a:rPr lang="en-US" altLang="ko-KR" sz="1600" dirty="0" err="1">
                <a:ea typeface="굴림" panose="020B0600000101010101" pitchFamily="50" charset="-127"/>
              </a:rPr>
              <a:t>Siviloglou</a:t>
            </a:r>
            <a:r>
              <a:rPr lang="en-US" altLang="ko-KR" sz="1600" dirty="0">
                <a:ea typeface="굴림" panose="020B0600000101010101" pitchFamily="50" charset="-127"/>
              </a:rPr>
              <a:t> </a:t>
            </a:r>
            <a:r>
              <a:rPr lang="en-US" altLang="ko-KR" sz="1600" i="1" dirty="0"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ea typeface="굴림" panose="020B0600000101010101" pitchFamily="50" charset="-127"/>
              </a:rPr>
              <a:t>Phys. Rev. Lett., </a:t>
            </a:r>
            <a:r>
              <a:rPr lang="en-US" altLang="ko-KR" sz="1600" dirty="0">
                <a:ea typeface="굴림" panose="020B0600000101010101" pitchFamily="50" charset="-127"/>
              </a:rPr>
              <a:t>2007)</a:t>
            </a:r>
            <a:endParaRPr lang="en-US" altLang="de-DE" sz="1600" dirty="0"/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de-DE" sz="1600" b="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Maxwell wave equation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1206813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Beam propagation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Maxwell’s wave equation (Helmholtz equation)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4"/>
              <p:cNvSpPr txBox="1"/>
              <p:nvPr/>
            </p:nvSpPr>
            <p:spPr bwMode="auto">
              <a:xfrm>
                <a:off x="1676400" y="1903413"/>
                <a:ext cx="4495800" cy="75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0" y="1903413"/>
                <a:ext cx="4495800" cy="75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2848138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Plane wave</a:t>
            </a:r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600" dirty="0"/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26921" y="3767550"/>
                <a:ext cx="2583079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acc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921" y="3767550"/>
                <a:ext cx="2583079" cy="4140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>
            <a:extLst>
              <a:ext uri="{FF2B5EF4-FFF2-40B4-BE49-F238E27FC236}">
                <a16:creationId xmlns:a16="http://schemas.microsoft.com/office/drawing/2014/main" id="{673B4A67-F5C3-47C3-93AC-9CD90812F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581400"/>
            <a:ext cx="4194404" cy="25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1422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635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Airy beam applications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21507" name="Rectangle 3"/>
          <p:cNvSpPr txBox="1">
            <a:spLocks noChangeArrowheads="1"/>
          </p:cNvSpPr>
          <p:nvPr/>
        </p:nvSpPr>
        <p:spPr bwMode="auto">
          <a:xfrm>
            <a:off x="460375" y="990600"/>
            <a:ext cx="42291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Optical </a:t>
            </a:r>
            <a:r>
              <a:rPr lang="en-US" altLang="de-DE" sz="1800" dirty="0" err="1"/>
              <a:t>tweezer</a:t>
            </a: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Curved plasma channel generation</a:t>
            </a:r>
            <a:endParaRPr lang="en-US" altLang="de-DE" sz="1600" dirty="0"/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de-DE" sz="1600" dirty="0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910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1510" name="Rectangle 3"/>
          <p:cNvSpPr txBox="1">
            <a:spLocks noChangeArrowheads="1"/>
          </p:cNvSpPr>
          <p:nvPr/>
        </p:nvSpPr>
        <p:spPr bwMode="auto">
          <a:xfrm>
            <a:off x="4953000" y="4305300"/>
            <a:ext cx="26257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/>
              <a:t>Micromachining</a:t>
            </a:r>
          </a:p>
          <a:p>
            <a:pPr eaLnBrk="1" hangingPunct="1">
              <a:lnSpc>
                <a:spcPct val="80000"/>
              </a:lnSpc>
            </a:pPr>
            <a:endParaRPr lang="en-US" altLang="de-DE" sz="1800"/>
          </a:p>
        </p:txBody>
      </p:sp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30350"/>
            <a:ext cx="31432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21025" y="4715162"/>
            <a:ext cx="556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(F. Courvoisier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 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Optics &amp; Laser Tech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., 2016)</a:t>
            </a:r>
            <a:endParaRPr lang="en-US" altLang="de-DE" sz="16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244" y="6005647"/>
            <a:ext cx="41319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(P. </a:t>
            </a:r>
            <a:r>
              <a:rPr lang="en-US" altLang="ko-KR" sz="1600" dirty="0" err="1">
                <a:latin typeface="+mn-lt"/>
                <a:ea typeface="굴림" panose="020B0600000101010101" pitchFamily="50" charset="-127"/>
              </a:rPr>
              <a:t>Polynkin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Science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, 2009)</a:t>
            </a:r>
            <a:endParaRPr lang="en-US" altLang="de-DE" sz="1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5243" y="3166646"/>
            <a:ext cx="4360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(J. </a:t>
            </a:r>
            <a:r>
              <a:rPr lang="en-US" altLang="ko-KR" sz="1600" dirty="0" err="1">
                <a:latin typeface="+mn-lt"/>
                <a:ea typeface="굴림" panose="020B0600000101010101" pitchFamily="50" charset="-127"/>
              </a:rPr>
              <a:t>Baumgartl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Nat. Photonics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, 2008)</a:t>
            </a:r>
            <a:endParaRPr lang="en-US" altLang="de-DE" sz="1600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635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Airy beam applications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460375" y="1447800"/>
            <a:ext cx="4229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Light sheet microscopy</a:t>
            </a:r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</p:txBody>
      </p:sp>
      <p:sp>
        <p:nvSpPr>
          <p:cNvPr id="23556" name="Rectangle 3"/>
          <p:cNvSpPr txBox="1">
            <a:spLocks noChangeArrowheads="1"/>
          </p:cNvSpPr>
          <p:nvPr/>
        </p:nvSpPr>
        <p:spPr bwMode="auto">
          <a:xfrm>
            <a:off x="5410200" y="5881688"/>
            <a:ext cx="26257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Airy electron beam</a:t>
            </a:r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274320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504950"/>
            <a:ext cx="32194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91000" y="6184612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(N. </a:t>
            </a:r>
            <a:r>
              <a:rPr lang="en-US" altLang="ko-KR" sz="1600" dirty="0" err="1">
                <a:latin typeface="+mn-lt"/>
                <a:ea typeface="굴림" panose="020B0600000101010101" pitchFamily="50" charset="-127"/>
              </a:rPr>
              <a:t>Voloch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-Bloch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Nature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, 2016)</a:t>
            </a:r>
            <a:endParaRPr lang="en-US" altLang="de-DE" sz="16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6200" y="3864634"/>
            <a:ext cx="434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(T </a:t>
            </a:r>
            <a:r>
              <a:rPr lang="en-US" altLang="ko-KR" sz="1600" dirty="0" err="1">
                <a:latin typeface="+mn-lt"/>
                <a:ea typeface="굴림" panose="020B0600000101010101" pitchFamily="50" charset="-127"/>
              </a:rPr>
              <a:t>Vettenburg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latin typeface="+mn-lt"/>
                <a:ea typeface="굴림" panose="020B0600000101010101" pitchFamily="50" charset="-127"/>
              </a:rPr>
              <a:t>Nat. Method.</a:t>
            </a:r>
            <a:r>
              <a:rPr lang="en-US" altLang="ko-KR" sz="1600" dirty="0">
                <a:latin typeface="+mn-lt"/>
                <a:ea typeface="굴림" panose="020B0600000101010101" pitchFamily="50" charset="-127"/>
              </a:rPr>
              <a:t>, 2014)</a:t>
            </a:r>
            <a:endParaRPr lang="en-US" altLang="de-DE" sz="1600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Airy waves in 3D optical wave packet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457200" y="10668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Airy-Bessel wave packet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Airy pulse + Bessel beam is a solution of a 3D paraxial wave equation</a:t>
            </a:r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Versatile linear light bullet</a:t>
            </a:r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209800"/>
            <a:ext cx="31464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22525"/>
            <a:ext cx="35814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0" y="5766780"/>
            <a:ext cx="443262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suggested in</a:t>
            </a:r>
          </a:p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(G. </a:t>
            </a:r>
            <a:r>
              <a:rPr lang="en-US" altLang="ko-KR" sz="1600" dirty="0" err="1">
                <a:ea typeface="굴림" panose="020B0600000101010101" pitchFamily="50" charset="-127"/>
              </a:rPr>
              <a:t>Siviloglou</a:t>
            </a:r>
            <a:r>
              <a:rPr lang="en-US" altLang="ko-KR" sz="1600" dirty="0">
                <a:ea typeface="굴림" panose="020B0600000101010101" pitchFamily="50" charset="-127"/>
              </a:rPr>
              <a:t> </a:t>
            </a:r>
            <a:r>
              <a:rPr lang="en-US" altLang="ko-KR" sz="1600" i="1" dirty="0">
                <a:ea typeface="굴림" panose="020B0600000101010101" pitchFamily="50" charset="-127"/>
              </a:rPr>
              <a:t>et al</a:t>
            </a:r>
            <a:r>
              <a:rPr lang="en-US" altLang="ko-KR" sz="1600" dirty="0">
                <a:ea typeface="굴림" panose="020B0600000101010101" pitchFamily="50" charset="-127"/>
              </a:rPr>
              <a:t>., </a:t>
            </a:r>
            <a:r>
              <a:rPr lang="en-US" altLang="ko-KR" sz="1600" i="1" dirty="0">
                <a:ea typeface="굴림" panose="020B0600000101010101" pitchFamily="50" charset="-127"/>
              </a:rPr>
              <a:t>Opt. </a:t>
            </a:r>
            <a:r>
              <a:rPr lang="en-US" altLang="ko-KR" sz="1600" i="1" dirty="0" err="1">
                <a:ea typeface="굴림" panose="020B0600000101010101" pitchFamily="50" charset="-127"/>
              </a:rPr>
              <a:t>Lett</a:t>
            </a:r>
            <a:r>
              <a:rPr lang="en-US" altLang="ko-KR" sz="1600" dirty="0">
                <a:ea typeface="굴림" panose="020B0600000101010101" pitchFamily="50" charset="-127"/>
              </a:rPr>
              <a:t>., 2007)</a:t>
            </a:r>
            <a:endParaRPr lang="en-US" altLang="de-DE" sz="1600" dirty="0"/>
          </a:p>
        </p:txBody>
      </p:sp>
      <p:pic>
        <p:nvPicPr>
          <p:cNvPr id="7" name="Picture 4" descr="C:\Users\achong1\Documents\Work\Research\Andy research\Proposal\3D plot\bessel-x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81" y="4242780"/>
            <a:ext cx="2646452" cy="184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95725" y="6101317"/>
            <a:ext cx="1790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de-DE" sz="1600" dirty="0">
                <a:ea typeface="굴림" panose="020B0600000101010101" pitchFamily="50" charset="-127"/>
              </a:rPr>
              <a:t>X-wave</a:t>
            </a:r>
            <a:endParaRPr lang="en-US" altLang="de-DE" sz="1600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Pulse shaping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30723" name="Rectangle 3"/>
          <p:cNvSpPr txBox="1">
            <a:spLocks noChangeArrowheads="1"/>
          </p:cNvSpPr>
          <p:nvPr/>
        </p:nvSpPr>
        <p:spPr bwMode="auto">
          <a:xfrm>
            <a:off x="461513" y="1055298"/>
            <a:ext cx="76918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00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Pulse shaper with a SLM</a:t>
            </a:r>
          </a:p>
          <a:p>
            <a:pPr lvl="1" eaLnBrk="1" hangingPunct="1">
              <a:lnSpc>
                <a:spcPct val="80000"/>
              </a:lnSpc>
            </a:pPr>
            <a:endParaRPr lang="en-US" altLang="de-DE" sz="1600" dirty="0"/>
          </a:p>
          <a:p>
            <a:pPr lvl="1" eaLnBrk="1" hangingPunct="1">
              <a:lnSpc>
                <a:spcPct val="80000"/>
              </a:lnSpc>
            </a:pPr>
            <a:r>
              <a:rPr lang="en-US" altLang="de-DE" sz="1600" dirty="0"/>
              <a:t>Phase / amplitude modulation for each frequency</a:t>
            </a:r>
          </a:p>
          <a:p>
            <a:pPr lvl="1" eaLnBrk="1" hangingPunct="1">
              <a:lnSpc>
                <a:spcPct val="80000"/>
              </a:lnSpc>
            </a:pPr>
            <a:endParaRPr lang="en-US" altLang="de-DE" sz="1600" dirty="0"/>
          </a:p>
          <a:p>
            <a:pPr eaLnBrk="1" hangingPunct="1">
              <a:lnSpc>
                <a:spcPct val="80000"/>
              </a:lnSpc>
            </a:pPr>
            <a:endParaRPr lang="en-US" altLang="de-DE" sz="1600" dirty="0"/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1861118" y="5257063"/>
            <a:ext cx="4892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(A. M. Weiner., </a:t>
            </a:r>
            <a:r>
              <a:rPr lang="en-US" altLang="ko-KR" sz="1600" i="1" dirty="0">
                <a:ea typeface="굴림" panose="020B0600000101010101" pitchFamily="50" charset="-127"/>
              </a:rPr>
              <a:t>Rev. Sci. Instr</a:t>
            </a:r>
            <a:r>
              <a:rPr lang="en-US" altLang="ko-KR" sz="1600" dirty="0">
                <a:ea typeface="굴림" panose="020B0600000101010101" pitchFamily="50" charset="-127"/>
              </a:rPr>
              <a:t>., 2000)</a:t>
            </a:r>
            <a:endParaRPr lang="en-US" altLang="de-DE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181" y="2286000"/>
            <a:ext cx="5174550" cy="2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7399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Airy-Bessel wave packet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32771" name="Rectangle 3"/>
          <p:cNvSpPr txBox="1">
            <a:spLocks noChangeArrowheads="1"/>
          </p:cNvSpPr>
          <p:nvPr/>
        </p:nvSpPr>
        <p:spPr bwMode="auto">
          <a:xfrm>
            <a:off x="457200" y="914400"/>
            <a:ext cx="845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/>
              <a:t>Airy-Bessel wave packet</a:t>
            </a:r>
            <a:endParaRPr lang="en-US" altLang="de-DE" sz="1600"/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" y="1143000"/>
            <a:ext cx="6965063" cy="37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990600" y="4693470"/>
            <a:ext cx="685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1400" b="0" dirty="0" err="1"/>
              <a:t>Ld</a:t>
            </a:r>
            <a:r>
              <a:rPr lang="en-US" altLang="de-DE" sz="1400" b="0" dirty="0"/>
              <a:t>	0	       1.8	                 3.6	            5.4</a:t>
            </a:r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1400" b="0" dirty="0"/>
              <a:t>L</a:t>
            </a:r>
            <a:r>
              <a:rPr lang="en-US" altLang="de-DE" sz="1200" b="0" dirty="0"/>
              <a:t>R</a:t>
            </a:r>
            <a:r>
              <a:rPr lang="en-US" altLang="de-DE" sz="1400" b="0" dirty="0"/>
              <a:t>	0	       3.3	                 5.4	            7.5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61CCF68-3FE6-4C01-AB5E-8C96B16D1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09558"/>
            <a:ext cx="7924800" cy="78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3810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Airy-Bessel wave packet: Non-varying propagation (linear light bullet)</a:t>
            </a:r>
            <a:endParaRPr lang="en-US" altLang="de-DE" sz="16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B76DF71-8C50-4127-986F-BF03B509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777" y="5779412"/>
            <a:ext cx="6095999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(A. Chong, W. H. </a:t>
            </a:r>
            <a:r>
              <a:rPr lang="en-US" altLang="ko-KR" sz="1600" dirty="0" err="1">
                <a:ea typeface="굴림" panose="020B0600000101010101" pitchFamily="50" charset="-127"/>
              </a:rPr>
              <a:t>Renninger</a:t>
            </a:r>
            <a:r>
              <a:rPr lang="en-US" altLang="ko-KR" sz="1600" dirty="0">
                <a:ea typeface="굴림" panose="020B0600000101010101" pitchFamily="50" charset="-127"/>
              </a:rPr>
              <a:t>, </a:t>
            </a:r>
          </a:p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D. N. </a:t>
            </a:r>
            <a:r>
              <a:rPr lang="en-US" altLang="ko-KR" sz="1600" dirty="0" err="1">
                <a:ea typeface="굴림" panose="020B0600000101010101" pitchFamily="50" charset="-127"/>
              </a:rPr>
              <a:t>Christodoulides</a:t>
            </a:r>
            <a:r>
              <a:rPr lang="en-US" altLang="ko-KR" sz="1600" dirty="0">
                <a:ea typeface="굴림" panose="020B0600000101010101" pitchFamily="50" charset="-127"/>
              </a:rPr>
              <a:t>, F. W. Wise, </a:t>
            </a:r>
            <a:r>
              <a:rPr lang="en-US" altLang="ko-KR" sz="1600" i="1" dirty="0">
                <a:ea typeface="굴림" panose="020B0600000101010101" pitchFamily="50" charset="-127"/>
              </a:rPr>
              <a:t>Nat. Photonics</a:t>
            </a:r>
            <a:r>
              <a:rPr lang="en-US" altLang="ko-KR" sz="1600" dirty="0">
                <a:ea typeface="굴림" panose="020B0600000101010101" pitchFamily="50" charset="-127"/>
              </a:rPr>
              <a:t>, 2010)</a:t>
            </a:r>
            <a:endParaRPr lang="en-US" altLang="de-DE" sz="1600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Work\Research\Andy research\Data\3D wavepackets\Airy-Airy-Airy\intensity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3200400"/>
            <a:ext cx="493077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C:\Users\CaoQian\Desktop\temp3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967163"/>
            <a:ext cx="4270375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Airy waves in 3D optical wave packet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36869" name="Rectangle 3"/>
          <p:cNvSpPr txBox="1">
            <a:spLocks noChangeArrowheads="1"/>
          </p:cNvSpPr>
          <p:nvPr/>
        </p:nvSpPr>
        <p:spPr bwMode="auto">
          <a:xfrm>
            <a:off x="457200" y="914400"/>
            <a:ext cx="845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182563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/>
              <a:t>3D wave packet generation and measurement</a:t>
            </a:r>
            <a:endParaRPr lang="en-US" altLang="de-DE" sz="1600"/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41425"/>
            <a:ext cx="62484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600" y="3971925"/>
            <a:ext cx="46736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Diagnostic method in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(Y. Li, S. </a:t>
            </a:r>
            <a:r>
              <a:rPr lang="en-US" sz="1400" i="1" dirty="0">
                <a:latin typeface="+mn-lt"/>
              </a:rPr>
              <a:t>et al., Phys. Rev. ST </a:t>
            </a:r>
            <a:r>
              <a:rPr lang="en-US" sz="1400" i="1" dirty="0" err="1">
                <a:latin typeface="+mn-lt"/>
              </a:rPr>
              <a:t>Accel</a:t>
            </a:r>
            <a:r>
              <a:rPr lang="en-US" sz="1400" i="1" dirty="0">
                <a:latin typeface="+mn-lt"/>
              </a:rPr>
              <a:t>. Beams </a:t>
            </a:r>
            <a:r>
              <a:rPr lang="en-US" sz="1400" dirty="0">
                <a:latin typeface="+mn-lt"/>
              </a:rPr>
              <a:t>, 2009)</a:t>
            </a:r>
            <a:endParaRPr lang="de-DE" sz="1400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Vortex beam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144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Vortex beam 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Referred as twisted light</a:t>
            </a:r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Vortex beam contains phase singularities in the spatial domain</a:t>
            </a:r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Carries longitudinal orbital angular momentum (OAM)</a:t>
            </a:r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Generated by phase masks (fork grating,  spiral phase plate, </a:t>
            </a:r>
            <a:r>
              <a:rPr lang="en-US" sz="1600" dirty="0" err="1"/>
              <a:t>etc</a:t>
            </a:r>
            <a:r>
              <a:rPr lang="en-US" sz="1600" dirty="0"/>
              <a:t>)</a:t>
            </a:r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p:pic>
        <p:nvPicPr>
          <p:cNvPr id="532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22" y="2583788"/>
            <a:ext cx="25908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716934"/>
            <a:ext cx="300513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4027488"/>
            <a:ext cx="914400" cy="315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50102" y="4016357"/>
            <a:ext cx="7232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200" dirty="0">
              <a:latin typeface="+mn-lt"/>
            </a:endParaRPr>
          </a:p>
          <a:p>
            <a:pPr>
              <a:defRPr/>
            </a:pPr>
            <a:r>
              <a:rPr lang="en-US" sz="1200" dirty="0">
                <a:latin typeface="+mn-lt"/>
              </a:rPr>
              <a:t>k vector</a:t>
            </a:r>
          </a:p>
          <a:p>
            <a:pPr>
              <a:defRPr/>
            </a:pPr>
            <a:r>
              <a:rPr lang="en-US" sz="1200" dirty="0">
                <a:latin typeface="+mn-lt"/>
              </a:rPr>
              <a:t>OAM (</a:t>
            </a:r>
            <a:r>
              <a:rPr lang="en-US" sz="1200" i="1" dirty="0">
                <a:latin typeface="+mn-lt"/>
              </a:rPr>
              <a:t>l</a:t>
            </a:r>
            <a:r>
              <a:rPr lang="en-US" sz="1200" dirty="0">
                <a:latin typeface="+mn-lt"/>
              </a:rPr>
              <a:t>)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936456" y="5799924"/>
            <a:ext cx="581025" cy="0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58635" y="3256625"/>
            <a:ext cx="7397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err="1">
                <a:latin typeface="+mn-lt"/>
              </a:rPr>
              <a:t>Poynting</a:t>
            </a:r>
            <a:endParaRPr lang="en-US" sz="1000" dirty="0">
              <a:latin typeface="+mn-lt"/>
            </a:endParaRPr>
          </a:p>
          <a:p>
            <a:pPr>
              <a:defRPr/>
            </a:pPr>
            <a:r>
              <a:rPr lang="en-US" sz="1000" dirty="0">
                <a:latin typeface="+mn-lt"/>
              </a:rPr>
              <a:t>vector (S)</a:t>
            </a:r>
            <a:endParaRPr lang="de-DE" sz="1000" dirty="0">
              <a:latin typeface="+mn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72000" y="4468600"/>
            <a:ext cx="4073558" cy="4235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Laguerre Gaussian (LG) beam</a:t>
            </a:r>
            <a:endParaRPr lang="en-US" sz="1600" dirty="0"/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A08BAFD-788B-4AE5-9C98-270443F82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093" y="5077041"/>
            <a:ext cx="6694303" cy="8020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7A992B-171B-4487-B01A-4DF3F26A578E}"/>
                  </a:ext>
                </a:extLst>
              </p:cNvPr>
              <p:cNvSpPr txBox="1"/>
              <p:nvPr/>
            </p:nvSpPr>
            <p:spPr>
              <a:xfrm>
                <a:off x="2368219" y="6055082"/>
                <a:ext cx="2942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altLang="ko-KR" sz="1800" dirty="0"/>
                  <a:t>-topological charge (integer)</a:t>
                </a:r>
                <a:endParaRPr lang="ko-KR" alt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7A992B-171B-4487-B01A-4DF3F26A5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219" y="6055082"/>
                <a:ext cx="2942472" cy="369332"/>
              </a:xfrm>
              <a:prstGeom prst="rect">
                <a:avLst/>
              </a:prstGeom>
              <a:blipFill>
                <a:blip r:embed="rId6"/>
                <a:stretch>
                  <a:fillRect t="-8197" r="-1449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Spatiotemporal vortex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144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 Spatiotemporal vortex (ST) vortex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Vortex beam contains phase singularities in the ST domain</a:t>
            </a:r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Carries purely transverse OAM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73" y="1996010"/>
            <a:ext cx="4960627" cy="36570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600" y="28956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Spatial vortex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1900" y="535862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Spatiotemporal vortex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609600" y="6172200"/>
            <a:ext cx="662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(A. Chong, C. Wan, J. Chen, Q. Zhan, </a:t>
            </a:r>
            <a:r>
              <a:rPr lang="en-US" altLang="ko-KR" sz="1600" i="1" dirty="0">
                <a:ea typeface="굴림" panose="020B0600000101010101" pitchFamily="50" charset="-127"/>
              </a:rPr>
              <a:t>Nat. Photonics, </a:t>
            </a:r>
            <a:r>
              <a:rPr lang="en-US" altLang="ko-KR" sz="1600" dirty="0">
                <a:ea typeface="굴림" panose="020B0600000101010101" pitchFamily="50" charset="-127"/>
              </a:rPr>
              <a:t>2020)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100988854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Spatiotemporal vortex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144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 Spatiotemporal vortex (ST) vortex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Applying a spiral phase in the spatial frequency –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52500" y="3276600"/>
                <a:ext cx="7467600" cy="438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Batang"/>
                        <a:cs typeface="Times New Roman" panose="02020603050405020304" pitchFamily="18" charset="0"/>
                      </a:rPr>
                      <m:t>𝐺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𝜌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Batang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Batang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000" i="1">
                        <a:latin typeface="Cambria Math" panose="02040503050406030204" pitchFamily="18" charset="0"/>
                        <a:ea typeface="Batang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  <a:ea typeface="Batang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sz="2000" i="1">
                        <a:latin typeface="Cambria Math" panose="02040503050406030204" pitchFamily="18" charset="0"/>
                        <a:ea typeface="Batang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</m:d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Batang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Batang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Batang"/>
                                <a:cs typeface="Times New Roman" panose="02020603050405020304" pitchFamily="18" charset="0"/>
                              </a:rPr>
                              <m:t>𝑖𝑙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Batang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sup>
                        </m:sSup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Batang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 (−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𝑙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𝑖𝑙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𝜙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  <a:ea typeface="Batang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DengXian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DengXian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DengXian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2000" dirty="0">
                    <a:latin typeface="Times New Roman" panose="02020603050405020304" pitchFamily="18" charset="0"/>
                    <a:ea typeface="Batang"/>
                  </a:rPr>
                  <a:t>. 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3276600"/>
                <a:ext cx="7467600" cy="438262"/>
              </a:xfrm>
              <a:prstGeom prst="rect">
                <a:avLst/>
              </a:prstGeom>
              <a:blipFill>
                <a:blip r:embed="rId3"/>
                <a:stretch>
                  <a:fillRect t="-4225" b="-19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19200" y="1878266"/>
                <a:ext cx="1737783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878266"/>
                <a:ext cx="1737783" cy="656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771900" y="1845660"/>
                <a:ext cx="1771832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900" y="1845660"/>
                <a:ext cx="1771832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37821" y="2590800"/>
                <a:ext cx="1527341" cy="435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821" y="2590800"/>
                <a:ext cx="1527341" cy="435440"/>
              </a:xfrm>
              <a:prstGeom prst="rect">
                <a:avLst/>
              </a:prstGeom>
              <a:blipFill>
                <a:blip r:embed="rId6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40732" y="2590800"/>
                <a:ext cx="1649169" cy="566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732" y="2590800"/>
                <a:ext cx="1649169" cy="5666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3831760"/>
            <a:ext cx="2586908" cy="2468004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A22C07E4-8969-438A-834A-E1148937A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662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(A. Chong, C. Wan, J. Chen, Q. Zhan, </a:t>
            </a:r>
            <a:r>
              <a:rPr lang="en-US" altLang="ko-KR" sz="1600" i="1" dirty="0">
                <a:ea typeface="굴림" panose="020B0600000101010101" pitchFamily="50" charset="-127"/>
              </a:rPr>
              <a:t>Nat. Photonics, </a:t>
            </a:r>
            <a:r>
              <a:rPr lang="en-US" altLang="ko-KR" sz="1600" dirty="0">
                <a:ea typeface="굴림" panose="020B0600000101010101" pitchFamily="50" charset="-127"/>
              </a:rPr>
              <a:t>2020)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76938522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Spatiotemporal vortex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144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 Spatiotemporal vortex (ST) vortex generation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Applying a spiral phase in the spatial frequency – frequency domain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981200"/>
            <a:ext cx="6895580" cy="3810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E264784B-AA26-476D-B22C-439F24FE8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662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(A. Chong, C. Wan, J. Chen, Q. Zhan, </a:t>
            </a:r>
            <a:r>
              <a:rPr lang="en-US" altLang="ko-KR" sz="1600" i="1" dirty="0">
                <a:ea typeface="굴림" panose="020B0600000101010101" pitchFamily="50" charset="-127"/>
              </a:rPr>
              <a:t>Nat. Photonics, </a:t>
            </a:r>
            <a:r>
              <a:rPr lang="en-US" altLang="ko-KR" sz="1600" dirty="0">
                <a:ea typeface="굴림" panose="020B0600000101010101" pitchFamily="50" charset="-127"/>
              </a:rPr>
              <a:t>2020)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23234540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Maxwell wave equation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1206813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Beam propagation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Maxwell’s wave equation (Helmholtz equation)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4"/>
              <p:cNvSpPr txBox="1"/>
              <p:nvPr/>
            </p:nvSpPr>
            <p:spPr bwMode="auto">
              <a:xfrm>
                <a:off x="1676400" y="1903413"/>
                <a:ext cx="4526040" cy="75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0" y="1903413"/>
                <a:ext cx="4526040" cy="75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2848138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Paraxial approximation</a:t>
            </a:r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600" dirty="0"/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"/>
              <p:cNvSpPr txBox="1"/>
              <p:nvPr/>
            </p:nvSpPr>
            <p:spPr>
              <a:xfrm>
                <a:off x="1398588" y="4427538"/>
                <a:ext cx="3590925" cy="105886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Object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588" y="4427538"/>
                <a:ext cx="3590925" cy="10588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303907" y="331477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987407" y="4700580"/>
            <a:ext cx="2590800" cy="1321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/>
              <a:t>Paraxial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08757" y="3414998"/>
                <a:ext cx="3129190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757" y="3414998"/>
                <a:ext cx="3129190" cy="381258"/>
              </a:xfrm>
              <a:prstGeom prst="rect">
                <a:avLst/>
              </a:prstGeom>
              <a:blipFill>
                <a:blip r:embed="rId8"/>
                <a:stretch>
                  <a:fillRect l="-1556" r="-389" b="-34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72175" y="3234989"/>
                <a:ext cx="1739002" cy="583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/>
                  <a:t>&lt;&lt; </a:t>
                </a:r>
                <a:r>
                  <a:rPr lang="en-US" i="1" dirty="0"/>
                  <a:t>k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175" y="3234989"/>
                <a:ext cx="1739002" cy="583878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02440" y="3420964"/>
            <a:ext cx="1920719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dirty="0"/>
              <a:t>and normalized</a:t>
            </a:r>
          </a:p>
        </p:txBody>
      </p:sp>
    </p:spTree>
    <p:extLst>
      <p:ext uri="{BB962C8B-B14F-4D97-AF65-F5344CB8AC3E}">
        <p14:creationId xmlns:p14="http://schemas.microsoft.com/office/powerpoint/2010/main" val="218277449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Spatiotemporal vortex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914400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 ST vortex 3D </a:t>
            </a:r>
            <a:r>
              <a:rPr lang="en-US" sz="1800" dirty="0" err="1"/>
              <a:t>iso</a:t>
            </a:r>
            <a:r>
              <a:rPr lang="en-US" sz="1800" dirty="0"/>
              <a:t>-intensity profiles</a:t>
            </a:r>
            <a:endParaRPr lang="en-US" sz="1600" dirty="0"/>
          </a:p>
          <a:p>
            <a:pPr marL="838200" lvl="1" indent="-3810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467600" cy="429388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D28E1A1-CFEE-49DD-AEF5-382B4A253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662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(A. Chong, C. Wan, J. Chen, Q. Zhan, </a:t>
            </a:r>
            <a:r>
              <a:rPr lang="en-US" altLang="ko-KR" sz="1600" i="1" dirty="0">
                <a:ea typeface="굴림" panose="020B0600000101010101" pitchFamily="50" charset="-127"/>
              </a:rPr>
              <a:t>Nat. Photonics, </a:t>
            </a:r>
            <a:r>
              <a:rPr lang="en-US" altLang="ko-KR" sz="1600" dirty="0">
                <a:ea typeface="굴림" panose="020B0600000101010101" pitchFamily="50" charset="-127"/>
              </a:rPr>
              <a:t>2020)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170723027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Toroidal vortex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3731" name="Rectangle 3"/>
          <p:cNvSpPr txBox="1">
            <a:spLocks noChangeArrowheads="1"/>
          </p:cNvSpPr>
          <p:nvPr/>
        </p:nvSpPr>
        <p:spPr bwMode="auto">
          <a:xfrm>
            <a:off x="675588" y="1066800"/>
            <a:ext cx="845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Toroidal (ring) vortex in nature</a:t>
            </a:r>
            <a:endParaRPr lang="en-US" altLang="de-DE" sz="1600" dirty="0"/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de-DE" sz="1600" dirty="0"/>
          </a:p>
        </p:txBody>
      </p:sp>
      <p:pic>
        <p:nvPicPr>
          <p:cNvPr id="9" name="Dolphins Blow Bubble Air Ring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659" y="1797377"/>
            <a:ext cx="4182985" cy="3137238"/>
          </a:xfrm>
          <a:prstGeom prst="rect">
            <a:avLst/>
          </a:prstGeom>
        </p:spPr>
      </p:pic>
      <p:pic>
        <p:nvPicPr>
          <p:cNvPr id="10" name="Picture 2" descr="C:\Users\achong\Desktop\61943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98" y="1797377"/>
            <a:ext cx="3199470" cy="229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98" y="4495801"/>
            <a:ext cx="3203952" cy="195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54071" y="5279756"/>
            <a:ext cx="5136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Toroidal vortices in nature</a:t>
            </a:r>
          </a:p>
          <a:p>
            <a:pPr>
              <a:defRPr/>
            </a:pP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1586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4" y="3726046"/>
            <a:ext cx="4954404" cy="279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648" y="1461912"/>
            <a:ext cx="5072062" cy="3056019"/>
          </a:xfrm>
          <a:prstGeom prst="rect">
            <a:avLst/>
          </a:prstGeom>
        </p:spPr>
      </p:pic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Optical toroidal vortex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3731" name="Rectangle 3"/>
          <p:cNvSpPr txBox="1">
            <a:spLocks noChangeArrowheads="1"/>
          </p:cNvSpPr>
          <p:nvPr/>
        </p:nvSpPr>
        <p:spPr bwMode="auto">
          <a:xfrm>
            <a:off x="630810" y="1074262"/>
            <a:ext cx="851319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Toroidal vortex generation</a:t>
            </a:r>
            <a:endParaRPr lang="en-US" altLang="de-DE" sz="1600" dirty="0"/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de-DE" sz="1600" dirty="0"/>
          </a:p>
        </p:txBody>
      </p:sp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812" y="4756896"/>
            <a:ext cx="2890494" cy="1543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04350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Optical toroidal vortex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3731" name="Rectangle 3"/>
          <p:cNvSpPr txBox="1">
            <a:spLocks noChangeArrowheads="1"/>
          </p:cNvSpPr>
          <p:nvPr/>
        </p:nvSpPr>
        <p:spPr bwMode="auto">
          <a:xfrm>
            <a:off x="630810" y="1074262"/>
            <a:ext cx="851319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Toroidal vortex generation</a:t>
            </a:r>
            <a:endParaRPr lang="en-US" altLang="de-DE" sz="1600" dirty="0"/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de-DE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16070"/>
            <a:ext cx="7359977" cy="1846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10" y="3810000"/>
            <a:ext cx="4062412" cy="2019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599" y="3733800"/>
            <a:ext cx="3949237" cy="1905000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09600" y="6172200"/>
            <a:ext cx="762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(C. Wan, Q. Cao, J. Chen, A. Chong</a:t>
            </a:r>
            <a:r>
              <a:rPr lang="en-US" altLang="ko-KR" sz="1600" b="1" dirty="0">
                <a:ea typeface="굴림" panose="020B0600000101010101" pitchFamily="50" charset="-127"/>
              </a:rPr>
              <a:t>, </a:t>
            </a:r>
            <a:r>
              <a:rPr lang="en-US" altLang="ko-KR" sz="1600" dirty="0">
                <a:ea typeface="굴림" panose="020B0600000101010101" pitchFamily="50" charset="-127"/>
              </a:rPr>
              <a:t>Q. Zhan, </a:t>
            </a:r>
            <a:r>
              <a:rPr lang="en-US" altLang="ko-KR" sz="1600" i="1" dirty="0">
                <a:ea typeface="굴림" panose="020B0600000101010101" pitchFamily="50" charset="-127"/>
              </a:rPr>
              <a:t>Nat. Photon</a:t>
            </a:r>
            <a:r>
              <a:rPr lang="en-US" altLang="ko-KR" sz="1600" dirty="0">
                <a:ea typeface="굴림" panose="020B0600000101010101" pitchFamily="50" charset="-127"/>
              </a:rPr>
              <a:t>. 2022)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6643025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More </a:t>
            </a:r>
            <a:r>
              <a:rPr lang="en-US" sz="2400" dirty="0" err="1">
                <a:sym typeface="Symbol" pitchFamily="18" charset="2"/>
              </a:rPr>
              <a:t>spatiotermpoal</a:t>
            </a:r>
            <a:r>
              <a:rPr lang="en-US" sz="2400" dirty="0">
                <a:sym typeface="Symbol" pitchFamily="18" charset="2"/>
              </a:rPr>
              <a:t> </a:t>
            </a:r>
            <a:r>
              <a:rPr lang="en-US" sz="2400" dirty="0" err="1">
                <a:sym typeface="Symbol" pitchFamily="18" charset="2"/>
              </a:rPr>
              <a:t>wavepackets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27529" y="6019800"/>
            <a:ext cx="80592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(X. Lin, Q. Cao, N. Zhang, A. Chong, Y. Cai, Q. Zhan, </a:t>
            </a:r>
            <a:r>
              <a:rPr lang="en-US" altLang="ko-KR" sz="1600" i="1" dirty="0">
                <a:ea typeface="굴림" panose="020B0600000101010101" pitchFamily="50" charset="-127"/>
              </a:rPr>
              <a:t>Nat. </a:t>
            </a:r>
            <a:r>
              <a:rPr lang="en-US" altLang="ko-KR" sz="1600" i="1" dirty="0" err="1">
                <a:ea typeface="굴림" panose="020B0600000101010101" pitchFamily="50" charset="-127"/>
              </a:rPr>
              <a:t>Commun</a:t>
            </a:r>
            <a:r>
              <a:rPr lang="en-US" altLang="ko-KR" sz="1600" i="1" dirty="0">
                <a:ea typeface="굴림" panose="020B0600000101010101" pitchFamily="50" charset="-127"/>
              </a:rPr>
              <a:t>. </a:t>
            </a:r>
            <a:r>
              <a:rPr lang="en-US" altLang="ko-KR" sz="1600" dirty="0">
                <a:ea typeface="굴림" panose="020B0600000101010101" pitchFamily="50" charset="-127"/>
              </a:rPr>
              <a:t>2024)</a:t>
            </a:r>
            <a:endParaRPr lang="en-US" altLang="de-DE" sz="16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FF87EE-F586-4427-AA97-5972C2EA3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29" y="935037"/>
            <a:ext cx="4038242" cy="25908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F2834F0-B841-4C07-9AA1-FB076C555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146" y="1981200"/>
            <a:ext cx="3362325" cy="231457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E200F1B-3C08-48A7-8C37-BFB780C81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421" y="3525837"/>
            <a:ext cx="38957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9307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More </a:t>
            </a:r>
            <a:r>
              <a:rPr lang="en-US" sz="2400" dirty="0" err="1">
                <a:sym typeface="Symbol" pitchFamily="18" charset="2"/>
              </a:rPr>
              <a:t>spatiotermpoal</a:t>
            </a:r>
            <a:r>
              <a:rPr lang="en-US" sz="2400" dirty="0">
                <a:sym typeface="Symbol" pitchFamily="18" charset="2"/>
              </a:rPr>
              <a:t> </a:t>
            </a:r>
            <a:r>
              <a:rPr lang="en-US" sz="2400" dirty="0" err="1">
                <a:sym typeface="Symbol" pitchFamily="18" charset="2"/>
              </a:rPr>
              <a:t>wavepackets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27529" y="6019800"/>
            <a:ext cx="80592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</a:pPr>
            <a:r>
              <a:rPr lang="en-US" altLang="ko-KR" sz="1600" dirty="0">
                <a:ea typeface="굴림" panose="020B0600000101010101" pitchFamily="50" charset="-127"/>
              </a:rPr>
              <a:t>(Q. Cao, N. Zhang, A. Chong, Q. Zhan, </a:t>
            </a:r>
            <a:r>
              <a:rPr lang="en-US" altLang="ko-KR" sz="1600" i="1" dirty="0">
                <a:ea typeface="굴림" panose="020B0600000101010101" pitchFamily="50" charset="-127"/>
              </a:rPr>
              <a:t>Nat. </a:t>
            </a:r>
            <a:r>
              <a:rPr lang="en-US" altLang="ko-KR" sz="1600" i="1" dirty="0" err="1">
                <a:ea typeface="굴림" panose="020B0600000101010101" pitchFamily="50" charset="-127"/>
              </a:rPr>
              <a:t>Commun</a:t>
            </a:r>
            <a:r>
              <a:rPr lang="en-US" altLang="ko-KR" sz="1600" i="1" dirty="0">
                <a:ea typeface="굴림" panose="020B0600000101010101" pitchFamily="50" charset="-127"/>
              </a:rPr>
              <a:t>. </a:t>
            </a:r>
            <a:r>
              <a:rPr lang="en-US" altLang="ko-KR" sz="1600" dirty="0">
                <a:ea typeface="굴림" panose="020B0600000101010101" pitchFamily="50" charset="-127"/>
              </a:rPr>
              <a:t>2024)</a:t>
            </a:r>
            <a:endParaRPr lang="en-US" altLang="de-DE" sz="16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7843813-26FD-4D21-96C3-5DE63AD23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29" y="1001712"/>
            <a:ext cx="5762812" cy="2133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940FFE4-70D6-47C1-B0BB-E275E7F2C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29" y="3171171"/>
            <a:ext cx="5973792" cy="1143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5B07AE6-ADE9-4198-8113-3797E641B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71" y="4350031"/>
            <a:ext cx="3307292" cy="14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6908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Recent achievement in 3D wave packets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251012" y="1460103"/>
            <a:ext cx="845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We like to add time as a </a:t>
            </a:r>
            <a:r>
              <a:rPr lang="en-US" altLang="de-DE" sz="1800" dirty="0" err="1"/>
              <a:t>DoF</a:t>
            </a:r>
            <a:r>
              <a:rPr lang="en-US" altLang="de-DE" sz="1800" dirty="0"/>
              <a:t> to optical wave packets (3D wave packet)</a:t>
            </a:r>
          </a:p>
          <a:p>
            <a:pPr eaLnBrk="1" hangingPunct="1">
              <a:lnSpc>
                <a:spcPct val="80000"/>
              </a:lnSpc>
            </a:pPr>
            <a:endParaRPr lang="en-US" altLang="de-DE" sz="1800" dirty="0"/>
          </a:p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Hydrogen orbital like linear light bullets (spherical harmonic symmetric)</a:t>
            </a:r>
            <a:endParaRPr lang="en-US" altLang="de-DE" sz="1600" dirty="0"/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de-DE" sz="1600" dirty="0"/>
          </a:p>
        </p:txBody>
      </p:sp>
      <p:sp>
        <p:nvSpPr>
          <p:cNvPr id="11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5800" y="5105400"/>
            <a:ext cx="8001000" cy="96853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  <a:latin typeface="Times" charset="0"/>
              </a:rPr>
              <a:t>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4603151"/>
            <a:ext cx="36576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Suggested in</a:t>
            </a:r>
          </a:p>
          <a:p>
            <a:pPr>
              <a:defRPr/>
            </a:pPr>
            <a:r>
              <a:rPr lang="en-US" sz="1600" dirty="0">
                <a:latin typeface="+mn-lt"/>
              </a:rPr>
              <a:t>(M. Mills </a:t>
            </a:r>
            <a:r>
              <a:rPr lang="en-US" sz="1600" i="1" dirty="0">
                <a:latin typeface="+mn-lt"/>
              </a:rPr>
              <a:t>et al., Phys. Rev. A</a:t>
            </a:r>
            <a:r>
              <a:rPr lang="en-US" sz="1600" dirty="0">
                <a:latin typeface="+mn-lt"/>
              </a:rPr>
              <a:t>, 2012) </a:t>
            </a:r>
            <a:endParaRPr lang="de-DE" sz="1600" dirty="0">
              <a:latin typeface="+mn-lt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91844"/>
            <a:ext cx="1108078" cy="172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82291"/>
            <a:ext cx="1590675" cy="172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E2B5DA9-06C8-4D68-BD5F-C84255C24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597" y="2682291"/>
            <a:ext cx="3021666" cy="16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2537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Spatiotemporal Structuring of Light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5954917"/>
            <a:ext cx="36576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(</a:t>
            </a:r>
            <a:r>
              <a:rPr lang="en-US" altLang="ko-KR" sz="1600" dirty="0" err="1">
                <a:latin typeface="+mn-lt"/>
              </a:rPr>
              <a:t>Jianmin</a:t>
            </a:r>
            <a:r>
              <a:rPr lang="en-US" altLang="ko-KR" sz="1600" dirty="0">
                <a:latin typeface="+mn-lt"/>
              </a:rPr>
              <a:t> Wang </a:t>
            </a:r>
            <a:r>
              <a:rPr lang="en-US" sz="1600" i="1" dirty="0">
                <a:latin typeface="+mn-lt"/>
              </a:rPr>
              <a:t>et al.,</a:t>
            </a:r>
            <a:r>
              <a:rPr lang="en-US" altLang="ko-KR" sz="1600" i="1" dirty="0" err="1">
                <a:latin typeface="+mn-lt"/>
              </a:rPr>
              <a:t>ArXiv</a:t>
            </a:r>
            <a:r>
              <a:rPr lang="en-US" altLang="ko-KR" sz="1600" i="1" dirty="0">
                <a:latin typeface="+mn-lt"/>
              </a:rPr>
              <a:t>, 2022</a:t>
            </a:r>
            <a:r>
              <a:rPr lang="en-US" sz="1600" dirty="0">
                <a:latin typeface="+mn-lt"/>
              </a:rPr>
              <a:t>) </a:t>
            </a:r>
            <a:endParaRPr lang="de-DE" sz="16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6999" y="2667000"/>
            <a:ext cx="2117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dirty="0">
                <a:latin typeface="+mn-lt"/>
              </a:rPr>
              <a:t>Airy single-photon wave packet </a:t>
            </a:r>
            <a:endParaRPr lang="de-DE" sz="1600" dirty="0">
              <a:latin typeface="+mn-lt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A59CA48-26BB-4832-9556-6E5671B78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52904"/>
            <a:ext cx="8229600" cy="48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9017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Spatiotemporal Structuring of Light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6384CF7-9E3E-4778-9C1F-B881C457F7A1}"/>
              </a:ext>
            </a:extLst>
          </p:cNvPr>
          <p:cNvSpPr/>
          <p:nvPr/>
        </p:nvSpPr>
        <p:spPr>
          <a:xfrm>
            <a:off x="457200" y="1524000"/>
            <a:ext cx="81534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62626"/>
                </a:solidFill>
                <a:latin typeface="Karla"/>
              </a:rPr>
              <a:t>Program Overview</a:t>
            </a:r>
          </a:p>
          <a:p>
            <a:endParaRPr lang="en-US" sz="1600" dirty="0">
              <a:solidFill>
                <a:srgbClr val="262626"/>
              </a:solidFill>
              <a:latin typeface="Karla"/>
            </a:endParaRPr>
          </a:p>
          <a:p>
            <a:r>
              <a:rPr lang="en-US" sz="1800" dirty="0">
                <a:solidFill>
                  <a:srgbClr val="262626"/>
                </a:solidFill>
                <a:latin typeface="Karla"/>
              </a:rPr>
              <a:t>Optical fields are described in terms of their spatial, temporal, and polarization degrees of freedom (</a:t>
            </a:r>
            <a:r>
              <a:rPr lang="en-US" sz="1800" dirty="0" err="1">
                <a:solidFill>
                  <a:srgbClr val="262626"/>
                </a:solidFill>
                <a:latin typeface="Karla"/>
              </a:rPr>
              <a:t>DoFs</a:t>
            </a:r>
            <a:r>
              <a:rPr lang="en-US" sz="1800" dirty="0">
                <a:solidFill>
                  <a:srgbClr val="262626"/>
                </a:solidFill>
                <a:latin typeface="Karla"/>
              </a:rPr>
              <a:t>), which are usually modulated independently of each other. This is the foundation of the separate fields of optical beams, ultrafast pulses, and vector fields. </a:t>
            </a:r>
          </a:p>
          <a:p>
            <a:endParaRPr lang="en-US" sz="1800" dirty="0">
              <a:solidFill>
                <a:srgbClr val="262626"/>
              </a:solidFill>
              <a:latin typeface="Karla"/>
            </a:endParaRPr>
          </a:p>
          <a:p>
            <a:r>
              <a:rPr lang="en-US" sz="1800" dirty="0">
                <a:solidFill>
                  <a:srgbClr val="262626"/>
                </a:solidFill>
                <a:highlight>
                  <a:srgbClr val="FFFF00"/>
                </a:highlight>
                <a:latin typeface="Karla"/>
              </a:rPr>
              <a:t>The past five years have witnessed a paradigm shift, whereby the insights developed in these fields are merging to lay the foundation for spatiotemporally structured light, in which the spatial, temporal, and polarization </a:t>
            </a:r>
            <a:r>
              <a:rPr lang="en-US" sz="1800" dirty="0" err="1">
                <a:solidFill>
                  <a:srgbClr val="262626"/>
                </a:solidFill>
                <a:highlight>
                  <a:srgbClr val="FFFF00"/>
                </a:highlight>
                <a:latin typeface="Karla"/>
              </a:rPr>
              <a:t>DoFs</a:t>
            </a:r>
            <a:r>
              <a:rPr lang="en-US" sz="1800" dirty="0">
                <a:solidFill>
                  <a:srgbClr val="262626"/>
                </a:solidFill>
                <a:highlight>
                  <a:srgbClr val="FFFF00"/>
                </a:highlight>
                <a:latin typeface="Karla"/>
              </a:rPr>
              <a:t> are modulated jointly. </a:t>
            </a:r>
            <a:r>
              <a:rPr lang="en-US" sz="1800" dirty="0">
                <a:solidFill>
                  <a:srgbClr val="262626"/>
                </a:solidFill>
                <a:latin typeface="Karla"/>
              </a:rPr>
              <a:t>New optical field structures have rapidly emerged, unexpected propagation behaviors have been observed, and novel interactions of such optical fields with photonic devices have been investigated. A plethora of applications are anticipated as these concepts are further explored and their foundations established.</a:t>
            </a:r>
            <a:endParaRPr lang="en-US" sz="1800" b="0" i="0" dirty="0">
              <a:solidFill>
                <a:srgbClr val="262626"/>
              </a:solidFill>
              <a:effectLst/>
              <a:latin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8692516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Spatiotemporal Structuring of Light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346B4DD-8728-4C54-8C53-39AA0BAFA4E3}"/>
              </a:ext>
            </a:extLst>
          </p:cNvPr>
          <p:cNvSpPr/>
          <p:nvPr/>
        </p:nvSpPr>
        <p:spPr>
          <a:xfrm>
            <a:off x="457200" y="812800"/>
            <a:ext cx="81534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62626"/>
                </a:solidFill>
                <a:latin typeface="Karla"/>
              </a:rPr>
              <a:t>Scope and Goals</a:t>
            </a:r>
          </a:p>
          <a:p>
            <a:endParaRPr lang="en-US" sz="1800" dirty="0">
              <a:solidFill>
                <a:srgbClr val="262626"/>
              </a:solidFill>
              <a:latin typeface="Karl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Karla"/>
              </a:rPr>
              <a:t>Spatiotemporal synthesis and characterization techniques,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62626"/>
              </a:solidFill>
              <a:latin typeface="Karl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Karla"/>
              </a:rPr>
              <a:t>Interaction of spatiotemporally structured light with </a:t>
            </a:r>
            <a:r>
              <a:rPr lang="en-US" sz="1800" dirty="0">
                <a:solidFill>
                  <a:srgbClr val="262626"/>
                </a:solidFill>
                <a:highlight>
                  <a:srgbClr val="FFFF00"/>
                </a:highlight>
                <a:latin typeface="Karla"/>
              </a:rPr>
              <a:t>optical devices </a:t>
            </a:r>
            <a:r>
              <a:rPr lang="en-US" sz="1800" dirty="0">
                <a:solidFill>
                  <a:srgbClr val="262626"/>
                </a:solidFill>
                <a:latin typeface="Karla"/>
              </a:rPr>
              <a:t>and systems, including </a:t>
            </a:r>
            <a:r>
              <a:rPr lang="en-US" sz="1800" dirty="0">
                <a:solidFill>
                  <a:srgbClr val="262626"/>
                </a:solidFill>
                <a:highlight>
                  <a:srgbClr val="FFFF00"/>
                </a:highlight>
                <a:latin typeface="Karla"/>
              </a:rPr>
              <a:t>optical fibers and waveguides</a:t>
            </a:r>
            <a:r>
              <a:rPr lang="en-US" sz="1800" dirty="0">
                <a:solidFill>
                  <a:srgbClr val="262626"/>
                </a:solidFill>
                <a:latin typeface="Karla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62626"/>
              </a:solidFill>
              <a:latin typeface="Karl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Karla"/>
              </a:rPr>
              <a:t>Bridging the gap between ultrafast optics and resonant photonics,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62626"/>
              </a:solidFill>
              <a:latin typeface="Karl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Karla"/>
              </a:rPr>
              <a:t>Impact of spatiotemporally structured light on </a:t>
            </a:r>
            <a:r>
              <a:rPr lang="en-US" sz="1800" dirty="0">
                <a:solidFill>
                  <a:srgbClr val="262626"/>
                </a:solidFill>
                <a:highlight>
                  <a:srgbClr val="FFFF00"/>
                </a:highlight>
                <a:latin typeface="Karla"/>
              </a:rPr>
              <a:t>nonlinear and quantum optics</a:t>
            </a:r>
            <a:r>
              <a:rPr lang="en-US" sz="1800" dirty="0">
                <a:solidFill>
                  <a:srgbClr val="262626"/>
                </a:solidFill>
                <a:latin typeface="Karla"/>
              </a:rPr>
              <a:t>, including filamentation, harmonic generation, pulsed fiber-laser mode-locking, and supercontinuum generation,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62626"/>
              </a:solidFill>
              <a:latin typeface="Karl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Karla"/>
              </a:rPr>
              <a:t>Spatiotemporally structured light in </a:t>
            </a:r>
            <a:r>
              <a:rPr lang="en-US" sz="1800" dirty="0">
                <a:solidFill>
                  <a:srgbClr val="262626"/>
                </a:solidFill>
                <a:highlight>
                  <a:srgbClr val="FFFF00"/>
                </a:highlight>
                <a:latin typeface="Karla"/>
              </a:rPr>
              <a:t>plasma physics </a:t>
            </a:r>
            <a:r>
              <a:rPr lang="en-US" sz="1800" dirty="0">
                <a:solidFill>
                  <a:srgbClr val="262626"/>
                </a:solidFill>
                <a:latin typeface="Karla"/>
              </a:rPr>
              <a:t>and </a:t>
            </a:r>
            <a:r>
              <a:rPr lang="en-US" sz="1800" dirty="0">
                <a:solidFill>
                  <a:srgbClr val="262626"/>
                </a:solidFill>
                <a:highlight>
                  <a:srgbClr val="FFFF00"/>
                </a:highlight>
                <a:latin typeface="Karla"/>
              </a:rPr>
              <a:t>future laser accelerators</a:t>
            </a:r>
            <a:r>
              <a:rPr lang="en-US" sz="1800" dirty="0">
                <a:solidFill>
                  <a:srgbClr val="262626"/>
                </a:solidFill>
                <a:latin typeface="Karla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62626"/>
              </a:solidFill>
              <a:latin typeface="Karl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Karla"/>
              </a:rPr>
              <a:t>Spatiotemporally structured light in turbulence, scattering, and turbid media and applications in </a:t>
            </a:r>
            <a:r>
              <a:rPr lang="en-US" sz="1800" dirty="0">
                <a:solidFill>
                  <a:srgbClr val="262626"/>
                </a:solidFill>
                <a:highlight>
                  <a:srgbClr val="FFFF00"/>
                </a:highlight>
                <a:latin typeface="Karla"/>
              </a:rPr>
              <a:t>free-space optical communication</a:t>
            </a:r>
            <a:r>
              <a:rPr lang="en-US" sz="1800" dirty="0">
                <a:solidFill>
                  <a:srgbClr val="262626"/>
                </a:solidFill>
                <a:latin typeface="Karla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62626"/>
              </a:solidFill>
              <a:latin typeface="Karl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Karla"/>
              </a:rPr>
              <a:t>Space-time optical fields and </a:t>
            </a:r>
            <a:r>
              <a:rPr lang="en-US" sz="1800" dirty="0">
                <a:solidFill>
                  <a:srgbClr val="262626"/>
                </a:solidFill>
                <a:highlight>
                  <a:srgbClr val="FFFF00"/>
                </a:highlight>
                <a:latin typeface="Karla"/>
              </a:rPr>
              <a:t>relativity</a:t>
            </a:r>
            <a:r>
              <a:rPr lang="en-US" sz="1800" dirty="0">
                <a:solidFill>
                  <a:srgbClr val="262626"/>
                </a:solidFill>
                <a:latin typeface="Karla"/>
              </a:rPr>
              <a:t>.</a:t>
            </a:r>
            <a:endParaRPr lang="en-US" sz="1800" b="0" i="0" dirty="0">
              <a:solidFill>
                <a:srgbClr val="262626"/>
              </a:solidFill>
              <a:effectLst/>
              <a:latin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417879705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Paraxial wave equation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1206813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6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80282" y="1206812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Paraxial equation</a:t>
            </a:r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600" dirty="0"/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"/>
              <p:cNvSpPr txBox="1"/>
              <p:nvPr/>
            </p:nvSpPr>
            <p:spPr>
              <a:xfrm>
                <a:off x="3200400" y="1066800"/>
                <a:ext cx="3590925" cy="105886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Object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066800"/>
                <a:ext cx="3590925" cy="10588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41EAAB-E48E-4433-A297-F4676CF23DBF}"/>
                  </a:ext>
                </a:extLst>
              </p:cNvPr>
              <p:cNvSpPr txBox="1"/>
              <p:nvPr/>
            </p:nvSpPr>
            <p:spPr>
              <a:xfrm>
                <a:off x="280282" y="2667000"/>
                <a:ext cx="8043419" cy="875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41EAAB-E48E-4433-A297-F4676CF2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82" y="2667000"/>
                <a:ext cx="8043419" cy="8750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3">
            <a:extLst>
              <a:ext uri="{FF2B5EF4-FFF2-40B4-BE49-F238E27FC236}">
                <a16:creationId xmlns:a16="http://schemas.microsoft.com/office/drawing/2014/main" id="{1ABA1910-87C4-4FDE-8930-4C93A278334E}"/>
              </a:ext>
            </a:extLst>
          </p:cNvPr>
          <p:cNvSpPr txBox="1">
            <a:spLocks noChangeArrowheads="1"/>
          </p:cNvSpPr>
          <p:nvPr/>
        </p:nvSpPr>
        <p:spPr>
          <a:xfrm>
            <a:off x="280282" y="2208548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Gaussian beam</a:t>
            </a:r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600" dirty="0"/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p:pic>
        <p:nvPicPr>
          <p:cNvPr id="8203" name="Picture 11" descr="Figure 1: The waist of a Gaussian beam is defined as the location where the irradiance is 1/e&lt;sup&gt;2&lt;/sup&gt; (13.5%) of its maximum value">
            <a:extLst>
              <a:ext uri="{FF2B5EF4-FFF2-40B4-BE49-F238E27FC236}">
                <a16:creationId xmlns:a16="http://schemas.microsoft.com/office/drawing/2014/main" id="{C440D1A7-1CBF-4B43-9ABA-E58E6A413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28" y="3629365"/>
            <a:ext cx="2936343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Diagram showing lens in a Gaussian beam with beam waists, Rayleigh ranges, and distances noted.">
            <a:extLst>
              <a:ext uri="{FF2B5EF4-FFF2-40B4-BE49-F238E27FC236}">
                <a16:creationId xmlns:a16="http://schemas.microsoft.com/office/drawing/2014/main" id="{78023372-BFA4-426D-861F-B8FAD7CC6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16" y="4343400"/>
            <a:ext cx="4855029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2522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Classical Entanglement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3731" name="Rectangle 3"/>
          <p:cNvSpPr txBox="1">
            <a:spLocks noChangeArrowheads="1"/>
          </p:cNvSpPr>
          <p:nvPr/>
        </p:nvSpPr>
        <p:spPr bwMode="auto">
          <a:xfrm>
            <a:off x="800099" y="1045643"/>
            <a:ext cx="845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Bell states with classical light</a:t>
            </a:r>
            <a:endParaRPr lang="en-US" altLang="de-DE" sz="1600" dirty="0"/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-270736" y="1805246"/>
                <a:ext cx="5299935" cy="1035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ko-KR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ko-KR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ko-KR" sz="2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20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𝐻𝐺</m:t>
                                      </m:r>
                                    </m:e>
                                    <m:sub>
                                      <m:r>
                                        <a:rPr lang="en-US" altLang="ko-KR" sz="2000" b="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</m:e>
                              </m:d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altLang="ko-KR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ko-KR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 dirty="0">
                                          <a:latin typeface="Cambria Math" panose="02040503050406030204" pitchFamily="18" charset="0"/>
                                        </a:rPr>
                                        <m:t>𝐻𝐺</m:t>
                                      </m:r>
                                    </m:e>
                                    <m:sub>
                                      <m:r>
                                        <a:rPr lang="en-US" altLang="ko-KR" sz="20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ko-KR" sz="20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</m:e>
                              </m:d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d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000" dirty="0">
                  <a:latin typeface="+mn-lt"/>
                </a:endParaRPr>
              </a:p>
              <a:p>
                <a:pPr>
                  <a:defRPr/>
                </a:pPr>
                <a:endParaRPr lang="de-DE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0736" y="1805246"/>
                <a:ext cx="5299935" cy="10358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>
            <a:extLst>
              <a:ext uri="{FF2B5EF4-FFF2-40B4-BE49-F238E27FC236}">
                <a16:creationId xmlns:a16="http://schemas.microsoft.com/office/drawing/2014/main" id="{E1A20A42-44B3-4682-9B7E-A24DF2E58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453" y="1369495"/>
            <a:ext cx="4978727" cy="31908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469C3FC-785D-430F-AFD1-D27FDC755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438556"/>
            <a:ext cx="4408495" cy="3081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10CFE010-7051-4517-A4C0-FD1496FEB3C2}"/>
                  </a:ext>
                </a:extLst>
              </p:cNvPr>
              <p:cNvSpPr/>
              <p:nvPr/>
            </p:nvSpPr>
            <p:spPr>
              <a:xfrm>
                <a:off x="4343400" y="5344867"/>
                <a:ext cx="5299935" cy="1035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ko-KR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ko-KR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ko-KR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ko-KR" sz="2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000" i="1" dirty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ko-KR" sz="20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</m:e>
                              </m:d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𝑅𝐶𝑃</m:t>
                              </m:r>
                            </m:e>
                          </m:d>
                          <m:r>
                            <a:rPr lang="en-US" altLang="ko-KR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altLang="ko-KR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ko-KR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sz="2000" b="0" i="1" dirty="0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ko-KR" sz="20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</m:e>
                              </m:d>
                              <m:r>
                                <a:rPr lang="en-US" altLang="ko-KR" sz="2000" b="0" i="1" dirty="0" smtClean="0">
                                  <a:latin typeface="Cambria Math" panose="02040503050406030204" pitchFamily="18" charset="0"/>
                                </a:rPr>
                                <m:t>𝐿𝐶𝑃</m:t>
                              </m:r>
                            </m:e>
                          </m:d>
                        </m:e>
                      </m:d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000" dirty="0">
                  <a:latin typeface="+mn-lt"/>
                </a:endParaRPr>
              </a:p>
              <a:p>
                <a:pPr>
                  <a:defRPr/>
                </a:pPr>
                <a:endParaRPr lang="de-DE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10CFE010-7051-4517-A4C0-FD1496FEB3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5344867"/>
                <a:ext cx="5299935" cy="10358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686276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Classical Entanglement</a:t>
            </a:r>
            <a:endParaRPr lang="da-DK" sz="2400" dirty="0">
              <a:sym typeface="Symbol" pitchFamily="18" charset="2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B482FBF-C859-4448-9D47-4A287ADE5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12800"/>
            <a:ext cx="6705600" cy="3588758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7C560CE-B303-4EEF-B3C4-D592FF1B8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083508"/>
            <a:ext cx="5271247" cy="24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2386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Classical Entanglement</a:t>
            </a:r>
            <a:endParaRPr lang="da-DK" sz="2400" dirty="0">
              <a:sym typeface="Symbol" pitchFamily="18" charset="2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41B7CEF-6CB1-4A67-AA1D-6EBAF1A1B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76" y="3886200"/>
            <a:ext cx="8077200" cy="227246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2857272-04E3-4F03-B8C3-8FC1D607A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29" y="876946"/>
            <a:ext cx="6707943" cy="239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5684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Classical Entanglement</a:t>
            </a:r>
            <a:endParaRPr lang="da-DK" sz="2400" dirty="0">
              <a:sym typeface="Symbol" pitchFamily="18" charset="2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DBD1D9B-962A-4EBA-B3F3-BB4EF0352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990600"/>
            <a:ext cx="4953000" cy="300029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3BB71C8-093E-4E4F-B8AA-C096410F4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537" y="3690787"/>
            <a:ext cx="6891337" cy="28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0973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Quantum structured light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251012" y="1460103"/>
            <a:ext cx="845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de-DE" sz="16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BD2F863-734C-4C6B-B537-A3657FEB9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2" y="844176"/>
            <a:ext cx="6434138" cy="231598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D745D80-E6E0-4072-A62B-A872A1B25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412" y="3191535"/>
            <a:ext cx="6019800" cy="32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9193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Quantum structured light</a:t>
            </a:r>
            <a:endParaRPr lang="da-DK" sz="2400" dirty="0">
              <a:sym typeface="Symbol" pitchFamily="18" charset="2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E7B82D1-D324-4A08-8BED-B02B00983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30729"/>
            <a:ext cx="4953000" cy="256390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9100C1B-9222-4084-BDB9-779F5967C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243760"/>
            <a:ext cx="4591050" cy="31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9418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C89CA6C-2243-484C-85F7-5CB70DA50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18" y="914400"/>
            <a:ext cx="6582664" cy="23622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F1FF0D4-A89B-4DAC-94E1-FC762A3AD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378200"/>
            <a:ext cx="4940554" cy="32765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6E3A8B-4B19-465D-90B2-6F91A90FF1A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338138"/>
            <a:ext cx="6629400" cy="474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>
                <a:sym typeface="Symbol" pitchFamily="18" charset="2"/>
              </a:rPr>
              <a:t>Quantum structured light</a:t>
            </a:r>
            <a:endParaRPr lang="da-DK" sz="24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2933266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Quantum structured light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251012" y="1460103"/>
            <a:ext cx="845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de-DE" sz="16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0C3CFF7-0AA1-40EB-B404-7ACA76E1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52239"/>
            <a:ext cx="7890176" cy="25998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E265FB8-392C-4572-873F-91B2B2F94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89317"/>
            <a:ext cx="5715000" cy="241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7354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1B4D459-D87C-47AF-B963-7D533ABA5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2" y="1372692"/>
            <a:ext cx="7686675" cy="2056308"/>
          </a:xfrm>
          <a:prstGeom prst="rect">
            <a:avLst/>
          </a:prstGeom>
        </p:spPr>
      </p:pic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Quantum structured light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251012" y="1460103"/>
            <a:ext cx="845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de-DE" sz="16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129E7D-3CED-48C0-93EC-72B0F1954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87" y="3534340"/>
            <a:ext cx="44672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8177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Quantum </a:t>
            </a:r>
            <a:r>
              <a:rPr lang="en-US" sz="2400" dirty="0" err="1">
                <a:sym typeface="Symbol" pitchFamily="18" charset="2"/>
              </a:rPr>
              <a:t>spatiotermpoal</a:t>
            </a:r>
            <a:r>
              <a:rPr lang="en-US" sz="2400" dirty="0">
                <a:sym typeface="Symbol" pitchFamily="18" charset="2"/>
              </a:rPr>
              <a:t> structured light</a:t>
            </a:r>
            <a:endParaRPr lang="da-DK" sz="2400" dirty="0">
              <a:sym typeface="Symbol" pitchFamily="18" charset="2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CF1500D-D290-486C-995A-C3A9C659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90600"/>
            <a:ext cx="6705600" cy="297352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0D773D7-E94F-4CE1-8753-0D1A5B89F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992742"/>
            <a:ext cx="5934075" cy="26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6721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Ultrafast pulses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1206813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600" dirty="0"/>
          </a:p>
        </p:txBody>
      </p:sp>
      <p:sp>
        <p:nvSpPr>
          <p:cNvPr id="3" name="AutoShape 2" descr="https://www.researchgate.net/profile/Chi-Tse/publication/224084572/figure/fig4/AS:668554865160195@1536407309765/Time-function-of-frequency-shifted-Gaussian-pulse-with-10-dB-RF-bandwidth-of-500-MHz_W640.jpg">
            <a:extLst>
              <a:ext uri="{FF2B5EF4-FFF2-40B4-BE49-F238E27FC236}">
                <a16:creationId xmlns:a16="http://schemas.microsoft.com/office/drawing/2014/main" id="{38099095-9F22-4E89-BF71-C1924CC052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40E427B-B555-4EE0-ABAB-077BEEF17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41" y="1447800"/>
            <a:ext cx="6817118" cy="455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0775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Quantum </a:t>
            </a:r>
            <a:r>
              <a:rPr lang="en-US" sz="2400" dirty="0" err="1">
                <a:sym typeface="Symbol" pitchFamily="18" charset="2"/>
              </a:rPr>
              <a:t>spatiotermpoal</a:t>
            </a:r>
            <a:r>
              <a:rPr lang="en-US" sz="2400" dirty="0">
                <a:sym typeface="Symbol" pitchFamily="18" charset="2"/>
              </a:rPr>
              <a:t> structured light</a:t>
            </a:r>
            <a:endParaRPr lang="da-DK" sz="2400" dirty="0">
              <a:sym typeface="Symbol" pitchFamily="18" charset="2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0D773D7-E94F-4CE1-8753-0D1A5B89F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" y="914400"/>
            <a:ext cx="5934075" cy="2611316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5029BA2C-0582-4734-B127-29B90B1E2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03" y="3352800"/>
            <a:ext cx="70294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8678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Conclusions and Future direction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346B4DD-8728-4C54-8C53-39AA0BAFA4E3}"/>
              </a:ext>
            </a:extLst>
          </p:cNvPr>
          <p:cNvSpPr/>
          <p:nvPr/>
        </p:nvSpPr>
        <p:spPr>
          <a:xfrm>
            <a:off x="435429" y="1600200"/>
            <a:ext cx="81534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262626"/>
                </a:solidFill>
                <a:latin typeface="Karla"/>
              </a:rPr>
              <a:t>Structured light with unique properties has been used in quantum optics </a:t>
            </a:r>
          </a:p>
          <a:p>
            <a:endParaRPr lang="en-US" sz="2000" dirty="0">
              <a:solidFill>
                <a:srgbClr val="262626"/>
              </a:solidFill>
              <a:latin typeface="Karla"/>
            </a:endParaRP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262626"/>
              </a:solidFill>
              <a:latin typeface="Karla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262626"/>
                </a:solidFill>
                <a:latin typeface="Karla"/>
              </a:rPr>
              <a:t>Spatiotemporal </a:t>
            </a:r>
            <a:r>
              <a:rPr lang="en-US" sz="2000" dirty="0" err="1">
                <a:solidFill>
                  <a:srgbClr val="262626"/>
                </a:solidFill>
                <a:latin typeface="Karla"/>
              </a:rPr>
              <a:t>wavepackets</a:t>
            </a:r>
            <a:r>
              <a:rPr lang="en-US" sz="2000" dirty="0">
                <a:solidFill>
                  <a:srgbClr val="262626"/>
                </a:solidFill>
                <a:latin typeface="Karla"/>
              </a:rPr>
              <a:t> can provide extra </a:t>
            </a:r>
            <a:r>
              <a:rPr lang="en-US" sz="2000" dirty="0" err="1">
                <a:solidFill>
                  <a:srgbClr val="262626"/>
                </a:solidFill>
                <a:latin typeface="Karla"/>
              </a:rPr>
              <a:t>DoF</a:t>
            </a:r>
            <a:r>
              <a:rPr lang="en-US" sz="2000" dirty="0">
                <a:solidFill>
                  <a:srgbClr val="262626"/>
                </a:solidFill>
                <a:latin typeface="Karla"/>
              </a:rPr>
              <a:t> (spatial and temporal) and unique properties for quantum optics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262626"/>
              </a:solidFill>
              <a:latin typeface="Karla"/>
            </a:endParaRPr>
          </a:p>
          <a:p>
            <a:endParaRPr lang="en-US" sz="2000" dirty="0">
              <a:solidFill>
                <a:srgbClr val="262626"/>
              </a:solidFill>
              <a:latin typeface="Karla"/>
            </a:endParaRP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262626"/>
              </a:solidFill>
              <a:latin typeface="Karla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262626"/>
                </a:solidFill>
                <a:latin typeface="Karla"/>
              </a:rPr>
              <a:t>Future Goal:  Generate a variety of quantum spatiotemporally structured light and study their properties for further applications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262626"/>
              </a:solidFill>
              <a:latin typeface="Karla"/>
            </a:endParaRP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262626"/>
              </a:solidFill>
              <a:latin typeface="Karla"/>
            </a:endParaRPr>
          </a:p>
          <a:p>
            <a:endParaRPr lang="en-US" sz="1800" dirty="0">
              <a:solidFill>
                <a:srgbClr val="262626"/>
              </a:solidFill>
              <a:latin typeface="Karla"/>
            </a:endParaRPr>
          </a:p>
          <a:p>
            <a:endParaRPr lang="en-US" sz="1800" b="0" i="0" dirty="0">
              <a:solidFill>
                <a:srgbClr val="262626"/>
              </a:solidFill>
              <a:effectLst/>
              <a:latin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59409519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679D218-BBBC-4BAA-95B2-DFDD3239E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977" y="4242426"/>
            <a:ext cx="6088861" cy="2015999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Ultrafast Optics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1206813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600" dirty="0"/>
          </a:p>
        </p:txBody>
      </p:sp>
      <p:sp>
        <p:nvSpPr>
          <p:cNvPr id="3" name="AutoShape 2" descr="https://www.researchgate.net/profile/Chi-Tse/publication/224084572/figure/fig4/AS:668554865160195@1536407309765/Time-function-of-frequency-shifted-Gaussian-pulse-with-10-dB-RF-bandwidth-of-500-MHz_W640.jpg">
            <a:extLst>
              <a:ext uri="{FF2B5EF4-FFF2-40B4-BE49-F238E27FC236}">
                <a16:creationId xmlns:a16="http://schemas.microsoft.com/office/drawing/2014/main" id="{38099095-9F22-4E89-BF71-C1924CC052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1B6E6C6-7842-4034-A5EC-AB646E94C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18" y="1911149"/>
            <a:ext cx="5786438" cy="1843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6463676C-9A3F-494D-AED0-24EC099D8E4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85800" y="1597838"/>
                <a:ext cx="8458200" cy="4269562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ts val="600"/>
                  </a:spcAft>
                  <a:buFont typeface="Arial" charset="0"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5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r>
                  <a:rPr lang="en-US" sz="1800" dirty="0"/>
                  <a:t>Ultrafast optics</a:t>
                </a:r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r>
                  <a:rPr lang="en-US" sz="1800" dirty="0"/>
                  <a:t>Femtosecond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</m:oMath>
                </a14:m>
                <a:r>
                  <a:rPr lang="en-US" sz="1800" dirty="0"/>
                  <a:t> s</a:t>
                </a:r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r>
                  <a:rPr lang="en-US" sz="1800" dirty="0"/>
                  <a:t>Gaussian-Gaussian</a:t>
                </a:r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r>
                  <a:rPr lang="en-US" sz="1800" dirty="0"/>
                  <a:t>Wave packet</a:t>
                </a:r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800" dirty="0"/>
              </a:p>
              <a:p>
                <a:pPr marL="457200" indent="-457200" eaLnBrk="1" fontAlgn="auto" hangingPunct="1">
                  <a:lnSpc>
                    <a:spcPct val="80000"/>
                  </a:lnSpc>
                  <a:buFont typeface="Arial" pitchFamily="34" charset="0"/>
                  <a:buNone/>
                  <a:defRPr/>
                </a:pPr>
                <a:endParaRPr lang="en-US" sz="1600" dirty="0"/>
              </a:p>
              <a:p>
                <a:pPr lvl="1" indent="0" eaLnBrk="1" fontAlgn="auto" hangingPunct="1">
                  <a:lnSpc>
                    <a:spcPct val="80000"/>
                  </a:lnSpc>
                  <a:spcAft>
                    <a:spcPts val="0"/>
                  </a:spcAft>
                  <a:buFont typeface="Arial" charset="0"/>
                  <a:buNone/>
                  <a:defRPr/>
                </a:pPr>
                <a:endParaRPr lang="en-US" sz="1600" dirty="0"/>
              </a:p>
            </p:txBody>
          </p:sp>
        </mc:Choice>
        <mc:Fallback xmlns="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6463676C-9A3F-494D-AED0-24EC099D8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597838"/>
                <a:ext cx="8458200" cy="4269562"/>
              </a:xfrm>
              <a:prstGeom prst="rect">
                <a:avLst/>
              </a:prstGeom>
              <a:blipFill>
                <a:blip r:embed="rId5"/>
                <a:stretch>
                  <a:fillRect l="-649" t="-2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48899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Paraxial wave equation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432412" y="1206813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6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80282" y="1206812"/>
            <a:ext cx="8458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Paraxial equation</a:t>
            </a:r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800" dirty="0"/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en-US" sz="1600" dirty="0"/>
          </a:p>
          <a:p>
            <a:pPr lvl="1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"/>
              <p:cNvSpPr txBox="1"/>
              <p:nvPr/>
            </p:nvSpPr>
            <p:spPr>
              <a:xfrm>
                <a:off x="2891344" y="987553"/>
                <a:ext cx="3590925" cy="105886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Object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344" y="987553"/>
                <a:ext cx="3590925" cy="10588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그림 10">
            <a:extLst>
              <a:ext uri="{FF2B5EF4-FFF2-40B4-BE49-F238E27FC236}">
                <a16:creationId xmlns:a16="http://schemas.microsoft.com/office/drawing/2014/main" id="{7D584B55-568E-413B-BEFC-B082D55F7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932" y="5607166"/>
            <a:ext cx="5856103" cy="701667"/>
          </a:xfrm>
          <a:prstGeom prst="rect">
            <a:avLst/>
          </a:prstGeom>
        </p:spPr>
      </p:pic>
      <p:pic>
        <p:nvPicPr>
          <p:cNvPr id="6146" name="Picture 2" descr="https://upload.wikimedia.org/wikipedia/commons/thumb/6/6a/Intensity_profiles_of_Laguerre-Gaussian_modes.pdf/page1-220px-Intensity_profiles_of_Laguerre-Gaussian_modes.pdf.jpg">
            <a:extLst>
              <a:ext uri="{FF2B5EF4-FFF2-40B4-BE49-F238E27FC236}">
                <a16:creationId xmlns:a16="http://schemas.microsoft.com/office/drawing/2014/main" id="{3C6F926D-086E-473C-941D-B42C25F19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84" y="2205971"/>
            <a:ext cx="3534577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b/be/Hermite-gaussian.png/220px-Hermite-gaussian.png">
            <a:extLst>
              <a:ext uri="{FF2B5EF4-FFF2-40B4-BE49-F238E27FC236}">
                <a16:creationId xmlns:a16="http://schemas.microsoft.com/office/drawing/2014/main" id="{79E3164E-E973-4B8B-8E30-CD2F5BB6A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53" y="2179778"/>
            <a:ext cx="3590924" cy="269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A5D9D1-51BA-4347-8E23-843FD7E9A41C}"/>
              </a:ext>
            </a:extLst>
          </p:cNvPr>
          <p:cNvSpPr txBox="1"/>
          <p:nvPr/>
        </p:nvSpPr>
        <p:spPr>
          <a:xfrm>
            <a:off x="1447800" y="4949499"/>
            <a:ext cx="2161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Hermite Gaussian beam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218947-0827-4ADA-B4B4-1F163E0F3B58}"/>
              </a:ext>
            </a:extLst>
          </p:cNvPr>
          <p:cNvSpPr txBox="1"/>
          <p:nvPr/>
        </p:nvSpPr>
        <p:spPr>
          <a:xfrm>
            <a:off x="5334000" y="4961789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Laguerre Gaussian beam</a:t>
            </a:r>
          </a:p>
        </p:txBody>
      </p:sp>
    </p:spTree>
    <p:extLst>
      <p:ext uri="{BB962C8B-B14F-4D97-AF65-F5344CB8AC3E}">
        <p14:creationId xmlns:p14="http://schemas.microsoft.com/office/powerpoint/2010/main" val="53229194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70" y="1293331"/>
            <a:ext cx="6249060" cy="3708975"/>
          </a:xfrm>
          <a:prstGeom prst="rect">
            <a:avLst/>
          </a:prstGeom>
        </p:spPr>
      </p:pic>
      <p:sp>
        <p:nvSpPr>
          <p:cNvPr id="1176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8138"/>
            <a:ext cx="6629400" cy="474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sym typeface="Symbol" pitchFamily="18" charset="2"/>
              </a:rPr>
              <a:t>Structured light</a:t>
            </a:r>
            <a:endParaRPr lang="da-DK" sz="2400" dirty="0">
              <a:sym typeface="Symbol" pitchFamily="18" charset="2"/>
            </a:endParaRPr>
          </a:p>
        </p:txBody>
      </p:sp>
      <p:sp>
        <p:nvSpPr>
          <p:cNvPr id="73731" name="Rectangle 3"/>
          <p:cNvSpPr txBox="1">
            <a:spLocks noChangeArrowheads="1"/>
          </p:cNvSpPr>
          <p:nvPr/>
        </p:nvSpPr>
        <p:spPr bwMode="auto">
          <a:xfrm>
            <a:off x="457200" y="990600"/>
            <a:ext cx="4724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de-DE" sz="1800" dirty="0"/>
              <a:t>Structured Light</a:t>
            </a:r>
            <a:endParaRPr lang="en-US" altLang="de-DE" sz="1600" dirty="0"/>
          </a:p>
        </p:txBody>
      </p:sp>
      <p:sp>
        <p:nvSpPr>
          <p:cNvPr id="8" name="Rectangle 7"/>
          <p:cNvSpPr/>
          <p:nvPr/>
        </p:nvSpPr>
        <p:spPr>
          <a:xfrm>
            <a:off x="4648200" y="5304710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(H. </a:t>
            </a:r>
            <a:r>
              <a:rPr lang="en-US" sz="1600" dirty="0" err="1">
                <a:latin typeface="+mn-lt"/>
              </a:rPr>
              <a:t>Rubinsztein</a:t>
            </a:r>
            <a:r>
              <a:rPr lang="en-US" sz="1600" dirty="0">
                <a:latin typeface="+mn-lt"/>
              </a:rPr>
              <a:t>-Dunlop </a:t>
            </a:r>
            <a:r>
              <a:rPr lang="en-US" sz="1600" i="1" dirty="0">
                <a:latin typeface="+mn-lt"/>
              </a:rPr>
              <a:t>et al., J. </a:t>
            </a:r>
            <a:r>
              <a:rPr lang="en-US" sz="1600" dirty="0">
                <a:latin typeface="+mn-lt"/>
              </a:rPr>
              <a:t>Opt., 2017) </a:t>
            </a:r>
            <a:endParaRPr lang="de-DE" sz="16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0247" y="5473987"/>
            <a:ext cx="5094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Complicate structured light </a:t>
            </a:r>
          </a:p>
          <a:p>
            <a:pPr>
              <a:defRPr/>
            </a:pPr>
            <a:endParaRPr lang="en-US" sz="1600" dirty="0">
              <a:latin typeface="+mn-lt"/>
            </a:endParaRPr>
          </a:p>
          <a:p>
            <a:pPr>
              <a:defRPr/>
            </a:pPr>
            <a:r>
              <a:rPr lang="en-US" sz="1600" dirty="0">
                <a:latin typeface="+mn-lt"/>
              </a:rPr>
              <a:t>(Structured in phase,</a:t>
            </a:r>
            <a:r>
              <a:rPr lang="ko-KR" altLang="en-US" sz="1600" dirty="0">
                <a:latin typeface="+mn-lt"/>
              </a:rPr>
              <a:t> </a:t>
            </a:r>
            <a:r>
              <a:rPr lang="en-US" altLang="ko-KR" sz="1600" dirty="0">
                <a:latin typeface="+mn-lt"/>
              </a:rPr>
              <a:t>amplitude,</a:t>
            </a:r>
            <a:r>
              <a:rPr lang="ko-KR" altLang="en-US" sz="1600" dirty="0">
                <a:latin typeface="+mn-lt"/>
              </a:rPr>
              <a:t> </a:t>
            </a:r>
            <a:r>
              <a:rPr lang="en-US" altLang="ko-KR" sz="1600" dirty="0">
                <a:latin typeface="+mn-lt"/>
              </a:rPr>
              <a:t>polarization, </a:t>
            </a:r>
            <a:r>
              <a:rPr lang="en-US" altLang="ko-KR" sz="1600" dirty="0" err="1">
                <a:latin typeface="+mn-lt"/>
              </a:rPr>
              <a:t>etc</a:t>
            </a:r>
            <a:r>
              <a:rPr lang="en-US" altLang="ko-KR" sz="1600" dirty="0">
                <a:latin typeface="+mn-lt"/>
              </a:rPr>
              <a:t>)</a:t>
            </a:r>
          </a:p>
          <a:p>
            <a:pPr>
              <a:defRPr/>
            </a:pPr>
            <a:r>
              <a:rPr lang="en-US" sz="1600" dirty="0">
                <a:latin typeface="+mn-lt"/>
              </a:rPr>
              <a:t>Can be structured in space and time 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63689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7200" y="457200"/>
            <a:ext cx="6705600" cy="381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Structured light generation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(Beam shaping )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5456051" y="1676400"/>
            <a:ext cx="35052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LCD based </a:t>
            </a:r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Spatial light modulator (SLM)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753" y="2590800"/>
            <a:ext cx="3007796" cy="3152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47801"/>
            <a:ext cx="4495800" cy="3371850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33401" y="5029200"/>
            <a:ext cx="468968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Phase mask (diffractive optical element) </a:t>
            </a:r>
          </a:p>
          <a:p>
            <a:pPr marL="457200" indent="-457200" eaLnBrk="1" fontAlgn="auto" hangingPunct="1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en-US" sz="1800" dirty="0"/>
              <a:t>(from JENOPTIK)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5877657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32486</TotalTime>
  <Words>1836</Words>
  <Application>Microsoft Office PowerPoint</Application>
  <PresentationFormat>On-screen Show (4:3)</PresentationFormat>
  <Paragraphs>429</Paragraphs>
  <Slides>51</Slides>
  <Notes>51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Arial Black</vt:lpstr>
      <vt:lpstr>Cambria Math</vt:lpstr>
      <vt:lpstr>Karla</vt:lpstr>
      <vt:lpstr>Tahoma</vt:lpstr>
      <vt:lpstr>Times</vt:lpstr>
      <vt:lpstr>Times New Roman</vt:lpstr>
      <vt:lpstr>Wingdings</vt:lpstr>
      <vt:lpstr>Essential</vt:lpstr>
      <vt:lpstr>Structured light  for quantum information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Structured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Airy beam applications</vt:lpstr>
      <vt:lpstr>Airy beam applications</vt:lpstr>
      <vt:lpstr>Airy waves in 3D optical wave packet</vt:lpstr>
      <vt:lpstr>Pulse shaping</vt:lpstr>
      <vt:lpstr>Airy-Bessel wave packet</vt:lpstr>
      <vt:lpstr>Airy waves in 3D optical wave packet</vt:lpstr>
      <vt:lpstr>Vortex beam</vt:lpstr>
      <vt:lpstr>Spatiotemporal vortex</vt:lpstr>
      <vt:lpstr>Spatiotemporal vortex</vt:lpstr>
      <vt:lpstr>Spatiotemporal vortex</vt:lpstr>
      <vt:lpstr>Spatiotemporal vortex</vt:lpstr>
      <vt:lpstr>Toroidal vortex</vt:lpstr>
      <vt:lpstr>Optical toroidal vortex</vt:lpstr>
      <vt:lpstr>Optical toroidal vortex</vt:lpstr>
      <vt:lpstr>More spatiotermpoal wavepackets</vt:lpstr>
      <vt:lpstr>More spatiotermpoal wavepackets</vt:lpstr>
      <vt:lpstr>Recent achievement in 3D wave packets</vt:lpstr>
      <vt:lpstr>Spatiotemporal Structuring of Light</vt:lpstr>
      <vt:lpstr>Spatiotemporal Structuring of Light</vt:lpstr>
      <vt:lpstr>Spatiotemporal Structuring of Light</vt:lpstr>
      <vt:lpstr>Classical Entanglement</vt:lpstr>
      <vt:lpstr>Classical Entanglement</vt:lpstr>
      <vt:lpstr>Classical Entanglement</vt:lpstr>
      <vt:lpstr>Classical Entanglement</vt:lpstr>
      <vt:lpstr>Quantum structured light</vt:lpstr>
      <vt:lpstr>Quantum structured light</vt:lpstr>
      <vt:lpstr>PowerPoint Presentation</vt:lpstr>
      <vt:lpstr>Quantum structured light</vt:lpstr>
      <vt:lpstr>Quantum structured light</vt:lpstr>
      <vt:lpstr>Quantum spatiotermpoal structured light</vt:lpstr>
      <vt:lpstr>Quantum spatiotermpoal structured light</vt:lpstr>
      <vt:lpstr>Conclusions and Future direction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Ways to Shape Pulses in Femtosecond Fiber Lasers</dc:title>
  <dc:creator>achong1</dc:creator>
  <cp:lastModifiedBy>Benjamin A Juarez</cp:lastModifiedBy>
  <cp:revision>770</cp:revision>
  <cp:lastPrinted>2007-03-07T13:11:41Z</cp:lastPrinted>
  <dcterms:modified xsi:type="dcterms:W3CDTF">2025-01-14T18:26:30Z</dcterms:modified>
</cp:coreProperties>
</file>