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12" r:id="rId1"/>
    <p:sldMasterId id="2147483810" r:id="rId2"/>
  </p:sldMasterIdLst>
  <p:notesMasterIdLst>
    <p:notesMasterId r:id="rId40"/>
  </p:notesMasterIdLst>
  <p:sldIdLst>
    <p:sldId id="259" r:id="rId3"/>
    <p:sldId id="485" r:id="rId4"/>
    <p:sldId id="494" r:id="rId5"/>
    <p:sldId id="488" r:id="rId6"/>
    <p:sldId id="489" r:id="rId7"/>
    <p:sldId id="490" r:id="rId8"/>
    <p:sldId id="491" r:id="rId9"/>
    <p:sldId id="492" r:id="rId10"/>
    <p:sldId id="493" r:id="rId11"/>
    <p:sldId id="498" r:id="rId12"/>
    <p:sldId id="495" r:id="rId13"/>
    <p:sldId id="472" r:id="rId14"/>
    <p:sldId id="473" r:id="rId15"/>
    <p:sldId id="474" r:id="rId16"/>
    <p:sldId id="476" r:id="rId17"/>
    <p:sldId id="477" r:id="rId18"/>
    <p:sldId id="486" r:id="rId19"/>
    <p:sldId id="487" r:id="rId20"/>
    <p:sldId id="478" r:id="rId21"/>
    <p:sldId id="479" r:id="rId22"/>
    <p:sldId id="480" r:id="rId23"/>
    <p:sldId id="481" r:id="rId24"/>
    <p:sldId id="482" r:id="rId25"/>
    <p:sldId id="483" r:id="rId26"/>
    <p:sldId id="484" r:id="rId27"/>
    <p:sldId id="463" r:id="rId28"/>
    <p:sldId id="466" r:id="rId29"/>
    <p:sldId id="469" r:id="rId30"/>
    <p:sldId id="470" r:id="rId31"/>
    <p:sldId id="471" r:id="rId32"/>
    <p:sldId id="465" r:id="rId33"/>
    <p:sldId id="467" r:id="rId34"/>
    <p:sldId id="468" r:id="rId35"/>
    <p:sldId id="499" r:id="rId36"/>
    <p:sldId id="496" r:id="rId37"/>
    <p:sldId id="497" r:id="rId38"/>
    <p:sldId id="454" r:id="rId39"/>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A400"/>
    <a:srgbClr val="FC28FC"/>
    <a:srgbClr val="DBE7F4"/>
    <a:srgbClr val="2774AE"/>
    <a:srgbClr val="898989"/>
    <a:srgbClr val="DBE7F5"/>
    <a:srgbClr val="58595B"/>
    <a:srgbClr val="D2DDE8"/>
    <a:srgbClr val="2C75AC"/>
    <a:srgbClr val="0057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49" autoAdjust="0"/>
    <p:restoredTop sz="94663"/>
  </p:normalViewPr>
  <p:slideViewPr>
    <p:cSldViewPr snapToGrid="0" snapToObjects="1">
      <p:cViewPr varScale="1">
        <p:scale>
          <a:sx n="84" d="100"/>
          <a:sy n="84" d="100"/>
        </p:scale>
        <p:origin x="84" y="396"/>
      </p:cViewPr>
      <p:guideLst/>
    </p:cSldViewPr>
  </p:slideViewPr>
  <p:notesTextViewPr>
    <p:cViewPr>
      <p:scale>
        <a:sx n="1" d="1"/>
        <a:sy n="1" d="1"/>
      </p:scale>
      <p:origin x="0" y="0"/>
    </p:cViewPr>
  </p:notesTextViewPr>
  <p:notesViewPr>
    <p:cSldViewPr snapToGrid="0" snapToObjects="1" showGuides="1">
      <p:cViewPr varScale="1">
        <p:scale>
          <a:sx n="129" d="100"/>
          <a:sy n="129" d="100"/>
        </p:scale>
        <p:origin x="3288" y="20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3A5E37-3A67-EE46-AE6F-745A0EEF17F3}" type="datetimeFigureOut">
              <a:rPr lang="en-US" smtClean="0"/>
              <a:t>1/13/2025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2D2381-FA7F-3B4F-861F-D0662239D2ED}" type="slidenum">
              <a:rPr lang="en-US" smtClean="0"/>
              <a:t>‹#›</a:t>
            </a:fld>
            <a:endParaRPr lang="en-US"/>
          </a:p>
        </p:txBody>
      </p:sp>
    </p:spTree>
    <p:extLst>
      <p:ext uri="{BB962C8B-B14F-4D97-AF65-F5344CB8AC3E}">
        <p14:creationId xmlns:p14="http://schemas.microsoft.com/office/powerpoint/2010/main" val="199642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Opener">
    <p:spTree>
      <p:nvGrpSpPr>
        <p:cNvPr id="1" name=""/>
        <p:cNvGrpSpPr/>
        <p:nvPr/>
      </p:nvGrpSpPr>
      <p:grpSpPr>
        <a:xfrm>
          <a:off x="0" y="0"/>
          <a:ext cx="0" cy="0"/>
          <a:chOff x="0" y="0"/>
          <a:chExt cx="0" cy="0"/>
        </a:xfrm>
      </p:grpSpPr>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p:txBody>
          <a:bodyPr/>
          <a:lstStyle/>
          <a:p>
            <a:fld id="{12331DAD-76C8-D143-940A-1249F810C751}" type="datetime4">
              <a:rPr lang="en-US" smtClean="0"/>
              <a:t>January 13, 2025</a:t>
            </a:fld>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p>
            <a:fld id="{B6238B5B-F19C-E947-A0BC-87BD7983F871}" type="slidenum">
              <a:rPr lang="en-US" smtClean="0"/>
              <a:pPr/>
              <a:t>‹#›</a:t>
            </a:fld>
            <a:endParaRPr lang="en-US" dirty="0"/>
          </a:p>
        </p:txBody>
      </p:sp>
      <p:sp>
        <p:nvSpPr>
          <p:cNvPr id="5" name="Background">
            <a:extLst>
              <a:ext uri="{FF2B5EF4-FFF2-40B4-BE49-F238E27FC236}">
                <a16:creationId xmlns:a16="http://schemas.microsoft.com/office/drawing/2014/main" id="{4C1E4286-FD2F-814C-A4E5-B50094C0B6DB}"/>
              </a:ext>
            </a:extLst>
          </p:cNvPr>
          <p:cNvSpPr>
            <a:spLocks noChangeAspect="1"/>
          </p:cNvSpPr>
          <p:nvPr/>
        </p:nvSpPr>
        <p:spPr>
          <a:xfrm>
            <a:off x="0" y="0"/>
            <a:ext cx="9144000" cy="51513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US" sz="4000" b="0" i="0" dirty="0">
              <a:latin typeface="Helvetica Regular" pitchFamily="2" charset="0"/>
            </a:endParaRPr>
          </a:p>
        </p:txBody>
      </p:sp>
      <p:sp>
        <p:nvSpPr>
          <p:cNvPr id="26" name="Content Placeholder 22">
            <a:extLst>
              <a:ext uri="{FF2B5EF4-FFF2-40B4-BE49-F238E27FC236}">
                <a16:creationId xmlns:a16="http://schemas.microsoft.com/office/drawing/2014/main" id="{C424A90F-84FD-434F-AF04-DB8738AB4794}"/>
              </a:ext>
            </a:extLst>
          </p:cNvPr>
          <p:cNvSpPr>
            <a:spLocks noGrp="1"/>
          </p:cNvSpPr>
          <p:nvPr>
            <p:ph sz="quarter" idx="22" hasCustomPrompt="1"/>
          </p:nvPr>
        </p:nvSpPr>
        <p:spPr>
          <a:xfrm>
            <a:off x="640080" y="4663376"/>
            <a:ext cx="1726178" cy="167097"/>
          </a:xfrm>
          <a:prstGeom prst="rect">
            <a:avLst/>
          </a:prstGeom>
        </p:spPr>
        <p:txBody>
          <a:bodyPr wrap="none" lIns="9144" tIns="0" bIns="0" anchor="b" anchorCtr="0">
            <a:spAutoFit/>
          </a:bodyPr>
          <a:lstStyle>
            <a:lvl1pPr marL="0" indent="0">
              <a:spcBef>
                <a:spcPts val="300"/>
              </a:spcBef>
              <a:buFontTx/>
              <a:buNone/>
              <a:defRPr sz="1200" b="0" i="0">
                <a:solidFill>
                  <a:srgbClr val="898989"/>
                </a:solidFill>
                <a:latin typeface="Helvetica Regular" pitchFamily="2" charset="0"/>
              </a:defRPr>
            </a:lvl1pPr>
            <a:lvl2pPr>
              <a:defRPr sz="1200"/>
            </a:lvl2pPr>
            <a:lvl3pPr>
              <a:defRPr sz="1200"/>
            </a:lvl3pPr>
            <a:lvl4pPr>
              <a:defRPr sz="1200"/>
            </a:lvl4pPr>
            <a:lvl5pPr>
              <a:defRPr sz="1200"/>
            </a:lvl5pPr>
          </a:lstStyle>
          <a:p>
            <a:r>
              <a:rPr lang="en-US" sz="1200" dirty="0">
                <a:solidFill>
                  <a:srgbClr val="58595B"/>
                </a:solidFill>
                <a:latin typeface="Helvetica" pitchFamily="2" charset="0"/>
              </a:rPr>
              <a:t>Title, Department Name</a:t>
            </a:r>
          </a:p>
        </p:txBody>
      </p:sp>
      <p:sp>
        <p:nvSpPr>
          <p:cNvPr id="28" name="Content Placeholder 22">
            <a:extLst>
              <a:ext uri="{FF2B5EF4-FFF2-40B4-BE49-F238E27FC236}">
                <a16:creationId xmlns:a16="http://schemas.microsoft.com/office/drawing/2014/main" id="{6013CCDF-D30B-8B49-870C-487BC9166588}"/>
              </a:ext>
            </a:extLst>
          </p:cNvPr>
          <p:cNvSpPr>
            <a:spLocks noGrp="1"/>
          </p:cNvSpPr>
          <p:nvPr>
            <p:ph sz="quarter" idx="23" hasCustomPrompt="1"/>
          </p:nvPr>
        </p:nvSpPr>
        <p:spPr>
          <a:xfrm>
            <a:off x="640080" y="4480496"/>
            <a:ext cx="1188720" cy="167097"/>
          </a:xfrm>
          <a:prstGeom prst="rect">
            <a:avLst/>
          </a:prstGeom>
        </p:spPr>
        <p:txBody>
          <a:bodyPr wrap="none" lIns="9144" tIns="0" bIns="0" anchor="b" anchorCtr="0">
            <a:spAutoFit/>
          </a:bodyPr>
          <a:lstStyle>
            <a:lvl1pPr marL="0" indent="0">
              <a:spcBef>
                <a:spcPts val="300"/>
              </a:spcBef>
              <a:buFontTx/>
              <a:buNone/>
              <a:defRPr sz="1200" b="0" i="0">
                <a:solidFill>
                  <a:srgbClr val="898989"/>
                </a:solidFill>
                <a:latin typeface="Helvetica Regular" pitchFamily="2" charset="0"/>
              </a:defRPr>
            </a:lvl1pPr>
            <a:lvl2pPr>
              <a:defRPr sz="1200"/>
            </a:lvl2pPr>
            <a:lvl3pPr>
              <a:defRPr sz="1200"/>
            </a:lvl3pPr>
            <a:lvl4pPr>
              <a:defRPr sz="1200"/>
            </a:lvl4pPr>
            <a:lvl5pPr>
              <a:defRPr sz="1200"/>
            </a:lvl5pPr>
          </a:lstStyle>
          <a:p>
            <a:r>
              <a:rPr lang="en-US" sz="1200" dirty="0">
                <a:solidFill>
                  <a:srgbClr val="58595B"/>
                </a:solidFill>
                <a:latin typeface="Helvetica" pitchFamily="2" charset="0"/>
              </a:rPr>
              <a:t>Presenter Name</a:t>
            </a:r>
          </a:p>
        </p:txBody>
      </p:sp>
      <p:sp>
        <p:nvSpPr>
          <p:cNvPr id="15" name="Header rule">
            <a:extLst>
              <a:ext uri="{FF2B5EF4-FFF2-40B4-BE49-F238E27FC236}">
                <a16:creationId xmlns:a16="http://schemas.microsoft.com/office/drawing/2014/main" id="{9D6D4E19-3FBE-DF40-B8C1-98D35A8D9F51}"/>
              </a:ext>
            </a:extLst>
          </p:cNvPr>
          <p:cNvSpPr/>
          <p:nvPr/>
        </p:nvSpPr>
        <p:spPr>
          <a:xfrm>
            <a:off x="640080" y="3017520"/>
            <a:ext cx="7772400" cy="36576"/>
          </a:xfrm>
          <a:prstGeom prst="rect">
            <a:avLst/>
          </a:prstGeom>
          <a:solidFill>
            <a:srgbClr val="2C75A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b="0" i="0" dirty="0">
              <a:latin typeface="Helvetica Regular" pitchFamily="2" charset="0"/>
            </a:endParaRPr>
          </a:p>
        </p:txBody>
      </p:sp>
      <p:sp>
        <p:nvSpPr>
          <p:cNvPr id="7" name="Header rule">
            <a:extLst>
              <a:ext uri="{FF2B5EF4-FFF2-40B4-BE49-F238E27FC236}">
                <a16:creationId xmlns:a16="http://schemas.microsoft.com/office/drawing/2014/main" id="{09B1960F-507A-E84C-8B64-1891B754A975}"/>
              </a:ext>
            </a:extLst>
          </p:cNvPr>
          <p:cNvSpPr/>
          <p:nvPr/>
        </p:nvSpPr>
        <p:spPr>
          <a:xfrm>
            <a:off x="640080" y="1828800"/>
            <a:ext cx="7772400" cy="36576"/>
          </a:xfrm>
          <a:prstGeom prst="rect">
            <a:avLst/>
          </a:prstGeom>
          <a:solidFill>
            <a:srgbClr val="2C75A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b="0" i="0" dirty="0">
              <a:latin typeface="Helvetica Regular" pitchFamily="2" charset="0"/>
            </a:endParaRPr>
          </a:p>
        </p:txBody>
      </p:sp>
      <p:pic>
        <p:nvPicPr>
          <p:cNvPr id="3" name="logo lockup" hidden="1">
            <a:extLst>
              <a:ext uri="{FF2B5EF4-FFF2-40B4-BE49-F238E27FC236}">
                <a16:creationId xmlns:a16="http://schemas.microsoft.com/office/drawing/2014/main" id="{A0682890-AF0C-4247-AD31-1CB6F62F7850}"/>
              </a:ext>
            </a:extLst>
          </p:cNvPr>
          <p:cNvPicPr>
            <a:picLocks noChangeAspect="1"/>
          </p:cNvPicPr>
          <p:nvPr/>
        </p:nvPicPr>
        <p:blipFill>
          <a:blip r:embed="rId2"/>
          <a:stretch>
            <a:fillRect/>
          </a:stretch>
        </p:blipFill>
        <p:spPr>
          <a:xfrm>
            <a:off x="640080" y="473625"/>
            <a:ext cx="3429000" cy="381000"/>
          </a:xfrm>
          <a:prstGeom prst="rect">
            <a:avLst/>
          </a:prstGeom>
        </p:spPr>
      </p:pic>
      <p:sp>
        <p:nvSpPr>
          <p:cNvPr id="13" name="Picture Placeholder 5">
            <a:extLst>
              <a:ext uri="{FF2B5EF4-FFF2-40B4-BE49-F238E27FC236}">
                <a16:creationId xmlns:a16="http://schemas.microsoft.com/office/drawing/2014/main" id="{4C1BE7FB-0098-1444-898A-9FEDB68EF2C5}"/>
              </a:ext>
            </a:extLst>
          </p:cNvPr>
          <p:cNvSpPr>
            <a:spLocks noGrp="1"/>
          </p:cNvSpPr>
          <p:nvPr>
            <p:ph type="pic" sz="quarter" idx="24" hasCustomPrompt="1"/>
          </p:nvPr>
        </p:nvSpPr>
        <p:spPr>
          <a:xfrm>
            <a:off x="647698" y="476251"/>
            <a:ext cx="5564638" cy="1031639"/>
          </a:xfrm>
          <a:prstGeom prst="rect">
            <a:avLst/>
          </a:prstGeom>
        </p:spPr>
        <p:txBody>
          <a:bodyPr wrap="square" lIns="0" tIns="0" rIns="0" anchor="t" anchorCtr="0">
            <a:noAutofit/>
          </a:bodyPr>
          <a:lstStyle>
            <a:lvl1pPr marL="0" indent="0" algn="l">
              <a:buNone/>
              <a:defRPr sz="1000" u="none"/>
            </a:lvl1pPr>
          </a:lstStyle>
          <a:p>
            <a:r>
              <a:rPr lang="en-US" dirty="0"/>
              <a:t>Click the icon to insert the </a:t>
            </a:r>
            <a:r>
              <a:rPr lang="en-US" dirty="0" err="1"/>
              <a:t>Bxd-blk</a:t>
            </a:r>
            <a:r>
              <a:rPr lang="en-US" dirty="0"/>
              <a:t> or Boxed-</a:t>
            </a:r>
            <a:r>
              <a:rPr lang="en-US" dirty="0" err="1"/>
              <a:t>BlackType</a:t>
            </a:r>
            <a:r>
              <a:rPr lang="en-US" dirty="0"/>
              <a:t>, </a:t>
            </a:r>
            <a:r>
              <a:rPr lang="en-US" dirty="0" err="1"/>
              <a:t>svg</a:t>
            </a:r>
            <a:r>
              <a:rPr lang="en-US" dirty="0"/>
              <a:t> or </a:t>
            </a:r>
            <a:r>
              <a:rPr lang="en-US" dirty="0" err="1"/>
              <a:t>png</a:t>
            </a:r>
            <a:r>
              <a:rPr lang="en-US" dirty="0"/>
              <a:t> format version of your department logo. Follow the pink instructions.</a:t>
            </a:r>
          </a:p>
        </p:txBody>
      </p:sp>
      <p:sp>
        <p:nvSpPr>
          <p:cNvPr id="12" name="TextBox 11" hidden="1">
            <a:extLst>
              <a:ext uri="{FF2B5EF4-FFF2-40B4-BE49-F238E27FC236}">
                <a16:creationId xmlns:a16="http://schemas.microsoft.com/office/drawing/2014/main" id="{992A067E-6CB9-C14C-9A18-33F98E6EF3A7}"/>
              </a:ext>
            </a:extLst>
          </p:cNvPr>
          <p:cNvSpPr txBox="1"/>
          <p:nvPr/>
        </p:nvSpPr>
        <p:spPr>
          <a:xfrm>
            <a:off x="649224" y="475488"/>
            <a:ext cx="800100" cy="374904"/>
          </a:xfrm>
          <a:prstGeom prst="rect">
            <a:avLst/>
          </a:prstGeom>
          <a:solidFill>
            <a:srgbClr val="FF00FF"/>
          </a:solidFill>
          <a:ln w="6350">
            <a:noFill/>
          </a:ln>
        </p:spPr>
        <p:txBody>
          <a:bodyPr wrap="square" lIns="18288" tIns="9144" rIns="18288" bIns="0" rtlCol="0" anchor="ctr" anchorCtr="1">
            <a:normAutofit fontScale="92500" lnSpcReduction="20000"/>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800" dirty="0">
                <a:solidFill>
                  <a:schemeClr val="bg1"/>
                </a:solidFill>
              </a:rPr>
              <a:t>Resize the UCLA logo to match the size &amp; position of this box</a:t>
            </a:r>
          </a:p>
        </p:txBody>
      </p:sp>
      <p:sp>
        <p:nvSpPr>
          <p:cNvPr id="6" name="Text Placeholder 5">
            <a:extLst>
              <a:ext uri="{FF2B5EF4-FFF2-40B4-BE49-F238E27FC236}">
                <a16:creationId xmlns:a16="http://schemas.microsoft.com/office/drawing/2014/main" id="{D1A3CCD6-7C87-3540-AD4F-C4E375A40A67}"/>
              </a:ext>
            </a:extLst>
          </p:cNvPr>
          <p:cNvSpPr>
            <a:spLocks noGrp="1"/>
          </p:cNvSpPr>
          <p:nvPr>
            <p:ph type="body" sz="quarter" idx="25" hasCustomPrompt="1"/>
          </p:nvPr>
        </p:nvSpPr>
        <p:spPr>
          <a:xfrm>
            <a:off x="640080" y="1645920"/>
            <a:ext cx="3383280" cy="91440"/>
          </a:xfrm>
          <a:prstGeom prst="rect">
            <a:avLst/>
          </a:prstGeom>
        </p:spPr>
        <p:txBody>
          <a:bodyPr wrap="none" lIns="18288">
            <a:spAutoFit/>
          </a:bodyPr>
          <a:lstStyle>
            <a:lvl1pPr marL="0" indent="0">
              <a:buNone/>
              <a:defRPr sz="800" cap="all" baseline="0">
                <a:latin typeface="+mn-lt"/>
              </a:defRPr>
            </a:lvl1pPr>
            <a:lvl2pPr marL="0" indent="0">
              <a:buFont typeface="Arial" panose="020B0604020202020204" pitchFamily="34" charset="0"/>
              <a:buNone/>
              <a:defRPr sz="800">
                <a:latin typeface="+mn-lt"/>
              </a:defRPr>
            </a:lvl2pPr>
            <a:lvl3pPr marL="363474" indent="0">
              <a:buNone/>
              <a:defRPr sz="800">
                <a:latin typeface="+mn-lt"/>
              </a:defRPr>
            </a:lvl3pPr>
            <a:lvl4pPr marL="0" indent="0">
              <a:buNone/>
              <a:defRPr sz="800">
                <a:latin typeface="+mn-lt"/>
              </a:defRPr>
            </a:lvl4pPr>
            <a:lvl5pPr marL="0" indent="0">
              <a:buNone/>
              <a:defRPr sz="800">
                <a:latin typeface="+mn-lt"/>
              </a:defRPr>
            </a:lvl5pPr>
          </a:lstStyle>
          <a:p>
            <a:pPr lvl="0"/>
            <a:r>
              <a:rPr lang="en-US" dirty="0"/>
              <a:t>JOB # GOES HERE [REMOVE FOR LIVE AUDIENCE PRESENTATION]</a:t>
            </a:r>
          </a:p>
        </p:txBody>
      </p:sp>
      <p:sp>
        <p:nvSpPr>
          <p:cNvPr id="2" name="TextBox 1">
            <a:extLst>
              <a:ext uri="{FF2B5EF4-FFF2-40B4-BE49-F238E27FC236}">
                <a16:creationId xmlns:a16="http://schemas.microsoft.com/office/drawing/2014/main" id="{E2AB141D-50D8-B545-AC99-DA856384CC54}"/>
              </a:ext>
            </a:extLst>
          </p:cNvPr>
          <p:cNvSpPr txBox="1"/>
          <p:nvPr/>
        </p:nvSpPr>
        <p:spPr>
          <a:xfrm>
            <a:off x="6594764" y="304800"/>
            <a:ext cx="1427018" cy="1373504"/>
          </a:xfrm>
          <a:prstGeom prst="rect">
            <a:avLst/>
          </a:prstGeom>
          <a:noFill/>
        </p:spPr>
        <p:txBody>
          <a:bodyPr wrap="square" rtlCol="0">
            <a:spAutoFit/>
          </a:bodyPr>
          <a:lstStyle/>
          <a:p>
            <a:endParaRPr lang="en-US" dirty="0"/>
          </a:p>
        </p:txBody>
      </p:sp>
      <p:sp>
        <p:nvSpPr>
          <p:cNvPr id="10" name="Text Placeholder 9">
            <a:extLst>
              <a:ext uri="{FF2B5EF4-FFF2-40B4-BE49-F238E27FC236}">
                <a16:creationId xmlns:a16="http://schemas.microsoft.com/office/drawing/2014/main" id="{E60C41A6-45A6-5B44-9CEC-EBB9C50F73C1}"/>
              </a:ext>
            </a:extLst>
          </p:cNvPr>
          <p:cNvSpPr>
            <a:spLocks noGrp="1"/>
          </p:cNvSpPr>
          <p:nvPr>
            <p:ph type="body" sz="quarter" idx="27" hasCustomPrompt="1"/>
          </p:nvPr>
        </p:nvSpPr>
        <p:spPr>
          <a:xfrm>
            <a:off x="3529852" y="3192476"/>
            <a:ext cx="4882627" cy="250005"/>
          </a:xfrm>
          <a:prstGeom prst="rect">
            <a:avLst/>
          </a:prstGeom>
        </p:spPr>
        <p:txBody>
          <a:bodyPr lIns="0"/>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900">
                <a:solidFill>
                  <a:srgbClr val="FC28FC"/>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1. GUIDES – To make sure guides are visible, inside the View ribbon, click the Guides checkbox. Then click the icon inside the picture frame to add your logo.</a:t>
            </a:r>
          </a:p>
        </p:txBody>
      </p:sp>
      <p:sp>
        <p:nvSpPr>
          <p:cNvPr id="22" name="Text Placeholder 9">
            <a:extLst>
              <a:ext uri="{FF2B5EF4-FFF2-40B4-BE49-F238E27FC236}">
                <a16:creationId xmlns:a16="http://schemas.microsoft.com/office/drawing/2014/main" id="{A7DA1E21-D79E-F544-A510-7244E006EC4A}"/>
              </a:ext>
            </a:extLst>
          </p:cNvPr>
          <p:cNvSpPr>
            <a:spLocks noGrp="1"/>
          </p:cNvSpPr>
          <p:nvPr>
            <p:ph type="body" sz="quarter" idx="28" hasCustomPrompt="1"/>
          </p:nvPr>
        </p:nvSpPr>
        <p:spPr>
          <a:xfrm>
            <a:off x="3529852" y="3525422"/>
            <a:ext cx="4882627" cy="250005"/>
          </a:xfrm>
          <a:prstGeom prst="rect">
            <a:avLst/>
          </a:prstGeom>
        </p:spPr>
        <p:txBody>
          <a:bodyPr lIns="0"/>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900">
                <a:solidFill>
                  <a:srgbClr val="FC28FC"/>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2. QUALITY – For the sharpest image, we recommend selecting your logo from the </a:t>
            </a:r>
            <a:r>
              <a:rPr lang="en-US" dirty="0" err="1"/>
              <a:t>svg</a:t>
            </a:r>
            <a:r>
              <a:rPr lang="en-US" dirty="0"/>
              <a:t> folder. Insert the </a:t>
            </a:r>
            <a:r>
              <a:rPr lang="en-US" dirty="0" err="1"/>
              <a:t>Bxd-blk</a:t>
            </a:r>
            <a:r>
              <a:rPr lang="en-US" dirty="0"/>
              <a:t> or Boxed-</a:t>
            </a:r>
            <a:r>
              <a:rPr lang="en-US" dirty="0" err="1"/>
              <a:t>BlackType</a:t>
            </a:r>
            <a:r>
              <a:rPr lang="en-US" dirty="0"/>
              <a:t> version and it will appear in the picture frame.</a:t>
            </a:r>
          </a:p>
        </p:txBody>
      </p:sp>
      <p:sp>
        <p:nvSpPr>
          <p:cNvPr id="23" name="Text Placeholder 9">
            <a:extLst>
              <a:ext uri="{FF2B5EF4-FFF2-40B4-BE49-F238E27FC236}">
                <a16:creationId xmlns:a16="http://schemas.microsoft.com/office/drawing/2014/main" id="{624A8DDF-AAAB-5F4B-94B6-2B8F1EAAD0A7}"/>
              </a:ext>
            </a:extLst>
          </p:cNvPr>
          <p:cNvSpPr>
            <a:spLocks noGrp="1"/>
          </p:cNvSpPr>
          <p:nvPr>
            <p:ph type="body" sz="quarter" idx="29" hasCustomPrompt="1"/>
          </p:nvPr>
        </p:nvSpPr>
        <p:spPr>
          <a:xfrm>
            <a:off x="3529852" y="3858368"/>
            <a:ext cx="4882627" cy="716286"/>
          </a:xfrm>
          <a:prstGeom prst="rect">
            <a:avLst/>
          </a:prstGeom>
        </p:spPr>
        <p:txBody>
          <a:bodyPr lIns="0" tIns="45720" rIns="91440" bIns="45720"/>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900">
                <a:solidFill>
                  <a:srgbClr val="FC28FC"/>
                </a:solidFill>
              </a:defRPr>
            </a:lvl1pPr>
          </a:lstStyle>
          <a:p>
            <a:pPr lvl="0"/>
            <a:r>
              <a:rPr lang="en-US" dirty="0"/>
              <a:t>3. SCALE – With the picture frame selected, inside the Graphic Format ribbon, click the Format Pane. Click the Size and Properties icon and open the Size section. Make sure the boxes for Lock aspect ratio and Relative to original picture size are checked. Click the RESET button to resize the logo in the frame. Continue resizing using the scaling arrows if necessary. The blue UCLA logo box should match up with the top and bottom guides.</a:t>
            </a:r>
          </a:p>
        </p:txBody>
      </p:sp>
      <p:sp>
        <p:nvSpPr>
          <p:cNvPr id="24" name="Text Placeholder 9">
            <a:extLst>
              <a:ext uri="{FF2B5EF4-FFF2-40B4-BE49-F238E27FC236}">
                <a16:creationId xmlns:a16="http://schemas.microsoft.com/office/drawing/2014/main" id="{780DC648-A60E-984C-B078-E1226FC92945}"/>
              </a:ext>
            </a:extLst>
          </p:cNvPr>
          <p:cNvSpPr>
            <a:spLocks noGrp="1"/>
          </p:cNvSpPr>
          <p:nvPr>
            <p:ph type="body" sz="quarter" idx="30" hasCustomPrompt="1"/>
          </p:nvPr>
        </p:nvSpPr>
        <p:spPr>
          <a:xfrm>
            <a:off x="3529852" y="4656177"/>
            <a:ext cx="4882627" cy="125355"/>
          </a:xfrm>
          <a:prstGeom prst="rect">
            <a:avLst/>
          </a:prstGeom>
        </p:spPr>
        <p:txBody>
          <a:bodyPr lIns="0"/>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900">
                <a:solidFill>
                  <a:srgbClr val="FC28FC"/>
                </a:solidFill>
              </a:defRPr>
            </a:lvl1pPr>
          </a:lstStyle>
          <a:p>
            <a:pPr lvl="0"/>
            <a:r>
              <a:rPr lang="en-US" dirty="0"/>
              <a:t>4. POSITION – Align the blue UCLA logo box to meet the left guide. </a:t>
            </a:r>
          </a:p>
        </p:txBody>
      </p:sp>
      <p:sp>
        <p:nvSpPr>
          <p:cNvPr id="8" name="Text Placeholder 7">
            <a:extLst>
              <a:ext uri="{FF2B5EF4-FFF2-40B4-BE49-F238E27FC236}">
                <a16:creationId xmlns:a16="http://schemas.microsoft.com/office/drawing/2014/main" id="{2FA6F6D3-C084-D543-B260-D6C73FE285CF}"/>
              </a:ext>
            </a:extLst>
          </p:cNvPr>
          <p:cNvSpPr>
            <a:spLocks noGrp="1"/>
          </p:cNvSpPr>
          <p:nvPr>
            <p:ph type="body" sz="quarter" idx="31" hasCustomPrompt="1"/>
          </p:nvPr>
        </p:nvSpPr>
        <p:spPr>
          <a:xfrm>
            <a:off x="640080" y="2367906"/>
            <a:ext cx="7772400" cy="152349"/>
          </a:xfrm>
          <a:prstGeom prst="rect">
            <a:avLst/>
          </a:prstGeom>
        </p:spPr>
        <p:txBody>
          <a:bodyPr wrap="square" anchor="ctr" anchorCtr="0">
            <a:spAutoFit/>
          </a:bodyPr>
          <a:lstStyle>
            <a:lvl1pPr marL="0" indent="0">
              <a:buNone/>
              <a:defRPr lang="en-US" sz="2800" smtClean="0">
                <a:effectLst/>
              </a:defRPr>
            </a:lvl1pPr>
            <a:lvl2pPr marL="0" indent="0">
              <a:buFont typeface="Arial" panose="020B0604020202020204" pitchFamily="34" charset="0"/>
              <a:buNone/>
              <a:defRPr sz="3600" b="1">
                <a:latin typeface="+mj-lt"/>
              </a:defRPr>
            </a:lvl2pPr>
            <a:lvl3pPr marL="363474" indent="0">
              <a:buNone/>
              <a:defRPr sz="3600" b="1">
                <a:latin typeface="+mj-lt"/>
              </a:defRPr>
            </a:lvl3pPr>
            <a:lvl4pPr marL="0" indent="0">
              <a:buNone/>
              <a:defRPr sz="3600" b="1">
                <a:latin typeface="+mj-lt"/>
              </a:defRPr>
            </a:lvl4pPr>
            <a:lvl5pPr marL="0" indent="0">
              <a:buNone/>
              <a:defRPr sz="3600" b="1">
                <a:latin typeface="+mj-lt"/>
              </a:defRPr>
            </a:lvl5pPr>
          </a:lstStyle>
          <a:p>
            <a:r>
              <a:rPr lang="en-US" sz="1100" dirty="0" smtClean="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Optical cycling of </a:t>
            </a:r>
            <a:r>
              <a:rPr lang="en-US" sz="1100" dirty="0" err="1" smtClean="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arenes</a:t>
            </a:r>
            <a:r>
              <a:rPr lang="en-US" sz="1100" dirty="0" smtClean="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 for single-molecule quantum state preparation and readout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hidden="1">
            <a:extLst>
              <a:ext uri="{FF2B5EF4-FFF2-40B4-BE49-F238E27FC236}">
                <a16:creationId xmlns:a16="http://schemas.microsoft.com/office/drawing/2014/main" id="{DAEABCCE-008D-444A-9E36-5D3414A07090}"/>
              </a:ext>
            </a:extLst>
          </p:cNvPr>
          <p:cNvSpPr txBox="1"/>
          <p:nvPr/>
        </p:nvSpPr>
        <p:spPr>
          <a:xfrm>
            <a:off x="649224" y="475488"/>
            <a:ext cx="800100" cy="374904"/>
          </a:xfrm>
          <a:prstGeom prst="rect">
            <a:avLst/>
          </a:prstGeom>
          <a:solidFill>
            <a:srgbClr val="FF00FF"/>
          </a:solidFill>
          <a:ln w="6350">
            <a:noFill/>
          </a:ln>
        </p:spPr>
        <p:txBody>
          <a:bodyPr wrap="square" lIns="18288" tIns="9144" rIns="18288" bIns="0" rtlCol="0" anchor="ctr" anchorCtr="1">
            <a:normAutofit fontScale="92500" lnSpcReduction="20000"/>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800" dirty="0">
                <a:solidFill>
                  <a:schemeClr val="bg1"/>
                </a:solidFill>
              </a:rPr>
              <a:t>Resize the UCLA logo to match the size &amp; position of this box</a:t>
            </a:r>
          </a:p>
        </p:txBody>
      </p:sp>
      <p:sp>
        <p:nvSpPr>
          <p:cNvPr id="20" name="TextBox 19">
            <a:extLst>
              <a:ext uri="{FF2B5EF4-FFF2-40B4-BE49-F238E27FC236}">
                <a16:creationId xmlns:a16="http://schemas.microsoft.com/office/drawing/2014/main" id="{7B98486D-C649-D848-B5F6-E86CD5336334}"/>
              </a:ext>
            </a:extLst>
          </p:cNvPr>
          <p:cNvSpPr txBox="1"/>
          <p:nvPr/>
        </p:nvSpPr>
        <p:spPr>
          <a:xfrm>
            <a:off x="6594764" y="304800"/>
            <a:ext cx="1427018" cy="1373504"/>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216777719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5" orient="horz" pos="300">
          <p15:clr>
            <a:srgbClr val="FBAE40"/>
          </p15:clr>
        </p15:guide>
        <p15:guide id="6" orient="horz" pos="540">
          <p15:clr>
            <a:srgbClr val="FBAE40"/>
          </p15:clr>
        </p15:guide>
        <p15:guide id="7" pos="40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header w/two captioned images captions">
    <p:spTree>
      <p:nvGrpSpPr>
        <p:cNvPr id="1" name=""/>
        <p:cNvGrpSpPr/>
        <p:nvPr/>
      </p:nvGrpSpPr>
      <p:grpSpPr>
        <a:xfrm>
          <a:off x="0" y="0"/>
          <a:ext cx="0" cy="0"/>
          <a:chOff x="0" y="0"/>
          <a:chExt cx="0" cy="0"/>
        </a:xfrm>
      </p:grpSpPr>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p:txBody>
          <a:bodyPr/>
          <a:lstStyle/>
          <a:p>
            <a:fld id="{B9EB0CAB-07AA-2647-BE58-7A658EF3CBEE}" type="datetime4">
              <a:rPr lang="en-US" smtClean="0"/>
              <a:t>January 13, 2025</a:t>
            </a:fld>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a:xfrm>
            <a:off x="8686800" y="4754880"/>
            <a:ext cx="457200" cy="365760"/>
          </a:xfrm>
        </p:spPr>
        <p:txBody>
          <a:bodyPr/>
          <a:lstStyle/>
          <a:p>
            <a:fld id="{B6238B5B-F19C-E947-A0BC-87BD7983F871}" type="slidenum">
              <a:rPr lang="en-US" smtClean="0"/>
              <a:pPr/>
              <a:t>‹#›</a:t>
            </a:fld>
            <a:endParaRPr lang="en-US" dirty="0"/>
          </a:p>
        </p:txBody>
      </p:sp>
      <p:sp>
        <p:nvSpPr>
          <p:cNvPr id="2" name="Rectangle 1">
            <a:extLst>
              <a:ext uri="{FF2B5EF4-FFF2-40B4-BE49-F238E27FC236}">
                <a16:creationId xmlns:a16="http://schemas.microsoft.com/office/drawing/2014/main" id="{3735DA87-8D0D-5646-9263-BA8534F57B0F}"/>
              </a:ext>
            </a:extLst>
          </p:cNvPr>
          <p:cNvSpPr/>
          <p:nvPr/>
        </p:nvSpPr>
        <p:spPr>
          <a:xfrm>
            <a:off x="0" y="0"/>
            <a:ext cx="9144000" cy="11689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a:extLst>
              <a:ext uri="{FF2B5EF4-FFF2-40B4-BE49-F238E27FC236}">
                <a16:creationId xmlns:a16="http://schemas.microsoft.com/office/drawing/2014/main" id="{CD6FC555-1AA9-E647-94A1-A53C5C1DD7CF}"/>
              </a:ext>
            </a:extLst>
          </p:cNvPr>
          <p:cNvSpPr txBox="1">
            <a:spLocks/>
          </p:cNvSpPr>
          <p:nvPr/>
        </p:nvSpPr>
        <p:spPr>
          <a:xfrm>
            <a:off x="640079" y="365760"/>
            <a:ext cx="7772400" cy="274320"/>
          </a:xfrm>
          <a:prstGeom prst="rect">
            <a:avLst/>
          </a:prstGeom>
        </p:spPr>
        <p:txBody>
          <a:bodyPr vert="horz" wrap="none" lIns="0" tIns="0" rIns="0" bIns="0" rtlCol="0" anchor="t" anchorCtr="0">
            <a:noAutofit/>
          </a:bodyPr>
          <a:lstStyle>
            <a:lvl1pPr algn="l" defTabSz="685800" rtl="0" eaLnBrk="1" latinLnBrk="0" hangingPunct="1">
              <a:lnSpc>
                <a:spcPct val="90000"/>
              </a:lnSpc>
              <a:spcBef>
                <a:spcPct val="0"/>
              </a:spcBef>
              <a:buNone/>
              <a:defRPr sz="2800" b="1" i="0" kern="1200" baseline="0">
                <a:solidFill>
                  <a:srgbClr val="58595B"/>
                </a:solidFill>
                <a:latin typeface="Helvetica" pitchFamily="2" charset="0"/>
                <a:ea typeface="+mj-ea"/>
                <a:cs typeface="+mj-cs"/>
              </a:defRPr>
            </a:lvl1pPr>
          </a:lstStyle>
          <a:p>
            <a:r>
              <a:rPr lang="en-US" sz="1800" dirty="0"/>
              <a:t>Small Header w/two captioned images</a:t>
            </a:r>
          </a:p>
        </p:txBody>
      </p:sp>
      <p:sp>
        <p:nvSpPr>
          <p:cNvPr id="6" name="Header rule">
            <a:extLst>
              <a:ext uri="{FF2B5EF4-FFF2-40B4-BE49-F238E27FC236}">
                <a16:creationId xmlns:a16="http://schemas.microsoft.com/office/drawing/2014/main" id="{A64E2F76-6F70-6E41-8E67-76251B3CBB36}"/>
              </a:ext>
            </a:extLst>
          </p:cNvPr>
          <p:cNvSpPr/>
          <p:nvPr/>
        </p:nvSpPr>
        <p:spPr>
          <a:xfrm>
            <a:off x="640080" y="673649"/>
            <a:ext cx="7772400" cy="36576"/>
          </a:xfrm>
          <a:prstGeom prst="rect">
            <a:avLst/>
          </a:prstGeom>
          <a:solidFill>
            <a:srgbClr val="2774A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b="0" i="0" dirty="0">
              <a:latin typeface="Helvetica Regular" pitchFamily="2" charset="0"/>
            </a:endParaRPr>
          </a:p>
        </p:txBody>
      </p:sp>
      <p:sp>
        <p:nvSpPr>
          <p:cNvPr id="9" name="Text Placeholder 8">
            <a:extLst>
              <a:ext uri="{FF2B5EF4-FFF2-40B4-BE49-F238E27FC236}">
                <a16:creationId xmlns:a16="http://schemas.microsoft.com/office/drawing/2014/main" id="{8D21123F-3052-7448-8323-EBC781A2C598}"/>
              </a:ext>
            </a:extLst>
          </p:cNvPr>
          <p:cNvSpPr>
            <a:spLocks noGrp="1"/>
          </p:cNvSpPr>
          <p:nvPr>
            <p:ph type="body" sz="quarter" idx="24" hasCustomPrompt="1"/>
          </p:nvPr>
        </p:nvSpPr>
        <p:spPr>
          <a:xfrm>
            <a:off x="639950" y="4114800"/>
            <a:ext cx="3749039" cy="134139"/>
          </a:xfrm>
          <a:prstGeom prst="rect">
            <a:avLst/>
          </a:prstGeom>
        </p:spPr>
        <p:txBody>
          <a:bodyPr wrap="square" anchor="t" anchorCtr="0">
            <a:spAutoFit/>
          </a:bodyPr>
          <a:lstStyle>
            <a:lvl1pPr marL="0" indent="0">
              <a:lnSpc>
                <a:spcPts val="1100"/>
              </a:lnSpc>
              <a:buNone/>
              <a:defRPr sz="800">
                <a:latin typeface="+mn-lt"/>
              </a:defRPr>
            </a:lvl1pPr>
            <a:lvl2pPr>
              <a:defRPr sz="800">
                <a:latin typeface="+mn-lt"/>
              </a:defRPr>
            </a:lvl2pPr>
            <a:lvl3pPr>
              <a:defRPr sz="800">
                <a:latin typeface="+mn-lt"/>
              </a:defRPr>
            </a:lvl3pPr>
            <a:lvl4pPr>
              <a:defRPr sz="800">
                <a:latin typeface="+mn-lt"/>
              </a:defRPr>
            </a:lvl4pPr>
            <a:lvl5pPr>
              <a:defRPr sz="800">
                <a:latin typeface="+mn-lt"/>
              </a:defRPr>
            </a:lvl5pPr>
          </a:lstStyle>
          <a:p>
            <a:pPr lvl="0"/>
            <a:r>
              <a:rPr lang="en-US" dirty="0"/>
              <a:t>Caption goes here, one line recommended, two lines max. lorem ipsum</a:t>
            </a:r>
          </a:p>
        </p:txBody>
      </p:sp>
      <p:sp>
        <p:nvSpPr>
          <p:cNvPr id="11" name="Rectangle 10">
            <a:extLst>
              <a:ext uri="{FF2B5EF4-FFF2-40B4-BE49-F238E27FC236}">
                <a16:creationId xmlns:a16="http://schemas.microsoft.com/office/drawing/2014/main" id="{15ECEDA9-F4E9-D546-AADD-9E9431B373F9}"/>
              </a:ext>
            </a:extLst>
          </p:cNvPr>
          <p:cNvSpPr/>
          <p:nvPr/>
        </p:nvSpPr>
        <p:spPr>
          <a:xfrm>
            <a:off x="0" y="0"/>
            <a:ext cx="9144000" cy="11689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30B111C0-E62E-C246-80CF-91DB63D57A70}"/>
              </a:ext>
            </a:extLst>
          </p:cNvPr>
          <p:cNvSpPr txBox="1">
            <a:spLocks/>
          </p:cNvSpPr>
          <p:nvPr/>
        </p:nvSpPr>
        <p:spPr>
          <a:xfrm>
            <a:off x="640079" y="365760"/>
            <a:ext cx="7772400" cy="274320"/>
          </a:xfrm>
          <a:prstGeom prst="rect">
            <a:avLst/>
          </a:prstGeom>
        </p:spPr>
        <p:txBody>
          <a:bodyPr vert="horz" wrap="none" lIns="0" tIns="0" rIns="0" bIns="0" rtlCol="0" anchor="t" anchorCtr="0">
            <a:noAutofit/>
          </a:bodyPr>
          <a:lstStyle>
            <a:lvl1pPr algn="l" defTabSz="685800" rtl="0" eaLnBrk="1" latinLnBrk="0" hangingPunct="1">
              <a:lnSpc>
                <a:spcPct val="90000"/>
              </a:lnSpc>
              <a:spcBef>
                <a:spcPct val="0"/>
              </a:spcBef>
              <a:buNone/>
              <a:defRPr sz="2800" b="1" i="0" kern="1200" baseline="0">
                <a:solidFill>
                  <a:srgbClr val="58595B"/>
                </a:solidFill>
                <a:latin typeface="Helvetica" pitchFamily="2" charset="0"/>
                <a:ea typeface="+mj-ea"/>
                <a:cs typeface="+mj-cs"/>
              </a:defRPr>
            </a:lvl1pPr>
          </a:lstStyle>
          <a:p>
            <a:r>
              <a:rPr lang="en-US" sz="1800" dirty="0"/>
              <a:t>Small Header w/two captioned images</a:t>
            </a:r>
          </a:p>
        </p:txBody>
      </p:sp>
      <p:sp>
        <p:nvSpPr>
          <p:cNvPr id="13" name="Header rule">
            <a:extLst>
              <a:ext uri="{FF2B5EF4-FFF2-40B4-BE49-F238E27FC236}">
                <a16:creationId xmlns:a16="http://schemas.microsoft.com/office/drawing/2014/main" id="{89329647-72E2-B74F-AFC5-F88F766072F0}"/>
              </a:ext>
            </a:extLst>
          </p:cNvPr>
          <p:cNvSpPr/>
          <p:nvPr/>
        </p:nvSpPr>
        <p:spPr>
          <a:xfrm>
            <a:off x="640080" y="673649"/>
            <a:ext cx="7772400" cy="36576"/>
          </a:xfrm>
          <a:prstGeom prst="rect">
            <a:avLst/>
          </a:prstGeom>
          <a:solidFill>
            <a:srgbClr val="2774A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b="0" i="0" dirty="0">
              <a:latin typeface="Helvetica Regular" pitchFamily="2" charset="0"/>
            </a:endParaRPr>
          </a:p>
        </p:txBody>
      </p:sp>
      <p:sp>
        <p:nvSpPr>
          <p:cNvPr id="10" name="Picture Placeholder 2">
            <a:extLst>
              <a:ext uri="{FF2B5EF4-FFF2-40B4-BE49-F238E27FC236}">
                <a16:creationId xmlns:a16="http://schemas.microsoft.com/office/drawing/2014/main" id="{3B0E2BCC-7E9A-8848-B8C5-2789C328FDF4}"/>
              </a:ext>
            </a:extLst>
          </p:cNvPr>
          <p:cNvSpPr>
            <a:spLocks noGrp="1"/>
          </p:cNvSpPr>
          <p:nvPr>
            <p:ph type="pic" sz="quarter" idx="23"/>
          </p:nvPr>
        </p:nvSpPr>
        <p:spPr>
          <a:xfrm>
            <a:off x="639951" y="1038977"/>
            <a:ext cx="3749039" cy="3017520"/>
          </a:xfrm>
          <a:prstGeom prst="rect">
            <a:avLst/>
          </a:prstGeom>
          <a:solidFill>
            <a:srgbClr val="DBE7F5"/>
          </a:solidFill>
        </p:spPr>
        <p:txBody>
          <a:bodyPr wrap="none" tIns="182880" anchor="t" anchorCtr="1">
            <a:noAutofit/>
          </a:bodyPr>
          <a:lstStyle>
            <a:lvl1pPr marL="0" indent="0" algn="ctr">
              <a:buFontTx/>
              <a:buNone/>
              <a:defRPr b="0" i="0">
                <a:solidFill>
                  <a:srgbClr val="898989"/>
                </a:solidFill>
                <a:latin typeface="Helvetica Regular" pitchFamily="2" charset="0"/>
              </a:defRPr>
            </a:lvl1pPr>
          </a:lstStyle>
          <a:p>
            <a:r>
              <a:rPr lang="en-US" smtClean="0"/>
              <a:t>Click icon to add picture</a:t>
            </a:r>
            <a:endParaRPr lang="en-US" dirty="0"/>
          </a:p>
        </p:txBody>
      </p:sp>
      <p:sp>
        <p:nvSpPr>
          <p:cNvPr id="16" name="Text Placeholder 8">
            <a:extLst>
              <a:ext uri="{FF2B5EF4-FFF2-40B4-BE49-F238E27FC236}">
                <a16:creationId xmlns:a16="http://schemas.microsoft.com/office/drawing/2014/main" id="{B9DA235E-5166-4A4E-85BC-FDE49E99E6E3}"/>
              </a:ext>
            </a:extLst>
          </p:cNvPr>
          <p:cNvSpPr>
            <a:spLocks noGrp="1"/>
          </p:cNvSpPr>
          <p:nvPr>
            <p:ph type="body" sz="quarter" idx="25" hasCustomPrompt="1"/>
          </p:nvPr>
        </p:nvSpPr>
        <p:spPr>
          <a:xfrm>
            <a:off x="4663439" y="4114800"/>
            <a:ext cx="3749039" cy="134139"/>
          </a:xfrm>
          <a:prstGeom prst="rect">
            <a:avLst/>
          </a:prstGeom>
        </p:spPr>
        <p:txBody>
          <a:bodyPr wrap="square" anchor="t" anchorCtr="0">
            <a:spAutoFit/>
          </a:bodyPr>
          <a:lstStyle>
            <a:lvl1pPr marL="0" indent="0">
              <a:lnSpc>
                <a:spcPts val="1100"/>
              </a:lnSpc>
              <a:buNone/>
              <a:defRPr sz="800">
                <a:latin typeface="+mn-lt"/>
              </a:defRPr>
            </a:lvl1pPr>
            <a:lvl2pPr>
              <a:defRPr sz="800">
                <a:latin typeface="+mn-lt"/>
              </a:defRPr>
            </a:lvl2pPr>
            <a:lvl3pPr>
              <a:defRPr sz="800">
                <a:latin typeface="+mn-lt"/>
              </a:defRPr>
            </a:lvl3pPr>
            <a:lvl4pPr>
              <a:defRPr sz="800">
                <a:latin typeface="+mn-lt"/>
              </a:defRPr>
            </a:lvl4pPr>
            <a:lvl5pPr>
              <a:defRPr sz="800">
                <a:latin typeface="+mn-lt"/>
              </a:defRPr>
            </a:lvl5pPr>
          </a:lstStyle>
          <a:p>
            <a:pPr lvl="0"/>
            <a:r>
              <a:rPr lang="en-US" dirty="0"/>
              <a:t>Caption goes here, one line recommended, two lines max. lorem ipsum</a:t>
            </a:r>
          </a:p>
        </p:txBody>
      </p:sp>
      <p:sp>
        <p:nvSpPr>
          <p:cNvPr id="17" name="Picture Placeholder 2">
            <a:extLst>
              <a:ext uri="{FF2B5EF4-FFF2-40B4-BE49-F238E27FC236}">
                <a16:creationId xmlns:a16="http://schemas.microsoft.com/office/drawing/2014/main" id="{2298A9C0-48AD-FD43-A59A-12E1524D052B}"/>
              </a:ext>
            </a:extLst>
          </p:cNvPr>
          <p:cNvSpPr>
            <a:spLocks noGrp="1"/>
          </p:cNvSpPr>
          <p:nvPr>
            <p:ph type="pic" sz="quarter" idx="26"/>
          </p:nvPr>
        </p:nvSpPr>
        <p:spPr>
          <a:xfrm>
            <a:off x="4663440" y="1038977"/>
            <a:ext cx="3749039" cy="3017520"/>
          </a:xfrm>
          <a:prstGeom prst="rect">
            <a:avLst/>
          </a:prstGeom>
          <a:solidFill>
            <a:srgbClr val="DBE7F5"/>
          </a:solidFill>
        </p:spPr>
        <p:txBody>
          <a:bodyPr wrap="none" tIns="182880" anchor="t" anchorCtr="1">
            <a:noAutofit/>
          </a:bodyPr>
          <a:lstStyle>
            <a:lvl1pPr marL="0" indent="0" algn="ctr">
              <a:buFontTx/>
              <a:buNone/>
              <a:defRPr b="0" i="0">
                <a:solidFill>
                  <a:srgbClr val="898989"/>
                </a:solidFill>
                <a:latin typeface="Helvetica Regular" pitchFamily="2" charset="0"/>
              </a:defRPr>
            </a:lvl1pPr>
          </a:lstStyle>
          <a:p>
            <a:r>
              <a:rPr lang="en-US" smtClean="0"/>
              <a:t>Click icon to add picture</a:t>
            </a:r>
            <a:endParaRPr lang="en-US" dirty="0"/>
          </a:p>
        </p:txBody>
      </p:sp>
    </p:spTree>
    <p:extLst>
      <p:ext uri="{BB962C8B-B14F-4D97-AF65-F5344CB8AC3E}">
        <p14:creationId xmlns:p14="http://schemas.microsoft.com/office/powerpoint/2010/main" val="2335768712"/>
      </p:ext>
    </p:extLst>
  </p:cSld>
  <p:clrMapOvr>
    <a:masterClrMapping/>
  </p:clrMapOvr>
  <p:extLst mod="1">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Header w/three images">
    <p:spTree>
      <p:nvGrpSpPr>
        <p:cNvPr id="1" name=""/>
        <p:cNvGrpSpPr/>
        <p:nvPr/>
      </p:nvGrpSpPr>
      <p:grpSpPr>
        <a:xfrm>
          <a:off x="0" y="0"/>
          <a:ext cx="0" cy="0"/>
          <a:chOff x="0" y="0"/>
          <a:chExt cx="0" cy="0"/>
        </a:xfrm>
      </p:grpSpPr>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p:txBody>
          <a:bodyPr/>
          <a:lstStyle/>
          <a:p>
            <a:fld id="{8C78506B-CDED-764D-A072-FDCE7A00B000}" type="datetime4">
              <a:rPr lang="en-US" smtClean="0"/>
              <a:t>January 13, 2025</a:t>
            </a:fld>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p>
            <a:fld id="{B6238B5B-F19C-E947-A0BC-87BD7983F871}" type="slidenum">
              <a:rPr lang="en-US" smtClean="0"/>
              <a:pPr/>
              <a:t>‹#›</a:t>
            </a:fld>
            <a:endParaRPr lang="en-US" dirty="0"/>
          </a:p>
        </p:txBody>
      </p:sp>
      <p:sp>
        <p:nvSpPr>
          <p:cNvPr id="11" name="Picture Placeholder 2">
            <a:extLst>
              <a:ext uri="{FF2B5EF4-FFF2-40B4-BE49-F238E27FC236}">
                <a16:creationId xmlns:a16="http://schemas.microsoft.com/office/drawing/2014/main" id="{1DAC8BF1-9424-6B48-95ED-2528BCFCB126}"/>
              </a:ext>
            </a:extLst>
          </p:cNvPr>
          <p:cNvSpPr>
            <a:spLocks noGrp="1"/>
          </p:cNvSpPr>
          <p:nvPr>
            <p:ph type="pic" sz="quarter" idx="23"/>
          </p:nvPr>
        </p:nvSpPr>
        <p:spPr>
          <a:xfrm>
            <a:off x="639952" y="1188720"/>
            <a:ext cx="2468880" cy="2057400"/>
          </a:xfrm>
          <a:prstGeom prst="rect">
            <a:avLst/>
          </a:prstGeom>
          <a:solidFill>
            <a:srgbClr val="DBE7F5"/>
          </a:solidFill>
        </p:spPr>
        <p:txBody>
          <a:bodyPr wrap="none" anchor="t" anchorCtr="1"/>
          <a:lstStyle>
            <a:lvl1pPr marL="0" indent="0" algn="ctr">
              <a:buFontTx/>
              <a:buNone/>
              <a:defRPr b="0" i="0">
                <a:solidFill>
                  <a:srgbClr val="898989"/>
                </a:solidFill>
                <a:latin typeface="Helvetica Regular" pitchFamily="2" charset="0"/>
              </a:defRPr>
            </a:lvl1pPr>
          </a:lstStyle>
          <a:p>
            <a:r>
              <a:rPr lang="en-US" smtClean="0"/>
              <a:t>Click icon to add picture</a:t>
            </a:r>
            <a:endParaRPr lang="en-US" dirty="0"/>
          </a:p>
        </p:txBody>
      </p:sp>
      <p:sp>
        <p:nvSpPr>
          <p:cNvPr id="16" name="Text Placeholder 19">
            <a:extLst>
              <a:ext uri="{FF2B5EF4-FFF2-40B4-BE49-F238E27FC236}">
                <a16:creationId xmlns:a16="http://schemas.microsoft.com/office/drawing/2014/main" id="{D690DD6C-A294-D34A-8F02-8254600AA0CF}"/>
              </a:ext>
            </a:extLst>
          </p:cNvPr>
          <p:cNvSpPr>
            <a:spLocks noGrp="1"/>
          </p:cNvSpPr>
          <p:nvPr>
            <p:ph type="body" sz="quarter" idx="24" hasCustomPrompt="1"/>
          </p:nvPr>
        </p:nvSpPr>
        <p:spPr>
          <a:xfrm>
            <a:off x="5943600" y="3291840"/>
            <a:ext cx="2468880" cy="1005840"/>
          </a:xfrm>
          <a:prstGeom prst="rect">
            <a:avLst/>
          </a:prstGeom>
        </p:spPr>
        <p:txBody>
          <a:bodyPr lIns="0" tIns="182880" bIns="0"/>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baseline="0">
                <a:solidFill>
                  <a:srgbClr val="58595B"/>
                </a:solidFill>
                <a:latin typeface="Helvetica Regular" pitchFamily="2"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a:t>
            </a:r>
          </a:p>
        </p:txBody>
      </p:sp>
      <p:sp>
        <p:nvSpPr>
          <p:cNvPr id="17" name="Picture Placeholder 2">
            <a:extLst>
              <a:ext uri="{FF2B5EF4-FFF2-40B4-BE49-F238E27FC236}">
                <a16:creationId xmlns:a16="http://schemas.microsoft.com/office/drawing/2014/main" id="{4893D48C-9A05-6D48-AEBE-B035AC90CB7B}"/>
              </a:ext>
            </a:extLst>
          </p:cNvPr>
          <p:cNvSpPr>
            <a:spLocks noGrp="1"/>
          </p:cNvSpPr>
          <p:nvPr>
            <p:ph type="pic" sz="quarter" idx="25"/>
          </p:nvPr>
        </p:nvSpPr>
        <p:spPr>
          <a:xfrm>
            <a:off x="5943600" y="1188720"/>
            <a:ext cx="2468880" cy="2057400"/>
          </a:xfrm>
          <a:prstGeom prst="rect">
            <a:avLst/>
          </a:prstGeom>
          <a:solidFill>
            <a:srgbClr val="DBE7F5"/>
          </a:solidFill>
        </p:spPr>
        <p:txBody>
          <a:bodyPr anchor="t" anchorCtr="1"/>
          <a:lstStyle>
            <a:lvl1pPr marL="0" indent="0" algn="ctr">
              <a:buFontTx/>
              <a:buNone/>
              <a:defRPr b="0" i="0">
                <a:solidFill>
                  <a:srgbClr val="898989"/>
                </a:solidFill>
                <a:latin typeface="Helvetica Regular" pitchFamily="2" charset="0"/>
              </a:defRPr>
            </a:lvl1pPr>
          </a:lstStyle>
          <a:p>
            <a:r>
              <a:rPr lang="en-US" smtClean="0"/>
              <a:t>Click icon to add picture</a:t>
            </a:r>
            <a:endParaRPr lang="en-US" dirty="0"/>
          </a:p>
        </p:txBody>
      </p:sp>
      <p:sp>
        <p:nvSpPr>
          <p:cNvPr id="18" name="Text Placeholder 19">
            <a:extLst>
              <a:ext uri="{FF2B5EF4-FFF2-40B4-BE49-F238E27FC236}">
                <a16:creationId xmlns:a16="http://schemas.microsoft.com/office/drawing/2014/main" id="{8415C831-E177-844F-9712-8A40A7EF2C79}"/>
              </a:ext>
            </a:extLst>
          </p:cNvPr>
          <p:cNvSpPr>
            <a:spLocks noGrp="1"/>
          </p:cNvSpPr>
          <p:nvPr>
            <p:ph type="body" sz="quarter" idx="26" hasCustomPrompt="1"/>
          </p:nvPr>
        </p:nvSpPr>
        <p:spPr>
          <a:xfrm>
            <a:off x="3291840" y="3291840"/>
            <a:ext cx="2468880" cy="1005840"/>
          </a:xfrm>
          <a:prstGeom prst="rect">
            <a:avLst/>
          </a:prstGeom>
        </p:spPr>
        <p:txBody>
          <a:bodyPr lIns="0" tIns="182880" bIns="0"/>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baseline="0">
                <a:solidFill>
                  <a:srgbClr val="58595B"/>
                </a:solidFill>
                <a:latin typeface="Helvetica Regular" pitchFamily="2"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a:t>
            </a:r>
          </a:p>
        </p:txBody>
      </p:sp>
      <p:sp>
        <p:nvSpPr>
          <p:cNvPr id="19" name="Picture Placeholder 2">
            <a:extLst>
              <a:ext uri="{FF2B5EF4-FFF2-40B4-BE49-F238E27FC236}">
                <a16:creationId xmlns:a16="http://schemas.microsoft.com/office/drawing/2014/main" id="{2A52D487-6A99-CB44-ADDA-84E2583B5DE2}"/>
              </a:ext>
            </a:extLst>
          </p:cNvPr>
          <p:cNvSpPr>
            <a:spLocks noGrp="1"/>
          </p:cNvSpPr>
          <p:nvPr>
            <p:ph type="pic" sz="quarter" idx="27"/>
          </p:nvPr>
        </p:nvSpPr>
        <p:spPr>
          <a:xfrm>
            <a:off x="3291776" y="1188720"/>
            <a:ext cx="2468880" cy="2057400"/>
          </a:xfrm>
          <a:prstGeom prst="rect">
            <a:avLst/>
          </a:prstGeom>
          <a:solidFill>
            <a:srgbClr val="DBE7F5"/>
          </a:solidFill>
        </p:spPr>
        <p:txBody>
          <a:bodyPr anchor="t" anchorCtr="1"/>
          <a:lstStyle>
            <a:lvl1pPr marL="0" indent="0" algn="ctr">
              <a:buFontTx/>
              <a:buNone/>
              <a:defRPr b="0" i="0">
                <a:solidFill>
                  <a:srgbClr val="898989"/>
                </a:solidFill>
                <a:latin typeface="Helvetica Regular" pitchFamily="2" charset="0"/>
              </a:defRPr>
            </a:lvl1pPr>
          </a:lstStyle>
          <a:p>
            <a:r>
              <a:rPr lang="en-US" smtClean="0"/>
              <a:t>Click icon to add picture</a:t>
            </a:r>
            <a:endParaRPr lang="en-US" dirty="0"/>
          </a:p>
        </p:txBody>
      </p:sp>
      <p:sp>
        <p:nvSpPr>
          <p:cNvPr id="12" name="Text Placeholder 19">
            <a:extLst>
              <a:ext uri="{FF2B5EF4-FFF2-40B4-BE49-F238E27FC236}">
                <a16:creationId xmlns:a16="http://schemas.microsoft.com/office/drawing/2014/main" id="{1F4621DD-0EC3-7B40-9C5B-544E9945AB7E}"/>
              </a:ext>
            </a:extLst>
          </p:cNvPr>
          <p:cNvSpPr>
            <a:spLocks noGrp="1"/>
          </p:cNvSpPr>
          <p:nvPr>
            <p:ph type="body" sz="quarter" idx="28" hasCustomPrompt="1"/>
          </p:nvPr>
        </p:nvSpPr>
        <p:spPr>
          <a:xfrm>
            <a:off x="640080" y="3291840"/>
            <a:ext cx="2468880" cy="1005840"/>
          </a:xfrm>
          <a:prstGeom prst="rect">
            <a:avLst/>
          </a:prstGeom>
        </p:spPr>
        <p:txBody>
          <a:bodyPr lIns="0" tIns="182880" bIns="0"/>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baseline="0">
                <a:solidFill>
                  <a:srgbClr val="58595B"/>
                </a:solidFill>
                <a:latin typeface="Helvetica Regular" pitchFamily="2"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a:t>
            </a:r>
          </a:p>
        </p:txBody>
      </p:sp>
      <p:sp>
        <p:nvSpPr>
          <p:cNvPr id="2" name="Title 1">
            <a:extLst>
              <a:ext uri="{FF2B5EF4-FFF2-40B4-BE49-F238E27FC236}">
                <a16:creationId xmlns:a16="http://schemas.microsoft.com/office/drawing/2014/main" id="{83A7ADB9-B0E1-624C-B3FB-2E094D93977F}"/>
              </a:ext>
            </a:extLst>
          </p:cNvPr>
          <p:cNvSpPr>
            <a:spLocks noGrp="1"/>
          </p:cNvSpPr>
          <p:nvPr>
            <p:ph type="title" hasCustomPrompt="1"/>
          </p:nvPr>
        </p:nvSpPr>
        <p:spPr/>
        <p:txBody>
          <a:bodyPr/>
          <a:lstStyle/>
          <a:p>
            <a:r>
              <a:rPr lang="en-US" dirty="0"/>
              <a:t>Header w/three images</a:t>
            </a:r>
          </a:p>
        </p:txBody>
      </p:sp>
    </p:spTree>
    <p:extLst>
      <p:ext uri="{BB962C8B-B14F-4D97-AF65-F5344CB8AC3E}">
        <p14:creationId xmlns:p14="http://schemas.microsoft.com/office/powerpoint/2010/main" val="947093498"/>
      </p:ext>
    </p:extLst>
  </p:cSld>
  <p:clrMapOvr>
    <a:masterClrMapping/>
  </p:clrMapOvr>
  <p:extLst mod="1">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Header/wide image">
    <p:spTree>
      <p:nvGrpSpPr>
        <p:cNvPr id="1" name=""/>
        <p:cNvGrpSpPr/>
        <p:nvPr/>
      </p:nvGrpSpPr>
      <p:grpSpPr>
        <a:xfrm>
          <a:off x="0" y="0"/>
          <a:ext cx="0" cy="0"/>
          <a:chOff x="0" y="0"/>
          <a:chExt cx="0" cy="0"/>
        </a:xfrm>
      </p:grpSpPr>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p:txBody>
          <a:bodyPr/>
          <a:lstStyle/>
          <a:p>
            <a:fld id="{92B87C6E-9F56-9A4E-BC38-C7FEA0F12D86}" type="datetime4">
              <a:rPr lang="en-US" smtClean="0"/>
              <a:t>January 13, 2025</a:t>
            </a:fld>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p>
            <a:fld id="{B6238B5B-F19C-E947-A0BC-87BD7983F871}" type="slidenum">
              <a:rPr lang="en-US" smtClean="0"/>
              <a:pPr/>
              <a:t>‹#›</a:t>
            </a:fld>
            <a:endParaRPr lang="en-US" dirty="0"/>
          </a:p>
        </p:txBody>
      </p:sp>
      <p:sp>
        <p:nvSpPr>
          <p:cNvPr id="9" name="Text Placeholder 19">
            <a:extLst>
              <a:ext uri="{FF2B5EF4-FFF2-40B4-BE49-F238E27FC236}">
                <a16:creationId xmlns:a16="http://schemas.microsoft.com/office/drawing/2014/main" id="{B011BE62-FF06-D74A-B248-36401D84BE10}"/>
              </a:ext>
            </a:extLst>
          </p:cNvPr>
          <p:cNvSpPr>
            <a:spLocks noGrp="1"/>
          </p:cNvSpPr>
          <p:nvPr>
            <p:ph type="body" sz="quarter" idx="20" hasCustomPrompt="1"/>
          </p:nvPr>
        </p:nvSpPr>
        <p:spPr>
          <a:xfrm>
            <a:off x="640080" y="3657600"/>
            <a:ext cx="7772400" cy="640080"/>
          </a:xfrm>
          <a:prstGeom prst="rect">
            <a:avLst/>
          </a:prstGeom>
        </p:spPr>
        <p:txBody>
          <a:bodyPr lIns="0" tIns="182880"/>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a:solidFill>
                  <a:srgbClr val="58595B"/>
                </a:solidFill>
                <a:latin typeface="Helvetica Regular" pitchFamily="2"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 magna </a:t>
            </a:r>
            <a:r>
              <a:rPr lang="en-US" sz="1400" b="0" i="0" kern="1200" dirty="0" err="1">
                <a:solidFill>
                  <a:srgbClr val="58595B"/>
                </a:solidFill>
                <a:effectLst/>
                <a:latin typeface="Helvetica" pitchFamily="2" charset="0"/>
                <a:ea typeface="+mn-ea"/>
                <a:cs typeface="+mn-cs"/>
              </a:rPr>
              <a:t>aliqua</a:t>
            </a:r>
            <a:r>
              <a:rPr lang="en-US" sz="1400" b="0" i="0" kern="1200" dirty="0">
                <a:solidFill>
                  <a:srgbClr val="58595B"/>
                </a:solidFill>
                <a:effectLst/>
                <a:latin typeface="Helvetica" pitchFamily="2" charset="0"/>
                <a:ea typeface="+mn-ea"/>
                <a:cs typeface="+mn-cs"/>
              </a:rPr>
              <a:t>.</a:t>
            </a:r>
          </a:p>
        </p:txBody>
      </p:sp>
      <p:sp>
        <p:nvSpPr>
          <p:cNvPr id="11" name="Picture Placeholder 2">
            <a:extLst>
              <a:ext uri="{FF2B5EF4-FFF2-40B4-BE49-F238E27FC236}">
                <a16:creationId xmlns:a16="http://schemas.microsoft.com/office/drawing/2014/main" id="{1DAC8BF1-9424-6B48-95ED-2528BCFCB126}"/>
              </a:ext>
            </a:extLst>
          </p:cNvPr>
          <p:cNvSpPr>
            <a:spLocks noGrp="1"/>
          </p:cNvSpPr>
          <p:nvPr>
            <p:ph type="pic" sz="quarter" idx="23"/>
          </p:nvPr>
        </p:nvSpPr>
        <p:spPr>
          <a:xfrm>
            <a:off x="640080" y="1188720"/>
            <a:ext cx="7772400" cy="2423160"/>
          </a:xfrm>
          <a:prstGeom prst="rect">
            <a:avLst/>
          </a:prstGeom>
          <a:solidFill>
            <a:srgbClr val="DBE7F5"/>
          </a:solidFill>
        </p:spPr>
        <p:txBody>
          <a:bodyPr anchor="t" anchorCtr="1"/>
          <a:lstStyle>
            <a:lvl1pPr marL="0" indent="0" algn="ctr">
              <a:buFontTx/>
              <a:buNone/>
              <a:defRPr b="0" i="0">
                <a:solidFill>
                  <a:srgbClr val="898989"/>
                </a:solidFill>
                <a:latin typeface="Helvetica Regular" pitchFamily="2" charset="0"/>
              </a:defRPr>
            </a:lvl1pPr>
          </a:lstStyle>
          <a:p>
            <a:r>
              <a:rPr lang="en-US" smtClean="0"/>
              <a:t>Click icon to add picture</a:t>
            </a:r>
            <a:endParaRPr lang="en-US" dirty="0"/>
          </a:p>
        </p:txBody>
      </p:sp>
      <p:sp>
        <p:nvSpPr>
          <p:cNvPr id="2" name="Title 1">
            <a:extLst>
              <a:ext uri="{FF2B5EF4-FFF2-40B4-BE49-F238E27FC236}">
                <a16:creationId xmlns:a16="http://schemas.microsoft.com/office/drawing/2014/main" id="{786BA509-2CC8-C04F-8CC6-05C0F1AD7FCC}"/>
              </a:ext>
            </a:extLst>
          </p:cNvPr>
          <p:cNvSpPr>
            <a:spLocks noGrp="1"/>
          </p:cNvSpPr>
          <p:nvPr>
            <p:ph type="title" hasCustomPrompt="1"/>
          </p:nvPr>
        </p:nvSpPr>
        <p:spPr/>
        <p:txBody>
          <a:bodyPr/>
          <a:lstStyle/>
          <a:p>
            <a:r>
              <a:rPr lang="en-US" dirty="0"/>
              <a:t>Header w/wide image</a:t>
            </a:r>
          </a:p>
        </p:txBody>
      </p:sp>
    </p:spTree>
    <p:extLst>
      <p:ext uri="{BB962C8B-B14F-4D97-AF65-F5344CB8AC3E}">
        <p14:creationId xmlns:p14="http://schemas.microsoft.com/office/powerpoint/2010/main" val="307966649"/>
      </p:ext>
    </p:extLst>
  </p:cSld>
  <p:clrMapOvr>
    <a:masterClrMapping/>
  </p:clrMapOvr>
  <p:extLst mod="1">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Header w/video">
    <p:spTree>
      <p:nvGrpSpPr>
        <p:cNvPr id="1" name=""/>
        <p:cNvGrpSpPr/>
        <p:nvPr/>
      </p:nvGrpSpPr>
      <p:grpSpPr>
        <a:xfrm>
          <a:off x="0" y="0"/>
          <a:ext cx="0" cy="0"/>
          <a:chOff x="0" y="0"/>
          <a:chExt cx="0" cy="0"/>
        </a:xfrm>
      </p:grpSpPr>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p:txBody>
          <a:bodyPr/>
          <a:lstStyle/>
          <a:p>
            <a:fld id="{92B87C6E-9F56-9A4E-BC38-C7FEA0F12D86}" type="datetime4">
              <a:rPr lang="en-US" smtClean="0"/>
              <a:t>January 13, 2025</a:t>
            </a:fld>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p>
            <a:fld id="{B6238B5B-F19C-E947-A0BC-87BD7983F871}" type="slidenum">
              <a:rPr lang="en-US" smtClean="0"/>
              <a:pPr/>
              <a:t>‹#›</a:t>
            </a:fld>
            <a:endParaRPr lang="en-US" dirty="0"/>
          </a:p>
        </p:txBody>
      </p:sp>
      <p:sp>
        <p:nvSpPr>
          <p:cNvPr id="11" name="Picture Placeholder 2">
            <a:extLst>
              <a:ext uri="{FF2B5EF4-FFF2-40B4-BE49-F238E27FC236}">
                <a16:creationId xmlns:a16="http://schemas.microsoft.com/office/drawing/2014/main" id="{1DAC8BF1-9424-6B48-95ED-2528BCFCB126}"/>
              </a:ext>
            </a:extLst>
          </p:cNvPr>
          <p:cNvSpPr>
            <a:spLocks noGrp="1"/>
          </p:cNvSpPr>
          <p:nvPr>
            <p:ph type="pic" sz="quarter" idx="23"/>
          </p:nvPr>
        </p:nvSpPr>
        <p:spPr>
          <a:xfrm>
            <a:off x="1828800" y="1188720"/>
            <a:ext cx="5486400" cy="3017520"/>
          </a:xfrm>
          <a:prstGeom prst="rect">
            <a:avLst/>
          </a:prstGeom>
          <a:solidFill>
            <a:srgbClr val="DBE7F5"/>
          </a:solidFill>
        </p:spPr>
        <p:txBody>
          <a:bodyPr anchor="t" anchorCtr="1"/>
          <a:lstStyle>
            <a:lvl1pPr marL="0" indent="0" algn="ctr">
              <a:buFontTx/>
              <a:buNone/>
              <a:defRPr b="0" i="0">
                <a:solidFill>
                  <a:srgbClr val="898989"/>
                </a:solidFill>
                <a:latin typeface="Helvetica Regular" pitchFamily="2" charset="0"/>
              </a:defRPr>
            </a:lvl1pPr>
          </a:lstStyle>
          <a:p>
            <a:r>
              <a:rPr lang="en-US" smtClean="0"/>
              <a:t>Click icon to add picture</a:t>
            </a:r>
            <a:endParaRPr lang="en-US" dirty="0"/>
          </a:p>
        </p:txBody>
      </p:sp>
      <p:sp>
        <p:nvSpPr>
          <p:cNvPr id="2" name="Title 1">
            <a:extLst>
              <a:ext uri="{FF2B5EF4-FFF2-40B4-BE49-F238E27FC236}">
                <a16:creationId xmlns:a16="http://schemas.microsoft.com/office/drawing/2014/main" id="{786BA509-2CC8-C04F-8CC6-05C0F1AD7FCC}"/>
              </a:ext>
            </a:extLst>
          </p:cNvPr>
          <p:cNvSpPr>
            <a:spLocks noGrp="1"/>
          </p:cNvSpPr>
          <p:nvPr>
            <p:ph type="title" hasCustomPrompt="1"/>
          </p:nvPr>
        </p:nvSpPr>
        <p:spPr/>
        <p:txBody>
          <a:bodyPr/>
          <a:lstStyle/>
          <a:p>
            <a:r>
              <a:rPr lang="en-US" dirty="0"/>
              <a:t>Header w/video</a:t>
            </a:r>
          </a:p>
        </p:txBody>
      </p:sp>
    </p:spTree>
    <p:extLst>
      <p:ext uri="{BB962C8B-B14F-4D97-AF65-F5344CB8AC3E}">
        <p14:creationId xmlns:p14="http://schemas.microsoft.com/office/powerpoint/2010/main" val="623239317"/>
      </p:ext>
    </p:extLst>
  </p:cSld>
  <p:clrMapOvr>
    <a:masterClrMapping/>
  </p:clrMapOvr>
  <p:extLst mod="1">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Header w/video and copy">
    <p:spTree>
      <p:nvGrpSpPr>
        <p:cNvPr id="1" name=""/>
        <p:cNvGrpSpPr/>
        <p:nvPr/>
      </p:nvGrpSpPr>
      <p:grpSpPr>
        <a:xfrm>
          <a:off x="0" y="0"/>
          <a:ext cx="0" cy="0"/>
          <a:chOff x="0" y="0"/>
          <a:chExt cx="0" cy="0"/>
        </a:xfrm>
      </p:grpSpPr>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p:txBody>
          <a:bodyPr/>
          <a:lstStyle/>
          <a:p>
            <a:fld id="{5EFEDD32-F5EB-A741-9F8B-E23B8F80D24B}" type="datetime4">
              <a:rPr lang="en-US" smtClean="0"/>
              <a:t>January 13, 2025</a:t>
            </a:fld>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p>
            <a:fld id="{B6238B5B-F19C-E947-A0BC-87BD7983F871}" type="slidenum">
              <a:rPr lang="en-US" smtClean="0"/>
              <a:pPr/>
              <a:t>‹#›</a:t>
            </a:fld>
            <a:endParaRPr lang="en-US" dirty="0"/>
          </a:p>
        </p:txBody>
      </p:sp>
      <p:sp>
        <p:nvSpPr>
          <p:cNvPr id="9" name="Text Placeholder 19">
            <a:extLst>
              <a:ext uri="{FF2B5EF4-FFF2-40B4-BE49-F238E27FC236}">
                <a16:creationId xmlns:a16="http://schemas.microsoft.com/office/drawing/2014/main" id="{B011BE62-FF06-D74A-B248-36401D84BE10}"/>
              </a:ext>
            </a:extLst>
          </p:cNvPr>
          <p:cNvSpPr>
            <a:spLocks noGrp="1"/>
          </p:cNvSpPr>
          <p:nvPr>
            <p:ph type="body" sz="quarter" idx="20" hasCustomPrompt="1"/>
          </p:nvPr>
        </p:nvSpPr>
        <p:spPr>
          <a:xfrm>
            <a:off x="5669280" y="1554480"/>
            <a:ext cx="2743200" cy="1005840"/>
          </a:xfrm>
          <a:prstGeom prst="rect">
            <a:avLst/>
          </a:prstGeom>
        </p:spPr>
        <p:txBody>
          <a:bodyPr lIns="365760" rIns="0"/>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a:solidFill>
                  <a:srgbClr val="58595B"/>
                </a:solidFill>
                <a:latin typeface="Helvetica Regular" pitchFamily="2"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 magna </a:t>
            </a:r>
            <a:r>
              <a:rPr lang="en-US" sz="1400" b="0" i="0" kern="1200" dirty="0" err="1">
                <a:solidFill>
                  <a:srgbClr val="58595B"/>
                </a:solidFill>
                <a:effectLst/>
                <a:latin typeface="Helvetica" pitchFamily="2" charset="0"/>
                <a:ea typeface="+mn-ea"/>
                <a:cs typeface="+mn-cs"/>
              </a:rPr>
              <a:t>aliqua</a:t>
            </a:r>
            <a:r>
              <a:rPr lang="en-US" sz="1400" b="0" i="0" kern="1200" dirty="0">
                <a:solidFill>
                  <a:srgbClr val="58595B"/>
                </a:solidFill>
                <a:effectLst/>
                <a:latin typeface="Helvetica" pitchFamily="2" charset="0"/>
                <a:ea typeface="+mn-ea"/>
                <a:cs typeface="+mn-cs"/>
              </a:rPr>
              <a:t>.</a:t>
            </a:r>
          </a:p>
        </p:txBody>
      </p:sp>
      <p:sp>
        <p:nvSpPr>
          <p:cNvPr id="10" name="Text Placeholder 23">
            <a:extLst>
              <a:ext uri="{FF2B5EF4-FFF2-40B4-BE49-F238E27FC236}">
                <a16:creationId xmlns:a16="http://schemas.microsoft.com/office/drawing/2014/main" id="{EB34CDE8-07FA-F046-AA33-DDF5668DE685}"/>
              </a:ext>
            </a:extLst>
          </p:cNvPr>
          <p:cNvSpPr>
            <a:spLocks noGrp="1"/>
          </p:cNvSpPr>
          <p:nvPr>
            <p:ph type="body" sz="quarter" idx="21" hasCustomPrompt="1"/>
          </p:nvPr>
        </p:nvSpPr>
        <p:spPr>
          <a:xfrm>
            <a:off x="5669280" y="1188720"/>
            <a:ext cx="2743200" cy="215444"/>
          </a:xfrm>
          <a:prstGeom prst="rect">
            <a:avLst/>
          </a:prstGeom>
        </p:spPr>
        <p:txBody>
          <a:bodyPr lIns="365760" rIns="0"/>
          <a:lstStyle>
            <a:lvl1pPr marL="0" indent="0">
              <a:lnSpc>
                <a:spcPct val="100000"/>
              </a:lnSpc>
              <a:buFontTx/>
              <a:buNone/>
              <a:defRPr b="1" i="0" cap="all" baseline="0">
                <a:latin typeface="Helvetica" pitchFamily="2" charset="0"/>
              </a:defRPr>
            </a:lvl1pPr>
          </a:lstStyle>
          <a:p>
            <a:pPr lvl="0"/>
            <a:r>
              <a:rPr lang="en-US" dirty="0"/>
              <a:t>SUBHEAD</a:t>
            </a:r>
          </a:p>
        </p:txBody>
      </p:sp>
      <p:sp>
        <p:nvSpPr>
          <p:cNvPr id="4" name="Media Placeholder 3">
            <a:extLst>
              <a:ext uri="{FF2B5EF4-FFF2-40B4-BE49-F238E27FC236}">
                <a16:creationId xmlns:a16="http://schemas.microsoft.com/office/drawing/2014/main" id="{EDEC991D-2A90-BD44-8865-BCD7365AA034}"/>
              </a:ext>
            </a:extLst>
          </p:cNvPr>
          <p:cNvSpPr>
            <a:spLocks noGrp="1"/>
          </p:cNvSpPr>
          <p:nvPr>
            <p:ph type="media" sz="quarter" idx="23"/>
          </p:nvPr>
        </p:nvSpPr>
        <p:spPr>
          <a:xfrm>
            <a:off x="640080" y="1188720"/>
            <a:ext cx="5029200" cy="2834640"/>
          </a:xfrm>
          <a:prstGeom prst="rect">
            <a:avLst/>
          </a:prstGeom>
          <a:solidFill>
            <a:srgbClr val="DBE7F5"/>
          </a:solidFill>
        </p:spPr>
        <p:txBody>
          <a:bodyPr anchor="t" anchorCtr="1"/>
          <a:lstStyle>
            <a:lvl1pPr marL="0" indent="0" algn="ctr">
              <a:buFontTx/>
              <a:buNone/>
              <a:defRPr b="0" i="0">
                <a:solidFill>
                  <a:srgbClr val="898989"/>
                </a:solidFill>
                <a:latin typeface="Helvetica Regular" pitchFamily="2" charset="0"/>
              </a:defRPr>
            </a:lvl1pPr>
          </a:lstStyle>
          <a:p>
            <a:r>
              <a:rPr lang="en-US" smtClean="0"/>
              <a:t>Click icon to add media</a:t>
            </a:r>
            <a:endParaRPr lang="en-US" dirty="0"/>
          </a:p>
        </p:txBody>
      </p:sp>
      <p:sp>
        <p:nvSpPr>
          <p:cNvPr id="2" name="Title 1">
            <a:extLst>
              <a:ext uri="{FF2B5EF4-FFF2-40B4-BE49-F238E27FC236}">
                <a16:creationId xmlns:a16="http://schemas.microsoft.com/office/drawing/2014/main" id="{B215D343-E871-2D4D-89DF-1CBE83C41245}"/>
              </a:ext>
            </a:extLst>
          </p:cNvPr>
          <p:cNvSpPr>
            <a:spLocks noGrp="1"/>
          </p:cNvSpPr>
          <p:nvPr>
            <p:ph type="title" hasCustomPrompt="1"/>
          </p:nvPr>
        </p:nvSpPr>
        <p:spPr/>
        <p:txBody>
          <a:bodyPr/>
          <a:lstStyle/>
          <a:p>
            <a:r>
              <a:rPr lang="en-US" dirty="0"/>
              <a:t>Header w/video and copy</a:t>
            </a:r>
          </a:p>
        </p:txBody>
      </p:sp>
    </p:spTree>
    <p:extLst>
      <p:ext uri="{BB962C8B-B14F-4D97-AF65-F5344CB8AC3E}">
        <p14:creationId xmlns:p14="http://schemas.microsoft.com/office/powerpoint/2010/main" val="1741474523"/>
      </p:ext>
    </p:extLst>
  </p:cSld>
  <p:clrMapOvr>
    <a:masterClrMapping/>
  </p:clrMapOvr>
  <p:extLst mod="1">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tatement w/white background">
    <p:spTree>
      <p:nvGrpSpPr>
        <p:cNvPr id="1" name=""/>
        <p:cNvGrpSpPr/>
        <p:nvPr/>
      </p:nvGrpSpPr>
      <p:grpSpPr>
        <a:xfrm>
          <a:off x="0" y="0"/>
          <a:ext cx="0" cy="0"/>
          <a:chOff x="0" y="0"/>
          <a:chExt cx="0" cy="0"/>
        </a:xfrm>
      </p:grpSpPr>
      <p:sp>
        <p:nvSpPr>
          <p:cNvPr id="5" name="Background">
            <a:extLst>
              <a:ext uri="{FF2B5EF4-FFF2-40B4-BE49-F238E27FC236}">
                <a16:creationId xmlns:a16="http://schemas.microsoft.com/office/drawing/2014/main" id="{4C1E4286-FD2F-814C-A4E5-B50094C0B6DB}"/>
              </a:ext>
            </a:extLst>
          </p:cNvPr>
          <p:cNvSpPr/>
          <p:nvPr/>
        </p:nvSpPr>
        <p:spPr>
          <a:xfrm>
            <a:off x="0" y="1"/>
            <a:ext cx="9144000" cy="4599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US" sz="4000" b="0" i="0" dirty="0">
              <a:latin typeface="Helvetica Regular" pitchFamily="2" charset="0"/>
            </a:endParaRPr>
          </a:p>
        </p:txBody>
      </p:sp>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p:txBody>
          <a:bodyPr/>
          <a:lstStyle/>
          <a:p>
            <a:fld id="{24D8B39A-01F2-FA4B-87F6-F02AC7945853}" type="datetime4">
              <a:rPr lang="en-US" smtClean="0"/>
              <a:t>January 13, 2025</a:t>
            </a:fld>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p>
            <a:fld id="{B6238B5B-F19C-E947-A0BC-87BD7983F871}" type="slidenum">
              <a:rPr lang="en-US" smtClean="0"/>
              <a:pPr/>
              <a:t>‹#›</a:t>
            </a:fld>
            <a:endParaRPr lang="en-US" dirty="0"/>
          </a:p>
        </p:txBody>
      </p:sp>
      <p:sp>
        <p:nvSpPr>
          <p:cNvPr id="6" name="Title 3" hidden="1">
            <a:extLst>
              <a:ext uri="{FF2B5EF4-FFF2-40B4-BE49-F238E27FC236}">
                <a16:creationId xmlns:a16="http://schemas.microsoft.com/office/drawing/2014/main" id="{47BA5E82-2DE4-214E-A6B1-6C2A16953F79}"/>
              </a:ext>
            </a:extLst>
          </p:cNvPr>
          <p:cNvSpPr txBox="1">
            <a:spLocks/>
          </p:cNvSpPr>
          <p:nvPr/>
        </p:nvSpPr>
        <p:spPr>
          <a:xfrm>
            <a:off x="1371600" y="1371600"/>
            <a:ext cx="6400800" cy="1846659"/>
          </a:xfrm>
          <a:prstGeom prst="rect">
            <a:avLst/>
          </a:prstGeom>
          <a:solidFill>
            <a:schemeClr val="bg1"/>
          </a:solidFill>
        </p:spPr>
        <p:txBody>
          <a:bodyPr vert="horz" wrap="square" lIns="0" tIns="0" rIns="0" bIns="0" rtlCol="0" anchor="ctr" anchorCtr="1">
            <a:sp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nSpc>
                <a:spcPct val="100000"/>
              </a:lnSpc>
              <a:spcBef>
                <a:spcPts val="0"/>
              </a:spcBef>
            </a:pPr>
            <a:r>
              <a:rPr lang="en-US" sz="4000" b="0" i="0" dirty="0">
                <a:solidFill>
                  <a:srgbClr val="2774AE"/>
                </a:solidFill>
                <a:latin typeface="Helvetica Regular" pitchFamily="2" charset="0"/>
              </a:rPr>
              <a:t>Lorem ipsum dolor sit </a:t>
            </a:r>
            <a:r>
              <a:rPr lang="en-US" sz="4000" b="0" i="0" dirty="0" err="1">
                <a:solidFill>
                  <a:srgbClr val="2774AE"/>
                </a:solidFill>
                <a:latin typeface="Helvetica Regular" pitchFamily="2" charset="0"/>
              </a:rPr>
              <a:t>amet</a:t>
            </a:r>
            <a:r>
              <a:rPr lang="en-US" sz="4000" b="0" i="0" dirty="0">
                <a:solidFill>
                  <a:srgbClr val="2774AE"/>
                </a:solidFill>
                <a:latin typeface="Helvetica Regular" pitchFamily="2" charset="0"/>
              </a:rPr>
              <a:t> ex </a:t>
            </a:r>
            <a:r>
              <a:rPr lang="en-US" sz="4000" b="0" i="0" dirty="0" err="1">
                <a:solidFill>
                  <a:srgbClr val="2774AE"/>
                </a:solidFill>
                <a:latin typeface="Helvetica Regular" pitchFamily="2" charset="0"/>
              </a:rPr>
              <a:t>eum</a:t>
            </a:r>
            <a:r>
              <a:rPr lang="en-US" sz="4000" b="0" i="0" dirty="0">
                <a:solidFill>
                  <a:srgbClr val="2774AE"/>
                </a:solidFill>
                <a:latin typeface="Helvetica Regular" pitchFamily="2" charset="0"/>
              </a:rPr>
              <a:t> </a:t>
            </a:r>
            <a:r>
              <a:rPr lang="en-US" sz="4000" b="0" i="0" dirty="0" err="1">
                <a:solidFill>
                  <a:srgbClr val="2774AE"/>
                </a:solidFill>
                <a:latin typeface="Helvetica Regular" pitchFamily="2" charset="0"/>
              </a:rPr>
              <a:t>reque</a:t>
            </a:r>
            <a:r>
              <a:rPr lang="en-US" sz="4000" b="0" i="0" dirty="0">
                <a:solidFill>
                  <a:srgbClr val="2774AE"/>
                </a:solidFill>
                <a:latin typeface="Helvetica Regular" pitchFamily="2" charset="0"/>
              </a:rPr>
              <a:t> </a:t>
            </a:r>
            <a:r>
              <a:rPr lang="en-US" sz="4000" b="0" i="0" dirty="0" err="1">
                <a:solidFill>
                  <a:srgbClr val="2774AE"/>
                </a:solidFill>
                <a:latin typeface="Helvetica Regular" pitchFamily="2" charset="0"/>
              </a:rPr>
              <a:t>graece</a:t>
            </a:r>
            <a:r>
              <a:rPr lang="en-US" sz="4000" b="0" i="0" dirty="0">
                <a:solidFill>
                  <a:srgbClr val="2774AE"/>
                </a:solidFill>
                <a:latin typeface="Helvetica Regular" pitchFamily="2" charset="0"/>
              </a:rPr>
              <a:t> </a:t>
            </a:r>
            <a:r>
              <a:rPr lang="en-US" sz="4000" b="0" i="0" dirty="0" err="1">
                <a:solidFill>
                  <a:srgbClr val="2774AE"/>
                </a:solidFill>
                <a:latin typeface="Helvetica Regular" pitchFamily="2" charset="0"/>
              </a:rPr>
              <a:t>nam</a:t>
            </a:r>
            <a:r>
              <a:rPr lang="en-US" sz="4000" b="0" i="0" dirty="0">
                <a:solidFill>
                  <a:srgbClr val="2774AE"/>
                </a:solidFill>
                <a:latin typeface="Helvetica Regular" pitchFamily="2" charset="0"/>
              </a:rPr>
              <a:t> </a:t>
            </a:r>
            <a:r>
              <a:rPr lang="en-US" sz="4000" b="0" i="0" dirty="0" err="1">
                <a:solidFill>
                  <a:srgbClr val="2774AE"/>
                </a:solidFill>
                <a:latin typeface="Helvetica Regular" pitchFamily="2" charset="0"/>
              </a:rPr>
              <a:t>harum</a:t>
            </a:r>
            <a:r>
              <a:rPr lang="en-US" sz="4000" b="0" i="0" dirty="0">
                <a:solidFill>
                  <a:srgbClr val="2774AE"/>
                </a:solidFill>
                <a:latin typeface="Helvetica Regular" pitchFamily="2" charset="0"/>
              </a:rPr>
              <a:t> </a:t>
            </a:r>
            <a:r>
              <a:rPr lang="en-US" sz="4000" b="0" i="0" dirty="0" err="1">
                <a:solidFill>
                  <a:srgbClr val="2774AE"/>
                </a:solidFill>
                <a:latin typeface="Helvetica Regular" pitchFamily="2" charset="0"/>
              </a:rPr>
              <a:t>vonsequat</a:t>
            </a:r>
            <a:endParaRPr lang="en-US" sz="4000" b="0" i="0" dirty="0">
              <a:solidFill>
                <a:srgbClr val="2774AE"/>
              </a:solidFill>
              <a:latin typeface="Helvetica Regular" pitchFamily="2" charset="0"/>
            </a:endParaRPr>
          </a:p>
        </p:txBody>
      </p:sp>
      <p:sp>
        <p:nvSpPr>
          <p:cNvPr id="4" name="Text Placeholder 3">
            <a:extLst>
              <a:ext uri="{FF2B5EF4-FFF2-40B4-BE49-F238E27FC236}">
                <a16:creationId xmlns:a16="http://schemas.microsoft.com/office/drawing/2014/main" id="{9D1F839A-7F1F-7444-AF82-48ECCE4F3858}"/>
              </a:ext>
            </a:extLst>
          </p:cNvPr>
          <p:cNvSpPr>
            <a:spLocks noGrp="1"/>
          </p:cNvSpPr>
          <p:nvPr>
            <p:ph type="body" sz="quarter" idx="21" hasCustomPrompt="1"/>
          </p:nvPr>
        </p:nvSpPr>
        <p:spPr>
          <a:xfrm>
            <a:off x="1371600" y="1371600"/>
            <a:ext cx="6400800" cy="1665071"/>
          </a:xfrm>
        </p:spPr>
        <p:txBody>
          <a:bodyPr anchor="ctr" anchorCtr="0"/>
          <a:lstStyle>
            <a:lvl1pPr marL="0" indent="0" algn="ctr">
              <a:buNone/>
              <a:defRPr sz="4000">
                <a:solidFill>
                  <a:srgbClr val="2774AE"/>
                </a:solidFill>
              </a:defRPr>
            </a:lvl1pPr>
            <a:lvl2pPr marL="274320" indent="0" algn="ctr">
              <a:buNone/>
              <a:defRPr sz="4000">
                <a:solidFill>
                  <a:srgbClr val="2774AE"/>
                </a:solidFill>
              </a:defRPr>
            </a:lvl2pPr>
            <a:lvl3pPr marL="548640" indent="0" algn="ctr">
              <a:buNone/>
              <a:defRPr sz="4000">
                <a:solidFill>
                  <a:srgbClr val="2774AE"/>
                </a:solidFill>
              </a:defRPr>
            </a:lvl3pPr>
            <a:lvl4pPr marL="822960" indent="0" algn="ctr">
              <a:buNone/>
              <a:defRPr sz="4000">
                <a:solidFill>
                  <a:srgbClr val="2774AE"/>
                </a:solidFill>
              </a:defRPr>
            </a:lvl4pPr>
            <a:lvl5pPr marL="1097280" indent="0" algn="ctr">
              <a:buNone/>
              <a:defRPr sz="4000">
                <a:solidFill>
                  <a:srgbClr val="2774AE"/>
                </a:solidFill>
              </a:defRPr>
            </a:lvl5pPr>
          </a:lstStyle>
          <a:p>
            <a:pPr lvl="0"/>
            <a:r>
              <a:rPr lang="en-US" dirty="0"/>
              <a:t>Lorem ipsum dolor sit </a:t>
            </a:r>
            <a:r>
              <a:rPr lang="en-US" dirty="0" err="1"/>
              <a:t>amet</a:t>
            </a:r>
            <a:r>
              <a:rPr lang="en-US" dirty="0"/>
              <a:t> ex </a:t>
            </a:r>
            <a:r>
              <a:rPr lang="en-US" dirty="0" err="1"/>
              <a:t>eum</a:t>
            </a:r>
            <a:r>
              <a:rPr lang="en-US" dirty="0"/>
              <a:t> </a:t>
            </a:r>
            <a:r>
              <a:rPr lang="en-US" dirty="0" err="1"/>
              <a:t>reque</a:t>
            </a:r>
            <a:r>
              <a:rPr lang="en-US" dirty="0"/>
              <a:t> </a:t>
            </a:r>
            <a:r>
              <a:rPr lang="en-US" dirty="0" err="1"/>
              <a:t>graece</a:t>
            </a:r>
            <a:r>
              <a:rPr lang="en-US" dirty="0"/>
              <a:t> </a:t>
            </a:r>
            <a:r>
              <a:rPr lang="en-US" dirty="0" err="1"/>
              <a:t>nam</a:t>
            </a:r>
            <a:r>
              <a:rPr lang="en-US" dirty="0"/>
              <a:t> </a:t>
            </a:r>
            <a:r>
              <a:rPr lang="en-US" dirty="0" err="1"/>
              <a:t>harum</a:t>
            </a:r>
            <a:r>
              <a:rPr lang="en-US" dirty="0"/>
              <a:t> </a:t>
            </a:r>
            <a:r>
              <a:rPr lang="en-US" dirty="0" err="1"/>
              <a:t>vonsequat</a:t>
            </a:r>
            <a:endParaRPr lang="en-US" dirty="0"/>
          </a:p>
        </p:txBody>
      </p:sp>
    </p:spTree>
    <p:extLst>
      <p:ext uri="{BB962C8B-B14F-4D97-AF65-F5344CB8AC3E}">
        <p14:creationId xmlns:p14="http://schemas.microsoft.com/office/powerpoint/2010/main" val="3417811289"/>
      </p:ext>
    </p:extLst>
  </p:cSld>
  <p:clrMapOvr>
    <a:masterClrMapping/>
  </p:clrMapOvr>
  <p:extLst mod="1">
    <p:ext uri="{DCECCB84-F9BA-43D5-87BE-67443E8EF086}">
      <p15:sldGuideLst xmlns:p15="http://schemas.microsoft.com/office/powerpoint/2012/main">
        <p15:guide id="1"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hank You">
    <p:spTree>
      <p:nvGrpSpPr>
        <p:cNvPr id="1" name=""/>
        <p:cNvGrpSpPr/>
        <p:nvPr/>
      </p:nvGrpSpPr>
      <p:grpSpPr>
        <a:xfrm>
          <a:off x="0" y="0"/>
          <a:ext cx="0" cy="0"/>
          <a:chOff x="0" y="0"/>
          <a:chExt cx="0" cy="0"/>
        </a:xfrm>
      </p:grpSpPr>
      <p:sp>
        <p:nvSpPr>
          <p:cNvPr id="5" name="Background">
            <a:extLst>
              <a:ext uri="{FF2B5EF4-FFF2-40B4-BE49-F238E27FC236}">
                <a16:creationId xmlns:a16="http://schemas.microsoft.com/office/drawing/2014/main" id="{4C1E4286-FD2F-814C-A4E5-B50094C0B6DB}"/>
              </a:ext>
            </a:extLst>
          </p:cNvPr>
          <p:cNvSpPr/>
          <p:nvPr/>
        </p:nvSpPr>
        <p:spPr>
          <a:xfrm>
            <a:off x="0" y="0"/>
            <a:ext cx="9144000" cy="45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US" sz="4000" b="0" i="0" dirty="0">
              <a:latin typeface="Helvetica Regular" pitchFamily="2" charset="0"/>
            </a:endParaRPr>
          </a:p>
        </p:txBody>
      </p:sp>
      <p:graphicFrame>
        <p:nvGraphicFramePr>
          <p:cNvPr id="11" name="Table 10" hidden="1">
            <a:extLst>
              <a:ext uri="{FF2B5EF4-FFF2-40B4-BE49-F238E27FC236}">
                <a16:creationId xmlns:a16="http://schemas.microsoft.com/office/drawing/2014/main" id="{A59B268B-FC1E-1745-BAE9-3F02C5965F2C}"/>
              </a:ext>
            </a:extLst>
          </p:cNvPr>
          <p:cNvGraphicFramePr>
            <a:graphicFrameLocks noGrp="1"/>
          </p:cNvGraphicFramePr>
          <p:nvPr>
            <p:extLst>
              <p:ext uri="{D42A27DB-BD31-4B8C-83A1-F6EECF244321}">
                <p14:modId xmlns:p14="http://schemas.microsoft.com/office/powerpoint/2010/main" val="1736718671"/>
              </p:ext>
            </p:extLst>
          </p:nvPr>
        </p:nvGraphicFramePr>
        <p:xfrm>
          <a:off x="640080" y="1783080"/>
          <a:ext cx="7772400" cy="676656"/>
        </p:xfrm>
        <a:graphic>
          <a:graphicData uri="http://schemas.openxmlformats.org/drawingml/2006/table">
            <a:tbl>
              <a:tblPr firstRow="1" bandRow="1">
                <a:tableStyleId>{5C22544A-7EE6-4342-B048-85BDC9FD1C3A}</a:tableStyleId>
              </a:tblPr>
              <a:tblGrid>
                <a:gridCol w="7772400">
                  <a:extLst>
                    <a:ext uri="{9D8B030D-6E8A-4147-A177-3AD203B41FA5}">
                      <a16:colId xmlns:a16="http://schemas.microsoft.com/office/drawing/2014/main" val="4064186770"/>
                    </a:ext>
                  </a:extLst>
                </a:gridCol>
              </a:tblGrid>
              <a:tr h="550949">
                <a:tc>
                  <a:txBody>
                    <a:bodyPr/>
                    <a:lstStyle/>
                    <a:p>
                      <a:pPr>
                        <a:lnSpc>
                          <a:spcPct val="100000"/>
                        </a:lnSpc>
                      </a:pPr>
                      <a:r>
                        <a:rPr lang="en-US" sz="3600" b="1" dirty="0">
                          <a:ln>
                            <a:noFill/>
                          </a:ln>
                          <a:solidFill>
                            <a:srgbClr val="58595B"/>
                          </a:solidFill>
                          <a:latin typeface="Helvetica" pitchFamily="2" charset="0"/>
                          <a:cs typeface="Arial" panose="020B0604020202020204" pitchFamily="34" charset="0"/>
                        </a:rPr>
                        <a:t>Thank You</a:t>
                      </a:r>
                      <a:endParaRPr lang="en-US" sz="3600" dirty="0">
                        <a:ln>
                          <a:noFill/>
                        </a:ln>
                      </a:endParaRPr>
                    </a:p>
                  </a:txBody>
                  <a:tcPr marL="45720" marT="91440" marB="36576">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2774A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7412292"/>
                  </a:ext>
                </a:extLst>
              </a:tr>
            </a:tbl>
          </a:graphicData>
        </a:graphic>
      </p:graphicFrame>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p:txBody>
          <a:bodyPr/>
          <a:lstStyle/>
          <a:p>
            <a:fld id="{CD19E2CA-7A22-2A47-87A7-154317480B32}" type="datetime4">
              <a:rPr lang="en-US" smtClean="0"/>
              <a:t>January 13, 2025</a:t>
            </a:fld>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p>
            <a:fld id="{B6238B5B-F19C-E947-A0BC-87BD7983F871}" type="slidenum">
              <a:rPr lang="en-US" smtClean="0"/>
              <a:pPr/>
              <a:t>‹#›</a:t>
            </a:fld>
            <a:endParaRPr lang="en-US" dirty="0"/>
          </a:p>
        </p:txBody>
      </p:sp>
      <p:sp>
        <p:nvSpPr>
          <p:cNvPr id="3" name="TextBox 2">
            <a:extLst>
              <a:ext uri="{FF2B5EF4-FFF2-40B4-BE49-F238E27FC236}">
                <a16:creationId xmlns:a16="http://schemas.microsoft.com/office/drawing/2014/main" id="{5F64B9DE-6557-C54A-BF36-8E798604EA3F}"/>
              </a:ext>
            </a:extLst>
          </p:cNvPr>
          <p:cNvSpPr txBox="1"/>
          <p:nvPr/>
        </p:nvSpPr>
        <p:spPr>
          <a:xfrm>
            <a:off x="640080" y="1874520"/>
            <a:ext cx="7772400" cy="553998"/>
          </a:xfrm>
          <a:prstGeom prst="rect">
            <a:avLst/>
          </a:prstGeom>
          <a:noFill/>
        </p:spPr>
        <p:txBody>
          <a:bodyPr wrap="square" lIns="0" tIns="0" rIns="0" bIns="0" rtlCol="0" anchor="b" anchorCtr="0">
            <a:spAutoFit/>
          </a:bodyPr>
          <a:lstStyle/>
          <a:p>
            <a:r>
              <a:rPr lang="en-US" sz="3600" b="1" i="0" baseline="0" dirty="0">
                <a:solidFill>
                  <a:srgbClr val="58595B"/>
                </a:solidFill>
                <a:latin typeface="Helvetica" pitchFamily="2" charset="0"/>
              </a:rPr>
              <a:t>Thank You</a:t>
            </a:r>
          </a:p>
        </p:txBody>
      </p:sp>
      <p:sp>
        <p:nvSpPr>
          <p:cNvPr id="7" name="Header rule">
            <a:extLst>
              <a:ext uri="{FF2B5EF4-FFF2-40B4-BE49-F238E27FC236}">
                <a16:creationId xmlns:a16="http://schemas.microsoft.com/office/drawing/2014/main" id="{09B1960F-507A-E84C-8B64-1891B754A975}"/>
              </a:ext>
            </a:extLst>
          </p:cNvPr>
          <p:cNvSpPr/>
          <p:nvPr/>
        </p:nvSpPr>
        <p:spPr>
          <a:xfrm>
            <a:off x="640080" y="2468880"/>
            <a:ext cx="7772400" cy="36576"/>
          </a:xfrm>
          <a:prstGeom prst="rect">
            <a:avLst/>
          </a:prstGeom>
          <a:solidFill>
            <a:srgbClr val="2C75A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b="0" i="0" dirty="0">
              <a:latin typeface="Helvetica Regular" pitchFamily="2" charset="0"/>
            </a:endParaRPr>
          </a:p>
        </p:txBody>
      </p:sp>
      <p:graphicFrame>
        <p:nvGraphicFramePr>
          <p:cNvPr id="8" name="Table 7" hidden="1">
            <a:extLst>
              <a:ext uri="{FF2B5EF4-FFF2-40B4-BE49-F238E27FC236}">
                <a16:creationId xmlns:a16="http://schemas.microsoft.com/office/drawing/2014/main" id="{3E58A6EC-219D-294A-BBEF-94C49557B0E2}"/>
              </a:ext>
            </a:extLst>
          </p:cNvPr>
          <p:cNvGraphicFramePr>
            <a:graphicFrameLocks noGrp="1"/>
          </p:cNvGraphicFramePr>
          <p:nvPr>
            <p:extLst>
              <p:ext uri="{D42A27DB-BD31-4B8C-83A1-F6EECF244321}">
                <p14:modId xmlns:p14="http://schemas.microsoft.com/office/powerpoint/2010/main" val="42495035"/>
              </p:ext>
            </p:extLst>
          </p:nvPr>
        </p:nvGraphicFramePr>
        <p:xfrm>
          <a:off x="640080" y="1783080"/>
          <a:ext cx="7772400" cy="676656"/>
        </p:xfrm>
        <a:graphic>
          <a:graphicData uri="http://schemas.openxmlformats.org/drawingml/2006/table">
            <a:tbl>
              <a:tblPr firstRow="1" bandRow="1">
                <a:tableStyleId>{5C22544A-7EE6-4342-B048-85BDC9FD1C3A}</a:tableStyleId>
              </a:tblPr>
              <a:tblGrid>
                <a:gridCol w="7772400">
                  <a:extLst>
                    <a:ext uri="{9D8B030D-6E8A-4147-A177-3AD203B41FA5}">
                      <a16:colId xmlns:a16="http://schemas.microsoft.com/office/drawing/2014/main" val="4064186770"/>
                    </a:ext>
                  </a:extLst>
                </a:gridCol>
              </a:tblGrid>
              <a:tr h="550949">
                <a:tc>
                  <a:txBody>
                    <a:bodyPr/>
                    <a:lstStyle/>
                    <a:p>
                      <a:pPr>
                        <a:lnSpc>
                          <a:spcPct val="100000"/>
                        </a:lnSpc>
                      </a:pPr>
                      <a:r>
                        <a:rPr lang="en-US" sz="3600" b="1" dirty="0">
                          <a:ln>
                            <a:noFill/>
                          </a:ln>
                          <a:solidFill>
                            <a:srgbClr val="58595B"/>
                          </a:solidFill>
                          <a:latin typeface="Helvetica" pitchFamily="2" charset="0"/>
                          <a:cs typeface="Arial" panose="020B0604020202020204" pitchFamily="34" charset="0"/>
                        </a:rPr>
                        <a:t>Thank You</a:t>
                      </a:r>
                      <a:endParaRPr lang="en-US" sz="3600" dirty="0">
                        <a:ln>
                          <a:noFill/>
                        </a:ln>
                      </a:endParaRPr>
                    </a:p>
                  </a:txBody>
                  <a:tcPr marL="45720" marT="91440" marB="36576">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2774A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7412292"/>
                  </a:ext>
                </a:extLst>
              </a:tr>
            </a:tbl>
          </a:graphicData>
        </a:graphic>
      </p:graphicFrame>
      <p:sp>
        <p:nvSpPr>
          <p:cNvPr id="9" name="TextBox 8">
            <a:extLst>
              <a:ext uri="{FF2B5EF4-FFF2-40B4-BE49-F238E27FC236}">
                <a16:creationId xmlns:a16="http://schemas.microsoft.com/office/drawing/2014/main" id="{4DAC7F78-240E-AF4B-89D8-273442F5E4BE}"/>
              </a:ext>
            </a:extLst>
          </p:cNvPr>
          <p:cNvSpPr txBox="1"/>
          <p:nvPr/>
        </p:nvSpPr>
        <p:spPr>
          <a:xfrm>
            <a:off x="640080" y="1874520"/>
            <a:ext cx="7772400" cy="553998"/>
          </a:xfrm>
          <a:prstGeom prst="rect">
            <a:avLst/>
          </a:prstGeom>
          <a:noFill/>
        </p:spPr>
        <p:txBody>
          <a:bodyPr wrap="square" lIns="0" tIns="0" rIns="0" bIns="0" rtlCol="0" anchor="b" anchorCtr="0">
            <a:spAutoFit/>
          </a:bodyPr>
          <a:lstStyle/>
          <a:p>
            <a:r>
              <a:rPr lang="en-US" sz="3600" b="1" i="0" baseline="0" dirty="0">
                <a:solidFill>
                  <a:srgbClr val="58595B"/>
                </a:solidFill>
                <a:latin typeface="Helvetica" pitchFamily="2" charset="0"/>
              </a:rPr>
              <a:t>Thank You</a:t>
            </a:r>
          </a:p>
        </p:txBody>
      </p:sp>
      <p:graphicFrame>
        <p:nvGraphicFramePr>
          <p:cNvPr id="10" name="Table 9" hidden="1">
            <a:extLst>
              <a:ext uri="{FF2B5EF4-FFF2-40B4-BE49-F238E27FC236}">
                <a16:creationId xmlns:a16="http://schemas.microsoft.com/office/drawing/2014/main" id="{C425352E-7739-E248-9E50-3F3E8D851A47}"/>
              </a:ext>
            </a:extLst>
          </p:cNvPr>
          <p:cNvGraphicFramePr>
            <a:graphicFrameLocks noGrp="1"/>
          </p:cNvGraphicFramePr>
          <p:nvPr>
            <p:extLst>
              <p:ext uri="{D42A27DB-BD31-4B8C-83A1-F6EECF244321}">
                <p14:modId xmlns:p14="http://schemas.microsoft.com/office/powerpoint/2010/main" val="2393666196"/>
              </p:ext>
            </p:extLst>
          </p:nvPr>
        </p:nvGraphicFramePr>
        <p:xfrm>
          <a:off x="640080" y="1783080"/>
          <a:ext cx="7772400" cy="676656"/>
        </p:xfrm>
        <a:graphic>
          <a:graphicData uri="http://schemas.openxmlformats.org/drawingml/2006/table">
            <a:tbl>
              <a:tblPr firstRow="1" bandRow="1">
                <a:tableStyleId>{5C22544A-7EE6-4342-B048-85BDC9FD1C3A}</a:tableStyleId>
              </a:tblPr>
              <a:tblGrid>
                <a:gridCol w="7772400">
                  <a:extLst>
                    <a:ext uri="{9D8B030D-6E8A-4147-A177-3AD203B41FA5}">
                      <a16:colId xmlns:a16="http://schemas.microsoft.com/office/drawing/2014/main" val="4064186770"/>
                    </a:ext>
                  </a:extLst>
                </a:gridCol>
              </a:tblGrid>
              <a:tr h="550949">
                <a:tc>
                  <a:txBody>
                    <a:bodyPr/>
                    <a:lstStyle/>
                    <a:p>
                      <a:pPr>
                        <a:lnSpc>
                          <a:spcPct val="100000"/>
                        </a:lnSpc>
                      </a:pPr>
                      <a:r>
                        <a:rPr lang="en-US" sz="3600" b="1" dirty="0">
                          <a:ln>
                            <a:noFill/>
                          </a:ln>
                          <a:solidFill>
                            <a:srgbClr val="58595B"/>
                          </a:solidFill>
                          <a:latin typeface="Helvetica" pitchFamily="2" charset="0"/>
                          <a:cs typeface="Arial" panose="020B0604020202020204" pitchFamily="34" charset="0"/>
                        </a:rPr>
                        <a:t>Thank You</a:t>
                      </a:r>
                      <a:endParaRPr lang="en-US" sz="3600" dirty="0">
                        <a:ln>
                          <a:noFill/>
                        </a:ln>
                      </a:endParaRPr>
                    </a:p>
                  </a:txBody>
                  <a:tcPr marL="45720" marT="91440" marB="36576">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2774A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7412292"/>
                  </a:ext>
                </a:extLst>
              </a:tr>
            </a:tbl>
          </a:graphicData>
        </a:graphic>
      </p:graphicFrame>
      <p:sp>
        <p:nvSpPr>
          <p:cNvPr id="12" name="TextBox 11">
            <a:extLst>
              <a:ext uri="{FF2B5EF4-FFF2-40B4-BE49-F238E27FC236}">
                <a16:creationId xmlns:a16="http://schemas.microsoft.com/office/drawing/2014/main" id="{07F6C067-AD68-524C-91AC-545B0A590C4C}"/>
              </a:ext>
            </a:extLst>
          </p:cNvPr>
          <p:cNvSpPr txBox="1"/>
          <p:nvPr/>
        </p:nvSpPr>
        <p:spPr>
          <a:xfrm>
            <a:off x="640080" y="1874520"/>
            <a:ext cx="7772400" cy="553998"/>
          </a:xfrm>
          <a:prstGeom prst="rect">
            <a:avLst/>
          </a:prstGeom>
          <a:noFill/>
        </p:spPr>
        <p:txBody>
          <a:bodyPr wrap="square" lIns="0" tIns="0" rIns="0" bIns="0" rtlCol="0" anchor="b" anchorCtr="0">
            <a:spAutoFit/>
          </a:bodyPr>
          <a:lstStyle/>
          <a:p>
            <a:r>
              <a:rPr lang="en-US" sz="3600" b="1" i="0" baseline="0" dirty="0">
                <a:solidFill>
                  <a:srgbClr val="58595B"/>
                </a:solidFill>
                <a:latin typeface="Helvetica" pitchFamily="2" charset="0"/>
              </a:rPr>
              <a:t>Thank You</a:t>
            </a:r>
          </a:p>
        </p:txBody>
      </p:sp>
    </p:spTree>
    <p:extLst>
      <p:ext uri="{BB962C8B-B14F-4D97-AF65-F5344CB8AC3E}">
        <p14:creationId xmlns:p14="http://schemas.microsoft.com/office/powerpoint/2010/main" val="361908255"/>
      </p:ext>
    </p:extLst>
  </p:cSld>
  <p:clrMapOvr>
    <a:masterClrMapping/>
  </p:clrMapOvr>
  <p:extLst mod="1">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C136C0-CB53-40D1-98BE-9E9179D850AC}" type="datetime1">
              <a:rPr lang="en-US" smtClean="0">
                <a:solidFill>
                  <a:prstClr val="black">
                    <a:tint val="75000"/>
                  </a:prstClr>
                </a:solidFill>
              </a:rPr>
              <a:pPr/>
              <a:t>1/13/2025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Metastable Qubits</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D60B4C6-3558-452D-9913-181DCD3FEC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37463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tatement w/dark background">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7C5EC3F5-808B-184C-A89B-4B25F801B6AC}"/>
              </a:ext>
            </a:extLst>
          </p:cNvPr>
          <p:cNvSpPr>
            <a:spLocks noGrp="1"/>
          </p:cNvSpPr>
          <p:nvPr>
            <p:ph type="body" sz="quarter" idx="21" hasCustomPrompt="1"/>
          </p:nvPr>
        </p:nvSpPr>
        <p:spPr>
          <a:xfrm>
            <a:off x="1371600" y="1407743"/>
            <a:ext cx="6400800" cy="1665071"/>
          </a:xfrm>
          <a:prstGeom prst="rect">
            <a:avLst/>
          </a:prstGeom>
        </p:spPr>
        <p:txBody>
          <a:bodyPr lIns="0" tIns="0" rIns="0" bIns="0" anchor="ctr" anchorCtr="0">
            <a:spAutoFit/>
          </a:bodyPr>
          <a:lstStyle>
            <a:lvl1pPr marL="0" indent="0" algn="ctr">
              <a:buNone/>
              <a:defRPr sz="4000">
                <a:solidFill>
                  <a:schemeClr val="bg1"/>
                </a:solidFill>
              </a:defRPr>
            </a:lvl1pPr>
            <a:lvl2pPr marL="274320" indent="0" algn="ctr">
              <a:buNone/>
              <a:defRPr sz="4000">
                <a:solidFill>
                  <a:srgbClr val="2774AE"/>
                </a:solidFill>
              </a:defRPr>
            </a:lvl2pPr>
            <a:lvl3pPr marL="548640" indent="0" algn="ctr">
              <a:buNone/>
              <a:defRPr sz="4000">
                <a:solidFill>
                  <a:srgbClr val="2774AE"/>
                </a:solidFill>
              </a:defRPr>
            </a:lvl3pPr>
            <a:lvl4pPr marL="822960" indent="0" algn="ctr">
              <a:buNone/>
              <a:defRPr sz="4000">
                <a:solidFill>
                  <a:srgbClr val="2774AE"/>
                </a:solidFill>
              </a:defRPr>
            </a:lvl4pPr>
            <a:lvl5pPr marL="1097280" indent="0" algn="ctr">
              <a:buNone/>
              <a:defRPr sz="4000">
                <a:solidFill>
                  <a:srgbClr val="2774AE"/>
                </a:solidFill>
              </a:defRPr>
            </a:lvl5pPr>
          </a:lstStyle>
          <a:p>
            <a:pPr lvl="0"/>
            <a:r>
              <a:rPr lang="en-US" dirty="0"/>
              <a:t>Lorem ipsum dolor sit </a:t>
            </a:r>
            <a:r>
              <a:rPr lang="en-US" dirty="0" err="1"/>
              <a:t>amet</a:t>
            </a:r>
            <a:r>
              <a:rPr lang="en-US" dirty="0"/>
              <a:t> ex </a:t>
            </a:r>
            <a:r>
              <a:rPr lang="en-US" dirty="0" err="1"/>
              <a:t>eum</a:t>
            </a:r>
            <a:r>
              <a:rPr lang="en-US" dirty="0"/>
              <a:t> </a:t>
            </a:r>
            <a:r>
              <a:rPr lang="en-US" dirty="0" err="1"/>
              <a:t>reque</a:t>
            </a:r>
            <a:r>
              <a:rPr lang="en-US" dirty="0"/>
              <a:t> </a:t>
            </a:r>
            <a:r>
              <a:rPr lang="en-US" dirty="0" err="1"/>
              <a:t>graece</a:t>
            </a:r>
            <a:r>
              <a:rPr lang="en-US" dirty="0"/>
              <a:t> </a:t>
            </a:r>
            <a:r>
              <a:rPr lang="en-US" dirty="0" err="1"/>
              <a:t>nam</a:t>
            </a:r>
            <a:r>
              <a:rPr lang="en-US" dirty="0"/>
              <a:t> </a:t>
            </a:r>
            <a:r>
              <a:rPr lang="en-US" dirty="0" err="1"/>
              <a:t>harum</a:t>
            </a:r>
            <a:r>
              <a:rPr lang="en-US" dirty="0"/>
              <a:t> </a:t>
            </a:r>
            <a:r>
              <a:rPr lang="en-US" dirty="0" err="1"/>
              <a:t>vonsequat</a:t>
            </a:r>
            <a:endParaRPr lang="en-US" dirty="0"/>
          </a:p>
        </p:txBody>
      </p:sp>
    </p:spTree>
    <p:extLst>
      <p:ext uri="{BB962C8B-B14F-4D97-AF65-F5344CB8AC3E}">
        <p14:creationId xmlns:p14="http://schemas.microsoft.com/office/powerpoint/2010/main" val="2898377615"/>
      </p:ext>
    </p:extLst>
  </p:cSld>
  <p:clrMapOvr>
    <a:masterClrMapping/>
  </p:clrMapOvr>
  <p:extLst mod="1">
    <p:ext uri="{DCECCB84-F9BA-43D5-87BE-67443E8EF086}">
      <p15:sldGuideLst xmlns:p15="http://schemas.microsoft.com/office/powerpoint/2012/main">
        <p15:guide id="1"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sp>
        <p:nvSpPr>
          <p:cNvPr id="5" name="Background">
            <a:extLst>
              <a:ext uri="{FF2B5EF4-FFF2-40B4-BE49-F238E27FC236}">
                <a16:creationId xmlns:a16="http://schemas.microsoft.com/office/drawing/2014/main" id="{4C1E4286-FD2F-814C-A4E5-B50094C0B6DB}"/>
              </a:ext>
            </a:extLst>
          </p:cNvPr>
          <p:cNvSpPr/>
          <p:nvPr/>
        </p:nvSpPr>
        <p:spPr>
          <a:xfrm>
            <a:off x="0" y="0"/>
            <a:ext cx="9144000" cy="45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US" sz="4000" b="0" i="0" dirty="0">
              <a:latin typeface="Helvetica Regular" pitchFamily="2" charset="0"/>
            </a:endParaRPr>
          </a:p>
        </p:txBody>
      </p:sp>
      <p:graphicFrame>
        <p:nvGraphicFramePr>
          <p:cNvPr id="11" name="Table 10" hidden="1">
            <a:extLst>
              <a:ext uri="{FF2B5EF4-FFF2-40B4-BE49-F238E27FC236}">
                <a16:creationId xmlns:a16="http://schemas.microsoft.com/office/drawing/2014/main" id="{A59B268B-FC1E-1745-BAE9-3F02C5965F2C}"/>
              </a:ext>
            </a:extLst>
          </p:cNvPr>
          <p:cNvGraphicFramePr>
            <a:graphicFrameLocks noGrp="1"/>
          </p:cNvGraphicFramePr>
          <p:nvPr>
            <p:extLst>
              <p:ext uri="{D42A27DB-BD31-4B8C-83A1-F6EECF244321}">
                <p14:modId xmlns:p14="http://schemas.microsoft.com/office/powerpoint/2010/main" val="3113960386"/>
              </p:ext>
            </p:extLst>
          </p:nvPr>
        </p:nvGraphicFramePr>
        <p:xfrm>
          <a:off x="640080" y="1783080"/>
          <a:ext cx="7772400" cy="676656"/>
        </p:xfrm>
        <a:graphic>
          <a:graphicData uri="http://schemas.openxmlformats.org/drawingml/2006/table">
            <a:tbl>
              <a:tblPr firstRow="1" bandRow="1">
                <a:tableStyleId>{5C22544A-7EE6-4342-B048-85BDC9FD1C3A}</a:tableStyleId>
              </a:tblPr>
              <a:tblGrid>
                <a:gridCol w="7772400">
                  <a:extLst>
                    <a:ext uri="{9D8B030D-6E8A-4147-A177-3AD203B41FA5}">
                      <a16:colId xmlns:a16="http://schemas.microsoft.com/office/drawing/2014/main" val="4064186770"/>
                    </a:ext>
                  </a:extLst>
                </a:gridCol>
              </a:tblGrid>
              <a:tr h="550949">
                <a:tc>
                  <a:txBody>
                    <a:bodyPr/>
                    <a:lstStyle/>
                    <a:p>
                      <a:pPr>
                        <a:lnSpc>
                          <a:spcPct val="100000"/>
                        </a:lnSpc>
                      </a:pPr>
                      <a:r>
                        <a:rPr lang="en-US" sz="3600" b="1" dirty="0">
                          <a:ln>
                            <a:noFill/>
                          </a:ln>
                          <a:solidFill>
                            <a:srgbClr val="58595B"/>
                          </a:solidFill>
                          <a:latin typeface="Helvetica" pitchFamily="2" charset="0"/>
                          <a:cs typeface="Arial" panose="020B0604020202020204" pitchFamily="34" charset="0"/>
                        </a:rPr>
                        <a:t>Thank You</a:t>
                      </a:r>
                      <a:endParaRPr lang="en-US" sz="3600" dirty="0">
                        <a:ln>
                          <a:noFill/>
                        </a:ln>
                      </a:endParaRPr>
                    </a:p>
                  </a:txBody>
                  <a:tcPr marL="45720" marT="91440" marB="36576">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2774A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7412292"/>
                  </a:ext>
                </a:extLst>
              </a:tr>
            </a:tbl>
          </a:graphicData>
        </a:graphic>
      </p:graphicFrame>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p:txBody>
          <a:bodyPr/>
          <a:lstStyle/>
          <a:p>
            <a:fld id="{277AD0DB-988E-4E4A-9FF3-E2C69BC94326}" type="datetime4">
              <a:rPr lang="en-US" smtClean="0"/>
              <a:t>January 13, 2025</a:t>
            </a:fld>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p>
            <a:fld id="{B6238B5B-F19C-E947-A0BC-87BD7983F871}" type="slidenum">
              <a:rPr lang="en-US" smtClean="0"/>
              <a:pPr/>
              <a:t>‹#›</a:t>
            </a:fld>
            <a:endParaRPr lang="en-US" dirty="0"/>
          </a:p>
        </p:txBody>
      </p:sp>
      <p:sp>
        <p:nvSpPr>
          <p:cNvPr id="4" name="Text Placeholder 3">
            <a:extLst>
              <a:ext uri="{FF2B5EF4-FFF2-40B4-BE49-F238E27FC236}">
                <a16:creationId xmlns:a16="http://schemas.microsoft.com/office/drawing/2014/main" id="{DF2C5F55-93C0-9344-9E3D-94935F3D2760}"/>
              </a:ext>
            </a:extLst>
          </p:cNvPr>
          <p:cNvSpPr>
            <a:spLocks noGrp="1"/>
          </p:cNvSpPr>
          <p:nvPr>
            <p:ph type="body" sz="quarter" idx="20" hasCustomPrompt="1"/>
          </p:nvPr>
        </p:nvSpPr>
        <p:spPr>
          <a:xfrm>
            <a:off x="640079" y="2651760"/>
            <a:ext cx="7772400" cy="274320"/>
          </a:xfrm>
          <a:prstGeom prst="rect">
            <a:avLst/>
          </a:prstGeom>
        </p:spPr>
        <p:txBody>
          <a:bodyPr>
            <a:spAutoFit/>
          </a:bodyPr>
          <a:lstStyle>
            <a:lvl1pPr marL="0" indent="0">
              <a:buFontTx/>
              <a:buNone/>
              <a:defRPr sz="1600" b="1" i="0" cap="all" baseline="0">
                <a:latin typeface="Helvetica" pitchFamily="2" charset="0"/>
              </a:defRPr>
            </a:lvl1pPr>
            <a:lvl2pPr>
              <a:buFontTx/>
              <a:buNone/>
              <a:defRPr b="1"/>
            </a:lvl2pPr>
            <a:lvl3pPr marL="685800" indent="0">
              <a:buFontTx/>
              <a:buNone/>
              <a:defRPr b="1"/>
            </a:lvl3pPr>
            <a:lvl4pPr marL="1028700" indent="0">
              <a:buFontTx/>
              <a:buNone/>
              <a:defRPr b="1"/>
            </a:lvl4pPr>
            <a:lvl5pPr marL="1371600" indent="0">
              <a:buFontTx/>
              <a:buNone/>
              <a:defRPr b="1"/>
            </a:lvl5pPr>
          </a:lstStyle>
          <a:p>
            <a:pPr lvl="0"/>
            <a:r>
              <a:rPr lang="en-US" dirty="0"/>
              <a:t>ADDITIONAL TEXT GOES HERE </a:t>
            </a:r>
          </a:p>
        </p:txBody>
      </p:sp>
      <p:sp>
        <p:nvSpPr>
          <p:cNvPr id="3" name="TextBox 2">
            <a:extLst>
              <a:ext uri="{FF2B5EF4-FFF2-40B4-BE49-F238E27FC236}">
                <a16:creationId xmlns:a16="http://schemas.microsoft.com/office/drawing/2014/main" id="{5F64B9DE-6557-C54A-BF36-8E798604EA3F}"/>
              </a:ext>
            </a:extLst>
          </p:cNvPr>
          <p:cNvSpPr txBox="1"/>
          <p:nvPr/>
        </p:nvSpPr>
        <p:spPr>
          <a:xfrm>
            <a:off x="640080" y="1874520"/>
            <a:ext cx="7772400" cy="553998"/>
          </a:xfrm>
          <a:prstGeom prst="rect">
            <a:avLst/>
          </a:prstGeom>
          <a:noFill/>
        </p:spPr>
        <p:txBody>
          <a:bodyPr wrap="square" lIns="0" tIns="0" rIns="0" bIns="0" rtlCol="0" anchor="b" anchorCtr="0">
            <a:spAutoFit/>
          </a:bodyPr>
          <a:lstStyle/>
          <a:p>
            <a:r>
              <a:rPr lang="en-US" sz="3600" b="1" i="0" baseline="0" dirty="0">
                <a:solidFill>
                  <a:srgbClr val="58595B"/>
                </a:solidFill>
                <a:latin typeface="Helvetica" pitchFamily="2" charset="0"/>
              </a:rPr>
              <a:t>Section Divider</a:t>
            </a:r>
          </a:p>
        </p:txBody>
      </p:sp>
      <p:sp>
        <p:nvSpPr>
          <p:cNvPr id="7" name="Header rule">
            <a:extLst>
              <a:ext uri="{FF2B5EF4-FFF2-40B4-BE49-F238E27FC236}">
                <a16:creationId xmlns:a16="http://schemas.microsoft.com/office/drawing/2014/main" id="{09B1960F-507A-E84C-8B64-1891B754A975}"/>
              </a:ext>
            </a:extLst>
          </p:cNvPr>
          <p:cNvSpPr/>
          <p:nvPr/>
        </p:nvSpPr>
        <p:spPr>
          <a:xfrm>
            <a:off x="640080" y="2468880"/>
            <a:ext cx="7772400" cy="36576"/>
          </a:xfrm>
          <a:prstGeom prst="rect">
            <a:avLst/>
          </a:prstGeom>
          <a:solidFill>
            <a:srgbClr val="2C75A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b="0" i="0" dirty="0">
              <a:latin typeface="Helvetica Regular" pitchFamily="2" charset="0"/>
            </a:endParaRPr>
          </a:p>
        </p:txBody>
      </p:sp>
      <p:graphicFrame>
        <p:nvGraphicFramePr>
          <p:cNvPr id="9" name="Table 8" hidden="1">
            <a:extLst>
              <a:ext uri="{FF2B5EF4-FFF2-40B4-BE49-F238E27FC236}">
                <a16:creationId xmlns:a16="http://schemas.microsoft.com/office/drawing/2014/main" id="{D23CA481-98CA-0745-833B-EFD0DBCDDA4E}"/>
              </a:ext>
            </a:extLst>
          </p:cNvPr>
          <p:cNvGraphicFramePr>
            <a:graphicFrameLocks noGrp="1"/>
          </p:cNvGraphicFramePr>
          <p:nvPr>
            <p:extLst>
              <p:ext uri="{D42A27DB-BD31-4B8C-83A1-F6EECF244321}">
                <p14:modId xmlns:p14="http://schemas.microsoft.com/office/powerpoint/2010/main" val="3279498072"/>
              </p:ext>
            </p:extLst>
          </p:nvPr>
        </p:nvGraphicFramePr>
        <p:xfrm>
          <a:off x="640080" y="1783080"/>
          <a:ext cx="7772400" cy="676656"/>
        </p:xfrm>
        <a:graphic>
          <a:graphicData uri="http://schemas.openxmlformats.org/drawingml/2006/table">
            <a:tbl>
              <a:tblPr firstRow="1" bandRow="1">
                <a:tableStyleId>{5C22544A-7EE6-4342-B048-85BDC9FD1C3A}</a:tableStyleId>
              </a:tblPr>
              <a:tblGrid>
                <a:gridCol w="7772400">
                  <a:extLst>
                    <a:ext uri="{9D8B030D-6E8A-4147-A177-3AD203B41FA5}">
                      <a16:colId xmlns:a16="http://schemas.microsoft.com/office/drawing/2014/main" val="4064186770"/>
                    </a:ext>
                  </a:extLst>
                </a:gridCol>
              </a:tblGrid>
              <a:tr h="550949">
                <a:tc>
                  <a:txBody>
                    <a:bodyPr/>
                    <a:lstStyle/>
                    <a:p>
                      <a:pPr>
                        <a:lnSpc>
                          <a:spcPct val="100000"/>
                        </a:lnSpc>
                      </a:pPr>
                      <a:r>
                        <a:rPr lang="en-US" sz="3600" b="1" dirty="0">
                          <a:ln>
                            <a:noFill/>
                          </a:ln>
                          <a:solidFill>
                            <a:srgbClr val="58595B"/>
                          </a:solidFill>
                          <a:latin typeface="Helvetica" pitchFamily="2" charset="0"/>
                          <a:cs typeface="Arial" panose="020B0604020202020204" pitchFamily="34" charset="0"/>
                        </a:rPr>
                        <a:t>Thank You</a:t>
                      </a:r>
                      <a:endParaRPr lang="en-US" sz="3600" dirty="0">
                        <a:ln>
                          <a:noFill/>
                        </a:ln>
                      </a:endParaRPr>
                    </a:p>
                  </a:txBody>
                  <a:tcPr marL="45720" marT="91440" marB="36576">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2774A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7412292"/>
                  </a:ext>
                </a:extLst>
              </a:tr>
            </a:tbl>
          </a:graphicData>
        </a:graphic>
      </p:graphicFrame>
      <p:sp>
        <p:nvSpPr>
          <p:cNvPr id="10" name="TextBox 9">
            <a:extLst>
              <a:ext uri="{FF2B5EF4-FFF2-40B4-BE49-F238E27FC236}">
                <a16:creationId xmlns:a16="http://schemas.microsoft.com/office/drawing/2014/main" id="{4E4989E6-36D9-5E4D-A8F4-C8D9759B609B}"/>
              </a:ext>
            </a:extLst>
          </p:cNvPr>
          <p:cNvSpPr txBox="1"/>
          <p:nvPr/>
        </p:nvSpPr>
        <p:spPr>
          <a:xfrm>
            <a:off x="640080" y="1874520"/>
            <a:ext cx="7772400" cy="553998"/>
          </a:xfrm>
          <a:prstGeom prst="rect">
            <a:avLst/>
          </a:prstGeom>
          <a:noFill/>
        </p:spPr>
        <p:txBody>
          <a:bodyPr wrap="square" lIns="0" tIns="0" rIns="0" bIns="0" rtlCol="0" anchor="b" anchorCtr="0">
            <a:spAutoFit/>
          </a:bodyPr>
          <a:lstStyle/>
          <a:p>
            <a:r>
              <a:rPr lang="en-US" sz="3600" b="1" i="0" baseline="0" dirty="0">
                <a:solidFill>
                  <a:srgbClr val="58595B"/>
                </a:solidFill>
                <a:latin typeface="Helvetica" pitchFamily="2" charset="0"/>
              </a:rPr>
              <a:t>Section Divider</a:t>
            </a:r>
          </a:p>
        </p:txBody>
      </p:sp>
      <p:graphicFrame>
        <p:nvGraphicFramePr>
          <p:cNvPr id="12" name="Table 11" hidden="1">
            <a:extLst>
              <a:ext uri="{FF2B5EF4-FFF2-40B4-BE49-F238E27FC236}">
                <a16:creationId xmlns:a16="http://schemas.microsoft.com/office/drawing/2014/main" id="{EF7DC21F-99F8-4F48-9203-63793CFF7D9C}"/>
              </a:ext>
            </a:extLst>
          </p:cNvPr>
          <p:cNvGraphicFramePr>
            <a:graphicFrameLocks noGrp="1"/>
          </p:cNvGraphicFramePr>
          <p:nvPr>
            <p:extLst>
              <p:ext uri="{D42A27DB-BD31-4B8C-83A1-F6EECF244321}">
                <p14:modId xmlns:p14="http://schemas.microsoft.com/office/powerpoint/2010/main" val="4083986431"/>
              </p:ext>
            </p:extLst>
          </p:nvPr>
        </p:nvGraphicFramePr>
        <p:xfrm>
          <a:off x="640080" y="1783080"/>
          <a:ext cx="7772400" cy="676656"/>
        </p:xfrm>
        <a:graphic>
          <a:graphicData uri="http://schemas.openxmlformats.org/drawingml/2006/table">
            <a:tbl>
              <a:tblPr firstRow="1" bandRow="1">
                <a:tableStyleId>{5C22544A-7EE6-4342-B048-85BDC9FD1C3A}</a:tableStyleId>
              </a:tblPr>
              <a:tblGrid>
                <a:gridCol w="7772400">
                  <a:extLst>
                    <a:ext uri="{9D8B030D-6E8A-4147-A177-3AD203B41FA5}">
                      <a16:colId xmlns:a16="http://schemas.microsoft.com/office/drawing/2014/main" val="4064186770"/>
                    </a:ext>
                  </a:extLst>
                </a:gridCol>
              </a:tblGrid>
              <a:tr h="550949">
                <a:tc>
                  <a:txBody>
                    <a:bodyPr/>
                    <a:lstStyle/>
                    <a:p>
                      <a:pPr>
                        <a:lnSpc>
                          <a:spcPct val="100000"/>
                        </a:lnSpc>
                      </a:pPr>
                      <a:r>
                        <a:rPr lang="en-US" sz="3600" b="1" dirty="0">
                          <a:ln>
                            <a:noFill/>
                          </a:ln>
                          <a:solidFill>
                            <a:srgbClr val="58595B"/>
                          </a:solidFill>
                          <a:latin typeface="Helvetica" pitchFamily="2" charset="0"/>
                          <a:cs typeface="Arial" panose="020B0604020202020204" pitchFamily="34" charset="0"/>
                        </a:rPr>
                        <a:t>Thank You</a:t>
                      </a:r>
                      <a:endParaRPr lang="en-US" sz="3600" dirty="0">
                        <a:ln>
                          <a:noFill/>
                        </a:ln>
                      </a:endParaRPr>
                    </a:p>
                  </a:txBody>
                  <a:tcPr marL="45720" marT="91440" marB="36576">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2774A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7412292"/>
                  </a:ext>
                </a:extLst>
              </a:tr>
            </a:tbl>
          </a:graphicData>
        </a:graphic>
      </p:graphicFrame>
      <p:sp>
        <p:nvSpPr>
          <p:cNvPr id="13" name="TextBox 12">
            <a:extLst>
              <a:ext uri="{FF2B5EF4-FFF2-40B4-BE49-F238E27FC236}">
                <a16:creationId xmlns:a16="http://schemas.microsoft.com/office/drawing/2014/main" id="{39DA3775-34D5-1E49-AF02-9E34A316EF51}"/>
              </a:ext>
            </a:extLst>
          </p:cNvPr>
          <p:cNvSpPr txBox="1"/>
          <p:nvPr/>
        </p:nvSpPr>
        <p:spPr>
          <a:xfrm>
            <a:off x="640080" y="1874520"/>
            <a:ext cx="7772400" cy="553998"/>
          </a:xfrm>
          <a:prstGeom prst="rect">
            <a:avLst/>
          </a:prstGeom>
          <a:noFill/>
        </p:spPr>
        <p:txBody>
          <a:bodyPr wrap="square" lIns="0" tIns="0" rIns="0" bIns="0" rtlCol="0" anchor="b" anchorCtr="0">
            <a:spAutoFit/>
          </a:bodyPr>
          <a:lstStyle/>
          <a:p>
            <a:r>
              <a:rPr lang="en-US" sz="3600" b="1" i="0" baseline="0" dirty="0">
                <a:solidFill>
                  <a:srgbClr val="58595B"/>
                </a:solidFill>
                <a:latin typeface="Helvetica" pitchFamily="2" charset="0"/>
              </a:rPr>
              <a:t>Section Divider</a:t>
            </a:r>
          </a:p>
        </p:txBody>
      </p:sp>
    </p:spTree>
    <p:extLst>
      <p:ext uri="{BB962C8B-B14F-4D97-AF65-F5344CB8AC3E}">
        <p14:creationId xmlns:p14="http://schemas.microsoft.com/office/powerpoint/2010/main" val="2156785673"/>
      </p:ext>
    </p:extLst>
  </p:cSld>
  <p:clrMapOvr>
    <a:masterClrMapping/>
  </p:clrMapOvr>
  <p:extLst mod="1">
    <p:ext uri="{DCECCB84-F9BA-43D5-87BE-67443E8EF086}">
      <p15:sldGuideLst xmlns:p15="http://schemas.microsoft.com/office/powerpoint/2012/main">
        <p15:guide id="1"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Header w/copy">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BA3E27AB-E22C-2E4F-A3EA-44DAE3ABD63C}"/>
              </a:ext>
            </a:extLst>
          </p:cNvPr>
          <p:cNvSpPr>
            <a:spLocks noGrp="1"/>
          </p:cNvSpPr>
          <p:nvPr>
            <p:ph type="body" sz="quarter" idx="13" hasCustomPrompt="1"/>
          </p:nvPr>
        </p:nvSpPr>
        <p:spPr>
          <a:xfrm>
            <a:off x="1097280" y="1554480"/>
            <a:ext cx="6858000" cy="582788"/>
          </a:xfrm>
          <a:prstGeom prst="rect">
            <a:avLst/>
          </a:prstGeom>
        </p:spPr>
        <p:txBody>
          <a:bodyPr>
            <a:spAutoFit/>
          </a:bodyP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baseline="0">
                <a:solidFill>
                  <a:srgbClr val="58595B"/>
                </a:solidFill>
                <a:latin typeface="Helvetica Regular" pitchFamily="2"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 magna </a:t>
            </a:r>
            <a:r>
              <a:rPr lang="en-US" sz="1400" b="0" i="0" kern="1200" dirty="0" err="1">
                <a:solidFill>
                  <a:srgbClr val="58595B"/>
                </a:solidFill>
                <a:effectLst/>
                <a:latin typeface="Helvetica" pitchFamily="2" charset="0"/>
                <a:ea typeface="+mn-ea"/>
                <a:cs typeface="+mn-cs"/>
              </a:rPr>
              <a:t>aliqua</a:t>
            </a:r>
            <a:r>
              <a:rPr lang="en-US" sz="1400" b="0" i="0" kern="1200" dirty="0">
                <a:solidFill>
                  <a:srgbClr val="58595B"/>
                </a:solidFill>
                <a:effectLst/>
                <a:latin typeface="Helvetica" pitchFamily="2" charset="0"/>
                <a:ea typeface="+mn-ea"/>
                <a:cs typeface="+mn-cs"/>
              </a:rPr>
              <a:t>. Ut </a:t>
            </a:r>
            <a:r>
              <a:rPr lang="en-US" sz="1400" b="0" i="0" kern="1200" dirty="0" err="1">
                <a:solidFill>
                  <a:srgbClr val="58595B"/>
                </a:solidFill>
                <a:effectLst/>
                <a:latin typeface="Helvetica" pitchFamily="2" charset="0"/>
                <a:ea typeface="+mn-ea"/>
                <a:cs typeface="+mn-cs"/>
              </a:rPr>
              <a:t>enim</a:t>
            </a:r>
            <a:r>
              <a:rPr lang="en-US" sz="1400" b="0" i="0" kern="1200" dirty="0">
                <a:solidFill>
                  <a:srgbClr val="58595B"/>
                </a:solidFill>
                <a:effectLst/>
                <a:latin typeface="Helvetica" pitchFamily="2" charset="0"/>
                <a:ea typeface="+mn-ea"/>
                <a:cs typeface="+mn-cs"/>
              </a:rPr>
              <a:t> ad minim </a:t>
            </a:r>
            <a:r>
              <a:rPr lang="en-US" sz="1400" b="0" i="0" kern="1200" dirty="0" err="1">
                <a:solidFill>
                  <a:srgbClr val="58595B"/>
                </a:solidFill>
                <a:effectLst/>
                <a:latin typeface="Helvetica" pitchFamily="2" charset="0"/>
                <a:ea typeface="+mn-ea"/>
                <a:cs typeface="+mn-cs"/>
              </a:rPr>
              <a:t>veniam</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quis</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nostrud</a:t>
            </a:r>
            <a:r>
              <a:rPr lang="en-US" sz="1400" b="0" i="0" kern="1200" dirty="0">
                <a:solidFill>
                  <a:srgbClr val="58595B"/>
                </a:solidFill>
                <a:effectLst/>
                <a:latin typeface="Helvetica" pitchFamily="2" charset="0"/>
                <a:ea typeface="+mn-ea"/>
                <a:cs typeface="+mn-cs"/>
              </a:rPr>
              <a:t> exercitation </a:t>
            </a:r>
            <a:r>
              <a:rPr lang="en-US" sz="1400" b="0" i="0" kern="1200" dirty="0" err="1">
                <a:solidFill>
                  <a:srgbClr val="58595B"/>
                </a:solidFill>
                <a:effectLst/>
                <a:latin typeface="Helvetica" pitchFamily="2" charset="0"/>
                <a:ea typeface="+mn-ea"/>
                <a:cs typeface="+mn-cs"/>
              </a:rPr>
              <a:t>ullamco</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laboris</a:t>
            </a:r>
            <a:r>
              <a:rPr lang="en-US" sz="1400" b="0" i="0" kern="1200" dirty="0">
                <a:solidFill>
                  <a:srgbClr val="58595B"/>
                </a:solidFill>
                <a:effectLst/>
                <a:latin typeface="Helvetica" pitchFamily="2" charset="0"/>
                <a:ea typeface="+mn-ea"/>
                <a:cs typeface="+mn-cs"/>
              </a:rPr>
              <a:t> nisi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aliquip</a:t>
            </a:r>
            <a:r>
              <a:rPr lang="en-US" sz="1400" b="0" i="0" kern="1200" dirty="0">
                <a:solidFill>
                  <a:srgbClr val="58595B"/>
                </a:solidFill>
                <a:effectLst/>
                <a:latin typeface="Helvetica" pitchFamily="2" charset="0"/>
                <a:ea typeface="+mn-ea"/>
                <a:cs typeface="+mn-cs"/>
              </a:rPr>
              <a:t> ex </a:t>
            </a:r>
            <a:r>
              <a:rPr lang="en-US" sz="1400" b="0" i="0" kern="1200" dirty="0" err="1">
                <a:solidFill>
                  <a:srgbClr val="58595B"/>
                </a:solidFill>
                <a:effectLst/>
                <a:latin typeface="Helvetica" pitchFamily="2" charset="0"/>
                <a:ea typeface="+mn-ea"/>
                <a:cs typeface="+mn-cs"/>
              </a:rPr>
              <a:t>ead</a:t>
            </a:r>
            <a:r>
              <a:rPr lang="en-US" sz="1400" b="0" i="0" kern="1200" dirty="0">
                <a:solidFill>
                  <a:srgbClr val="58595B"/>
                </a:solidFill>
                <a:effectLst/>
                <a:latin typeface="Helvetica" pitchFamily="2" charset="0"/>
                <a:ea typeface="+mn-ea"/>
                <a:cs typeface="+mn-cs"/>
              </a:rPr>
              <a:t>.</a:t>
            </a:r>
          </a:p>
        </p:txBody>
      </p:sp>
      <p:sp>
        <p:nvSpPr>
          <p:cNvPr id="24" name="Text Placeholder 23">
            <a:extLst>
              <a:ext uri="{FF2B5EF4-FFF2-40B4-BE49-F238E27FC236}">
                <a16:creationId xmlns:a16="http://schemas.microsoft.com/office/drawing/2014/main" id="{B75E8B6C-2945-AB43-B572-F1D51C630C53}"/>
              </a:ext>
            </a:extLst>
          </p:cNvPr>
          <p:cNvSpPr>
            <a:spLocks noGrp="1"/>
          </p:cNvSpPr>
          <p:nvPr>
            <p:ph type="body" sz="quarter" idx="15" hasCustomPrompt="1"/>
          </p:nvPr>
        </p:nvSpPr>
        <p:spPr>
          <a:xfrm>
            <a:off x="1097280" y="1188720"/>
            <a:ext cx="6858000" cy="215444"/>
          </a:xfrm>
          <a:prstGeom prst="rect">
            <a:avLst/>
          </a:prstGeom>
        </p:spPr>
        <p:txBody>
          <a:bodyPr>
            <a:spAutoFit/>
          </a:bodyPr>
          <a:lstStyle>
            <a:lvl1pPr marL="0" indent="0">
              <a:lnSpc>
                <a:spcPct val="100000"/>
              </a:lnSpc>
              <a:buFontTx/>
              <a:buNone/>
              <a:defRPr b="1" i="0" cap="all" baseline="0">
                <a:latin typeface="Helvetica" pitchFamily="2" charset="0"/>
              </a:defRPr>
            </a:lvl1pPr>
          </a:lstStyle>
          <a:p>
            <a:pPr lvl="0"/>
            <a:r>
              <a:rPr lang="en-US" dirty="0"/>
              <a:t>SUBHEAD</a:t>
            </a:r>
          </a:p>
        </p:txBody>
      </p:sp>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p:txBody>
          <a:bodyPr/>
          <a:lstStyle/>
          <a:p>
            <a:fld id="{FA6EA13E-D85D-234A-B454-2515B0E8FC3F}" type="datetime4">
              <a:rPr lang="en-US" smtClean="0"/>
              <a:t>January 13, 2025</a:t>
            </a:fld>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p>
            <a:fld id="{B6238B5B-F19C-E947-A0BC-87BD7983F871}" type="slidenum">
              <a:rPr lang="en-US" smtClean="0"/>
              <a:pPr/>
              <a:t>‹#›</a:t>
            </a:fld>
            <a:endParaRPr lang="en-US" dirty="0"/>
          </a:p>
        </p:txBody>
      </p:sp>
      <p:sp>
        <p:nvSpPr>
          <p:cNvPr id="3" name="Title 2">
            <a:extLst>
              <a:ext uri="{FF2B5EF4-FFF2-40B4-BE49-F238E27FC236}">
                <a16:creationId xmlns:a16="http://schemas.microsoft.com/office/drawing/2014/main" id="{8B117F2E-F782-844A-A783-F9F40B77A93D}"/>
              </a:ext>
            </a:extLst>
          </p:cNvPr>
          <p:cNvSpPr>
            <a:spLocks noGrp="1"/>
          </p:cNvSpPr>
          <p:nvPr>
            <p:ph type="title" hasCustomPrompt="1"/>
          </p:nvPr>
        </p:nvSpPr>
        <p:spPr>
          <a:xfrm>
            <a:off x="640077" y="367401"/>
            <a:ext cx="7772400" cy="389979"/>
          </a:xfrm>
        </p:spPr>
        <p:txBody>
          <a:bodyPr anchor="b" anchorCtr="0"/>
          <a:lstStyle/>
          <a:p>
            <a:r>
              <a:rPr lang="en-US" dirty="0"/>
              <a:t>Header w/copy</a:t>
            </a:r>
          </a:p>
        </p:txBody>
      </p:sp>
    </p:spTree>
    <p:extLst>
      <p:ext uri="{BB962C8B-B14F-4D97-AF65-F5344CB8AC3E}">
        <p14:creationId xmlns:p14="http://schemas.microsoft.com/office/powerpoint/2010/main" val="4147832771"/>
      </p:ext>
    </p:extLst>
  </p:cSld>
  <p:clrMapOvr>
    <a:masterClrMapping/>
  </p:clrMapOvr>
  <p:extLst mod="1">
    <p:ext uri="{DCECCB84-F9BA-43D5-87BE-67443E8EF086}">
      <p15:sldGuideLst xmlns:p15="http://schemas.microsoft.com/office/powerpoint/2012/main">
        <p15:guide id="1"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Header w/bullets">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BA3E27AB-E22C-2E4F-A3EA-44DAE3ABD63C}"/>
              </a:ext>
            </a:extLst>
          </p:cNvPr>
          <p:cNvSpPr>
            <a:spLocks noGrp="1"/>
          </p:cNvSpPr>
          <p:nvPr>
            <p:ph type="body" sz="quarter" idx="13" hasCustomPrompt="1"/>
          </p:nvPr>
        </p:nvSpPr>
        <p:spPr>
          <a:xfrm>
            <a:off x="1097280" y="1554480"/>
            <a:ext cx="6858000" cy="582788"/>
          </a:xfrm>
          <a:prstGeom prst="rect">
            <a:avLst/>
          </a:prstGeom>
        </p:spPr>
        <p:txBody>
          <a:bodyPr>
            <a:spAutoFit/>
          </a:bodyP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baseline="0">
                <a:solidFill>
                  <a:srgbClr val="58595B"/>
                </a:solidFill>
                <a:latin typeface="Helvetica Regular" pitchFamily="2"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 magna </a:t>
            </a:r>
            <a:r>
              <a:rPr lang="en-US" sz="1400" b="0" i="0" kern="1200" dirty="0" err="1">
                <a:solidFill>
                  <a:srgbClr val="58595B"/>
                </a:solidFill>
                <a:effectLst/>
                <a:latin typeface="Helvetica" pitchFamily="2" charset="0"/>
                <a:ea typeface="+mn-ea"/>
                <a:cs typeface="+mn-cs"/>
              </a:rPr>
              <a:t>aliqua</a:t>
            </a:r>
            <a:r>
              <a:rPr lang="en-US" sz="1400" b="0" i="0" kern="1200" dirty="0">
                <a:solidFill>
                  <a:srgbClr val="58595B"/>
                </a:solidFill>
                <a:effectLst/>
                <a:latin typeface="Helvetica" pitchFamily="2" charset="0"/>
                <a:ea typeface="+mn-ea"/>
                <a:cs typeface="+mn-cs"/>
              </a:rPr>
              <a:t>. Ut </a:t>
            </a:r>
            <a:r>
              <a:rPr lang="en-US" sz="1400" b="0" i="0" kern="1200" dirty="0" err="1">
                <a:solidFill>
                  <a:srgbClr val="58595B"/>
                </a:solidFill>
                <a:effectLst/>
                <a:latin typeface="Helvetica" pitchFamily="2" charset="0"/>
                <a:ea typeface="+mn-ea"/>
                <a:cs typeface="+mn-cs"/>
              </a:rPr>
              <a:t>enim</a:t>
            </a:r>
            <a:r>
              <a:rPr lang="en-US" sz="1400" b="0" i="0" kern="1200" dirty="0">
                <a:solidFill>
                  <a:srgbClr val="58595B"/>
                </a:solidFill>
                <a:effectLst/>
                <a:latin typeface="Helvetica" pitchFamily="2" charset="0"/>
                <a:ea typeface="+mn-ea"/>
                <a:cs typeface="+mn-cs"/>
              </a:rPr>
              <a:t> ad minim </a:t>
            </a:r>
            <a:r>
              <a:rPr lang="en-US" sz="1400" b="0" i="0" kern="1200" dirty="0" err="1">
                <a:solidFill>
                  <a:srgbClr val="58595B"/>
                </a:solidFill>
                <a:effectLst/>
                <a:latin typeface="Helvetica" pitchFamily="2" charset="0"/>
                <a:ea typeface="+mn-ea"/>
                <a:cs typeface="+mn-cs"/>
              </a:rPr>
              <a:t>veniam</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quis</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nostrud</a:t>
            </a:r>
            <a:r>
              <a:rPr lang="en-US" sz="1400" b="0" i="0" kern="1200" dirty="0">
                <a:solidFill>
                  <a:srgbClr val="58595B"/>
                </a:solidFill>
                <a:effectLst/>
                <a:latin typeface="Helvetica" pitchFamily="2" charset="0"/>
                <a:ea typeface="+mn-ea"/>
                <a:cs typeface="+mn-cs"/>
              </a:rPr>
              <a:t> exercitation </a:t>
            </a:r>
            <a:r>
              <a:rPr lang="en-US" sz="1400" b="0" i="0" kern="1200" dirty="0" err="1">
                <a:solidFill>
                  <a:srgbClr val="58595B"/>
                </a:solidFill>
                <a:effectLst/>
                <a:latin typeface="Helvetica" pitchFamily="2" charset="0"/>
                <a:ea typeface="+mn-ea"/>
                <a:cs typeface="+mn-cs"/>
              </a:rPr>
              <a:t>ullamco</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laboris</a:t>
            </a:r>
            <a:r>
              <a:rPr lang="en-US" sz="1400" b="0" i="0" kern="1200" dirty="0">
                <a:solidFill>
                  <a:srgbClr val="58595B"/>
                </a:solidFill>
                <a:effectLst/>
                <a:latin typeface="Helvetica" pitchFamily="2" charset="0"/>
                <a:ea typeface="+mn-ea"/>
                <a:cs typeface="+mn-cs"/>
              </a:rPr>
              <a:t> nisi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aliquip</a:t>
            </a:r>
            <a:r>
              <a:rPr lang="en-US" sz="1400" b="0" i="0" kern="1200" dirty="0">
                <a:solidFill>
                  <a:srgbClr val="58595B"/>
                </a:solidFill>
                <a:effectLst/>
                <a:latin typeface="Helvetica" pitchFamily="2" charset="0"/>
                <a:ea typeface="+mn-ea"/>
                <a:cs typeface="+mn-cs"/>
              </a:rPr>
              <a:t> ex </a:t>
            </a:r>
            <a:r>
              <a:rPr lang="en-US" sz="1400" b="0" i="0" kern="1200" dirty="0" err="1">
                <a:solidFill>
                  <a:srgbClr val="58595B"/>
                </a:solidFill>
                <a:effectLst/>
                <a:latin typeface="Helvetica" pitchFamily="2" charset="0"/>
                <a:ea typeface="+mn-ea"/>
                <a:cs typeface="+mn-cs"/>
              </a:rPr>
              <a:t>ead</a:t>
            </a:r>
            <a:r>
              <a:rPr lang="en-US" sz="1400" b="0" i="0" kern="1200" dirty="0">
                <a:solidFill>
                  <a:srgbClr val="58595B"/>
                </a:solidFill>
                <a:effectLst/>
                <a:latin typeface="Helvetica" pitchFamily="2" charset="0"/>
                <a:ea typeface="+mn-ea"/>
                <a:cs typeface="+mn-cs"/>
              </a:rPr>
              <a:t>.</a:t>
            </a:r>
          </a:p>
        </p:txBody>
      </p:sp>
      <p:sp>
        <p:nvSpPr>
          <p:cNvPr id="24" name="Text Placeholder 23">
            <a:extLst>
              <a:ext uri="{FF2B5EF4-FFF2-40B4-BE49-F238E27FC236}">
                <a16:creationId xmlns:a16="http://schemas.microsoft.com/office/drawing/2014/main" id="{B75E8B6C-2945-AB43-B572-F1D51C630C53}"/>
              </a:ext>
            </a:extLst>
          </p:cNvPr>
          <p:cNvSpPr>
            <a:spLocks noGrp="1"/>
          </p:cNvSpPr>
          <p:nvPr>
            <p:ph type="body" sz="quarter" idx="15" hasCustomPrompt="1"/>
          </p:nvPr>
        </p:nvSpPr>
        <p:spPr>
          <a:xfrm>
            <a:off x="1097280" y="1188720"/>
            <a:ext cx="6858000" cy="215444"/>
          </a:xfrm>
          <a:prstGeom prst="rect">
            <a:avLst/>
          </a:prstGeom>
        </p:spPr>
        <p:txBody>
          <a:bodyPr>
            <a:spAutoFit/>
          </a:bodyPr>
          <a:lstStyle>
            <a:lvl1pPr marL="0" indent="0">
              <a:lnSpc>
                <a:spcPct val="100000"/>
              </a:lnSpc>
              <a:buFontTx/>
              <a:buNone/>
              <a:defRPr b="1" i="0" cap="all" baseline="0">
                <a:latin typeface="Helvetica" pitchFamily="2" charset="0"/>
              </a:defRPr>
            </a:lvl1pPr>
          </a:lstStyle>
          <a:p>
            <a:pPr lvl="0"/>
            <a:r>
              <a:rPr lang="en-US" dirty="0"/>
              <a:t>SUBHEAD</a:t>
            </a:r>
          </a:p>
        </p:txBody>
      </p:sp>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p:txBody>
          <a:bodyPr/>
          <a:lstStyle/>
          <a:p>
            <a:fld id="{F7BF61F8-88B3-FE4F-8169-B5261E98FF9B}" type="datetime4">
              <a:rPr lang="en-US" smtClean="0"/>
              <a:t>January 13, 2025</a:t>
            </a:fld>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p>
            <a:fld id="{B6238B5B-F19C-E947-A0BC-87BD7983F871}" type="slidenum">
              <a:rPr lang="en-US" smtClean="0"/>
              <a:pPr/>
              <a:t>‹#›</a:t>
            </a:fld>
            <a:endParaRPr lang="en-US" dirty="0"/>
          </a:p>
        </p:txBody>
      </p:sp>
      <p:sp>
        <p:nvSpPr>
          <p:cNvPr id="4" name="Title 3">
            <a:extLst>
              <a:ext uri="{FF2B5EF4-FFF2-40B4-BE49-F238E27FC236}">
                <a16:creationId xmlns:a16="http://schemas.microsoft.com/office/drawing/2014/main" id="{34576D38-1D07-4944-9AE7-710415891258}"/>
              </a:ext>
            </a:extLst>
          </p:cNvPr>
          <p:cNvSpPr>
            <a:spLocks noGrp="1"/>
          </p:cNvSpPr>
          <p:nvPr>
            <p:ph type="title" hasCustomPrompt="1"/>
          </p:nvPr>
        </p:nvSpPr>
        <p:spPr/>
        <p:txBody>
          <a:bodyPr/>
          <a:lstStyle/>
          <a:p>
            <a:r>
              <a:rPr lang="en-US" dirty="0"/>
              <a:t>Header w/copy and bullets</a:t>
            </a:r>
          </a:p>
        </p:txBody>
      </p:sp>
      <p:sp>
        <p:nvSpPr>
          <p:cNvPr id="5" name="Text Placeholder 4">
            <a:extLst>
              <a:ext uri="{FF2B5EF4-FFF2-40B4-BE49-F238E27FC236}">
                <a16:creationId xmlns:a16="http://schemas.microsoft.com/office/drawing/2014/main" id="{FEB3799F-3DE7-0C45-B34C-091D879B69B2}"/>
              </a:ext>
            </a:extLst>
          </p:cNvPr>
          <p:cNvSpPr>
            <a:spLocks noGrp="1"/>
          </p:cNvSpPr>
          <p:nvPr>
            <p:ph type="body" sz="quarter" idx="21" hasCustomPrompt="1"/>
          </p:nvPr>
        </p:nvSpPr>
        <p:spPr>
          <a:xfrm>
            <a:off x="1097281" y="2286000"/>
            <a:ext cx="6858000" cy="388889"/>
          </a:xfrm>
        </p:spPr>
        <p:txBody>
          <a:bodyPr lIns="365760">
            <a:spAutoFit/>
          </a:bodyPr>
          <a:lstStyle>
            <a:lvl1pPr>
              <a:defRPr/>
            </a:lvl1pPr>
          </a:lstStyle>
          <a:p>
            <a:pPr lvl="0"/>
            <a:r>
              <a:rPr lang="en-US" dirty="0"/>
              <a:t>Most bulleted slides should have no more than 5 bullets with only about 5-6 words per bullet.</a:t>
            </a:r>
          </a:p>
        </p:txBody>
      </p:sp>
    </p:spTree>
    <p:extLst>
      <p:ext uri="{BB962C8B-B14F-4D97-AF65-F5344CB8AC3E}">
        <p14:creationId xmlns:p14="http://schemas.microsoft.com/office/powerpoint/2010/main" val="3105351815"/>
      </p:ext>
    </p:extLst>
  </p:cSld>
  <p:clrMapOvr>
    <a:masterClrMapping/>
  </p:clrMapOvr>
  <p:extLst mod="1">
    <p:ext uri="{DCECCB84-F9BA-43D5-87BE-67443E8EF086}">
      <p15:sldGuideLst xmlns:p15="http://schemas.microsoft.com/office/powerpoint/2012/main">
        <p15:guide id="1"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Header w/two columns">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BA3E27AB-E22C-2E4F-A3EA-44DAE3ABD63C}"/>
              </a:ext>
            </a:extLst>
          </p:cNvPr>
          <p:cNvSpPr>
            <a:spLocks noGrp="1"/>
          </p:cNvSpPr>
          <p:nvPr>
            <p:ph type="body" sz="quarter" idx="13" hasCustomPrompt="1"/>
          </p:nvPr>
        </p:nvSpPr>
        <p:spPr>
          <a:xfrm>
            <a:off x="1097280" y="1554480"/>
            <a:ext cx="3383280" cy="1205209"/>
          </a:xfrm>
          <a:prstGeom prst="rect">
            <a:avLst/>
          </a:prstGeom>
        </p:spPr>
        <p:txBody>
          <a:bodyPr>
            <a:spAutoFit/>
          </a:bodyP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a:solidFill>
                  <a:srgbClr val="58595B"/>
                </a:solidFill>
                <a:latin typeface="Helvetica Regular" pitchFamily="2"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 magna </a:t>
            </a:r>
            <a:r>
              <a:rPr lang="en-US" sz="1400" b="0" i="0" kern="1200" dirty="0" err="1">
                <a:solidFill>
                  <a:srgbClr val="58595B"/>
                </a:solidFill>
                <a:effectLst/>
                <a:latin typeface="Helvetica" pitchFamily="2" charset="0"/>
                <a:ea typeface="+mn-ea"/>
                <a:cs typeface="+mn-cs"/>
              </a:rPr>
              <a:t>aliqua</a:t>
            </a:r>
            <a:r>
              <a:rPr lang="en-US" sz="1400" b="0" i="0" kern="1200" dirty="0">
                <a:solidFill>
                  <a:srgbClr val="58595B"/>
                </a:solidFill>
                <a:effectLst/>
                <a:latin typeface="Helvetica" pitchFamily="2" charset="0"/>
                <a:ea typeface="+mn-ea"/>
                <a:cs typeface="+mn-cs"/>
              </a:rPr>
              <a:t>. Ut </a:t>
            </a:r>
            <a:r>
              <a:rPr lang="en-US" sz="1400" b="0" i="0" kern="1200" dirty="0" err="1">
                <a:solidFill>
                  <a:srgbClr val="58595B"/>
                </a:solidFill>
                <a:effectLst/>
                <a:latin typeface="Helvetica" pitchFamily="2" charset="0"/>
                <a:ea typeface="+mn-ea"/>
                <a:cs typeface="+mn-cs"/>
              </a:rPr>
              <a:t>enim</a:t>
            </a:r>
            <a:r>
              <a:rPr lang="en-US" sz="1400" b="0" i="0" kern="1200" dirty="0">
                <a:solidFill>
                  <a:srgbClr val="58595B"/>
                </a:solidFill>
                <a:effectLst/>
                <a:latin typeface="Helvetica" pitchFamily="2" charset="0"/>
                <a:ea typeface="+mn-ea"/>
                <a:cs typeface="+mn-cs"/>
              </a:rPr>
              <a:t> ad minim </a:t>
            </a:r>
            <a:r>
              <a:rPr lang="en-US" sz="1400" b="0" i="0" kern="1200" dirty="0" err="1">
                <a:solidFill>
                  <a:srgbClr val="58595B"/>
                </a:solidFill>
                <a:effectLst/>
                <a:latin typeface="Helvetica" pitchFamily="2" charset="0"/>
                <a:ea typeface="+mn-ea"/>
                <a:cs typeface="+mn-cs"/>
              </a:rPr>
              <a:t>veniam</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quis</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nostrud</a:t>
            </a:r>
            <a:r>
              <a:rPr lang="en-US" sz="1400" b="0" i="0" kern="1200" dirty="0">
                <a:solidFill>
                  <a:srgbClr val="58595B"/>
                </a:solidFill>
                <a:effectLst/>
                <a:latin typeface="Helvetica" pitchFamily="2" charset="0"/>
                <a:ea typeface="+mn-ea"/>
                <a:cs typeface="+mn-cs"/>
              </a:rPr>
              <a:t> exercitation </a:t>
            </a:r>
            <a:r>
              <a:rPr lang="en-US" sz="1400" b="0" i="0" kern="1200" dirty="0" err="1">
                <a:solidFill>
                  <a:srgbClr val="58595B"/>
                </a:solidFill>
                <a:effectLst/>
                <a:latin typeface="Helvetica" pitchFamily="2" charset="0"/>
                <a:ea typeface="+mn-ea"/>
                <a:cs typeface="+mn-cs"/>
              </a:rPr>
              <a:t>ullamco</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laboris</a:t>
            </a:r>
            <a:r>
              <a:rPr lang="en-US" sz="1400" b="0" i="0" kern="1200" dirty="0">
                <a:solidFill>
                  <a:srgbClr val="58595B"/>
                </a:solidFill>
                <a:effectLst/>
                <a:latin typeface="Helvetica" pitchFamily="2" charset="0"/>
                <a:ea typeface="+mn-ea"/>
                <a:cs typeface="+mn-cs"/>
              </a:rPr>
              <a:t> nisi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aliquip</a:t>
            </a:r>
            <a:r>
              <a:rPr lang="en-US" sz="1400" b="0" i="0" kern="1200" dirty="0">
                <a:solidFill>
                  <a:srgbClr val="58595B"/>
                </a:solidFill>
                <a:effectLst/>
                <a:latin typeface="Helvetica" pitchFamily="2" charset="0"/>
                <a:ea typeface="+mn-ea"/>
                <a:cs typeface="+mn-cs"/>
              </a:rPr>
              <a:t> ex </a:t>
            </a:r>
            <a:r>
              <a:rPr lang="en-US" sz="1400" b="0" i="0" kern="1200" dirty="0" err="1">
                <a:solidFill>
                  <a:srgbClr val="58595B"/>
                </a:solidFill>
                <a:effectLst/>
                <a:latin typeface="Helvetica" pitchFamily="2" charset="0"/>
                <a:ea typeface="+mn-ea"/>
                <a:cs typeface="+mn-cs"/>
              </a:rPr>
              <a:t>ead</a:t>
            </a:r>
            <a:r>
              <a:rPr lang="en-US" sz="1400" b="0" i="0" kern="1200" dirty="0">
                <a:solidFill>
                  <a:srgbClr val="58595B"/>
                </a:solidFill>
                <a:effectLst/>
                <a:latin typeface="Helvetica" pitchFamily="2" charset="0"/>
                <a:ea typeface="+mn-ea"/>
                <a:cs typeface="+mn-cs"/>
              </a:rPr>
              <a:t>.</a:t>
            </a:r>
          </a:p>
        </p:txBody>
      </p:sp>
      <p:sp>
        <p:nvSpPr>
          <p:cNvPr id="24" name="Text Placeholder 23">
            <a:extLst>
              <a:ext uri="{FF2B5EF4-FFF2-40B4-BE49-F238E27FC236}">
                <a16:creationId xmlns:a16="http://schemas.microsoft.com/office/drawing/2014/main" id="{B75E8B6C-2945-AB43-B572-F1D51C630C53}"/>
              </a:ext>
            </a:extLst>
          </p:cNvPr>
          <p:cNvSpPr>
            <a:spLocks noGrp="1"/>
          </p:cNvSpPr>
          <p:nvPr>
            <p:ph type="body" sz="quarter" idx="15" hasCustomPrompt="1"/>
          </p:nvPr>
        </p:nvSpPr>
        <p:spPr>
          <a:xfrm>
            <a:off x="1097280" y="1188720"/>
            <a:ext cx="3383280" cy="215444"/>
          </a:xfrm>
          <a:prstGeom prst="rect">
            <a:avLst/>
          </a:prstGeom>
        </p:spPr>
        <p:txBody>
          <a:bodyPr>
            <a:spAutoFit/>
          </a:bodyPr>
          <a:lstStyle>
            <a:lvl1pPr marL="0" indent="0">
              <a:lnSpc>
                <a:spcPct val="100000"/>
              </a:lnSpc>
              <a:buFontTx/>
              <a:buNone/>
              <a:defRPr b="1" i="0" cap="all" baseline="0">
                <a:latin typeface="Helvetica" pitchFamily="2" charset="0"/>
              </a:defRPr>
            </a:lvl1pPr>
          </a:lstStyle>
          <a:p>
            <a:pPr lvl="0"/>
            <a:r>
              <a:rPr lang="en-US" dirty="0"/>
              <a:t>Column One Subhead</a:t>
            </a:r>
          </a:p>
        </p:txBody>
      </p:sp>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p:txBody>
          <a:bodyPr/>
          <a:lstStyle/>
          <a:p>
            <a:fld id="{2E97A3B5-6613-4F46-BF76-6FADC2B102EA}" type="datetime4">
              <a:rPr lang="en-US" smtClean="0"/>
              <a:t>January 13, 2025</a:t>
            </a:fld>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p>
            <a:fld id="{B6238B5B-F19C-E947-A0BC-87BD7983F871}" type="slidenum">
              <a:rPr lang="en-US" smtClean="0"/>
              <a:pPr/>
              <a:t>‹#›</a:t>
            </a:fld>
            <a:endParaRPr lang="en-US" dirty="0"/>
          </a:p>
        </p:txBody>
      </p:sp>
      <p:sp>
        <p:nvSpPr>
          <p:cNvPr id="9" name="Text Placeholder 19">
            <a:extLst>
              <a:ext uri="{FF2B5EF4-FFF2-40B4-BE49-F238E27FC236}">
                <a16:creationId xmlns:a16="http://schemas.microsoft.com/office/drawing/2014/main" id="{B011BE62-FF06-D74A-B248-36401D84BE10}"/>
              </a:ext>
            </a:extLst>
          </p:cNvPr>
          <p:cNvSpPr>
            <a:spLocks noGrp="1"/>
          </p:cNvSpPr>
          <p:nvPr>
            <p:ph type="body" sz="quarter" idx="20" hasCustomPrompt="1"/>
          </p:nvPr>
        </p:nvSpPr>
        <p:spPr>
          <a:xfrm>
            <a:off x="5029200" y="1554480"/>
            <a:ext cx="3383280" cy="1205209"/>
          </a:xfrm>
          <a:prstGeom prst="rect">
            <a:avLst/>
          </a:prstGeom>
        </p:spPr>
        <p:txBody>
          <a:bodyPr>
            <a:spAutoFit/>
          </a:bodyP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a:solidFill>
                  <a:srgbClr val="58595B"/>
                </a:solidFill>
                <a:latin typeface="Helvetica Regular" pitchFamily="2"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 magna </a:t>
            </a:r>
            <a:r>
              <a:rPr lang="en-US" sz="1400" b="0" i="0" kern="1200" dirty="0" err="1">
                <a:solidFill>
                  <a:srgbClr val="58595B"/>
                </a:solidFill>
                <a:effectLst/>
                <a:latin typeface="Helvetica" pitchFamily="2" charset="0"/>
                <a:ea typeface="+mn-ea"/>
                <a:cs typeface="+mn-cs"/>
              </a:rPr>
              <a:t>aliqua</a:t>
            </a:r>
            <a:r>
              <a:rPr lang="en-US" sz="1400" b="0" i="0" kern="1200" dirty="0">
                <a:solidFill>
                  <a:srgbClr val="58595B"/>
                </a:solidFill>
                <a:effectLst/>
                <a:latin typeface="Helvetica" pitchFamily="2" charset="0"/>
                <a:ea typeface="+mn-ea"/>
                <a:cs typeface="+mn-cs"/>
              </a:rPr>
              <a:t>. Ut </a:t>
            </a:r>
            <a:r>
              <a:rPr lang="en-US" sz="1400" b="0" i="0" kern="1200" dirty="0" err="1">
                <a:solidFill>
                  <a:srgbClr val="58595B"/>
                </a:solidFill>
                <a:effectLst/>
                <a:latin typeface="Helvetica" pitchFamily="2" charset="0"/>
                <a:ea typeface="+mn-ea"/>
                <a:cs typeface="+mn-cs"/>
              </a:rPr>
              <a:t>enim</a:t>
            </a:r>
            <a:r>
              <a:rPr lang="en-US" sz="1400" b="0" i="0" kern="1200" dirty="0">
                <a:solidFill>
                  <a:srgbClr val="58595B"/>
                </a:solidFill>
                <a:effectLst/>
                <a:latin typeface="Helvetica" pitchFamily="2" charset="0"/>
                <a:ea typeface="+mn-ea"/>
                <a:cs typeface="+mn-cs"/>
              </a:rPr>
              <a:t> ad minim </a:t>
            </a:r>
            <a:r>
              <a:rPr lang="en-US" sz="1400" b="0" i="0" kern="1200" dirty="0" err="1">
                <a:solidFill>
                  <a:srgbClr val="58595B"/>
                </a:solidFill>
                <a:effectLst/>
                <a:latin typeface="Helvetica" pitchFamily="2" charset="0"/>
                <a:ea typeface="+mn-ea"/>
                <a:cs typeface="+mn-cs"/>
              </a:rPr>
              <a:t>veniam</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quis</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nostrud</a:t>
            </a:r>
            <a:r>
              <a:rPr lang="en-US" sz="1400" b="0" i="0" kern="1200" dirty="0">
                <a:solidFill>
                  <a:srgbClr val="58595B"/>
                </a:solidFill>
                <a:effectLst/>
                <a:latin typeface="Helvetica" pitchFamily="2" charset="0"/>
                <a:ea typeface="+mn-ea"/>
                <a:cs typeface="+mn-cs"/>
              </a:rPr>
              <a:t> exercitation </a:t>
            </a:r>
            <a:r>
              <a:rPr lang="en-US" sz="1400" b="0" i="0" kern="1200" dirty="0" err="1">
                <a:solidFill>
                  <a:srgbClr val="58595B"/>
                </a:solidFill>
                <a:effectLst/>
                <a:latin typeface="Helvetica" pitchFamily="2" charset="0"/>
                <a:ea typeface="+mn-ea"/>
                <a:cs typeface="+mn-cs"/>
              </a:rPr>
              <a:t>ullamco</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laboris</a:t>
            </a:r>
            <a:r>
              <a:rPr lang="en-US" sz="1400" b="0" i="0" kern="1200" dirty="0">
                <a:solidFill>
                  <a:srgbClr val="58595B"/>
                </a:solidFill>
                <a:effectLst/>
                <a:latin typeface="Helvetica" pitchFamily="2" charset="0"/>
                <a:ea typeface="+mn-ea"/>
                <a:cs typeface="+mn-cs"/>
              </a:rPr>
              <a:t> nisi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aliquip</a:t>
            </a:r>
            <a:r>
              <a:rPr lang="en-US" sz="1400" b="0" i="0" kern="1200" dirty="0">
                <a:solidFill>
                  <a:srgbClr val="58595B"/>
                </a:solidFill>
                <a:effectLst/>
                <a:latin typeface="Helvetica" pitchFamily="2" charset="0"/>
                <a:ea typeface="+mn-ea"/>
                <a:cs typeface="+mn-cs"/>
              </a:rPr>
              <a:t> ex </a:t>
            </a:r>
            <a:r>
              <a:rPr lang="en-US" sz="1400" b="0" i="0" kern="1200" dirty="0" err="1">
                <a:solidFill>
                  <a:srgbClr val="58595B"/>
                </a:solidFill>
                <a:effectLst/>
                <a:latin typeface="Helvetica" pitchFamily="2" charset="0"/>
                <a:ea typeface="+mn-ea"/>
                <a:cs typeface="+mn-cs"/>
              </a:rPr>
              <a:t>ead</a:t>
            </a:r>
            <a:r>
              <a:rPr lang="en-US" sz="1400" b="0" i="0" kern="1200" dirty="0">
                <a:solidFill>
                  <a:srgbClr val="58595B"/>
                </a:solidFill>
                <a:effectLst/>
                <a:latin typeface="Helvetica" pitchFamily="2" charset="0"/>
                <a:ea typeface="+mn-ea"/>
                <a:cs typeface="+mn-cs"/>
              </a:rPr>
              <a:t>.</a:t>
            </a:r>
          </a:p>
        </p:txBody>
      </p:sp>
      <p:sp>
        <p:nvSpPr>
          <p:cNvPr id="10" name="Text Placeholder 23">
            <a:extLst>
              <a:ext uri="{FF2B5EF4-FFF2-40B4-BE49-F238E27FC236}">
                <a16:creationId xmlns:a16="http://schemas.microsoft.com/office/drawing/2014/main" id="{EB34CDE8-07FA-F046-AA33-DDF5668DE685}"/>
              </a:ext>
            </a:extLst>
          </p:cNvPr>
          <p:cNvSpPr>
            <a:spLocks noGrp="1"/>
          </p:cNvSpPr>
          <p:nvPr>
            <p:ph type="body" sz="quarter" idx="21" hasCustomPrompt="1"/>
          </p:nvPr>
        </p:nvSpPr>
        <p:spPr>
          <a:xfrm>
            <a:off x="5029200" y="1188720"/>
            <a:ext cx="3383280" cy="215444"/>
          </a:xfrm>
          <a:prstGeom prst="rect">
            <a:avLst/>
          </a:prstGeom>
        </p:spPr>
        <p:txBody>
          <a:bodyPr>
            <a:spAutoFit/>
          </a:bodyPr>
          <a:lstStyle>
            <a:lvl1pPr marL="0" indent="0">
              <a:lnSpc>
                <a:spcPct val="100000"/>
              </a:lnSpc>
              <a:buFontTx/>
              <a:buNone/>
              <a:defRPr b="1" i="0" cap="all" baseline="0">
                <a:latin typeface="Helvetica" pitchFamily="2" charset="0"/>
              </a:defRPr>
            </a:lvl1pPr>
          </a:lstStyle>
          <a:p>
            <a:pPr lvl="0"/>
            <a:r>
              <a:rPr lang="en-US" dirty="0"/>
              <a:t>Column Two Subhead</a:t>
            </a:r>
          </a:p>
        </p:txBody>
      </p:sp>
      <p:sp>
        <p:nvSpPr>
          <p:cNvPr id="2" name="Title 1">
            <a:extLst>
              <a:ext uri="{FF2B5EF4-FFF2-40B4-BE49-F238E27FC236}">
                <a16:creationId xmlns:a16="http://schemas.microsoft.com/office/drawing/2014/main" id="{B3E3FFDB-27DF-174A-9ED2-F20F22E29A5C}"/>
              </a:ext>
            </a:extLst>
          </p:cNvPr>
          <p:cNvSpPr>
            <a:spLocks noGrp="1"/>
          </p:cNvSpPr>
          <p:nvPr>
            <p:ph type="title" hasCustomPrompt="1"/>
          </p:nvPr>
        </p:nvSpPr>
        <p:spPr/>
        <p:txBody>
          <a:bodyPr/>
          <a:lstStyle/>
          <a:p>
            <a:r>
              <a:rPr lang="en-US" dirty="0"/>
              <a:t>Header w/two columns</a:t>
            </a:r>
          </a:p>
        </p:txBody>
      </p:sp>
    </p:spTree>
    <p:extLst>
      <p:ext uri="{BB962C8B-B14F-4D97-AF65-F5344CB8AC3E}">
        <p14:creationId xmlns:p14="http://schemas.microsoft.com/office/powerpoint/2010/main" val="802737949"/>
      </p:ext>
    </p:extLst>
  </p:cSld>
  <p:clrMapOvr>
    <a:masterClrMapping/>
  </p:clrMapOvr>
  <p:extLst mod="1">
    <p:ext uri="{DCECCB84-F9BA-43D5-87BE-67443E8EF086}">
      <p15:sldGuideLst xmlns:p15="http://schemas.microsoft.com/office/powerpoint/2012/main">
        <p15:guide id="1" pos="2880">
          <p15:clr>
            <a:srgbClr val="FBAE40"/>
          </p15:clr>
        </p15:guide>
        <p15:guide id="2" pos="309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Header w/table">
    <p:spTree>
      <p:nvGrpSpPr>
        <p:cNvPr id="1" name=""/>
        <p:cNvGrpSpPr/>
        <p:nvPr/>
      </p:nvGrpSpPr>
      <p:grpSpPr>
        <a:xfrm>
          <a:off x="0" y="0"/>
          <a:ext cx="0" cy="0"/>
          <a:chOff x="0" y="0"/>
          <a:chExt cx="0" cy="0"/>
        </a:xfrm>
      </p:grpSpPr>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p:txBody>
          <a:bodyPr/>
          <a:lstStyle/>
          <a:p>
            <a:fld id="{09DCE2DB-E4F8-0848-90C1-ACDCE2F38AD9}" type="datetime4">
              <a:rPr lang="en-US" smtClean="0"/>
              <a:t>January 13, 2025</a:t>
            </a:fld>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p>
            <a:fld id="{B6238B5B-F19C-E947-A0BC-87BD7983F871}" type="slidenum">
              <a:rPr lang="en-US" smtClean="0"/>
              <a:pPr/>
              <a:t>‹#›</a:t>
            </a:fld>
            <a:endParaRPr lang="en-US" dirty="0"/>
          </a:p>
        </p:txBody>
      </p:sp>
      <p:sp>
        <p:nvSpPr>
          <p:cNvPr id="3" name="Title 2">
            <a:extLst>
              <a:ext uri="{FF2B5EF4-FFF2-40B4-BE49-F238E27FC236}">
                <a16:creationId xmlns:a16="http://schemas.microsoft.com/office/drawing/2014/main" id="{3BE623E0-A664-AE40-BA0B-DD28927DB98C}"/>
              </a:ext>
            </a:extLst>
          </p:cNvPr>
          <p:cNvSpPr>
            <a:spLocks noGrp="1"/>
          </p:cNvSpPr>
          <p:nvPr>
            <p:ph type="title" hasCustomPrompt="1"/>
          </p:nvPr>
        </p:nvSpPr>
        <p:spPr/>
        <p:txBody>
          <a:bodyPr/>
          <a:lstStyle/>
          <a:p>
            <a:r>
              <a:rPr lang="en-US" dirty="0"/>
              <a:t>Header w/table</a:t>
            </a:r>
          </a:p>
        </p:txBody>
      </p:sp>
      <p:sp>
        <p:nvSpPr>
          <p:cNvPr id="4" name="Table Placeholder 3">
            <a:extLst>
              <a:ext uri="{FF2B5EF4-FFF2-40B4-BE49-F238E27FC236}">
                <a16:creationId xmlns:a16="http://schemas.microsoft.com/office/drawing/2014/main" id="{DC239404-90E7-C24E-AFE4-2269257F0B4F}"/>
              </a:ext>
            </a:extLst>
          </p:cNvPr>
          <p:cNvSpPr>
            <a:spLocks noGrp="1"/>
          </p:cNvSpPr>
          <p:nvPr>
            <p:ph type="tbl" sz="quarter" idx="20"/>
          </p:nvPr>
        </p:nvSpPr>
        <p:spPr>
          <a:xfrm>
            <a:off x="1097280" y="1188720"/>
            <a:ext cx="6400800" cy="3108960"/>
          </a:xfrm>
          <a:prstGeom prst="rect">
            <a:avLst/>
          </a:prstGeom>
          <a:solidFill>
            <a:srgbClr val="DBE7F5"/>
          </a:solidFill>
        </p:spPr>
        <p:txBody>
          <a:bodyPr anchor="t" anchorCtr="1"/>
          <a:lstStyle>
            <a:lvl1pPr marL="0" indent="0" algn="ctr">
              <a:buNone/>
              <a:defRPr>
                <a:solidFill>
                  <a:srgbClr val="898989"/>
                </a:solidFill>
              </a:defRPr>
            </a:lvl1pPr>
          </a:lstStyle>
          <a:p>
            <a:r>
              <a:rPr lang="en-US" smtClean="0"/>
              <a:t>Click icon to add table</a:t>
            </a:r>
            <a:endParaRPr lang="en-US" dirty="0"/>
          </a:p>
        </p:txBody>
      </p:sp>
      <p:sp>
        <p:nvSpPr>
          <p:cNvPr id="7" name="Text Placeholder 3">
            <a:extLst>
              <a:ext uri="{FF2B5EF4-FFF2-40B4-BE49-F238E27FC236}">
                <a16:creationId xmlns:a16="http://schemas.microsoft.com/office/drawing/2014/main" id="{333AD3F6-9F07-D947-93D3-62C883A521CD}"/>
              </a:ext>
            </a:extLst>
          </p:cNvPr>
          <p:cNvSpPr>
            <a:spLocks noGrp="1"/>
          </p:cNvSpPr>
          <p:nvPr>
            <p:ph type="body" sz="quarter" idx="12" hasCustomPrompt="1"/>
          </p:nvPr>
        </p:nvSpPr>
        <p:spPr>
          <a:xfrm>
            <a:off x="7739809" y="1188720"/>
            <a:ext cx="946991" cy="1354217"/>
          </a:xfrm>
          <a:prstGeom prst="rect">
            <a:avLst/>
          </a:prstGeom>
        </p:spPr>
        <p:txBody>
          <a:bodyPr wrap="square" lIns="0">
            <a:spAutoFit/>
          </a:bodyPr>
          <a:lstStyle>
            <a:lvl1pPr marL="0" indent="0" algn="l">
              <a:lnSpc>
                <a:spcPct val="100000"/>
              </a:lnSpc>
              <a:buNone/>
              <a:defRPr sz="800" b="0">
                <a:solidFill>
                  <a:srgbClr val="FC28FC"/>
                </a:solidFill>
              </a:defRPr>
            </a:lvl1pPr>
            <a:lvl2pPr marL="342900" indent="0">
              <a:buNone/>
              <a:defRPr>
                <a:solidFill>
                  <a:srgbClr val="FF0000"/>
                </a:solidFill>
              </a:defRPr>
            </a:lvl2pPr>
            <a:lvl3pPr marL="685800" indent="0">
              <a:buNone/>
              <a:defRPr>
                <a:solidFill>
                  <a:srgbClr val="FF0000"/>
                </a:solidFill>
              </a:defRPr>
            </a:lvl3pPr>
            <a:lvl4pPr marL="1028700" indent="0">
              <a:buNone/>
              <a:defRPr>
                <a:solidFill>
                  <a:srgbClr val="FF0000"/>
                </a:solidFill>
              </a:defRPr>
            </a:lvl4pPr>
            <a:lvl5pPr marL="1371600" indent="0">
              <a:buNone/>
              <a:defRPr>
                <a:solidFill>
                  <a:srgbClr val="FF0000"/>
                </a:solidFill>
              </a:defRPr>
            </a:lvl5pPr>
          </a:lstStyle>
          <a:p>
            <a:pPr lvl="0"/>
            <a:r>
              <a:rPr lang="en-US" dirty="0"/>
              <a:t>Input data using the custom table. If you’re not sure you’ll need this table, we recommend HIDING the slide temporarily instead of deleting it. Once deleted, the custom table can be recovered from the master source file. </a:t>
            </a:r>
          </a:p>
        </p:txBody>
      </p:sp>
    </p:spTree>
    <p:extLst>
      <p:ext uri="{BB962C8B-B14F-4D97-AF65-F5344CB8AC3E}">
        <p14:creationId xmlns:p14="http://schemas.microsoft.com/office/powerpoint/2010/main" val="253984225"/>
      </p:ext>
    </p:extLst>
  </p:cSld>
  <p:clrMapOvr>
    <a:masterClrMapping/>
  </p:clrMapOvr>
  <p:extLst mod="1">
    <p:ext uri="{DCECCB84-F9BA-43D5-87BE-67443E8EF086}">
      <p15:sldGuideLst xmlns:p15="http://schemas.microsoft.com/office/powerpoint/2012/main">
        <p15:guide id="1"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Header w/one image on Left">
    <p:spTree>
      <p:nvGrpSpPr>
        <p:cNvPr id="1" name=""/>
        <p:cNvGrpSpPr/>
        <p:nvPr/>
      </p:nvGrpSpPr>
      <p:grpSpPr>
        <a:xfrm>
          <a:off x="0" y="0"/>
          <a:ext cx="0" cy="0"/>
          <a:chOff x="0" y="0"/>
          <a:chExt cx="0" cy="0"/>
        </a:xfrm>
      </p:grpSpPr>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p:txBody>
          <a:bodyPr/>
          <a:lstStyle/>
          <a:p>
            <a:fld id="{11D0AFF7-781E-9C49-9DD3-A4DFB4A9395B}" type="datetime4">
              <a:rPr lang="en-US" smtClean="0"/>
              <a:t>January 13, 2025</a:t>
            </a:fld>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p>
            <a:fld id="{B6238B5B-F19C-E947-A0BC-87BD7983F871}" type="slidenum">
              <a:rPr lang="en-US" smtClean="0"/>
              <a:pPr/>
              <a:t>‹#›</a:t>
            </a:fld>
            <a:endParaRPr lang="en-US" dirty="0"/>
          </a:p>
        </p:txBody>
      </p:sp>
      <p:sp>
        <p:nvSpPr>
          <p:cNvPr id="9" name="Text Placeholder 19">
            <a:extLst>
              <a:ext uri="{FF2B5EF4-FFF2-40B4-BE49-F238E27FC236}">
                <a16:creationId xmlns:a16="http://schemas.microsoft.com/office/drawing/2014/main" id="{B011BE62-FF06-D74A-B248-36401D84BE10}"/>
              </a:ext>
            </a:extLst>
          </p:cNvPr>
          <p:cNvSpPr>
            <a:spLocks noGrp="1"/>
          </p:cNvSpPr>
          <p:nvPr>
            <p:ph type="body" sz="quarter" idx="20" hasCustomPrompt="1"/>
          </p:nvPr>
        </p:nvSpPr>
        <p:spPr>
          <a:xfrm>
            <a:off x="4572000" y="1554480"/>
            <a:ext cx="3840478" cy="1205209"/>
          </a:xfrm>
          <a:prstGeom prst="rect">
            <a:avLst/>
          </a:prstGeom>
        </p:spPr>
        <p:txBody>
          <a:bodyPr lIns="365760"/>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baseline="0">
                <a:solidFill>
                  <a:srgbClr val="58595B"/>
                </a:solidFill>
                <a:latin typeface="Helvetica Regular" pitchFamily="2"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 magna </a:t>
            </a:r>
            <a:r>
              <a:rPr lang="en-US" sz="1400" b="0" i="0" kern="1200" dirty="0" err="1">
                <a:solidFill>
                  <a:srgbClr val="58595B"/>
                </a:solidFill>
                <a:effectLst/>
                <a:latin typeface="Helvetica" pitchFamily="2" charset="0"/>
                <a:ea typeface="+mn-ea"/>
                <a:cs typeface="+mn-cs"/>
              </a:rPr>
              <a:t>aliqua</a:t>
            </a:r>
            <a:r>
              <a:rPr lang="en-US" sz="1400" b="0" i="0" kern="1200" dirty="0">
                <a:solidFill>
                  <a:srgbClr val="58595B"/>
                </a:solidFill>
                <a:effectLst/>
                <a:latin typeface="Helvetica" pitchFamily="2" charset="0"/>
                <a:ea typeface="+mn-ea"/>
                <a:cs typeface="+mn-cs"/>
              </a:rPr>
              <a:t>. Ut </a:t>
            </a:r>
            <a:r>
              <a:rPr lang="en-US" sz="1400" b="0" i="0" kern="1200" dirty="0" err="1">
                <a:solidFill>
                  <a:srgbClr val="58595B"/>
                </a:solidFill>
                <a:effectLst/>
                <a:latin typeface="Helvetica" pitchFamily="2" charset="0"/>
                <a:ea typeface="+mn-ea"/>
                <a:cs typeface="+mn-cs"/>
              </a:rPr>
              <a:t>enim</a:t>
            </a:r>
            <a:r>
              <a:rPr lang="en-US" sz="1400" b="0" i="0" kern="1200" dirty="0">
                <a:solidFill>
                  <a:srgbClr val="58595B"/>
                </a:solidFill>
                <a:effectLst/>
                <a:latin typeface="Helvetica" pitchFamily="2" charset="0"/>
                <a:ea typeface="+mn-ea"/>
                <a:cs typeface="+mn-cs"/>
              </a:rPr>
              <a:t> ad minim </a:t>
            </a:r>
            <a:r>
              <a:rPr lang="en-US" sz="1400" b="0" i="0" kern="1200" dirty="0" err="1">
                <a:solidFill>
                  <a:srgbClr val="58595B"/>
                </a:solidFill>
                <a:effectLst/>
                <a:latin typeface="Helvetica" pitchFamily="2" charset="0"/>
                <a:ea typeface="+mn-ea"/>
                <a:cs typeface="+mn-cs"/>
              </a:rPr>
              <a:t>veniam</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quis</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nostrud</a:t>
            </a:r>
            <a:r>
              <a:rPr lang="en-US" sz="1400" b="0" i="0" kern="1200" dirty="0">
                <a:solidFill>
                  <a:srgbClr val="58595B"/>
                </a:solidFill>
                <a:effectLst/>
                <a:latin typeface="Helvetica" pitchFamily="2" charset="0"/>
                <a:ea typeface="+mn-ea"/>
                <a:cs typeface="+mn-cs"/>
              </a:rPr>
              <a:t> exercitation </a:t>
            </a:r>
            <a:r>
              <a:rPr lang="en-US" sz="1400" b="0" i="0" kern="1200" dirty="0" err="1">
                <a:solidFill>
                  <a:srgbClr val="58595B"/>
                </a:solidFill>
                <a:effectLst/>
                <a:latin typeface="Helvetica" pitchFamily="2" charset="0"/>
                <a:ea typeface="+mn-ea"/>
                <a:cs typeface="+mn-cs"/>
              </a:rPr>
              <a:t>ullamco</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laboris</a:t>
            </a:r>
            <a:r>
              <a:rPr lang="en-US" sz="1400" b="0" i="0" kern="1200" dirty="0">
                <a:solidFill>
                  <a:srgbClr val="58595B"/>
                </a:solidFill>
                <a:effectLst/>
                <a:latin typeface="Helvetica" pitchFamily="2" charset="0"/>
                <a:ea typeface="+mn-ea"/>
                <a:cs typeface="+mn-cs"/>
              </a:rPr>
              <a:t> nisi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aliquip</a:t>
            </a:r>
            <a:r>
              <a:rPr lang="en-US" sz="1400" b="0" i="0" kern="1200" dirty="0">
                <a:solidFill>
                  <a:srgbClr val="58595B"/>
                </a:solidFill>
                <a:effectLst/>
                <a:latin typeface="Helvetica" pitchFamily="2" charset="0"/>
                <a:ea typeface="+mn-ea"/>
                <a:cs typeface="+mn-cs"/>
              </a:rPr>
              <a:t> ex </a:t>
            </a:r>
            <a:r>
              <a:rPr lang="en-US" sz="1400" b="0" i="0" kern="1200" dirty="0" err="1">
                <a:solidFill>
                  <a:srgbClr val="58595B"/>
                </a:solidFill>
                <a:effectLst/>
                <a:latin typeface="Helvetica" pitchFamily="2" charset="0"/>
                <a:ea typeface="+mn-ea"/>
                <a:cs typeface="+mn-cs"/>
              </a:rPr>
              <a:t>ead</a:t>
            </a:r>
            <a:r>
              <a:rPr lang="en-US" sz="1400" b="0" i="0" kern="1200" dirty="0">
                <a:solidFill>
                  <a:srgbClr val="58595B"/>
                </a:solidFill>
                <a:effectLst/>
                <a:latin typeface="Helvetica" pitchFamily="2" charset="0"/>
                <a:ea typeface="+mn-ea"/>
                <a:cs typeface="+mn-cs"/>
              </a:rPr>
              <a:t>.</a:t>
            </a:r>
          </a:p>
        </p:txBody>
      </p:sp>
      <p:sp>
        <p:nvSpPr>
          <p:cNvPr id="10" name="Text Placeholder 23">
            <a:extLst>
              <a:ext uri="{FF2B5EF4-FFF2-40B4-BE49-F238E27FC236}">
                <a16:creationId xmlns:a16="http://schemas.microsoft.com/office/drawing/2014/main" id="{EB34CDE8-07FA-F046-AA33-DDF5668DE685}"/>
              </a:ext>
            </a:extLst>
          </p:cNvPr>
          <p:cNvSpPr>
            <a:spLocks noGrp="1"/>
          </p:cNvSpPr>
          <p:nvPr>
            <p:ph type="body" sz="quarter" idx="21" hasCustomPrompt="1"/>
          </p:nvPr>
        </p:nvSpPr>
        <p:spPr>
          <a:xfrm>
            <a:off x="4571999" y="1188720"/>
            <a:ext cx="3840479" cy="215444"/>
          </a:xfrm>
          <a:prstGeom prst="rect">
            <a:avLst/>
          </a:prstGeom>
        </p:spPr>
        <p:txBody>
          <a:bodyPr lIns="365760" rIns="0">
            <a:spAutoFit/>
          </a:bodyPr>
          <a:lstStyle>
            <a:lvl1pPr marL="0" indent="0">
              <a:lnSpc>
                <a:spcPct val="100000"/>
              </a:lnSpc>
              <a:buFontTx/>
              <a:buNone/>
              <a:defRPr b="1" i="0" cap="all" baseline="0">
                <a:latin typeface="Helvetica" pitchFamily="2" charset="0"/>
              </a:defRPr>
            </a:lvl1pPr>
          </a:lstStyle>
          <a:p>
            <a:pPr lvl="0"/>
            <a:r>
              <a:rPr lang="en-US" dirty="0"/>
              <a:t>SUBHEAD</a:t>
            </a:r>
          </a:p>
        </p:txBody>
      </p:sp>
      <p:sp>
        <p:nvSpPr>
          <p:cNvPr id="3" name="Picture Placeholder 2">
            <a:extLst>
              <a:ext uri="{FF2B5EF4-FFF2-40B4-BE49-F238E27FC236}">
                <a16:creationId xmlns:a16="http://schemas.microsoft.com/office/drawing/2014/main" id="{3567B317-BBC9-8047-B52F-0FE9612A42BF}"/>
              </a:ext>
            </a:extLst>
          </p:cNvPr>
          <p:cNvSpPr>
            <a:spLocks noGrp="1"/>
          </p:cNvSpPr>
          <p:nvPr>
            <p:ph type="pic" sz="quarter" idx="22"/>
          </p:nvPr>
        </p:nvSpPr>
        <p:spPr>
          <a:xfrm>
            <a:off x="640080" y="1188720"/>
            <a:ext cx="3931920" cy="3291840"/>
          </a:xfrm>
          <a:prstGeom prst="rect">
            <a:avLst/>
          </a:prstGeom>
          <a:solidFill>
            <a:srgbClr val="DBE7F5"/>
          </a:solidFill>
        </p:spPr>
        <p:txBody>
          <a:bodyPr anchor="t" anchorCtr="1"/>
          <a:lstStyle>
            <a:lvl1pPr marL="0" indent="0" algn="ctr">
              <a:buFontTx/>
              <a:buNone/>
              <a:defRPr b="0" i="0">
                <a:solidFill>
                  <a:srgbClr val="898989"/>
                </a:solidFill>
                <a:latin typeface="Helvetica Regular" pitchFamily="2" charset="0"/>
              </a:defRPr>
            </a:lvl1pPr>
          </a:lstStyle>
          <a:p>
            <a:r>
              <a:rPr lang="en-US" smtClean="0"/>
              <a:t>Click icon to add picture</a:t>
            </a:r>
            <a:endParaRPr lang="en-US" dirty="0"/>
          </a:p>
        </p:txBody>
      </p:sp>
      <p:sp>
        <p:nvSpPr>
          <p:cNvPr id="2" name="Title 1">
            <a:extLst>
              <a:ext uri="{FF2B5EF4-FFF2-40B4-BE49-F238E27FC236}">
                <a16:creationId xmlns:a16="http://schemas.microsoft.com/office/drawing/2014/main" id="{E9E129D3-DC40-9145-85FB-07D3D32FEFDC}"/>
              </a:ext>
            </a:extLst>
          </p:cNvPr>
          <p:cNvSpPr>
            <a:spLocks noGrp="1"/>
          </p:cNvSpPr>
          <p:nvPr>
            <p:ph type="title" hasCustomPrompt="1"/>
          </p:nvPr>
        </p:nvSpPr>
        <p:spPr/>
        <p:txBody>
          <a:bodyPr/>
          <a:lstStyle/>
          <a:p>
            <a:r>
              <a:rPr lang="en-US" dirty="0"/>
              <a:t>Header w/one image on left</a:t>
            </a:r>
          </a:p>
        </p:txBody>
      </p:sp>
    </p:spTree>
    <p:extLst>
      <p:ext uri="{BB962C8B-B14F-4D97-AF65-F5344CB8AC3E}">
        <p14:creationId xmlns:p14="http://schemas.microsoft.com/office/powerpoint/2010/main" val="382243135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2880">
          <p15:clr>
            <a:srgbClr val="FBAE40"/>
          </p15:clr>
        </p15:guide>
        <p15:guide id="2" pos="312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Header w/one image on Right">
    <p:spTree>
      <p:nvGrpSpPr>
        <p:cNvPr id="1" name=""/>
        <p:cNvGrpSpPr/>
        <p:nvPr/>
      </p:nvGrpSpPr>
      <p:grpSpPr>
        <a:xfrm>
          <a:off x="0" y="0"/>
          <a:ext cx="0" cy="0"/>
          <a:chOff x="0" y="0"/>
          <a:chExt cx="0" cy="0"/>
        </a:xfrm>
      </p:grpSpPr>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p:txBody>
          <a:bodyPr/>
          <a:lstStyle/>
          <a:p>
            <a:fld id="{9FE47C0C-C9E7-AE4D-809E-5CBF13CABA9B}" type="datetime4">
              <a:rPr lang="en-US" smtClean="0"/>
              <a:t>January 13, 2025</a:t>
            </a:fld>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p>
            <a:fld id="{B6238B5B-F19C-E947-A0BC-87BD7983F871}" type="slidenum">
              <a:rPr lang="en-US" smtClean="0"/>
              <a:pPr/>
              <a:t>‹#›</a:t>
            </a:fld>
            <a:endParaRPr lang="en-US" dirty="0"/>
          </a:p>
        </p:txBody>
      </p:sp>
      <p:sp>
        <p:nvSpPr>
          <p:cNvPr id="9" name="Text Placeholder 19">
            <a:extLst>
              <a:ext uri="{FF2B5EF4-FFF2-40B4-BE49-F238E27FC236}">
                <a16:creationId xmlns:a16="http://schemas.microsoft.com/office/drawing/2014/main" id="{B011BE62-FF06-D74A-B248-36401D84BE10}"/>
              </a:ext>
            </a:extLst>
          </p:cNvPr>
          <p:cNvSpPr>
            <a:spLocks noGrp="1"/>
          </p:cNvSpPr>
          <p:nvPr>
            <p:ph type="body" sz="quarter" idx="20" hasCustomPrompt="1"/>
          </p:nvPr>
        </p:nvSpPr>
        <p:spPr>
          <a:xfrm>
            <a:off x="640079" y="1554480"/>
            <a:ext cx="3840480" cy="1205209"/>
          </a:xfrm>
          <a:prstGeom prst="rect">
            <a:avLst/>
          </a:prstGeom>
        </p:spPr>
        <p:txBody>
          <a:bodyPr lIns="0" rIns="365760"/>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baseline="0">
                <a:solidFill>
                  <a:srgbClr val="58595B"/>
                </a:solidFill>
                <a:latin typeface="Helvetica Regular" pitchFamily="2"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 magna </a:t>
            </a:r>
            <a:r>
              <a:rPr lang="en-US" sz="1400" b="0" i="0" kern="1200" dirty="0" err="1">
                <a:solidFill>
                  <a:srgbClr val="58595B"/>
                </a:solidFill>
                <a:effectLst/>
                <a:latin typeface="Helvetica" pitchFamily="2" charset="0"/>
                <a:ea typeface="+mn-ea"/>
                <a:cs typeface="+mn-cs"/>
              </a:rPr>
              <a:t>aliqua</a:t>
            </a:r>
            <a:r>
              <a:rPr lang="en-US" sz="1400" b="0" i="0" kern="1200" dirty="0">
                <a:solidFill>
                  <a:srgbClr val="58595B"/>
                </a:solidFill>
                <a:effectLst/>
                <a:latin typeface="Helvetica" pitchFamily="2" charset="0"/>
                <a:ea typeface="+mn-ea"/>
                <a:cs typeface="+mn-cs"/>
              </a:rPr>
              <a:t>. Ut </a:t>
            </a:r>
            <a:r>
              <a:rPr lang="en-US" sz="1400" b="0" i="0" kern="1200" dirty="0" err="1">
                <a:solidFill>
                  <a:srgbClr val="58595B"/>
                </a:solidFill>
                <a:effectLst/>
                <a:latin typeface="Helvetica" pitchFamily="2" charset="0"/>
                <a:ea typeface="+mn-ea"/>
                <a:cs typeface="+mn-cs"/>
              </a:rPr>
              <a:t>enim</a:t>
            </a:r>
            <a:r>
              <a:rPr lang="en-US" sz="1400" b="0" i="0" kern="1200" dirty="0">
                <a:solidFill>
                  <a:srgbClr val="58595B"/>
                </a:solidFill>
                <a:effectLst/>
                <a:latin typeface="Helvetica" pitchFamily="2" charset="0"/>
                <a:ea typeface="+mn-ea"/>
                <a:cs typeface="+mn-cs"/>
              </a:rPr>
              <a:t> ad minim </a:t>
            </a:r>
            <a:r>
              <a:rPr lang="en-US" sz="1400" b="0" i="0" kern="1200" dirty="0" err="1">
                <a:solidFill>
                  <a:srgbClr val="58595B"/>
                </a:solidFill>
                <a:effectLst/>
                <a:latin typeface="Helvetica" pitchFamily="2" charset="0"/>
                <a:ea typeface="+mn-ea"/>
                <a:cs typeface="+mn-cs"/>
              </a:rPr>
              <a:t>veniam</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quis</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nostrud</a:t>
            </a:r>
            <a:r>
              <a:rPr lang="en-US" sz="1400" b="0" i="0" kern="1200" dirty="0">
                <a:solidFill>
                  <a:srgbClr val="58595B"/>
                </a:solidFill>
                <a:effectLst/>
                <a:latin typeface="Helvetica" pitchFamily="2" charset="0"/>
                <a:ea typeface="+mn-ea"/>
                <a:cs typeface="+mn-cs"/>
              </a:rPr>
              <a:t> exercitation </a:t>
            </a:r>
            <a:r>
              <a:rPr lang="en-US" sz="1400" b="0" i="0" kern="1200" dirty="0" err="1">
                <a:solidFill>
                  <a:srgbClr val="58595B"/>
                </a:solidFill>
                <a:effectLst/>
                <a:latin typeface="Helvetica" pitchFamily="2" charset="0"/>
                <a:ea typeface="+mn-ea"/>
                <a:cs typeface="+mn-cs"/>
              </a:rPr>
              <a:t>ullamco</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laboris</a:t>
            </a:r>
            <a:r>
              <a:rPr lang="en-US" sz="1400" b="0" i="0" kern="1200" dirty="0">
                <a:solidFill>
                  <a:srgbClr val="58595B"/>
                </a:solidFill>
                <a:effectLst/>
                <a:latin typeface="Helvetica" pitchFamily="2" charset="0"/>
                <a:ea typeface="+mn-ea"/>
                <a:cs typeface="+mn-cs"/>
              </a:rPr>
              <a:t> nisi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aliquip</a:t>
            </a:r>
            <a:r>
              <a:rPr lang="en-US" sz="1400" b="0" i="0" kern="1200" dirty="0">
                <a:solidFill>
                  <a:srgbClr val="58595B"/>
                </a:solidFill>
                <a:effectLst/>
                <a:latin typeface="Helvetica" pitchFamily="2" charset="0"/>
                <a:ea typeface="+mn-ea"/>
                <a:cs typeface="+mn-cs"/>
              </a:rPr>
              <a:t> ex </a:t>
            </a:r>
            <a:r>
              <a:rPr lang="en-US" sz="1400" b="0" i="0" kern="1200" dirty="0" err="1">
                <a:solidFill>
                  <a:srgbClr val="58595B"/>
                </a:solidFill>
                <a:effectLst/>
                <a:latin typeface="Helvetica" pitchFamily="2" charset="0"/>
                <a:ea typeface="+mn-ea"/>
                <a:cs typeface="+mn-cs"/>
              </a:rPr>
              <a:t>ead</a:t>
            </a:r>
            <a:r>
              <a:rPr lang="en-US" sz="1400" b="0" i="0" kern="1200" dirty="0">
                <a:solidFill>
                  <a:srgbClr val="58595B"/>
                </a:solidFill>
                <a:effectLst/>
                <a:latin typeface="Helvetica" pitchFamily="2" charset="0"/>
                <a:ea typeface="+mn-ea"/>
                <a:cs typeface="+mn-cs"/>
              </a:rPr>
              <a:t>.</a:t>
            </a:r>
          </a:p>
        </p:txBody>
      </p:sp>
      <p:sp>
        <p:nvSpPr>
          <p:cNvPr id="10" name="Text Placeholder 23">
            <a:extLst>
              <a:ext uri="{FF2B5EF4-FFF2-40B4-BE49-F238E27FC236}">
                <a16:creationId xmlns:a16="http://schemas.microsoft.com/office/drawing/2014/main" id="{EB34CDE8-07FA-F046-AA33-DDF5668DE685}"/>
              </a:ext>
            </a:extLst>
          </p:cNvPr>
          <p:cNvSpPr>
            <a:spLocks noGrp="1"/>
          </p:cNvSpPr>
          <p:nvPr>
            <p:ph type="body" sz="quarter" idx="21" hasCustomPrompt="1"/>
          </p:nvPr>
        </p:nvSpPr>
        <p:spPr>
          <a:xfrm>
            <a:off x="640080" y="1188720"/>
            <a:ext cx="3840479" cy="219456"/>
          </a:xfrm>
          <a:prstGeom prst="rect">
            <a:avLst/>
          </a:prstGeom>
        </p:spPr>
        <p:txBody>
          <a:bodyPr lIns="0" rIns="365760"/>
          <a:lstStyle>
            <a:lvl1pPr marL="0" indent="0">
              <a:lnSpc>
                <a:spcPct val="100000"/>
              </a:lnSpc>
              <a:buFontTx/>
              <a:buNone/>
              <a:defRPr b="1" i="0" cap="all" baseline="0">
                <a:latin typeface="Helvetica" pitchFamily="2" charset="0"/>
              </a:defRPr>
            </a:lvl1pPr>
          </a:lstStyle>
          <a:p>
            <a:pPr lvl="0"/>
            <a:r>
              <a:rPr lang="en-US" dirty="0"/>
              <a:t>SUBHEAD</a:t>
            </a:r>
          </a:p>
        </p:txBody>
      </p:sp>
      <p:sp>
        <p:nvSpPr>
          <p:cNvPr id="3" name="Picture Placeholder 2">
            <a:extLst>
              <a:ext uri="{FF2B5EF4-FFF2-40B4-BE49-F238E27FC236}">
                <a16:creationId xmlns:a16="http://schemas.microsoft.com/office/drawing/2014/main" id="{3567B317-BBC9-8047-B52F-0FE9612A42BF}"/>
              </a:ext>
            </a:extLst>
          </p:cNvPr>
          <p:cNvSpPr>
            <a:spLocks noGrp="1"/>
          </p:cNvSpPr>
          <p:nvPr>
            <p:ph type="pic" sz="quarter" idx="22"/>
          </p:nvPr>
        </p:nvSpPr>
        <p:spPr>
          <a:xfrm>
            <a:off x="4480559" y="1188720"/>
            <a:ext cx="3931920" cy="3291840"/>
          </a:xfrm>
          <a:prstGeom prst="rect">
            <a:avLst/>
          </a:prstGeom>
          <a:solidFill>
            <a:srgbClr val="DBE7F5"/>
          </a:solidFill>
        </p:spPr>
        <p:txBody>
          <a:bodyPr anchor="t" anchorCtr="1"/>
          <a:lstStyle>
            <a:lvl1pPr marL="0" indent="0" algn="ctr">
              <a:buFontTx/>
              <a:buNone/>
              <a:defRPr b="0" i="0">
                <a:solidFill>
                  <a:srgbClr val="898989"/>
                </a:solidFill>
                <a:latin typeface="Helvetica Regular" pitchFamily="2" charset="0"/>
              </a:defRPr>
            </a:lvl1pPr>
          </a:lstStyle>
          <a:p>
            <a:r>
              <a:rPr lang="en-US" smtClean="0"/>
              <a:t>Click icon to add picture</a:t>
            </a:r>
            <a:endParaRPr lang="en-US" dirty="0"/>
          </a:p>
        </p:txBody>
      </p:sp>
      <p:sp>
        <p:nvSpPr>
          <p:cNvPr id="2" name="Title 1">
            <a:extLst>
              <a:ext uri="{FF2B5EF4-FFF2-40B4-BE49-F238E27FC236}">
                <a16:creationId xmlns:a16="http://schemas.microsoft.com/office/drawing/2014/main" id="{E9E129D3-DC40-9145-85FB-07D3D32FEFDC}"/>
              </a:ext>
            </a:extLst>
          </p:cNvPr>
          <p:cNvSpPr>
            <a:spLocks noGrp="1"/>
          </p:cNvSpPr>
          <p:nvPr>
            <p:ph type="title" hasCustomPrompt="1"/>
          </p:nvPr>
        </p:nvSpPr>
        <p:spPr/>
        <p:txBody>
          <a:bodyPr/>
          <a:lstStyle/>
          <a:p>
            <a:r>
              <a:rPr lang="en-US" dirty="0"/>
              <a:t>Header w/one image on right</a:t>
            </a:r>
          </a:p>
        </p:txBody>
      </p:sp>
    </p:spTree>
    <p:extLst>
      <p:ext uri="{BB962C8B-B14F-4D97-AF65-F5344CB8AC3E}">
        <p14:creationId xmlns:p14="http://schemas.microsoft.com/office/powerpoint/2010/main" val="4072429056"/>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Header w/two images">
    <p:spTree>
      <p:nvGrpSpPr>
        <p:cNvPr id="1" name=""/>
        <p:cNvGrpSpPr/>
        <p:nvPr/>
      </p:nvGrpSpPr>
      <p:grpSpPr>
        <a:xfrm>
          <a:off x="0" y="0"/>
          <a:ext cx="0" cy="0"/>
          <a:chOff x="0" y="0"/>
          <a:chExt cx="0" cy="0"/>
        </a:xfrm>
      </p:grpSpPr>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p:txBody>
          <a:bodyPr/>
          <a:lstStyle/>
          <a:p>
            <a:fld id="{FE467E6B-9A71-6D40-8626-10A71C7AA91F}" type="datetime4">
              <a:rPr lang="en-US" smtClean="0"/>
              <a:t>January 13, 2025</a:t>
            </a:fld>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p>
            <a:fld id="{B6238B5B-F19C-E947-A0BC-87BD7983F871}" type="slidenum">
              <a:rPr lang="en-US" smtClean="0"/>
              <a:pPr/>
              <a:t>‹#›</a:t>
            </a:fld>
            <a:endParaRPr lang="en-US" dirty="0"/>
          </a:p>
        </p:txBody>
      </p:sp>
      <p:sp>
        <p:nvSpPr>
          <p:cNvPr id="11" name="Picture Placeholder 2">
            <a:extLst>
              <a:ext uri="{FF2B5EF4-FFF2-40B4-BE49-F238E27FC236}">
                <a16:creationId xmlns:a16="http://schemas.microsoft.com/office/drawing/2014/main" id="{1DAC8BF1-9424-6B48-95ED-2528BCFCB126}"/>
              </a:ext>
            </a:extLst>
          </p:cNvPr>
          <p:cNvSpPr>
            <a:spLocks noGrp="1"/>
          </p:cNvSpPr>
          <p:nvPr>
            <p:ph type="pic" sz="quarter" idx="23"/>
          </p:nvPr>
        </p:nvSpPr>
        <p:spPr>
          <a:xfrm>
            <a:off x="639952" y="1188720"/>
            <a:ext cx="3749039" cy="2057400"/>
          </a:xfrm>
          <a:prstGeom prst="rect">
            <a:avLst/>
          </a:prstGeom>
          <a:solidFill>
            <a:srgbClr val="DBE7F5"/>
          </a:solidFill>
        </p:spPr>
        <p:txBody>
          <a:bodyPr wrap="none" anchor="t" anchorCtr="1"/>
          <a:lstStyle>
            <a:lvl1pPr marL="0" indent="0" algn="ctr">
              <a:buFontTx/>
              <a:buNone/>
              <a:defRPr b="0" i="0">
                <a:solidFill>
                  <a:srgbClr val="898989"/>
                </a:solidFill>
                <a:latin typeface="Helvetica Regular" pitchFamily="2" charset="0"/>
              </a:defRPr>
            </a:lvl1pPr>
          </a:lstStyle>
          <a:p>
            <a:r>
              <a:rPr lang="en-US" smtClean="0"/>
              <a:t>Click icon to add picture</a:t>
            </a:r>
            <a:endParaRPr lang="en-US" dirty="0"/>
          </a:p>
        </p:txBody>
      </p:sp>
      <p:sp>
        <p:nvSpPr>
          <p:cNvPr id="12" name="Text Placeholder 19">
            <a:extLst>
              <a:ext uri="{FF2B5EF4-FFF2-40B4-BE49-F238E27FC236}">
                <a16:creationId xmlns:a16="http://schemas.microsoft.com/office/drawing/2014/main" id="{1F4621DD-0EC3-7B40-9C5B-544E9945AB7E}"/>
              </a:ext>
            </a:extLst>
          </p:cNvPr>
          <p:cNvSpPr>
            <a:spLocks noGrp="1"/>
          </p:cNvSpPr>
          <p:nvPr>
            <p:ph type="body" sz="quarter" idx="28" hasCustomPrompt="1"/>
          </p:nvPr>
        </p:nvSpPr>
        <p:spPr>
          <a:xfrm>
            <a:off x="640080" y="3291840"/>
            <a:ext cx="3749039" cy="822960"/>
          </a:xfrm>
          <a:prstGeom prst="rect">
            <a:avLst/>
          </a:prstGeom>
        </p:spPr>
        <p:txBody>
          <a:bodyPr lIns="0" tIns="182880" bIns="0"/>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baseline="0">
                <a:solidFill>
                  <a:srgbClr val="58595B"/>
                </a:solidFill>
                <a:latin typeface="Helvetica Regular" pitchFamily="2"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a:t>
            </a:r>
          </a:p>
        </p:txBody>
      </p:sp>
      <p:sp>
        <p:nvSpPr>
          <p:cNvPr id="2" name="Title 1">
            <a:extLst>
              <a:ext uri="{FF2B5EF4-FFF2-40B4-BE49-F238E27FC236}">
                <a16:creationId xmlns:a16="http://schemas.microsoft.com/office/drawing/2014/main" id="{83A7ADB9-B0E1-624C-B3FB-2E094D93977F}"/>
              </a:ext>
            </a:extLst>
          </p:cNvPr>
          <p:cNvSpPr>
            <a:spLocks noGrp="1"/>
          </p:cNvSpPr>
          <p:nvPr>
            <p:ph type="title" hasCustomPrompt="1"/>
          </p:nvPr>
        </p:nvSpPr>
        <p:spPr/>
        <p:txBody>
          <a:bodyPr/>
          <a:lstStyle/>
          <a:p>
            <a:r>
              <a:rPr lang="en-US" dirty="0"/>
              <a:t>Header w/two images</a:t>
            </a:r>
          </a:p>
        </p:txBody>
      </p:sp>
      <p:sp>
        <p:nvSpPr>
          <p:cNvPr id="13" name="Picture Placeholder 2">
            <a:extLst>
              <a:ext uri="{FF2B5EF4-FFF2-40B4-BE49-F238E27FC236}">
                <a16:creationId xmlns:a16="http://schemas.microsoft.com/office/drawing/2014/main" id="{9C652879-E485-9847-B5DA-F17C66D89A13}"/>
              </a:ext>
            </a:extLst>
          </p:cNvPr>
          <p:cNvSpPr>
            <a:spLocks noGrp="1"/>
          </p:cNvSpPr>
          <p:nvPr>
            <p:ph type="pic" sz="quarter" idx="29"/>
          </p:nvPr>
        </p:nvSpPr>
        <p:spPr>
          <a:xfrm>
            <a:off x="4663440" y="1188720"/>
            <a:ext cx="3749039" cy="2057400"/>
          </a:xfrm>
          <a:prstGeom prst="rect">
            <a:avLst/>
          </a:prstGeom>
          <a:solidFill>
            <a:srgbClr val="DBE7F5"/>
          </a:solidFill>
        </p:spPr>
        <p:txBody>
          <a:bodyPr wrap="none" anchor="t" anchorCtr="1"/>
          <a:lstStyle>
            <a:lvl1pPr marL="0" indent="0" algn="ctr">
              <a:buFontTx/>
              <a:buNone/>
              <a:defRPr b="0" i="0">
                <a:solidFill>
                  <a:srgbClr val="898989"/>
                </a:solidFill>
                <a:latin typeface="Helvetica Regular" pitchFamily="2" charset="0"/>
              </a:defRPr>
            </a:lvl1pPr>
          </a:lstStyle>
          <a:p>
            <a:r>
              <a:rPr lang="en-US" smtClean="0"/>
              <a:t>Click icon to add picture</a:t>
            </a:r>
            <a:endParaRPr lang="en-US" dirty="0"/>
          </a:p>
        </p:txBody>
      </p:sp>
      <p:sp>
        <p:nvSpPr>
          <p:cNvPr id="14" name="Text Placeholder 19">
            <a:extLst>
              <a:ext uri="{FF2B5EF4-FFF2-40B4-BE49-F238E27FC236}">
                <a16:creationId xmlns:a16="http://schemas.microsoft.com/office/drawing/2014/main" id="{3075D6A2-6D65-FC47-AC64-35561CC02CFD}"/>
              </a:ext>
            </a:extLst>
          </p:cNvPr>
          <p:cNvSpPr>
            <a:spLocks noGrp="1"/>
          </p:cNvSpPr>
          <p:nvPr>
            <p:ph type="body" sz="quarter" idx="30" hasCustomPrompt="1"/>
          </p:nvPr>
        </p:nvSpPr>
        <p:spPr>
          <a:xfrm>
            <a:off x="4663440" y="3291840"/>
            <a:ext cx="3749039" cy="822960"/>
          </a:xfrm>
          <a:prstGeom prst="rect">
            <a:avLst/>
          </a:prstGeom>
        </p:spPr>
        <p:txBody>
          <a:bodyPr lIns="0" tIns="182880" bIns="0"/>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baseline="0">
                <a:solidFill>
                  <a:srgbClr val="58595B"/>
                </a:solidFill>
                <a:latin typeface="Helvetica Regular" pitchFamily="2"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a:t>
            </a:r>
          </a:p>
        </p:txBody>
      </p:sp>
    </p:spTree>
    <p:extLst>
      <p:ext uri="{BB962C8B-B14F-4D97-AF65-F5344CB8AC3E}">
        <p14:creationId xmlns:p14="http://schemas.microsoft.com/office/powerpoint/2010/main" val="1883725414"/>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2.sv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18.xml"/><Relationship Id="rId4" Type="http://schemas.openxmlformats.org/officeDocument/2006/relationships/image" Target="../media/image5.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Brand logo">
            <a:extLst>
              <a:ext uri="{FF2B5EF4-FFF2-40B4-BE49-F238E27FC236}">
                <a16:creationId xmlns:a16="http://schemas.microsoft.com/office/drawing/2014/main" id="{B905BEBE-FC81-0D47-9AF4-9E3655228635}"/>
              </a:ext>
            </a:extLst>
          </p:cNvPr>
          <p:cNvPicPr>
            <a:picLocks noChangeAspect="1"/>
          </p:cNvPicPr>
          <p:nvPr/>
        </p:nvPicPr>
        <p:blipFill>
          <a:blip r:embed="rId19">
            <a:extLst>
              <a:ext uri="{96DAC541-7B7A-43D3-8B79-37D633B846F1}">
                <asvg:svgBlip xmlns:asvg="http://schemas.microsoft.com/office/drawing/2016/SVG/main" xmlns="" r:embed="rId21"/>
              </a:ext>
            </a:extLst>
          </a:blip>
          <a:stretch>
            <a:fillRect/>
          </a:stretch>
        </p:blipFill>
        <p:spPr>
          <a:xfrm>
            <a:off x="342900" y="4724784"/>
            <a:ext cx="423229" cy="136525"/>
          </a:xfrm>
          <a:prstGeom prst="rect">
            <a:avLst/>
          </a:prstGeom>
        </p:spPr>
      </p:pic>
      <p:sp>
        <p:nvSpPr>
          <p:cNvPr id="17" name="Header rule">
            <a:extLst>
              <a:ext uri="{FF2B5EF4-FFF2-40B4-BE49-F238E27FC236}">
                <a16:creationId xmlns:a16="http://schemas.microsoft.com/office/drawing/2014/main" id="{98E6E0B5-9270-574F-A10E-09DA8982DB02}"/>
              </a:ext>
            </a:extLst>
          </p:cNvPr>
          <p:cNvSpPr/>
          <p:nvPr/>
        </p:nvSpPr>
        <p:spPr>
          <a:xfrm>
            <a:off x="640080" y="821642"/>
            <a:ext cx="7772400" cy="36576"/>
          </a:xfrm>
          <a:prstGeom prst="rect">
            <a:avLst/>
          </a:prstGeom>
          <a:solidFill>
            <a:srgbClr val="2774A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b="0" i="0" dirty="0">
              <a:latin typeface="Helvetica Regular" pitchFamily="2" charset="0"/>
            </a:endParaRPr>
          </a:p>
        </p:txBody>
      </p:sp>
      <p:sp>
        <p:nvSpPr>
          <p:cNvPr id="22" name="Title Placeholder">
            <a:extLst>
              <a:ext uri="{FF2B5EF4-FFF2-40B4-BE49-F238E27FC236}">
                <a16:creationId xmlns:a16="http://schemas.microsoft.com/office/drawing/2014/main" id="{7143B24C-1C3A-8E4C-BD32-A8A3EF401E90}"/>
              </a:ext>
            </a:extLst>
          </p:cNvPr>
          <p:cNvSpPr>
            <a:spLocks noGrp="1"/>
          </p:cNvSpPr>
          <p:nvPr>
            <p:ph type="title"/>
          </p:nvPr>
        </p:nvSpPr>
        <p:spPr>
          <a:xfrm>
            <a:off x="640079" y="605031"/>
            <a:ext cx="7772400" cy="152349"/>
          </a:xfrm>
          <a:prstGeom prst="rect">
            <a:avLst/>
          </a:prstGeom>
        </p:spPr>
        <p:txBody>
          <a:bodyPr vert="horz" wrap="square" lIns="0" tIns="0" rIns="0" bIns="0" rtlCol="0" anchor="b" anchorCtr="0">
            <a:spAutoFit/>
          </a:bodyPr>
          <a:lstStyle/>
          <a:p>
            <a:r>
              <a:rPr lang="en-US" sz="1100" dirty="0" smtClean="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Optical cycling in aromatic molecules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Date Placeholder">
            <a:extLst>
              <a:ext uri="{FF2B5EF4-FFF2-40B4-BE49-F238E27FC236}">
                <a16:creationId xmlns:a16="http://schemas.microsoft.com/office/drawing/2014/main" id="{8221B8DE-CEF2-934A-AC4E-99A13E490B7A}"/>
              </a:ext>
            </a:extLst>
          </p:cNvPr>
          <p:cNvSpPr>
            <a:spLocks noGrp="1"/>
          </p:cNvSpPr>
          <p:nvPr>
            <p:ph type="dt" sz="half" idx="2"/>
          </p:nvPr>
        </p:nvSpPr>
        <p:spPr>
          <a:xfrm>
            <a:off x="7407534" y="4754880"/>
            <a:ext cx="941832" cy="365760"/>
          </a:xfrm>
          <a:prstGeom prst="rect">
            <a:avLst/>
          </a:prstGeom>
        </p:spPr>
        <p:txBody>
          <a:bodyPr vert="horz" wrap="square" lIns="0" tIns="0" rIns="0" bIns="256032" rtlCol="0" anchor="t" anchorCtr="0">
            <a:spAutoFit/>
          </a:bodyPr>
          <a:lstStyle>
            <a:lvl1pPr algn="r">
              <a:lnSpc>
                <a:spcPct val="100000"/>
              </a:lnSpc>
              <a:defRPr sz="800" b="0" i="0">
                <a:solidFill>
                  <a:srgbClr val="898989"/>
                </a:solidFill>
                <a:latin typeface="Helvetica Regular" pitchFamily="2" charset="0"/>
              </a:defRPr>
            </a:lvl1pPr>
          </a:lstStyle>
          <a:p>
            <a:fld id="{8F65F54E-23BA-FB43-B77B-991F1BE0DB6C}" type="datetime4">
              <a:rPr lang="en-US" smtClean="0"/>
              <a:t>January 13, 2025</a:t>
            </a:fld>
            <a:endParaRPr lang="en-US" dirty="0"/>
          </a:p>
        </p:txBody>
      </p:sp>
      <p:sp>
        <p:nvSpPr>
          <p:cNvPr id="27" name="Slide Number Placeholder">
            <a:extLst>
              <a:ext uri="{FF2B5EF4-FFF2-40B4-BE49-F238E27FC236}">
                <a16:creationId xmlns:a16="http://schemas.microsoft.com/office/drawing/2014/main" id="{BB99265C-2058-D148-A5A5-70540F68B968}"/>
              </a:ext>
            </a:extLst>
          </p:cNvPr>
          <p:cNvSpPr>
            <a:spLocks noGrp="1"/>
          </p:cNvSpPr>
          <p:nvPr>
            <p:ph type="sldNum" sz="quarter" idx="4"/>
          </p:nvPr>
        </p:nvSpPr>
        <p:spPr>
          <a:xfrm>
            <a:off x="8686800" y="4754880"/>
            <a:ext cx="457200" cy="365760"/>
          </a:xfrm>
          <a:prstGeom prst="rect">
            <a:avLst/>
          </a:prstGeom>
        </p:spPr>
        <p:txBody>
          <a:bodyPr vert="horz" wrap="square" lIns="0" tIns="0" rIns="0" bIns="256032" rtlCol="0" anchor="t" anchorCtr="0">
            <a:spAutoFit/>
          </a:bodyPr>
          <a:lstStyle>
            <a:lvl1pPr algn="l">
              <a:lnSpc>
                <a:spcPct val="100000"/>
              </a:lnSpc>
              <a:defRPr sz="800" b="0" i="0">
                <a:solidFill>
                  <a:srgbClr val="898989"/>
                </a:solidFill>
                <a:latin typeface="Helvetica Regular" pitchFamily="2" charset="0"/>
              </a:defRPr>
            </a:lvl1pPr>
          </a:lstStyle>
          <a:p>
            <a:fld id="{B6238B5B-F19C-E947-A0BC-87BD7983F871}" type="slidenum">
              <a:rPr lang="en-US" smtClean="0"/>
              <a:pPr/>
              <a:t>‹#›</a:t>
            </a:fld>
            <a:endParaRPr lang="en-US" dirty="0"/>
          </a:p>
        </p:txBody>
      </p:sp>
      <p:sp>
        <p:nvSpPr>
          <p:cNvPr id="9" name="Text Placeholder-left">
            <a:extLst>
              <a:ext uri="{FF2B5EF4-FFF2-40B4-BE49-F238E27FC236}">
                <a16:creationId xmlns:a16="http://schemas.microsoft.com/office/drawing/2014/main" id="{780A88FB-C016-B145-BF42-9CAF49E61B24}"/>
              </a:ext>
            </a:extLst>
          </p:cNvPr>
          <p:cNvSpPr txBox="1">
            <a:spLocks/>
          </p:cNvSpPr>
          <p:nvPr/>
        </p:nvSpPr>
        <p:spPr>
          <a:xfrm>
            <a:off x="1097280" y="4773168"/>
            <a:ext cx="2651760" cy="369973"/>
          </a:xfrm>
          <a:prstGeom prst="rect">
            <a:avLst/>
          </a:prstGeom>
        </p:spPr>
        <p:txBody>
          <a:bodyPr wrap="square" lIns="0" tIns="0" rIns="0" bIns="256032">
            <a:spAutoFit/>
          </a:bodyPr>
          <a:lstStyle>
            <a:lvl1pPr marL="0" indent="0" algn="r" defTabSz="685800" rtl="0" eaLnBrk="1" latinLnBrk="0" hangingPunct="1">
              <a:lnSpc>
                <a:spcPct val="90000"/>
              </a:lnSpc>
              <a:spcBef>
                <a:spcPts val="750"/>
              </a:spcBef>
              <a:buFontTx/>
              <a:buNone/>
              <a:defRPr sz="800" kern="1200">
                <a:solidFill>
                  <a:srgbClr val="898989"/>
                </a:solidFill>
                <a:latin typeface="Helvetica" pitchFamily="2" charset="0"/>
                <a:ea typeface="+mn-ea"/>
                <a:cs typeface="+mn-cs"/>
              </a:defRPr>
            </a:lvl1pPr>
            <a:lvl2pPr marL="342900" indent="0" algn="l" defTabSz="685800" rtl="0" eaLnBrk="1" latinLnBrk="0" hangingPunct="1">
              <a:lnSpc>
                <a:spcPct val="100000"/>
              </a:lnSpc>
              <a:spcBef>
                <a:spcPts val="375"/>
              </a:spcBef>
              <a:buFontTx/>
              <a:buNone/>
              <a:defRPr sz="800" kern="1200">
                <a:solidFill>
                  <a:srgbClr val="58595B"/>
                </a:solidFill>
                <a:latin typeface="Helvetica"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800" kern="1200">
                <a:solidFill>
                  <a:srgbClr val="58595B"/>
                </a:solidFill>
                <a:latin typeface="Helvetica"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800" b="1" i="0" kern="1200">
                <a:solidFill>
                  <a:srgbClr val="58595B"/>
                </a:solidFill>
                <a:latin typeface="Helvetica"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800" kern="1200">
                <a:solidFill>
                  <a:srgbClr val="58595B"/>
                </a:solidFill>
                <a:latin typeface="Helvetica"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r>
              <a:rPr lang="en-US" b="0" i="0" baseline="0" dirty="0" smtClean="0">
                <a:latin typeface="Helvetica Regular" pitchFamily="2" charset="0"/>
              </a:rPr>
              <a:t>QIS Workshop, 2025</a:t>
            </a:r>
            <a:endParaRPr lang="en-US" b="0" i="0" dirty="0">
              <a:latin typeface="Helvetica Regular" pitchFamily="2" charset="0"/>
            </a:endParaRPr>
          </a:p>
        </p:txBody>
      </p:sp>
      <p:sp>
        <p:nvSpPr>
          <p:cNvPr id="10" name="Text Placeholder-middle">
            <a:extLst>
              <a:ext uri="{FF2B5EF4-FFF2-40B4-BE49-F238E27FC236}">
                <a16:creationId xmlns:a16="http://schemas.microsoft.com/office/drawing/2014/main" id="{1D05E4E6-3004-4849-9241-63072375FC1B}"/>
              </a:ext>
            </a:extLst>
          </p:cNvPr>
          <p:cNvSpPr txBox="1">
            <a:spLocks/>
          </p:cNvSpPr>
          <p:nvPr userDrawn="1"/>
        </p:nvSpPr>
        <p:spPr>
          <a:xfrm>
            <a:off x="2834640" y="4773168"/>
            <a:ext cx="3474720" cy="369332"/>
          </a:xfrm>
          <a:prstGeom prst="rect">
            <a:avLst/>
          </a:prstGeom>
        </p:spPr>
        <p:txBody>
          <a:bodyPr wrap="square" lIns="0" tIns="0" rIns="0" bIns="256032">
            <a:spAutoFit/>
          </a:bodyPr>
          <a:lstStyle>
            <a:lvl1pPr marL="0" indent="0" algn="ctr" defTabSz="685800" rtl="0" eaLnBrk="1" latinLnBrk="0" hangingPunct="1">
              <a:lnSpc>
                <a:spcPct val="90000"/>
              </a:lnSpc>
              <a:spcBef>
                <a:spcPts val="750"/>
              </a:spcBef>
              <a:buFontTx/>
              <a:buNone/>
              <a:defRPr sz="800" kern="1200">
                <a:solidFill>
                  <a:srgbClr val="898989"/>
                </a:solidFill>
                <a:latin typeface="Helvetica" pitchFamily="2" charset="0"/>
                <a:ea typeface="+mn-ea"/>
                <a:cs typeface="+mn-cs"/>
              </a:defRPr>
            </a:lvl1pPr>
            <a:lvl2pPr marL="342900" indent="0" algn="l" defTabSz="685800" rtl="0" eaLnBrk="1" latinLnBrk="0" hangingPunct="1">
              <a:lnSpc>
                <a:spcPct val="100000"/>
              </a:lnSpc>
              <a:spcBef>
                <a:spcPts val="375"/>
              </a:spcBef>
              <a:buFontTx/>
              <a:buNone/>
              <a:defRPr sz="800" kern="1200">
                <a:solidFill>
                  <a:srgbClr val="58595B"/>
                </a:solidFill>
                <a:latin typeface="Helvetica"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800" kern="1200">
                <a:solidFill>
                  <a:srgbClr val="58595B"/>
                </a:solidFill>
                <a:latin typeface="Helvetica"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800" b="1" i="0" kern="1200">
                <a:solidFill>
                  <a:srgbClr val="58595B"/>
                </a:solidFill>
                <a:latin typeface="Helvetica"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800" kern="1200">
                <a:solidFill>
                  <a:srgbClr val="58595B"/>
                </a:solidFill>
                <a:latin typeface="Helvetica"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800" kern="1200" dirty="0" smtClean="0">
                <a:solidFill>
                  <a:srgbClr val="898989"/>
                </a:solidFill>
                <a:effectLst/>
                <a:latin typeface="Helvetica" pitchFamily="2" charset="0"/>
                <a:ea typeface="+mn-ea"/>
                <a:cs typeface="+mn-cs"/>
              </a:rPr>
              <a:t>Intersections with Nuclear Physics, from the trapped ion QIP perspective</a:t>
            </a:r>
            <a:endParaRPr lang="en-US" sz="800" kern="1200" dirty="0">
              <a:solidFill>
                <a:srgbClr val="898989"/>
              </a:solidFill>
              <a:effectLst/>
              <a:latin typeface="Helvetica" pitchFamily="2" charset="0"/>
              <a:ea typeface="+mn-ea"/>
              <a:cs typeface="+mn-cs"/>
            </a:endParaRPr>
          </a:p>
        </p:txBody>
      </p:sp>
      <p:sp>
        <p:nvSpPr>
          <p:cNvPr id="4" name="Text Placeholder 3">
            <a:extLst>
              <a:ext uri="{FF2B5EF4-FFF2-40B4-BE49-F238E27FC236}">
                <a16:creationId xmlns:a16="http://schemas.microsoft.com/office/drawing/2014/main" id="{883B9C53-1485-764E-86F1-EF642FC86547}"/>
              </a:ext>
            </a:extLst>
          </p:cNvPr>
          <p:cNvSpPr>
            <a:spLocks noGrp="1"/>
          </p:cNvSpPr>
          <p:nvPr>
            <p:ph type="body" idx="1"/>
          </p:nvPr>
        </p:nvSpPr>
        <p:spPr>
          <a:xfrm>
            <a:off x="1097280" y="1188720"/>
            <a:ext cx="7315199" cy="1175771"/>
          </a:xfrm>
          <a:prstGeom prst="rect">
            <a:avLst/>
          </a:prstGeom>
        </p:spPr>
        <p:txBody>
          <a:bodyPr vert="horz" lIns="0" tIns="0" rIns="0" bIns="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77186469"/>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 id="2147483828" r:id="rId13"/>
    <p:sldLayoutId id="2147483825" r:id="rId14"/>
    <p:sldLayoutId id="2147483826" r:id="rId15"/>
    <p:sldLayoutId id="2147483827" r:id="rId16"/>
    <p:sldLayoutId id="2147483829" r:id="rId17"/>
  </p:sldLayoutIdLst>
  <p:timing>
    <p:tnLst>
      <p:par>
        <p:cTn id="1" dur="indefinite" restart="never" nodeType="tmRoot"/>
      </p:par>
    </p:tnLst>
  </p:timing>
  <p:hf hdr="0" ftr="0"/>
  <p:txStyles>
    <p:titleStyle>
      <a:lvl1pPr algn="l" defTabSz="685800" rtl="0" eaLnBrk="1" latinLnBrk="0" hangingPunct="1">
        <a:lnSpc>
          <a:spcPct val="90000"/>
        </a:lnSpc>
        <a:spcBef>
          <a:spcPct val="0"/>
        </a:spcBef>
        <a:buNone/>
        <a:defRPr lang="en-US" sz="2800" b="1" i="0" kern="1200" baseline="0" smtClean="0">
          <a:solidFill>
            <a:srgbClr val="58595B"/>
          </a:solidFill>
          <a:effectLst/>
          <a:latin typeface="Helvetica" pitchFamily="2"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400" b="0" kern="1200">
          <a:solidFill>
            <a:srgbClr val="58595B"/>
          </a:solidFill>
          <a:latin typeface="+mn-lt"/>
          <a:ea typeface="+mn-ea"/>
          <a:cs typeface="+mn-cs"/>
        </a:defRPr>
      </a:lvl1pPr>
      <a:lvl2pPr marL="448056" indent="-173736" algn="l" defTabSz="685800" rtl="0" eaLnBrk="1" latinLnBrk="0" hangingPunct="1">
        <a:lnSpc>
          <a:spcPct val="90000"/>
        </a:lnSpc>
        <a:spcBef>
          <a:spcPts val="375"/>
        </a:spcBef>
        <a:spcAft>
          <a:spcPts val="0"/>
        </a:spcAft>
        <a:buFont typeface="Arial" panose="020B0604020202020204" pitchFamily="34" charset="0"/>
        <a:buChar char="•"/>
        <a:defRPr sz="1400" b="0" i="0" kern="1200" baseline="0">
          <a:solidFill>
            <a:srgbClr val="58595B"/>
          </a:solidFill>
          <a:latin typeface="+mn-lt"/>
          <a:ea typeface="+mn-ea"/>
          <a:cs typeface="+mn-cs"/>
        </a:defRPr>
      </a:lvl2pPr>
      <a:lvl3pPr marL="722376" indent="-173736" algn="l" defTabSz="685800" rtl="0" eaLnBrk="1" latinLnBrk="0" hangingPunct="1">
        <a:lnSpc>
          <a:spcPct val="90000"/>
        </a:lnSpc>
        <a:spcBef>
          <a:spcPts val="375"/>
        </a:spcBef>
        <a:spcAft>
          <a:spcPts val="0"/>
        </a:spcAft>
        <a:buFont typeface="Arial" panose="020B0604020202020204" pitchFamily="34" charset="0"/>
        <a:buChar char="•"/>
        <a:defRPr sz="1400" b="0" kern="1200">
          <a:solidFill>
            <a:srgbClr val="58595B"/>
          </a:solidFill>
          <a:latin typeface="+mn-lt"/>
          <a:ea typeface="+mn-ea"/>
          <a:cs typeface="+mn-cs"/>
        </a:defRPr>
      </a:lvl3pPr>
      <a:lvl4pPr marL="996696" indent="-173736" algn="l" defTabSz="685800" rtl="0" eaLnBrk="1" latinLnBrk="0" hangingPunct="1">
        <a:lnSpc>
          <a:spcPct val="90000"/>
        </a:lnSpc>
        <a:spcBef>
          <a:spcPts val="375"/>
        </a:spcBef>
        <a:spcAft>
          <a:spcPts val="0"/>
        </a:spcAft>
        <a:buFont typeface="Arial" panose="020B0604020202020204" pitchFamily="34" charset="0"/>
        <a:buChar char="•"/>
        <a:defRPr sz="1400" b="0" i="0" kern="1200">
          <a:solidFill>
            <a:srgbClr val="58595B"/>
          </a:solidFill>
          <a:latin typeface="+mn-lt"/>
          <a:ea typeface="+mn-ea"/>
          <a:cs typeface="+mn-cs"/>
        </a:defRPr>
      </a:lvl4pPr>
      <a:lvl5pPr marL="1271016" indent="-173736" algn="l" defTabSz="685800" rtl="0" eaLnBrk="1" latinLnBrk="0" hangingPunct="1">
        <a:lnSpc>
          <a:spcPct val="90000"/>
        </a:lnSpc>
        <a:spcBef>
          <a:spcPts val="375"/>
        </a:spcBef>
        <a:spcAft>
          <a:spcPts val="0"/>
        </a:spcAft>
        <a:buFont typeface="Arial" panose="020B0604020202020204" pitchFamily="34" charset="0"/>
        <a:buChar char="•"/>
        <a:defRPr sz="1400" b="0" kern="1200">
          <a:solidFill>
            <a:srgbClr val="58595B"/>
          </a:solidFill>
          <a:latin typeface="+mn-lt"/>
          <a:ea typeface="+mn-ea"/>
          <a:cs typeface="+mn-cs"/>
        </a:defRPr>
      </a:lvl5pPr>
      <a:lvl6pPr marL="628650" indent="-651510" algn="l" defTabSz="685800" rtl="0" eaLnBrk="1" latinLnBrk="0" hangingPunct="1">
        <a:lnSpc>
          <a:spcPct val="90000"/>
        </a:lnSpc>
        <a:spcBef>
          <a:spcPts val="0"/>
        </a:spcBef>
        <a:spcAft>
          <a:spcPts val="600"/>
        </a:spcAft>
        <a:buFont typeface="Arial" panose="020B0604020202020204" pitchFamily="34" charset="0"/>
        <a:buNone/>
        <a:defRPr sz="100" kern="1200">
          <a:solidFill>
            <a:schemeClr val="tx1"/>
          </a:solidFill>
          <a:latin typeface="+mn-lt"/>
          <a:ea typeface="+mn-ea"/>
          <a:cs typeface="+mn-cs"/>
        </a:defRPr>
      </a:lvl6pPr>
      <a:lvl7pPr marL="557784" indent="-194310" algn="l" defTabSz="685800" rtl="0" eaLnBrk="1" latinLnBrk="0" hangingPunct="1">
        <a:lnSpc>
          <a:spcPct val="90000"/>
        </a:lnSpc>
        <a:spcBef>
          <a:spcPts val="0"/>
        </a:spcBef>
        <a:spcAft>
          <a:spcPts val="600"/>
        </a:spcAft>
        <a:buFont typeface="Arial" panose="020B0604020202020204" pitchFamily="34" charset="0"/>
        <a:buChar char="•"/>
        <a:defRPr sz="5400" kern="1200">
          <a:solidFill>
            <a:schemeClr val="tx1"/>
          </a:solidFill>
          <a:latin typeface="+mn-lt"/>
          <a:ea typeface="+mn-ea"/>
          <a:cs typeface="+mn-cs"/>
        </a:defRPr>
      </a:lvl7pPr>
      <a:lvl8pPr marL="274320" indent="-171450" algn="l" defTabSz="685800" rtl="0" eaLnBrk="1" latinLnBrk="0" hangingPunct="1">
        <a:lnSpc>
          <a:spcPct val="90000"/>
        </a:lnSpc>
        <a:spcBef>
          <a:spcPts val="0"/>
        </a:spcBef>
        <a:spcAft>
          <a:spcPts val="600"/>
        </a:spcAft>
        <a:buFont typeface="Arial" panose="020B0604020202020204" pitchFamily="34" charset="0"/>
        <a:buChar char="•"/>
        <a:defRPr sz="1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41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00578B"/>
            </a:gs>
            <a:gs pos="100000">
              <a:srgbClr val="2774AE"/>
            </a:gs>
          </a:gsLst>
          <a:lin ang="0" scaled="0"/>
        </a:gradFill>
        <a:effectLst/>
      </p:bgPr>
    </p:bg>
    <p:spTree>
      <p:nvGrpSpPr>
        <p:cNvPr id="1" name=""/>
        <p:cNvGrpSpPr/>
        <p:nvPr/>
      </p:nvGrpSpPr>
      <p:grpSpPr>
        <a:xfrm>
          <a:off x="0" y="0"/>
          <a:ext cx="0" cy="0"/>
          <a:chOff x="0" y="0"/>
          <a:chExt cx="0" cy="0"/>
        </a:xfrm>
      </p:grpSpPr>
      <p:sp useBgFill="1">
        <p:nvSpPr>
          <p:cNvPr id="2" name="Rectangle 1">
            <a:extLst>
              <a:ext uri="{FF2B5EF4-FFF2-40B4-BE49-F238E27FC236}">
                <a16:creationId xmlns:a16="http://schemas.microsoft.com/office/drawing/2014/main" id="{37C7160C-D279-C84E-A714-5CF37C5CC49F}"/>
              </a:ext>
            </a:extLst>
          </p:cNvPr>
          <p:cNvSpPr/>
          <p:nvPr/>
        </p:nvSpPr>
        <p:spPr>
          <a:xfrm>
            <a:off x="0" y="0"/>
            <a:ext cx="9144000" cy="51365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Helvetica Regular" pitchFamily="2" charset="0"/>
            </a:endParaRPr>
          </a:p>
        </p:txBody>
      </p:sp>
      <p:graphicFrame>
        <p:nvGraphicFramePr>
          <p:cNvPr id="15" name="Table 14" hidden="1">
            <a:extLst>
              <a:ext uri="{FF2B5EF4-FFF2-40B4-BE49-F238E27FC236}">
                <a16:creationId xmlns:a16="http://schemas.microsoft.com/office/drawing/2014/main" id="{2684D85E-2681-5C44-AFBC-F0E79677A166}"/>
              </a:ext>
            </a:extLst>
          </p:cNvPr>
          <p:cNvGraphicFramePr>
            <a:graphicFrameLocks noGrp="1"/>
          </p:cNvGraphicFramePr>
          <p:nvPr>
            <p:extLst>
              <p:ext uri="{D42A27DB-BD31-4B8C-83A1-F6EECF244321}">
                <p14:modId xmlns:p14="http://schemas.microsoft.com/office/powerpoint/2010/main" val="1915787603"/>
              </p:ext>
            </p:extLst>
          </p:nvPr>
        </p:nvGraphicFramePr>
        <p:xfrm>
          <a:off x="685800" y="356673"/>
          <a:ext cx="7772400" cy="458139"/>
        </p:xfrm>
        <a:graphic>
          <a:graphicData uri="http://schemas.openxmlformats.org/drawingml/2006/table">
            <a:tbl>
              <a:tblPr firstRow="1" bandRow="1">
                <a:tableStyleId>{5C22544A-7EE6-4342-B048-85BDC9FD1C3A}</a:tableStyleId>
              </a:tblPr>
              <a:tblGrid>
                <a:gridCol w="7772400">
                  <a:extLst>
                    <a:ext uri="{9D8B030D-6E8A-4147-A177-3AD203B41FA5}">
                      <a16:colId xmlns:a16="http://schemas.microsoft.com/office/drawing/2014/main" val="4064186770"/>
                    </a:ext>
                  </a:extLst>
                </a:gridCol>
              </a:tblGrid>
              <a:tr h="458139">
                <a:tc>
                  <a:txBody>
                    <a:bodyPr/>
                    <a:lstStyle/>
                    <a:p>
                      <a:pPr>
                        <a:lnSpc>
                          <a:spcPct val="100000"/>
                        </a:lnSpc>
                      </a:pPr>
                      <a:r>
                        <a:rPr lang="en-US" sz="2800" b="0" i="0" dirty="0">
                          <a:ln>
                            <a:noFill/>
                          </a:ln>
                          <a:solidFill>
                            <a:srgbClr val="58595B"/>
                          </a:solidFill>
                          <a:latin typeface="Helvetica Regular" pitchFamily="2" charset="0"/>
                          <a:cs typeface="Arial" panose="020B0604020202020204" pitchFamily="34" charset="0"/>
                        </a:rPr>
                        <a:t>Preferred Header Size</a:t>
                      </a:r>
                      <a:endParaRPr lang="en-US" sz="2800" b="0" i="0" dirty="0">
                        <a:ln>
                          <a:noFill/>
                        </a:ln>
                        <a:latin typeface="Helvetica Regular" pitchFamily="2" charset="0"/>
                      </a:endParaRPr>
                    </a:p>
                  </a:txBody>
                  <a:tcPr marL="0" marR="0" marT="0" marB="18288">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2774A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7412292"/>
                  </a:ext>
                </a:extLst>
              </a:tr>
            </a:tbl>
          </a:graphicData>
        </a:graphic>
      </p:graphicFrame>
      <p:pic>
        <p:nvPicPr>
          <p:cNvPr id="9" name="brand logo-white">
            <a:extLst>
              <a:ext uri="{FF2B5EF4-FFF2-40B4-BE49-F238E27FC236}">
                <a16:creationId xmlns:a16="http://schemas.microsoft.com/office/drawing/2014/main" id="{51676347-45D6-CD47-AAC8-2B1B35815374}"/>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342900" y="4727575"/>
            <a:ext cx="423229" cy="136525"/>
          </a:xfrm>
          <a:prstGeom prst="rect">
            <a:avLst/>
          </a:prstGeom>
        </p:spPr>
      </p:pic>
      <p:sp>
        <p:nvSpPr>
          <p:cNvPr id="10" name="Date Placeholder">
            <a:extLst>
              <a:ext uri="{FF2B5EF4-FFF2-40B4-BE49-F238E27FC236}">
                <a16:creationId xmlns:a16="http://schemas.microsoft.com/office/drawing/2014/main" id="{FA478317-E98C-5C4D-8ED4-27BAFC60FBB0}"/>
              </a:ext>
            </a:extLst>
          </p:cNvPr>
          <p:cNvSpPr txBox="1">
            <a:spLocks/>
          </p:cNvSpPr>
          <p:nvPr/>
        </p:nvSpPr>
        <p:spPr>
          <a:xfrm>
            <a:off x="7407534" y="4754880"/>
            <a:ext cx="941832" cy="381643"/>
          </a:xfrm>
          <a:prstGeom prst="rect">
            <a:avLst/>
          </a:prstGeom>
        </p:spPr>
        <p:txBody>
          <a:bodyPr vert="horz" wrap="square" lIns="0" tIns="0" rIns="0" bIns="256032" rtlCol="0" anchor="t" anchorCtr="0">
            <a:spAutoFit/>
          </a:bodyPr>
          <a:lstStyle>
            <a:defPPr>
              <a:defRPr lang="en-US"/>
            </a:defPPr>
            <a:lvl1pPr marL="0" algn="r" defTabSz="685800" rtl="0" eaLnBrk="1" latinLnBrk="0" hangingPunct="1">
              <a:lnSpc>
                <a:spcPct val="100000"/>
              </a:lnSpc>
              <a:defRPr sz="800" b="0" i="0" kern="1200">
                <a:solidFill>
                  <a:srgbClr val="898989"/>
                </a:solidFill>
                <a:latin typeface="Helvetica Regular" pitchFamily="2" charset="0"/>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DB7B64D7-70E9-C546-AE78-4C392EDC5411}" type="datetime4">
              <a:rPr lang="en-US" smtClean="0">
                <a:solidFill>
                  <a:schemeClr val="bg1"/>
                </a:solidFill>
              </a:rPr>
              <a:pPr/>
              <a:t>January 13, 2025</a:t>
            </a:fld>
            <a:endParaRPr lang="en-US" dirty="0">
              <a:solidFill>
                <a:schemeClr val="bg1"/>
              </a:solidFill>
            </a:endParaRPr>
          </a:p>
        </p:txBody>
      </p:sp>
      <p:sp>
        <p:nvSpPr>
          <p:cNvPr id="11" name="Slide Number Placeholder">
            <a:extLst>
              <a:ext uri="{FF2B5EF4-FFF2-40B4-BE49-F238E27FC236}">
                <a16:creationId xmlns:a16="http://schemas.microsoft.com/office/drawing/2014/main" id="{DA79644A-3B18-374D-AEC4-AF294BA47711}"/>
              </a:ext>
            </a:extLst>
          </p:cNvPr>
          <p:cNvSpPr txBox="1">
            <a:spLocks/>
          </p:cNvSpPr>
          <p:nvPr/>
        </p:nvSpPr>
        <p:spPr>
          <a:xfrm>
            <a:off x="8686800" y="4754880"/>
            <a:ext cx="457200" cy="381643"/>
          </a:xfrm>
          <a:prstGeom prst="rect">
            <a:avLst/>
          </a:prstGeom>
        </p:spPr>
        <p:txBody>
          <a:bodyPr vert="horz" wrap="square" lIns="0" tIns="0" rIns="0" bIns="256032" rtlCol="0" anchor="t" anchorCtr="0">
            <a:spAutoFit/>
          </a:bodyPr>
          <a:lstStyle>
            <a:defPPr>
              <a:defRPr lang="en-US"/>
            </a:defPPr>
            <a:lvl1pPr marL="0" algn="l" defTabSz="685800" rtl="0" eaLnBrk="1" latinLnBrk="0" hangingPunct="1">
              <a:lnSpc>
                <a:spcPct val="100000"/>
              </a:lnSpc>
              <a:defRPr sz="800" b="0" i="0" kern="1200">
                <a:solidFill>
                  <a:srgbClr val="898989"/>
                </a:solidFill>
                <a:latin typeface="Helvetica Regular" pitchFamily="2" charset="0"/>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B6238B5B-F19C-E947-A0BC-87BD7983F871}" type="slidenum">
              <a:rPr lang="en-US" smtClean="0">
                <a:solidFill>
                  <a:schemeClr val="bg1"/>
                </a:solidFill>
              </a:rPr>
              <a:pPr/>
              <a:t>‹#›</a:t>
            </a:fld>
            <a:endParaRPr lang="en-US" dirty="0">
              <a:solidFill>
                <a:schemeClr val="bg1"/>
              </a:solidFill>
            </a:endParaRPr>
          </a:p>
        </p:txBody>
      </p:sp>
      <p:sp>
        <p:nvSpPr>
          <p:cNvPr id="12" name="Text Placeholder-left">
            <a:extLst>
              <a:ext uri="{FF2B5EF4-FFF2-40B4-BE49-F238E27FC236}">
                <a16:creationId xmlns:a16="http://schemas.microsoft.com/office/drawing/2014/main" id="{23F08363-883B-8749-9AEA-BC16C3EB8CE3}"/>
              </a:ext>
            </a:extLst>
          </p:cNvPr>
          <p:cNvSpPr txBox="1">
            <a:spLocks/>
          </p:cNvSpPr>
          <p:nvPr/>
        </p:nvSpPr>
        <p:spPr>
          <a:xfrm>
            <a:off x="1097280" y="4773168"/>
            <a:ext cx="2651760" cy="369973"/>
          </a:xfrm>
          <a:prstGeom prst="rect">
            <a:avLst/>
          </a:prstGeom>
        </p:spPr>
        <p:txBody>
          <a:bodyPr wrap="square" lIns="0" tIns="0" rIns="0" bIns="256032">
            <a:spAutoFit/>
          </a:bodyPr>
          <a:lstStyle>
            <a:lvl1pPr marL="0" indent="0" algn="r" defTabSz="685800" rtl="0" eaLnBrk="1" latinLnBrk="0" hangingPunct="1">
              <a:lnSpc>
                <a:spcPct val="90000"/>
              </a:lnSpc>
              <a:spcBef>
                <a:spcPts val="750"/>
              </a:spcBef>
              <a:buFontTx/>
              <a:buNone/>
              <a:defRPr sz="800" kern="1200">
                <a:solidFill>
                  <a:srgbClr val="898989"/>
                </a:solidFill>
                <a:latin typeface="Helvetica" pitchFamily="2" charset="0"/>
                <a:ea typeface="+mn-ea"/>
                <a:cs typeface="+mn-cs"/>
              </a:defRPr>
            </a:lvl1pPr>
            <a:lvl2pPr marL="342900" indent="0" algn="l" defTabSz="685800" rtl="0" eaLnBrk="1" latinLnBrk="0" hangingPunct="1">
              <a:lnSpc>
                <a:spcPct val="100000"/>
              </a:lnSpc>
              <a:spcBef>
                <a:spcPts val="375"/>
              </a:spcBef>
              <a:buFontTx/>
              <a:buNone/>
              <a:defRPr sz="800" kern="1200">
                <a:solidFill>
                  <a:srgbClr val="58595B"/>
                </a:solidFill>
                <a:latin typeface="Helvetica"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800" kern="1200">
                <a:solidFill>
                  <a:srgbClr val="58595B"/>
                </a:solidFill>
                <a:latin typeface="Helvetica"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800" b="1" i="0" kern="1200">
                <a:solidFill>
                  <a:srgbClr val="58595B"/>
                </a:solidFill>
                <a:latin typeface="Helvetica"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800" kern="1200">
                <a:solidFill>
                  <a:srgbClr val="58595B"/>
                </a:solidFill>
                <a:latin typeface="Helvetica"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r>
              <a:rPr lang="en-US" b="0" i="0" dirty="0">
                <a:solidFill>
                  <a:schemeClr val="bg1"/>
                </a:solidFill>
                <a:latin typeface="Helvetica Regular" pitchFamily="2" charset="0"/>
              </a:rPr>
              <a:t>Department Name (edit in Slide Master)</a:t>
            </a:r>
          </a:p>
        </p:txBody>
      </p:sp>
      <p:sp>
        <p:nvSpPr>
          <p:cNvPr id="13" name="Text Placeholder-middle">
            <a:extLst>
              <a:ext uri="{FF2B5EF4-FFF2-40B4-BE49-F238E27FC236}">
                <a16:creationId xmlns:a16="http://schemas.microsoft.com/office/drawing/2014/main" id="{71380050-84F1-D143-BCF2-F067E310EFE8}"/>
              </a:ext>
            </a:extLst>
          </p:cNvPr>
          <p:cNvSpPr txBox="1">
            <a:spLocks/>
          </p:cNvSpPr>
          <p:nvPr/>
        </p:nvSpPr>
        <p:spPr>
          <a:xfrm>
            <a:off x="3840480" y="4773168"/>
            <a:ext cx="3474720" cy="369973"/>
          </a:xfrm>
          <a:prstGeom prst="rect">
            <a:avLst/>
          </a:prstGeom>
        </p:spPr>
        <p:txBody>
          <a:bodyPr wrap="square" lIns="0" tIns="0" rIns="0" bIns="256032">
            <a:spAutoFit/>
          </a:bodyPr>
          <a:lstStyle>
            <a:lvl1pPr marL="0" indent="0" algn="ctr" defTabSz="685800" rtl="0" eaLnBrk="1" latinLnBrk="0" hangingPunct="1">
              <a:lnSpc>
                <a:spcPct val="90000"/>
              </a:lnSpc>
              <a:spcBef>
                <a:spcPts val="750"/>
              </a:spcBef>
              <a:buFontTx/>
              <a:buNone/>
              <a:defRPr sz="800" kern="1200">
                <a:solidFill>
                  <a:srgbClr val="898989"/>
                </a:solidFill>
                <a:latin typeface="Helvetica" pitchFamily="2" charset="0"/>
                <a:ea typeface="+mn-ea"/>
                <a:cs typeface="+mn-cs"/>
              </a:defRPr>
            </a:lvl1pPr>
            <a:lvl2pPr marL="342900" indent="0" algn="l" defTabSz="685800" rtl="0" eaLnBrk="1" latinLnBrk="0" hangingPunct="1">
              <a:lnSpc>
                <a:spcPct val="100000"/>
              </a:lnSpc>
              <a:spcBef>
                <a:spcPts val="375"/>
              </a:spcBef>
              <a:buFontTx/>
              <a:buNone/>
              <a:defRPr sz="800" kern="1200">
                <a:solidFill>
                  <a:srgbClr val="58595B"/>
                </a:solidFill>
                <a:latin typeface="Helvetica"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800" kern="1200">
                <a:solidFill>
                  <a:srgbClr val="58595B"/>
                </a:solidFill>
                <a:latin typeface="Helvetica"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800" b="1" i="0" kern="1200">
                <a:solidFill>
                  <a:srgbClr val="58595B"/>
                </a:solidFill>
                <a:latin typeface="Helvetica"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800" kern="1200">
                <a:solidFill>
                  <a:srgbClr val="58595B"/>
                </a:solidFill>
                <a:latin typeface="Helvetica"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r>
              <a:rPr lang="en-US" b="0" i="0" dirty="0">
                <a:solidFill>
                  <a:schemeClr val="bg1"/>
                </a:solidFill>
                <a:latin typeface="Helvetica Regular" pitchFamily="2" charset="0"/>
              </a:rPr>
              <a:t>Presentation Title (edit in Slide Master)</a:t>
            </a:r>
          </a:p>
        </p:txBody>
      </p:sp>
    </p:spTree>
    <p:extLst>
      <p:ext uri="{BB962C8B-B14F-4D97-AF65-F5344CB8AC3E}">
        <p14:creationId xmlns:p14="http://schemas.microsoft.com/office/powerpoint/2010/main" val="1216462480"/>
      </p:ext>
    </p:extLst>
  </p:cSld>
  <p:clrMap bg1="lt1" tx1="dk1" bg2="lt2" tx2="dk2" accent1="accent1" accent2="accent2" accent3="accent3" accent4="accent4" accent5="accent5" accent6="accent6" hlink="hlink" folHlink="folHlink"/>
  <p:sldLayoutIdLst>
    <p:sldLayoutId id="2147483811" r:id="rId1"/>
  </p:sldLayoutIdLst>
  <p:hf hdr="0" ftr="0"/>
  <p:txStyles>
    <p:titleStyle>
      <a:lvl1pPr algn="l" defTabSz="685800" rtl="0" eaLnBrk="1" latinLnBrk="0" hangingPunct="1">
        <a:lnSpc>
          <a:spcPct val="90000"/>
        </a:lnSpc>
        <a:spcBef>
          <a:spcPct val="0"/>
        </a:spcBef>
        <a:buNone/>
        <a:defRPr sz="2800" b="1" i="0" kern="1200">
          <a:solidFill>
            <a:srgbClr val="58595B"/>
          </a:solidFill>
          <a:latin typeface="Helvetica" pitchFamily="2"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400" kern="1200">
          <a:solidFill>
            <a:srgbClr val="58595B"/>
          </a:solidFill>
          <a:latin typeface="Helvetica" pitchFamily="2" charset="0"/>
          <a:ea typeface="+mn-ea"/>
          <a:cs typeface="+mn-cs"/>
        </a:defRPr>
      </a:lvl1pPr>
      <a:lvl2pPr marL="342900" indent="0" algn="l" defTabSz="685800" rtl="0" eaLnBrk="1" latinLnBrk="0" hangingPunct="1">
        <a:lnSpc>
          <a:spcPct val="100000"/>
        </a:lnSpc>
        <a:spcBef>
          <a:spcPts val="375"/>
        </a:spcBef>
        <a:buFontTx/>
        <a:buNone/>
        <a:defRPr sz="1400" kern="1200">
          <a:solidFill>
            <a:srgbClr val="58595B"/>
          </a:solidFill>
          <a:latin typeface="Helvetica"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rgbClr val="58595B"/>
          </a:solidFill>
          <a:latin typeface="Helvetica"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b="1" i="0" kern="1200">
          <a:solidFill>
            <a:srgbClr val="58595B"/>
          </a:solidFill>
          <a:latin typeface="Helvetica"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rgbClr val="58595B"/>
          </a:solidFill>
          <a:latin typeface="Helvetica"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image" Target="../media/image6.png"/><Relationship Id="rId1" Type="http://schemas.openxmlformats.org/officeDocument/2006/relationships/slideLayout" Target="../slideLayouts/slideLayout12.xml"/><Relationship Id="rId4" Type="http://schemas.openxmlformats.org/officeDocument/2006/relationships/image" Target="../media/image100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8" Type="http://schemas.openxmlformats.org/officeDocument/2006/relationships/image" Target="../media/image170.png"/><Relationship Id="rId13" Type="http://schemas.openxmlformats.org/officeDocument/2006/relationships/image" Target="../media/image240.png"/><Relationship Id="rId3" Type="http://schemas.openxmlformats.org/officeDocument/2006/relationships/image" Target="../media/image14.png"/><Relationship Id="rId7" Type="http://schemas.openxmlformats.org/officeDocument/2006/relationships/image" Target="../media/image5.png"/><Relationship Id="rId17" Type="http://schemas.openxmlformats.org/officeDocument/2006/relationships/hyperlink" Target="https://journals.aps.org/pra/abstract/10.1103/PhysRevA.104.L060402" TargetMode="External"/><Relationship Id="rId2" Type="http://schemas.openxmlformats.org/officeDocument/2006/relationships/image" Target="../media/image13.png"/><Relationship Id="rId16" Type="http://schemas.openxmlformats.org/officeDocument/2006/relationships/image" Target="../media/image8.png"/><Relationship Id="rId1" Type="http://schemas.openxmlformats.org/officeDocument/2006/relationships/slideLayout" Target="../slideLayouts/slideLayout9.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160.png"/><Relationship Id="rId10" Type="http://schemas.openxmlformats.org/officeDocument/2006/relationships/image" Target="../media/image190.png"/><Relationship Id="rId4" Type="http://schemas.openxmlformats.org/officeDocument/2006/relationships/image" Target="../media/image15.png"/><Relationship Id="rId9" Type="http://schemas.openxmlformats.org/officeDocument/2006/relationships/image" Target="../media/image391.png"/><Relationship Id="rId14" Type="http://schemas.openxmlformats.org/officeDocument/2006/relationships/image" Target="../media/image250.png"/></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png"/><Relationship Id="rId1" Type="http://schemas.openxmlformats.org/officeDocument/2006/relationships/slideLayout" Target="../slideLayouts/slideLayout9.xml"/><Relationship Id="rId4" Type="http://schemas.openxmlformats.org/officeDocument/2006/relationships/image" Target="../media/image32.emf"/></Relationships>
</file>

<file path=ppt/slides/_rels/slide23.xml.rels><?xml version="1.0" encoding="UTF-8" standalone="yes"?>
<Relationships xmlns="http://schemas.openxmlformats.org/package/2006/relationships"><Relationship Id="rId8" Type="http://schemas.openxmlformats.org/officeDocument/2006/relationships/image" Target="../media/image150.png"/><Relationship Id="rId13" Type="http://schemas.openxmlformats.org/officeDocument/2006/relationships/image" Target="../media/image240.png"/><Relationship Id="rId7" Type="http://schemas.openxmlformats.org/officeDocument/2006/relationships/image" Target="../media/image5.png"/><Relationship Id="rId17" Type="http://schemas.openxmlformats.org/officeDocument/2006/relationships/image" Target="../media/image33.png"/><Relationship Id="rId16" Type="http://schemas.openxmlformats.org/officeDocument/2006/relationships/image" Target="../media/image210.png"/><Relationship Id="rId1" Type="http://schemas.openxmlformats.org/officeDocument/2006/relationships/slideLayout" Target="../slideLayouts/slideLayout9.xml"/><Relationship Id="rId6" Type="http://schemas.openxmlformats.org/officeDocument/2006/relationships/image" Target="../media/image110.png"/><Relationship Id="rId11" Type="http://schemas.openxmlformats.org/officeDocument/2006/relationships/image" Target="../media/image140.png"/><Relationship Id="rId5" Type="http://schemas.openxmlformats.org/officeDocument/2006/relationships/image" Target="../media/image100.png"/><Relationship Id="rId15" Type="http://schemas.openxmlformats.org/officeDocument/2006/relationships/image" Target="../media/image160.png"/><Relationship Id="rId10" Type="http://schemas.openxmlformats.org/officeDocument/2006/relationships/image" Target="../media/image130.png"/><Relationship Id="rId9" Type="http://schemas.openxmlformats.org/officeDocument/2006/relationships/image" Target="../media/image120.png"/><Relationship Id="rId14" Type="http://schemas.openxmlformats.org/officeDocument/2006/relationships/image" Target="../media/image250.pn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6.png"/><Relationship Id="rId1" Type="http://schemas.openxmlformats.org/officeDocument/2006/relationships/slideLayout" Target="../slideLayouts/slideLayout9.xml"/><Relationship Id="rId4" Type="http://schemas.openxmlformats.org/officeDocument/2006/relationships/hyperlink" Target="https://www.nature.com/articles/s41534-020-0265-5"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www.nature.com/articles/s41534-020-0265-5" TargetMode="External"/><Relationship Id="rId1" Type="http://schemas.openxmlformats.org/officeDocument/2006/relationships/slideLayout" Target="../slideLayouts/slideLayout9.xml"/><Relationship Id="rId5" Type="http://schemas.openxmlformats.org/officeDocument/2006/relationships/image" Target="../media/image37.png"/><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2" Type="http://schemas.openxmlformats.org/officeDocument/2006/relationships/image" Target="../media/image1600.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490.png"/><Relationship Id="rId7" Type="http://schemas.openxmlformats.org/officeDocument/2006/relationships/image" Target="../media/image480.png"/><Relationship Id="rId2" Type="http://schemas.openxmlformats.org/officeDocument/2006/relationships/image" Target="../media/image5.png"/><Relationship Id="rId1" Type="http://schemas.openxmlformats.org/officeDocument/2006/relationships/slideLayout" Target="../slideLayouts/slideLayout9.xml"/><Relationship Id="rId6" Type="http://schemas.openxmlformats.org/officeDocument/2006/relationships/image" Target="../media/image470.png"/><Relationship Id="rId4" Type="http://schemas.openxmlformats.org/officeDocument/2006/relationships/image" Target="../media/image1010.png"/></Relationships>
</file>

<file path=ppt/slides/_rels/slide3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51.png"/><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260.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7.xml"/><Relationship Id="rId4" Type="http://schemas.openxmlformats.org/officeDocument/2006/relationships/image" Target="../media/image50.png"/></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8.png"/><Relationship Id="rId1" Type="http://schemas.openxmlformats.org/officeDocument/2006/relationships/slideLayout" Target="../slideLayouts/slideLayout17.xml"/><Relationship Id="rId4" Type="http://schemas.openxmlformats.org/officeDocument/2006/relationships/image" Target="../media/image5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000.png"/><Relationship Id="rId2" Type="http://schemas.openxmlformats.org/officeDocument/2006/relationships/image" Target="../media/image6.png"/><Relationship Id="rId1" Type="http://schemas.openxmlformats.org/officeDocument/2006/relationships/slideLayout" Target="../slideLayouts/slideLayout12.xml"/><Relationship Id="rId4" Type="http://schemas.openxmlformats.org/officeDocument/2006/relationships/image" Target="../media/image1100.png"/></Relationships>
</file>

<file path=ppt/slides/_rels/slide5.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image" Target="../media/image141.png"/><Relationship Id="rId4" Type="http://schemas.openxmlformats.org/officeDocument/2006/relationships/image" Target="../media/image131.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image" Target="../media/image6.png"/><Relationship Id="rId1" Type="http://schemas.openxmlformats.org/officeDocument/2006/relationships/slideLayout" Target="../slideLayouts/slideLayout12.xml"/><Relationship Id="rId4" Type="http://schemas.openxmlformats.org/officeDocument/2006/relationships/image" Target="../media/image1000.png"/></Relationships>
</file>

<file path=ppt/slides/_rels/slide9.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image" Target="../media/image6.png"/><Relationship Id="rId1" Type="http://schemas.openxmlformats.org/officeDocument/2006/relationships/slideLayout" Target="../slideLayouts/slideLayout12.xml"/><Relationship Id="rId4" Type="http://schemas.openxmlformats.org/officeDocument/2006/relationships/image" Target="../media/image17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7EE1D15-EA9A-FA4A-BE1F-2B9CAA596498}"/>
              </a:ext>
            </a:extLst>
          </p:cNvPr>
          <p:cNvSpPr>
            <a:spLocks noGrp="1"/>
          </p:cNvSpPr>
          <p:nvPr>
            <p:ph sz="quarter" idx="22"/>
          </p:nvPr>
        </p:nvSpPr>
        <p:spPr>
          <a:xfrm>
            <a:off x="640080" y="4664274"/>
            <a:ext cx="381130" cy="166199"/>
          </a:xfrm>
        </p:spPr>
        <p:txBody>
          <a:bodyPr/>
          <a:lstStyle/>
          <a:p>
            <a:r>
              <a:rPr lang="en-US" dirty="0" smtClean="0"/>
              <a:t>UCLA</a:t>
            </a:r>
            <a:endParaRPr lang="en-US" dirty="0"/>
          </a:p>
        </p:txBody>
      </p:sp>
      <p:sp>
        <p:nvSpPr>
          <p:cNvPr id="11" name="Content Placeholder 10">
            <a:extLst>
              <a:ext uri="{FF2B5EF4-FFF2-40B4-BE49-F238E27FC236}">
                <a16:creationId xmlns:a16="http://schemas.microsoft.com/office/drawing/2014/main" id="{5B4A7A6C-6FF2-5644-AE82-53B6FDD0682B}"/>
              </a:ext>
            </a:extLst>
          </p:cNvPr>
          <p:cNvSpPr>
            <a:spLocks noGrp="1"/>
          </p:cNvSpPr>
          <p:nvPr>
            <p:ph sz="quarter" idx="23"/>
          </p:nvPr>
        </p:nvSpPr>
        <p:spPr>
          <a:xfrm>
            <a:off x="640080" y="4481394"/>
            <a:ext cx="980653" cy="166199"/>
          </a:xfrm>
        </p:spPr>
        <p:txBody>
          <a:bodyPr/>
          <a:lstStyle/>
          <a:p>
            <a:r>
              <a:rPr lang="en-US" dirty="0" smtClean="0"/>
              <a:t>Wes Campbell</a:t>
            </a:r>
            <a:endParaRPr lang="en-US" dirty="0"/>
          </a:p>
        </p:txBody>
      </p:sp>
      <p:pic>
        <p:nvPicPr>
          <p:cNvPr id="2" name="Picture Placeholder 1"/>
          <p:cNvPicPr>
            <a:picLocks noGrp="1" noChangeAspect="1"/>
          </p:cNvPicPr>
          <p:nvPr>
            <p:ph type="pic" sz="quarter" idx="24"/>
          </p:nvPr>
        </p:nvPicPr>
        <p:blipFill>
          <a:blip r:embed="rId2">
            <a:extLst>
              <a:ext uri="{28A0092B-C50C-407E-A947-70E740481C1C}">
                <a14:useLocalDpi xmlns:a14="http://schemas.microsoft.com/office/drawing/2010/main" val="0"/>
              </a:ext>
            </a:extLst>
          </a:blip>
          <a:stretch>
            <a:fillRect/>
          </a:stretch>
        </p:blipFill>
        <p:spPr>
          <a:xfrm>
            <a:off x="647700" y="485395"/>
            <a:ext cx="791709" cy="371855"/>
          </a:xfrm>
        </p:spPr>
      </p:pic>
      <p:sp>
        <p:nvSpPr>
          <p:cNvPr id="10" name="Text Placeholder 9">
            <a:extLst>
              <a:ext uri="{FF2B5EF4-FFF2-40B4-BE49-F238E27FC236}">
                <a16:creationId xmlns:a16="http://schemas.microsoft.com/office/drawing/2014/main" id="{BBEAB19E-9D7C-FF4A-8C05-58A45714A95F}"/>
              </a:ext>
            </a:extLst>
          </p:cNvPr>
          <p:cNvSpPr>
            <a:spLocks noGrp="1"/>
          </p:cNvSpPr>
          <p:nvPr>
            <p:ph type="body" sz="quarter" idx="31"/>
          </p:nvPr>
        </p:nvSpPr>
        <p:spPr>
          <a:xfrm>
            <a:off x="640080" y="2056283"/>
            <a:ext cx="7904216" cy="775597"/>
          </a:xfrm>
        </p:spPr>
        <p:txBody>
          <a:bodyPr/>
          <a:lstStyle/>
          <a:p>
            <a:r>
              <a:rPr lang="en-US" sz="2800" dirty="0" smtClean="0"/>
              <a:t>Intersections with Nuclear Physics, from the Trapped Ion QIS Perspective</a:t>
            </a:r>
            <a:endParaRPr lang="en-US" sz="2800" dirty="0"/>
          </a:p>
        </p:txBody>
      </p:sp>
    </p:spTree>
    <p:extLst>
      <p:ext uri="{BB962C8B-B14F-4D97-AF65-F5344CB8AC3E}">
        <p14:creationId xmlns:p14="http://schemas.microsoft.com/office/powerpoint/2010/main" val="9227893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8"/>
          </p:nvPr>
        </p:nvSpPr>
        <p:spPr/>
        <p:txBody>
          <a:bodyPr/>
          <a:lstStyle/>
          <a:p>
            <a:fld id="{92B87C6E-9F56-9A4E-BC38-C7FEA0F12D86}" type="datetime4">
              <a:rPr lang="en-US" smtClean="0"/>
              <a:t>January 14, 2025</a:t>
            </a:fld>
            <a:endParaRPr lang="en-US" dirty="0"/>
          </a:p>
        </p:txBody>
      </p:sp>
      <p:sp>
        <p:nvSpPr>
          <p:cNvPr id="3" name="Slide Number Placeholder 2"/>
          <p:cNvSpPr>
            <a:spLocks noGrp="1"/>
          </p:cNvSpPr>
          <p:nvPr>
            <p:ph type="sldNum" sz="quarter" idx="19"/>
          </p:nvPr>
        </p:nvSpPr>
        <p:spPr/>
        <p:txBody>
          <a:bodyPr/>
          <a:lstStyle/>
          <a:p>
            <a:fld id="{B6238B5B-F19C-E947-A0BC-87BD7983F871}" type="slidenum">
              <a:rPr lang="en-US" smtClean="0"/>
              <a:pPr/>
              <a:t>10</a:t>
            </a:fld>
            <a:endParaRPr lang="en-US" dirty="0"/>
          </a:p>
        </p:txBody>
      </p:sp>
      <p:sp>
        <p:nvSpPr>
          <p:cNvPr id="6" name="Title 5"/>
          <p:cNvSpPr>
            <a:spLocks noGrp="1"/>
          </p:cNvSpPr>
          <p:nvPr>
            <p:ph type="title"/>
          </p:nvPr>
        </p:nvSpPr>
        <p:spPr>
          <a:xfrm>
            <a:off x="640079" y="369582"/>
            <a:ext cx="7772400" cy="387798"/>
          </a:xfrm>
        </p:spPr>
        <p:txBody>
          <a:bodyPr/>
          <a:lstStyle/>
          <a:p>
            <a:r>
              <a:rPr lang="en-US" dirty="0" smtClean="0"/>
              <a:t>Optical cycling of ions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165" y="1044680"/>
            <a:ext cx="7914430" cy="2785418"/>
          </a:xfrm>
          <a:prstGeom prst="rect">
            <a:avLst/>
          </a:prstGeom>
        </p:spPr>
      </p:pic>
      <p:sp>
        <p:nvSpPr>
          <p:cNvPr id="7" name="Rectangle 6"/>
          <p:cNvSpPr/>
          <p:nvPr/>
        </p:nvSpPr>
        <p:spPr>
          <a:xfrm>
            <a:off x="977026" y="1655983"/>
            <a:ext cx="219315" cy="2102202"/>
          </a:xfrm>
          <a:prstGeom prst="rect">
            <a:avLst/>
          </a:prstGeom>
          <a:solidFill>
            <a:srgbClr val="FFFF0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723887" y="2354580"/>
            <a:ext cx="233174" cy="1057656"/>
          </a:xfrm>
          <a:prstGeom prst="rect">
            <a:avLst/>
          </a:prstGeom>
          <a:solidFill>
            <a:srgbClr val="FFFF0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332875" y="3060192"/>
            <a:ext cx="234554" cy="356616"/>
          </a:xfrm>
          <a:prstGeom prst="rect">
            <a:avLst/>
          </a:prstGeom>
          <a:solidFill>
            <a:srgbClr val="FFFF0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0" name="TextBox 19"/>
              <p:cNvSpPr txBox="1"/>
              <p:nvPr/>
            </p:nvSpPr>
            <p:spPr>
              <a:xfrm>
                <a:off x="964665" y="3832312"/>
                <a:ext cx="239296" cy="215444"/>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𝑛𝑠</m:t>
                      </m:r>
                    </m:oMath>
                  </m:oMathPara>
                </a14:m>
                <a:endParaRPr lang="en-US" sz="1400" dirty="0" err="1" smtClean="0"/>
              </a:p>
            </p:txBody>
          </p:sp>
        </mc:Choice>
        <mc:Fallback xmlns="">
          <p:sp>
            <p:nvSpPr>
              <p:cNvPr id="20" name="TextBox 19"/>
              <p:cNvSpPr txBox="1">
                <a:spLocks noRot="1" noChangeAspect="1" noMove="1" noResize="1" noEditPoints="1" noAdjustHandles="1" noChangeArrowheads="1" noChangeShapeType="1" noTextEdit="1"/>
              </p:cNvSpPr>
              <p:nvPr/>
            </p:nvSpPr>
            <p:spPr>
              <a:xfrm>
                <a:off x="964665" y="3832312"/>
                <a:ext cx="239296" cy="215444"/>
              </a:xfrm>
              <a:prstGeom prst="rect">
                <a:avLst/>
              </a:prstGeom>
              <a:blipFill>
                <a:blip r:embed="rId3"/>
                <a:stretch>
                  <a:fillRect l="-7500" r="-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4325085" y="3832312"/>
                <a:ext cx="239296" cy="215444"/>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𝑛𝑠</m:t>
                      </m:r>
                    </m:oMath>
                  </m:oMathPara>
                </a14:m>
                <a:endParaRPr lang="en-US" sz="1400" dirty="0" err="1" smtClean="0"/>
              </a:p>
            </p:txBody>
          </p:sp>
        </mc:Choice>
        <mc:Fallback xmlns="">
          <p:sp>
            <p:nvSpPr>
              <p:cNvPr id="22" name="TextBox 21"/>
              <p:cNvSpPr txBox="1">
                <a:spLocks noRot="1" noChangeAspect="1" noMove="1" noResize="1" noEditPoints="1" noAdjustHandles="1" noChangeArrowheads="1" noChangeShapeType="1" noTextEdit="1"/>
              </p:cNvSpPr>
              <p:nvPr/>
            </p:nvSpPr>
            <p:spPr>
              <a:xfrm>
                <a:off x="4325085" y="3832312"/>
                <a:ext cx="239296" cy="215444"/>
              </a:xfrm>
              <a:prstGeom prst="rect">
                <a:avLst/>
              </a:prstGeom>
              <a:blipFill>
                <a:blip r:embed="rId4"/>
                <a:stretch>
                  <a:fillRect l="-7500" r="-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6717765" y="3832312"/>
                <a:ext cx="239296" cy="215444"/>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𝑛𝑠</m:t>
                      </m:r>
                    </m:oMath>
                  </m:oMathPara>
                </a14:m>
                <a:endParaRPr lang="en-US" sz="1400" dirty="0" err="1" smtClean="0"/>
              </a:p>
            </p:txBody>
          </p:sp>
        </mc:Choice>
        <mc:Fallback xmlns="">
          <p:sp>
            <p:nvSpPr>
              <p:cNvPr id="23" name="TextBox 22"/>
              <p:cNvSpPr txBox="1">
                <a:spLocks noRot="1" noChangeAspect="1" noMove="1" noResize="1" noEditPoints="1" noAdjustHandles="1" noChangeArrowheads="1" noChangeShapeType="1" noTextEdit="1"/>
              </p:cNvSpPr>
              <p:nvPr/>
            </p:nvSpPr>
            <p:spPr>
              <a:xfrm>
                <a:off x="6717765" y="3832312"/>
                <a:ext cx="239296" cy="215444"/>
              </a:xfrm>
              <a:prstGeom prst="rect">
                <a:avLst/>
              </a:prstGeom>
              <a:blipFill>
                <a:blip r:embed="rId4"/>
                <a:stretch>
                  <a:fillRect l="-10256" r="-5128"/>
                </a:stretch>
              </a:blipFill>
            </p:spPr>
            <p:txBody>
              <a:bodyPr/>
              <a:lstStyle/>
              <a:p>
                <a:r>
                  <a:rPr lang="en-US">
                    <a:noFill/>
                  </a:rPr>
                  <a:t> </a:t>
                </a:r>
              </a:p>
            </p:txBody>
          </p:sp>
        </mc:Fallback>
      </mc:AlternateContent>
    </p:spTree>
    <p:extLst>
      <p:ext uri="{BB962C8B-B14F-4D97-AF65-F5344CB8AC3E}">
        <p14:creationId xmlns:p14="http://schemas.microsoft.com/office/powerpoint/2010/main" val="31966826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Arrow Connector 16"/>
          <p:cNvCxnSpPr/>
          <p:nvPr/>
        </p:nvCxnSpPr>
        <p:spPr>
          <a:xfrm flipH="1" flipV="1">
            <a:off x="7895723" y="1915616"/>
            <a:ext cx="87532" cy="10979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0800000" flipH="1" flipV="1">
            <a:off x="6889356" y="2580397"/>
            <a:ext cx="87532" cy="10979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8"/>
          </p:nvPr>
        </p:nvSpPr>
        <p:spPr/>
        <p:txBody>
          <a:bodyPr/>
          <a:lstStyle/>
          <a:p>
            <a:fld id="{FE467E6B-9A71-6D40-8626-10A71C7AA91F}" type="datetime4">
              <a:rPr lang="en-US" smtClean="0"/>
              <a:t>January 13, 2025</a:t>
            </a:fld>
            <a:endParaRPr lang="en-US" dirty="0"/>
          </a:p>
        </p:txBody>
      </p:sp>
      <p:sp>
        <p:nvSpPr>
          <p:cNvPr id="3" name="Slide Number Placeholder 2"/>
          <p:cNvSpPr>
            <a:spLocks noGrp="1"/>
          </p:cNvSpPr>
          <p:nvPr>
            <p:ph type="sldNum" sz="quarter" idx="19"/>
          </p:nvPr>
        </p:nvSpPr>
        <p:spPr/>
        <p:txBody>
          <a:bodyPr/>
          <a:lstStyle/>
          <a:p>
            <a:fld id="{B6238B5B-F19C-E947-A0BC-87BD7983F871}" type="slidenum">
              <a:rPr lang="en-US" smtClean="0"/>
              <a:pPr/>
              <a:t>11</a:t>
            </a:fld>
            <a:endParaRPr lang="en-US" dirty="0"/>
          </a:p>
        </p:txBody>
      </p:sp>
      <p:sp>
        <p:nvSpPr>
          <p:cNvPr id="6" name="Title 5"/>
          <p:cNvSpPr>
            <a:spLocks noGrp="1"/>
          </p:cNvSpPr>
          <p:nvPr>
            <p:ph type="title"/>
          </p:nvPr>
        </p:nvSpPr>
        <p:spPr>
          <a:xfrm>
            <a:off x="640079" y="369582"/>
            <a:ext cx="7816190" cy="387798"/>
          </a:xfrm>
        </p:spPr>
        <p:txBody>
          <a:bodyPr/>
          <a:lstStyle/>
          <a:p>
            <a:r>
              <a:rPr lang="en-US" dirty="0"/>
              <a:t>Hyperfine qubit with </a:t>
            </a:r>
            <a:r>
              <a:rPr lang="en-US" i="1" dirty="0"/>
              <a:t>I </a:t>
            </a:r>
            <a:r>
              <a:rPr lang="en-US" dirty="0"/>
              <a:t>= 1/2</a:t>
            </a:r>
            <a:endParaRPr lang="en-US" baseline="30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717" y="981289"/>
            <a:ext cx="4246733" cy="3219023"/>
          </a:xfrm>
          <a:prstGeom prst="rect">
            <a:avLst/>
          </a:prstGeom>
        </p:spPr>
      </p:pic>
      <p:sp>
        <p:nvSpPr>
          <p:cNvPr id="10" name="Oval 9"/>
          <p:cNvSpPr/>
          <p:nvPr/>
        </p:nvSpPr>
        <p:spPr>
          <a:xfrm rot="19629130">
            <a:off x="4971679" y="2406169"/>
            <a:ext cx="3652657" cy="45698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flipH="1" flipV="1">
            <a:off x="7945600" y="1996941"/>
            <a:ext cx="103797" cy="1037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flipH="1" flipV="1">
            <a:off x="6820267" y="2506627"/>
            <a:ext cx="103797" cy="103797"/>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 name="TextBox 13"/>
              <p:cNvSpPr txBox="1"/>
              <p:nvPr/>
            </p:nvSpPr>
            <p:spPr>
              <a:xfrm>
                <a:off x="1436927" y="3465491"/>
                <a:ext cx="254365" cy="215444"/>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d>
                        <m:dPr>
                          <m:begChr m:val="|"/>
                          <m:endChr m:val=""/>
                          <m:ctrlPr>
                            <a:rPr lang="en-US" sz="1400" i="1" smtClean="0">
                              <a:latin typeface="Cambria Math" panose="02040503050406030204" pitchFamily="18" charset="0"/>
                            </a:rPr>
                          </m:ctrlPr>
                        </m:dPr>
                        <m:e>
                          <m:d>
                            <m:dPr>
                              <m:begChr m:val=""/>
                              <m:endChr m:val="⟩"/>
                              <m:ctrlPr>
                                <a:rPr lang="en-US" sz="1400" i="1" smtClean="0">
                                  <a:latin typeface="Cambria Math" panose="02040503050406030204" pitchFamily="18" charset="0"/>
                                </a:rPr>
                              </m:ctrlPr>
                            </m:dPr>
                            <m:e>
                              <m:r>
                                <a:rPr lang="en-US" sz="1400" i="1" smtClean="0">
                                  <a:latin typeface="Cambria Math" panose="02040503050406030204" pitchFamily="18" charset="0"/>
                                  <a:ea typeface="Cambria Math" panose="02040503050406030204" pitchFamily="18" charset="0"/>
                                </a:rPr>
                                <m:t>↑</m:t>
                              </m:r>
                            </m:e>
                          </m:d>
                        </m:e>
                      </m:d>
                    </m:oMath>
                  </m:oMathPara>
                </a14:m>
                <a:endParaRPr lang="en-US" sz="1400" dirty="0" err="1" smtClean="0"/>
              </a:p>
            </p:txBody>
          </p:sp>
        </mc:Choice>
        <mc:Fallback xmlns="">
          <p:sp>
            <p:nvSpPr>
              <p:cNvPr id="14" name="TextBox 13"/>
              <p:cNvSpPr txBox="1">
                <a:spLocks noRot="1" noChangeAspect="1" noMove="1" noResize="1" noEditPoints="1" noAdjustHandles="1" noChangeArrowheads="1" noChangeShapeType="1" noTextEdit="1"/>
              </p:cNvSpPr>
              <p:nvPr/>
            </p:nvSpPr>
            <p:spPr>
              <a:xfrm>
                <a:off x="1436927" y="3465491"/>
                <a:ext cx="254365" cy="215444"/>
              </a:xfrm>
              <a:prstGeom prst="rect">
                <a:avLst/>
              </a:prstGeom>
              <a:blipFill>
                <a:blip r:embed="rId3"/>
                <a:stretch>
                  <a:fillRect l="-119512" t="-161111" r="-170732" b="-247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1239739" y="4167750"/>
                <a:ext cx="254364" cy="215444"/>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d>
                        <m:dPr>
                          <m:begChr m:val="|"/>
                          <m:endChr m:val=""/>
                          <m:ctrlPr>
                            <a:rPr lang="en-US" sz="1400" i="1" smtClean="0">
                              <a:latin typeface="Cambria Math" panose="02040503050406030204" pitchFamily="18" charset="0"/>
                            </a:rPr>
                          </m:ctrlPr>
                        </m:dPr>
                        <m:e>
                          <m:d>
                            <m:dPr>
                              <m:begChr m:val=""/>
                              <m:endChr m:val="⟩"/>
                              <m:ctrlPr>
                                <a:rPr lang="en-US" sz="1400" i="1" smtClean="0">
                                  <a:latin typeface="Cambria Math" panose="02040503050406030204" pitchFamily="18" charset="0"/>
                                </a:rPr>
                              </m:ctrlPr>
                            </m:dPr>
                            <m:e>
                              <m:r>
                                <a:rPr lang="en-US" sz="1400" i="1" smtClean="0">
                                  <a:latin typeface="Cambria Math" panose="02040503050406030204" pitchFamily="18" charset="0"/>
                                  <a:ea typeface="Cambria Math" panose="02040503050406030204" pitchFamily="18" charset="0"/>
                                </a:rPr>
                                <m:t>↓</m:t>
                              </m:r>
                            </m:e>
                          </m:d>
                        </m:e>
                      </m:d>
                    </m:oMath>
                  </m:oMathPara>
                </a14:m>
                <a:endParaRPr lang="en-US" sz="1400" dirty="0" err="1" smtClean="0"/>
              </a:p>
            </p:txBody>
          </p:sp>
        </mc:Choice>
        <mc:Fallback xmlns="">
          <p:sp>
            <p:nvSpPr>
              <p:cNvPr id="15" name="TextBox 14"/>
              <p:cNvSpPr txBox="1">
                <a:spLocks noRot="1" noChangeAspect="1" noMove="1" noResize="1" noEditPoints="1" noAdjustHandles="1" noChangeArrowheads="1" noChangeShapeType="1" noTextEdit="1"/>
              </p:cNvSpPr>
              <p:nvPr/>
            </p:nvSpPr>
            <p:spPr>
              <a:xfrm>
                <a:off x="1239739" y="4167750"/>
                <a:ext cx="254364" cy="215444"/>
              </a:xfrm>
              <a:prstGeom prst="rect">
                <a:avLst/>
              </a:prstGeom>
              <a:blipFill>
                <a:blip r:embed="rId4"/>
                <a:stretch>
                  <a:fillRect l="-114286" t="-168571" r="-166667" b="-254286"/>
                </a:stretch>
              </a:blipFill>
            </p:spPr>
            <p:txBody>
              <a:bodyPr/>
              <a:lstStyle/>
              <a:p>
                <a:r>
                  <a:rPr lang="en-US">
                    <a:noFill/>
                  </a:rPr>
                  <a:t> </a:t>
                </a:r>
              </a:p>
            </p:txBody>
          </p:sp>
        </mc:Fallback>
      </mc:AlternateContent>
      <p:sp>
        <p:nvSpPr>
          <p:cNvPr id="16" name="TextBox 15"/>
          <p:cNvSpPr txBox="1"/>
          <p:nvPr/>
        </p:nvSpPr>
        <p:spPr>
          <a:xfrm>
            <a:off x="6818645" y="2555481"/>
            <a:ext cx="104196" cy="215444"/>
          </a:xfrm>
          <a:prstGeom prst="rect">
            <a:avLst/>
          </a:prstGeom>
          <a:noFill/>
        </p:spPr>
        <p:txBody>
          <a:bodyPr wrap="none" lIns="0" tIns="0" rIns="0" bIns="0" rtlCol="0">
            <a:spAutoFit/>
          </a:bodyPr>
          <a:lstStyle/>
          <a:p>
            <a:pPr algn="l"/>
            <a:r>
              <a:rPr lang="en-US" sz="1400" dirty="0" smtClean="0"/>
              <a:t>+</a:t>
            </a:r>
          </a:p>
        </p:txBody>
      </p:sp>
      <p:sp>
        <p:nvSpPr>
          <p:cNvPr id="18" name="TextBox 17"/>
          <p:cNvSpPr txBox="1"/>
          <p:nvPr/>
        </p:nvSpPr>
        <p:spPr>
          <a:xfrm>
            <a:off x="7971072" y="2047816"/>
            <a:ext cx="59312" cy="215444"/>
          </a:xfrm>
          <a:prstGeom prst="rect">
            <a:avLst/>
          </a:prstGeom>
          <a:noFill/>
        </p:spPr>
        <p:txBody>
          <a:bodyPr wrap="none" lIns="0" tIns="0" rIns="0" bIns="0" rtlCol="0">
            <a:spAutoFit/>
          </a:bodyPr>
          <a:lstStyle/>
          <a:p>
            <a:pPr algn="l"/>
            <a:r>
              <a:rPr lang="en-US" sz="1400" dirty="0"/>
              <a:t>-</a:t>
            </a:r>
            <a:endParaRPr lang="en-US" sz="1400" dirty="0" smtClean="0"/>
          </a:p>
        </p:txBody>
      </p:sp>
    </p:spTree>
    <p:extLst>
      <p:ext uri="{BB962C8B-B14F-4D97-AF65-F5344CB8AC3E}">
        <p14:creationId xmlns:p14="http://schemas.microsoft.com/office/powerpoint/2010/main" val="2106621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8"/>
          </p:nvPr>
        </p:nvSpPr>
        <p:spPr/>
        <p:txBody>
          <a:bodyPr/>
          <a:lstStyle/>
          <a:p>
            <a:fld id="{FE467E6B-9A71-6D40-8626-10A71C7AA91F}" type="datetime4">
              <a:rPr lang="en-US" smtClean="0"/>
              <a:t>January 13, 2025</a:t>
            </a:fld>
            <a:endParaRPr lang="en-US" dirty="0"/>
          </a:p>
        </p:txBody>
      </p:sp>
      <p:sp>
        <p:nvSpPr>
          <p:cNvPr id="3" name="Slide Number Placeholder 2"/>
          <p:cNvSpPr>
            <a:spLocks noGrp="1"/>
          </p:cNvSpPr>
          <p:nvPr>
            <p:ph type="sldNum" sz="quarter" idx="19"/>
          </p:nvPr>
        </p:nvSpPr>
        <p:spPr/>
        <p:txBody>
          <a:bodyPr/>
          <a:lstStyle/>
          <a:p>
            <a:fld id="{B6238B5B-F19C-E947-A0BC-87BD7983F871}" type="slidenum">
              <a:rPr lang="en-US" smtClean="0"/>
              <a:pPr/>
              <a:t>12</a:t>
            </a:fld>
            <a:endParaRPr lang="en-US" dirty="0"/>
          </a:p>
        </p:txBody>
      </p:sp>
      <p:sp>
        <p:nvSpPr>
          <p:cNvPr id="6" name="Title 5"/>
          <p:cNvSpPr>
            <a:spLocks noGrp="1"/>
          </p:cNvSpPr>
          <p:nvPr>
            <p:ph type="title"/>
          </p:nvPr>
        </p:nvSpPr>
        <p:spPr>
          <a:xfrm>
            <a:off x="640079" y="369582"/>
            <a:ext cx="7772400" cy="387798"/>
          </a:xfrm>
        </p:spPr>
        <p:txBody>
          <a:bodyPr/>
          <a:lstStyle/>
          <a:p>
            <a:r>
              <a:rPr lang="en-US" baseline="30000" dirty="0" smtClean="0"/>
              <a:t>2</a:t>
            </a:r>
            <a:r>
              <a:rPr lang="en-US" dirty="0" smtClean="0"/>
              <a:t>S</a:t>
            </a:r>
            <a:r>
              <a:rPr lang="en-US" baseline="-25000" dirty="0" smtClean="0"/>
              <a:t>1/2</a:t>
            </a:r>
            <a:r>
              <a:rPr lang="en-US" dirty="0" smtClean="0"/>
              <a:t> Hyperfine </a:t>
            </a:r>
            <a:r>
              <a:rPr lang="en-US" dirty="0" smtClean="0"/>
              <a:t>qubit with </a:t>
            </a:r>
            <a:r>
              <a:rPr lang="en-US" i="1" dirty="0" smtClean="0"/>
              <a:t>I </a:t>
            </a:r>
            <a:r>
              <a:rPr lang="en-US" dirty="0" smtClean="0"/>
              <a:t>= 1/2</a:t>
            </a:r>
            <a:endParaRPr lang="en-US" dirty="0"/>
          </a:p>
        </p:txBody>
      </p:sp>
      <p:cxnSp>
        <p:nvCxnSpPr>
          <p:cNvPr id="25" name="Straight Connector 24"/>
          <p:cNvCxnSpPr/>
          <p:nvPr/>
        </p:nvCxnSpPr>
        <p:spPr>
          <a:xfrm>
            <a:off x="1583279" y="2913746"/>
            <a:ext cx="49007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1783491" y="2868923"/>
            <a:ext cx="89647" cy="896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p:nvPr/>
        </p:nvCxnSpPr>
        <p:spPr>
          <a:xfrm>
            <a:off x="1583279" y="3312732"/>
            <a:ext cx="49007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1783491" y="3267909"/>
            <a:ext cx="89647" cy="896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0" name="TextBox 29"/>
              <p:cNvSpPr txBox="1"/>
              <p:nvPr/>
            </p:nvSpPr>
            <p:spPr>
              <a:xfrm>
                <a:off x="2073350" y="2796146"/>
                <a:ext cx="254365" cy="215444"/>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d>
                        <m:dPr>
                          <m:begChr m:val="|"/>
                          <m:endChr m:val=""/>
                          <m:ctrlPr>
                            <a:rPr lang="en-US" sz="1400" i="1" smtClean="0">
                              <a:latin typeface="Cambria Math" panose="02040503050406030204" pitchFamily="18" charset="0"/>
                            </a:rPr>
                          </m:ctrlPr>
                        </m:dPr>
                        <m:e>
                          <m:d>
                            <m:dPr>
                              <m:begChr m:val=""/>
                              <m:endChr m:val="⟩"/>
                              <m:ctrlPr>
                                <a:rPr lang="en-US" sz="1400" i="1" smtClean="0">
                                  <a:latin typeface="Cambria Math" panose="02040503050406030204" pitchFamily="18" charset="0"/>
                                </a:rPr>
                              </m:ctrlPr>
                            </m:dPr>
                            <m:e>
                              <m:r>
                                <a:rPr lang="en-US" sz="1400" i="1" smtClean="0">
                                  <a:latin typeface="Cambria Math" panose="02040503050406030204" pitchFamily="18" charset="0"/>
                                  <a:ea typeface="Cambria Math" panose="02040503050406030204" pitchFamily="18" charset="0"/>
                                </a:rPr>
                                <m:t>↑</m:t>
                              </m:r>
                            </m:e>
                          </m:d>
                        </m:e>
                      </m:d>
                    </m:oMath>
                  </m:oMathPara>
                </a14:m>
                <a:endParaRPr lang="en-US" sz="1400" dirty="0" err="1" smtClean="0"/>
              </a:p>
            </p:txBody>
          </p:sp>
        </mc:Choice>
        <mc:Fallback xmlns="">
          <p:sp>
            <p:nvSpPr>
              <p:cNvPr id="30" name="TextBox 29"/>
              <p:cNvSpPr txBox="1">
                <a:spLocks noRot="1" noChangeAspect="1" noMove="1" noResize="1" noEditPoints="1" noAdjustHandles="1" noChangeArrowheads="1" noChangeShapeType="1" noTextEdit="1"/>
              </p:cNvSpPr>
              <p:nvPr/>
            </p:nvSpPr>
            <p:spPr>
              <a:xfrm>
                <a:off x="2073350" y="2796146"/>
                <a:ext cx="254365" cy="215444"/>
              </a:xfrm>
              <a:prstGeom prst="rect">
                <a:avLst/>
              </a:prstGeom>
              <a:blipFill>
                <a:blip r:embed="rId2"/>
                <a:stretch>
                  <a:fillRect l="-114286" t="-168571" r="-166667" b="-254286"/>
                </a:stretch>
              </a:blipFill>
            </p:spPr>
            <p:txBody>
              <a:bodyPr/>
              <a:lstStyle/>
              <a:p>
                <a:r>
                  <a:rPr lang="en-US">
                    <a:noFill/>
                  </a:rPr>
                  <a:t> </a:t>
                </a:r>
              </a:p>
            </p:txBody>
          </p:sp>
        </mc:Fallback>
      </mc:AlternateContent>
      <p:cxnSp>
        <p:nvCxnSpPr>
          <p:cNvPr id="31" name="Straight Connector 30"/>
          <p:cNvCxnSpPr/>
          <p:nvPr/>
        </p:nvCxnSpPr>
        <p:spPr>
          <a:xfrm>
            <a:off x="2405049" y="2913746"/>
            <a:ext cx="49007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785419" y="2913746"/>
            <a:ext cx="49007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3" name="TextBox 52"/>
              <p:cNvSpPr txBox="1"/>
              <p:nvPr/>
            </p:nvSpPr>
            <p:spPr>
              <a:xfrm>
                <a:off x="2927672" y="2833811"/>
                <a:ext cx="419153" cy="153888"/>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1000" b="0" i="1" smtClean="0">
                          <a:latin typeface="Cambria Math" panose="02040503050406030204" pitchFamily="18" charset="0"/>
                        </a:rPr>
                        <m:t>𝐹</m:t>
                      </m:r>
                      <m:r>
                        <a:rPr lang="en-US" sz="1000" b="0" i="1" smtClean="0">
                          <a:latin typeface="Cambria Math" panose="02040503050406030204" pitchFamily="18" charset="0"/>
                        </a:rPr>
                        <m:t>′′=1</m:t>
                      </m:r>
                    </m:oMath>
                  </m:oMathPara>
                </a14:m>
                <a:endParaRPr lang="en-US" sz="1000" dirty="0" err="1" smtClean="0"/>
              </a:p>
            </p:txBody>
          </p:sp>
        </mc:Choice>
        <mc:Fallback xmlns="">
          <p:sp>
            <p:nvSpPr>
              <p:cNvPr id="53" name="TextBox 52"/>
              <p:cNvSpPr txBox="1">
                <a:spLocks noRot="1" noChangeAspect="1" noMove="1" noResize="1" noEditPoints="1" noAdjustHandles="1" noChangeArrowheads="1" noChangeShapeType="1" noTextEdit="1"/>
              </p:cNvSpPr>
              <p:nvPr/>
            </p:nvSpPr>
            <p:spPr>
              <a:xfrm>
                <a:off x="2927672" y="2833811"/>
                <a:ext cx="419153" cy="153888"/>
              </a:xfrm>
              <a:prstGeom prst="rect">
                <a:avLst/>
              </a:prstGeom>
              <a:blipFill>
                <a:blip r:embed="rId3"/>
                <a:stretch>
                  <a:fillRect l="-7246" t="-4000" r="-7246" b="-1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2327714" y="3235788"/>
                <a:ext cx="419153" cy="153888"/>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1000" b="0" i="1" smtClean="0">
                          <a:latin typeface="Cambria Math" panose="02040503050406030204" pitchFamily="18" charset="0"/>
                        </a:rPr>
                        <m:t>𝐹</m:t>
                      </m:r>
                      <m:r>
                        <a:rPr lang="en-US" sz="1000" b="0" i="1" smtClean="0">
                          <a:latin typeface="Cambria Math" panose="02040503050406030204" pitchFamily="18" charset="0"/>
                        </a:rPr>
                        <m:t>′′=0</m:t>
                      </m:r>
                    </m:oMath>
                  </m:oMathPara>
                </a14:m>
                <a:endParaRPr lang="en-US" sz="1000" dirty="0" err="1" smtClean="0"/>
              </a:p>
            </p:txBody>
          </p:sp>
        </mc:Choice>
        <mc:Fallback xmlns="">
          <p:sp>
            <p:nvSpPr>
              <p:cNvPr id="54" name="TextBox 53"/>
              <p:cNvSpPr txBox="1">
                <a:spLocks noRot="1" noChangeAspect="1" noMove="1" noResize="1" noEditPoints="1" noAdjustHandles="1" noChangeArrowheads="1" noChangeShapeType="1" noTextEdit="1"/>
              </p:cNvSpPr>
              <p:nvPr/>
            </p:nvSpPr>
            <p:spPr>
              <a:xfrm>
                <a:off x="2327714" y="3235788"/>
                <a:ext cx="419153" cy="153888"/>
              </a:xfrm>
              <a:prstGeom prst="rect">
                <a:avLst/>
              </a:prstGeom>
              <a:blipFill>
                <a:blip r:embed="rId4"/>
                <a:stretch>
                  <a:fillRect l="-8696" t="-4000" r="-5797" b="-1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765920" y="2567544"/>
                <a:ext cx="477310" cy="238976"/>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 </m:t>
                          </m:r>
                        </m:e>
                        <m:sup>
                          <m:r>
                            <a:rPr lang="en-US" sz="1400" b="0" i="1" smtClean="0">
                              <a:latin typeface="Cambria Math" panose="02040503050406030204" pitchFamily="18" charset="0"/>
                            </a:rPr>
                            <m:t>2</m:t>
                          </m:r>
                        </m:sup>
                      </m:sSup>
                      <m:sSub>
                        <m:sSubPr>
                          <m:ctrlPr>
                            <a:rPr lang="en-US" sz="1400" i="1" smtClean="0">
                              <a:latin typeface="Cambria Math" panose="02040503050406030204" pitchFamily="18" charset="0"/>
                            </a:rPr>
                          </m:ctrlPr>
                        </m:sSubPr>
                        <m:e>
                          <m:r>
                            <m:rPr>
                              <m:sty m:val="p"/>
                            </m:rPr>
                            <a:rPr lang="en-US" sz="1400" b="0" i="0" smtClean="0">
                              <a:latin typeface="Cambria Math" panose="02040503050406030204" pitchFamily="18" charset="0"/>
                            </a:rPr>
                            <m:t>S</m:t>
                          </m:r>
                        </m:e>
                        <m:sub>
                          <m:r>
                            <a:rPr lang="en-US" sz="1400" b="0" i="1" smtClean="0">
                              <a:latin typeface="Cambria Math" panose="02040503050406030204" pitchFamily="18" charset="0"/>
                            </a:rPr>
                            <m:t>1/2</m:t>
                          </m:r>
                        </m:sub>
                      </m:sSub>
                    </m:oMath>
                  </m:oMathPara>
                </a14:m>
                <a:endParaRPr lang="en-US" sz="1400" dirty="0" err="1" smtClean="0"/>
              </a:p>
            </p:txBody>
          </p:sp>
        </mc:Choice>
        <mc:Fallback xmlns="">
          <p:sp>
            <p:nvSpPr>
              <p:cNvPr id="56" name="TextBox 55"/>
              <p:cNvSpPr txBox="1">
                <a:spLocks noRot="1" noChangeAspect="1" noMove="1" noResize="1" noEditPoints="1" noAdjustHandles="1" noChangeArrowheads="1" noChangeShapeType="1" noTextEdit="1"/>
              </p:cNvSpPr>
              <p:nvPr/>
            </p:nvSpPr>
            <p:spPr>
              <a:xfrm>
                <a:off x="765920" y="2567544"/>
                <a:ext cx="477310" cy="238976"/>
              </a:xfrm>
              <a:prstGeom prst="rect">
                <a:avLst/>
              </a:prstGeom>
              <a:blipFill>
                <a:blip r:embed="rId5"/>
                <a:stretch>
                  <a:fillRect r="-2564" b="-23077"/>
                </a:stretch>
              </a:blipFill>
            </p:spPr>
            <p:txBody>
              <a:bodyPr/>
              <a:lstStyle/>
              <a:p>
                <a:r>
                  <a:rPr lang="en-US">
                    <a:noFill/>
                  </a:rPr>
                  <a:t> </a:t>
                </a:r>
              </a:p>
            </p:txBody>
          </p:sp>
        </mc:Fallback>
      </mc:AlternateContent>
      <p:sp>
        <p:nvSpPr>
          <p:cNvPr id="48" name="Text Placeholder 7"/>
          <p:cNvSpPr>
            <a:spLocks noGrp="1"/>
          </p:cNvSpPr>
          <p:nvPr>
            <p:ph type="body" sz="quarter" idx="30"/>
          </p:nvPr>
        </p:nvSpPr>
        <p:spPr>
          <a:xfrm>
            <a:off x="785419" y="3482239"/>
            <a:ext cx="2410722" cy="400110"/>
          </a:xfrm>
        </p:spPr>
        <p:txBody>
          <a:bodyPr/>
          <a:lstStyle/>
          <a:p>
            <a:r>
              <a:rPr lang="en-US" dirty="0" smtClean="0"/>
              <a:t>Zero-field, clock-state qubit</a:t>
            </a:r>
            <a:endParaRPr lang="en-US" dirty="0"/>
          </a:p>
        </p:txBody>
      </p:sp>
      <mc:AlternateContent xmlns:mc="http://schemas.openxmlformats.org/markup-compatibility/2006" xmlns:a14="http://schemas.microsoft.com/office/drawing/2010/main">
        <mc:Choice Requires="a14">
          <p:sp>
            <p:nvSpPr>
              <p:cNvPr id="35" name="TextBox 34"/>
              <p:cNvSpPr txBox="1"/>
              <p:nvPr/>
            </p:nvSpPr>
            <p:spPr>
              <a:xfrm>
                <a:off x="2075974" y="3188066"/>
                <a:ext cx="254364" cy="215444"/>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d>
                        <m:dPr>
                          <m:begChr m:val="|"/>
                          <m:endChr m:val=""/>
                          <m:ctrlPr>
                            <a:rPr lang="en-US" sz="1400" i="1" smtClean="0">
                              <a:latin typeface="Cambria Math" panose="02040503050406030204" pitchFamily="18" charset="0"/>
                            </a:rPr>
                          </m:ctrlPr>
                        </m:dPr>
                        <m:e>
                          <m:d>
                            <m:dPr>
                              <m:begChr m:val=""/>
                              <m:endChr m:val="⟩"/>
                              <m:ctrlPr>
                                <a:rPr lang="en-US" sz="1400" i="1" smtClean="0">
                                  <a:latin typeface="Cambria Math" panose="02040503050406030204" pitchFamily="18" charset="0"/>
                                </a:rPr>
                              </m:ctrlPr>
                            </m:dPr>
                            <m:e>
                              <m:r>
                                <a:rPr lang="en-US" sz="1400" i="1" smtClean="0">
                                  <a:latin typeface="Cambria Math" panose="02040503050406030204" pitchFamily="18" charset="0"/>
                                  <a:ea typeface="Cambria Math" panose="02040503050406030204" pitchFamily="18" charset="0"/>
                                </a:rPr>
                                <m:t>↓</m:t>
                              </m:r>
                            </m:e>
                          </m:d>
                        </m:e>
                      </m:d>
                    </m:oMath>
                  </m:oMathPara>
                </a14:m>
                <a:endParaRPr lang="en-US" sz="1400" dirty="0" err="1" smtClean="0"/>
              </a:p>
            </p:txBody>
          </p:sp>
        </mc:Choice>
        <mc:Fallback xmlns="">
          <p:sp>
            <p:nvSpPr>
              <p:cNvPr id="35" name="TextBox 34"/>
              <p:cNvSpPr txBox="1">
                <a:spLocks noRot="1" noChangeAspect="1" noMove="1" noResize="1" noEditPoints="1" noAdjustHandles="1" noChangeArrowheads="1" noChangeShapeType="1" noTextEdit="1"/>
              </p:cNvSpPr>
              <p:nvPr/>
            </p:nvSpPr>
            <p:spPr>
              <a:xfrm>
                <a:off x="2075974" y="3188066"/>
                <a:ext cx="254364" cy="215444"/>
              </a:xfrm>
              <a:prstGeom prst="rect">
                <a:avLst/>
              </a:prstGeom>
              <a:blipFill>
                <a:blip r:embed="rId6"/>
                <a:stretch>
                  <a:fillRect l="-119512" t="-168571" r="-170732" b="-254286"/>
                </a:stretch>
              </a:blipFill>
            </p:spPr>
            <p:txBody>
              <a:bodyPr/>
              <a:lstStyle/>
              <a:p>
                <a:r>
                  <a:rPr lang="en-US">
                    <a:noFill/>
                  </a:rPr>
                  <a:t> </a:t>
                </a:r>
              </a:p>
            </p:txBody>
          </p:sp>
        </mc:Fallback>
      </mc:AlternateContent>
      <p:sp>
        <p:nvSpPr>
          <p:cNvPr id="36" name="TextBox 35"/>
          <p:cNvSpPr txBox="1"/>
          <p:nvPr/>
        </p:nvSpPr>
        <p:spPr>
          <a:xfrm>
            <a:off x="5213162" y="1527297"/>
            <a:ext cx="1221488" cy="246221"/>
          </a:xfrm>
          <a:prstGeom prst="rect">
            <a:avLst/>
          </a:prstGeom>
          <a:noFill/>
        </p:spPr>
        <p:txBody>
          <a:bodyPr wrap="none" lIns="0" tIns="0" rIns="0" bIns="0" rtlCol="0">
            <a:spAutoFit/>
          </a:bodyPr>
          <a:lstStyle/>
          <a:p>
            <a:pPr marL="285750" indent="-285750" algn="l">
              <a:buFont typeface="Arial" panose="020B0604020202020204" pitchFamily="34" charset="0"/>
              <a:buChar char="•"/>
            </a:pPr>
            <a:r>
              <a:rPr lang="en-US" sz="1600" dirty="0" smtClean="0"/>
              <a:t>Long lived</a:t>
            </a:r>
          </a:p>
        </p:txBody>
      </p:sp>
      <p:sp>
        <p:nvSpPr>
          <p:cNvPr id="37" name="Rectangle 36"/>
          <p:cNvSpPr/>
          <p:nvPr/>
        </p:nvSpPr>
        <p:spPr>
          <a:xfrm>
            <a:off x="5018289" y="1111893"/>
            <a:ext cx="1871025" cy="338554"/>
          </a:xfrm>
          <a:prstGeom prst="rect">
            <a:avLst/>
          </a:prstGeom>
        </p:spPr>
        <p:txBody>
          <a:bodyPr wrap="none">
            <a:spAutoFit/>
          </a:bodyPr>
          <a:lstStyle/>
          <a:p>
            <a:r>
              <a:rPr lang="en-US" sz="1600" b="1" dirty="0" smtClean="0"/>
              <a:t>THINGS WE LIKE</a:t>
            </a:r>
            <a:endParaRPr lang="en-US" sz="1600" b="1" baseline="30000" dirty="0"/>
          </a:p>
        </p:txBody>
      </p:sp>
      <mc:AlternateContent xmlns:mc="http://schemas.openxmlformats.org/markup-compatibility/2006" xmlns:a14="http://schemas.microsoft.com/office/drawing/2010/main">
        <mc:Choice Requires="a14">
          <p:sp>
            <p:nvSpPr>
              <p:cNvPr id="8" name="TextBox 7"/>
              <p:cNvSpPr txBox="1"/>
              <p:nvPr/>
            </p:nvSpPr>
            <p:spPr>
              <a:xfrm>
                <a:off x="1343076" y="2958570"/>
                <a:ext cx="315214" cy="215444"/>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n-US" sz="1400" i="1" smtClean="0">
                              <a:latin typeface="Cambria Math" panose="02040503050406030204" pitchFamily="18" charset="0"/>
                              <a:ea typeface="Cambria Math" panose="02040503050406030204" pitchFamily="18" charset="0"/>
                            </a:rPr>
                            <m:t>𝜔</m:t>
                          </m:r>
                        </m:e>
                        <m:sub>
                          <m:r>
                            <m:rPr>
                              <m:sty m:val="p"/>
                            </m:rPr>
                            <a:rPr lang="en-US" sz="1400" b="0" i="0" smtClean="0">
                              <a:latin typeface="Cambria Math" panose="02040503050406030204" pitchFamily="18" charset="0"/>
                            </a:rPr>
                            <m:t>hf</m:t>
                          </m:r>
                        </m:sub>
                      </m:sSub>
                    </m:oMath>
                  </m:oMathPara>
                </a14:m>
                <a:endParaRPr lang="en-US" sz="1400" dirty="0" err="1" smtClean="0"/>
              </a:p>
            </p:txBody>
          </p:sp>
        </mc:Choice>
        <mc:Fallback xmlns="">
          <p:sp>
            <p:nvSpPr>
              <p:cNvPr id="8" name="TextBox 7"/>
              <p:cNvSpPr txBox="1">
                <a:spLocks noRot="1" noChangeAspect="1" noMove="1" noResize="1" noEditPoints="1" noAdjustHandles="1" noChangeArrowheads="1" noChangeShapeType="1" noTextEdit="1"/>
              </p:cNvSpPr>
              <p:nvPr/>
            </p:nvSpPr>
            <p:spPr>
              <a:xfrm>
                <a:off x="1343076" y="2958570"/>
                <a:ext cx="315214" cy="215444"/>
              </a:xfrm>
              <a:prstGeom prst="rect">
                <a:avLst/>
              </a:prstGeom>
              <a:blipFill>
                <a:blip r:embed="rId7"/>
                <a:stretch>
                  <a:fillRect l="-5769" r="-1923"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5018289" y="2564480"/>
                <a:ext cx="3108928" cy="6787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180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i="1" smtClean="0">
                              <a:latin typeface="Cambria Math" panose="02040503050406030204" pitchFamily="18" charset="0"/>
                              <a:ea typeface="Cambria Math" panose="02040503050406030204" pitchFamily="18" charset="0"/>
                            </a:rPr>
                            <m:t>𝜏</m:t>
                          </m:r>
                        </m:den>
                      </m:f>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d>
                            <m:dPr>
                              <m:ctrlPr>
                                <a:rPr lang="en-US" sz="1800" b="0" i="1" smtClean="0">
                                  <a:latin typeface="Cambria Math" panose="02040503050406030204" pitchFamily="18" charset="0"/>
                                </a:rPr>
                              </m:ctrlPr>
                            </m:dPr>
                            <m:e>
                              <m:f>
                                <m:fPr>
                                  <m:ctrlPr>
                                    <a:rPr lang="en-US" sz="1800" b="0" i="1" smtClean="0">
                                      <a:latin typeface="Cambria Math" panose="02040503050406030204" pitchFamily="18" charset="0"/>
                                    </a:rPr>
                                  </m:ctrlPr>
                                </m:fPr>
                                <m:num>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𝜔</m:t>
                                      </m:r>
                                    </m:e>
                                    <m:sub>
                                      <m:r>
                                        <m:rPr>
                                          <m:sty m:val="p"/>
                                        </m:rPr>
                                        <a:rPr lang="en-US" sz="1800" b="0" i="0" smtClean="0">
                                          <a:latin typeface="Cambria Math" panose="02040503050406030204" pitchFamily="18" charset="0"/>
                                        </a:rPr>
                                        <m:t>hf</m:t>
                                      </m:r>
                                    </m:sub>
                                  </m:sSub>
                                </m:num>
                                <m:den>
                                  <m:r>
                                    <a:rPr lang="en-US" sz="1800" b="0" i="1" smtClean="0">
                                      <a:latin typeface="Cambria Math" panose="02040503050406030204" pitchFamily="18" charset="0"/>
                                    </a:rPr>
                                    <m:t>𝑐</m:t>
                                  </m:r>
                                </m:den>
                              </m:f>
                            </m:e>
                          </m:d>
                        </m:e>
                        <m:sup>
                          <m:r>
                            <a:rPr lang="en-US" sz="1800" b="0" i="1" smtClean="0">
                              <a:latin typeface="Cambria Math" panose="02040503050406030204" pitchFamily="18" charset="0"/>
                            </a:rPr>
                            <m:t>3</m:t>
                          </m:r>
                        </m:sup>
                      </m:sSup>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(2</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𝐹</m:t>
                              </m:r>
                            </m:e>
                            <m:sub>
                              <m:r>
                                <m:rPr>
                                  <m:sty m:val="p"/>
                                </m:rPr>
                                <a:rPr lang="en-US" sz="1800" b="0" i="0" smtClean="0">
                                  <a:latin typeface="Cambria Math" panose="02040503050406030204" pitchFamily="18" charset="0"/>
                                </a:rPr>
                                <m:t>g</m:t>
                              </m:r>
                            </m:sub>
                          </m:sSub>
                          <m:r>
                            <a:rPr lang="en-US" sz="1800" b="0" i="1" smtClean="0">
                              <a:latin typeface="Cambria Math" panose="02040503050406030204" pitchFamily="18" charset="0"/>
                            </a:rPr>
                            <m:t>+1)</m:t>
                          </m:r>
                        </m:num>
                        <m:den>
                          <m:r>
                            <a:rPr lang="en-US" sz="1800" b="0" i="1" smtClean="0">
                              <a:latin typeface="Cambria Math" panose="02040503050406030204" pitchFamily="18" charset="0"/>
                            </a:rPr>
                            <m:t>12</m:t>
                          </m:r>
                          <m:r>
                            <a:rPr lang="en-US" sz="1800" b="0" i="1" smtClean="0">
                              <a:latin typeface="Cambria Math" panose="02040503050406030204" pitchFamily="18" charset="0"/>
                              <a:ea typeface="Cambria Math" panose="02040503050406030204" pitchFamily="18" charset="0"/>
                            </a:rPr>
                            <m:t>𝜋</m:t>
                          </m:r>
                          <m:sSup>
                            <m:sSupPr>
                              <m:ctrlPr>
                                <a:rPr lang="en-US" sz="1800" b="0" i="1" smtClean="0">
                                  <a:latin typeface="Cambria Math" panose="02040503050406030204" pitchFamily="18" charset="0"/>
                                  <a:ea typeface="Cambria Math" panose="02040503050406030204" pitchFamily="18" charset="0"/>
                                </a:rPr>
                              </m:ctrlPr>
                            </m:sSupPr>
                            <m:e>
                              <m:r>
                                <a:rPr lang="en-US" sz="1800" b="0" i="1" smtClean="0">
                                  <a:latin typeface="Cambria Math" panose="02040503050406030204" pitchFamily="18" charset="0"/>
                                  <a:ea typeface="Cambria Math" panose="02040503050406030204" pitchFamily="18" charset="0"/>
                                </a:rPr>
                                <m:t>𝑐</m:t>
                              </m:r>
                            </m:e>
                            <m:sup>
                              <m:r>
                                <a:rPr lang="en-US" sz="1800" b="0" i="1" smtClean="0">
                                  <a:latin typeface="Cambria Math" panose="02040503050406030204" pitchFamily="18" charset="0"/>
                                  <a:ea typeface="Cambria Math" panose="02040503050406030204" pitchFamily="18" charset="0"/>
                                </a:rPr>
                                <m:t>2</m:t>
                              </m:r>
                            </m:sup>
                          </m:sSup>
                          <m:sSub>
                            <m:sSubPr>
                              <m:ctrlPr>
                                <a:rPr lang="en-US" sz="1800" b="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𝜖</m:t>
                              </m:r>
                            </m:e>
                            <m:sub>
                              <m:r>
                                <a:rPr lang="en-US" sz="1800" b="0" i="1" smtClean="0">
                                  <a:latin typeface="Cambria Math" panose="02040503050406030204" pitchFamily="18" charset="0"/>
                                  <a:ea typeface="Cambria Math" panose="02040503050406030204" pitchFamily="18" charset="0"/>
                                </a:rPr>
                                <m:t>0</m:t>
                              </m:r>
                            </m:sub>
                          </m:sSub>
                          <m:r>
                            <a:rPr lang="en-US" sz="1800" b="0" i="1" smtClean="0">
                              <a:latin typeface="Cambria Math" panose="02040503050406030204" pitchFamily="18" charset="0"/>
                              <a:ea typeface="Cambria Math" panose="02040503050406030204" pitchFamily="18" charset="0"/>
                            </a:rPr>
                            <m:t>ℏ</m:t>
                          </m:r>
                        </m:den>
                      </m:f>
                      <m:sSup>
                        <m:sSupPr>
                          <m:ctrlPr>
                            <a:rPr lang="en-US" sz="1800" b="0" i="1" smtClean="0">
                              <a:latin typeface="Cambria Math" panose="02040503050406030204" pitchFamily="18" charset="0"/>
                            </a:rPr>
                          </m:ctrlPr>
                        </m:sSupPr>
                        <m:e>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𝑔</m:t>
                              </m:r>
                            </m:e>
                            <m:sub>
                              <m:r>
                                <a:rPr lang="en-US" sz="1800" b="0" i="1" smtClean="0">
                                  <a:latin typeface="Cambria Math" panose="02040503050406030204" pitchFamily="18" charset="0"/>
                                </a:rPr>
                                <m:t>𝑆</m:t>
                              </m:r>
                            </m:sub>
                          </m:sSub>
                        </m:e>
                        <m:sup>
                          <m:r>
                            <a:rPr lang="en-US" sz="1800" b="0" i="1" smtClean="0">
                              <a:latin typeface="Cambria Math" panose="02040503050406030204" pitchFamily="18" charset="0"/>
                            </a:rPr>
                            <m:t>2</m:t>
                          </m:r>
                        </m:sup>
                      </m:sSup>
                      <m:sSup>
                        <m:sSupPr>
                          <m:ctrlPr>
                            <a:rPr lang="en-US" sz="1800" b="0" i="1" smtClean="0">
                              <a:latin typeface="Cambria Math" panose="02040503050406030204" pitchFamily="18" charset="0"/>
                            </a:rPr>
                          </m:ctrlPr>
                        </m:sSupPr>
                        <m:e>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𝜇</m:t>
                              </m:r>
                            </m:e>
                            <m:sub>
                              <m:r>
                                <m:rPr>
                                  <m:sty m:val="p"/>
                                </m:rPr>
                                <a:rPr lang="en-US" sz="1800" b="0" i="0" smtClean="0">
                                  <a:latin typeface="Cambria Math" panose="02040503050406030204" pitchFamily="18" charset="0"/>
                                </a:rPr>
                                <m:t>B</m:t>
                              </m:r>
                            </m:sub>
                          </m:sSub>
                        </m:e>
                        <m:sup>
                          <m:r>
                            <a:rPr lang="en-US" sz="1800" b="0" i="1" smtClean="0">
                              <a:latin typeface="Cambria Math" panose="02040503050406030204" pitchFamily="18" charset="0"/>
                            </a:rPr>
                            <m:t>2</m:t>
                          </m:r>
                        </m:sup>
                      </m:sSup>
                    </m:oMath>
                  </m:oMathPara>
                </a14:m>
                <a:endParaRPr lang="en-US" sz="1800" dirty="0"/>
              </a:p>
            </p:txBody>
          </p:sp>
        </mc:Choice>
        <mc:Fallback xmlns="">
          <p:sp>
            <p:nvSpPr>
              <p:cNvPr id="11" name="Rectangle 10"/>
              <p:cNvSpPr>
                <a:spLocks noRot="1" noChangeAspect="1" noMove="1" noResize="1" noEditPoints="1" noAdjustHandles="1" noChangeArrowheads="1" noChangeShapeType="1" noTextEdit="1"/>
              </p:cNvSpPr>
              <p:nvPr/>
            </p:nvSpPr>
            <p:spPr>
              <a:xfrm>
                <a:off x="5018289" y="2564480"/>
                <a:ext cx="3108928" cy="678776"/>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504830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8"/>
          </p:nvPr>
        </p:nvSpPr>
        <p:spPr/>
        <p:txBody>
          <a:bodyPr/>
          <a:lstStyle/>
          <a:p>
            <a:fld id="{FE467E6B-9A71-6D40-8626-10A71C7AA91F}" type="datetime4">
              <a:rPr lang="en-US" smtClean="0"/>
              <a:t>January 13, 2025</a:t>
            </a:fld>
            <a:endParaRPr lang="en-US" dirty="0"/>
          </a:p>
        </p:txBody>
      </p:sp>
      <p:sp>
        <p:nvSpPr>
          <p:cNvPr id="3" name="Slide Number Placeholder 2"/>
          <p:cNvSpPr>
            <a:spLocks noGrp="1"/>
          </p:cNvSpPr>
          <p:nvPr>
            <p:ph type="sldNum" sz="quarter" idx="19"/>
          </p:nvPr>
        </p:nvSpPr>
        <p:spPr/>
        <p:txBody>
          <a:bodyPr/>
          <a:lstStyle/>
          <a:p>
            <a:fld id="{B6238B5B-F19C-E947-A0BC-87BD7983F871}" type="slidenum">
              <a:rPr lang="en-US" smtClean="0"/>
              <a:pPr/>
              <a:t>13</a:t>
            </a:fld>
            <a:endParaRPr lang="en-US" dirty="0"/>
          </a:p>
        </p:txBody>
      </p:sp>
      <p:cxnSp>
        <p:nvCxnSpPr>
          <p:cNvPr id="25" name="Straight Connector 24"/>
          <p:cNvCxnSpPr/>
          <p:nvPr/>
        </p:nvCxnSpPr>
        <p:spPr>
          <a:xfrm>
            <a:off x="1583279" y="2913746"/>
            <a:ext cx="49007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1783491" y="2868923"/>
            <a:ext cx="89647" cy="896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p:nvPr/>
        </p:nvCxnSpPr>
        <p:spPr>
          <a:xfrm>
            <a:off x="1583279" y="3312732"/>
            <a:ext cx="49007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1783491" y="3267909"/>
            <a:ext cx="89647" cy="896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0" name="TextBox 29"/>
              <p:cNvSpPr txBox="1"/>
              <p:nvPr/>
            </p:nvSpPr>
            <p:spPr>
              <a:xfrm>
                <a:off x="2073350" y="2796146"/>
                <a:ext cx="254365" cy="215444"/>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d>
                        <m:dPr>
                          <m:begChr m:val="|"/>
                          <m:endChr m:val=""/>
                          <m:ctrlPr>
                            <a:rPr lang="en-US" sz="1400" i="1" smtClean="0">
                              <a:latin typeface="Cambria Math" panose="02040503050406030204" pitchFamily="18" charset="0"/>
                            </a:rPr>
                          </m:ctrlPr>
                        </m:dPr>
                        <m:e>
                          <m:d>
                            <m:dPr>
                              <m:begChr m:val=""/>
                              <m:endChr m:val="⟩"/>
                              <m:ctrlPr>
                                <a:rPr lang="en-US" sz="1400" i="1" smtClean="0">
                                  <a:latin typeface="Cambria Math" panose="02040503050406030204" pitchFamily="18" charset="0"/>
                                </a:rPr>
                              </m:ctrlPr>
                            </m:dPr>
                            <m:e>
                              <m:r>
                                <a:rPr lang="en-US" sz="1400" i="1" smtClean="0">
                                  <a:latin typeface="Cambria Math" panose="02040503050406030204" pitchFamily="18" charset="0"/>
                                  <a:ea typeface="Cambria Math" panose="02040503050406030204" pitchFamily="18" charset="0"/>
                                </a:rPr>
                                <m:t>↑</m:t>
                              </m:r>
                            </m:e>
                          </m:d>
                        </m:e>
                      </m:d>
                    </m:oMath>
                  </m:oMathPara>
                </a14:m>
                <a:endParaRPr lang="en-US" sz="1400" dirty="0" err="1" smtClean="0"/>
              </a:p>
            </p:txBody>
          </p:sp>
        </mc:Choice>
        <mc:Fallback xmlns="">
          <p:sp>
            <p:nvSpPr>
              <p:cNvPr id="30" name="TextBox 29"/>
              <p:cNvSpPr txBox="1">
                <a:spLocks noRot="1" noChangeAspect="1" noMove="1" noResize="1" noEditPoints="1" noAdjustHandles="1" noChangeArrowheads="1" noChangeShapeType="1" noTextEdit="1"/>
              </p:cNvSpPr>
              <p:nvPr/>
            </p:nvSpPr>
            <p:spPr>
              <a:xfrm>
                <a:off x="2073350" y="2796146"/>
                <a:ext cx="254365" cy="215444"/>
              </a:xfrm>
              <a:prstGeom prst="rect">
                <a:avLst/>
              </a:prstGeom>
              <a:blipFill>
                <a:blip r:embed="rId2"/>
                <a:stretch>
                  <a:fillRect l="-114286" t="-168571" r="-166667" b="-254286"/>
                </a:stretch>
              </a:blipFill>
            </p:spPr>
            <p:txBody>
              <a:bodyPr/>
              <a:lstStyle/>
              <a:p>
                <a:r>
                  <a:rPr lang="en-US">
                    <a:noFill/>
                  </a:rPr>
                  <a:t> </a:t>
                </a:r>
              </a:p>
            </p:txBody>
          </p:sp>
        </mc:Fallback>
      </mc:AlternateContent>
      <p:cxnSp>
        <p:nvCxnSpPr>
          <p:cNvPr id="31" name="Straight Connector 30"/>
          <p:cNvCxnSpPr/>
          <p:nvPr/>
        </p:nvCxnSpPr>
        <p:spPr>
          <a:xfrm>
            <a:off x="2405049" y="2913746"/>
            <a:ext cx="49007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785419" y="2913746"/>
            <a:ext cx="49007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3" name="TextBox 52"/>
              <p:cNvSpPr txBox="1"/>
              <p:nvPr/>
            </p:nvSpPr>
            <p:spPr>
              <a:xfrm>
                <a:off x="2927672" y="2833811"/>
                <a:ext cx="419153" cy="153888"/>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1000" b="0" i="1" smtClean="0">
                          <a:latin typeface="Cambria Math" panose="02040503050406030204" pitchFamily="18" charset="0"/>
                        </a:rPr>
                        <m:t>𝐹</m:t>
                      </m:r>
                      <m:r>
                        <a:rPr lang="en-US" sz="1000" b="0" i="1" smtClean="0">
                          <a:latin typeface="Cambria Math" panose="02040503050406030204" pitchFamily="18" charset="0"/>
                        </a:rPr>
                        <m:t>′′=1</m:t>
                      </m:r>
                    </m:oMath>
                  </m:oMathPara>
                </a14:m>
                <a:endParaRPr lang="en-US" sz="1000" dirty="0" err="1" smtClean="0"/>
              </a:p>
            </p:txBody>
          </p:sp>
        </mc:Choice>
        <mc:Fallback xmlns="">
          <p:sp>
            <p:nvSpPr>
              <p:cNvPr id="53" name="TextBox 52"/>
              <p:cNvSpPr txBox="1">
                <a:spLocks noRot="1" noChangeAspect="1" noMove="1" noResize="1" noEditPoints="1" noAdjustHandles="1" noChangeArrowheads="1" noChangeShapeType="1" noTextEdit="1"/>
              </p:cNvSpPr>
              <p:nvPr/>
            </p:nvSpPr>
            <p:spPr>
              <a:xfrm>
                <a:off x="2927672" y="2833811"/>
                <a:ext cx="419153" cy="153888"/>
              </a:xfrm>
              <a:prstGeom prst="rect">
                <a:avLst/>
              </a:prstGeom>
              <a:blipFill>
                <a:blip r:embed="rId3"/>
                <a:stretch>
                  <a:fillRect l="-7246" t="-4000" r="-7246" b="-1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2327714" y="3235788"/>
                <a:ext cx="419153" cy="153888"/>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1000" b="0" i="1" smtClean="0">
                          <a:latin typeface="Cambria Math" panose="02040503050406030204" pitchFamily="18" charset="0"/>
                        </a:rPr>
                        <m:t>𝐹</m:t>
                      </m:r>
                      <m:r>
                        <a:rPr lang="en-US" sz="1000" b="0" i="1" smtClean="0">
                          <a:latin typeface="Cambria Math" panose="02040503050406030204" pitchFamily="18" charset="0"/>
                        </a:rPr>
                        <m:t>′′=0</m:t>
                      </m:r>
                    </m:oMath>
                  </m:oMathPara>
                </a14:m>
                <a:endParaRPr lang="en-US" sz="1000" dirty="0" err="1" smtClean="0"/>
              </a:p>
            </p:txBody>
          </p:sp>
        </mc:Choice>
        <mc:Fallback xmlns="">
          <p:sp>
            <p:nvSpPr>
              <p:cNvPr id="54" name="TextBox 53"/>
              <p:cNvSpPr txBox="1">
                <a:spLocks noRot="1" noChangeAspect="1" noMove="1" noResize="1" noEditPoints="1" noAdjustHandles="1" noChangeArrowheads="1" noChangeShapeType="1" noTextEdit="1"/>
              </p:cNvSpPr>
              <p:nvPr/>
            </p:nvSpPr>
            <p:spPr>
              <a:xfrm>
                <a:off x="2327714" y="3235788"/>
                <a:ext cx="419153" cy="153888"/>
              </a:xfrm>
              <a:prstGeom prst="rect">
                <a:avLst/>
              </a:prstGeom>
              <a:blipFill>
                <a:blip r:embed="rId4"/>
                <a:stretch>
                  <a:fillRect l="-8696" t="-4000" r="-5797" b="-1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765920" y="2567544"/>
                <a:ext cx="477310" cy="238976"/>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 </m:t>
                          </m:r>
                        </m:e>
                        <m:sup>
                          <m:r>
                            <a:rPr lang="en-US" sz="1400" b="0" i="1" smtClean="0">
                              <a:latin typeface="Cambria Math" panose="02040503050406030204" pitchFamily="18" charset="0"/>
                            </a:rPr>
                            <m:t>2</m:t>
                          </m:r>
                        </m:sup>
                      </m:sSup>
                      <m:sSub>
                        <m:sSubPr>
                          <m:ctrlPr>
                            <a:rPr lang="en-US" sz="1400" i="1" smtClean="0">
                              <a:latin typeface="Cambria Math" panose="02040503050406030204" pitchFamily="18" charset="0"/>
                            </a:rPr>
                          </m:ctrlPr>
                        </m:sSubPr>
                        <m:e>
                          <m:r>
                            <m:rPr>
                              <m:sty m:val="p"/>
                            </m:rPr>
                            <a:rPr lang="en-US" sz="1400" b="0" i="0" smtClean="0">
                              <a:latin typeface="Cambria Math" panose="02040503050406030204" pitchFamily="18" charset="0"/>
                            </a:rPr>
                            <m:t>S</m:t>
                          </m:r>
                        </m:e>
                        <m:sub>
                          <m:r>
                            <a:rPr lang="en-US" sz="1400" b="0" i="1" smtClean="0">
                              <a:latin typeface="Cambria Math" panose="02040503050406030204" pitchFamily="18" charset="0"/>
                            </a:rPr>
                            <m:t>1/2</m:t>
                          </m:r>
                        </m:sub>
                      </m:sSub>
                    </m:oMath>
                  </m:oMathPara>
                </a14:m>
                <a:endParaRPr lang="en-US" sz="1400" dirty="0" err="1" smtClean="0"/>
              </a:p>
            </p:txBody>
          </p:sp>
        </mc:Choice>
        <mc:Fallback xmlns="">
          <p:sp>
            <p:nvSpPr>
              <p:cNvPr id="56" name="TextBox 55"/>
              <p:cNvSpPr txBox="1">
                <a:spLocks noRot="1" noChangeAspect="1" noMove="1" noResize="1" noEditPoints="1" noAdjustHandles="1" noChangeArrowheads="1" noChangeShapeType="1" noTextEdit="1"/>
              </p:cNvSpPr>
              <p:nvPr/>
            </p:nvSpPr>
            <p:spPr>
              <a:xfrm>
                <a:off x="765920" y="2567544"/>
                <a:ext cx="477310" cy="238976"/>
              </a:xfrm>
              <a:prstGeom prst="rect">
                <a:avLst/>
              </a:prstGeom>
              <a:blipFill>
                <a:blip r:embed="rId5"/>
                <a:stretch>
                  <a:fillRect r="-2564" b="-23077"/>
                </a:stretch>
              </a:blipFill>
            </p:spPr>
            <p:txBody>
              <a:bodyPr/>
              <a:lstStyle/>
              <a:p>
                <a:r>
                  <a:rPr lang="en-US">
                    <a:noFill/>
                  </a:rPr>
                  <a:t> </a:t>
                </a:r>
              </a:p>
            </p:txBody>
          </p:sp>
        </mc:Fallback>
      </mc:AlternateContent>
      <p:sp>
        <p:nvSpPr>
          <p:cNvPr id="48" name="Text Placeholder 7"/>
          <p:cNvSpPr>
            <a:spLocks noGrp="1"/>
          </p:cNvSpPr>
          <p:nvPr>
            <p:ph type="body" sz="quarter" idx="30"/>
          </p:nvPr>
        </p:nvSpPr>
        <p:spPr>
          <a:xfrm>
            <a:off x="785419" y="3482239"/>
            <a:ext cx="2410722" cy="400110"/>
          </a:xfrm>
        </p:spPr>
        <p:txBody>
          <a:bodyPr/>
          <a:lstStyle/>
          <a:p>
            <a:r>
              <a:rPr lang="en-US" dirty="0" smtClean="0"/>
              <a:t>Zero-field, clock-state qubit</a:t>
            </a:r>
            <a:endParaRPr lang="en-US" dirty="0"/>
          </a:p>
        </p:txBody>
      </p:sp>
      <mc:AlternateContent xmlns:mc="http://schemas.openxmlformats.org/markup-compatibility/2006" xmlns:a14="http://schemas.microsoft.com/office/drawing/2010/main">
        <mc:Choice Requires="a14">
          <p:sp>
            <p:nvSpPr>
              <p:cNvPr id="35" name="TextBox 34"/>
              <p:cNvSpPr txBox="1"/>
              <p:nvPr/>
            </p:nvSpPr>
            <p:spPr>
              <a:xfrm>
                <a:off x="2075974" y="3188066"/>
                <a:ext cx="254364" cy="215444"/>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d>
                        <m:dPr>
                          <m:begChr m:val="|"/>
                          <m:endChr m:val=""/>
                          <m:ctrlPr>
                            <a:rPr lang="en-US" sz="1400" i="1" smtClean="0">
                              <a:latin typeface="Cambria Math" panose="02040503050406030204" pitchFamily="18" charset="0"/>
                            </a:rPr>
                          </m:ctrlPr>
                        </m:dPr>
                        <m:e>
                          <m:d>
                            <m:dPr>
                              <m:begChr m:val=""/>
                              <m:endChr m:val="⟩"/>
                              <m:ctrlPr>
                                <a:rPr lang="en-US" sz="1400" i="1" smtClean="0">
                                  <a:latin typeface="Cambria Math" panose="02040503050406030204" pitchFamily="18" charset="0"/>
                                </a:rPr>
                              </m:ctrlPr>
                            </m:dPr>
                            <m:e>
                              <m:r>
                                <a:rPr lang="en-US" sz="1400" i="1" smtClean="0">
                                  <a:latin typeface="Cambria Math" panose="02040503050406030204" pitchFamily="18" charset="0"/>
                                  <a:ea typeface="Cambria Math" panose="02040503050406030204" pitchFamily="18" charset="0"/>
                                </a:rPr>
                                <m:t>↓</m:t>
                              </m:r>
                            </m:e>
                          </m:d>
                        </m:e>
                      </m:d>
                    </m:oMath>
                  </m:oMathPara>
                </a14:m>
                <a:endParaRPr lang="en-US" sz="1400" dirty="0" err="1" smtClean="0"/>
              </a:p>
            </p:txBody>
          </p:sp>
        </mc:Choice>
        <mc:Fallback xmlns="">
          <p:sp>
            <p:nvSpPr>
              <p:cNvPr id="35" name="TextBox 34"/>
              <p:cNvSpPr txBox="1">
                <a:spLocks noRot="1" noChangeAspect="1" noMove="1" noResize="1" noEditPoints="1" noAdjustHandles="1" noChangeArrowheads="1" noChangeShapeType="1" noTextEdit="1"/>
              </p:cNvSpPr>
              <p:nvPr/>
            </p:nvSpPr>
            <p:spPr>
              <a:xfrm>
                <a:off x="2075974" y="3188066"/>
                <a:ext cx="254364" cy="215444"/>
              </a:xfrm>
              <a:prstGeom prst="rect">
                <a:avLst/>
              </a:prstGeom>
              <a:blipFill>
                <a:blip r:embed="rId6"/>
                <a:stretch>
                  <a:fillRect l="-119512" t="-168571" r="-170732" b="-254286"/>
                </a:stretch>
              </a:blipFill>
            </p:spPr>
            <p:txBody>
              <a:bodyPr/>
              <a:lstStyle/>
              <a:p>
                <a:r>
                  <a:rPr lang="en-US">
                    <a:noFill/>
                  </a:rPr>
                  <a:t> </a:t>
                </a:r>
              </a:p>
            </p:txBody>
          </p:sp>
        </mc:Fallback>
      </mc:AlternateContent>
      <p:sp>
        <p:nvSpPr>
          <p:cNvPr id="36" name="TextBox 35"/>
          <p:cNvSpPr txBox="1"/>
          <p:nvPr/>
        </p:nvSpPr>
        <p:spPr>
          <a:xfrm>
            <a:off x="5213162" y="1527297"/>
            <a:ext cx="2818079" cy="492443"/>
          </a:xfrm>
          <a:prstGeom prst="rect">
            <a:avLst/>
          </a:prstGeom>
          <a:noFill/>
        </p:spPr>
        <p:txBody>
          <a:bodyPr wrap="none" lIns="0" tIns="0" rIns="0" bIns="0" rtlCol="0">
            <a:spAutoFit/>
          </a:bodyPr>
          <a:lstStyle/>
          <a:p>
            <a:pPr marL="285750" indent="-285750" algn="l">
              <a:buFont typeface="Arial" panose="020B0604020202020204" pitchFamily="34" charset="0"/>
              <a:buChar char="•"/>
            </a:pPr>
            <a:r>
              <a:rPr lang="en-US" sz="1600" dirty="0" smtClean="0"/>
              <a:t>Long lived</a:t>
            </a:r>
          </a:p>
          <a:p>
            <a:pPr marL="285750" indent="-285750" algn="l">
              <a:buFont typeface="Arial" panose="020B0604020202020204" pitchFamily="34" charset="0"/>
              <a:buChar char="•"/>
            </a:pPr>
            <a:r>
              <a:rPr lang="en-US" sz="1600" dirty="0" smtClean="0"/>
              <a:t>Approximately nonmagnetic</a:t>
            </a:r>
          </a:p>
        </p:txBody>
      </p:sp>
      <p:sp>
        <p:nvSpPr>
          <p:cNvPr id="37" name="Rectangle 36"/>
          <p:cNvSpPr/>
          <p:nvPr/>
        </p:nvSpPr>
        <p:spPr>
          <a:xfrm>
            <a:off x="5018289" y="1111893"/>
            <a:ext cx="1871025" cy="338554"/>
          </a:xfrm>
          <a:prstGeom prst="rect">
            <a:avLst/>
          </a:prstGeom>
        </p:spPr>
        <p:txBody>
          <a:bodyPr wrap="none">
            <a:spAutoFit/>
          </a:bodyPr>
          <a:lstStyle/>
          <a:p>
            <a:r>
              <a:rPr lang="en-US" sz="1600" b="1" dirty="0" smtClean="0"/>
              <a:t>THINGS WE LIKE</a:t>
            </a:r>
            <a:endParaRPr lang="en-US" sz="1600" b="1" baseline="30000" dirty="0"/>
          </a:p>
        </p:txBody>
      </p:sp>
      <mc:AlternateContent xmlns:mc="http://schemas.openxmlformats.org/markup-compatibility/2006" xmlns:a14="http://schemas.microsoft.com/office/drawing/2010/main">
        <mc:Choice Requires="a14">
          <p:sp>
            <p:nvSpPr>
              <p:cNvPr id="8" name="TextBox 7"/>
              <p:cNvSpPr txBox="1"/>
              <p:nvPr/>
            </p:nvSpPr>
            <p:spPr>
              <a:xfrm>
                <a:off x="1343076" y="2958570"/>
                <a:ext cx="315214" cy="215444"/>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n-US" sz="1400" i="1" smtClean="0">
                              <a:latin typeface="Cambria Math" panose="02040503050406030204" pitchFamily="18" charset="0"/>
                              <a:ea typeface="Cambria Math" panose="02040503050406030204" pitchFamily="18" charset="0"/>
                            </a:rPr>
                            <m:t>𝜔</m:t>
                          </m:r>
                        </m:e>
                        <m:sub>
                          <m:r>
                            <m:rPr>
                              <m:sty m:val="p"/>
                            </m:rPr>
                            <a:rPr lang="en-US" sz="1400" b="0" i="0" smtClean="0">
                              <a:latin typeface="Cambria Math" panose="02040503050406030204" pitchFamily="18" charset="0"/>
                            </a:rPr>
                            <m:t>hf</m:t>
                          </m:r>
                        </m:sub>
                      </m:sSub>
                    </m:oMath>
                  </m:oMathPara>
                </a14:m>
                <a:endParaRPr lang="en-US" sz="1400" dirty="0" err="1" smtClean="0"/>
              </a:p>
            </p:txBody>
          </p:sp>
        </mc:Choice>
        <mc:Fallback xmlns="">
          <p:sp>
            <p:nvSpPr>
              <p:cNvPr id="8" name="TextBox 7"/>
              <p:cNvSpPr txBox="1">
                <a:spLocks noRot="1" noChangeAspect="1" noMove="1" noResize="1" noEditPoints="1" noAdjustHandles="1" noChangeArrowheads="1" noChangeShapeType="1" noTextEdit="1"/>
              </p:cNvSpPr>
              <p:nvPr/>
            </p:nvSpPr>
            <p:spPr>
              <a:xfrm>
                <a:off x="1343076" y="2958570"/>
                <a:ext cx="315214" cy="215444"/>
              </a:xfrm>
              <a:prstGeom prst="rect">
                <a:avLst/>
              </a:prstGeom>
              <a:blipFill>
                <a:blip r:embed="rId7"/>
                <a:stretch>
                  <a:fillRect l="-5769" r="-1923"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5041839" y="2557636"/>
                <a:ext cx="2431884"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smtClean="0">
                              <a:latin typeface="Cambria Math" panose="02040503050406030204" pitchFamily="18" charset="0"/>
                              <a:ea typeface="Cambria Math" panose="02040503050406030204" pitchFamily="18" charset="0"/>
                            </a:rPr>
                            <m:t>𝜇</m:t>
                          </m:r>
                        </m:e>
                        <m:sub>
                          <m:r>
                            <m:rPr>
                              <m:sty m:val="p"/>
                            </m:rPr>
                            <a:rPr lang="en-US" sz="1800" b="0" i="0" smtClean="0">
                              <a:latin typeface="Cambria Math" panose="02040503050406030204" pitchFamily="18" charset="0"/>
                            </a:rPr>
                            <m:t>eff</m:t>
                          </m:r>
                        </m:sub>
                      </m:sSub>
                      <m:r>
                        <a:rPr lang="en-US" sz="1800" b="0" i="1" smtClean="0">
                          <a:latin typeface="Cambria Math" panose="02040503050406030204" pitchFamily="18" charset="0"/>
                        </a:rPr>
                        <m:t>=</m:t>
                      </m:r>
                      <m:d>
                        <m:dPr>
                          <m:ctrlPr>
                            <a:rPr lang="en-US" sz="1800" b="0" i="1" smtClean="0">
                              <a:latin typeface="Cambria Math" panose="02040503050406030204" pitchFamily="18" charset="0"/>
                            </a:rPr>
                          </m:ctrlPr>
                        </m:dPr>
                        <m:e>
                          <m:f>
                            <m:fPr>
                              <m:ctrlPr>
                                <a:rPr lang="en-US" sz="1800" b="0" i="1" smtClean="0">
                                  <a:latin typeface="Cambria Math" panose="02040503050406030204" pitchFamily="18" charset="0"/>
                                </a:rPr>
                              </m:ctrlPr>
                            </m:fPr>
                            <m:num>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𝑔</m:t>
                                  </m:r>
                                </m:e>
                                <m:sub>
                                  <m:r>
                                    <a:rPr lang="en-US" sz="1800" b="0" i="1" smtClean="0">
                                      <a:latin typeface="Cambria Math" panose="02040503050406030204" pitchFamily="18" charset="0"/>
                                    </a:rPr>
                                    <m:t>𝑆</m:t>
                                  </m:r>
                                </m:sub>
                              </m:sSub>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𝜇</m:t>
                                  </m:r>
                                </m:e>
                                <m:sub>
                                  <m:r>
                                    <m:rPr>
                                      <m:sty m:val="p"/>
                                    </m:rPr>
                                    <a:rPr lang="en-US" sz="1800" b="0" i="0" smtClean="0">
                                      <a:latin typeface="Cambria Math" panose="02040503050406030204" pitchFamily="18" charset="0"/>
                                    </a:rPr>
                                    <m:t>B</m:t>
                                  </m:r>
                                </m:sub>
                              </m:sSub>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𝐵</m:t>
                                  </m:r>
                                </m:e>
                                <m:sub>
                                  <m:r>
                                    <a:rPr lang="en-US" sz="1800" b="0" i="1" smtClean="0">
                                      <a:latin typeface="Cambria Math" panose="02040503050406030204" pitchFamily="18" charset="0"/>
                                    </a:rPr>
                                    <m:t>0</m:t>
                                  </m:r>
                                </m:sub>
                              </m:sSub>
                            </m:num>
                            <m:den>
                              <m:r>
                                <a:rPr lang="en-US" sz="1800" b="0" i="1" smtClean="0">
                                  <a:latin typeface="Cambria Math" panose="02040503050406030204" pitchFamily="18" charset="0"/>
                                  <a:ea typeface="Cambria Math" panose="02040503050406030204" pitchFamily="18" charset="0"/>
                                </a:rPr>
                                <m:t>ℏ</m:t>
                              </m:r>
                              <m:sSub>
                                <m:sSubPr>
                                  <m:ctrlPr>
                                    <a:rPr lang="en-US" sz="1800" b="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𝜔</m:t>
                                  </m:r>
                                </m:e>
                                <m:sub>
                                  <m:r>
                                    <m:rPr>
                                      <m:sty m:val="p"/>
                                    </m:rPr>
                                    <a:rPr lang="en-US" sz="1800" b="0" i="0" smtClean="0">
                                      <a:latin typeface="Cambria Math" panose="02040503050406030204" pitchFamily="18" charset="0"/>
                                      <a:ea typeface="Cambria Math" panose="02040503050406030204" pitchFamily="18" charset="0"/>
                                    </a:rPr>
                                    <m:t>hf</m:t>
                                  </m:r>
                                </m:sub>
                              </m:sSub>
                            </m:den>
                          </m:f>
                        </m:e>
                      </m:d>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𝑔</m:t>
                          </m:r>
                        </m:e>
                        <m:sub>
                          <m:r>
                            <a:rPr lang="en-US" sz="1800" b="0" i="1" smtClean="0">
                              <a:latin typeface="Cambria Math" panose="02040503050406030204" pitchFamily="18" charset="0"/>
                            </a:rPr>
                            <m:t>𝑆</m:t>
                          </m:r>
                        </m:sub>
                      </m:sSub>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𝜇</m:t>
                          </m:r>
                        </m:e>
                        <m:sub>
                          <m:r>
                            <m:rPr>
                              <m:sty m:val="p"/>
                            </m:rPr>
                            <a:rPr lang="en-US" sz="1800" b="0" i="0" smtClean="0">
                              <a:latin typeface="Cambria Math" panose="02040503050406030204" pitchFamily="18" charset="0"/>
                            </a:rPr>
                            <m:t>B</m:t>
                          </m:r>
                        </m:sub>
                      </m:sSub>
                    </m:oMath>
                  </m:oMathPara>
                </a14:m>
                <a:endParaRPr lang="en-US" sz="1800" dirty="0"/>
              </a:p>
            </p:txBody>
          </p:sp>
        </mc:Choice>
        <mc:Fallback xmlns="">
          <p:sp>
            <p:nvSpPr>
              <p:cNvPr id="11" name="Rectangle 10"/>
              <p:cNvSpPr>
                <a:spLocks noRot="1" noChangeAspect="1" noMove="1" noResize="1" noEditPoints="1" noAdjustHandles="1" noChangeArrowheads="1" noChangeShapeType="1" noTextEdit="1"/>
              </p:cNvSpPr>
              <p:nvPr/>
            </p:nvSpPr>
            <p:spPr>
              <a:xfrm>
                <a:off x="5041839" y="2557636"/>
                <a:ext cx="2431884" cy="714683"/>
              </a:xfrm>
              <a:prstGeom prst="rect">
                <a:avLst/>
              </a:prstGeom>
              <a:blipFill>
                <a:blip r:embed="rId8"/>
                <a:stretch>
                  <a:fillRect/>
                </a:stretch>
              </a:blipFill>
            </p:spPr>
            <p:txBody>
              <a:bodyPr/>
              <a:lstStyle/>
              <a:p>
                <a:r>
                  <a:rPr lang="en-US">
                    <a:noFill/>
                  </a:rPr>
                  <a:t> </a:t>
                </a:r>
              </a:p>
            </p:txBody>
          </p:sp>
        </mc:Fallback>
      </mc:AlternateContent>
      <p:sp>
        <p:nvSpPr>
          <p:cNvPr id="21" name="Rectangle 20"/>
          <p:cNvSpPr/>
          <p:nvPr/>
        </p:nvSpPr>
        <p:spPr>
          <a:xfrm>
            <a:off x="5161957" y="1501247"/>
            <a:ext cx="2962594" cy="276753"/>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5"/>
          <p:cNvSpPr>
            <a:spLocks noGrp="1"/>
          </p:cNvSpPr>
          <p:nvPr>
            <p:ph type="title"/>
          </p:nvPr>
        </p:nvSpPr>
        <p:spPr/>
        <p:txBody>
          <a:bodyPr/>
          <a:lstStyle/>
          <a:p>
            <a:r>
              <a:rPr lang="en-US" baseline="30000" dirty="0" smtClean="0"/>
              <a:t>2</a:t>
            </a:r>
            <a:r>
              <a:rPr lang="en-US" dirty="0" smtClean="0"/>
              <a:t>S</a:t>
            </a:r>
            <a:r>
              <a:rPr lang="en-US" baseline="-25000" dirty="0" smtClean="0"/>
              <a:t>1/2</a:t>
            </a:r>
            <a:r>
              <a:rPr lang="en-US" dirty="0" smtClean="0"/>
              <a:t> Hyperfine </a:t>
            </a:r>
            <a:r>
              <a:rPr lang="en-US" dirty="0" smtClean="0"/>
              <a:t>qubit with </a:t>
            </a:r>
            <a:r>
              <a:rPr lang="en-US" i="1" dirty="0" smtClean="0"/>
              <a:t>I </a:t>
            </a:r>
            <a:r>
              <a:rPr lang="en-US" dirty="0" smtClean="0"/>
              <a:t>= 1/2</a:t>
            </a:r>
            <a:endParaRPr lang="en-US" dirty="0"/>
          </a:p>
        </p:txBody>
      </p:sp>
    </p:spTree>
    <p:extLst>
      <p:ext uri="{BB962C8B-B14F-4D97-AF65-F5344CB8AC3E}">
        <p14:creationId xmlns:p14="http://schemas.microsoft.com/office/powerpoint/2010/main" val="41466838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8"/>
          </p:nvPr>
        </p:nvSpPr>
        <p:spPr/>
        <p:txBody>
          <a:bodyPr/>
          <a:lstStyle/>
          <a:p>
            <a:fld id="{FE467E6B-9A71-6D40-8626-10A71C7AA91F}" type="datetime4">
              <a:rPr lang="en-US" smtClean="0"/>
              <a:t>January 13, 2025</a:t>
            </a:fld>
            <a:endParaRPr lang="en-US" dirty="0"/>
          </a:p>
        </p:txBody>
      </p:sp>
      <p:sp>
        <p:nvSpPr>
          <p:cNvPr id="3" name="Slide Number Placeholder 2"/>
          <p:cNvSpPr>
            <a:spLocks noGrp="1"/>
          </p:cNvSpPr>
          <p:nvPr>
            <p:ph type="sldNum" sz="quarter" idx="19"/>
          </p:nvPr>
        </p:nvSpPr>
        <p:spPr/>
        <p:txBody>
          <a:bodyPr/>
          <a:lstStyle/>
          <a:p>
            <a:fld id="{B6238B5B-F19C-E947-A0BC-87BD7983F871}" type="slidenum">
              <a:rPr lang="en-US" smtClean="0"/>
              <a:pPr/>
              <a:t>14</a:t>
            </a:fld>
            <a:endParaRPr lang="en-US" dirty="0"/>
          </a:p>
        </p:txBody>
      </p:sp>
      <p:cxnSp>
        <p:nvCxnSpPr>
          <p:cNvPr id="25" name="Straight Connector 24"/>
          <p:cNvCxnSpPr/>
          <p:nvPr/>
        </p:nvCxnSpPr>
        <p:spPr>
          <a:xfrm>
            <a:off x="1583279" y="2913746"/>
            <a:ext cx="49007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583279" y="3312732"/>
            <a:ext cx="49007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TextBox 29"/>
              <p:cNvSpPr txBox="1"/>
              <p:nvPr/>
            </p:nvSpPr>
            <p:spPr>
              <a:xfrm>
                <a:off x="2073350" y="2796146"/>
                <a:ext cx="254365" cy="215444"/>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d>
                        <m:dPr>
                          <m:begChr m:val="|"/>
                          <m:endChr m:val=""/>
                          <m:ctrlPr>
                            <a:rPr lang="en-US" sz="1400" i="1" smtClean="0">
                              <a:latin typeface="Cambria Math" panose="02040503050406030204" pitchFamily="18" charset="0"/>
                            </a:rPr>
                          </m:ctrlPr>
                        </m:dPr>
                        <m:e>
                          <m:d>
                            <m:dPr>
                              <m:begChr m:val=""/>
                              <m:endChr m:val="⟩"/>
                              <m:ctrlPr>
                                <a:rPr lang="en-US" sz="1400" i="1" smtClean="0">
                                  <a:latin typeface="Cambria Math" panose="02040503050406030204" pitchFamily="18" charset="0"/>
                                </a:rPr>
                              </m:ctrlPr>
                            </m:dPr>
                            <m:e>
                              <m:r>
                                <a:rPr lang="en-US" sz="1400" i="1" smtClean="0">
                                  <a:latin typeface="Cambria Math" panose="02040503050406030204" pitchFamily="18" charset="0"/>
                                  <a:ea typeface="Cambria Math" panose="02040503050406030204" pitchFamily="18" charset="0"/>
                                </a:rPr>
                                <m:t>↑</m:t>
                              </m:r>
                            </m:e>
                          </m:d>
                        </m:e>
                      </m:d>
                    </m:oMath>
                  </m:oMathPara>
                </a14:m>
                <a:endParaRPr lang="en-US" sz="1400" dirty="0" err="1" smtClean="0"/>
              </a:p>
            </p:txBody>
          </p:sp>
        </mc:Choice>
        <mc:Fallback xmlns="">
          <p:sp>
            <p:nvSpPr>
              <p:cNvPr id="30" name="TextBox 29"/>
              <p:cNvSpPr txBox="1">
                <a:spLocks noRot="1" noChangeAspect="1" noMove="1" noResize="1" noEditPoints="1" noAdjustHandles="1" noChangeArrowheads="1" noChangeShapeType="1" noTextEdit="1"/>
              </p:cNvSpPr>
              <p:nvPr/>
            </p:nvSpPr>
            <p:spPr>
              <a:xfrm>
                <a:off x="2073350" y="2796146"/>
                <a:ext cx="254365" cy="215444"/>
              </a:xfrm>
              <a:prstGeom prst="rect">
                <a:avLst/>
              </a:prstGeom>
              <a:blipFill>
                <a:blip r:embed="rId2"/>
                <a:stretch>
                  <a:fillRect l="-114286" t="-168571" r="-166667" b="-254286"/>
                </a:stretch>
              </a:blipFill>
            </p:spPr>
            <p:txBody>
              <a:bodyPr/>
              <a:lstStyle/>
              <a:p>
                <a:r>
                  <a:rPr lang="en-US">
                    <a:noFill/>
                  </a:rPr>
                  <a:t> </a:t>
                </a:r>
              </a:p>
            </p:txBody>
          </p:sp>
        </mc:Fallback>
      </mc:AlternateContent>
      <p:cxnSp>
        <p:nvCxnSpPr>
          <p:cNvPr id="31" name="Straight Connector 30"/>
          <p:cNvCxnSpPr/>
          <p:nvPr/>
        </p:nvCxnSpPr>
        <p:spPr>
          <a:xfrm>
            <a:off x="2405049" y="2913746"/>
            <a:ext cx="49007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785419" y="2913746"/>
            <a:ext cx="49007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3" name="TextBox 52"/>
              <p:cNvSpPr txBox="1"/>
              <p:nvPr/>
            </p:nvSpPr>
            <p:spPr>
              <a:xfrm>
                <a:off x="2927672" y="2833811"/>
                <a:ext cx="419153" cy="153888"/>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1000" b="0" i="1" smtClean="0">
                          <a:latin typeface="Cambria Math" panose="02040503050406030204" pitchFamily="18" charset="0"/>
                        </a:rPr>
                        <m:t>𝐹</m:t>
                      </m:r>
                      <m:r>
                        <a:rPr lang="en-US" sz="1000" b="0" i="1" smtClean="0">
                          <a:latin typeface="Cambria Math" panose="02040503050406030204" pitchFamily="18" charset="0"/>
                        </a:rPr>
                        <m:t>′′=1</m:t>
                      </m:r>
                    </m:oMath>
                  </m:oMathPara>
                </a14:m>
                <a:endParaRPr lang="en-US" sz="1000" dirty="0" err="1" smtClean="0"/>
              </a:p>
            </p:txBody>
          </p:sp>
        </mc:Choice>
        <mc:Fallback xmlns="">
          <p:sp>
            <p:nvSpPr>
              <p:cNvPr id="53" name="TextBox 52"/>
              <p:cNvSpPr txBox="1">
                <a:spLocks noRot="1" noChangeAspect="1" noMove="1" noResize="1" noEditPoints="1" noAdjustHandles="1" noChangeArrowheads="1" noChangeShapeType="1" noTextEdit="1"/>
              </p:cNvSpPr>
              <p:nvPr/>
            </p:nvSpPr>
            <p:spPr>
              <a:xfrm>
                <a:off x="2927672" y="2833811"/>
                <a:ext cx="419153" cy="153888"/>
              </a:xfrm>
              <a:prstGeom prst="rect">
                <a:avLst/>
              </a:prstGeom>
              <a:blipFill>
                <a:blip r:embed="rId3"/>
                <a:stretch>
                  <a:fillRect l="-7246" t="-4000" r="-7246" b="-1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2327714" y="3235788"/>
                <a:ext cx="419153" cy="153888"/>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1000" b="0" i="1" smtClean="0">
                          <a:latin typeface="Cambria Math" panose="02040503050406030204" pitchFamily="18" charset="0"/>
                        </a:rPr>
                        <m:t>𝐹</m:t>
                      </m:r>
                      <m:r>
                        <a:rPr lang="en-US" sz="1000" b="0" i="1" smtClean="0">
                          <a:latin typeface="Cambria Math" panose="02040503050406030204" pitchFamily="18" charset="0"/>
                        </a:rPr>
                        <m:t>′′=0</m:t>
                      </m:r>
                    </m:oMath>
                  </m:oMathPara>
                </a14:m>
                <a:endParaRPr lang="en-US" sz="1000" dirty="0" err="1" smtClean="0"/>
              </a:p>
            </p:txBody>
          </p:sp>
        </mc:Choice>
        <mc:Fallback xmlns="">
          <p:sp>
            <p:nvSpPr>
              <p:cNvPr id="54" name="TextBox 53"/>
              <p:cNvSpPr txBox="1">
                <a:spLocks noRot="1" noChangeAspect="1" noMove="1" noResize="1" noEditPoints="1" noAdjustHandles="1" noChangeArrowheads="1" noChangeShapeType="1" noTextEdit="1"/>
              </p:cNvSpPr>
              <p:nvPr/>
            </p:nvSpPr>
            <p:spPr>
              <a:xfrm>
                <a:off x="2327714" y="3235788"/>
                <a:ext cx="419153" cy="153888"/>
              </a:xfrm>
              <a:prstGeom prst="rect">
                <a:avLst/>
              </a:prstGeom>
              <a:blipFill>
                <a:blip r:embed="rId4"/>
                <a:stretch>
                  <a:fillRect l="-8696" t="-4000" r="-5797" b="-1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765920" y="2567544"/>
                <a:ext cx="477310" cy="238976"/>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 </m:t>
                          </m:r>
                        </m:e>
                        <m:sup>
                          <m:r>
                            <a:rPr lang="en-US" sz="1400" b="0" i="1" smtClean="0">
                              <a:latin typeface="Cambria Math" panose="02040503050406030204" pitchFamily="18" charset="0"/>
                            </a:rPr>
                            <m:t>2</m:t>
                          </m:r>
                        </m:sup>
                      </m:sSup>
                      <m:sSub>
                        <m:sSubPr>
                          <m:ctrlPr>
                            <a:rPr lang="en-US" sz="1400" i="1" smtClean="0">
                              <a:latin typeface="Cambria Math" panose="02040503050406030204" pitchFamily="18" charset="0"/>
                            </a:rPr>
                          </m:ctrlPr>
                        </m:sSubPr>
                        <m:e>
                          <m:r>
                            <m:rPr>
                              <m:sty m:val="p"/>
                            </m:rPr>
                            <a:rPr lang="en-US" sz="1400" b="0" i="0" smtClean="0">
                              <a:latin typeface="Cambria Math" panose="02040503050406030204" pitchFamily="18" charset="0"/>
                            </a:rPr>
                            <m:t>S</m:t>
                          </m:r>
                        </m:e>
                        <m:sub>
                          <m:r>
                            <a:rPr lang="en-US" sz="1400" b="0" i="1" smtClean="0">
                              <a:latin typeface="Cambria Math" panose="02040503050406030204" pitchFamily="18" charset="0"/>
                            </a:rPr>
                            <m:t>1/2</m:t>
                          </m:r>
                        </m:sub>
                      </m:sSub>
                    </m:oMath>
                  </m:oMathPara>
                </a14:m>
                <a:endParaRPr lang="en-US" sz="1400" dirty="0" err="1" smtClean="0"/>
              </a:p>
            </p:txBody>
          </p:sp>
        </mc:Choice>
        <mc:Fallback xmlns="">
          <p:sp>
            <p:nvSpPr>
              <p:cNvPr id="56" name="TextBox 55"/>
              <p:cNvSpPr txBox="1">
                <a:spLocks noRot="1" noChangeAspect="1" noMove="1" noResize="1" noEditPoints="1" noAdjustHandles="1" noChangeArrowheads="1" noChangeShapeType="1" noTextEdit="1"/>
              </p:cNvSpPr>
              <p:nvPr/>
            </p:nvSpPr>
            <p:spPr>
              <a:xfrm>
                <a:off x="765920" y="2567544"/>
                <a:ext cx="477310" cy="238976"/>
              </a:xfrm>
              <a:prstGeom prst="rect">
                <a:avLst/>
              </a:prstGeom>
              <a:blipFill>
                <a:blip r:embed="rId5"/>
                <a:stretch>
                  <a:fillRect r="-2564" b="-23077"/>
                </a:stretch>
              </a:blipFill>
            </p:spPr>
            <p:txBody>
              <a:bodyPr/>
              <a:lstStyle/>
              <a:p>
                <a:r>
                  <a:rPr lang="en-US">
                    <a:noFill/>
                  </a:rPr>
                  <a:t> </a:t>
                </a:r>
              </a:p>
            </p:txBody>
          </p:sp>
        </mc:Fallback>
      </mc:AlternateContent>
      <p:sp>
        <p:nvSpPr>
          <p:cNvPr id="48" name="Text Placeholder 7"/>
          <p:cNvSpPr>
            <a:spLocks noGrp="1"/>
          </p:cNvSpPr>
          <p:nvPr>
            <p:ph type="body" sz="quarter" idx="30"/>
          </p:nvPr>
        </p:nvSpPr>
        <p:spPr>
          <a:xfrm>
            <a:off x="785419" y="3482239"/>
            <a:ext cx="2410722" cy="400110"/>
          </a:xfrm>
        </p:spPr>
        <p:txBody>
          <a:bodyPr/>
          <a:lstStyle/>
          <a:p>
            <a:r>
              <a:rPr lang="en-US" dirty="0" smtClean="0"/>
              <a:t>Zero-field, clock-state qubit</a:t>
            </a:r>
            <a:endParaRPr lang="en-US" dirty="0"/>
          </a:p>
        </p:txBody>
      </p:sp>
      <mc:AlternateContent xmlns:mc="http://schemas.openxmlformats.org/markup-compatibility/2006" xmlns:a14="http://schemas.microsoft.com/office/drawing/2010/main">
        <mc:Choice Requires="a14">
          <p:sp>
            <p:nvSpPr>
              <p:cNvPr id="35" name="TextBox 34"/>
              <p:cNvSpPr txBox="1"/>
              <p:nvPr/>
            </p:nvSpPr>
            <p:spPr>
              <a:xfrm>
                <a:off x="2075974" y="3188066"/>
                <a:ext cx="254364" cy="215444"/>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d>
                        <m:dPr>
                          <m:begChr m:val="|"/>
                          <m:endChr m:val=""/>
                          <m:ctrlPr>
                            <a:rPr lang="en-US" sz="1400" i="1" smtClean="0">
                              <a:latin typeface="Cambria Math" panose="02040503050406030204" pitchFamily="18" charset="0"/>
                            </a:rPr>
                          </m:ctrlPr>
                        </m:dPr>
                        <m:e>
                          <m:d>
                            <m:dPr>
                              <m:begChr m:val=""/>
                              <m:endChr m:val="⟩"/>
                              <m:ctrlPr>
                                <a:rPr lang="en-US" sz="1400" i="1" smtClean="0">
                                  <a:latin typeface="Cambria Math" panose="02040503050406030204" pitchFamily="18" charset="0"/>
                                </a:rPr>
                              </m:ctrlPr>
                            </m:dPr>
                            <m:e>
                              <m:r>
                                <a:rPr lang="en-US" sz="1400" i="1" smtClean="0">
                                  <a:latin typeface="Cambria Math" panose="02040503050406030204" pitchFamily="18" charset="0"/>
                                  <a:ea typeface="Cambria Math" panose="02040503050406030204" pitchFamily="18" charset="0"/>
                                </a:rPr>
                                <m:t>↓</m:t>
                              </m:r>
                            </m:e>
                          </m:d>
                        </m:e>
                      </m:d>
                    </m:oMath>
                  </m:oMathPara>
                </a14:m>
                <a:endParaRPr lang="en-US" sz="1400" dirty="0" err="1" smtClean="0"/>
              </a:p>
            </p:txBody>
          </p:sp>
        </mc:Choice>
        <mc:Fallback xmlns="">
          <p:sp>
            <p:nvSpPr>
              <p:cNvPr id="35" name="TextBox 34"/>
              <p:cNvSpPr txBox="1">
                <a:spLocks noRot="1" noChangeAspect="1" noMove="1" noResize="1" noEditPoints="1" noAdjustHandles="1" noChangeArrowheads="1" noChangeShapeType="1" noTextEdit="1"/>
              </p:cNvSpPr>
              <p:nvPr/>
            </p:nvSpPr>
            <p:spPr>
              <a:xfrm>
                <a:off x="2075974" y="3188066"/>
                <a:ext cx="254364" cy="215444"/>
              </a:xfrm>
              <a:prstGeom prst="rect">
                <a:avLst/>
              </a:prstGeom>
              <a:blipFill>
                <a:blip r:embed="rId6"/>
                <a:stretch>
                  <a:fillRect l="-119512" t="-168571" r="-170732" b="-254286"/>
                </a:stretch>
              </a:blipFill>
            </p:spPr>
            <p:txBody>
              <a:bodyPr/>
              <a:lstStyle/>
              <a:p>
                <a:r>
                  <a:rPr lang="en-US">
                    <a:noFill/>
                  </a:rPr>
                  <a:t> </a:t>
                </a:r>
              </a:p>
            </p:txBody>
          </p:sp>
        </mc:Fallback>
      </mc:AlternateContent>
      <p:grpSp>
        <p:nvGrpSpPr>
          <p:cNvPr id="19" name="Group 18"/>
          <p:cNvGrpSpPr/>
          <p:nvPr/>
        </p:nvGrpSpPr>
        <p:grpSpPr>
          <a:xfrm>
            <a:off x="982362" y="1250417"/>
            <a:ext cx="1669114" cy="732399"/>
            <a:chOff x="1509847" y="1576428"/>
            <a:chExt cx="1669114" cy="732399"/>
          </a:xfrm>
        </p:grpSpPr>
        <p:pic>
          <p:nvPicPr>
            <p:cNvPr id="20" name="Picture 19"/>
            <p:cNvPicPr>
              <a:picLocks noChangeAspect="1"/>
            </p:cNvPicPr>
            <p:nvPr/>
          </p:nvPicPr>
          <p:blipFill>
            <a:blip r:embed="rId7">
              <a:clrChange>
                <a:clrFrom>
                  <a:srgbClr val="000000">
                    <a:alpha val="0"/>
                  </a:srgbClr>
                </a:clrFrom>
                <a:clrTo>
                  <a:srgbClr val="000000">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7352328">
              <a:off x="1814213" y="1891977"/>
              <a:ext cx="709535" cy="78438"/>
            </a:xfrm>
            <a:prstGeom prst="rect">
              <a:avLst/>
            </a:prstGeom>
          </p:spPr>
        </p:pic>
        <p:pic>
          <p:nvPicPr>
            <p:cNvPr id="21" name="Picture 20"/>
            <p:cNvPicPr>
              <a:picLocks noChangeAspect="1"/>
            </p:cNvPicPr>
            <p:nvPr/>
          </p:nvPicPr>
          <p:blipFill>
            <a:blip r:embed="rId7">
              <a:clrChange>
                <a:clrFrom>
                  <a:srgbClr val="000000">
                    <a:alpha val="0"/>
                  </a:srgbClr>
                </a:clrFrom>
                <a:clrTo>
                  <a:srgbClr val="000000">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3420000">
              <a:off x="2182885" y="1893257"/>
              <a:ext cx="709535" cy="78438"/>
            </a:xfrm>
            <a:prstGeom prst="rect">
              <a:avLst/>
            </a:prstGeom>
          </p:spPr>
        </p:pic>
        <p:pic>
          <p:nvPicPr>
            <p:cNvPr id="22" name="Picture 21"/>
            <p:cNvPicPr>
              <a:picLocks noChangeAspect="1"/>
            </p:cNvPicPr>
            <p:nvPr/>
          </p:nvPicPr>
          <p:blipFill>
            <a:blip r:embed="rId7">
              <a:clrChange>
                <a:clrFrom>
                  <a:srgbClr val="000000">
                    <a:alpha val="0"/>
                  </a:srgbClr>
                </a:clrFrom>
                <a:clrTo>
                  <a:srgbClr val="000000">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5400000">
              <a:off x="2784974" y="1914841"/>
              <a:ext cx="709535" cy="78438"/>
            </a:xfrm>
            <a:prstGeom prst="rect">
              <a:avLst/>
            </a:prstGeom>
          </p:spPr>
        </p:pic>
        <p:pic>
          <p:nvPicPr>
            <p:cNvPr id="23" name="Picture 22"/>
            <p:cNvPicPr>
              <a:picLocks noChangeAspect="1"/>
            </p:cNvPicPr>
            <p:nvPr/>
          </p:nvPicPr>
          <p:blipFill>
            <a:blip r:embed="rId7">
              <a:clrChange>
                <a:clrFrom>
                  <a:srgbClr val="000000">
                    <a:alpha val="0"/>
                  </a:srgbClr>
                </a:clrFrom>
                <a:clrTo>
                  <a:srgbClr val="000000">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5400000">
              <a:off x="1194298" y="1914841"/>
              <a:ext cx="709535" cy="78438"/>
            </a:xfrm>
            <a:prstGeom prst="rect">
              <a:avLst/>
            </a:prstGeom>
          </p:spPr>
        </p:pic>
      </p:grpSp>
      <p:sp>
        <p:nvSpPr>
          <p:cNvPr id="24" name="Oval 23"/>
          <p:cNvSpPr/>
          <p:nvPr/>
        </p:nvSpPr>
        <p:spPr>
          <a:xfrm>
            <a:off x="1791378" y="2876800"/>
            <a:ext cx="89647" cy="896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2613148" y="2876800"/>
            <a:ext cx="89647" cy="896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993518" y="2876800"/>
            <a:ext cx="89647" cy="896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p:cNvGrpSpPr/>
          <p:nvPr/>
        </p:nvGrpSpPr>
        <p:grpSpPr>
          <a:xfrm>
            <a:off x="1175605" y="1237407"/>
            <a:ext cx="1394322" cy="1087271"/>
            <a:chOff x="1703090" y="1563418"/>
            <a:chExt cx="1394322" cy="1087271"/>
          </a:xfrm>
        </p:grpSpPr>
        <p:pic>
          <p:nvPicPr>
            <p:cNvPr id="38" name="Picture 37"/>
            <p:cNvPicPr>
              <a:picLocks noChangeAspect="1"/>
            </p:cNvPicPr>
            <p:nvPr/>
          </p:nvPicPr>
          <p:blipFill>
            <a:blip r:embed="rId7">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rot="5400000">
              <a:off x="1998419" y="1934294"/>
              <a:ext cx="709535" cy="78438"/>
            </a:xfrm>
            <a:prstGeom prst="rect">
              <a:avLst/>
            </a:prstGeom>
          </p:spPr>
        </p:pic>
        <p:pic>
          <p:nvPicPr>
            <p:cNvPr id="39" name="Picture 38"/>
            <p:cNvPicPr>
              <a:picLocks noChangeAspect="1"/>
            </p:cNvPicPr>
            <p:nvPr/>
          </p:nvPicPr>
          <p:blipFill>
            <a:blip r:embed="rId7">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rot="7352328">
              <a:off x="2609560" y="1880247"/>
              <a:ext cx="709535" cy="78438"/>
            </a:xfrm>
            <a:prstGeom prst="rect">
              <a:avLst/>
            </a:prstGeom>
          </p:spPr>
        </p:pic>
        <mc:AlternateContent xmlns:mc="http://schemas.openxmlformats.org/markup-compatibility/2006" xmlns:a14="http://schemas.microsoft.com/office/drawing/2010/main">
          <mc:Choice Requires="a14">
            <p:sp>
              <p:nvSpPr>
                <p:cNvPr id="40" name="TextBox 39"/>
                <p:cNvSpPr txBox="1"/>
                <p:nvPr/>
              </p:nvSpPr>
              <p:spPr>
                <a:xfrm>
                  <a:off x="2649341" y="2222060"/>
                  <a:ext cx="448071" cy="276229"/>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Sup>
                          <m:sSubSupPr>
                            <m:ctrlPr>
                              <a:rPr lang="en-US" sz="1400" i="1" smtClean="0">
                                <a:solidFill>
                                  <a:schemeClr val="tx2"/>
                                </a:solidFill>
                                <a:latin typeface="Cambria Math" panose="02040503050406030204" pitchFamily="18" charset="0"/>
                              </a:rPr>
                            </m:ctrlPr>
                          </m:sSubSupPr>
                          <m:e>
                            <m:r>
                              <a:rPr lang="en-US" sz="1400" b="0" i="1" smtClean="0">
                                <a:solidFill>
                                  <a:schemeClr val="tx2"/>
                                </a:solidFill>
                                <a:latin typeface="Cambria Math" panose="02040503050406030204" pitchFamily="18" charset="0"/>
                              </a:rPr>
                              <m:t>𝐴</m:t>
                            </m:r>
                          </m:e>
                          <m:sub>
                            <m:r>
                              <a:rPr lang="en-US" sz="1400" i="1" smtClean="0">
                                <a:solidFill>
                                  <a:schemeClr val="tx2"/>
                                </a:solidFill>
                                <a:latin typeface="Cambria Math" panose="02040503050406030204" pitchFamily="18" charset="0"/>
                                <a:ea typeface="Cambria Math" panose="02040503050406030204" pitchFamily="18" charset="0"/>
                              </a:rPr>
                              <m:t>↑</m:t>
                            </m:r>
                          </m:sub>
                          <m:sup>
                            <m:r>
                              <a:rPr lang="en-US" sz="1400" b="0" i="1" smtClean="0">
                                <a:solidFill>
                                  <a:schemeClr val="tx2"/>
                                </a:solidFill>
                                <a:latin typeface="Cambria Math" panose="02040503050406030204" pitchFamily="18" charset="0"/>
                              </a:rPr>
                              <m:t>(+1)</m:t>
                            </m:r>
                          </m:sup>
                        </m:sSubSup>
                      </m:oMath>
                    </m:oMathPara>
                  </a14:m>
                  <a:endParaRPr lang="en-US" sz="1400" dirty="0" err="1" smtClean="0">
                    <a:solidFill>
                      <a:schemeClr val="tx2"/>
                    </a:solidFill>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2649341" y="2222060"/>
                  <a:ext cx="448071" cy="276229"/>
                </a:xfrm>
                <a:prstGeom prst="rect">
                  <a:avLst/>
                </a:prstGeom>
                <a:blipFill>
                  <a:blip r:embed="rId8"/>
                  <a:stretch>
                    <a:fillRect l="-8219" t="-4444" r="-6849" b="-17778"/>
                  </a:stretch>
                </a:blipFill>
              </p:spPr>
              <p:txBody>
                <a:bodyPr/>
                <a:lstStyle/>
                <a:p>
                  <a:r>
                    <a:rPr lang="en-US">
                      <a:noFill/>
                    </a:rPr>
                    <a:t> </a:t>
                  </a:r>
                </a:p>
              </p:txBody>
            </p:sp>
          </mc:Fallback>
        </mc:AlternateContent>
        <p:pic>
          <p:nvPicPr>
            <p:cNvPr id="41" name="Picture 40"/>
            <p:cNvPicPr>
              <a:picLocks noChangeAspect="1"/>
            </p:cNvPicPr>
            <p:nvPr/>
          </p:nvPicPr>
          <p:blipFill>
            <a:blip r:embed="rId7">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rot="3420000">
              <a:off x="1387541" y="1878967"/>
              <a:ext cx="709535" cy="78438"/>
            </a:xfrm>
            <a:prstGeom prst="rect">
              <a:avLst/>
            </a:prstGeom>
          </p:spPr>
        </p:pic>
        <mc:AlternateContent xmlns:mc="http://schemas.openxmlformats.org/markup-compatibility/2006" xmlns:a14="http://schemas.microsoft.com/office/drawing/2010/main">
          <mc:Choice Requires="a14">
            <p:sp>
              <p:nvSpPr>
                <p:cNvPr id="42" name="TextBox 41"/>
                <p:cNvSpPr txBox="1"/>
                <p:nvPr/>
              </p:nvSpPr>
              <p:spPr>
                <a:xfrm>
                  <a:off x="1767816" y="2222060"/>
                  <a:ext cx="448071" cy="276229"/>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Sup>
                          <m:sSubSupPr>
                            <m:ctrlPr>
                              <a:rPr lang="en-US" sz="1400" i="1" smtClean="0">
                                <a:solidFill>
                                  <a:schemeClr val="tx2"/>
                                </a:solidFill>
                                <a:latin typeface="Cambria Math" panose="02040503050406030204" pitchFamily="18" charset="0"/>
                              </a:rPr>
                            </m:ctrlPr>
                          </m:sSubSupPr>
                          <m:e>
                            <m:r>
                              <a:rPr lang="en-US" sz="1400" b="0" i="1" smtClean="0">
                                <a:solidFill>
                                  <a:schemeClr val="tx2"/>
                                </a:solidFill>
                                <a:latin typeface="Cambria Math" panose="02040503050406030204" pitchFamily="18" charset="0"/>
                              </a:rPr>
                              <m:t>𝐴</m:t>
                            </m:r>
                          </m:e>
                          <m:sub>
                            <m:r>
                              <a:rPr lang="en-US" sz="1400" i="1" smtClean="0">
                                <a:solidFill>
                                  <a:schemeClr val="tx2"/>
                                </a:solidFill>
                                <a:latin typeface="Cambria Math" panose="02040503050406030204" pitchFamily="18" charset="0"/>
                                <a:ea typeface="Cambria Math" panose="02040503050406030204" pitchFamily="18" charset="0"/>
                              </a:rPr>
                              <m:t>↑</m:t>
                            </m:r>
                          </m:sub>
                          <m:sup>
                            <m:r>
                              <a:rPr lang="en-US" sz="1400" b="0" i="1" smtClean="0">
                                <a:solidFill>
                                  <a:schemeClr val="tx2"/>
                                </a:solidFill>
                                <a:latin typeface="Cambria Math" panose="02040503050406030204" pitchFamily="18" charset="0"/>
                              </a:rPr>
                              <m:t>(−1)</m:t>
                            </m:r>
                          </m:sup>
                        </m:sSubSup>
                      </m:oMath>
                    </m:oMathPara>
                  </a14:m>
                  <a:endParaRPr lang="en-US" sz="1400" dirty="0" err="1" smtClean="0">
                    <a:solidFill>
                      <a:schemeClr val="tx2"/>
                    </a:solidFill>
                  </a:endParaRPr>
                </a:p>
              </p:txBody>
            </p:sp>
          </mc:Choice>
          <mc:Fallback xmlns="">
            <p:sp>
              <p:nvSpPr>
                <p:cNvPr id="74" name="TextBox 73"/>
                <p:cNvSpPr txBox="1">
                  <a:spLocks noRot="1" noChangeAspect="1" noMove="1" noResize="1" noEditPoints="1" noAdjustHandles="1" noChangeArrowheads="1" noChangeShapeType="1" noTextEdit="1"/>
                </p:cNvSpPr>
                <p:nvPr/>
              </p:nvSpPr>
              <p:spPr>
                <a:xfrm>
                  <a:off x="1767816" y="2222060"/>
                  <a:ext cx="448071" cy="276229"/>
                </a:xfrm>
                <a:prstGeom prst="rect">
                  <a:avLst/>
                </a:prstGeom>
                <a:blipFill>
                  <a:blip r:embed="rId9"/>
                  <a:stretch>
                    <a:fillRect l="-8219" t="-4444" r="-6849" b="-17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2180198" y="2374460"/>
                  <a:ext cx="353495" cy="276229"/>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Sup>
                          <m:sSubSupPr>
                            <m:ctrlPr>
                              <a:rPr lang="en-US" sz="1400" i="1" smtClean="0">
                                <a:solidFill>
                                  <a:schemeClr val="tx2"/>
                                </a:solidFill>
                                <a:latin typeface="Cambria Math" panose="02040503050406030204" pitchFamily="18" charset="0"/>
                              </a:rPr>
                            </m:ctrlPr>
                          </m:sSubSupPr>
                          <m:e>
                            <m:r>
                              <a:rPr lang="en-US" sz="1400" b="0" i="1" smtClean="0">
                                <a:solidFill>
                                  <a:schemeClr val="tx2"/>
                                </a:solidFill>
                                <a:latin typeface="Cambria Math" panose="02040503050406030204" pitchFamily="18" charset="0"/>
                              </a:rPr>
                              <m:t>𝐴</m:t>
                            </m:r>
                          </m:e>
                          <m:sub>
                            <m:r>
                              <a:rPr lang="en-US" sz="1400" i="1" smtClean="0">
                                <a:solidFill>
                                  <a:schemeClr val="tx2"/>
                                </a:solidFill>
                                <a:latin typeface="Cambria Math" panose="02040503050406030204" pitchFamily="18" charset="0"/>
                                <a:ea typeface="Cambria Math" panose="02040503050406030204" pitchFamily="18" charset="0"/>
                              </a:rPr>
                              <m:t>↑</m:t>
                            </m:r>
                          </m:sub>
                          <m:sup>
                            <m:r>
                              <a:rPr lang="en-US" sz="1400" b="0" i="1" smtClean="0">
                                <a:solidFill>
                                  <a:schemeClr val="tx2"/>
                                </a:solidFill>
                                <a:latin typeface="Cambria Math" panose="02040503050406030204" pitchFamily="18" charset="0"/>
                              </a:rPr>
                              <m:t>(0)</m:t>
                            </m:r>
                          </m:sup>
                        </m:sSubSup>
                      </m:oMath>
                    </m:oMathPara>
                  </a14:m>
                  <a:endParaRPr lang="en-US" sz="1400" dirty="0" err="1" smtClean="0">
                    <a:solidFill>
                      <a:schemeClr val="tx2"/>
                    </a:solidFill>
                  </a:endParaRPr>
                </a:p>
              </p:txBody>
            </p:sp>
          </mc:Choice>
          <mc:Fallback xmlns="">
            <p:sp>
              <p:nvSpPr>
                <p:cNvPr id="75" name="TextBox 74"/>
                <p:cNvSpPr txBox="1">
                  <a:spLocks noRot="1" noChangeAspect="1" noMove="1" noResize="1" noEditPoints="1" noAdjustHandles="1" noChangeArrowheads="1" noChangeShapeType="1" noTextEdit="1"/>
                </p:cNvSpPr>
                <p:nvPr/>
              </p:nvSpPr>
              <p:spPr>
                <a:xfrm>
                  <a:off x="2180198" y="2374460"/>
                  <a:ext cx="353495" cy="276229"/>
                </a:xfrm>
                <a:prstGeom prst="rect">
                  <a:avLst/>
                </a:prstGeom>
                <a:blipFill>
                  <a:blip r:embed="rId10"/>
                  <a:stretch>
                    <a:fillRect l="-10345" t="-4444" r="-8621" b="-17778"/>
                  </a:stretch>
                </a:blipFill>
              </p:spPr>
              <p:txBody>
                <a:bodyPr/>
                <a:lstStyle/>
                <a:p>
                  <a:r>
                    <a:rPr lang="en-US">
                      <a:noFill/>
                    </a:rPr>
                    <a:t> </a:t>
                  </a:r>
                </a:p>
              </p:txBody>
            </p:sp>
          </mc:Fallback>
        </mc:AlternateContent>
      </p:grpSp>
      <p:cxnSp>
        <p:nvCxnSpPr>
          <p:cNvPr id="44" name="Straight Arrow Connector 43"/>
          <p:cNvCxnSpPr/>
          <p:nvPr/>
        </p:nvCxnSpPr>
        <p:spPr>
          <a:xfrm flipV="1">
            <a:off x="288080" y="1313935"/>
            <a:ext cx="0" cy="1562865"/>
          </a:xfrm>
          <a:prstGeom prst="straightConnector1">
            <a:avLst/>
          </a:prstGeom>
          <a:ln w="31750">
            <a:solidFill>
              <a:schemeClr val="accent1"/>
            </a:solidFill>
            <a:headEnd w="lg" len="med"/>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5" name="TextBox 44"/>
              <p:cNvSpPr txBox="1"/>
              <p:nvPr/>
            </p:nvSpPr>
            <p:spPr>
              <a:xfrm rot="16200000">
                <a:off x="-387698" y="1956993"/>
                <a:ext cx="1081578" cy="215444"/>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1400" i="1" smtClean="0">
                          <a:solidFill>
                            <a:schemeClr val="tx2"/>
                          </a:solidFill>
                          <a:latin typeface="Cambria Math" panose="02040503050406030204" pitchFamily="18" charset="0"/>
                          <a:ea typeface="Cambria Math" panose="02040503050406030204" pitchFamily="18" charset="0"/>
                        </a:rPr>
                        <m:t>𝜋</m:t>
                      </m:r>
                      <m:r>
                        <a:rPr lang="en-US" sz="1400" b="0" i="1" smtClean="0">
                          <a:solidFill>
                            <a:schemeClr val="tx2"/>
                          </a:solidFill>
                          <a:latin typeface="Cambria Math" panose="02040503050406030204" pitchFamily="18" charset="0"/>
                          <a:ea typeface="Cambria Math" panose="02040503050406030204" pitchFamily="18" charset="0"/>
                        </a:rPr>
                        <m:t>, </m:t>
                      </m:r>
                      <m:sSup>
                        <m:sSupPr>
                          <m:ctrlPr>
                            <a:rPr lang="en-US" sz="1400" b="0" i="1" smtClean="0">
                              <a:solidFill>
                                <a:schemeClr val="tx2"/>
                              </a:solidFill>
                              <a:latin typeface="Cambria Math" panose="02040503050406030204" pitchFamily="18" charset="0"/>
                              <a:ea typeface="Cambria Math" panose="02040503050406030204" pitchFamily="18" charset="0"/>
                            </a:rPr>
                          </m:ctrlPr>
                        </m:sSupPr>
                        <m:e>
                          <m:r>
                            <a:rPr lang="en-US" sz="1400" b="0" i="1" smtClean="0">
                              <a:solidFill>
                                <a:schemeClr val="tx2"/>
                              </a:solidFill>
                              <a:latin typeface="Cambria Math" panose="02040503050406030204" pitchFamily="18" charset="0"/>
                              <a:ea typeface="Cambria Math" panose="02040503050406030204" pitchFamily="18" charset="0"/>
                            </a:rPr>
                            <m:t>𝜎</m:t>
                          </m:r>
                        </m:e>
                        <m:sup>
                          <m:r>
                            <a:rPr lang="en-US" sz="1400" b="0" i="1" smtClean="0">
                              <a:solidFill>
                                <a:schemeClr val="tx2"/>
                              </a:solidFill>
                              <a:latin typeface="Cambria Math" panose="02040503050406030204" pitchFamily="18" charset="0"/>
                              <a:ea typeface="Cambria Math" panose="02040503050406030204" pitchFamily="18" charset="0"/>
                            </a:rPr>
                            <m:t>+</m:t>
                          </m:r>
                        </m:sup>
                      </m:sSup>
                      <m:r>
                        <a:rPr lang="en-US" sz="1400" b="0" i="1" smtClean="0">
                          <a:solidFill>
                            <a:schemeClr val="tx2"/>
                          </a:solidFill>
                          <a:latin typeface="Cambria Math" panose="02040503050406030204" pitchFamily="18" charset="0"/>
                          <a:ea typeface="Cambria Math" panose="02040503050406030204" pitchFamily="18" charset="0"/>
                        </a:rPr>
                        <m:t>, </m:t>
                      </m:r>
                      <m:r>
                        <m:rPr>
                          <m:nor/>
                        </m:rPr>
                        <a:rPr lang="en-US" sz="1400" b="0" i="0" smtClean="0">
                          <a:solidFill>
                            <a:schemeClr val="tx2"/>
                          </a:solidFill>
                          <a:latin typeface="Cambria Math" panose="02040503050406030204" pitchFamily="18" charset="0"/>
                          <a:ea typeface="Cambria Math" panose="02040503050406030204" pitchFamily="18" charset="0"/>
                        </a:rPr>
                        <m:t>and</m:t>
                      </m:r>
                      <m:r>
                        <a:rPr lang="en-US" sz="1400" b="0" i="1" smtClean="0">
                          <a:solidFill>
                            <a:schemeClr val="tx2"/>
                          </a:solidFill>
                          <a:latin typeface="Cambria Math" panose="02040503050406030204" pitchFamily="18" charset="0"/>
                          <a:ea typeface="Cambria Math" panose="02040503050406030204" pitchFamily="18" charset="0"/>
                        </a:rPr>
                        <m:t> </m:t>
                      </m:r>
                      <m:sSup>
                        <m:sSupPr>
                          <m:ctrlPr>
                            <a:rPr lang="en-US" sz="1400" b="0" i="1" smtClean="0">
                              <a:solidFill>
                                <a:schemeClr val="tx2"/>
                              </a:solidFill>
                              <a:latin typeface="Cambria Math" panose="02040503050406030204" pitchFamily="18" charset="0"/>
                              <a:ea typeface="Cambria Math" panose="02040503050406030204" pitchFamily="18" charset="0"/>
                            </a:rPr>
                          </m:ctrlPr>
                        </m:sSupPr>
                        <m:e>
                          <m:r>
                            <a:rPr lang="en-US" sz="1400" b="0" i="1" smtClean="0">
                              <a:solidFill>
                                <a:schemeClr val="tx2"/>
                              </a:solidFill>
                              <a:latin typeface="Cambria Math" panose="02040503050406030204" pitchFamily="18" charset="0"/>
                              <a:ea typeface="Cambria Math" panose="02040503050406030204" pitchFamily="18" charset="0"/>
                            </a:rPr>
                            <m:t>𝜎</m:t>
                          </m:r>
                        </m:e>
                        <m:sup>
                          <m:r>
                            <a:rPr lang="en-US" sz="1400" b="0" i="1" smtClean="0">
                              <a:solidFill>
                                <a:schemeClr val="tx2"/>
                              </a:solidFill>
                              <a:latin typeface="Cambria Math" panose="02040503050406030204" pitchFamily="18" charset="0"/>
                              <a:ea typeface="Cambria Math" panose="02040503050406030204" pitchFamily="18" charset="0"/>
                            </a:rPr>
                            <m:t>−</m:t>
                          </m:r>
                        </m:sup>
                      </m:sSup>
                    </m:oMath>
                  </m:oMathPara>
                </a14:m>
                <a:endParaRPr lang="en-US" sz="1400" dirty="0" err="1" smtClean="0">
                  <a:solidFill>
                    <a:schemeClr val="tx2"/>
                  </a:solidFill>
                </a:endParaRPr>
              </a:p>
            </p:txBody>
          </p:sp>
        </mc:Choice>
        <mc:Fallback xmlns="">
          <p:sp>
            <p:nvSpPr>
              <p:cNvPr id="45" name="TextBox 44"/>
              <p:cNvSpPr txBox="1">
                <a:spLocks noRot="1" noChangeAspect="1" noMove="1" noResize="1" noEditPoints="1" noAdjustHandles="1" noChangeArrowheads="1" noChangeShapeType="1" noTextEdit="1"/>
              </p:cNvSpPr>
              <p:nvPr/>
            </p:nvSpPr>
            <p:spPr>
              <a:xfrm rot="16200000">
                <a:off x="-387698" y="1956993"/>
                <a:ext cx="1081578" cy="215444"/>
              </a:xfrm>
              <a:prstGeom prst="rect">
                <a:avLst/>
              </a:prstGeom>
              <a:blipFill>
                <a:blip r:embed="rId11"/>
                <a:stretch>
                  <a:fillRect r="-8333" b="-565"/>
                </a:stretch>
              </a:blipFill>
            </p:spPr>
            <p:txBody>
              <a:bodyPr/>
              <a:lstStyle/>
              <a:p>
                <a:r>
                  <a:rPr lang="en-US">
                    <a:noFill/>
                  </a:rPr>
                  <a:t> </a:t>
                </a:r>
              </a:p>
            </p:txBody>
          </p:sp>
        </mc:Fallback>
      </mc:AlternateContent>
      <p:grpSp>
        <p:nvGrpSpPr>
          <p:cNvPr id="47" name="Group 46"/>
          <p:cNvGrpSpPr/>
          <p:nvPr/>
        </p:nvGrpSpPr>
        <p:grpSpPr>
          <a:xfrm>
            <a:off x="773807" y="980363"/>
            <a:ext cx="2547242" cy="392587"/>
            <a:chOff x="1301292" y="1306374"/>
            <a:chExt cx="2547242" cy="392587"/>
          </a:xfrm>
        </p:grpSpPr>
        <p:cxnSp>
          <p:nvCxnSpPr>
            <p:cNvPr id="49" name="Straight Connector 48"/>
            <p:cNvCxnSpPr/>
            <p:nvPr/>
          </p:nvCxnSpPr>
          <p:spPr>
            <a:xfrm>
              <a:off x="2109697" y="1619618"/>
              <a:ext cx="49007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320791" y="1619618"/>
              <a:ext cx="49007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2940421" y="1619618"/>
              <a:ext cx="49007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109697" y="1443324"/>
              <a:ext cx="49007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5" name="TextBox 54"/>
                <p:cNvSpPr txBox="1"/>
                <p:nvPr/>
              </p:nvSpPr>
              <p:spPr>
                <a:xfrm>
                  <a:off x="2863086" y="1363977"/>
                  <a:ext cx="385490" cy="153888"/>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1000" b="0" i="1" smtClean="0">
                            <a:latin typeface="Cambria Math" panose="02040503050406030204" pitchFamily="18" charset="0"/>
                          </a:rPr>
                          <m:t>𝐹</m:t>
                        </m:r>
                        <m:r>
                          <a:rPr lang="en-US" sz="1000" b="0" i="1" smtClean="0">
                            <a:latin typeface="Cambria Math" panose="02040503050406030204" pitchFamily="18" charset="0"/>
                          </a:rPr>
                          <m:t>′=0</m:t>
                        </m:r>
                      </m:oMath>
                    </m:oMathPara>
                  </a14:m>
                  <a:endParaRPr lang="en-US" sz="1000" dirty="0" err="1" smtClean="0"/>
                </a:p>
              </p:txBody>
            </p:sp>
          </mc:Choice>
          <mc:Fallback xmlns="">
            <p:sp>
              <p:nvSpPr>
                <p:cNvPr id="82" name="TextBox 81"/>
                <p:cNvSpPr txBox="1">
                  <a:spLocks noRot="1" noChangeAspect="1" noMove="1" noResize="1" noEditPoints="1" noAdjustHandles="1" noChangeArrowheads="1" noChangeShapeType="1" noTextEdit="1"/>
                </p:cNvSpPr>
                <p:nvPr/>
              </p:nvSpPr>
              <p:spPr>
                <a:xfrm>
                  <a:off x="2863086" y="1363977"/>
                  <a:ext cx="385490" cy="153888"/>
                </a:xfrm>
                <a:prstGeom prst="rect">
                  <a:avLst/>
                </a:prstGeom>
                <a:blipFill>
                  <a:blip r:embed="rId13"/>
                  <a:stretch>
                    <a:fillRect l="-9524" t="-4000" r="-7937" b="-1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p:cNvSpPr txBox="1"/>
                <p:nvPr/>
              </p:nvSpPr>
              <p:spPr>
                <a:xfrm>
                  <a:off x="3463044" y="1545073"/>
                  <a:ext cx="385490" cy="153888"/>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1000" b="0" i="1" smtClean="0">
                            <a:latin typeface="Cambria Math" panose="02040503050406030204" pitchFamily="18" charset="0"/>
                          </a:rPr>
                          <m:t>𝐹</m:t>
                        </m:r>
                        <m:r>
                          <a:rPr lang="en-US" sz="1000" b="0" i="1" smtClean="0">
                            <a:latin typeface="Cambria Math" panose="02040503050406030204" pitchFamily="18" charset="0"/>
                          </a:rPr>
                          <m:t>′=1</m:t>
                        </m:r>
                      </m:oMath>
                    </m:oMathPara>
                  </a14:m>
                  <a:endParaRPr lang="en-US" sz="1000" dirty="0" err="1" smtClean="0"/>
                </a:p>
              </p:txBody>
            </p:sp>
          </mc:Choice>
          <mc:Fallback xmlns="">
            <p:sp>
              <p:nvSpPr>
                <p:cNvPr id="83" name="TextBox 82"/>
                <p:cNvSpPr txBox="1">
                  <a:spLocks noRot="1" noChangeAspect="1" noMove="1" noResize="1" noEditPoints="1" noAdjustHandles="1" noChangeArrowheads="1" noChangeShapeType="1" noTextEdit="1"/>
                </p:cNvSpPr>
                <p:nvPr/>
              </p:nvSpPr>
              <p:spPr>
                <a:xfrm>
                  <a:off x="3463044" y="1545073"/>
                  <a:ext cx="385490" cy="153888"/>
                </a:xfrm>
                <a:prstGeom prst="rect">
                  <a:avLst/>
                </a:prstGeom>
                <a:blipFill>
                  <a:blip r:embed="rId14"/>
                  <a:stretch>
                    <a:fillRect l="-7937" r="-9524" b="-115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1301292" y="1306374"/>
                  <a:ext cx="481927" cy="247312"/>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 </m:t>
                            </m:r>
                          </m:e>
                          <m:sup>
                            <m:r>
                              <a:rPr lang="en-US" sz="1400" b="0" i="1" smtClean="0">
                                <a:latin typeface="Cambria Math" panose="02040503050406030204" pitchFamily="18" charset="0"/>
                              </a:rPr>
                              <m:t>2</m:t>
                            </m:r>
                          </m:sup>
                        </m:sSup>
                        <m:sSubSup>
                          <m:sSubSupPr>
                            <m:ctrlPr>
                              <a:rPr lang="en-US" sz="1400" i="1" smtClean="0">
                                <a:latin typeface="Cambria Math" panose="02040503050406030204" pitchFamily="18" charset="0"/>
                              </a:rPr>
                            </m:ctrlPr>
                          </m:sSubSupPr>
                          <m:e>
                            <m:r>
                              <m:rPr>
                                <m:sty m:val="p"/>
                              </m:rPr>
                              <a:rPr lang="en-US" sz="1400" b="0" i="0" smtClean="0">
                                <a:latin typeface="Cambria Math" panose="02040503050406030204" pitchFamily="18" charset="0"/>
                              </a:rPr>
                              <m:t>P</m:t>
                            </m:r>
                          </m:e>
                          <m:sub>
                            <m:r>
                              <a:rPr lang="en-US" sz="1400" b="0" i="1" smtClean="0">
                                <a:latin typeface="Cambria Math" panose="02040503050406030204" pitchFamily="18" charset="0"/>
                              </a:rPr>
                              <m:t>1/2</m:t>
                            </m:r>
                          </m:sub>
                          <m:sup>
                            <m:r>
                              <a:rPr lang="en-US" sz="1400" b="0" i="1" smtClean="0">
                                <a:latin typeface="Cambria Math" panose="02040503050406030204" pitchFamily="18" charset="0"/>
                              </a:rPr>
                              <m:t>𝑜</m:t>
                            </m:r>
                          </m:sup>
                        </m:sSubSup>
                      </m:oMath>
                    </m:oMathPara>
                  </a14:m>
                  <a:endParaRPr lang="en-US" sz="1400" dirty="0" err="1" smtClean="0"/>
                </a:p>
              </p:txBody>
            </p:sp>
          </mc:Choice>
          <mc:Fallback xmlns="">
            <p:sp>
              <p:nvSpPr>
                <p:cNvPr id="64" name="TextBox 63"/>
                <p:cNvSpPr txBox="1">
                  <a:spLocks noRot="1" noChangeAspect="1" noMove="1" noResize="1" noEditPoints="1" noAdjustHandles="1" noChangeArrowheads="1" noChangeShapeType="1" noTextEdit="1"/>
                </p:cNvSpPr>
                <p:nvPr/>
              </p:nvSpPr>
              <p:spPr>
                <a:xfrm>
                  <a:off x="1301292" y="1306374"/>
                  <a:ext cx="481927" cy="247312"/>
                </a:xfrm>
                <a:prstGeom prst="rect">
                  <a:avLst/>
                </a:prstGeom>
                <a:blipFill>
                  <a:blip r:embed="rId15"/>
                  <a:stretch>
                    <a:fillRect b="-25000"/>
                  </a:stretch>
                </a:blipFill>
              </p:spPr>
              <p:txBody>
                <a:bodyPr/>
                <a:lstStyle/>
                <a:p>
                  <a:r>
                    <a:rPr lang="en-US">
                      <a:noFill/>
                    </a:rPr>
                    <a:t> </a:t>
                  </a:r>
                </a:p>
              </p:txBody>
            </p:sp>
          </mc:Fallback>
        </mc:AlternateContent>
      </p:grpSp>
      <p:sp>
        <p:nvSpPr>
          <p:cNvPr id="59" name="Oval 58"/>
          <p:cNvSpPr/>
          <p:nvPr/>
        </p:nvSpPr>
        <p:spPr>
          <a:xfrm>
            <a:off x="1783491" y="3267909"/>
            <a:ext cx="89647" cy="896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1742422" y="3212166"/>
            <a:ext cx="195380" cy="1953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5213162" y="1527297"/>
            <a:ext cx="3060133" cy="738664"/>
          </a:xfrm>
          <a:prstGeom prst="rect">
            <a:avLst/>
          </a:prstGeom>
          <a:noFill/>
        </p:spPr>
        <p:txBody>
          <a:bodyPr wrap="none" lIns="0" tIns="0" rIns="0" bIns="0" rtlCol="0">
            <a:spAutoFit/>
          </a:bodyPr>
          <a:lstStyle/>
          <a:p>
            <a:pPr marL="285750" indent="-285750" algn="l">
              <a:buFont typeface="Arial" panose="020B0604020202020204" pitchFamily="34" charset="0"/>
              <a:buChar char="•"/>
            </a:pPr>
            <a:r>
              <a:rPr lang="en-US" sz="1600" dirty="0" smtClean="0"/>
              <a:t>Long lived</a:t>
            </a:r>
          </a:p>
          <a:p>
            <a:pPr marL="285750" indent="-285750" algn="l">
              <a:buFont typeface="Arial" panose="020B0604020202020204" pitchFamily="34" charset="0"/>
              <a:buChar char="•"/>
            </a:pPr>
            <a:r>
              <a:rPr lang="en-US" sz="1600" dirty="0" smtClean="0"/>
              <a:t>Approximately nonmagnetic</a:t>
            </a:r>
          </a:p>
          <a:p>
            <a:pPr marL="285750" indent="-285750">
              <a:buFont typeface="Arial" panose="020B0604020202020204" pitchFamily="34" charset="0"/>
              <a:buChar char="•"/>
            </a:pPr>
            <a:r>
              <a:rPr lang="en-US" sz="1600" dirty="0"/>
              <a:t>Fast, reliable state </a:t>
            </a:r>
            <a:r>
              <a:rPr lang="en-US" sz="1600" dirty="0" smtClean="0"/>
              <a:t>preparation</a:t>
            </a:r>
          </a:p>
        </p:txBody>
      </p:sp>
      <p:sp>
        <p:nvSpPr>
          <p:cNvPr id="61" name="Rectangle 60"/>
          <p:cNvSpPr/>
          <p:nvPr/>
        </p:nvSpPr>
        <p:spPr>
          <a:xfrm>
            <a:off x="5018289" y="1111893"/>
            <a:ext cx="1871025" cy="338554"/>
          </a:xfrm>
          <a:prstGeom prst="rect">
            <a:avLst/>
          </a:prstGeom>
        </p:spPr>
        <p:txBody>
          <a:bodyPr wrap="none">
            <a:spAutoFit/>
          </a:bodyPr>
          <a:lstStyle/>
          <a:p>
            <a:r>
              <a:rPr lang="en-US" sz="1600" b="1" dirty="0" smtClean="0"/>
              <a:t>THINGS WE LIKE</a:t>
            </a:r>
            <a:endParaRPr lang="en-US" sz="1600" b="1" baseline="30000" dirty="0"/>
          </a:p>
        </p:txBody>
      </p:sp>
      <p:sp>
        <p:nvSpPr>
          <p:cNvPr id="5" name="Rectangle 4"/>
          <p:cNvSpPr/>
          <p:nvPr/>
        </p:nvSpPr>
        <p:spPr>
          <a:xfrm>
            <a:off x="5161957" y="1450447"/>
            <a:ext cx="2962594" cy="55777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3164224" y="3983103"/>
            <a:ext cx="2643416" cy="307777"/>
          </a:xfrm>
          <a:prstGeom prst="rect">
            <a:avLst/>
          </a:prstGeom>
          <a:noFill/>
        </p:spPr>
        <p:txBody>
          <a:bodyPr wrap="none" lIns="0" tIns="0" rIns="0" bIns="0" rtlCol="0">
            <a:spAutoFit/>
          </a:bodyPr>
          <a:lstStyle/>
          <a:p>
            <a:r>
              <a:rPr lang="en-US" sz="2000" baseline="30000" dirty="0" smtClean="0">
                <a:latin typeface="Times New Roman" panose="02020603050405020304" pitchFamily="18" charset="0"/>
                <a:cs typeface="Times New Roman" panose="02020603050405020304" pitchFamily="18" charset="0"/>
              </a:rPr>
              <a:t>171</a:t>
            </a:r>
            <a:r>
              <a:rPr lang="en-US" sz="2000" dirty="0" smtClean="0">
                <a:latin typeface="Times New Roman" panose="02020603050405020304" pitchFamily="18" charset="0"/>
                <a:cs typeface="Times New Roman" panose="02020603050405020304" pitchFamily="18" charset="0"/>
              </a:rPr>
              <a:t>Yb</a:t>
            </a:r>
            <a:r>
              <a:rPr lang="en-US" sz="2000" baseline="30000" dirty="0" smtClean="0">
                <a:latin typeface="Times New Roman" panose="02020603050405020304" pitchFamily="18" charset="0"/>
                <a:cs typeface="Times New Roman" panose="02020603050405020304" pitchFamily="18" charset="0"/>
              </a:rPr>
              <a:t>+</a:t>
            </a:r>
            <a:r>
              <a:rPr lang="en-US" sz="2000" dirty="0" smtClean="0">
                <a:latin typeface="Times New Roman" panose="02020603050405020304" pitchFamily="18" charset="0"/>
                <a:cs typeface="Times New Roman" panose="02020603050405020304" pitchFamily="18" charset="0"/>
              </a:rPr>
              <a:t>: </a:t>
            </a:r>
            <a:r>
              <a:rPr lang="el-GR" sz="2000" i="1" dirty="0" smtClean="0">
                <a:latin typeface="Times New Roman" panose="02020603050405020304" pitchFamily="18" charset="0"/>
                <a:cs typeface="Times New Roman" panose="02020603050405020304" pitchFamily="18" charset="0"/>
              </a:rPr>
              <a:t>ε</a:t>
            </a:r>
            <a:r>
              <a:rPr lang="en-US" sz="2000" baseline="-25000" dirty="0" smtClean="0">
                <a:latin typeface="Times New Roman" panose="02020603050405020304" pitchFamily="18" charset="0"/>
                <a:cs typeface="Times New Roman" panose="02020603050405020304" pitchFamily="18" charset="0"/>
              </a:rPr>
              <a:t>SP</a:t>
            </a:r>
            <a:r>
              <a:rPr lang="en-US" sz="2000" dirty="0">
                <a:latin typeface="Times New Roman" panose="02020603050405020304" pitchFamily="18" charset="0"/>
                <a:cs typeface="Times New Roman" panose="02020603050405020304" pitchFamily="18" charset="0"/>
              </a:rPr>
              <a:t> ≈ 7.4(1) × 10</a:t>
            </a:r>
            <a:r>
              <a:rPr lang="en-US" sz="2000" baseline="30000" dirty="0" smtClean="0">
                <a:latin typeface="Times New Roman" panose="02020603050405020304" pitchFamily="18" charset="0"/>
                <a:cs typeface="Times New Roman" panose="02020603050405020304" pitchFamily="18" charset="0"/>
              </a:rPr>
              <a:t>-5</a:t>
            </a:r>
            <a:endParaRPr lang="el-GR" sz="2000" baseline="30000" dirty="0">
              <a:latin typeface="Times New Roman" panose="02020603050405020304" pitchFamily="18" charset="0"/>
              <a:cs typeface="Times New Roman" panose="02020603050405020304" pitchFamily="18" charset="0"/>
            </a:endParaRPr>
          </a:p>
        </p:txBody>
      </p:sp>
      <p:pic>
        <p:nvPicPr>
          <p:cNvPr id="64" name="Picture 63"/>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634936" y="2295554"/>
            <a:ext cx="2016635" cy="1531328"/>
          </a:xfrm>
          <a:prstGeom prst="rect">
            <a:avLst/>
          </a:prstGeom>
        </p:spPr>
      </p:pic>
      <p:sp>
        <p:nvSpPr>
          <p:cNvPr id="66" name="TextBox 65"/>
          <p:cNvSpPr txBox="1"/>
          <p:nvPr/>
        </p:nvSpPr>
        <p:spPr>
          <a:xfrm>
            <a:off x="3177865" y="4391552"/>
            <a:ext cx="2688236" cy="123111"/>
          </a:xfrm>
          <a:prstGeom prst="rect">
            <a:avLst/>
          </a:prstGeom>
          <a:noFill/>
        </p:spPr>
        <p:txBody>
          <a:bodyPr wrap="none" lIns="0" tIns="0" rIns="0" bIns="0" rtlCol="0">
            <a:spAutoFit/>
          </a:bodyPr>
          <a:lstStyle/>
          <a:p>
            <a:r>
              <a:rPr lang="en-US" sz="800" dirty="0" smtClean="0"/>
              <a:t>A </a:t>
            </a:r>
            <a:r>
              <a:rPr lang="en-US" sz="800" dirty="0" err="1" smtClean="0"/>
              <a:t>Ransford</a:t>
            </a:r>
            <a:r>
              <a:rPr lang="en-US" sz="800" dirty="0" smtClean="0"/>
              <a:t>*, C Roman*, </a:t>
            </a:r>
            <a:r>
              <a:rPr lang="en-US" sz="800" i="1" dirty="0" smtClean="0"/>
              <a:t>et al.</a:t>
            </a:r>
            <a:r>
              <a:rPr lang="en-US" sz="800" dirty="0" smtClean="0"/>
              <a:t>, </a:t>
            </a:r>
            <a:r>
              <a:rPr lang="en-US" sz="800" dirty="0"/>
              <a:t> </a:t>
            </a:r>
            <a:r>
              <a:rPr lang="en-US" sz="800" i="1" dirty="0" smtClean="0">
                <a:hlinkClick r:id="rId17"/>
              </a:rPr>
              <a:t>PRA</a:t>
            </a:r>
            <a:r>
              <a:rPr lang="en-US" sz="800" dirty="0">
                <a:hlinkClick r:id="rId17"/>
              </a:rPr>
              <a:t> </a:t>
            </a:r>
            <a:r>
              <a:rPr lang="en-US" sz="800" b="1" dirty="0" smtClean="0">
                <a:hlinkClick r:id="rId17"/>
              </a:rPr>
              <a:t>104</a:t>
            </a:r>
            <a:r>
              <a:rPr lang="en-US" sz="800" dirty="0" smtClean="0">
                <a:hlinkClick r:id="rId17"/>
              </a:rPr>
              <a:t>, L060402 </a:t>
            </a:r>
            <a:r>
              <a:rPr lang="en-US" sz="800" dirty="0">
                <a:hlinkClick r:id="rId17"/>
              </a:rPr>
              <a:t>(</a:t>
            </a:r>
            <a:r>
              <a:rPr lang="en-US" sz="800" dirty="0" smtClean="0">
                <a:hlinkClick r:id="rId17"/>
              </a:rPr>
              <a:t>2021)</a:t>
            </a:r>
            <a:endParaRPr lang="en-US" sz="800" dirty="0" smtClean="0"/>
          </a:p>
        </p:txBody>
      </p:sp>
      <p:sp>
        <p:nvSpPr>
          <p:cNvPr id="62" name="Title 5"/>
          <p:cNvSpPr>
            <a:spLocks noGrp="1"/>
          </p:cNvSpPr>
          <p:nvPr>
            <p:ph type="title"/>
          </p:nvPr>
        </p:nvSpPr>
        <p:spPr/>
        <p:txBody>
          <a:bodyPr/>
          <a:lstStyle/>
          <a:p>
            <a:r>
              <a:rPr lang="en-US" baseline="30000" dirty="0" smtClean="0"/>
              <a:t>2</a:t>
            </a:r>
            <a:r>
              <a:rPr lang="en-US" dirty="0" smtClean="0"/>
              <a:t>S</a:t>
            </a:r>
            <a:r>
              <a:rPr lang="en-US" baseline="-25000" dirty="0" smtClean="0"/>
              <a:t>1/2</a:t>
            </a:r>
            <a:r>
              <a:rPr lang="en-US" dirty="0" smtClean="0"/>
              <a:t> Hyperfine </a:t>
            </a:r>
            <a:r>
              <a:rPr lang="en-US" dirty="0" smtClean="0"/>
              <a:t>qubit with </a:t>
            </a:r>
            <a:r>
              <a:rPr lang="en-US" i="1" dirty="0" smtClean="0"/>
              <a:t>I </a:t>
            </a:r>
            <a:r>
              <a:rPr lang="en-US" dirty="0" smtClean="0"/>
              <a:t>= 1/2</a:t>
            </a:r>
            <a:endParaRPr lang="en-US" dirty="0"/>
          </a:p>
        </p:txBody>
      </p:sp>
    </p:spTree>
    <p:extLst>
      <p:ext uri="{BB962C8B-B14F-4D97-AF65-F5344CB8AC3E}">
        <p14:creationId xmlns:p14="http://schemas.microsoft.com/office/powerpoint/2010/main" val="1327084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childTnLst>
                          </p:cTn>
                        </p:par>
                        <p:par>
                          <p:cTn id="15" fill="hold">
                            <p:stCondLst>
                              <p:cond delay="0"/>
                            </p:stCondLst>
                            <p:childTnLst>
                              <p:par>
                                <p:cTn id="16" presetID="10" presetClass="exit" presetSubtype="0" fill="hold" grpId="0" nodeType="afterEffect">
                                  <p:stCondLst>
                                    <p:cond delay="500"/>
                                  </p:stCondLst>
                                  <p:childTnLst>
                                    <p:animEffect transition="out" filter="fade">
                                      <p:cBhvr>
                                        <p:cTn id="17" dur="2000"/>
                                        <p:tgtEl>
                                          <p:spTgt spid="32"/>
                                        </p:tgtEl>
                                      </p:cBhvr>
                                    </p:animEffect>
                                    <p:set>
                                      <p:cBhvr>
                                        <p:cTn id="18" dur="1" fill="hold">
                                          <p:stCondLst>
                                            <p:cond delay="1999"/>
                                          </p:stCondLst>
                                        </p:cTn>
                                        <p:tgtEl>
                                          <p:spTgt spid="32"/>
                                        </p:tgtEl>
                                        <p:attrNameLst>
                                          <p:attrName>style.visibility</p:attrName>
                                        </p:attrNameLst>
                                      </p:cBhvr>
                                      <p:to>
                                        <p:strVal val="hidden"/>
                                      </p:to>
                                    </p:set>
                                  </p:childTnLst>
                                </p:cTn>
                              </p:par>
                              <p:par>
                                <p:cTn id="19" presetID="10" presetClass="exit" presetSubtype="0" fill="hold" grpId="0" nodeType="withEffect">
                                  <p:stCondLst>
                                    <p:cond delay="500"/>
                                  </p:stCondLst>
                                  <p:childTnLst>
                                    <p:animEffect transition="out" filter="fade">
                                      <p:cBhvr>
                                        <p:cTn id="20" dur="2000"/>
                                        <p:tgtEl>
                                          <p:spTgt spid="24"/>
                                        </p:tgtEl>
                                      </p:cBhvr>
                                    </p:animEffect>
                                    <p:set>
                                      <p:cBhvr>
                                        <p:cTn id="21" dur="1" fill="hold">
                                          <p:stCondLst>
                                            <p:cond delay="1999"/>
                                          </p:stCondLst>
                                        </p:cTn>
                                        <p:tgtEl>
                                          <p:spTgt spid="24"/>
                                        </p:tgtEl>
                                        <p:attrNameLst>
                                          <p:attrName>style.visibility</p:attrName>
                                        </p:attrNameLst>
                                      </p:cBhvr>
                                      <p:to>
                                        <p:strVal val="hidden"/>
                                      </p:to>
                                    </p:set>
                                  </p:childTnLst>
                                </p:cTn>
                              </p:par>
                              <p:par>
                                <p:cTn id="22" presetID="10" presetClass="exit" presetSubtype="0" fill="hold" grpId="0" nodeType="withEffect">
                                  <p:stCondLst>
                                    <p:cond delay="500"/>
                                  </p:stCondLst>
                                  <p:childTnLst>
                                    <p:animEffect transition="out" filter="fade">
                                      <p:cBhvr>
                                        <p:cTn id="23" dur="2000"/>
                                        <p:tgtEl>
                                          <p:spTgt spid="27"/>
                                        </p:tgtEl>
                                      </p:cBhvr>
                                    </p:animEffect>
                                    <p:set>
                                      <p:cBhvr>
                                        <p:cTn id="24" dur="1" fill="hold">
                                          <p:stCondLst>
                                            <p:cond delay="1999"/>
                                          </p:stCondLst>
                                        </p:cTn>
                                        <p:tgtEl>
                                          <p:spTgt spid="27"/>
                                        </p:tgtEl>
                                        <p:attrNameLst>
                                          <p:attrName>style.visibility</p:attrName>
                                        </p:attrNameLst>
                                      </p:cBhvr>
                                      <p:to>
                                        <p:strVal val="hidden"/>
                                      </p:to>
                                    </p:set>
                                  </p:childTnLst>
                                </p:cTn>
                              </p:par>
                              <p:par>
                                <p:cTn id="25" presetID="10" presetClass="entr" presetSubtype="0" fill="hold" grpId="0"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2000"/>
                                        <p:tgtEl>
                                          <p:spTgt spid="46"/>
                                        </p:tgtEl>
                                      </p:cBhvr>
                                    </p:animEffect>
                                  </p:childTnLst>
                                </p:cTn>
                              </p:par>
                            </p:childTnLst>
                          </p:cTn>
                        </p:par>
                        <p:par>
                          <p:cTn id="28" fill="hold">
                            <p:stCondLst>
                              <p:cond delay="2500"/>
                            </p:stCondLst>
                            <p:childTnLst>
                              <p:par>
                                <p:cTn id="29" presetID="1" presetClass="exit" presetSubtype="0" fill="hold" grpId="0" nodeType="afterEffect">
                                  <p:stCondLst>
                                    <p:cond delay="0"/>
                                  </p:stCondLst>
                                  <p:childTnLst>
                                    <p:set>
                                      <p:cBhvr>
                                        <p:cTn id="30" dur="1" fill="hold">
                                          <p:stCondLst>
                                            <p:cond delay="0"/>
                                          </p:stCondLst>
                                        </p:cTn>
                                        <p:tgtEl>
                                          <p:spTgt spid="5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4"/>
                                        </p:tgtEl>
                                        <p:attrNameLst>
                                          <p:attrName>style.visibility</p:attrName>
                                        </p:attrNameLst>
                                      </p:cBhvr>
                                      <p:to>
                                        <p:strVal val="visible"/>
                                      </p:to>
                                    </p:set>
                                  </p:childTnLst>
                                </p:cTn>
                              </p:par>
                              <p:par>
                                <p:cTn id="35" presetID="42" presetClass="path" presetSubtype="0" accel="50000" decel="50000" fill="hold" grpId="1" nodeType="withEffect">
                                  <p:stCondLst>
                                    <p:cond delay="0"/>
                                  </p:stCondLst>
                                  <p:childTnLst>
                                    <p:animMotion origin="layout" path="M 4.72222E-6 1.23457E-7 L 0.00086 -0.07685 " pathEditMode="relative" rAng="0" ptsTypes="AA">
                                      <p:cBhvr>
                                        <p:cTn id="36" dur="2000" fill="hold"/>
                                        <p:tgtEl>
                                          <p:spTgt spid="46"/>
                                        </p:tgtEl>
                                        <p:attrNameLst>
                                          <p:attrName>ppt_x</p:attrName>
                                          <p:attrName>ppt_y</p:attrName>
                                        </p:attrNameLst>
                                      </p:cBhvr>
                                      <p:rCtr x="35" y="-3858"/>
                                    </p:animMotion>
                                  </p:childTnLst>
                                </p:cTn>
                              </p:par>
                              <p:par>
                                <p:cTn id="37" presetID="1" presetClass="entr" presetSubtype="0" fill="hold" grpId="0" nodeType="withEffect">
                                  <p:stCondLst>
                                    <p:cond delay="0"/>
                                  </p:stCondLst>
                                  <p:childTnLst>
                                    <p:set>
                                      <p:cBhvr>
                                        <p:cTn id="38" dur="1" fill="hold">
                                          <p:stCondLst>
                                            <p:cond delay="0"/>
                                          </p:stCondLst>
                                        </p:cTn>
                                        <p:tgtEl>
                                          <p:spTgt spid="6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32" grpId="0" animBg="1"/>
      <p:bldP spid="45" grpId="0"/>
      <p:bldP spid="59" grpId="0" animBg="1"/>
      <p:bldP spid="46" grpId="0" animBg="1"/>
      <p:bldP spid="46" grpId="1" animBg="1"/>
      <p:bldP spid="63" grpId="0"/>
      <p:bldP spid="6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1" name="Straight Arrow Connector 50"/>
          <p:cNvCxnSpPr/>
          <p:nvPr/>
        </p:nvCxnSpPr>
        <p:spPr>
          <a:xfrm flipH="1" flipV="1">
            <a:off x="3560185" y="1907733"/>
            <a:ext cx="87532" cy="10979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8"/>
          </p:nvPr>
        </p:nvSpPr>
        <p:spPr/>
        <p:txBody>
          <a:bodyPr/>
          <a:lstStyle/>
          <a:p>
            <a:fld id="{FE467E6B-9A71-6D40-8626-10A71C7AA91F}" type="datetime4">
              <a:rPr lang="en-US" smtClean="0"/>
              <a:t>January 13, 2025</a:t>
            </a:fld>
            <a:endParaRPr lang="en-US" dirty="0"/>
          </a:p>
        </p:txBody>
      </p:sp>
      <p:sp>
        <p:nvSpPr>
          <p:cNvPr id="3" name="Slide Number Placeholder 2"/>
          <p:cNvSpPr>
            <a:spLocks noGrp="1"/>
          </p:cNvSpPr>
          <p:nvPr>
            <p:ph type="sldNum" sz="quarter" idx="19"/>
          </p:nvPr>
        </p:nvSpPr>
        <p:spPr/>
        <p:txBody>
          <a:bodyPr/>
          <a:lstStyle/>
          <a:p>
            <a:fld id="{B6238B5B-F19C-E947-A0BC-87BD7983F871}" type="slidenum">
              <a:rPr lang="en-US" smtClean="0"/>
              <a:pPr/>
              <a:t>15</a:t>
            </a:fld>
            <a:endParaRPr lang="en-US" dirty="0"/>
          </a:p>
        </p:txBody>
      </p:sp>
      <p:sp>
        <p:nvSpPr>
          <p:cNvPr id="6" name="Title 5"/>
          <p:cNvSpPr>
            <a:spLocks noGrp="1"/>
          </p:cNvSpPr>
          <p:nvPr>
            <p:ph type="title"/>
          </p:nvPr>
        </p:nvSpPr>
        <p:spPr>
          <a:xfrm>
            <a:off x="640079" y="369582"/>
            <a:ext cx="7772400" cy="387798"/>
          </a:xfrm>
        </p:spPr>
        <p:txBody>
          <a:bodyPr/>
          <a:lstStyle/>
          <a:p>
            <a:r>
              <a:rPr lang="en-US" dirty="0" smtClean="0"/>
              <a:t>Ion qubits with </a:t>
            </a:r>
            <a:r>
              <a:rPr lang="en-US" i="1" dirty="0" smtClean="0"/>
              <a:t>I </a:t>
            </a:r>
            <a:r>
              <a:rPr lang="en-US" dirty="0" smtClean="0"/>
              <a:t>= 1/2</a:t>
            </a:r>
            <a:endParaRPr lang="en-US" dirty="0"/>
          </a:p>
        </p:txBody>
      </p:sp>
      <p:sp>
        <p:nvSpPr>
          <p:cNvPr id="7" name="Oval 6"/>
          <p:cNvSpPr/>
          <p:nvPr/>
        </p:nvSpPr>
        <p:spPr>
          <a:xfrm rot="19629130">
            <a:off x="654024" y="2406169"/>
            <a:ext cx="3652657" cy="45698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flipH="1" flipV="1">
            <a:off x="3627945" y="1996941"/>
            <a:ext cx="103797" cy="1037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a:endCxn id="4" idx="3"/>
          </p:cNvCxnSpPr>
          <p:nvPr/>
        </p:nvCxnSpPr>
        <p:spPr>
          <a:xfrm flipV="1">
            <a:off x="2480352" y="2352621"/>
            <a:ext cx="133672" cy="26219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2">
            <a:clrChange>
              <a:clrFrom>
                <a:srgbClr val="FFFFFF"/>
              </a:clrFrom>
              <a:clrTo>
                <a:srgbClr val="FFFFFF">
                  <a:alpha val="0"/>
                </a:srgbClr>
              </a:clrTo>
            </a:clrChange>
          </a:blip>
          <a:stretch>
            <a:fillRect/>
          </a:stretch>
        </p:blipFill>
        <p:spPr>
          <a:xfrm rot="17820762">
            <a:off x="2186047" y="2495545"/>
            <a:ext cx="588612" cy="238549"/>
          </a:xfrm>
          <a:prstGeom prst="rect">
            <a:avLst/>
          </a:prstGeom>
        </p:spPr>
      </p:pic>
      <p:sp>
        <p:nvSpPr>
          <p:cNvPr id="8" name="TextBox 7"/>
          <p:cNvSpPr txBox="1"/>
          <p:nvPr/>
        </p:nvSpPr>
        <p:spPr>
          <a:xfrm>
            <a:off x="5184895" y="1237352"/>
            <a:ext cx="684483" cy="492443"/>
          </a:xfrm>
          <a:prstGeom prst="rect">
            <a:avLst/>
          </a:prstGeom>
          <a:noFill/>
        </p:spPr>
        <p:txBody>
          <a:bodyPr wrap="none" lIns="0" tIns="0" rIns="0" bIns="0" rtlCol="0">
            <a:spAutoFit/>
          </a:bodyPr>
          <a:lstStyle/>
          <a:p>
            <a:pPr algn="l"/>
            <a:r>
              <a:rPr lang="en-US" sz="3200" dirty="0" smtClean="0"/>
              <a:t>Cd</a:t>
            </a:r>
            <a:r>
              <a:rPr lang="en-US" sz="3200" baseline="30000" dirty="0" smtClean="0"/>
              <a:t>+</a:t>
            </a:r>
          </a:p>
        </p:txBody>
      </p:sp>
      <p:sp>
        <p:nvSpPr>
          <p:cNvPr id="48" name="TextBox 47"/>
          <p:cNvSpPr txBox="1"/>
          <p:nvPr/>
        </p:nvSpPr>
        <p:spPr>
          <a:xfrm>
            <a:off x="5229779" y="3710994"/>
            <a:ext cx="662041" cy="492443"/>
          </a:xfrm>
          <a:prstGeom prst="rect">
            <a:avLst/>
          </a:prstGeom>
          <a:noFill/>
        </p:spPr>
        <p:txBody>
          <a:bodyPr wrap="none" lIns="0" tIns="0" rIns="0" bIns="0" rtlCol="0">
            <a:spAutoFit/>
          </a:bodyPr>
          <a:lstStyle/>
          <a:p>
            <a:pPr algn="l"/>
            <a:r>
              <a:rPr lang="en-US" sz="3200" dirty="0" err="1" smtClean="0"/>
              <a:t>Yb</a:t>
            </a:r>
            <a:r>
              <a:rPr lang="en-US" sz="3200" baseline="30000" dirty="0" smtClean="0"/>
              <a:t>+</a:t>
            </a:r>
          </a:p>
        </p:txBody>
      </p:sp>
      <p:sp>
        <p:nvSpPr>
          <p:cNvPr id="52" name="TextBox 51"/>
          <p:cNvSpPr txBox="1"/>
          <p:nvPr/>
        </p:nvSpPr>
        <p:spPr>
          <a:xfrm>
            <a:off x="5207337" y="2491972"/>
            <a:ext cx="684483" cy="492443"/>
          </a:xfrm>
          <a:prstGeom prst="rect">
            <a:avLst/>
          </a:prstGeom>
          <a:noFill/>
        </p:spPr>
        <p:txBody>
          <a:bodyPr wrap="none" lIns="0" tIns="0" rIns="0" bIns="0" rtlCol="0">
            <a:spAutoFit/>
          </a:bodyPr>
          <a:lstStyle/>
          <a:p>
            <a:pPr algn="l"/>
            <a:r>
              <a:rPr lang="en-US" sz="3200" dirty="0" smtClean="0"/>
              <a:t>Hg</a:t>
            </a:r>
            <a:r>
              <a:rPr lang="en-US" sz="3200" baseline="30000" dirty="0" smtClean="0"/>
              <a:t>+</a:t>
            </a:r>
          </a:p>
        </p:txBody>
      </p:sp>
      <p:sp>
        <p:nvSpPr>
          <p:cNvPr id="9" name="TextBox 8"/>
          <p:cNvSpPr txBox="1"/>
          <p:nvPr/>
        </p:nvSpPr>
        <p:spPr>
          <a:xfrm>
            <a:off x="6351373" y="1237352"/>
            <a:ext cx="2039020" cy="492443"/>
          </a:xfrm>
          <a:prstGeom prst="rect">
            <a:avLst/>
          </a:prstGeom>
          <a:noFill/>
        </p:spPr>
        <p:txBody>
          <a:bodyPr wrap="none" lIns="0" tIns="0" rIns="0" bIns="0" rtlCol="0">
            <a:spAutoFit/>
          </a:bodyPr>
          <a:lstStyle/>
          <a:p>
            <a:r>
              <a:rPr lang="el-GR" sz="3200" dirty="0"/>
              <a:t>λ</a:t>
            </a:r>
            <a:r>
              <a:rPr lang="en-US" sz="3200" dirty="0" smtClean="0"/>
              <a:t> = 226 nm</a:t>
            </a:r>
          </a:p>
        </p:txBody>
      </p:sp>
      <p:sp>
        <p:nvSpPr>
          <p:cNvPr id="65" name="TextBox 64"/>
          <p:cNvSpPr txBox="1"/>
          <p:nvPr/>
        </p:nvSpPr>
        <p:spPr>
          <a:xfrm>
            <a:off x="6351373" y="2491972"/>
            <a:ext cx="2039020" cy="492443"/>
          </a:xfrm>
          <a:prstGeom prst="rect">
            <a:avLst/>
          </a:prstGeom>
          <a:noFill/>
        </p:spPr>
        <p:txBody>
          <a:bodyPr wrap="none" lIns="0" tIns="0" rIns="0" bIns="0" rtlCol="0">
            <a:spAutoFit/>
          </a:bodyPr>
          <a:lstStyle/>
          <a:p>
            <a:r>
              <a:rPr lang="el-GR" sz="3200" dirty="0"/>
              <a:t>λ</a:t>
            </a:r>
            <a:r>
              <a:rPr lang="en-US" sz="3200" dirty="0" smtClean="0"/>
              <a:t> = 194 nm</a:t>
            </a:r>
          </a:p>
        </p:txBody>
      </p:sp>
      <p:sp>
        <p:nvSpPr>
          <p:cNvPr id="66" name="TextBox 65"/>
          <p:cNvSpPr txBox="1"/>
          <p:nvPr/>
        </p:nvSpPr>
        <p:spPr>
          <a:xfrm>
            <a:off x="6351373" y="3710994"/>
            <a:ext cx="2039020" cy="492443"/>
          </a:xfrm>
          <a:prstGeom prst="rect">
            <a:avLst/>
          </a:prstGeom>
          <a:noFill/>
        </p:spPr>
        <p:txBody>
          <a:bodyPr wrap="none" lIns="0" tIns="0" rIns="0" bIns="0" rtlCol="0">
            <a:spAutoFit/>
          </a:bodyPr>
          <a:lstStyle/>
          <a:p>
            <a:r>
              <a:rPr lang="el-GR" sz="3200" dirty="0"/>
              <a:t>λ</a:t>
            </a:r>
            <a:r>
              <a:rPr lang="en-US" sz="3200" dirty="0" smtClean="0"/>
              <a:t> = 370 nm</a:t>
            </a:r>
          </a:p>
        </p:txBody>
      </p:sp>
      <p:sp>
        <p:nvSpPr>
          <p:cNvPr id="13" name="Rectangle 12"/>
          <p:cNvSpPr/>
          <p:nvPr/>
        </p:nvSpPr>
        <p:spPr>
          <a:xfrm>
            <a:off x="2642617" y="1815104"/>
            <a:ext cx="3249203" cy="13537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Nuclear physics</a:t>
            </a:r>
          </a:p>
          <a:p>
            <a:pPr algn="ctr"/>
            <a:r>
              <a:rPr lang="en-US" sz="3200" dirty="0" smtClean="0"/>
              <a:t>to the rescue!</a:t>
            </a:r>
            <a:endParaRPr lang="en-US" sz="3200" dirty="0"/>
          </a:p>
        </p:txBody>
      </p:sp>
    </p:spTree>
    <p:extLst>
      <p:ext uri="{BB962C8B-B14F-4D97-AF65-F5344CB8AC3E}">
        <p14:creationId xmlns:p14="http://schemas.microsoft.com/office/powerpoint/2010/main" val="3090308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8" grpId="0"/>
      <p:bldP spid="52" grpId="0"/>
      <p:bldP spid="9" grpId="0"/>
      <p:bldP spid="65" grpId="0"/>
      <p:bldP spid="66" grpId="0"/>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8"/>
          </p:nvPr>
        </p:nvSpPr>
        <p:spPr/>
        <p:txBody>
          <a:bodyPr/>
          <a:lstStyle/>
          <a:p>
            <a:fld id="{FE467E6B-9A71-6D40-8626-10A71C7AA91F}" type="datetime4">
              <a:rPr lang="en-US" smtClean="0"/>
              <a:t>January 13, 2025</a:t>
            </a:fld>
            <a:endParaRPr lang="en-US" dirty="0"/>
          </a:p>
        </p:txBody>
      </p:sp>
      <p:sp>
        <p:nvSpPr>
          <p:cNvPr id="3" name="Slide Number Placeholder 2"/>
          <p:cNvSpPr>
            <a:spLocks noGrp="1"/>
          </p:cNvSpPr>
          <p:nvPr>
            <p:ph type="sldNum" sz="quarter" idx="19"/>
          </p:nvPr>
        </p:nvSpPr>
        <p:spPr/>
        <p:txBody>
          <a:bodyPr/>
          <a:lstStyle/>
          <a:p>
            <a:fld id="{B6238B5B-F19C-E947-A0BC-87BD7983F871}" type="slidenum">
              <a:rPr lang="en-US" smtClean="0"/>
              <a:pPr/>
              <a:t>16</a:t>
            </a:fld>
            <a:endParaRPr lang="en-US" dirty="0"/>
          </a:p>
        </p:txBody>
      </p:sp>
      <p:sp>
        <p:nvSpPr>
          <p:cNvPr id="6" name="Title 5"/>
          <p:cNvSpPr>
            <a:spLocks noGrp="1"/>
          </p:cNvSpPr>
          <p:nvPr>
            <p:ph type="title"/>
          </p:nvPr>
        </p:nvSpPr>
        <p:spPr>
          <a:xfrm>
            <a:off x="640079" y="369582"/>
            <a:ext cx="7772400" cy="387798"/>
          </a:xfrm>
        </p:spPr>
        <p:txBody>
          <a:bodyPr/>
          <a:lstStyle/>
          <a:p>
            <a:r>
              <a:rPr lang="en-US" dirty="0" smtClean="0"/>
              <a:t>Synthetic i</a:t>
            </a:r>
            <a:r>
              <a:rPr lang="en-US" dirty="0" smtClean="0"/>
              <a:t>on </a:t>
            </a:r>
            <a:r>
              <a:rPr lang="en-US" dirty="0" smtClean="0"/>
              <a:t>qubits with </a:t>
            </a:r>
            <a:r>
              <a:rPr lang="en-US" i="1" dirty="0" smtClean="0"/>
              <a:t>I </a:t>
            </a:r>
            <a:r>
              <a:rPr lang="en-US" dirty="0" smtClean="0"/>
              <a:t>= 1/2</a:t>
            </a:r>
            <a:endParaRPr lang="en-US" dirty="0"/>
          </a:p>
        </p:txBody>
      </p:sp>
      <p:graphicFrame>
        <p:nvGraphicFramePr>
          <p:cNvPr id="11" name="Table 10"/>
          <p:cNvGraphicFramePr>
            <a:graphicFrameLocks noGrp="1"/>
          </p:cNvGraphicFramePr>
          <p:nvPr>
            <p:extLst/>
          </p:nvPr>
        </p:nvGraphicFramePr>
        <p:xfrm>
          <a:off x="3310867" y="1336721"/>
          <a:ext cx="2393704" cy="2595880"/>
        </p:xfrm>
        <a:graphic>
          <a:graphicData uri="http://schemas.openxmlformats.org/drawingml/2006/table">
            <a:tbl>
              <a:tblPr firstRow="1" bandRow="1">
                <a:tableStyleId>{5C22544A-7EE6-4342-B048-85BDC9FD1C3A}</a:tableStyleId>
              </a:tblPr>
              <a:tblGrid>
                <a:gridCol w="870449">
                  <a:extLst>
                    <a:ext uri="{9D8B030D-6E8A-4147-A177-3AD203B41FA5}">
                      <a16:colId xmlns:a16="http://schemas.microsoft.com/office/drawing/2014/main" val="3566648854"/>
                    </a:ext>
                  </a:extLst>
                </a:gridCol>
                <a:gridCol w="1523255">
                  <a:extLst>
                    <a:ext uri="{9D8B030D-6E8A-4147-A177-3AD203B41FA5}">
                      <a16:colId xmlns:a16="http://schemas.microsoft.com/office/drawing/2014/main" val="2557925734"/>
                    </a:ext>
                  </a:extLst>
                </a:gridCol>
              </a:tblGrid>
              <a:tr h="370840">
                <a:tc>
                  <a:txBody>
                    <a:bodyPr/>
                    <a:lstStyle/>
                    <a:p>
                      <a:r>
                        <a:rPr lang="en-US" dirty="0" smtClean="0"/>
                        <a:t>Isotope</a:t>
                      </a:r>
                      <a:endParaRPr lang="en-US" dirty="0"/>
                    </a:p>
                  </a:txBody>
                  <a:tcPr/>
                </a:tc>
                <a:tc>
                  <a:txBody>
                    <a:bodyPr/>
                    <a:lstStyle/>
                    <a:p>
                      <a:r>
                        <a:rPr lang="en-US" dirty="0" smtClean="0"/>
                        <a:t>Nuclear half life</a:t>
                      </a:r>
                      <a:endParaRPr lang="en-US" dirty="0"/>
                    </a:p>
                  </a:txBody>
                  <a:tcPr/>
                </a:tc>
                <a:extLst>
                  <a:ext uri="{0D108BD9-81ED-4DB2-BD59-A6C34878D82A}">
                    <a16:rowId xmlns:a16="http://schemas.microsoft.com/office/drawing/2014/main" val="347256229"/>
                  </a:ext>
                </a:extLst>
              </a:tr>
              <a:tr h="370840">
                <a:tc>
                  <a:txBody>
                    <a:bodyPr/>
                    <a:lstStyle/>
                    <a:p>
                      <a:r>
                        <a:rPr lang="en-US" baseline="30000" dirty="0" smtClean="0"/>
                        <a:t>11</a:t>
                      </a:r>
                      <a:r>
                        <a:rPr lang="en-US" dirty="0" smtClean="0"/>
                        <a:t>Be</a:t>
                      </a:r>
                      <a:r>
                        <a:rPr lang="en-US" baseline="30000" dirty="0" smtClean="0"/>
                        <a:t>+</a:t>
                      </a:r>
                      <a:endParaRPr lang="en-US" baseline="30000" dirty="0"/>
                    </a:p>
                  </a:txBody>
                  <a:tcPr/>
                </a:tc>
                <a:tc>
                  <a:txBody>
                    <a:bodyPr/>
                    <a:lstStyle/>
                    <a:p>
                      <a:r>
                        <a:rPr lang="en-US" dirty="0" smtClean="0"/>
                        <a:t>10 s</a:t>
                      </a:r>
                      <a:endParaRPr lang="en-US" dirty="0"/>
                    </a:p>
                  </a:txBody>
                  <a:tcPr/>
                </a:tc>
                <a:extLst>
                  <a:ext uri="{0D108BD9-81ED-4DB2-BD59-A6C34878D82A}">
                    <a16:rowId xmlns:a16="http://schemas.microsoft.com/office/drawing/2014/main" val="4194238230"/>
                  </a:ext>
                </a:extLst>
              </a:tr>
              <a:tr h="3708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baseline="30000" dirty="0" smtClean="0"/>
                        <a:t>27</a:t>
                      </a:r>
                      <a:r>
                        <a:rPr lang="en-US" dirty="0" smtClean="0"/>
                        <a:t>Mg</a:t>
                      </a:r>
                      <a:r>
                        <a:rPr lang="en-US" baseline="30000" dirty="0" smtClean="0"/>
                        <a:t>+</a:t>
                      </a:r>
                    </a:p>
                  </a:txBody>
                  <a:tcPr/>
                </a:tc>
                <a:tc>
                  <a:txBody>
                    <a:bodyPr/>
                    <a:lstStyle/>
                    <a:p>
                      <a:r>
                        <a:rPr lang="en-US" dirty="0" smtClean="0"/>
                        <a:t>10 min</a:t>
                      </a:r>
                      <a:endParaRPr lang="en-US" dirty="0"/>
                    </a:p>
                  </a:txBody>
                  <a:tcPr/>
                </a:tc>
                <a:extLst>
                  <a:ext uri="{0D108BD9-81ED-4DB2-BD59-A6C34878D82A}">
                    <a16:rowId xmlns:a16="http://schemas.microsoft.com/office/drawing/2014/main" val="2245264321"/>
                  </a:ext>
                </a:extLst>
              </a:tr>
              <a:tr h="3708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baseline="30000" dirty="0" smtClean="0"/>
                        <a:t>69</a:t>
                      </a:r>
                      <a:r>
                        <a:rPr lang="en-US" dirty="0" smtClean="0"/>
                        <a:t>Zn</a:t>
                      </a:r>
                      <a:r>
                        <a:rPr lang="en-US" baseline="30000" dirty="0" smtClean="0"/>
                        <a:t>+</a:t>
                      </a:r>
                    </a:p>
                  </a:txBody>
                  <a:tcPr/>
                </a:tc>
                <a:tc>
                  <a:txBody>
                    <a:bodyPr/>
                    <a:lstStyle/>
                    <a:p>
                      <a:r>
                        <a:rPr lang="en-US" dirty="0" smtClean="0"/>
                        <a:t>1 </a:t>
                      </a:r>
                      <a:r>
                        <a:rPr lang="en-US" dirty="0" err="1" smtClean="0"/>
                        <a:t>hr</a:t>
                      </a:r>
                      <a:endParaRPr lang="en-US" dirty="0"/>
                    </a:p>
                  </a:txBody>
                  <a:tcPr/>
                </a:tc>
                <a:extLst>
                  <a:ext uri="{0D108BD9-81ED-4DB2-BD59-A6C34878D82A}">
                    <a16:rowId xmlns:a16="http://schemas.microsoft.com/office/drawing/2014/main" val="2128259805"/>
                  </a:ext>
                </a:extLst>
              </a:tr>
              <a:tr h="3708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baseline="30000" dirty="0" smtClean="0"/>
                        <a:t>87m</a:t>
                      </a:r>
                      <a:r>
                        <a:rPr lang="en-US" dirty="0" smtClean="0"/>
                        <a:t>Sr</a:t>
                      </a:r>
                      <a:r>
                        <a:rPr lang="en-US" baseline="30000" dirty="0" smtClean="0"/>
                        <a:t>+</a:t>
                      </a:r>
                    </a:p>
                  </a:txBody>
                  <a:tcPr/>
                </a:tc>
                <a:tc>
                  <a:txBody>
                    <a:bodyPr/>
                    <a:lstStyle/>
                    <a:p>
                      <a:r>
                        <a:rPr lang="en-US" dirty="0" smtClean="0"/>
                        <a:t>3 </a:t>
                      </a:r>
                      <a:r>
                        <a:rPr lang="en-US" dirty="0" err="1" smtClean="0"/>
                        <a:t>hr</a:t>
                      </a:r>
                      <a:endParaRPr lang="en-US" dirty="0"/>
                    </a:p>
                  </a:txBody>
                  <a:tcPr/>
                </a:tc>
                <a:extLst>
                  <a:ext uri="{0D108BD9-81ED-4DB2-BD59-A6C34878D82A}">
                    <a16:rowId xmlns:a16="http://schemas.microsoft.com/office/drawing/2014/main" val="1045693399"/>
                  </a:ext>
                </a:extLst>
              </a:tr>
              <a:tr h="3708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baseline="30000" dirty="0" smtClean="0">
                          <a:solidFill>
                            <a:srgbClr val="C00000"/>
                          </a:solidFill>
                        </a:rPr>
                        <a:t>133</a:t>
                      </a:r>
                      <a:r>
                        <a:rPr lang="en-US" dirty="0" smtClean="0">
                          <a:solidFill>
                            <a:srgbClr val="C00000"/>
                          </a:solidFill>
                        </a:rPr>
                        <a:t>Ba</a:t>
                      </a:r>
                      <a:r>
                        <a:rPr lang="en-US" baseline="30000" dirty="0" smtClean="0">
                          <a:solidFill>
                            <a:srgbClr val="C00000"/>
                          </a:solidFill>
                        </a:rPr>
                        <a:t>+</a:t>
                      </a:r>
                    </a:p>
                  </a:txBody>
                  <a:tcPr/>
                </a:tc>
                <a:tc>
                  <a:txBody>
                    <a:bodyPr/>
                    <a:lstStyle/>
                    <a:p>
                      <a:r>
                        <a:rPr lang="en-US" dirty="0" smtClean="0">
                          <a:solidFill>
                            <a:srgbClr val="C00000"/>
                          </a:solidFill>
                        </a:rPr>
                        <a:t>11 </a:t>
                      </a:r>
                      <a:r>
                        <a:rPr lang="en-US" dirty="0" err="1" smtClean="0">
                          <a:solidFill>
                            <a:srgbClr val="C00000"/>
                          </a:solidFill>
                        </a:rPr>
                        <a:t>yr</a:t>
                      </a:r>
                      <a:endParaRPr lang="en-US" dirty="0">
                        <a:solidFill>
                          <a:srgbClr val="C00000"/>
                        </a:solidFill>
                      </a:endParaRPr>
                    </a:p>
                  </a:txBody>
                  <a:tcPr/>
                </a:tc>
                <a:extLst>
                  <a:ext uri="{0D108BD9-81ED-4DB2-BD59-A6C34878D82A}">
                    <a16:rowId xmlns:a16="http://schemas.microsoft.com/office/drawing/2014/main" val="1882262986"/>
                  </a:ext>
                </a:extLst>
              </a:tr>
              <a:tr h="3708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baseline="30000" dirty="0" smtClean="0"/>
                        <a:t>225</a:t>
                      </a:r>
                      <a:r>
                        <a:rPr lang="en-US" dirty="0" smtClean="0"/>
                        <a:t>Ra</a:t>
                      </a:r>
                      <a:r>
                        <a:rPr lang="en-US" baseline="30000" dirty="0" smtClean="0"/>
                        <a:t>+</a:t>
                      </a:r>
                    </a:p>
                  </a:txBody>
                  <a:tcPr/>
                </a:tc>
                <a:tc>
                  <a:txBody>
                    <a:bodyPr/>
                    <a:lstStyle/>
                    <a:p>
                      <a:r>
                        <a:rPr lang="en-US" dirty="0" smtClean="0"/>
                        <a:t>15 days</a:t>
                      </a:r>
                      <a:endParaRPr lang="en-US" dirty="0"/>
                    </a:p>
                  </a:txBody>
                  <a:tcPr/>
                </a:tc>
                <a:extLst>
                  <a:ext uri="{0D108BD9-81ED-4DB2-BD59-A6C34878D82A}">
                    <a16:rowId xmlns:a16="http://schemas.microsoft.com/office/drawing/2014/main" val="750990780"/>
                  </a:ext>
                </a:extLst>
              </a:tr>
            </a:tbl>
          </a:graphicData>
        </a:graphic>
      </p:graphicFrame>
      <p:pic>
        <p:nvPicPr>
          <p:cNvPr id="49" name="Picture 4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650380" y="1947772"/>
            <a:ext cx="1605429" cy="903052"/>
          </a:xfrm>
          <a:prstGeom prst="rect">
            <a:avLst/>
          </a:prstGeom>
        </p:spPr>
      </p:pic>
      <p:sp>
        <p:nvSpPr>
          <p:cNvPr id="12" name="TextBox 11"/>
          <p:cNvSpPr txBox="1"/>
          <p:nvPr/>
        </p:nvSpPr>
        <p:spPr>
          <a:xfrm>
            <a:off x="969788" y="3239504"/>
            <a:ext cx="966611" cy="430887"/>
          </a:xfrm>
          <a:prstGeom prst="rect">
            <a:avLst/>
          </a:prstGeom>
          <a:noFill/>
        </p:spPr>
        <p:txBody>
          <a:bodyPr wrap="none" lIns="0" tIns="0" rIns="0" bIns="0" rtlCol="0">
            <a:spAutoFit/>
          </a:bodyPr>
          <a:lstStyle/>
          <a:p>
            <a:pPr algn="l"/>
            <a:r>
              <a:rPr lang="en-US" sz="1400" dirty="0" smtClean="0"/>
              <a:t>David </a:t>
            </a:r>
            <a:r>
              <a:rPr lang="en-US" sz="1400" dirty="0" err="1" smtClean="0"/>
              <a:t>Hucul</a:t>
            </a:r>
            <a:endParaRPr lang="en-US" sz="1400" dirty="0" smtClean="0"/>
          </a:p>
          <a:p>
            <a:pPr algn="l"/>
            <a:r>
              <a:rPr lang="en-US" sz="1400" dirty="0" smtClean="0"/>
              <a:t>(now AFRL)</a:t>
            </a:r>
          </a:p>
        </p:txBody>
      </p:sp>
      <p:sp>
        <p:nvSpPr>
          <p:cNvPr id="50" name="TextBox 49"/>
          <p:cNvSpPr txBox="1"/>
          <p:nvPr/>
        </p:nvSpPr>
        <p:spPr>
          <a:xfrm>
            <a:off x="5839430" y="3135760"/>
            <a:ext cx="2039020" cy="492443"/>
          </a:xfrm>
          <a:prstGeom prst="rect">
            <a:avLst/>
          </a:prstGeom>
          <a:noFill/>
        </p:spPr>
        <p:txBody>
          <a:bodyPr wrap="none" lIns="0" tIns="0" rIns="0" bIns="0" rtlCol="0">
            <a:spAutoFit/>
          </a:bodyPr>
          <a:lstStyle/>
          <a:p>
            <a:r>
              <a:rPr lang="el-GR" sz="3200" dirty="0"/>
              <a:t>λ</a:t>
            </a:r>
            <a:r>
              <a:rPr lang="en-US" sz="3200" dirty="0" smtClean="0"/>
              <a:t> = 494 nm</a:t>
            </a:r>
          </a:p>
        </p:txBody>
      </p:sp>
    </p:spTree>
    <p:extLst>
      <p:ext uri="{BB962C8B-B14F-4D97-AF65-F5344CB8AC3E}">
        <p14:creationId xmlns:p14="http://schemas.microsoft.com/office/powerpoint/2010/main" val="2601308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8"/>
          </p:nvPr>
        </p:nvSpPr>
        <p:spPr/>
        <p:txBody>
          <a:bodyPr/>
          <a:lstStyle/>
          <a:p>
            <a:fld id="{FE467E6B-9A71-6D40-8626-10A71C7AA91F}" type="datetime4">
              <a:rPr lang="en-US" smtClean="0"/>
              <a:t>January 13, 2025</a:t>
            </a:fld>
            <a:endParaRPr lang="en-US" dirty="0"/>
          </a:p>
        </p:txBody>
      </p:sp>
      <p:sp>
        <p:nvSpPr>
          <p:cNvPr id="3" name="Slide Number Placeholder 2"/>
          <p:cNvSpPr>
            <a:spLocks noGrp="1"/>
          </p:cNvSpPr>
          <p:nvPr>
            <p:ph type="sldNum" sz="quarter" idx="19"/>
          </p:nvPr>
        </p:nvSpPr>
        <p:spPr/>
        <p:txBody>
          <a:bodyPr/>
          <a:lstStyle/>
          <a:p>
            <a:fld id="{B6238B5B-F19C-E947-A0BC-87BD7983F871}" type="slidenum">
              <a:rPr lang="en-US" smtClean="0"/>
              <a:pPr/>
              <a:t>17</a:t>
            </a:fld>
            <a:endParaRPr lang="en-US" dirty="0"/>
          </a:p>
        </p:txBody>
      </p:sp>
      <p:sp>
        <p:nvSpPr>
          <p:cNvPr id="6" name="Title 5"/>
          <p:cNvSpPr>
            <a:spLocks noGrp="1"/>
          </p:cNvSpPr>
          <p:nvPr>
            <p:ph type="title"/>
          </p:nvPr>
        </p:nvSpPr>
        <p:spPr>
          <a:xfrm>
            <a:off x="640079" y="369582"/>
            <a:ext cx="7772400" cy="387798"/>
          </a:xfrm>
        </p:spPr>
        <p:txBody>
          <a:bodyPr/>
          <a:lstStyle/>
          <a:p>
            <a:r>
              <a:rPr lang="en-US" baseline="30000" dirty="0" smtClean="0"/>
              <a:t>133</a:t>
            </a:r>
            <a:r>
              <a:rPr lang="en-US" dirty="0" smtClean="0"/>
              <a:t>Ba</a:t>
            </a:r>
            <a:endParaRPr lang="en-US" baseline="300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79" y="1061069"/>
            <a:ext cx="5317721" cy="3373145"/>
          </a:xfrm>
          <a:prstGeom prst="rect">
            <a:avLst/>
          </a:prstGeom>
        </p:spPr>
      </p:pic>
      <p:grpSp>
        <p:nvGrpSpPr>
          <p:cNvPr id="18" name="Group 17"/>
          <p:cNvGrpSpPr/>
          <p:nvPr/>
        </p:nvGrpSpPr>
        <p:grpSpPr>
          <a:xfrm>
            <a:off x="3187874" y="1409765"/>
            <a:ext cx="5607159" cy="2661194"/>
            <a:chOff x="3187874" y="1409765"/>
            <a:chExt cx="5607159" cy="2661194"/>
          </a:xfrm>
        </p:grpSpPr>
        <p:sp>
          <p:nvSpPr>
            <p:cNvPr id="9" name="Rectangle 8"/>
            <p:cNvSpPr/>
            <p:nvPr/>
          </p:nvSpPr>
          <p:spPr>
            <a:xfrm>
              <a:off x="3187874" y="3851753"/>
              <a:ext cx="1350931" cy="219206"/>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5841" y="1409765"/>
              <a:ext cx="4179191" cy="666719"/>
            </a:xfrm>
            <a:prstGeom prst="rect">
              <a:avLst/>
            </a:prstGeom>
            <a:ln w="25400">
              <a:solidFill>
                <a:schemeClr val="accent5">
                  <a:lumMod val="75000"/>
                </a:schemeClr>
              </a:solidFill>
            </a:ln>
          </p:spPr>
        </p:pic>
        <p:cxnSp>
          <p:nvCxnSpPr>
            <p:cNvPr id="12" name="Straight Connector 11"/>
            <p:cNvCxnSpPr/>
            <p:nvPr/>
          </p:nvCxnSpPr>
          <p:spPr>
            <a:xfrm flipH="1">
              <a:off x="3187874" y="1409765"/>
              <a:ext cx="1427967" cy="2441988"/>
            </a:xfrm>
            <a:prstGeom prst="line">
              <a:avLst/>
            </a:prstGeom>
            <a:ln w="25400">
              <a:solidFill>
                <a:srgbClr val="E0A4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4538805" y="2076484"/>
              <a:ext cx="4256228" cy="1994475"/>
            </a:xfrm>
            <a:prstGeom prst="line">
              <a:avLst/>
            </a:prstGeom>
            <a:ln w="25400">
              <a:solidFill>
                <a:srgbClr val="E0A400"/>
              </a:solidFill>
            </a:ln>
          </p:spPr>
          <p:style>
            <a:lnRef idx="1">
              <a:schemeClr val="accent1"/>
            </a:lnRef>
            <a:fillRef idx="0">
              <a:schemeClr val="accent1"/>
            </a:fillRef>
            <a:effectRef idx="0">
              <a:schemeClr val="accent1"/>
            </a:effectRef>
            <a:fontRef idx="minor">
              <a:schemeClr val="tx1"/>
            </a:fontRef>
          </p:style>
        </p:cxnSp>
      </p:grpSp>
      <p:sp>
        <p:nvSpPr>
          <p:cNvPr id="20" name="Rectangle 19"/>
          <p:cNvSpPr/>
          <p:nvPr/>
        </p:nvSpPr>
        <p:spPr>
          <a:xfrm>
            <a:off x="4936237" y="2165624"/>
            <a:ext cx="3249203" cy="13537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Atomic physics</a:t>
            </a:r>
          </a:p>
          <a:p>
            <a:pPr algn="ctr"/>
            <a:r>
              <a:rPr lang="en-US" sz="3200" dirty="0" smtClean="0"/>
              <a:t>to the rescue!</a:t>
            </a:r>
            <a:endParaRPr lang="en-US" sz="3200" dirty="0"/>
          </a:p>
        </p:txBody>
      </p:sp>
    </p:spTree>
    <p:extLst>
      <p:ext uri="{BB962C8B-B14F-4D97-AF65-F5344CB8AC3E}">
        <p14:creationId xmlns:p14="http://schemas.microsoft.com/office/powerpoint/2010/main" val="2183684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710" y="1021394"/>
            <a:ext cx="5910870" cy="1958026"/>
          </a:xfrm>
          <a:prstGeom prst="rect">
            <a:avLst/>
          </a:prstGeom>
        </p:spPr>
      </p:pic>
      <p:sp>
        <p:nvSpPr>
          <p:cNvPr id="2" name="Date Placeholder 1"/>
          <p:cNvSpPr>
            <a:spLocks noGrp="1"/>
          </p:cNvSpPr>
          <p:nvPr>
            <p:ph type="dt" sz="half" idx="18"/>
          </p:nvPr>
        </p:nvSpPr>
        <p:spPr/>
        <p:txBody>
          <a:bodyPr/>
          <a:lstStyle/>
          <a:p>
            <a:fld id="{FE467E6B-9A71-6D40-8626-10A71C7AA91F}" type="datetime4">
              <a:rPr lang="en-US" smtClean="0"/>
              <a:t>January 13, 2025</a:t>
            </a:fld>
            <a:endParaRPr lang="en-US" dirty="0"/>
          </a:p>
        </p:txBody>
      </p:sp>
      <p:sp>
        <p:nvSpPr>
          <p:cNvPr id="3" name="Slide Number Placeholder 2"/>
          <p:cNvSpPr>
            <a:spLocks noGrp="1"/>
          </p:cNvSpPr>
          <p:nvPr>
            <p:ph type="sldNum" sz="quarter" idx="19"/>
          </p:nvPr>
        </p:nvSpPr>
        <p:spPr/>
        <p:txBody>
          <a:bodyPr/>
          <a:lstStyle/>
          <a:p>
            <a:fld id="{B6238B5B-F19C-E947-A0BC-87BD7983F871}" type="slidenum">
              <a:rPr lang="en-US" smtClean="0"/>
              <a:pPr/>
              <a:t>18</a:t>
            </a:fld>
            <a:endParaRPr lang="en-US" dirty="0"/>
          </a:p>
        </p:txBody>
      </p:sp>
      <p:sp>
        <p:nvSpPr>
          <p:cNvPr id="6" name="Title 5"/>
          <p:cNvSpPr>
            <a:spLocks noGrp="1"/>
          </p:cNvSpPr>
          <p:nvPr>
            <p:ph type="title"/>
          </p:nvPr>
        </p:nvSpPr>
        <p:spPr>
          <a:xfrm>
            <a:off x="640079" y="369582"/>
            <a:ext cx="7772400" cy="387798"/>
          </a:xfrm>
        </p:spPr>
        <p:txBody>
          <a:bodyPr/>
          <a:lstStyle/>
          <a:p>
            <a:r>
              <a:rPr lang="en-US" dirty="0" smtClean="0"/>
              <a:t>Let’s </a:t>
            </a:r>
            <a:r>
              <a:rPr lang="en-US" dirty="0"/>
              <a:t>be amazed by old-school </a:t>
            </a:r>
            <a:r>
              <a:rPr lang="en-US" dirty="0" smtClean="0"/>
              <a:t>spectroscopy I</a:t>
            </a:r>
            <a:endParaRPr lang="en-US" baseline="300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2942" y="1178790"/>
            <a:ext cx="2316424" cy="3276600"/>
          </a:xfrm>
          <a:prstGeom prst="rect">
            <a:avLst/>
          </a:prstGeom>
        </p:spPr>
      </p:pic>
    </p:spTree>
    <p:extLst>
      <p:ext uri="{BB962C8B-B14F-4D97-AF65-F5344CB8AC3E}">
        <p14:creationId xmlns:p14="http://schemas.microsoft.com/office/powerpoint/2010/main" val="7856826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8"/>
          </p:nvPr>
        </p:nvSpPr>
        <p:spPr/>
        <p:txBody>
          <a:bodyPr/>
          <a:lstStyle/>
          <a:p>
            <a:fld id="{FE467E6B-9A71-6D40-8626-10A71C7AA91F}" type="datetime4">
              <a:rPr lang="en-US" smtClean="0"/>
              <a:t>January 13, 2025</a:t>
            </a:fld>
            <a:endParaRPr lang="en-US" dirty="0"/>
          </a:p>
        </p:txBody>
      </p:sp>
      <p:sp>
        <p:nvSpPr>
          <p:cNvPr id="3" name="Slide Number Placeholder 2"/>
          <p:cNvSpPr>
            <a:spLocks noGrp="1"/>
          </p:cNvSpPr>
          <p:nvPr>
            <p:ph type="sldNum" sz="quarter" idx="19"/>
          </p:nvPr>
        </p:nvSpPr>
        <p:spPr/>
        <p:txBody>
          <a:bodyPr/>
          <a:lstStyle/>
          <a:p>
            <a:fld id="{B6238B5B-F19C-E947-A0BC-87BD7983F871}" type="slidenum">
              <a:rPr lang="en-US" smtClean="0"/>
              <a:pPr/>
              <a:t>19</a:t>
            </a:fld>
            <a:endParaRPr lang="en-US" dirty="0"/>
          </a:p>
        </p:txBody>
      </p:sp>
      <p:sp>
        <p:nvSpPr>
          <p:cNvPr id="6" name="Title 5"/>
          <p:cNvSpPr>
            <a:spLocks noGrp="1"/>
          </p:cNvSpPr>
          <p:nvPr>
            <p:ph type="title"/>
          </p:nvPr>
        </p:nvSpPr>
        <p:spPr>
          <a:xfrm>
            <a:off x="640079" y="369582"/>
            <a:ext cx="7772400" cy="387798"/>
          </a:xfrm>
        </p:spPr>
        <p:txBody>
          <a:bodyPr/>
          <a:lstStyle/>
          <a:p>
            <a:r>
              <a:rPr lang="en-US" baseline="30000" dirty="0" smtClean="0"/>
              <a:t>133</a:t>
            </a:r>
            <a:r>
              <a:rPr lang="en-US" dirty="0" smtClean="0"/>
              <a:t>Ba</a:t>
            </a:r>
            <a:r>
              <a:rPr lang="en-US" baseline="30000" dirty="0" smtClean="0"/>
              <a:t>+</a:t>
            </a:r>
            <a:endParaRPr lang="en-US" baseline="30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79" y="933120"/>
            <a:ext cx="3340341" cy="3562886"/>
          </a:xfrm>
          <a:prstGeom prst="rect">
            <a:avLst/>
          </a:prstGeom>
        </p:spPr>
      </p:pic>
      <p:sp>
        <p:nvSpPr>
          <p:cNvPr id="5" name="TextBox 4"/>
          <p:cNvSpPr txBox="1"/>
          <p:nvPr/>
        </p:nvSpPr>
        <p:spPr>
          <a:xfrm>
            <a:off x="4501966" y="1527297"/>
            <a:ext cx="3847400" cy="1231106"/>
          </a:xfrm>
          <a:prstGeom prst="rect">
            <a:avLst/>
          </a:prstGeom>
          <a:noFill/>
        </p:spPr>
        <p:txBody>
          <a:bodyPr wrap="none" lIns="0" tIns="0" rIns="0" bIns="0" rtlCol="0">
            <a:spAutoFit/>
          </a:bodyPr>
          <a:lstStyle/>
          <a:p>
            <a:pPr marL="285750" indent="-285750" algn="l">
              <a:buFont typeface="Arial" panose="020B0604020202020204" pitchFamily="34" charset="0"/>
              <a:buChar char="•"/>
            </a:pPr>
            <a:r>
              <a:rPr lang="en-US" sz="2000" dirty="0" smtClean="0"/>
              <a:t>Vis &amp; IR operating wavelengths</a:t>
            </a:r>
          </a:p>
          <a:p>
            <a:pPr marL="285750" indent="-285750" algn="l">
              <a:buFont typeface="Arial" panose="020B0604020202020204" pitchFamily="34" charset="0"/>
              <a:buChar char="•"/>
            </a:pPr>
            <a:r>
              <a:rPr lang="en-US" sz="2000" dirty="0" smtClean="0"/>
              <a:t>Long-lived D states</a:t>
            </a:r>
          </a:p>
          <a:p>
            <a:pPr marL="285750" indent="-285750" algn="l">
              <a:buFont typeface="Arial" panose="020B0604020202020204" pitchFamily="34" charset="0"/>
              <a:buChar char="•"/>
            </a:pPr>
            <a:r>
              <a:rPr lang="en-US" sz="2000" dirty="0" smtClean="0"/>
              <a:t>Fast, reliable state preparation</a:t>
            </a:r>
          </a:p>
          <a:p>
            <a:pPr marL="285750" indent="-285750" algn="l">
              <a:buFont typeface="Arial" panose="020B0604020202020204" pitchFamily="34" charset="0"/>
              <a:buChar char="•"/>
            </a:pPr>
            <a:r>
              <a:rPr lang="en-US" sz="2000" dirty="0" smtClean="0"/>
              <a:t>Clock state qubit</a:t>
            </a:r>
          </a:p>
        </p:txBody>
      </p:sp>
      <p:sp>
        <p:nvSpPr>
          <p:cNvPr id="8" name="Rectangle 7"/>
          <p:cNvSpPr/>
          <p:nvPr/>
        </p:nvSpPr>
        <p:spPr>
          <a:xfrm>
            <a:off x="4307093" y="1111893"/>
            <a:ext cx="3662606" cy="369332"/>
          </a:xfrm>
          <a:prstGeom prst="rect">
            <a:avLst/>
          </a:prstGeom>
        </p:spPr>
        <p:txBody>
          <a:bodyPr wrap="none">
            <a:spAutoFit/>
          </a:bodyPr>
          <a:lstStyle/>
          <a:p>
            <a:r>
              <a:rPr lang="en-US" sz="1800" b="1" dirty="0" smtClean="0"/>
              <a:t>THINGS WE LIKE ABOUT </a:t>
            </a:r>
            <a:r>
              <a:rPr lang="en-US" sz="1800" b="1" baseline="30000" dirty="0" smtClean="0"/>
              <a:t>133</a:t>
            </a:r>
            <a:r>
              <a:rPr lang="en-US" sz="1800" b="1" dirty="0" smtClean="0"/>
              <a:t>Ba</a:t>
            </a:r>
            <a:r>
              <a:rPr lang="en-US" sz="1800" b="1" baseline="30000" dirty="0" smtClean="0"/>
              <a:t>+</a:t>
            </a:r>
            <a:endParaRPr lang="en-US" sz="1800" b="1" baseline="30000" dirty="0"/>
          </a:p>
        </p:txBody>
      </p:sp>
      <p:sp>
        <p:nvSpPr>
          <p:cNvPr id="15" name="Rectangle 14"/>
          <p:cNvSpPr/>
          <p:nvPr/>
        </p:nvSpPr>
        <p:spPr>
          <a:xfrm>
            <a:off x="4307093" y="2999182"/>
            <a:ext cx="3132589" cy="369332"/>
          </a:xfrm>
          <a:prstGeom prst="rect">
            <a:avLst/>
          </a:prstGeom>
        </p:spPr>
        <p:txBody>
          <a:bodyPr wrap="none">
            <a:spAutoFit/>
          </a:bodyPr>
          <a:lstStyle/>
          <a:p>
            <a:r>
              <a:rPr lang="en-US" sz="1800" b="1" dirty="0" smtClean="0"/>
              <a:t>CHALLENGES WITH </a:t>
            </a:r>
            <a:r>
              <a:rPr lang="en-US" sz="1800" b="1" baseline="30000" dirty="0" smtClean="0"/>
              <a:t>133</a:t>
            </a:r>
            <a:r>
              <a:rPr lang="en-US" sz="1800" b="1" dirty="0" smtClean="0"/>
              <a:t>Ba</a:t>
            </a:r>
            <a:r>
              <a:rPr lang="en-US" sz="1800" b="1" baseline="30000" dirty="0" smtClean="0"/>
              <a:t>+</a:t>
            </a:r>
            <a:endParaRPr lang="en-US" sz="1800" b="1" baseline="30000" dirty="0"/>
          </a:p>
        </p:txBody>
      </p:sp>
      <p:sp>
        <p:nvSpPr>
          <p:cNvPr id="16" name="TextBox 15"/>
          <p:cNvSpPr txBox="1"/>
          <p:nvPr/>
        </p:nvSpPr>
        <p:spPr>
          <a:xfrm>
            <a:off x="4501142" y="3424472"/>
            <a:ext cx="3945183" cy="615553"/>
          </a:xfrm>
          <a:prstGeom prst="rect">
            <a:avLst/>
          </a:prstGeom>
          <a:noFill/>
        </p:spPr>
        <p:txBody>
          <a:bodyPr wrap="none" lIns="0" tIns="0" rIns="0" bIns="0" rtlCol="0">
            <a:spAutoFit/>
          </a:bodyPr>
          <a:lstStyle/>
          <a:p>
            <a:pPr marL="285750" indent="-285750" algn="l">
              <a:buFont typeface="Arial" panose="020B0604020202020204" pitchFamily="34" charset="0"/>
              <a:buChar char="•"/>
            </a:pPr>
            <a:r>
              <a:rPr lang="en-US" sz="2000" dirty="0" smtClean="0"/>
              <a:t>“There isn’t any.” - David </a:t>
            </a:r>
            <a:r>
              <a:rPr lang="en-US" sz="2000" dirty="0" err="1" smtClean="0"/>
              <a:t>Hucul</a:t>
            </a:r>
            <a:endParaRPr lang="en-US" sz="2000" dirty="0" smtClean="0"/>
          </a:p>
          <a:p>
            <a:pPr marL="285750" indent="-285750" algn="l">
              <a:buFont typeface="Arial" panose="020B0604020202020204" pitchFamily="34" charset="0"/>
              <a:buChar char="•"/>
            </a:pPr>
            <a:r>
              <a:rPr lang="en-US" sz="2000" dirty="0" smtClean="0"/>
              <a:t>(and anyway, it’d be radioactive)</a:t>
            </a:r>
          </a:p>
        </p:txBody>
      </p:sp>
    </p:spTree>
    <p:extLst>
      <p:ext uri="{BB962C8B-B14F-4D97-AF65-F5344CB8AC3E}">
        <p14:creationId xmlns:p14="http://schemas.microsoft.com/office/powerpoint/2010/main" val="600191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097280" y="1554480"/>
            <a:ext cx="3383280" cy="1805623"/>
          </a:xfrm>
        </p:spPr>
        <p:txBody>
          <a:bodyPr/>
          <a:lstStyle/>
          <a:p>
            <a:pPr marL="285750" indent="-285750">
              <a:buFont typeface="Arial" panose="020B0604020202020204" pitchFamily="34" charset="0"/>
              <a:buChar char="•"/>
            </a:pPr>
            <a:r>
              <a:rPr lang="en-US" dirty="0" smtClean="0"/>
              <a:t>Nuclear spin</a:t>
            </a:r>
          </a:p>
          <a:p>
            <a:pPr marL="285750" indent="-285750">
              <a:buFont typeface="Arial" panose="020B0604020202020204" pitchFamily="34" charset="0"/>
              <a:buChar char="•"/>
            </a:pPr>
            <a:r>
              <a:rPr lang="en-US" dirty="0" smtClean="0"/>
              <a:t>Lifetimes, abundances</a:t>
            </a:r>
          </a:p>
          <a:p>
            <a:pPr marL="285750" indent="-285750">
              <a:buFont typeface="Arial" panose="020B0604020202020204" pitchFamily="34" charset="0"/>
              <a:buChar char="•"/>
            </a:pPr>
            <a:r>
              <a:rPr lang="en-US" dirty="0"/>
              <a:t>rare species</a:t>
            </a:r>
            <a:r>
              <a:rPr lang="en-US" dirty="0" smtClean="0"/>
              <a:t>: </a:t>
            </a:r>
            <a:r>
              <a:rPr lang="en-US" baseline="30000" dirty="0" smtClean="0"/>
              <a:t>133</a:t>
            </a:r>
            <a:r>
              <a:rPr lang="en-US" dirty="0" smtClean="0"/>
              <a:t>Ba, </a:t>
            </a:r>
            <a:r>
              <a:rPr lang="en-US" baseline="30000" dirty="0" smtClean="0"/>
              <a:t>225</a:t>
            </a:r>
            <a:r>
              <a:rPr lang="en-US" dirty="0" smtClean="0"/>
              <a:t>Ra </a:t>
            </a:r>
            <a:r>
              <a:rPr lang="en-US" dirty="0"/>
              <a:t>and </a:t>
            </a:r>
            <a:r>
              <a:rPr lang="en-US" baseline="30000" dirty="0" smtClean="0"/>
              <a:t>229</a:t>
            </a:r>
            <a:r>
              <a:rPr lang="en-US" dirty="0" smtClean="0"/>
              <a:t>Th ions</a:t>
            </a:r>
          </a:p>
          <a:p>
            <a:pPr marL="285750" indent="-285750">
              <a:buFont typeface="Arial" panose="020B0604020202020204" pitchFamily="34" charset="0"/>
              <a:buChar char="•"/>
            </a:pPr>
            <a:r>
              <a:rPr lang="en-US" dirty="0" smtClean="0"/>
              <a:t>Isotopically pure samples</a:t>
            </a:r>
          </a:p>
          <a:p>
            <a:pPr marL="285750" indent="-285750">
              <a:buFont typeface="Arial" panose="020B0604020202020204" pitchFamily="34" charset="0"/>
              <a:buChar char="•"/>
            </a:pPr>
            <a:r>
              <a:rPr lang="en-US" dirty="0" smtClean="0"/>
              <a:t>Clever NP techniques</a:t>
            </a:r>
          </a:p>
          <a:p>
            <a:pPr marL="285750" indent="-285750">
              <a:buFont typeface="Arial" panose="020B0604020202020204" pitchFamily="34" charset="0"/>
              <a:buChar char="•"/>
            </a:pPr>
            <a:r>
              <a:rPr lang="en-US" dirty="0" err="1" smtClean="0"/>
              <a:t>eEDM</a:t>
            </a:r>
            <a:r>
              <a:rPr lang="en-US" dirty="0" smtClean="0"/>
              <a:t> (Eric Cornell)</a:t>
            </a:r>
            <a:endParaRPr lang="en-US" dirty="0"/>
          </a:p>
        </p:txBody>
      </p:sp>
      <p:sp>
        <p:nvSpPr>
          <p:cNvPr id="3" name="Text Placeholder 2"/>
          <p:cNvSpPr>
            <a:spLocks noGrp="1"/>
          </p:cNvSpPr>
          <p:nvPr>
            <p:ph type="body" sz="quarter" idx="15"/>
          </p:nvPr>
        </p:nvSpPr>
        <p:spPr/>
        <p:txBody>
          <a:bodyPr/>
          <a:lstStyle/>
          <a:p>
            <a:r>
              <a:rPr lang="en-US" dirty="0" smtClean="0"/>
              <a:t>NP influences TIQIS</a:t>
            </a:r>
            <a:endParaRPr lang="en-US" dirty="0"/>
          </a:p>
        </p:txBody>
      </p:sp>
      <p:sp>
        <p:nvSpPr>
          <p:cNvPr id="4" name="Date Placeholder 3"/>
          <p:cNvSpPr>
            <a:spLocks noGrp="1"/>
          </p:cNvSpPr>
          <p:nvPr>
            <p:ph type="dt" sz="half" idx="18"/>
          </p:nvPr>
        </p:nvSpPr>
        <p:spPr/>
        <p:txBody>
          <a:bodyPr/>
          <a:lstStyle/>
          <a:p>
            <a:fld id="{2E97A3B5-6613-4F46-BF76-6FADC2B102EA}" type="datetime4">
              <a:rPr lang="en-US" smtClean="0"/>
              <a:t>January 13, 2025</a:t>
            </a:fld>
            <a:endParaRPr lang="en-US" dirty="0"/>
          </a:p>
        </p:txBody>
      </p:sp>
      <p:sp>
        <p:nvSpPr>
          <p:cNvPr id="5" name="Slide Number Placeholder 4"/>
          <p:cNvSpPr>
            <a:spLocks noGrp="1"/>
          </p:cNvSpPr>
          <p:nvPr>
            <p:ph type="sldNum" sz="quarter" idx="19"/>
          </p:nvPr>
        </p:nvSpPr>
        <p:spPr/>
        <p:txBody>
          <a:bodyPr/>
          <a:lstStyle/>
          <a:p>
            <a:fld id="{B6238B5B-F19C-E947-A0BC-87BD7983F871}" type="slidenum">
              <a:rPr lang="en-US" smtClean="0"/>
              <a:pPr/>
              <a:t>2</a:t>
            </a:fld>
            <a:endParaRPr lang="en-US" dirty="0"/>
          </a:p>
        </p:txBody>
      </p:sp>
      <p:sp>
        <p:nvSpPr>
          <p:cNvPr id="6" name="Text Placeholder 5"/>
          <p:cNvSpPr>
            <a:spLocks noGrp="1"/>
          </p:cNvSpPr>
          <p:nvPr>
            <p:ph type="body" sz="quarter" idx="20"/>
          </p:nvPr>
        </p:nvSpPr>
        <p:spPr>
          <a:xfrm>
            <a:off x="5029200" y="1554480"/>
            <a:ext cx="3383280" cy="1487587"/>
          </a:xfrm>
        </p:spPr>
        <p:txBody>
          <a:bodyPr/>
          <a:lstStyle/>
          <a:p>
            <a:pPr marL="285750" indent="-285750">
              <a:buFont typeface="Arial" panose="020B0604020202020204" pitchFamily="34" charset="0"/>
              <a:buChar char="•"/>
            </a:pPr>
            <a:r>
              <a:rPr lang="en-US" dirty="0" smtClean="0"/>
              <a:t>Spectroscopic nuclear moments</a:t>
            </a:r>
          </a:p>
          <a:p>
            <a:pPr marL="285750" indent="-285750">
              <a:buFont typeface="Arial" panose="020B0604020202020204" pitchFamily="34" charset="0"/>
              <a:buChar char="•"/>
            </a:pPr>
            <a:r>
              <a:rPr lang="en-US" dirty="0" smtClean="0"/>
              <a:t>Atomic parity violation</a:t>
            </a:r>
          </a:p>
          <a:p>
            <a:pPr marL="285750" indent="-285750">
              <a:buFont typeface="Arial" panose="020B0604020202020204" pitchFamily="34" charset="0"/>
              <a:buChar char="•"/>
            </a:pPr>
            <a:r>
              <a:rPr lang="en-US" dirty="0" smtClean="0"/>
              <a:t>Nucleon EDMs?</a:t>
            </a:r>
          </a:p>
          <a:p>
            <a:pPr marL="285750" indent="-285750">
              <a:buFont typeface="Arial" panose="020B0604020202020204" pitchFamily="34" charset="0"/>
              <a:buChar char="•"/>
            </a:pPr>
            <a:r>
              <a:rPr lang="en-US" dirty="0" err="1" smtClean="0"/>
              <a:t>Qsim</a:t>
            </a:r>
            <a:r>
              <a:rPr lang="en-US" dirty="0" smtClean="0"/>
              <a:t> of nuclear physics?</a:t>
            </a:r>
          </a:p>
          <a:p>
            <a:pPr marL="285750" indent="-285750">
              <a:buFont typeface="Arial" panose="020B0604020202020204" pitchFamily="34" charset="0"/>
              <a:buChar char="•"/>
            </a:pPr>
            <a:r>
              <a:rPr lang="en-US" dirty="0" smtClean="0"/>
              <a:t>Relic neutrino search?</a:t>
            </a:r>
            <a:endParaRPr lang="en-US" dirty="0"/>
          </a:p>
        </p:txBody>
      </p:sp>
      <p:sp>
        <p:nvSpPr>
          <p:cNvPr id="7" name="Text Placeholder 6"/>
          <p:cNvSpPr>
            <a:spLocks noGrp="1"/>
          </p:cNvSpPr>
          <p:nvPr>
            <p:ph type="body" sz="quarter" idx="21"/>
          </p:nvPr>
        </p:nvSpPr>
        <p:spPr/>
        <p:txBody>
          <a:bodyPr/>
          <a:lstStyle/>
          <a:p>
            <a:r>
              <a:rPr lang="en-US" dirty="0" smtClean="0"/>
              <a:t>TIQIS influences NP</a:t>
            </a:r>
            <a:endParaRPr lang="en-US" dirty="0"/>
          </a:p>
        </p:txBody>
      </p:sp>
      <p:sp>
        <p:nvSpPr>
          <p:cNvPr id="8" name="Title 7"/>
          <p:cNvSpPr>
            <a:spLocks noGrp="1"/>
          </p:cNvSpPr>
          <p:nvPr>
            <p:ph type="title"/>
          </p:nvPr>
        </p:nvSpPr>
        <p:spPr>
          <a:xfrm>
            <a:off x="640079" y="424981"/>
            <a:ext cx="7772400" cy="332399"/>
          </a:xfrm>
        </p:spPr>
        <p:txBody>
          <a:bodyPr/>
          <a:lstStyle/>
          <a:p>
            <a:r>
              <a:rPr lang="en-US" sz="2400" dirty="0" smtClean="0"/>
              <a:t>Nuclear Physics (NP) and Trapped Ion QIS (TIQIS)</a:t>
            </a:r>
            <a:endParaRPr lang="en-US" sz="2400" dirty="0"/>
          </a:p>
        </p:txBody>
      </p:sp>
    </p:spTree>
    <p:extLst>
      <p:ext uri="{BB962C8B-B14F-4D97-AF65-F5344CB8AC3E}">
        <p14:creationId xmlns:p14="http://schemas.microsoft.com/office/powerpoint/2010/main" val="3946478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8"/>
          </p:nvPr>
        </p:nvSpPr>
        <p:spPr/>
        <p:txBody>
          <a:bodyPr/>
          <a:lstStyle/>
          <a:p>
            <a:fld id="{FE467E6B-9A71-6D40-8626-10A71C7AA91F}" type="datetime4">
              <a:rPr lang="en-US" smtClean="0"/>
              <a:t>January 13, 2025</a:t>
            </a:fld>
            <a:endParaRPr lang="en-US" dirty="0"/>
          </a:p>
        </p:txBody>
      </p:sp>
      <p:sp>
        <p:nvSpPr>
          <p:cNvPr id="3" name="Slide Number Placeholder 2"/>
          <p:cNvSpPr>
            <a:spLocks noGrp="1"/>
          </p:cNvSpPr>
          <p:nvPr>
            <p:ph type="sldNum" sz="quarter" idx="19"/>
          </p:nvPr>
        </p:nvSpPr>
        <p:spPr/>
        <p:txBody>
          <a:bodyPr/>
          <a:lstStyle/>
          <a:p>
            <a:fld id="{B6238B5B-F19C-E947-A0BC-87BD7983F871}" type="slidenum">
              <a:rPr lang="en-US" smtClean="0"/>
              <a:pPr/>
              <a:t>20</a:t>
            </a:fld>
            <a:endParaRPr lang="en-US" dirty="0"/>
          </a:p>
        </p:txBody>
      </p:sp>
      <p:sp>
        <p:nvSpPr>
          <p:cNvPr id="6" name="Title 5"/>
          <p:cNvSpPr>
            <a:spLocks noGrp="1"/>
          </p:cNvSpPr>
          <p:nvPr>
            <p:ph type="title"/>
          </p:nvPr>
        </p:nvSpPr>
        <p:spPr>
          <a:xfrm>
            <a:off x="640079" y="369582"/>
            <a:ext cx="7772400" cy="387798"/>
          </a:xfrm>
        </p:spPr>
        <p:txBody>
          <a:bodyPr/>
          <a:lstStyle/>
          <a:p>
            <a:r>
              <a:rPr lang="en-US" baseline="30000" dirty="0" smtClean="0"/>
              <a:t>133</a:t>
            </a:r>
            <a:r>
              <a:rPr lang="en-US" dirty="0" smtClean="0"/>
              <a:t>Ba</a:t>
            </a:r>
            <a:r>
              <a:rPr lang="en-US" baseline="30000" dirty="0" smtClean="0"/>
              <a:t>+</a:t>
            </a:r>
            <a:r>
              <a:rPr lang="en-US" dirty="0" smtClean="0"/>
              <a:t> Radioactivity</a:t>
            </a:r>
            <a:endParaRPr lang="en-US" baseline="30000" dirty="0"/>
          </a:p>
        </p:txBody>
      </p:sp>
      <p:pic>
        <p:nvPicPr>
          <p:cNvPr id="7" name="droppedImage.png"/>
          <p:cNvPicPr>
            <a:picLocks noChangeAspect="1"/>
          </p:cNvPicPr>
          <p:nvPr/>
        </p:nvPicPr>
        <p:blipFill>
          <a:blip r:embed="rId2">
            <a:extLst/>
          </a:blip>
          <a:stretch>
            <a:fillRect/>
          </a:stretch>
        </p:blipFill>
        <p:spPr>
          <a:xfrm>
            <a:off x="1316735" y="1389364"/>
            <a:ext cx="2011681" cy="2604766"/>
          </a:xfrm>
          <a:prstGeom prst="rect">
            <a:avLst/>
          </a:prstGeom>
          <a:ln w="12700">
            <a:miter lim="400000"/>
          </a:ln>
        </p:spPr>
      </p:pic>
      <p:pic>
        <p:nvPicPr>
          <p:cNvPr id="8" name="droppedImage.pdf"/>
          <p:cNvPicPr>
            <a:picLocks noChangeAspect="1"/>
          </p:cNvPicPr>
          <p:nvPr/>
        </p:nvPicPr>
        <p:blipFill>
          <a:blip r:embed="rId3">
            <a:extLst/>
          </a:blip>
          <a:stretch>
            <a:fillRect/>
          </a:stretch>
        </p:blipFill>
        <p:spPr>
          <a:xfrm>
            <a:off x="4272075" y="1547299"/>
            <a:ext cx="4108497" cy="2615385"/>
          </a:xfrm>
          <a:prstGeom prst="rect">
            <a:avLst/>
          </a:prstGeom>
          <a:ln w="12700">
            <a:miter lim="400000"/>
          </a:ln>
        </p:spPr>
      </p:pic>
      <p:sp>
        <p:nvSpPr>
          <p:cNvPr id="22" name="Shape 215"/>
          <p:cNvSpPr/>
          <p:nvPr/>
        </p:nvSpPr>
        <p:spPr>
          <a:xfrm>
            <a:off x="1231962" y="872558"/>
            <a:ext cx="6646488" cy="72125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26789" tIns="26789" rIns="26789" bIns="26789" numCol="1" anchor="t">
            <a:noAutofit/>
          </a:bodyPr>
          <a:lstStyle/>
          <a:p>
            <a:pPr defTabSz="910796" hangingPunct="0">
              <a:buClr>
                <a:srgbClr val="000000"/>
              </a:buClr>
              <a:defRPr sz="3200">
                <a:solidFill>
                  <a:srgbClr val="FFFFFF"/>
                </a:solidFill>
                <a:uFill>
                  <a:solidFill>
                    <a:srgbClr val="FFFFFF"/>
                  </a:solidFill>
                </a:uFill>
                <a:latin typeface="Bank Gothic Medium"/>
                <a:ea typeface="Bank Gothic Medium"/>
                <a:cs typeface="Bank Gothic Medium"/>
                <a:sym typeface="Bank Gothic Medium"/>
              </a:defRPr>
            </a:pPr>
            <a:r>
              <a:rPr lang="en-US" sz="2800" b="1" dirty="0" smtClean="0">
                <a:solidFill>
                  <a:srgbClr val="58595B"/>
                </a:solidFill>
                <a:latin typeface="Helvetica" pitchFamily="2" charset="0"/>
                <a:ea typeface="+mj-ea"/>
                <a:cs typeface="+mj-cs"/>
              </a:rPr>
              <a:t>Electron Capture (</a:t>
            </a:r>
            <a:r>
              <a:rPr lang="el-GR" sz="2800" b="1" dirty="0" smtClean="0">
                <a:solidFill>
                  <a:srgbClr val="58595B"/>
                </a:solidFill>
                <a:latin typeface="Helvetica" pitchFamily="2" charset="0"/>
                <a:ea typeface="+mj-ea"/>
                <a:cs typeface="+mj-cs"/>
              </a:rPr>
              <a:t>ε</a:t>
            </a:r>
            <a:r>
              <a:rPr lang="en-US" sz="2800" b="1" dirty="0" smtClean="0">
                <a:solidFill>
                  <a:srgbClr val="58595B"/>
                </a:solidFill>
                <a:latin typeface="Helvetica" pitchFamily="2" charset="0"/>
                <a:ea typeface="+mj-ea"/>
                <a:cs typeface="+mj-cs"/>
              </a:rPr>
              <a:t>), t</a:t>
            </a:r>
            <a:r>
              <a:rPr lang="en-US" sz="2800" b="1" baseline="-25000" dirty="0" smtClean="0">
                <a:solidFill>
                  <a:srgbClr val="58595B"/>
                </a:solidFill>
                <a:latin typeface="Helvetica" pitchFamily="2" charset="0"/>
                <a:ea typeface="+mj-ea"/>
                <a:cs typeface="+mj-cs"/>
              </a:rPr>
              <a:t>1/2</a:t>
            </a:r>
            <a:r>
              <a:rPr lang="en-US" sz="2800" b="1" dirty="0" smtClean="0">
                <a:solidFill>
                  <a:srgbClr val="58595B"/>
                </a:solidFill>
                <a:latin typeface="Helvetica" pitchFamily="2" charset="0"/>
                <a:ea typeface="+mj-ea"/>
                <a:cs typeface="+mj-cs"/>
              </a:rPr>
              <a:t> = 10 y</a:t>
            </a:r>
            <a:endParaRPr sz="2800" kern="0" dirty="0">
              <a:uFill>
                <a:solidFill>
                  <a:srgbClr val="FFFFFF"/>
                </a:solidFill>
              </a:uFill>
              <a:ea typeface="Bank Gothic Medium"/>
              <a:cs typeface="Times New Roman" panose="02020603050405020304" pitchFamily="18" charset="0"/>
              <a:sym typeface="Bank Gothic Medium"/>
            </a:endParaRPr>
          </a:p>
        </p:txBody>
      </p:sp>
    </p:spTree>
    <p:extLst>
      <p:ext uri="{BB962C8B-B14F-4D97-AF65-F5344CB8AC3E}">
        <p14:creationId xmlns:p14="http://schemas.microsoft.com/office/powerpoint/2010/main" val="2287386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8"/>
          </p:nvPr>
        </p:nvSpPr>
        <p:spPr/>
        <p:txBody>
          <a:bodyPr/>
          <a:lstStyle/>
          <a:p>
            <a:fld id="{FE467E6B-9A71-6D40-8626-10A71C7AA91F}" type="datetime4">
              <a:rPr lang="en-US" smtClean="0"/>
              <a:t>January 13, 2025</a:t>
            </a:fld>
            <a:endParaRPr lang="en-US" dirty="0"/>
          </a:p>
        </p:txBody>
      </p:sp>
      <p:sp>
        <p:nvSpPr>
          <p:cNvPr id="3" name="Slide Number Placeholder 2"/>
          <p:cNvSpPr>
            <a:spLocks noGrp="1"/>
          </p:cNvSpPr>
          <p:nvPr>
            <p:ph type="sldNum" sz="quarter" idx="19"/>
          </p:nvPr>
        </p:nvSpPr>
        <p:spPr/>
        <p:txBody>
          <a:bodyPr/>
          <a:lstStyle/>
          <a:p>
            <a:fld id="{B6238B5B-F19C-E947-A0BC-87BD7983F871}" type="slidenum">
              <a:rPr lang="en-US" smtClean="0"/>
              <a:pPr/>
              <a:t>21</a:t>
            </a:fld>
            <a:endParaRPr lang="en-US" dirty="0"/>
          </a:p>
        </p:txBody>
      </p:sp>
      <p:pic>
        <p:nvPicPr>
          <p:cNvPr id="9" name="Picture 8" descr="20160502_135134.jpg"/>
          <p:cNvPicPr>
            <a:picLocks noChangeAspect="1"/>
          </p:cNvPicPr>
          <p:nvPr/>
        </p:nvPicPr>
        <p:blipFill rotWithShape="1">
          <a:blip r:embed="rId2">
            <a:extLst>
              <a:ext uri="{28A0092B-C50C-407E-A947-70E740481C1C}">
                <a14:useLocalDpi xmlns:a14="http://schemas.microsoft.com/office/drawing/2010/main" val="0"/>
              </a:ext>
            </a:extLst>
          </a:blip>
          <a:srcRect l="1666" t="33827" r="2500"/>
          <a:stretch/>
        </p:blipFill>
        <p:spPr>
          <a:xfrm>
            <a:off x="646867" y="896796"/>
            <a:ext cx="7772931" cy="3391673"/>
          </a:xfrm>
          <a:prstGeom prst="rect">
            <a:avLst/>
          </a:prstGeom>
        </p:spPr>
      </p:pic>
      <p:grpSp>
        <p:nvGrpSpPr>
          <p:cNvPr id="5" name="Group 4"/>
          <p:cNvGrpSpPr/>
          <p:nvPr/>
        </p:nvGrpSpPr>
        <p:grpSpPr>
          <a:xfrm>
            <a:off x="394975" y="1039825"/>
            <a:ext cx="3051244" cy="3481849"/>
            <a:chOff x="577992" y="1666240"/>
            <a:chExt cx="3608885" cy="4118187"/>
          </a:xfrm>
        </p:grpSpPr>
        <p:sp>
          <p:nvSpPr>
            <p:cNvPr id="10" name="Snip Diagonal Corner Rectangle 9"/>
            <p:cNvSpPr/>
            <p:nvPr/>
          </p:nvSpPr>
          <p:spPr>
            <a:xfrm>
              <a:off x="577992" y="1666240"/>
              <a:ext cx="3608885" cy="4118187"/>
            </a:xfrm>
            <a:prstGeom prst="snip2DiagRect">
              <a:avLst>
                <a:gd name="adj1" fmla="val 0"/>
                <a:gd name="adj2" fmla="val 50000"/>
              </a:avLst>
            </a:prstGeom>
          </p:spPr>
          <p:style>
            <a:lnRef idx="0">
              <a:schemeClr val="dk1"/>
            </a:lnRef>
            <a:fillRef idx="3">
              <a:schemeClr val="dk1"/>
            </a:fillRef>
            <a:effectRef idx="3">
              <a:schemeClr val="dk1"/>
            </a:effectRef>
            <a:fontRef idx="minor">
              <a:schemeClr val="lt1"/>
            </a:fontRef>
          </p:style>
          <p:txBody>
            <a:bodyPr lIns="130046" tIns="65023" rIns="130046" bIns="65023" spcCol="0" rtlCol="0" anchor="ctr"/>
            <a:lstStyle/>
            <a:p>
              <a:pPr algn="ctr"/>
              <a:endParaRPr lang="en-US"/>
            </a:p>
          </p:txBody>
        </p:sp>
        <p:sp>
          <p:nvSpPr>
            <p:cNvPr id="11" name="Oval 10"/>
            <p:cNvSpPr/>
            <p:nvPr/>
          </p:nvSpPr>
          <p:spPr>
            <a:xfrm>
              <a:off x="2489027" y="2858347"/>
              <a:ext cx="848924" cy="758613"/>
            </a:xfrm>
            <a:prstGeom prst="ellipse">
              <a:avLst/>
            </a:prstGeom>
          </p:spPr>
          <p:style>
            <a:lnRef idx="1">
              <a:schemeClr val="accent2"/>
            </a:lnRef>
            <a:fillRef idx="3">
              <a:schemeClr val="accent2"/>
            </a:fillRef>
            <a:effectRef idx="2">
              <a:schemeClr val="accent2"/>
            </a:effectRef>
            <a:fontRef idx="minor">
              <a:schemeClr val="lt1"/>
            </a:fontRef>
          </p:style>
          <p:txBody>
            <a:bodyPr lIns="130046" tIns="65023" rIns="130046" bIns="65023" spcCol="0" rtlCol="0" anchor="ctr"/>
            <a:lstStyle/>
            <a:p>
              <a:pPr algn="ctr"/>
              <a:r>
                <a:rPr lang="en-US" dirty="0"/>
                <a:t>Cs</a:t>
              </a:r>
            </a:p>
          </p:txBody>
        </p:sp>
        <p:sp>
          <p:nvSpPr>
            <p:cNvPr id="12" name="Oval 11"/>
            <p:cNvSpPr/>
            <p:nvPr/>
          </p:nvSpPr>
          <p:spPr>
            <a:xfrm>
              <a:off x="1838788" y="4213014"/>
              <a:ext cx="848924" cy="758613"/>
            </a:xfrm>
            <a:prstGeom prst="ellipse">
              <a:avLst/>
            </a:prstGeom>
          </p:spPr>
          <p:style>
            <a:lnRef idx="1">
              <a:schemeClr val="accent2"/>
            </a:lnRef>
            <a:fillRef idx="3">
              <a:schemeClr val="accent2"/>
            </a:fillRef>
            <a:effectRef idx="2">
              <a:schemeClr val="accent2"/>
            </a:effectRef>
            <a:fontRef idx="minor">
              <a:schemeClr val="lt1"/>
            </a:fontRef>
          </p:style>
          <p:txBody>
            <a:bodyPr lIns="130046" tIns="65023" rIns="130046" bIns="65023" spcCol="0" rtlCol="0" anchor="ctr"/>
            <a:lstStyle/>
            <a:p>
              <a:pPr algn="ctr"/>
              <a:r>
                <a:rPr lang="en-US" dirty="0"/>
                <a:t>Cs</a:t>
              </a:r>
            </a:p>
          </p:txBody>
        </p:sp>
        <p:sp>
          <p:nvSpPr>
            <p:cNvPr id="13" name="Oval 12"/>
            <p:cNvSpPr/>
            <p:nvPr/>
          </p:nvSpPr>
          <p:spPr>
            <a:xfrm>
              <a:off x="1179553" y="2009422"/>
              <a:ext cx="848924" cy="758613"/>
            </a:xfrm>
            <a:prstGeom prst="ellipse">
              <a:avLst/>
            </a:prstGeom>
          </p:spPr>
          <p:style>
            <a:lnRef idx="1">
              <a:schemeClr val="accent2"/>
            </a:lnRef>
            <a:fillRef idx="3">
              <a:schemeClr val="accent2"/>
            </a:fillRef>
            <a:effectRef idx="2">
              <a:schemeClr val="accent2"/>
            </a:effectRef>
            <a:fontRef idx="minor">
              <a:schemeClr val="lt1"/>
            </a:fontRef>
          </p:style>
          <p:txBody>
            <a:bodyPr lIns="130046" tIns="65023" rIns="130046" bIns="65023" spcCol="0" rtlCol="0" anchor="ctr"/>
            <a:lstStyle/>
            <a:p>
              <a:pPr algn="ctr"/>
              <a:r>
                <a:rPr lang="en-US" dirty="0"/>
                <a:t>Cs</a:t>
              </a:r>
            </a:p>
          </p:txBody>
        </p:sp>
        <p:sp>
          <p:nvSpPr>
            <p:cNvPr id="14" name="Oval 13"/>
            <p:cNvSpPr/>
            <p:nvPr/>
          </p:nvSpPr>
          <p:spPr>
            <a:xfrm>
              <a:off x="1179553" y="3219591"/>
              <a:ext cx="848924" cy="758613"/>
            </a:xfrm>
            <a:prstGeom prst="ellipse">
              <a:avLst/>
            </a:prstGeom>
          </p:spPr>
          <p:style>
            <a:lnRef idx="1">
              <a:schemeClr val="accent1"/>
            </a:lnRef>
            <a:fillRef idx="3">
              <a:schemeClr val="accent1"/>
            </a:fillRef>
            <a:effectRef idx="2">
              <a:schemeClr val="accent1"/>
            </a:effectRef>
            <a:fontRef idx="minor">
              <a:schemeClr val="lt1"/>
            </a:fontRef>
          </p:style>
          <p:txBody>
            <a:bodyPr lIns="130046" tIns="65023" rIns="130046" bIns="65023" spcCol="0" rtlCol="0" anchor="ctr"/>
            <a:lstStyle/>
            <a:p>
              <a:pPr algn="ctr"/>
              <a:r>
                <a:rPr lang="en-US" dirty="0"/>
                <a:t>Ba</a:t>
              </a:r>
            </a:p>
          </p:txBody>
        </p:sp>
        <p:sp>
          <p:nvSpPr>
            <p:cNvPr id="15" name="Oval 14"/>
            <p:cNvSpPr/>
            <p:nvPr/>
          </p:nvSpPr>
          <p:spPr>
            <a:xfrm>
              <a:off x="2931553" y="4213014"/>
              <a:ext cx="848924" cy="758613"/>
            </a:xfrm>
            <a:prstGeom prst="ellipse">
              <a:avLst/>
            </a:prstGeom>
          </p:spPr>
          <p:style>
            <a:lnRef idx="1">
              <a:schemeClr val="accent1"/>
            </a:lnRef>
            <a:fillRef idx="3">
              <a:schemeClr val="accent1"/>
            </a:fillRef>
            <a:effectRef idx="2">
              <a:schemeClr val="accent1"/>
            </a:effectRef>
            <a:fontRef idx="minor">
              <a:schemeClr val="lt1"/>
            </a:fontRef>
          </p:style>
          <p:txBody>
            <a:bodyPr lIns="130046" tIns="65023" rIns="130046" bIns="65023" spcCol="0" rtlCol="0" anchor="ctr"/>
            <a:lstStyle/>
            <a:p>
              <a:pPr algn="ctr"/>
              <a:r>
                <a:rPr lang="en-US" dirty="0"/>
                <a:t>Ba</a:t>
              </a:r>
            </a:p>
          </p:txBody>
        </p:sp>
      </p:grpSp>
      <p:sp>
        <p:nvSpPr>
          <p:cNvPr id="18" name="TextBox 17"/>
          <p:cNvSpPr txBox="1"/>
          <p:nvPr/>
        </p:nvSpPr>
        <p:spPr>
          <a:xfrm>
            <a:off x="3607989" y="3480030"/>
            <a:ext cx="2180084" cy="553998"/>
          </a:xfrm>
          <a:prstGeom prst="rect">
            <a:avLst/>
          </a:prstGeom>
          <a:noFill/>
        </p:spPr>
        <p:txBody>
          <a:bodyPr wrap="none" lIns="0" tIns="0" rIns="0" bIns="0" rtlCol="0">
            <a:spAutoFit/>
          </a:bodyPr>
          <a:lstStyle/>
          <a:p>
            <a:pPr algn="l"/>
            <a:r>
              <a:rPr lang="en-US" sz="3600" dirty="0" smtClean="0">
                <a:solidFill>
                  <a:schemeClr val="tx2"/>
                </a:solidFill>
              </a:rPr>
              <a:t>Pt filament</a:t>
            </a:r>
          </a:p>
        </p:txBody>
      </p:sp>
      <p:sp>
        <p:nvSpPr>
          <p:cNvPr id="4" name="Title 3"/>
          <p:cNvSpPr>
            <a:spLocks noGrp="1"/>
          </p:cNvSpPr>
          <p:nvPr>
            <p:ph type="title"/>
          </p:nvPr>
        </p:nvSpPr>
        <p:spPr>
          <a:xfrm>
            <a:off x="640079" y="369582"/>
            <a:ext cx="7772400" cy="387798"/>
          </a:xfrm>
        </p:spPr>
        <p:txBody>
          <a:bodyPr/>
          <a:lstStyle/>
          <a:p>
            <a:r>
              <a:rPr lang="en-US" baseline="30000" dirty="0"/>
              <a:t>133</a:t>
            </a:r>
            <a:r>
              <a:rPr lang="en-US" dirty="0"/>
              <a:t>Ba</a:t>
            </a:r>
            <a:r>
              <a:rPr lang="en-US" baseline="30000" dirty="0"/>
              <a:t>+</a:t>
            </a:r>
            <a:r>
              <a:rPr lang="en-US" dirty="0"/>
              <a:t> </a:t>
            </a:r>
            <a:r>
              <a:rPr lang="en-US" dirty="0"/>
              <a:t>t</a:t>
            </a:r>
            <a:r>
              <a:rPr lang="en-US" dirty="0" smtClean="0"/>
              <a:t>hermionic ion source</a:t>
            </a:r>
            <a:endParaRPr lang="en-US" dirty="0"/>
          </a:p>
        </p:txBody>
      </p:sp>
    </p:spTree>
    <p:extLst>
      <p:ext uri="{BB962C8B-B14F-4D97-AF65-F5344CB8AC3E}">
        <p14:creationId xmlns:p14="http://schemas.microsoft.com/office/powerpoint/2010/main" val="332668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8"/>
          </p:nvPr>
        </p:nvSpPr>
        <p:spPr/>
        <p:txBody>
          <a:bodyPr/>
          <a:lstStyle/>
          <a:p>
            <a:fld id="{FE467E6B-9A71-6D40-8626-10A71C7AA91F}" type="datetime4">
              <a:rPr lang="en-US" smtClean="0"/>
              <a:t>January 13, 2025</a:t>
            </a:fld>
            <a:endParaRPr lang="en-US" dirty="0"/>
          </a:p>
        </p:txBody>
      </p:sp>
      <p:sp>
        <p:nvSpPr>
          <p:cNvPr id="3" name="Slide Number Placeholder 2"/>
          <p:cNvSpPr>
            <a:spLocks noGrp="1"/>
          </p:cNvSpPr>
          <p:nvPr>
            <p:ph type="sldNum" sz="quarter" idx="19"/>
          </p:nvPr>
        </p:nvSpPr>
        <p:spPr/>
        <p:txBody>
          <a:bodyPr/>
          <a:lstStyle/>
          <a:p>
            <a:fld id="{B6238B5B-F19C-E947-A0BC-87BD7983F871}" type="slidenum">
              <a:rPr lang="en-US" smtClean="0"/>
              <a:pPr/>
              <a:t>22</a:t>
            </a:fld>
            <a:endParaRPr lang="en-US" dirty="0"/>
          </a:p>
        </p:txBody>
      </p:sp>
      <p:sp>
        <p:nvSpPr>
          <p:cNvPr id="6" name="Title 5"/>
          <p:cNvSpPr>
            <a:spLocks noGrp="1"/>
          </p:cNvSpPr>
          <p:nvPr>
            <p:ph type="title"/>
          </p:nvPr>
        </p:nvSpPr>
        <p:spPr>
          <a:xfrm>
            <a:off x="640079" y="369582"/>
            <a:ext cx="7772400" cy="387798"/>
          </a:xfrm>
        </p:spPr>
        <p:txBody>
          <a:bodyPr/>
          <a:lstStyle/>
          <a:p>
            <a:r>
              <a:rPr lang="en-US" baseline="30000" dirty="0" smtClean="0"/>
              <a:t>133</a:t>
            </a:r>
            <a:r>
              <a:rPr lang="en-US" dirty="0" smtClean="0"/>
              <a:t>Ba</a:t>
            </a:r>
            <a:r>
              <a:rPr lang="en-US" baseline="30000" dirty="0" smtClean="0"/>
              <a:t>+</a:t>
            </a:r>
            <a:r>
              <a:rPr lang="en-US" dirty="0" smtClean="0"/>
              <a:t> Distillation</a:t>
            </a:r>
            <a:endParaRPr lang="en-US" baseline="30000" dirty="0"/>
          </a:p>
        </p:txBody>
      </p:sp>
      <p:pic>
        <p:nvPicPr>
          <p:cNvPr id="34" name="Picture 33" descr="Screen Shot 2016-08-02 at 3.36.5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339" y="1250899"/>
            <a:ext cx="3511980" cy="2197209"/>
          </a:xfrm>
          <a:prstGeom prst="rect">
            <a:avLst/>
          </a:prstGeom>
        </p:spPr>
      </p:pic>
      <p:sp>
        <p:nvSpPr>
          <p:cNvPr id="4" name="TextBox 3"/>
          <p:cNvSpPr txBox="1"/>
          <p:nvPr/>
        </p:nvSpPr>
        <p:spPr>
          <a:xfrm>
            <a:off x="828547" y="3880681"/>
            <a:ext cx="3381118" cy="246221"/>
          </a:xfrm>
          <a:prstGeom prst="rect">
            <a:avLst/>
          </a:prstGeom>
          <a:noFill/>
        </p:spPr>
        <p:txBody>
          <a:bodyPr wrap="none" lIns="0" tIns="0" rIns="0" bIns="0" rtlCol="0">
            <a:spAutoFit/>
          </a:bodyPr>
          <a:lstStyle/>
          <a:p>
            <a:pPr algn="l"/>
            <a:r>
              <a:rPr lang="en-US" sz="1600" dirty="0" smtClean="0"/>
              <a:t>Waveguide EOMs: 493 nm &amp; 650 nm</a:t>
            </a:r>
          </a:p>
        </p:txBody>
      </p:sp>
      <p:grpSp>
        <p:nvGrpSpPr>
          <p:cNvPr id="49" name="Group 48"/>
          <p:cNvGrpSpPr/>
          <p:nvPr/>
        </p:nvGrpSpPr>
        <p:grpSpPr>
          <a:xfrm>
            <a:off x="4323892" y="1184934"/>
            <a:ext cx="4088587" cy="2556759"/>
            <a:chOff x="288995" y="1505365"/>
            <a:chExt cx="10359376" cy="6478137"/>
          </a:xfrm>
        </p:grpSpPr>
        <p:pic>
          <p:nvPicPr>
            <p:cNvPr id="36" name="Picture 35"/>
            <p:cNvPicPr>
              <a:picLocks noChangeAspect="1"/>
            </p:cNvPicPr>
            <p:nvPr/>
          </p:nvPicPr>
          <p:blipFill>
            <a:blip r:embed="rId3"/>
            <a:stretch>
              <a:fillRect/>
            </a:stretch>
          </p:blipFill>
          <p:spPr>
            <a:xfrm>
              <a:off x="288995" y="1505365"/>
              <a:ext cx="10359376" cy="6478137"/>
            </a:xfrm>
            <a:prstGeom prst="rect">
              <a:avLst/>
            </a:prstGeom>
          </p:spPr>
        </p:pic>
        <p:sp>
          <p:nvSpPr>
            <p:cNvPr id="37" name="TextBox 36"/>
            <p:cNvSpPr txBox="1"/>
            <p:nvPr/>
          </p:nvSpPr>
          <p:spPr>
            <a:xfrm>
              <a:off x="1752036" y="1761067"/>
              <a:ext cx="730609" cy="500648"/>
            </a:xfrm>
            <a:prstGeom prst="rect">
              <a:avLst/>
            </a:prstGeom>
            <a:noFill/>
          </p:spPr>
          <p:txBody>
            <a:bodyPr wrap="none" lIns="130046" tIns="65023" rIns="130046" bIns="65023" rtlCol="0">
              <a:spAutoFit/>
            </a:bodyPr>
            <a:lstStyle/>
            <a:p>
              <a:r>
                <a:rPr lang="en-US" dirty="0" smtClean="0"/>
                <a:t>138</a:t>
              </a:r>
              <a:endParaRPr lang="en-US" dirty="0"/>
            </a:p>
          </p:txBody>
        </p:sp>
        <p:sp>
          <p:nvSpPr>
            <p:cNvPr id="38" name="TextBox 37"/>
            <p:cNvSpPr txBox="1"/>
            <p:nvPr/>
          </p:nvSpPr>
          <p:spPr>
            <a:xfrm>
              <a:off x="7495822" y="5445760"/>
              <a:ext cx="730609" cy="500648"/>
            </a:xfrm>
            <a:prstGeom prst="rect">
              <a:avLst/>
            </a:prstGeom>
            <a:noFill/>
          </p:spPr>
          <p:txBody>
            <a:bodyPr wrap="none" lIns="130046" tIns="65023" rIns="130046" bIns="65023" rtlCol="0">
              <a:spAutoFit/>
            </a:bodyPr>
            <a:lstStyle/>
            <a:p>
              <a:r>
                <a:rPr lang="en-US" dirty="0" smtClean="0"/>
                <a:t>137</a:t>
              </a:r>
              <a:endParaRPr lang="en-US" dirty="0"/>
            </a:p>
          </p:txBody>
        </p:sp>
        <p:sp>
          <p:nvSpPr>
            <p:cNvPr id="39" name="TextBox 38"/>
            <p:cNvSpPr txBox="1"/>
            <p:nvPr/>
          </p:nvSpPr>
          <p:spPr>
            <a:xfrm>
              <a:off x="5797974" y="5708396"/>
              <a:ext cx="730609" cy="500648"/>
            </a:xfrm>
            <a:prstGeom prst="rect">
              <a:avLst/>
            </a:prstGeom>
            <a:noFill/>
          </p:spPr>
          <p:txBody>
            <a:bodyPr wrap="none" lIns="130046" tIns="65023" rIns="130046" bIns="65023" rtlCol="0">
              <a:spAutoFit/>
            </a:bodyPr>
            <a:lstStyle/>
            <a:p>
              <a:r>
                <a:rPr lang="en-US" dirty="0" smtClean="0"/>
                <a:t>136</a:t>
              </a:r>
              <a:endParaRPr lang="en-US" dirty="0"/>
            </a:p>
          </p:txBody>
        </p:sp>
        <p:sp>
          <p:nvSpPr>
            <p:cNvPr id="40" name="TextBox 39"/>
            <p:cNvSpPr txBox="1"/>
            <p:nvPr/>
          </p:nvSpPr>
          <p:spPr>
            <a:xfrm>
              <a:off x="9085298" y="5753552"/>
              <a:ext cx="730609" cy="500648"/>
            </a:xfrm>
            <a:prstGeom prst="rect">
              <a:avLst/>
            </a:prstGeom>
            <a:noFill/>
          </p:spPr>
          <p:txBody>
            <a:bodyPr wrap="none" lIns="130046" tIns="65023" rIns="130046" bIns="65023" rtlCol="0">
              <a:spAutoFit/>
            </a:bodyPr>
            <a:lstStyle/>
            <a:p>
              <a:r>
                <a:rPr lang="en-US" dirty="0" smtClean="0"/>
                <a:t>135</a:t>
              </a:r>
              <a:endParaRPr lang="en-US" dirty="0"/>
            </a:p>
          </p:txBody>
        </p:sp>
        <p:sp>
          <p:nvSpPr>
            <p:cNvPr id="41" name="TextBox 40"/>
            <p:cNvSpPr txBox="1"/>
            <p:nvPr/>
          </p:nvSpPr>
          <p:spPr>
            <a:xfrm>
              <a:off x="6559784" y="6016188"/>
              <a:ext cx="730609" cy="500648"/>
            </a:xfrm>
            <a:prstGeom prst="rect">
              <a:avLst/>
            </a:prstGeom>
            <a:noFill/>
          </p:spPr>
          <p:txBody>
            <a:bodyPr wrap="none" lIns="130046" tIns="65023" rIns="130046" bIns="65023" rtlCol="0">
              <a:spAutoFit/>
            </a:bodyPr>
            <a:lstStyle/>
            <a:p>
              <a:r>
                <a:rPr lang="en-US" dirty="0" smtClean="0"/>
                <a:t>134</a:t>
              </a:r>
              <a:endParaRPr lang="en-US" dirty="0"/>
            </a:p>
          </p:txBody>
        </p:sp>
        <p:grpSp>
          <p:nvGrpSpPr>
            <p:cNvPr id="42" name="Group 41"/>
            <p:cNvGrpSpPr/>
            <p:nvPr/>
          </p:nvGrpSpPr>
          <p:grpSpPr>
            <a:xfrm>
              <a:off x="6394027" y="5129671"/>
              <a:ext cx="3251200" cy="1744472"/>
              <a:chOff x="4495800" y="3606800"/>
              <a:chExt cx="2286000" cy="1226582"/>
            </a:xfrm>
          </p:grpSpPr>
          <p:cxnSp>
            <p:nvCxnSpPr>
              <p:cNvPr id="43" name="Straight Connector 42"/>
              <p:cNvCxnSpPr/>
              <p:nvPr/>
            </p:nvCxnSpPr>
            <p:spPr>
              <a:xfrm flipV="1">
                <a:off x="4495800" y="3606800"/>
                <a:ext cx="0" cy="1206500"/>
              </a:xfrm>
              <a:prstGeom prst="line">
                <a:avLst/>
              </a:prstGeom>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flipV="1">
                <a:off x="5016500" y="3626882"/>
                <a:ext cx="0" cy="1206500"/>
              </a:xfrm>
              <a:prstGeom prst="line">
                <a:avLst/>
              </a:prstGeom>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flipV="1">
                <a:off x="5676900" y="3626882"/>
                <a:ext cx="0" cy="1206500"/>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flipV="1">
                <a:off x="6781800" y="3626882"/>
                <a:ext cx="0" cy="1206500"/>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47" name="Straight Connector 46"/>
            <p:cNvCxnSpPr/>
            <p:nvPr/>
          </p:nvCxnSpPr>
          <p:spPr>
            <a:xfrm flipV="1">
              <a:off x="2239716" y="5129671"/>
              <a:ext cx="0" cy="171591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48" name="Picture 47"/>
            <p:cNvPicPr>
              <a:picLocks noChangeAspect="1"/>
            </p:cNvPicPr>
            <p:nvPr/>
          </p:nvPicPr>
          <p:blipFill>
            <a:blip r:embed="rId4"/>
            <a:stretch>
              <a:fillRect/>
            </a:stretch>
          </p:blipFill>
          <p:spPr>
            <a:xfrm>
              <a:off x="3124764" y="1879939"/>
              <a:ext cx="5816036" cy="812800"/>
            </a:xfrm>
            <a:prstGeom prst="rect">
              <a:avLst/>
            </a:prstGeom>
          </p:spPr>
        </p:pic>
      </p:grpSp>
      <p:sp>
        <p:nvSpPr>
          <p:cNvPr id="50" name="TextBox 49"/>
          <p:cNvSpPr txBox="1"/>
          <p:nvPr/>
        </p:nvSpPr>
        <p:spPr>
          <a:xfrm>
            <a:off x="4916523" y="3894093"/>
            <a:ext cx="3249287" cy="246221"/>
          </a:xfrm>
          <a:prstGeom prst="rect">
            <a:avLst/>
          </a:prstGeom>
          <a:noFill/>
        </p:spPr>
        <p:txBody>
          <a:bodyPr wrap="none" lIns="0" tIns="0" rIns="0" bIns="0" rtlCol="0">
            <a:spAutoFit/>
          </a:bodyPr>
          <a:lstStyle/>
          <a:p>
            <a:pPr algn="l"/>
            <a:r>
              <a:rPr lang="en-US" sz="1600" dirty="0" smtClean="0"/>
              <a:t>Laser heat everything except </a:t>
            </a:r>
            <a:r>
              <a:rPr lang="en-US" sz="1600" baseline="30000" dirty="0" smtClean="0"/>
              <a:t>133</a:t>
            </a:r>
            <a:r>
              <a:rPr lang="en-US" sz="1600" dirty="0" smtClean="0"/>
              <a:t>Ba</a:t>
            </a:r>
            <a:r>
              <a:rPr lang="en-US" sz="1600" baseline="30000" dirty="0" smtClean="0"/>
              <a:t>+</a:t>
            </a:r>
          </a:p>
        </p:txBody>
      </p:sp>
    </p:spTree>
    <p:extLst>
      <p:ext uri="{BB962C8B-B14F-4D97-AF65-F5344CB8AC3E}">
        <p14:creationId xmlns:p14="http://schemas.microsoft.com/office/powerpoint/2010/main" val="2320224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8"/>
          </p:nvPr>
        </p:nvSpPr>
        <p:spPr/>
        <p:txBody>
          <a:bodyPr/>
          <a:lstStyle/>
          <a:p>
            <a:fld id="{FE467E6B-9A71-6D40-8626-10A71C7AA91F}" type="datetime4">
              <a:rPr lang="en-US" smtClean="0"/>
              <a:t>January 13, 2025</a:t>
            </a:fld>
            <a:endParaRPr lang="en-US" dirty="0"/>
          </a:p>
        </p:txBody>
      </p:sp>
      <p:sp>
        <p:nvSpPr>
          <p:cNvPr id="3" name="Slide Number Placeholder 2"/>
          <p:cNvSpPr>
            <a:spLocks noGrp="1"/>
          </p:cNvSpPr>
          <p:nvPr>
            <p:ph type="sldNum" sz="quarter" idx="19"/>
          </p:nvPr>
        </p:nvSpPr>
        <p:spPr/>
        <p:txBody>
          <a:bodyPr/>
          <a:lstStyle/>
          <a:p>
            <a:fld id="{B6238B5B-F19C-E947-A0BC-87BD7983F871}" type="slidenum">
              <a:rPr lang="en-US" smtClean="0"/>
              <a:pPr/>
              <a:t>23</a:t>
            </a:fld>
            <a:endParaRPr lang="en-US" dirty="0"/>
          </a:p>
        </p:txBody>
      </p:sp>
      <p:sp>
        <p:nvSpPr>
          <p:cNvPr id="6" name="Title 5"/>
          <p:cNvSpPr>
            <a:spLocks noGrp="1"/>
          </p:cNvSpPr>
          <p:nvPr>
            <p:ph type="title"/>
          </p:nvPr>
        </p:nvSpPr>
        <p:spPr>
          <a:xfrm>
            <a:off x="640079" y="369582"/>
            <a:ext cx="7772400" cy="387798"/>
          </a:xfrm>
        </p:spPr>
        <p:txBody>
          <a:bodyPr/>
          <a:lstStyle/>
          <a:p>
            <a:r>
              <a:rPr lang="en-US" dirty="0" smtClean="0"/>
              <a:t>State Measurement: I = 1/2 HF selective LIF</a:t>
            </a:r>
            <a:endParaRPr lang="en-US" dirty="0"/>
          </a:p>
        </p:txBody>
      </p:sp>
      <p:cxnSp>
        <p:nvCxnSpPr>
          <p:cNvPr id="54" name="Straight Connector 53"/>
          <p:cNvCxnSpPr/>
          <p:nvPr/>
        </p:nvCxnSpPr>
        <p:spPr>
          <a:xfrm>
            <a:off x="6596739" y="3331534"/>
            <a:ext cx="49007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8" name="TextBox 57"/>
              <p:cNvSpPr txBox="1"/>
              <p:nvPr/>
            </p:nvSpPr>
            <p:spPr>
              <a:xfrm>
                <a:off x="7086810" y="3224854"/>
                <a:ext cx="254364" cy="215444"/>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d>
                        <m:dPr>
                          <m:begChr m:val="|"/>
                          <m:endChr m:val=""/>
                          <m:ctrlPr>
                            <a:rPr lang="en-US" sz="1400" i="1" smtClean="0">
                              <a:latin typeface="Cambria Math" panose="02040503050406030204" pitchFamily="18" charset="0"/>
                            </a:rPr>
                          </m:ctrlPr>
                        </m:dPr>
                        <m:e>
                          <m:d>
                            <m:dPr>
                              <m:begChr m:val=""/>
                              <m:endChr m:val="⟩"/>
                              <m:ctrlPr>
                                <a:rPr lang="en-US" sz="1400" i="1" smtClean="0">
                                  <a:latin typeface="Cambria Math" panose="02040503050406030204" pitchFamily="18" charset="0"/>
                                </a:rPr>
                              </m:ctrlPr>
                            </m:dPr>
                            <m:e>
                              <m:r>
                                <a:rPr lang="en-US" sz="1400" i="1" smtClean="0">
                                  <a:latin typeface="Cambria Math" panose="02040503050406030204" pitchFamily="18" charset="0"/>
                                  <a:ea typeface="Cambria Math" panose="02040503050406030204" pitchFamily="18" charset="0"/>
                                </a:rPr>
                                <m:t>↓</m:t>
                              </m:r>
                            </m:e>
                          </m:d>
                        </m:e>
                      </m:d>
                    </m:oMath>
                  </m:oMathPara>
                </a14:m>
                <a:endParaRPr lang="en-US" sz="1400" dirty="0" err="1" smtClean="0"/>
              </a:p>
            </p:txBody>
          </p:sp>
        </mc:Choice>
        <mc:Fallback xmlns="">
          <p:sp>
            <p:nvSpPr>
              <p:cNvPr id="58" name="TextBox 57"/>
              <p:cNvSpPr txBox="1">
                <a:spLocks noRot="1" noChangeAspect="1" noMove="1" noResize="1" noEditPoints="1" noAdjustHandles="1" noChangeArrowheads="1" noChangeShapeType="1" noTextEdit="1"/>
              </p:cNvSpPr>
              <p:nvPr/>
            </p:nvSpPr>
            <p:spPr>
              <a:xfrm>
                <a:off x="7086810" y="3224854"/>
                <a:ext cx="254364" cy="215444"/>
              </a:xfrm>
              <a:prstGeom prst="rect">
                <a:avLst/>
              </a:prstGeom>
              <a:blipFill>
                <a:blip r:embed="rId5"/>
                <a:stretch>
                  <a:fillRect l="-119512" t="-165714" r="-170732" b="-257143"/>
                </a:stretch>
              </a:blipFill>
            </p:spPr>
            <p:txBody>
              <a:bodyPr/>
              <a:lstStyle/>
              <a:p>
                <a:r>
                  <a:rPr lang="en-US">
                    <a:noFill/>
                  </a:rPr>
                  <a:t> </a:t>
                </a:r>
              </a:p>
            </p:txBody>
          </p:sp>
        </mc:Fallback>
      </mc:AlternateContent>
      <p:cxnSp>
        <p:nvCxnSpPr>
          <p:cNvPr id="59" name="Straight Connector 58"/>
          <p:cNvCxnSpPr/>
          <p:nvPr/>
        </p:nvCxnSpPr>
        <p:spPr>
          <a:xfrm>
            <a:off x="6596739" y="2958006"/>
            <a:ext cx="49007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3" name="TextBox 62"/>
              <p:cNvSpPr txBox="1"/>
              <p:nvPr/>
            </p:nvSpPr>
            <p:spPr>
              <a:xfrm>
                <a:off x="7086810" y="2851326"/>
                <a:ext cx="254365" cy="215444"/>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d>
                        <m:dPr>
                          <m:begChr m:val="|"/>
                          <m:endChr m:val=""/>
                          <m:ctrlPr>
                            <a:rPr lang="en-US" sz="1400" i="1" smtClean="0">
                              <a:latin typeface="Cambria Math" panose="02040503050406030204" pitchFamily="18" charset="0"/>
                            </a:rPr>
                          </m:ctrlPr>
                        </m:dPr>
                        <m:e>
                          <m:d>
                            <m:dPr>
                              <m:begChr m:val=""/>
                              <m:endChr m:val="⟩"/>
                              <m:ctrlPr>
                                <a:rPr lang="en-US" sz="1400" i="1" smtClean="0">
                                  <a:latin typeface="Cambria Math" panose="02040503050406030204" pitchFamily="18" charset="0"/>
                                </a:rPr>
                              </m:ctrlPr>
                            </m:dPr>
                            <m:e>
                              <m:r>
                                <a:rPr lang="en-US" sz="1400" i="1" smtClean="0">
                                  <a:latin typeface="Cambria Math" panose="02040503050406030204" pitchFamily="18" charset="0"/>
                                  <a:ea typeface="Cambria Math" panose="02040503050406030204" pitchFamily="18" charset="0"/>
                                </a:rPr>
                                <m:t>↑</m:t>
                              </m:r>
                            </m:e>
                          </m:d>
                        </m:e>
                      </m:d>
                    </m:oMath>
                  </m:oMathPara>
                </a14:m>
                <a:endParaRPr lang="en-US" sz="1400" dirty="0" err="1" smtClean="0"/>
              </a:p>
            </p:txBody>
          </p:sp>
        </mc:Choice>
        <mc:Fallback xmlns="">
          <p:sp>
            <p:nvSpPr>
              <p:cNvPr id="63" name="TextBox 62"/>
              <p:cNvSpPr txBox="1">
                <a:spLocks noRot="1" noChangeAspect="1" noMove="1" noResize="1" noEditPoints="1" noAdjustHandles="1" noChangeArrowheads="1" noChangeShapeType="1" noTextEdit="1"/>
              </p:cNvSpPr>
              <p:nvPr/>
            </p:nvSpPr>
            <p:spPr>
              <a:xfrm>
                <a:off x="7086810" y="2851326"/>
                <a:ext cx="254365" cy="215444"/>
              </a:xfrm>
              <a:prstGeom prst="rect">
                <a:avLst/>
              </a:prstGeom>
              <a:blipFill>
                <a:blip r:embed="rId6"/>
                <a:stretch>
                  <a:fillRect l="-119512" t="-168571" r="-170732" b="-254286"/>
                </a:stretch>
              </a:blipFill>
            </p:spPr>
            <p:txBody>
              <a:bodyPr/>
              <a:lstStyle/>
              <a:p>
                <a:r>
                  <a:rPr lang="en-US">
                    <a:noFill/>
                  </a:rPr>
                  <a:t> </a:t>
                </a:r>
              </a:p>
            </p:txBody>
          </p:sp>
        </mc:Fallback>
      </mc:AlternateContent>
      <p:cxnSp>
        <p:nvCxnSpPr>
          <p:cNvPr id="64" name="Straight Connector 63"/>
          <p:cNvCxnSpPr/>
          <p:nvPr/>
        </p:nvCxnSpPr>
        <p:spPr>
          <a:xfrm>
            <a:off x="7418509" y="3331534"/>
            <a:ext cx="49007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5798879" y="3331534"/>
            <a:ext cx="49007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69" name="Picture 68"/>
          <p:cNvPicPr>
            <a:picLocks noChangeAspect="1"/>
          </p:cNvPicPr>
          <p:nvPr/>
        </p:nvPicPr>
        <p:blipFill>
          <a:blip r:embed="rId7">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rot="5400000">
            <a:off x="6481402" y="1800955"/>
            <a:ext cx="709535" cy="78438"/>
          </a:xfrm>
          <a:prstGeom prst="rect">
            <a:avLst/>
          </a:prstGeom>
        </p:spPr>
      </p:pic>
      <p:pic>
        <p:nvPicPr>
          <p:cNvPr id="70" name="Picture 69"/>
          <p:cNvPicPr>
            <a:picLocks noChangeAspect="1"/>
          </p:cNvPicPr>
          <p:nvPr/>
        </p:nvPicPr>
        <p:blipFill>
          <a:blip r:embed="rId7">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rot="7352328">
            <a:off x="6291601" y="1746632"/>
            <a:ext cx="709535" cy="78438"/>
          </a:xfrm>
          <a:prstGeom prst="rect">
            <a:avLst/>
          </a:prstGeom>
        </p:spPr>
      </p:pic>
      <p:pic>
        <p:nvPicPr>
          <p:cNvPr id="72" name="Picture 71"/>
          <p:cNvPicPr>
            <a:picLocks noChangeAspect="1"/>
          </p:cNvPicPr>
          <p:nvPr/>
        </p:nvPicPr>
        <p:blipFill>
          <a:blip r:embed="rId7">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rot="3420000">
            <a:off x="6641524" y="1750142"/>
            <a:ext cx="709535" cy="78438"/>
          </a:xfrm>
          <a:prstGeom prst="rect">
            <a:avLst/>
          </a:prstGeom>
        </p:spPr>
      </p:pic>
      <p:cxnSp>
        <p:nvCxnSpPr>
          <p:cNvPr id="75" name="Straight Arrow Connector 74"/>
          <p:cNvCxnSpPr/>
          <p:nvPr/>
        </p:nvCxnSpPr>
        <p:spPr>
          <a:xfrm flipV="1">
            <a:off x="5286456" y="1487809"/>
            <a:ext cx="0" cy="1843727"/>
          </a:xfrm>
          <a:prstGeom prst="straightConnector1">
            <a:avLst/>
          </a:prstGeom>
          <a:ln w="31750">
            <a:solidFill>
              <a:schemeClr val="accent1"/>
            </a:solidFill>
            <a:headEnd w="lg" len="med"/>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6" name="TextBox 75"/>
              <p:cNvSpPr txBox="1"/>
              <p:nvPr/>
            </p:nvSpPr>
            <p:spPr>
              <a:xfrm rot="16200000">
                <a:off x="4617875" y="2327489"/>
                <a:ext cx="1081578" cy="215444"/>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1400" i="1" smtClean="0">
                          <a:solidFill>
                            <a:schemeClr val="tx2"/>
                          </a:solidFill>
                          <a:latin typeface="Cambria Math" panose="02040503050406030204" pitchFamily="18" charset="0"/>
                          <a:ea typeface="Cambria Math" panose="02040503050406030204" pitchFamily="18" charset="0"/>
                        </a:rPr>
                        <m:t>𝜋</m:t>
                      </m:r>
                      <m:r>
                        <a:rPr lang="en-US" sz="1400" b="0" i="1" smtClean="0">
                          <a:solidFill>
                            <a:schemeClr val="tx2"/>
                          </a:solidFill>
                          <a:latin typeface="Cambria Math" panose="02040503050406030204" pitchFamily="18" charset="0"/>
                          <a:ea typeface="Cambria Math" panose="02040503050406030204" pitchFamily="18" charset="0"/>
                        </a:rPr>
                        <m:t>, </m:t>
                      </m:r>
                      <m:sSup>
                        <m:sSupPr>
                          <m:ctrlPr>
                            <a:rPr lang="en-US" sz="1400" b="0" i="1" smtClean="0">
                              <a:solidFill>
                                <a:schemeClr val="tx2"/>
                              </a:solidFill>
                              <a:latin typeface="Cambria Math" panose="02040503050406030204" pitchFamily="18" charset="0"/>
                              <a:ea typeface="Cambria Math" panose="02040503050406030204" pitchFamily="18" charset="0"/>
                            </a:rPr>
                          </m:ctrlPr>
                        </m:sSupPr>
                        <m:e>
                          <m:r>
                            <a:rPr lang="en-US" sz="1400" b="0" i="1" smtClean="0">
                              <a:solidFill>
                                <a:schemeClr val="tx2"/>
                              </a:solidFill>
                              <a:latin typeface="Cambria Math" panose="02040503050406030204" pitchFamily="18" charset="0"/>
                              <a:ea typeface="Cambria Math" panose="02040503050406030204" pitchFamily="18" charset="0"/>
                            </a:rPr>
                            <m:t>𝜎</m:t>
                          </m:r>
                        </m:e>
                        <m:sup>
                          <m:r>
                            <a:rPr lang="en-US" sz="1400" b="0" i="1" smtClean="0">
                              <a:solidFill>
                                <a:schemeClr val="tx2"/>
                              </a:solidFill>
                              <a:latin typeface="Cambria Math" panose="02040503050406030204" pitchFamily="18" charset="0"/>
                              <a:ea typeface="Cambria Math" panose="02040503050406030204" pitchFamily="18" charset="0"/>
                            </a:rPr>
                            <m:t>+</m:t>
                          </m:r>
                        </m:sup>
                      </m:sSup>
                      <m:r>
                        <a:rPr lang="en-US" sz="1400" b="0" i="1" smtClean="0">
                          <a:solidFill>
                            <a:schemeClr val="tx2"/>
                          </a:solidFill>
                          <a:latin typeface="Cambria Math" panose="02040503050406030204" pitchFamily="18" charset="0"/>
                          <a:ea typeface="Cambria Math" panose="02040503050406030204" pitchFamily="18" charset="0"/>
                        </a:rPr>
                        <m:t>, </m:t>
                      </m:r>
                      <m:r>
                        <m:rPr>
                          <m:nor/>
                        </m:rPr>
                        <a:rPr lang="en-US" sz="1400" b="0" i="0" smtClean="0">
                          <a:solidFill>
                            <a:schemeClr val="tx2"/>
                          </a:solidFill>
                          <a:latin typeface="Cambria Math" panose="02040503050406030204" pitchFamily="18" charset="0"/>
                          <a:ea typeface="Cambria Math" panose="02040503050406030204" pitchFamily="18" charset="0"/>
                        </a:rPr>
                        <m:t>and</m:t>
                      </m:r>
                      <m:r>
                        <a:rPr lang="en-US" sz="1400" b="0" i="1" smtClean="0">
                          <a:solidFill>
                            <a:schemeClr val="tx2"/>
                          </a:solidFill>
                          <a:latin typeface="Cambria Math" panose="02040503050406030204" pitchFamily="18" charset="0"/>
                          <a:ea typeface="Cambria Math" panose="02040503050406030204" pitchFamily="18" charset="0"/>
                        </a:rPr>
                        <m:t> </m:t>
                      </m:r>
                      <m:sSup>
                        <m:sSupPr>
                          <m:ctrlPr>
                            <a:rPr lang="en-US" sz="1400" b="0" i="1" smtClean="0">
                              <a:solidFill>
                                <a:schemeClr val="tx2"/>
                              </a:solidFill>
                              <a:latin typeface="Cambria Math" panose="02040503050406030204" pitchFamily="18" charset="0"/>
                              <a:ea typeface="Cambria Math" panose="02040503050406030204" pitchFamily="18" charset="0"/>
                            </a:rPr>
                          </m:ctrlPr>
                        </m:sSupPr>
                        <m:e>
                          <m:r>
                            <a:rPr lang="en-US" sz="1400" b="0" i="1" smtClean="0">
                              <a:solidFill>
                                <a:schemeClr val="tx2"/>
                              </a:solidFill>
                              <a:latin typeface="Cambria Math" panose="02040503050406030204" pitchFamily="18" charset="0"/>
                              <a:ea typeface="Cambria Math" panose="02040503050406030204" pitchFamily="18" charset="0"/>
                            </a:rPr>
                            <m:t>𝜎</m:t>
                          </m:r>
                        </m:e>
                        <m:sup>
                          <m:r>
                            <a:rPr lang="en-US" sz="1400" b="0" i="1" smtClean="0">
                              <a:solidFill>
                                <a:schemeClr val="tx2"/>
                              </a:solidFill>
                              <a:latin typeface="Cambria Math" panose="02040503050406030204" pitchFamily="18" charset="0"/>
                              <a:ea typeface="Cambria Math" panose="02040503050406030204" pitchFamily="18" charset="0"/>
                            </a:rPr>
                            <m:t>−</m:t>
                          </m:r>
                        </m:sup>
                      </m:sSup>
                    </m:oMath>
                  </m:oMathPara>
                </a14:m>
                <a:endParaRPr lang="en-US" sz="1400" dirty="0" err="1" smtClean="0">
                  <a:solidFill>
                    <a:schemeClr val="tx2"/>
                  </a:solidFill>
                </a:endParaRPr>
              </a:p>
            </p:txBody>
          </p:sp>
        </mc:Choice>
        <mc:Fallback xmlns="">
          <p:sp>
            <p:nvSpPr>
              <p:cNvPr id="76" name="TextBox 75"/>
              <p:cNvSpPr txBox="1">
                <a:spLocks noRot="1" noChangeAspect="1" noMove="1" noResize="1" noEditPoints="1" noAdjustHandles="1" noChangeArrowheads="1" noChangeShapeType="1" noTextEdit="1"/>
              </p:cNvSpPr>
              <p:nvPr/>
            </p:nvSpPr>
            <p:spPr>
              <a:xfrm rot="16200000">
                <a:off x="4617875" y="2327489"/>
                <a:ext cx="1081578" cy="215444"/>
              </a:xfrm>
              <a:prstGeom prst="rect">
                <a:avLst/>
              </a:prstGeom>
              <a:blipFill>
                <a:blip r:embed="rId8"/>
                <a:stretch>
                  <a:fillRect r="-8571" b="-5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7" name="TextBox 76"/>
              <p:cNvSpPr txBox="1"/>
              <p:nvPr/>
            </p:nvSpPr>
            <p:spPr>
              <a:xfrm>
                <a:off x="7941132" y="3251599"/>
                <a:ext cx="419153" cy="153888"/>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1000" b="0" i="1" smtClean="0">
                          <a:latin typeface="Cambria Math" panose="02040503050406030204" pitchFamily="18" charset="0"/>
                        </a:rPr>
                        <m:t>𝐹</m:t>
                      </m:r>
                      <m:r>
                        <a:rPr lang="en-US" sz="1000" b="0" i="1" smtClean="0">
                          <a:latin typeface="Cambria Math" panose="02040503050406030204" pitchFamily="18" charset="0"/>
                        </a:rPr>
                        <m:t>′′=1</m:t>
                      </m:r>
                    </m:oMath>
                  </m:oMathPara>
                </a14:m>
                <a:endParaRPr lang="en-US" sz="1000" dirty="0" err="1" smtClean="0"/>
              </a:p>
            </p:txBody>
          </p:sp>
        </mc:Choice>
        <mc:Fallback xmlns="">
          <p:sp>
            <p:nvSpPr>
              <p:cNvPr id="77" name="TextBox 76"/>
              <p:cNvSpPr txBox="1">
                <a:spLocks noRot="1" noChangeAspect="1" noMove="1" noResize="1" noEditPoints="1" noAdjustHandles="1" noChangeArrowheads="1" noChangeShapeType="1" noTextEdit="1"/>
              </p:cNvSpPr>
              <p:nvPr/>
            </p:nvSpPr>
            <p:spPr>
              <a:xfrm>
                <a:off x="7941132" y="3251599"/>
                <a:ext cx="419153" cy="153888"/>
              </a:xfrm>
              <a:prstGeom prst="rect">
                <a:avLst/>
              </a:prstGeom>
              <a:blipFill>
                <a:blip r:embed="rId9"/>
                <a:stretch>
                  <a:fillRect l="-8824" r="-7353" b="-115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TextBox 77"/>
              <p:cNvSpPr txBox="1"/>
              <p:nvPr/>
            </p:nvSpPr>
            <p:spPr>
              <a:xfrm>
                <a:off x="7341174" y="2881062"/>
                <a:ext cx="419153" cy="153888"/>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1000" b="0" i="1" smtClean="0">
                          <a:latin typeface="Cambria Math" panose="02040503050406030204" pitchFamily="18" charset="0"/>
                        </a:rPr>
                        <m:t>𝐹</m:t>
                      </m:r>
                      <m:r>
                        <a:rPr lang="en-US" sz="1000" b="0" i="1" smtClean="0">
                          <a:latin typeface="Cambria Math" panose="02040503050406030204" pitchFamily="18" charset="0"/>
                        </a:rPr>
                        <m:t>′′=0</m:t>
                      </m:r>
                    </m:oMath>
                  </m:oMathPara>
                </a14:m>
                <a:endParaRPr lang="en-US" sz="1000" dirty="0" err="1" smtClean="0"/>
              </a:p>
            </p:txBody>
          </p:sp>
        </mc:Choice>
        <mc:Fallback xmlns="">
          <p:sp>
            <p:nvSpPr>
              <p:cNvPr id="78" name="TextBox 77"/>
              <p:cNvSpPr txBox="1">
                <a:spLocks noRot="1" noChangeAspect="1" noMove="1" noResize="1" noEditPoints="1" noAdjustHandles="1" noChangeArrowheads="1" noChangeShapeType="1" noTextEdit="1"/>
              </p:cNvSpPr>
              <p:nvPr/>
            </p:nvSpPr>
            <p:spPr>
              <a:xfrm>
                <a:off x="7341174" y="2881062"/>
                <a:ext cx="419153" cy="153888"/>
              </a:xfrm>
              <a:prstGeom prst="rect">
                <a:avLst/>
              </a:prstGeom>
              <a:blipFill>
                <a:blip r:embed="rId10"/>
                <a:stretch>
                  <a:fillRect l="-7246" t="-4000" r="-7246" b="-1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TextBox 79"/>
              <p:cNvSpPr txBox="1"/>
              <p:nvPr/>
            </p:nvSpPr>
            <p:spPr>
              <a:xfrm>
                <a:off x="5779380" y="2985332"/>
                <a:ext cx="477310" cy="238976"/>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 </m:t>
                          </m:r>
                        </m:e>
                        <m:sup>
                          <m:r>
                            <a:rPr lang="en-US" sz="1400" b="0" i="1" smtClean="0">
                              <a:latin typeface="Cambria Math" panose="02040503050406030204" pitchFamily="18" charset="0"/>
                            </a:rPr>
                            <m:t>2</m:t>
                          </m:r>
                        </m:sup>
                      </m:sSup>
                      <m:sSub>
                        <m:sSubPr>
                          <m:ctrlPr>
                            <a:rPr lang="en-US" sz="1400" i="1" smtClean="0">
                              <a:latin typeface="Cambria Math" panose="02040503050406030204" pitchFamily="18" charset="0"/>
                            </a:rPr>
                          </m:ctrlPr>
                        </m:sSubPr>
                        <m:e>
                          <m:r>
                            <m:rPr>
                              <m:sty m:val="p"/>
                            </m:rPr>
                            <a:rPr lang="en-US" sz="1400" b="0" i="0" smtClean="0">
                              <a:latin typeface="Cambria Math" panose="02040503050406030204" pitchFamily="18" charset="0"/>
                            </a:rPr>
                            <m:t>S</m:t>
                          </m:r>
                        </m:e>
                        <m:sub>
                          <m:r>
                            <a:rPr lang="en-US" sz="1400" b="0" i="1" smtClean="0">
                              <a:latin typeface="Cambria Math" panose="02040503050406030204" pitchFamily="18" charset="0"/>
                            </a:rPr>
                            <m:t>1/2</m:t>
                          </m:r>
                        </m:sub>
                      </m:sSub>
                    </m:oMath>
                  </m:oMathPara>
                </a14:m>
                <a:endParaRPr lang="en-US" sz="1400" dirty="0" err="1" smtClean="0"/>
              </a:p>
            </p:txBody>
          </p:sp>
        </mc:Choice>
        <mc:Fallback xmlns="">
          <p:sp>
            <p:nvSpPr>
              <p:cNvPr id="80" name="TextBox 79"/>
              <p:cNvSpPr txBox="1">
                <a:spLocks noRot="1" noChangeAspect="1" noMove="1" noResize="1" noEditPoints="1" noAdjustHandles="1" noChangeArrowheads="1" noChangeShapeType="1" noTextEdit="1"/>
              </p:cNvSpPr>
              <p:nvPr/>
            </p:nvSpPr>
            <p:spPr>
              <a:xfrm>
                <a:off x="5779380" y="2985332"/>
                <a:ext cx="477310" cy="238976"/>
              </a:xfrm>
              <a:prstGeom prst="rect">
                <a:avLst/>
              </a:prstGeom>
              <a:blipFill>
                <a:blip r:embed="rId11"/>
                <a:stretch>
                  <a:fillRect r="-2564" b="-23077"/>
                </a:stretch>
              </a:blipFill>
            </p:spPr>
            <p:txBody>
              <a:bodyPr/>
              <a:lstStyle/>
              <a:p>
                <a:r>
                  <a:rPr lang="en-US">
                    <a:noFill/>
                  </a:rPr>
                  <a:t> </a:t>
                </a:r>
              </a:p>
            </p:txBody>
          </p:sp>
        </mc:Fallback>
      </mc:AlternateContent>
      <p:grpSp>
        <p:nvGrpSpPr>
          <p:cNvPr id="81" name="Group 80"/>
          <p:cNvGrpSpPr/>
          <p:nvPr/>
        </p:nvGrpSpPr>
        <p:grpSpPr>
          <a:xfrm>
            <a:off x="5779380" y="1350859"/>
            <a:ext cx="2547242" cy="392587"/>
            <a:chOff x="1301292" y="1306374"/>
            <a:chExt cx="2547242" cy="392587"/>
          </a:xfrm>
        </p:grpSpPr>
        <p:cxnSp>
          <p:nvCxnSpPr>
            <p:cNvPr id="82" name="Straight Connector 81"/>
            <p:cNvCxnSpPr/>
            <p:nvPr/>
          </p:nvCxnSpPr>
          <p:spPr>
            <a:xfrm>
              <a:off x="2109697" y="1619618"/>
              <a:ext cx="49007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320791" y="1619618"/>
              <a:ext cx="49007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2940421" y="1619618"/>
              <a:ext cx="49007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2109697" y="1443324"/>
              <a:ext cx="49007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4" name="TextBox 93"/>
                <p:cNvSpPr txBox="1"/>
                <p:nvPr/>
              </p:nvSpPr>
              <p:spPr>
                <a:xfrm>
                  <a:off x="2863086" y="1363977"/>
                  <a:ext cx="385490" cy="153888"/>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1000" b="0" i="1" smtClean="0">
                            <a:latin typeface="Cambria Math" panose="02040503050406030204" pitchFamily="18" charset="0"/>
                          </a:rPr>
                          <m:t>𝐹</m:t>
                        </m:r>
                        <m:r>
                          <a:rPr lang="en-US" sz="1000" b="0" i="1" smtClean="0">
                            <a:latin typeface="Cambria Math" panose="02040503050406030204" pitchFamily="18" charset="0"/>
                          </a:rPr>
                          <m:t>′=0</m:t>
                        </m:r>
                      </m:oMath>
                    </m:oMathPara>
                  </a14:m>
                  <a:endParaRPr lang="en-US" sz="1000" dirty="0" err="1" smtClean="0"/>
                </a:p>
              </p:txBody>
            </p:sp>
          </mc:Choice>
          <mc:Fallback xmlns="">
            <p:sp>
              <p:nvSpPr>
                <p:cNvPr id="82" name="TextBox 81"/>
                <p:cNvSpPr txBox="1">
                  <a:spLocks noRot="1" noChangeAspect="1" noMove="1" noResize="1" noEditPoints="1" noAdjustHandles="1" noChangeArrowheads="1" noChangeShapeType="1" noTextEdit="1"/>
                </p:cNvSpPr>
                <p:nvPr/>
              </p:nvSpPr>
              <p:spPr>
                <a:xfrm>
                  <a:off x="2863086" y="1363977"/>
                  <a:ext cx="385490" cy="153888"/>
                </a:xfrm>
                <a:prstGeom prst="rect">
                  <a:avLst/>
                </a:prstGeom>
                <a:blipFill>
                  <a:blip r:embed="rId13"/>
                  <a:stretch>
                    <a:fillRect l="-9524" t="-4000" r="-7937" b="-1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6" name="TextBox 95"/>
                <p:cNvSpPr txBox="1"/>
                <p:nvPr/>
              </p:nvSpPr>
              <p:spPr>
                <a:xfrm>
                  <a:off x="3463044" y="1545073"/>
                  <a:ext cx="385490" cy="153888"/>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1000" b="0" i="1" smtClean="0">
                            <a:latin typeface="Cambria Math" panose="02040503050406030204" pitchFamily="18" charset="0"/>
                          </a:rPr>
                          <m:t>𝐹</m:t>
                        </m:r>
                        <m:r>
                          <a:rPr lang="en-US" sz="1000" b="0" i="1" smtClean="0">
                            <a:latin typeface="Cambria Math" panose="02040503050406030204" pitchFamily="18" charset="0"/>
                          </a:rPr>
                          <m:t>′=1</m:t>
                        </m:r>
                      </m:oMath>
                    </m:oMathPara>
                  </a14:m>
                  <a:endParaRPr lang="en-US" sz="1000" dirty="0" err="1" smtClean="0"/>
                </a:p>
              </p:txBody>
            </p:sp>
          </mc:Choice>
          <mc:Fallback xmlns="">
            <p:sp>
              <p:nvSpPr>
                <p:cNvPr id="83" name="TextBox 82"/>
                <p:cNvSpPr txBox="1">
                  <a:spLocks noRot="1" noChangeAspect="1" noMove="1" noResize="1" noEditPoints="1" noAdjustHandles="1" noChangeArrowheads="1" noChangeShapeType="1" noTextEdit="1"/>
                </p:cNvSpPr>
                <p:nvPr/>
              </p:nvSpPr>
              <p:spPr>
                <a:xfrm>
                  <a:off x="3463044" y="1545073"/>
                  <a:ext cx="385490" cy="153888"/>
                </a:xfrm>
                <a:prstGeom prst="rect">
                  <a:avLst/>
                </a:prstGeom>
                <a:blipFill>
                  <a:blip r:embed="rId14"/>
                  <a:stretch>
                    <a:fillRect l="-7937" r="-9524" b="-115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8" name="TextBox 97"/>
                <p:cNvSpPr txBox="1"/>
                <p:nvPr/>
              </p:nvSpPr>
              <p:spPr>
                <a:xfrm>
                  <a:off x="1301292" y="1306374"/>
                  <a:ext cx="481927" cy="247312"/>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 </m:t>
                            </m:r>
                          </m:e>
                          <m:sup>
                            <m:r>
                              <a:rPr lang="en-US" sz="1400" b="0" i="1" smtClean="0">
                                <a:latin typeface="Cambria Math" panose="02040503050406030204" pitchFamily="18" charset="0"/>
                              </a:rPr>
                              <m:t>2</m:t>
                            </m:r>
                          </m:sup>
                        </m:sSup>
                        <m:sSubSup>
                          <m:sSubSupPr>
                            <m:ctrlPr>
                              <a:rPr lang="en-US" sz="1400" i="1" smtClean="0">
                                <a:latin typeface="Cambria Math" panose="02040503050406030204" pitchFamily="18" charset="0"/>
                              </a:rPr>
                            </m:ctrlPr>
                          </m:sSubSupPr>
                          <m:e>
                            <m:r>
                              <m:rPr>
                                <m:sty m:val="p"/>
                              </m:rPr>
                              <a:rPr lang="en-US" sz="1400" b="0" i="0" smtClean="0">
                                <a:latin typeface="Cambria Math" panose="02040503050406030204" pitchFamily="18" charset="0"/>
                              </a:rPr>
                              <m:t>P</m:t>
                            </m:r>
                          </m:e>
                          <m:sub>
                            <m:r>
                              <a:rPr lang="en-US" sz="1400" b="0" i="1" smtClean="0">
                                <a:latin typeface="Cambria Math" panose="02040503050406030204" pitchFamily="18" charset="0"/>
                              </a:rPr>
                              <m:t>1/2</m:t>
                            </m:r>
                          </m:sub>
                          <m:sup>
                            <m:r>
                              <a:rPr lang="en-US" sz="1400" b="0" i="1" smtClean="0">
                                <a:latin typeface="Cambria Math" panose="02040503050406030204" pitchFamily="18" charset="0"/>
                              </a:rPr>
                              <m:t>𝑜</m:t>
                            </m:r>
                          </m:sup>
                        </m:sSubSup>
                      </m:oMath>
                    </m:oMathPara>
                  </a14:m>
                  <a:endParaRPr lang="en-US" sz="1400" dirty="0" err="1" smtClean="0"/>
                </a:p>
              </p:txBody>
            </p:sp>
          </mc:Choice>
          <mc:Fallback xmlns="">
            <p:sp>
              <p:nvSpPr>
                <p:cNvPr id="98" name="TextBox 97"/>
                <p:cNvSpPr txBox="1">
                  <a:spLocks noRot="1" noChangeAspect="1" noMove="1" noResize="1" noEditPoints="1" noAdjustHandles="1" noChangeArrowheads="1" noChangeShapeType="1" noTextEdit="1"/>
                </p:cNvSpPr>
                <p:nvPr/>
              </p:nvSpPr>
              <p:spPr>
                <a:xfrm>
                  <a:off x="1301292" y="1306374"/>
                  <a:ext cx="481927" cy="247312"/>
                </a:xfrm>
                <a:prstGeom prst="rect">
                  <a:avLst/>
                </a:prstGeom>
                <a:blipFill>
                  <a:blip r:embed="rId15"/>
                  <a:stretch>
                    <a:fillRect b="-25000"/>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01" name="TextBox 100"/>
              <p:cNvSpPr txBox="1"/>
              <p:nvPr/>
            </p:nvSpPr>
            <p:spPr>
              <a:xfrm>
                <a:off x="6111174" y="3673965"/>
                <a:ext cx="2170722" cy="526554"/>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n-US" sz="1400" i="1" smtClean="0">
                              <a:latin typeface="Cambria Math" panose="02040503050406030204" pitchFamily="18" charset="0"/>
                              <a:ea typeface="Cambria Math" panose="02040503050406030204" pitchFamily="18" charset="0"/>
                            </a:rPr>
                            <m:t>𝜀</m:t>
                          </m:r>
                        </m:e>
                        <m:sub>
                          <m:r>
                            <m:rPr>
                              <m:sty m:val="p"/>
                            </m:rPr>
                            <a:rPr lang="en-US" sz="1400" b="0" i="0" smtClean="0">
                              <a:latin typeface="Cambria Math" panose="02040503050406030204" pitchFamily="18" charset="0"/>
                            </a:rPr>
                            <m:t>AM</m:t>
                          </m:r>
                        </m:sub>
                      </m:sSub>
                      <m:r>
                        <a:rPr lang="en-US" sz="1400" b="0" i="1" smtClean="0">
                          <a:latin typeface="Cambria Math" panose="02040503050406030204" pitchFamily="18" charset="0"/>
                        </a:rPr>
                        <m:t> ~</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1</m:t>
                          </m:r>
                        </m:num>
                        <m:den>
                          <m:r>
                            <a:rPr lang="en-US" sz="1400" b="0" i="1" smtClean="0">
                              <a:latin typeface="Cambria Math" panose="02040503050406030204" pitchFamily="18" charset="0"/>
                              <a:ea typeface="Cambria Math" panose="02040503050406030204" pitchFamily="18" charset="0"/>
                            </a:rPr>
                            <m:t>𝜂</m:t>
                          </m:r>
                        </m:den>
                      </m:f>
                      <m:sSup>
                        <m:sSupPr>
                          <m:ctrlPr>
                            <a:rPr lang="en-US" sz="1400" i="1" smtClean="0">
                              <a:latin typeface="Cambria Math" panose="02040503050406030204" pitchFamily="18" charset="0"/>
                              <a:ea typeface="Cambria Math" panose="02040503050406030204" pitchFamily="18" charset="0"/>
                            </a:rPr>
                          </m:ctrlPr>
                        </m:sSupPr>
                        <m:e>
                          <m:d>
                            <m:dPr>
                              <m:ctrlPr>
                                <a:rPr lang="en-US" sz="1400" i="1" smtClean="0">
                                  <a:latin typeface="Cambria Math" panose="02040503050406030204" pitchFamily="18" charset="0"/>
                                  <a:ea typeface="Cambria Math" panose="02040503050406030204" pitchFamily="18" charset="0"/>
                                </a:rPr>
                              </m:ctrlPr>
                            </m:dPr>
                            <m:e>
                              <m:f>
                                <m:fPr>
                                  <m:ctrlPr>
                                    <a:rPr lang="en-US" sz="1400" i="1" smtClean="0">
                                      <a:latin typeface="Cambria Math" panose="02040503050406030204" pitchFamily="18" charset="0"/>
                                      <a:ea typeface="Cambria Math" panose="02040503050406030204" pitchFamily="18" charset="0"/>
                                    </a:rPr>
                                  </m:ctrlPr>
                                </m:fPr>
                                <m:num>
                                  <m:r>
                                    <a:rPr lang="en-US" sz="1400" i="1" smtClean="0">
                                      <a:latin typeface="Cambria Math" panose="02040503050406030204" pitchFamily="18" charset="0"/>
                                      <a:ea typeface="Cambria Math" panose="02040503050406030204" pitchFamily="18" charset="0"/>
                                    </a:rPr>
                                    <m:t>𝛾</m:t>
                                  </m:r>
                                </m:num>
                                <m:den>
                                  <m:sSub>
                                    <m:sSubPr>
                                      <m:ctrlPr>
                                        <a:rPr lang="en-US" sz="1400" i="1" smtClean="0">
                                          <a:latin typeface="Cambria Math" panose="02040503050406030204" pitchFamily="18" charset="0"/>
                                          <a:ea typeface="Cambria Math" panose="02040503050406030204" pitchFamily="18" charset="0"/>
                                        </a:rPr>
                                      </m:ctrlPr>
                                    </m:sSubPr>
                                    <m:e>
                                      <m:r>
                                        <a:rPr lang="en-US" sz="1400" i="1" smtClean="0">
                                          <a:latin typeface="Cambria Math" panose="02040503050406030204" pitchFamily="18" charset="0"/>
                                          <a:ea typeface="Cambria Math" panose="02040503050406030204" pitchFamily="18" charset="0"/>
                                        </a:rPr>
                                        <m:t>𝛿</m:t>
                                      </m:r>
                                    </m:e>
                                    <m:sub>
                                      <m:r>
                                        <a:rPr lang="en-US" sz="1400" b="0" i="1" smtClean="0">
                                          <a:latin typeface="Cambria Math" panose="02040503050406030204" pitchFamily="18" charset="0"/>
                                          <a:ea typeface="Cambria Math" panose="02040503050406030204" pitchFamily="18" charset="0"/>
                                        </a:rPr>
                                        <m:t>𝑃</m:t>
                                      </m:r>
                                      <m:r>
                                        <a:rPr lang="en-US" sz="1400" b="0" i="1" smtClean="0">
                                          <a:latin typeface="Cambria Math" panose="02040503050406030204" pitchFamily="18" charset="0"/>
                                          <a:ea typeface="Cambria Math" panose="02040503050406030204" pitchFamily="18" charset="0"/>
                                        </a:rPr>
                                        <m:t>,</m:t>
                                      </m:r>
                                      <m:r>
                                        <m:rPr>
                                          <m:sty m:val="p"/>
                                        </m:rPr>
                                        <a:rPr lang="en-US" sz="1400" b="0" i="0" smtClean="0">
                                          <a:latin typeface="Cambria Math" panose="02040503050406030204" pitchFamily="18" charset="0"/>
                                          <a:ea typeface="Cambria Math" panose="02040503050406030204" pitchFamily="18" charset="0"/>
                                        </a:rPr>
                                        <m:t>HF</m:t>
                                      </m:r>
                                    </m:sub>
                                  </m:sSub>
                                </m:den>
                              </m:f>
                            </m:e>
                          </m:d>
                        </m:e>
                        <m:sup>
                          <m:r>
                            <a:rPr lang="en-US" sz="1400" b="0" i="1" smtClean="0">
                              <a:latin typeface="Cambria Math" panose="02040503050406030204" pitchFamily="18" charset="0"/>
                              <a:ea typeface="Cambria Math" panose="02040503050406030204" pitchFamily="18" charset="0"/>
                            </a:rPr>
                            <m:t>2</m:t>
                          </m:r>
                        </m:sup>
                      </m:sSup>
                      <m:r>
                        <a:rPr lang="en-US" sz="1400" b="0" i="1" smtClean="0">
                          <a:latin typeface="Cambria Math" panose="02040503050406030204" pitchFamily="18" charset="0"/>
                          <a:ea typeface="Cambria Math" panose="02040503050406030204" pitchFamily="18" charset="0"/>
                        </a:rPr>
                        <m:t>~−10 </m:t>
                      </m:r>
                      <m:r>
                        <m:rPr>
                          <m:sty m:val="p"/>
                        </m:rPr>
                        <a:rPr lang="en-US" sz="1400" b="0" i="0" smtClean="0">
                          <a:latin typeface="Cambria Math" panose="02040503050406030204" pitchFamily="18" charset="0"/>
                          <a:ea typeface="Cambria Math" panose="02040503050406030204" pitchFamily="18" charset="0"/>
                        </a:rPr>
                        <m:t>dB</m:t>
                      </m:r>
                    </m:oMath>
                  </m:oMathPara>
                </a14:m>
                <a:endParaRPr lang="en-US" sz="1400" dirty="0" err="1" smtClean="0"/>
              </a:p>
            </p:txBody>
          </p:sp>
        </mc:Choice>
        <mc:Fallback xmlns="">
          <p:sp>
            <p:nvSpPr>
              <p:cNvPr id="101" name="TextBox 100"/>
              <p:cNvSpPr txBox="1">
                <a:spLocks noRot="1" noChangeAspect="1" noMove="1" noResize="1" noEditPoints="1" noAdjustHandles="1" noChangeArrowheads="1" noChangeShapeType="1" noTextEdit="1"/>
              </p:cNvSpPr>
              <p:nvPr/>
            </p:nvSpPr>
            <p:spPr>
              <a:xfrm>
                <a:off x="6111174" y="3673965"/>
                <a:ext cx="2170722" cy="526554"/>
              </a:xfrm>
              <a:prstGeom prst="rect">
                <a:avLst/>
              </a:prstGeom>
              <a:blipFill>
                <a:blip r:embed="rId16"/>
                <a:stretch>
                  <a:fillRect/>
                </a:stretch>
              </a:blipFill>
            </p:spPr>
            <p:txBody>
              <a:bodyPr/>
              <a:lstStyle/>
              <a:p>
                <a:r>
                  <a:rPr lang="en-US">
                    <a:noFill/>
                  </a:rPr>
                  <a:t> </a:t>
                </a:r>
              </a:p>
            </p:txBody>
          </p:sp>
        </mc:Fallback>
      </mc:AlternateContent>
      <p:pic>
        <p:nvPicPr>
          <p:cNvPr id="10" name="Picture 9"/>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36653" y="1006285"/>
            <a:ext cx="3907942" cy="2930957"/>
          </a:xfrm>
          <a:prstGeom prst="rect">
            <a:avLst/>
          </a:prstGeom>
        </p:spPr>
      </p:pic>
    </p:spTree>
    <p:extLst>
      <p:ext uri="{BB962C8B-B14F-4D97-AF65-F5344CB8AC3E}">
        <p14:creationId xmlns:p14="http://schemas.microsoft.com/office/powerpoint/2010/main" val="716492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6"/>
                                        </p:tgtEl>
                                        <p:attrNameLst>
                                          <p:attrName>style.visibility</p:attrName>
                                        </p:attrNameLst>
                                      </p:cBhvr>
                                      <p:to>
                                        <p:strVal val="visible"/>
                                      </p:to>
                                    </p:set>
                                  </p:childTnLst>
                                </p:cTn>
                              </p:par>
                            </p:childTnLst>
                          </p:cTn>
                        </p:par>
                        <p:par>
                          <p:cTn id="9" fill="hold">
                            <p:stCondLst>
                              <p:cond delay="0"/>
                            </p:stCondLst>
                            <p:childTnLst>
                              <p:par>
                                <p:cTn id="10" presetID="22" presetClass="entr" presetSubtype="1" fill="hold" nodeType="afterEffect">
                                  <p:stCondLst>
                                    <p:cond delay="0"/>
                                  </p:stCondLst>
                                  <p:childTnLst>
                                    <p:set>
                                      <p:cBhvr>
                                        <p:cTn id="11" dur="1" fill="hold">
                                          <p:stCondLst>
                                            <p:cond delay="0"/>
                                          </p:stCondLst>
                                        </p:cTn>
                                        <p:tgtEl>
                                          <p:spTgt spid="70"/>
                                        </p:tgtEl>
                                        <p:attrNameLst>
                                          <p:attrName>style.visibility</p:attrName>
                                        </p:attrNameLst>
                                      </p:cBhvr>
                                      <p:to>
                                        <p:strVal val="visible"/>
                                      </p:to>
                                    </p:set>
                                    <p:animEffect transition="in" filter="wipe(up)">
                                      <p:cBhvr>
                                        <p:cTn id="12" dur="500"/>
                                        <p:tgtEl>
                                          <p:spTgt spid="70"/>
                                        </p:tgtEl>
                                      </p:cBhvr>
                                    </p:animEffect>
                                  </p:childTnLst>
                                </p:cTn>
                              </p:par>
                              <p:par>
                                <p:cTn id="13" presetID="2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Effect transition="in" filter="wipe(up)">
                                      <p:cBhvr>
                                        <p:cTn id="15" dur="500"/>
                                        <p:tgtEl>
                                          <p:spTgt spid="69"/>
                                        </p:tgtEl>
                                      </p:cBhvr>
                                    </p:animEffect>
                                  </p:childTnLst>
                                </p:cTn>
                              </p:par>
                              <p:par>
                                <p:cTn id="16" presetID="22" presetClass="entr" presetSubtype="1" fill="hold" nodeType="withEffect">
                                  <p:stCondLst>
                                    <p:cond delay="0"/>
                                  </p:stCondLst>
                                  <p:childTnLst>
                                    <p:set>
                                      <p:cBhvr>
                                        <p:cTn id="17" dur="1" fill="hold">
                                          <p:stCondLst>
                                            <p:cond delay="0"/>
                                          </p:stCondLst>
                                        </p:cTn>
                                        <p:tgtEl>
                                          <p:spTgt spid="72"/>
                                        </p:tgtEl>
                                        <p:attrNameLst>
                                          <p:attrName>style.visibility</p:attrName>
                                        </p:attrNameLst>
                                      </p:cBhvr>
                                      <p:to>
                                        <p:strVal val="visible"/>
                                      </p:to>
                                    </p:set>
                                    <p:animEffect transition="in" filter="wipe(up)">
                                      <p:cBhvr>
                                        <p:cTn id="18" dur="500"/>
                                        <p:tgtEl>
                                          <p:spTgt spid="72"/>
                                        </p:tgtEl>
                                      </p:cBhvr>
                                    </p:animEffec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10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40079" y="933120"/>
            <a:ext cx="3340342" cy="3562886"/>
          </a:xfrm>
          <a:prstGeom prst="rect">
            <a:avLst/>
          </a:prstGeom>
          <a:blipFill dpi="0" rotWithShape="1">
            <a:blip r:embed="rId2">
              <a:alphaModFix amt="5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8"/>
          </p:nvPr>
        </p:nvSpPr>
        <p:spPr/>
        <p:txBody>
          <a:bodyPr/>
          <a:lstStyle/>
          <a:p>
            <a:fld id="{FE467E6B-9A71-6D40-8626-10A71C7AA91F}" type="datetime4">
              <a:rPr lang="en-US" smtClean="0"/>
              <a:t>January 13, 2025</a:t>
            </a:fld>
            <a:endParaRPr lang="en-US" dirty="0"/>
          </a:p>
        </p:txBody>
      </p:sp>
      <p:sp>
        <p:nvSpPr>
          <p:cNvPr id="3" name="Slide Number Placeholder 2"/>
          <p:cNvSpPr>
            <a:spLocks noGrp="1"/>
          </p:cNvSpPr>
          <p:nvPr>
            <p:ph type="sldNum" sz="quarter" idx="19"/>
          </p:nvPr>
        </p:nvSpPr>
        <p:spPr/>
        <p:txBody>
          <a:bodyPr/>
          <a:lstStyle/>
          <a:p>
            <a:fld id="{B6238B5B-F19C-E947-A0BC-87BD7983F871}" type="slidenum">
              <a:rPr lang="en-US" smtClean="0"/>
              <a:pPr/>
              <a:t>24</a:t>
            </a:fld>
            <a:endParaRPr lang="en-US" dirty="0"/>
          </a:p>
        </p:txBody>
      </p:sp>
      <p:sp>
        <p:nvSpPr>
          <p:cNvPr id="6" name="Title 5"/>
          <p:cNvSpPr>
            <a:spLocks noGrp="1"/>
          </p:cNvSpPr>
          <p:nvPr>
            <p:ph type="title"/>
          </p:nvPr>
        </p:nvSpPr>
        <p:spPr>
          <a:xfrm>
            <a:off x="640079" y="369582"/>
            <a:ext cx="7772400" cy="387798"/>
          </a:xfrm>
        </p:spPr>
        <p:txBody>
          <a:bodyPr/>
          <a:lstStyle/>
          <a:p>
            <a:r>
              <a:rPr lang="en-US" baseline="30000" dirty="0" smtClean="0"/>
              <a:t>133</a:t>
            </a:r>
            <a:r>
              <a:rPr lang="en-US" dirty="0" smtClean="0"/>
              <a:t>Ba</a:t>
            </a:r>
            <a:r>
              <a:rPr lang="en-US" baseline="30000" dirty="0" smtClean="0"/>
              <a:t>+</a:t>
            </a:r>
            <a:r>
              <a:rPr lang="en-US" dirty="0" smtClean="0"/>
              <a:t> Electron Shelving</a:t>
            </a:r>
            <a:endParaRPr lang="en-US" baseline="300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0344" y="933120"/>
            <a:ext cx="3340341" cy="3562886"/>
          </a:xfrm>
          <a:prstGeom prst="rect">
            <a:avLst/>
          </a:prstGeom>
        </p:spPr>
      </p:pic>
      <p:sp>
        <p:nvSpPr>
          <p:cNvPr id="8" name="TextBox 7"/>
          <p:cNvSpPr txBox="1"/>
          <p:nvPr/>
        </p:nvSpPr>
        <p:spPr>
          <a:xfrm>
            <a:off x="5288062" y="4457047"/>
            <a:ext cx="2819683" cy="123111"/>
          </a:xfrm>
          <a:prstGeom prst="rect">
            <a:avLst/>
          </a:prstGeom>
          <a:noFill/>
        </p:spPr>
        <p:txBody>
          <a:bodyPr wrap="none" lIns="0" tIns="0" rIns="0" bIns="0" rtlCol="0">
            <a:spAutoFit/>
          </a:bodyPr>
          <a:lstStyle/>
          <a:p>
            <a:r>
              <a:rPr lang="en-US" sz="800" dirty="0" smtClean="0"/>
              <a:t>JE Christensen, </a:t>
            </a:r>
            <a:r>
              <a:rPr lang="en-US" sz="800" i="1" dirty="0" smtClean="0"/>
              <a:t>et al.</a:t>
            </a:r>
            <a:r>
              <a:rPr lang="en-US" sz="800" dirty="0" smtClean="0"/>
              <a:t>, </a:t>
            </a:r>
            <a:r>
              <a:rPr lang="en-US" sz="800" dirty="0"/>
              <a:t> </a:t>
            </a:r>
            <a:r>
              <a:rPr lang="en-US" sz="800" i="1" dirty="0" err="1">
                <a:hlinkClick r:id="rId4"/>
              </a:rPr>
              <a:t>npj</a:t>
            </a:r>
            <a:r>
              <a:rPr lang="en-US" sz="800" i="1" dirty="0">
                <a:hlinkClick r:id="rId4"/>
              </a:rPr>
              <a:t> Quantum Information</a:t>
            </a:r>
            <a:r>
              <a:rPr lang="en-US" sz="800" dirty="0">
                <a:hlinkClick r:id="rId4"/>
              </a:rPr>
              <a:t> </a:t>
            </a:r>
            <a:r>
              <a:rPr lang="en-US" sz="800" b="1" dirty="0">
                <a:hlinkClick r:id="rId4"/>
              </a:rPr>
              <a:t>6</a:t>
            </a:r>
            <a:r>
              <a:rPr lang="en-US" sz="800" dirty="0">
                <a:hlinkClick r:id="rId4"/>
              </a:rPr>
              <a:t>, 35 (2020)</a:t>
            </a:r>
            <a:endParaRPr lang="en-US" sz="800" dirty="0" smtClean="0"/>
          </a:p>
        </p:txBody>
      </p:sp>
    </p:spTree>
    <p:extLst>
      <p:ext uri="{BB962C8B-B14F-4D97-AF65-F5344CB8AC3E}">
        <p14:creationId xmlns:p14="http://schemas.microsoft.com/office/powerpoint/2010/main" val="11132124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8"/>
          </p:nvPr>
        </p:nvSpPr>
        <p:spPr/>
        <p:txBody>
          <a:bodyPr/>
          <a:lstStyle/>
          <a:p>
            <a:fld id="{FE467E6B-9A71-6D40-8626-10A71C7AA91F}" type="datetime4">
              <a:rPr lang="en-US" smtClean="0"/>
              <a:t>January 13, 2025</a:t>
            </a:fld>
            <a:endParaRPr lang="en-US" dirty="0"/>
          </a:p>
        </p:txBody>
      </p:sp>
      <p:sp>
        <p:nvSpPr>
          <p:cNvPr id="3" name="Slide Number Placeholder 2"/>
          <p:cNvSpPr>
            <a:spLocks noGrp="1"/>
          </p:cNvSpPr>
          <p:nvPr>
            <p:ph type="sldNum" sz="quarter" idx="19"/>
          </p:nvPr>
        </p:nvSpPr>
        <p:spPr/>
        <p:txBody>
          <a:bodyPr/>
          <a:lstStyle/>
          <a:p>
            <a:fld id="{B6238B5B-F19C-E947-A0BC-87BD7983F871}" type="slidenum">
              <a:rPr lang="en-US" smtClean="0"/>
              <a:pPr/>
              <a:t>25</a:t>
            </a:fld>
            <a:endParaRPr lang="en-US" dirty="0"/>
          </a:p>
        </p:txBody>
      </p:sp>
      <p:sp>
        <p:nvSpPr>
          <p:cNvPr id="6" name="Title 5"/>
          <p:cNvSpPr>
            <a:spLocks noGrp="1"/>
          </p:cNvSpPr>
          <p:nvPr>
            <p:ph type="title"/>
          </p:nvPr>
        </p:nvSpPr>
        <p:spPr>
          <a:xfrm>
            <a:off x="640079" y="369582"/>
            <a:ext cx="7772400" cy="387798"/>
          </a:xfrm>
        </p:spPr>
        <p:txBody>
          <a:bodyPr/>
          <a:lstStyle/>
          <a:p>
            <a:r>
              <a:rPr lang="en-US" dirty="0" smtClean="0"/>
              <a:t>SPAM Fidelity in </a:t>
            </a:r>
            <a:r>
              <a:rPr lang="en-US" baseline="30000" dirty="0" smtClean="0"/>
              <a:t>133</a:t>
            </a:r>
            <a:r>
              <a:rPr lang="en-US" dirty="0" smtClean="0"/>
              <a:t>Ba</a:t>
            </a:r>
            <a:r>
              <a:rPr lang="en-US" baseline="30000" dirty="0" smtClean="0"/>
              <a:t>+</a:t>
            </a:r>
            <a:endParaRPr lang="en-US" baseline="30000" dirty="0"/>
          </a:p>
        </p:txBody>
      </p:sp>
      <p:sp>
        <p:nvSpPr>
          <p:cNvPr id="88" name="TextBox 87"/>
          <p:cNvSpPr txBox="1"/>
          <p:nvPr/>
        </p:nvSpPr>
        <p:spPr>
          <a:xfrm>
            <a:off x="3167642" y="4439991"/>
            <a:ext cx="2819683" cy="123111"/>
          </a:xfrm>
          <a:prstGeom prst="rect">
            <a:avLst/>
          </a:prstGeom>
          <a:noFill/>
        </p:spPr>
        <p:txBody>
          <a:bodyPr wrap="none" lIns="0" tIns="0" rIns="0" bIns="0" rtlCol="0">
            <a:spAutoFit/>
          </a:bodyPr>
          <a:lstStyle/>
          <a:p>
            <a:r>
              <a:rPr lang="en-US" sz="800" dirty="0" smtClean="0"/>
              <a:t>JE Christensen, </a:t>
            </a:r>
            <a:r>
              <a:rPr lang="en-US" sz="800" i="1" dirty="0" smtClean="0"/>
              <a:t>et al.</a:t>
            </a:r>
            <a:r>
              <a:rPr lang="en-US" sz="800" dirty="0" smtClean="0"/>
              <a:t>, </a:t>
            </a:r>
            <a:r>
              <a:rPr lang="en-US" sz="800" dirty="0"/>
              <a:t> </a:t>
            </a:r>
            <a:r>
              <a:rPr lang="en-US" sz="800" i="1" dirty="0" err="1">
                <a:hlinkClick r:id="rId2"/>
              </a:rPr>
              <a:t>npj</a:t>
            </a:r>
            <a:r>
              <a:rPr lang="en-US" sz="800" i="1" dirty="0">
                <a:hlinkClick r:id="rId2"/>
              </a:rPr>
              <a:t> Quantum Information</a:t>
            </a:r>
            <a:r>
              <a:rPr lang="en-US" sz="800" dirty="0">
                <a:hlinkClick r:id="rId2"/>
              </a:rPr>
              <a:t> </a:t>
            </a:r>
            <a:r>
              <a:rPr lang="en-US" sz="800" b="1" dirty="0">
                <a:hlinkClick r:id="rId2"/>
              </a:rPr>
              <a:t>6</a:t>
            </a:r>
            <a:r>
              <a:rPr lang="en-US" sz="800" dirty="0">
                <a:hlinkClick r:id="rId2"/>
              </a:rPr>
              <a:t>, 35 (2020)</a:t>
            </a:r>
            <a:endParaRPr lang="en-US" sz="800" dirty="0" smtClean="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1180" y="1316842"/>
            <a:ext cx="3068186" cy="2563686"/>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485" y="954590"/>
            <a:ext cx="3729270" cy="2796952"/>
          </a:xfrm>
          <a:prstGeom prst="rect">
            <a:avLst/>
          </a:prstGeom>
        </p:spPr>
      </p:pic>
      <p:pic>
        <p:nvPicPr>
          <p:cNvPr id="50" name="Picture 4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03724" y="3833207"/>
            <a:ext cx="2319269" cy="525118"/>
          </a:xfrm>
          <a:prstGeom prst="rect">
            <a:avLst/>
          </a:prstGeom>
        </p:spPr>
      </p:pic>
    </p:spTree>
    <p:extLst>
      <p:ext uri="{BB962C8B-B14F-4D97-AF65-F5344CB8AC3E}">
        <p14:creationId xmlns:p14="http://schemas.microsoft.com/office/powerpoint/2010/main" val="235683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097280" y="1554480"/>
            <a:ext cx="3383280" cy="851515"/>
          </a:xfrm>
        </p:spPr>
        <p:txBody>
          <a:bodyPr/>
          <a:lstStyle/>
          <a:p>
            <a:pPr marL="285750" indent="-285750">
              <a:buFont typeface="Arial" panose="020B0604020202020204" pitchFamily="34" charset="0"/>
              <a:buChar char="•"/>
            </a:pPr>
            <a:r>
              <a:rPr lang="en-US" dirty="0"/>
              <a:t>T</a:t>
            </a:r>
            <a:r>
              <a:rPr lang="en-US" dirty="0" smtClean="0"/>
              <a:t>raps are very deep</a:t>
            </a:r>
          </a:p>
          <a:p>
            <a:pPr marL="285750" indent="-285750">
              <a:buFont typeface="Arial" panose="020B0604020202020204" pitchFamily="34" charset="0"/>
              <a:buChar char="•"/>
            </a:pPr>
            <a:r>
              <a:rPr lang="en-US" dirty="0" smtClean="0"/>
              <a:t>You know where they are</a:t>
            </a:r>
          </a:p>
          <a:p>
            <a:pPr marL="285750" indent="-285750">
              <a:buFont typeface="Arial" panose="020B0604020202020204" pitchFamily="34" charset="0"/>
              <a:buChar char="•"/>
            </a:pPr>
            <a:r>
              <a:rPr lang="en-US" dirty="0" smtClean="0"/>
              <a:t>Doppler shift is periodic</a:t>
            </a:r>
          </a:p>
        </p:txBody>
      </p:sp>
      <p:sp>
        <p:nvSpPr>
          <p:cNvPr id="3" name="Text Placeholder 2"/>
          <p:cNvSpPr>
            <a:spLocks noGrp="1"/>
          </p:cNvSpPr>
          <p:nvPr>
            <p:ph type="body" sz="quarter" idx="15"/>
          </p:nvPr>
        </p:nvSpPr>
        <p:spPr/>
        <p:txBody>
          <a:bodyPr/>
          <a:lstStyle/>
          <a:p>
            <a:r>
              <a:rPr lang="en-US" dirty="0" smtClean="0"/>
              <a:t>In some ways, easier</a:t>
            </a:r>
            <a:endParaRPr lang="en-US" dirty="0"/>
          </a:p>
        </p:txBody>
      </p:sp>
      <p:sp>
        <p:nvSpPr>
          <p:cNvPr id="4" name="Date Placeholder 3"/>
          <p:cNvSpPr>
            <a:spLocks noGrp="1"/>
          </p:cNvSpPr>
          <p:nvPr>
            <p:ph type="dt" sz="half" idx="18"/>
          </p:nvPr>
        </p:nvSpPr>
        <p:spPr/>
        <p:txBody>
          <a:bodyPr/>
          <a:lstStyle/>
          <a:p>
            <a:fld id="{2E97A3B5-6613-4F46-BF76-6FADC2B102EA}" type="datetime4">
              <a:rPr lang="en-US" smtClean="0"/>
              <a:t>January 13, 2025</a:t>
            </a:fld>
            <a:endParaRPr lang="en-US" dirty="0"/>
          </a:p>
        </p:txBody>
      </p:sp>
      <p:sp>
        <p:nvSpPr>
          <p:cNvPr id="5" name="Slide Number Placeholder 4"/>
          <p:cNvSpPr>
            <a:spLocks noGrp="1"/>
          </p:cNvSpPr>
          <p:nvPr>
            <p:ph type="sldNum" sz="quarter" idx="19"/>
          </p:nvPr>
        </p:nvSpPr>
        <p:spPr/>
        <p:txBody>
          <a:bodyPr/>
          <a:lstStyle/>
          <a:p>
            <a:fld id="{B6238B5B-F19C-E947-A0BC-87BD7983F871}" type="slidenum">
              <a:rPr lang="en-US" smtClean="0"/>
              <a:pPr/>
              <a:t>26</a:t>
            </a:fld>
            <a:endParaRPr lang="en-US" dirty="0"/>
          </a:p>
        </p:txBody>
      </p:sp>
      <p:sp>
        <p:nvSpPr>
          <p:cNvPr id="8" name="Title 7"/>
          <p:cNvSpPr>
            <a:spLocks noGrp="1"/>
          </p:cNvSpPr>
          <p:nvPr>
            <p:ph type="title"/>
          </p:nvPr>
        </p:nvSpPr>
        <p:spPr>
          <a:xfrm>
            <a:off x="640079" y="369582"/>
            <a:ext cx="7772400" cy="387798"/>
          </a:xfrm>
        </p:spPr>
        <p:txBody>
          <a:bodyPr/>
          <a:lstStyle/>
          <a:p>
            <a:r>
              <a:rPr lang="en-US" dirty="0" smtClean="0"/>
              <a:t>Optical cycling of ions</a:t>
            </a:r>
            <a:endParaRPr lang="en-US" dirty="0"/>
          </a:p>
        </p:txBody>
      </p:sp>
      <p:sp>
        <p:nvSpPr>
          <p:cNvPr id="10" name="Text Placeholder 5"/>
          <p:cNvSpPr>
            <a:spLocks noGrp="1"/>
          </p:cNvSpPr>
          <p:nvPr>
            <p:ph type="body" sz="quarter" idx="20"/>
          </p:nvPr>
        </p:nvSpPr>
        <p:spPr>
          <a:xfrm>
            <a:off x="5029200" y="1554480"/>
            <a:ext cx="3383280" cy="533479"/>
          </a:xfrm>
        </p:spPr>
        <p:txBody>
          <a:bodyPr/>
          <a:lstStyle/>
          <a:p>
            <a:pPr marL="285750" indent="-285750">
              <a:buFont typeface="Arial" panose="020B0604020202020204" pitchFamily="34" charset="0"/>
              <a:buChar char="•"/>
            </a:pPr>
            <a:r>
              <a:rPr lang="en-US" dirty="0" smtClean="0"/>
              <a:t>Let’s talk about wavelength scaling </a:t>
            </a:r>
          </a:p>
          <a:p>
            <a:pPr marL="285750" indent="-285750">
              <a:buFont typeface="Arial" panose="020B0604020202020204" pitchFamily="34" charset="0"/>
              <a:buChar char="•"/>
            </a:pPr>
            <a:endParaRPr lang="en-US" dirty="0"/>
          </a:p>
        </p:txBody>
      </p:sp>
      <p:sp>
        <p:nvSpPr>
          <p:cNvPr id="11" name="Text Placeholder 6"/>
          <p:cNvSpPr>
            <a:spLocks noGrp="1"/>
          </p:cNvSpPr>
          <p:nvPr>
            <p:ph type="body" sz="quarter" idx="21"/>
          </p:nvPr>
        </p:nvSpPr>
        <p:spPr>
          <a:xfrm>
            <a:off x="5029200" y="1188720"/>
            <a:ext cx="3383280" cy="215444"/>
          </a:xfrm>
        </p:spPr>
        <p:txBody>
          <a:bodyPr/>
          <a:lstStyle/>
          <a:p>
            <a:r>
              <a:rPr lang="en-US" dirty="0" smtClean="0"/>
              <a:t>In some ways, more difficult</a:t>
            </a:r>
            <a:endParaRPr lang="en-US" dirty="0"/>
          </a:p>
        </p:txBody>
      </p:sp>
      <mc:AlternateContent xmlns:mc="http://schemas.openxmlformats.org/markup-compatibility/2006" xmlns:a14="http://schemas.microsoft.com/office/drawing/2010/main">
        <mc:Choice Requires="a14">
          <p:sp>
            <p:nvSpPr>
              <p:cNvPr id="6" name="TextBox 5"/>
              <p:cNvSpPr txBox="1"/>
              <p:nvPr/>
            </p:nvSpPr>
            <p:spPr>
              <a:xfrm>
                <a:off x="5430326" y="1949157"/>
                <a:ext cx="1977208" cy="578235"/>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𝐸</m:t>
                      </m:r>
                      <m:r>
                        <a:rPr lang="en-US" sz="2000" b="0" i="1" smtClean="0">
                          <a:latin typeface="Cambria Math" panose="02040503050406030204" pitchFamily="18" charset="0"/>
                        </a:rPr>
                        <m:t>=−</m:t>
                      </m:r>
                      <m:r>
                        <a:rPr lang="en-US" sz="2000" b="0" i="1" smtClean="0">
                          <a:latin typeface="Cambria Math" panose="02040503050406030204" pitchFamily="18" charset="0"/>
                        </a:rPr>
                        <m:t>h𝑐</m:t>
                      </m:r>
                      <m:sSup>
                        <m:sSupPr>
                          <m:ctrlPr>
                            <a:rPr lang="en-US" sz="2000" b="0" i="1" smtClean="0">
                              <a:solidFill>
                                <a:schemeClr val="tx2"/>
                              </a:solidFill>
                              <a:latin typeface="Cambria Math" panose="02040503050406030204" pitchFamily="18" charset="0"/>
                            </a:rPr>
                          </m:ctrlPr>
                        </m:sSupPr>
                        <m:e>
                          <m:r>
                            <a:rPr lang="en-US" sz="2000" b="0" i="1" smtClean="0">
                              <a:solidFill>
                                <a:schemeClr val="tx2"/>
                              </a:solidFill>
                              <a:latin typeface="Cambria Math" panose="02040503050406030204" pitchFamily="18" charset="0"/>
                            </a:rPr>
                            <m:t>𝑍</m:t>
                          </m:r>
                        </m:e>
                        <m:sup>
                          <m:r>
                            <a:rPr lang="en-US" sz="2000" b="0" i="1" smtClean="0">
                              <a:solidFill>
                                <a:schemeClr val="tx2"/>
                              </a:solidFill>
                              <a:latin typeface="Cambria Math" panose="02040503050406030204" pitchFamily="18" charset="0"/>
                            </a:rPr>
                            <m:t>2</m:t>
                          </m:r>
                        </m:sup>
                      </m:sSup>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𝑅</m:t>
                          </m:r>
                        </m:e>
                        <m:sub>
                          <m:r>
                            <a:rPr lang="en-US" sz="2000" b="0" i="1" smtClean="0">
                              <a:latin typeface="Cambria Math" panose="02040503050406030204" pitchFamily="18" charset="0"/>
                            </a:rPr>
                            <m:t>∞</m:t>
                          </m:r>
                        </m:sub>
                      </m:sSub>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𝑛</m:t>
                              </m:r>
                            </m:e>
                            <m:sup>
                              <m:r>
                                <a:rPr lang="en-US" sz="2000" b="0" i="1" smtClean="0">
                                  <a:latin typeface="Cambria Math" panose="02040503050406030204" pitchFamily="18" charset="0"/>
                                </a:rPr>
                                <m:t>2</m:t>
                              </m:r>
                            </m:sup>
                          </m:sSup>
                        </m:den>
                      </m:f>
                    </m:oMath>
                  </m:oMathPara>
                </a14:m>
                <a:endParaRPr lang="en-US" sz="2000" dirty="0" err="1" smtClean="0"/>
              </a:p>
            </p:txBody>
          </p:sp>
        </mc:Choice>
        <mc:Fallback xmlns="">
          <p:sp>
            <p:nvSpPr>
              <p:cNvPr id="6" name="TextBox 5"/>
              <p:cNvSpPr txBox="1">
                <a:spLocks noRot="1" noChangeAspect="1" noMove="1" noResize="1" noEditPoints="1" noAdjustHandles="1" noChangeArrowheads="1" noChangeShapeType="1" noTextEdit="1"/>
              </p:cNvSpPr>
              <p:nvPr/>
            </p:nvSpPr>
            <p:spPr>
              <a:xfrm>
                <a:off x="5430326" y="1949157"/>
                <a:ext cx="1977208" cy="578235"/>
              </a:xfrm>
              <a:prstGeom prst="rect">
                <a:avLst/>
              </a:prstGeom>
              <a:blipFill>
                <a:blip r:embed="rId2"/>
                <a:stretch>
                  <a:fillRect/>
                </a:stretch>
              </a:blipFill>
            </p:spPr>
            <p:txBody>
              <a:bodyPr/>
              <a:lstStyle/>
              <a:p>
                <a:r>
                  <a:rPr lang="en-US">
                    <a:noFill/>
                  </a:rPr>
                  <a:t> </a:t>
                </a:r>
              </a:p>
            </p:txBody>
          </p:sp>
        </mc:Fallback>
      </mc:AlternateContent>
      <p:sp>
        <p:nvSpPr>
          <p:cNvPr id="7" name="TextBox 6"/>
          <p:cNvSpPr txBox="1"/>
          <p:nvPr/>
        </p:nvSpPr>
        <p:spPr>
          <a:xfrm>
            <a:off x="845820" y="3009900"/>
            <a:ext cx="6467861" cy="215444"/>
          </a:xfrm>
          <a:prstGeom prst="rect">
            <a:avLst/>
          </a:prstGeom>
          <a:noFill/>
        </p:spPr>
        <p:txBody>
          <a:bodyPr wrap="none" lIns="0" tIns="0" rIns="0" bIns="0" rtlCol="0">
            <a:spAutoFit/>
          </a:bodyPr>
          <a:lstStyle/>
          <a:p>
            <a:pPr algn="l"/>
            <a:r>
              <a:rPr lang="en-US" sz="1400" dirty="0"/>
              <a:t>A</a:t>
            </a:r>
            <a:r>
              <a:rPr lang="en-US" sz="1400" dirty="0" smtClean="0"/>
              <a:t> possibility for curiosity-driven </a:t>
            </a:r>
            <a:r>
              <a:rPr lang="en-US" sz="1400" dirty="0" smtClean="0"/>
              <a:t>research that will require some nuclear physics:</a:t>
            </a:r>
            <a:endParaRPr lang="en-US" sz="1400" dirty="0" smtClean="0"/>
          </a:p>
        </p:txBody>
      </p:sp>
      <p:sp>
        <p:nvSpPr>
          <p:cNvPr id="9" name="TextBox 8"/>
          <p:cNvSpPr txBox="1"/>
          <p:nvPr/>
        </p:nvSpPr>
        <p:spPr>
          <a:xfrm>
            <a:off x="4013329" y="3461564"/>
            <a:ext cx="889667" cy="553998"/>
          </a:xfrm>
          <a:prstGeom prst="rect">
            <a:avLst/>
          </a:prstGeom>
          <a:noFill/>
        </p:spPr>
        <p:txBody>
          <a:bodyPr wrap="none" lIns="0" tIns="0" rIns="0" bIns="0" rtlCol="0">
            <a:spAutoFit/>
          </a:bodyPr>
          <a:lstStyle/>
          <a:p>
            <a:pPr algn="l"/>
            <a:r>
              <a:rPr lang="en-US" sz="3600" dirty="0" smtClean="0"/>
              <a:t>Ac</a:t>
            </a:r>
            <a:r>
              <a:rPr lang="en-US" sz="3600" baseline="30000" dirty="0" smtClean="0"/>
              <a:t>2+</a:t>
            </a:r>
            <a:endParaRPr lang="en-US" sz="3600" dirty="0" smtClean="0"/>
          </a:p>
        </p:txBody>
      </p:sp>
    </p:spTree>
    <p:extLst>
      <p:ext uri="{BB962C8B-B14F-4D97-AF65-F5344CB8AC3E}">
        <p14:creationId xmlns:p14="http://schemas.microsoft.com/office/powerpoint/2010/main" val="1186212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10" grpId="0" build="p"/>
      <p:bldP spid="6" grpId="0"/>
      <p:bldP spid="7"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8"/>
          </p:nvPr>
        </p:nvSpPr>
        <p:spPr/>
        <p:txBody>
          <a:bodyPr/>
          <a:lstStyle/>
          <a:p>
            <a:fld id="{2E97A3B5-6613-4F46-BF76-6FADC2B102EA}" type="datetime4">
              <a:rPr lang="en-US" smtClean="0"/>
              <a:t>January 13, 2025</a:t>
            </a:fld>
            <a:endParaRPr lang="en-US" dirty="0"/>
          </a:p>
        </p:txBody>
      </p:sp>
      <p:sp>
        <p:nvSpPr>
          <p:cNvPr id="5" name="Slide Number Placeholder 4"/>
          <p:cNvSpPr>
            <a:spLocks noGrp="1"/>
          </p:cNvSpPr>
          <p:nvPr>
            <p:ph type="sldNum" sz="quarter" idx="19"/>
          </p:nvPr>
        </p:nvSpPr>
        <p:spPr/>
        <p:txBody>
          <a:bodyPr/>
          <a:lstStyle/>
          <a:p>
            <a:fld id="{B6238B5B-F19C-E947-A0BC-87BD7983F871}" type="slidenum">
              <a:rPr lang="en-US" smtClean="0"/>
              <a:pPr/>
              <a:t>27</a:t>
            </a:fld>
            <a:endParaRPr lang="en-US" dirty="0"/>
          </a:p>
        </p:txBody>
      </p:sp>
      <p:sp>
        <p:nvSpPr>
          <p:cNvPr id="8" name="Title 7"/>
          <p:cNvSpPr>
            <a:spLocks noGrp="1"/>
          </p:cNvSpPr>
          <p:nvPr>
            <p:ph type="title"/>
          </p:nvPr>
        </p:nvSpPr>
        <p:spPr>
          <a:xfrm>
            <a:off x="640079" y="369582"/>
            <a:ext cx="7772400" cy="387798"/>
          </a:xfrm>
        </p:spPr>
        <p:txBody>
          <a:bodyPr/>
          <a:lstStyle/>
          <a:p>
            <a:r>
              <a:rPr lang="en-US" dirty="0" smtClean="0"/>
              <a:t>Meet doubly-ionized actinium</a:t>
            </a:r>
            <a:endParaRPr lang="en-US" dirty="0"/>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0097" y="895994"/>
            <a:ext cx="3209856" cy="3569467"/>
          </a:xfrm>
          <a:prstGeom prst="rect">
            <a:avLst/>
          </a:prstGeom>
        </p:spPr>
      </p:pic>
      <p:grpSp>
        <p:nvGrpSpPr>
          <p:cNvPr id="9" name="Group 8"/>
          <p:cNvGrpSpPr/>
          <p:nvPr/>
        </p:nvGrpSpPr>
        <p:grpSpPr>
          <a:xfrm>
            <a:off x="1359170" y="1911107"/>
            <a:ext cx="1762207" cy="1390617"/>
            <a:chOff x="4392267" y="3337982"/>
            <a:chExt cx="1762207" cy="1390617"/>
          </a:xfrm>
        </p:grpSpPr>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28799" y="3337982"/>
              <a:ext cx="1089145" cy="108914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392267" y="4513155"/>
              <a:ext cx="1762207" cy="215444"/>
            </a:xfrm>
            <a:prstGeom prst="rect">
              <a:avLst/>
            </a:prstGeom>
            <a:noFill/>
          </p:spPr>
          <p:txBody>
            <a:bodyPr wrap="square" lIns="0" tIns="0" rIns="0" bIns="0" rtlCol="0">
              <a:spAutoFit/>
            </a:bodyPr>
            <a:lstStyle/>
            <a:p>
              <a:pPr algn="ctr"/>
              <a:r>
                <a:rPr lang="en-US" sz="1400" dirty="0" smtClean="0"/>
                <a:t>Andrew </a:t>
              </a:r>
              <a:r>
                <a:rPr lang="en-US" sz="1400" dirty="0" err="1" smtClean="0"/>
                <a:t>Jayich</a:t>
              </a:r>
              <a:r>
                <a:rPr lang="en-US" sz="1400" dirty="0" smtClean="0"/>
                <a:t>, UCSB</a:t>
              </a:r>
            </a:p>
          </p:txBody>
        </p:sp>
      </p:grpSp>
      <p:sp>
        <p:nvSpPr>
          <p:cNvPr id="12" name="TextBox 11"/>
          <p:cNvSpPr txBox="1"/>
          <p:nvPr/>
        </p:nvSpPr>
        <p:spPr>
          <a:xfrm>
            <a:off x="1468783" y="4492814"/>
            <a:ext cx="6137899" cy="215444"/>
          </a:xfrm>
          <a:prstGeom prst="rect">
            <a:avLst/>
          </a:prstGeom>
          <a:noFill/>
        </p:spPr>
        <p:txBody>
          <a:bodyPr wrap="none" lIns="0" tIns="0" rIns="0" bIns="0" rtlCol="0">
            <a:spAutoFit/>
          </a:bodyPr>
          <a:lstStyle/>
          <a:p>
            <a:pPr marL="285750" indent="-285750" algn="l">
              <a:buFont typeface="Arial" panose="020B0604020202020204" pitchFamily="34" charset="0"/>
              <a:buChar char="•"/>
            </a:pPr>
            <a:r>
              <a:rPr lang="en-US" sz="1400" dirty="0" smtClean="0"/>
              <a:t>Independently identified as a promising species by Brian McMahon (GTRI)</a:t>
            </a:r>
          </a:p>
        </p:txBody>
      </p:sp>
    </p:spTree>
    <p:extLst>
      <p:ext uri="{BB962C8B-B14F-4D97-AF65-F5344CB8AC3E}">
        <p14:creationId xmlns:p14="http://schemas.microsoft.com/office/powerpoint/2010/main" val="1786809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8"/>
          </p:nvPr>
        </p:nvSpPr>
        <p:spPr/>
        <p:txBody>
          <a:bodyPr/>
          <a:lstStyle/>
          <a:p>
            <a:fld id="{2E97A3B5-6613-4F46-BF76-6FADC2B102EA}" type="datetime4">
              <a:rPr lang="en-US" smtClean="0"/>
              <a:t>January 13, 2025</a:t>
            </a:fld>
            <a:endParaRPr lang="en-US" dirty="0"/>
          </a:p>
        </p:txBody>
      </p:sp>
      <p:sp>
        <p:nvSpPr>
          <p:cNvPr id="5" name="Slide Number Placeholder 4"/>
          <p:cNvSpPr>
            <a:spLocks noGrp="1"/>
          </p:cNvSpPr>
          <p:nvPr>
            <p:ph type="sldNum" sz="quarter" idx="19"/>
          </p:nvPr>
        </p:nvSpPr>
        <p:spPr/>
        <p:txBody>
          <a:bodyPr/>
          <a:lstStyle/>
          <a:p>
            <a:fld id="{B6238B5B-F19C-E947-A0BC-87BD7983F871}" type="slidenum">
              <a:rPr lang="en-US" smtClean="0"/>
              <a:pPr/>
              <a:t>28</a:t>
            </a:fld>
            <a:endParaRPr lang="en-US" dirty="0"/>
          </a:p>
        </p:txBody>
      </p:sp>
      <p:sp>
        <p:nvSpPr>
          <p:cNvPr id="8" name="Title 7"/>
          <p:cNvSpPr>
            <a:spLocks noGrp="1"/>
          </p:cNvSpPr>
          <p:nvPr>
            <p:ph type="title"/>
          </p:nvPr>
        </p:nvSpPr>
        <p:spPr>
          <a:xfrm>
            <a:off x="640079" y="369582"/>
            <a:ext cx="7772400" cy="387798"/>
          </a:xfrm>
        </p:spPr>
        <p:txBody>
          <a:bodyPr/>
          <a:lstStyle/>
          <a:p>
            <a:r>
              <a:rPr lang="en-US" dirty="0" smtClean="0"/>
              <a:t>Meet doubly-ionized actinium</a:t>
            </a:r>
            <a:endParaRPr lang="en-US" dirty="0"/>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4057" y="895994"/>
            <a:ext cx="3209856" cy="3569467"/>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608" y="1171244"/>
            <a:ext cx="4732432" cy="3018965"/>
          </a:xfrm>
          <a:prstGeom prst="rect">
            <a:avLst/>
          </a:prstGeom>
        </p:spPr>
      </p:pic>
      <p:sp>
        <p:nvSpPr>
          <p:cNvPr id="3" name="TextBox 2"/>
          <p:cNvSpPr txBox="1"/>
          <p:nvPr/>
        </p:nvSpPr>
        <p:spPr>
          <a:xfrm>
            <a:off x="998220" y="2987040"/>
            <a:ext cx="2385268" cy="215444"/>
          </a:xfrm>
          <a:prstGeom prst="rect">
            <a:avLst/>
          </a:prstGeom>
          <a:noFill/>
        </p:spPr>
        <p:txBody>
          <a:bodyPr wrap="none" lIns="0" tIns="0" rIns="0" bIns="0" rtlCol="0">
            <a:spAutoFit/>
          </a:bodyPr>
          <a:lstStyle/>
          <a:p>
            <a:pPr algn="l"/>
            <a:r>
              <a:rPr lang="en-US" sz="1400" dirty="0" smtClean="0">
                <a:solidFill>
                  <a:schemeClr val="tx2"/>
                </a:solidFill>
              </a:rPr>
              <a:t>????????????????????????</a:t>
            </a:r>
          </a:p>
        </p:txBody>
      </p:sp>
    </p:spTree>
    <p:extLst>
      <p:ext uri="{BB962C8B-B14F-4D97-AF65-F5344CB8AC3E}">
        <p14:creationId xmlns:p14="http://schemas.microsoft.com/office/powerpoint/2010/main" val="3838303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8"/>
          </p:nvPr>
        </p:nvSpPr>
        <p:spPr/>
        <p:txBody>
          <a:bodyPr/>
          <a:lstStyle/>
          <a:p>
            <a:fld id="{2E97A3B5-6613-4F46-BF76-6FADC2B102EA}" type="datetime4">
              <a:rPr lang="en-US" smtClean="0"/>
              <a:t>January 13, 2025</a:t>
            </a:fld>
            <a:endParaRPr lang="en-US" dirty="0"/>
          </a:p>
        </p:txBody>
      </p:sp>
      <p:sp>
        <p:nvSpPr>
          <p:cNvPr id="5" name="Slide Number Placeholder 4"/>
          <p:cNvSpPr>
            <a:spLocks noGrp="1"/>
          </p:cNvSpPr>
          <p:nvPr>
            <p:ph type="sldNum" sz="quarter" idx="19"/>
          </p:nvPr>
        </p:nvSpPr>
        <p:spPr/>
        <p:txBody>
          <a:bodyPr/>
          <a:lstStyle/>
          <a:p>
            <a:fld id="{B6238B5B-F19C-E947-A0BC-87BD7983F871}" type="slidenum">
              <a:rPr lang="en-US" smtClean="0"/>
              <a:pPr/>
              <a:t>29</a:t>
            </a:fld>
            <a:endParaRPr lang="en-US" dirty="0"/>
          </a:p>
        </p:txBody>
      </p:sp>
      <p:sp>
        <p:nvSpPr>
          <p:cNvPr id="8" name="Title 7"/>
          <p:cNvSpPr>
            <a:spLocks noGrp="1"/>
          </p:cNvSpPr>
          <p:nvPr>
            <p:ph type="title"/>
          </p:nvPr>
        </p:nvSpPr>
        <p:spPr>
          <a:xfrm>
            <a:off x="640079" y="383431"/>
            <a:ext cx="7772400" cy="373949"/>
          </a:xfrm>
        </p:spPr>
        <p:txBody>
          <a:bodyPr/>
          <a:lstStyle/>
          <a:p>
            <a:r>
              <a:rPr lang="en-US" sz="2700" dirty="0" smtClean="0"/>
              <a:t>Let’s be amazed by old-school </a:t>
            </a:r>
            <a:r>
              <a:rPr lang="en-US" sz="2700" dirty="0" smtClean="0"/>
              <a:t>spectroscopy II</a:t>
            </a:r>
            <a:endParaRPr lang="en-US" sz="27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2370" y="1050126"/>
            <a:ext cx="6736080" cy="170600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1539" y="2118358"/>
            <a:ext cx="4777741" cy="2388871"/>
          </a:xfrm>
          <a:prstGeom prst="rect">
            <a:avLst/>
          </a:prstGeom>
        </p:spPr>
      </p:pic>
    </p:spTree>
    <p:extLst>
      <p:ext uri="{BB962C8B-B14F-4D97-AF65-F5344CB8AC3E}">
        <p14:creationId xmlns:p14="http://schemas.microsoft.com/office/powerpoint/2010/main" val="2174618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8"/>
          </p:nvPr>
        </p:nvSpPr>
        <p:spPr/>
        <p:txBody>
          <a:bodyPr/>
          <a:lstStyle/>
          <a:p>
            <a:fld id="{FE467E6B-9A71-6D40-8626-10A71C7AA91F}" type="datetime4">
              <a:rPr lang="en-US" smtClean="0"/>
              <a:t>January 13, 2025</a:t>
            </a:fld>
            <a:endParaRPr lang="en-US" dirty="0"/>
          </a:p>
        </p:txBody>
      </p:sp>
      <p:sp>
        <p:nvSpPr>
          <p:cNvPr id="3" name="Slide Number Placeholder 2"/>
          <p:cNvSpPr>
            <a:spLocks noGrp="1"/>
          </p:cNvSpPr>
          <p:nvPr>
            <p:ph type="sldNum" sz="quarter" idx="19"/>
          </p:nvPr>
        </p:nvSpPr>
        <p:spPr/>
        <p:txBody>
          <a:bodyPr/>
          <a:lstStyle/>
          <a:p>
            <a:fld id="{B6238B5B-F19C-E947-A0BC-87BD7983F871}" type="slidenum">
              <a:rPr lang="en-US" smtClean="0"/>
              <a:pPr/>
              <a:t>3</a:t>
            </a:fld>
            <a:endParaRPr lang="en-US" dirty="0"/>
          </a:p>
        </p:txBody>
      </p:sp>
      <p:sp>
        <p:nvSpPr>
          <p:cNvPr id="5" name="Text Placeholder 4"/>
          <p:cNvSpPr>
            <a:spLocks noGrp="1"/>
          </p:cNvSpPr>
          <p:nvPr>
            <p:ph type="body" sz="quarter" idx="28"/>
          </p:nvPr>
        </p:nvSpPr>
        <p:spPr>
          <a:xfrm>
            <a:off x="640080" y="3291840"/>
            <a:ext cx="3749039" cy="400110"/>
          </a:xfrm>
        </p:spPr>
        <p:txBody>
          <a:bodyPr/>
          <a:lstStyle/>
          <a:p>
            <a:r>
              <a:rPr lang="en-US" dirty="0" smtClean="0"/>
              <a:t>A closed optical cycle</a:t>
            </a:r>
            <a:endParaRPr lang="en-US" dirty="0"/>
          </a:p>
        </p:txBody>
      </p:sp>
      <p:sp>
        <p:nvSpPr>
          <p:cNvPr id="6" name="Title 5"/>
          <p:cNvSpPr>
            <a:spLocks noGrp="1"/>
          </p:cNvSpPr>
          <p:nvPr>
            <p:ph type="title"/>
          </p:nvPr>
        </p:nvSpPr>
        <p:spPr>
          <a:xfrm>
            <a:off x="640079" y="369582"/>
            <a:ext cx="7772400" cy="387798"/>
          </a:xfrm>
        </p:spPr>
        <p:txBody>
          <a:bodyPr/>
          <a:lstStyle/>
          <a:p>
            <a:r>
              <a:rPr lang="en-US" dirty="0" smtClean="0"/>
              <a:t>Optical cycling of atoms and atomic ions</a:t>
            </a:r>
            <a:endParaRPr lang="en-US" dirty="0"/>
          </a:p>
        </p:txBody>
      </p:sp>
      <p:sp>
        <p:nvSpPr>
          <p:cNvPr id="8" name="Text Placeholder 7"/>
          <p:cNvSpPr>
            <a:spLocks noGrp="1"/>
          </p:cNvSpPr>
          <p:nvPr>
            <p:ph type="body" sz="quarter" idx="30"/>
          </p:nvPr>
        </p:nvSpPr>
        <p:spPr>
          <a:xfrm>
            <a:off x="4663440" y="3291840"/>
            <a:ext cx="3749039" cy="400110"/>
          </a:xfrm>
        </p:spPr>
        <p:txBody>
          <a:bodyPr/>
          <a:lstStyle/>
          <a:p>
            <a:r>
              <a:rPr lang="en-US" dirty="0" smtClean="0"/>
              <a:t>Optical cycling</a:t>
            </a:r>
            <a:endParaRPr lang="en-US" dirty="0"/>
          </a:p>
        </p:txBody>
      </p:sp>
      <p:cxnSp>
        <p:nvCxnSpPr>
          <p:cNvPr id="10" name="Straight Connector 9"/>
          <p:cNvCxnSpPr/>
          <p:nvPr/>
        </p:nvCxnSpPr>
        <p:spPr>
          <a:xfrm>
            <a:off x="1380556" y="2683435"/>
            <a:ext cx="49007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1586743" y="2641600"/>
            <a:ext cx="89647" cy="896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1449289" y="2805955"/>
            <a:ext cx="49007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1655476" y="2764120"/>
            <a:ext cx="89647" cy="896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a:off x="1150465" y="2871691"/>
            <a:ext cx="49007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1356652" y="2829856"/>
            <a:ext cx="89647" cy="896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1532956" y="2985240"/>
            <a:ext cx="49007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1739143" y="2943405"/>
            <a:ext cx="89647" cy="896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2859732" y="2811931"/>
            <a:ext cx="49007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3065919" y="2770096"/>
            <a:ext cx="89647" cy="896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p:nvPr/>
        </p:nvCxnSpPr>
        <p:spPr>
          <a:xfrm>
            <a:off x="2109697" y="1452284"/>
            <a:ext cx="49007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28" name="Picture 27"/>
          <p:cNvPicPr>
            <a:picLocks noChangeAspect="1"/>
          </p:cNvPicPr>
          <p:nvPr/>
        </p:nvPicPr>
        <p:blipFill>
          <a:blip r:embed="rId2">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rot="7345108">
            <a:off x="1697320" y="1711564"/>
            <a:ext cx="709535" cy="78438"/>
          </a:xfrm>
          <a:prstGeom prst="rect">
            <a:avLst/>
          </a:prstGeom>
        </p:spPr>
      </p:pic>
      <p:pic>
        <p:nvPicPr>
          <p:cNvPr id="29" name="Picture 28"/>
          <p:cNvPicPr>
            <a:picLocks noChangeAspect="1"/>
          </p:cNvPicPr>
          <p:nvPr/>
        </p:nvPicPr>
        <p:blipFill>
          <a:blip r:embed="rId2">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rot="6939214">
            <a:off x="1819839" y="1728912"/>
            <a:ext cx="709535" cy="78438"/>
          </a:xfrm>
          <a:prstGeom prst="rect">
            <a:avLst/>
          </a:prstGeom>
        </p:spPr>
      </p:pic>
      <p:pic>
        <p:nvPicPr>
          <p:cNvPr id="30" name="Picture 29"/>
          <p:cNvPicPr>
            <a:picLocks noChangeAspect="1"/>
          </p:cNvPicPr>
          <p:nvPr/>
        </p:nvPicPr>
        <p:blipFill>
          <a:blip r:embed="rId2">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rot="6334314">
            <a:off x="1945822" y="1755187"/>
            <a:ext cx="709535" cy="78438"/>
          </a:xfrm>
          <a:prstGeom prst="rect">
            <a:avLst/>
          </a:prstGeom>
        </p:spPr>
      </p:pic>
      <p:pic>
        <p:nvPicPr>
          <p:cNvPr id="31" name="Picture 30"/>
          <p:cNvPicPr>
            <a:picLocks noChangeAspect="1"/>
          </p:cNvPicPr>
          <p:nvPr/>
        </p:nvPicPr>
        <p:blipFill>
          <a:blip r:embed="rId2">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rot="3954668">
            <a:off x="2245000" y="1742793"/>
            <a:ext cx="709535" cy="78438"/>
          </a:xfrm>
          <a:prstGeom prst="rect">
            <a:avLst/>
          </a:prstGeom>
        </p:spPr>
      </p:pic>
      <mc:AlternateContent xmlns:mc="http://schemas.openxmlformats.org/markup-compatibility/2006" xmlns:a14="http://schemas.microsoft.com/office/drawing/2010/main">
        <mc:Choice Requires="a14">
          <p:sp>
            <p:nvSpPr>
              <p:cNvPr id="36" name="TextBox 35"/>
              <p:cNvSpPr txBox="1"/>
              <p:nvPr/>
            </p:nvSpPr>
            <p:spPr>
              <a:xfrm>
                <a:off x="3349803" y="2714215"/>
                <a:ext cx="254365" cy="215444"/>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d>
                        <m:dPr>
                          <m:begChr m:val="|"/>
                          <m:endChr m:val=""/>
                          <m:ctrlPr>
                            <a:rPr lang="en-US" sz="1400" i="1" smtClean="0">
                              <a:latin typeface="Cambria Math" panose="02040503050406030204" pitchFamily="18" charset="0"/>
                            </a:rPr>
                          </m:ctrlPr>
                        </m:dPr>
                        <m:e>
                          <m:d>
                            <m:dPr>
                              <m:begChr m:val=""/>
                              <m:endChr m:val="⟩"/>
                              <m:ctrlPr>
                                <a:rPr lang="en-US" sz="1400" i="1" smtClean="0">
                                  <a:latin typeface="Cambria Math" panose="02040503050406030204" pitchFamily="18" charset="0"/>
                                </a:rPr>
                              </m:ctrlPr>
                            </m:dPr>
                            <m:e>
                              <m:r>
                                <a:rPr lang="en-US" sz="1400" i="1" smtClean="0">
                                  <a:latin typeface="Cambria Math" panose="02040503050406030204" pitchFamily="18" charset="0"/>
                                  <a:ea typeface="Cambria Math" panose="02040503050406030204" pitchFamily="18" charset="0"/>
                                </a:rPr>
                                <m:t>↑</m:t>
                              </m:r>
                            </m:e>
                          </m:d>
                        </m:e>
                      </m:d>
                    </m:oMath>
                  </m:oMathPara>
                </a14:m>
                <a:endParaRPr lang="en-US" sz="1400" dirty="0" err="1" smtClean="0"/>
              </a:p>
            </p:txBody>
          </p:sp>
        </mc:Choice>
        <mc:Fallback xmlns="">
          <p:sp>
            <p:nvSpPr>
              <p:cNvPr id="36" name="TextBox 35"/>
              <p:cNvSpPr txBox="1">
                <a:spLocks noRot="1" noChangeAspect="1" noMove="1" noResize="1" noEditPoints="1" noAdjustHandles="1" noChangeArrowheads="1" noChangeShapeType="1" noTextEdit="1"/>
              </p:cNvSpPr>
              <p:nvPr/>
            </p:nvSpPr>
            <p:spPr>
              <a:xfrm>
                <a:off x="3349803" y="2714215"/>
                <a:ext cx="254365" cy="215444"/>
              </a:xfrm>
              <a:prstGeom prst="rect">
                <a:avLst/>
              </a:prstGeom>
              <a:blipFill>
                <a:blip r:embed="rId4"/>
                <a:stretch>
                  <a:fillRect l="-119512" t="-161111" r="-151220" b="-247222"/>
                </a:stretch>
              </a:blipFill>
            </p:spPr>
            <p:txBody>
              <a:bodyPr/>
              <a:lstStyle/>
              <a:p>
                <a:r>
                  <a:rPr lang="en-US">
                    <a:noFill/>
                  </a:rPr>
                  <a:t> </a:t>
                </a:r>
              </a:p>
            </p:txBody>
          </p:sp>
        </mc:Fallback>
      </mc:AlternateContent>
      <p:cxnSp>
        <p:nvCxnSpPr>
          <p:cNvPr id="57" name="Straight Connector 56"/>
          <p:cNvCxnSpPr/>
          <p:nvPr/>
        </p:nvCxnSpPr>
        <p:spPr>
          <a:xfrm>
            <a:off x="3012132" y="1306970"/>
            <a:ext cx="49007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58" name="Picture 57"/>
          <p:cNvPicPr>
            <a:picLocks noChangeAspect="1"/>
          </p:cNvPicPr>
          <p:nvPr/>
        </p:nvPicPr>
        <p:blipFill>
          <a:blip r:embed="rId2">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rot="5707180">
            <a:off x="2869750" y="1628976"/>
            <a:ext cx="709535" cy="78438"/>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3536288" y="1189477"/>
                <a:ext cx="264752" cy="215444"/>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d>
                        <m:dPr>
                          <m:begChr m:val="|"/>
                          <m:endChr m:val=""/>
                          <m:ctrlPr>
                            <a:rPr lang="en-US" sz="1400" i="1" smtClean="0">
                              <a:latin typeface="Cambria Math" panose="02040503050406030204" pitchFamily="18" charset="0"/>
                            </a:rPr>
                          </m:ctrlPr>
                        </m:dPr>
                        <m:e>
                          <m:d>
                            <m:dPr>
                              <m:begChr m:val=""/>
                              <m:endChr m:val="⟩"/>
                              <m:ctrlPr>
                                <a:rPr lang="en-US" sz="1400" i="1" smtClean="0">
                                  <a:latin typeface="Cambria Math" panose="02040503050406030204" pitchFamily="18" charset="0"/>
                                </a:rPr>
                              </m:ctrlPr>
                            </m:dPr>
                            <m:e>
                              <m:r>
                                <m:rPr>
                                  <m:nor/>
                                </m:rPr>
                                <a:rPr lang="en-US" sz="1400" b="0" i="0" smtClean="0">
                                  <a:latin typeface="Cambria Math" panose="02040503050406030204" pitchFamily="18" charset="0"/>
                                </a:rPr>
                                <m:t>e</m:t>
                              </m:r>
                            </m:e>
                          </m:d>
                        </m:e>
                      </m:d>
                    </m:oMath>
                  </m:oMathPara>
                </a14:m>
                <a:endParaRPr lang="en-US" sz="1400" dirty="0" err="1" smtClean="0"/>
              </a:p>
            </p:txBody>
          </p:sp>
        </mc:Choice>
        <mc:Fallback xmlns="">
          <p:sp>
            <p:nvSpPr>
              <p:cNvPr id="7" name="TextBox 6"/>
              <p:cNvSpPr txBox="1">
                <a:spLocks noRot="1" noChangeAspect="1" noMove="1" noResize="1" noEditPoints="1" noAdjustHandles="1" noChangeArrowheads="1" noChangeShapeType="1" noTextEdit="1"/>
              </p:cNvSpPr>
              <p:nvPr/>
            </p:nvSpPr>
            <p:spPr>
              <a:xfrm>
                <a:off x="3536288" y="1189477"/>
                <a:ext cx="264752" cy="215444"/>
              </a:xfrm>
              <a:prstGeom prst="rect">
                <a:avLst/>
              </a:prstGeom>
              <a:blipFill>
                <a:blip r:embed="rId6"/>
                <a:stretch>
                  <a:fillRect l="-106818" t="-165714" r="-156818" b="-257143"/>
                </a:stretch>
              </a:blipFill>
            </p:spPr>
            <p:txBody>
              <a:bodyPr/>
              <a:lstStyle/>
              <a:p>
                <a:r>
                  <a:rPr lang="en-US">
                    <a:noFill/>
                  </a:rPr>
                  <a:t> </a:t>
                </a:r>
              </a:p>
            </p:txBody>
          </p:sp>
        </mc:Fallback>
      </mc:AlternateContent>
      <p:cxnSp>
        <p:nvCxnSpPr>
          <p:cNvPr id="61" name="Straight Arrow Connector 60"/>
          <p:cNvCxnSpPr/>
          <p:nvPr/>
        </p:nvCxnSpPr>
        <p:spPr>
          <a:xfrm flipV="1">
            <a:off x="5991543" y="1327004"/>
            <a:ext cx="147939" cy="1430533"/>
          </a:xfrm>
          <a:prstGeom prst="straightConnector1">
            <a:avLst/>
          </a:prstGeom>
          <a:ln w="31750">
            <a:solidFill>
              <a:schemeClr val="accent1"/>
            </a:solidFill>
            <a:headEnd w="lg" len="med"/>
            <a:tailEnd type="triangle"/>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5626758" y="2814312"/>
            <a:ext cx="49007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5" name="TextBox 64"/>
              <p:cNvSpPr txBox="1"/>
              <p:nvPr/>
            </p:nvSpPr>
            <p:spPr>
              <a:xfrm>
                <a:off x="6116829" y="2716596"/>
                <a:ext cx="254365" cy="215444"/>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d>
                        <m:dPr>
                          <m:begChr m:val="|"/>
                          <m:endChr m:val=""/>
                          <m:ctrlPr>
                            <a:rPr lang="en-US" sz="1400" i="1" smtClean="0">
                              <a:latin typeface="Cambria Math" panose="02040503050406030204" pitchFamily="18" charset="0"/>
                            </a:rPr>
                          </m:ctrlPr>
                        </m:dPr>
                        <m:e>
                          <m:d>
                            <m:dPr>
                              <m:begChr m:val=""/>
                              <m:endChr m:val="⟩"/>
                              <m:ctrlPr>
                                <a:rPr lang="en-US" sz="1400" i="1" smtClean="0">
                                  <a:latin typeface="Cambria Math" panose="02040503050406030204" pitchFamily="18" charset="0"/>
                                </a:rPr>
                              </m:ctrlPr>
                            </m:dPr>
                            <m:e>
                              <m:r>
                                <a:rPr lang="en-US" sz="1400" i="1" smtClean="0">
                                  <a:latin typeface="Cambria Math" panose="02040503050406030204" pitchFamily="18" charset="0"/>
                                  <a:ea typeface="Cambria Math" panose="02040503050406030204" pitchFamily="18" charset="0"/>
                                </a:rPr>
                                <m:t>↑</m:t>
                              </m:r>
                            </m:e>
                          </m:d>
                        </m:e>
                      </m:d>
                    </m:oMath>
                  </m:oMathPara>
                </a14:m>
                <a:endParaRPr lang="en-US" sz="1400" dirty="0" err="1" smtClean="0"/>
              </a:p>
            </p:txBody>
          </p:sp>
        </mc:Choice>
        <mc:Fallback xmlns="">
          <p:sp>
            <p:nvSpPr>
              <p:cNvPr id="65" name="TextBox 64"/>
              <p:cNvSpPr txBox="1">
                <a:spLocks noRot="1" noChangeAspect="1" noMove="1" noResize="1" noEditPoints="1" noAdjustHandles="1" noChangeArrowheads="1" noChangeShapeType="1" noTextEdit="1"/>
              </p:cNvSpPr>
              <p:nvPr/>
            </p:nvSpPr>
            <p:spPr>
              <a:xfrm>
                <a:off x="6116829" y="2716596"/>
                <a:ext cx="254365" cy="215444"/>
              </a:xfrm>
              <a:prstGeom prst="rect">
                <a:avLst/>
              </a:prstGeom>
              <a:blipFill>
                <a:blip r:embed="rId7"/>
                <a:stretch>
                  <a:fillRect l="-114286" t="-168571" r="-166667" b="-254286"/>
                </a:stretch>
              </a:blipFill>
            </p:spPr>
            <p:txBody>
              <a:bodyPr/>
              <a:lstStyle/>
              <a:p>
                <a:r>
                  <a:rPr lang="en-US">
                    <a:noFill/>
                  </a:rPr>
                  <a:t> </a:t>
                </a:r>
              </a:p>
            </p:txBody>
          </p:sp>
        </mc:Fallback>
      </mc:AlternateContent>
      <p:cxnSp>
        <p:nvCxnSpPr>
          <p:cNvPr id="66" name="Straight Connector 65"/>
          <p:cNvCxnSpPr/>
          <p:nvPr/>
        </p:nvCxnSpPr>
        <p:spPr>
          <a:xfrm>
            <a:off x="5779158" y="1309351"/>
            <a:ext cx="49007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67" name="Picture 66"/>
          <p:cNvPicPr>
            <a:picLocks noChangeAspect="1"/>
          </p:cNvPicPr>
          <p:nvPr/>
        </p:nvPicPr>
        <p:blipFill>
          <a:blip r:embed="rId2">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rot="5707180">
            <a:off x="5636776" y="1631357"/>
            <a:ext cx="709535" cy="78438"/>
          </a:xfrm>
          <a:prstGeom prst="rect">
            <a:avLst/>
          </a:prstGeom>
        </p:spPr>
      </p:pic>
      <mc:AlternateContent xmlns:mc="http://schemas.openxmlformats.org/markup-compatibility/2006" xmlns:a14="http://schemas.microsoft.com/office/drawing/2010/main">
        <mc:Choice Requires="a14">
          <p:sp>
            <p:nvSpPr>
              <p:cNvPr id="68" name="TextBox 67"/>
              <p:cNvSpPr txBox="1"/>
              <p:nvPr/>
            </p:nvSpPr>
            <p:spPr>
              <a:xfrm>
                <a:off x="6303314" y="1191858"/>
                <a:ext cx="264752" cy="215444"/>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d>
                        <m:dPr>
                          <m:begChr m:val="|"/>
                          <m:endChr m:val=""/>
                          <m:ctrlPr>
                            <a:rPr lang="en-US" sz="1400" i="1" smtClean="0">
                              <a:latin typeface="Cambria Math" panose="02040503050406030204" pitchFamily="18" charset="0"/>
                            </a:rPr>
                          </m:ctrlPr>
                        </m:dPr>
                        <m:e>
                          <m:d>
                            <m:dPr>
                              <m:begChr m:val=""/>
                              <m:endChr m:val="⟩"/>
                              <m:ctrlPr>
                                <a:rPr lang="en-US" sz="1400" i="1" smtClean="0">
                                  <a:latin typeface="Cambria Math" panose="02040503050406030204" pitchFamily="18" charset="0"/>
                                </a:rPr>
                              </m:ctrlPr>
                            </m:dPr>
                            <m:e>
                              <m:r>
                                <m:rPr>
                                  <m:nor/>
                                </m:rPr>
                                <a:rPr lang="en-US" sz="1400" b="0" i="0" smtClean="0">
                                  <a:latin typeface="Cambria Math" panose="02040503050406030204" pitchFamily="18" charset="0"/>
                                </a:rPr>
                                <m:t>e</m:t>
                              </m:r>
                            </m:e>
                          </m:d>
                        </m:e>
                      </m:d>
                    </m:oMath>
                  </m:oMathPara>
                </a14:m>
                <a:endParaRPr lang="en-US" sz="1400" dirty="0" err="1" smtClean="0"/>
              </a:p>
            </p:txBody>
          </p:sp>
        </mc:Choice>
        <mc:Fallback xmlns="">
          <p:sp>
            <p:nvSpPr>
              <p:cNvPr id="68" name="TextBox 67"/>
              <p:cNvSpPr txBox="1">
                <a:spLocks noRot="1" noChangeAspect="1" noMove="1" noResize="1" noEditPoints="1" noAdjustHandles="1" noChangeArrowheads="1" noChangeShapeType="1" noTextEdit="1"/>
              </p:cNvSpPr>
              <p:nvPr/>
            </p:nvSpPr>
            <p:spPr>
              <a:xfrm>
                <a:off x="6303314" y="1191858"/>
                <a:ext cx="264752" cy="215444"/>
              </a:xfrm>
              <a:prstGeom prst="rect">
                <a:avLst/>
              </a:prstGeom>
              <a:blipFill>
                <a:blip r:embed="rId8"/>
                <a:stretch>
                  <a:fillRect l="-109302" t="-168571" r="-162791" b="-254286"/>
                </a:stretch>
              </a:blipFill>
            </p:spPr>
            <p:txBody>
              <a:bodyPr/>
              <a:lstStyle/>
              <a:p>
                <a:r>
                  <a:rPr lang="en-US">
                    <a:noFill/>
                  </a:rPr>
                  <a:t> </a:t>
                </a:r>
              </a:p>
            </p:txBody>
          </p:sp>
        </mc:Fallback>
      </mc:AlternateContent>
      <p:pic>
        <p:nvPicPr>
          <p:cNvPr id="69" name="Picture 6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3491344">
            <a:off x="7531461" y="2428060"/>
            <a:ext cx="553968" cy="78438"/>
          </a:xfrm>
          <a:prstGeom prst="rect">
            <a:avLst/>
          </a:prstGeom>
        </p:spPr>
      </p:pic>
      <p:pic>
        <p:nvPicPr>
          <p:cNvPr id="70" name="Picture 6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259639">
            <a:off x="7762445" y="1973237"/>
            <a:ext cx="553968" cy="78438"/>
          </a:xfrm>
          <a:prstGeom prst="rect">
            <a:avLst/>
          </a:prstGeom>
        </p:spPr>
      </p:pic>
      <p:pic>
        <p:nvPicPr>
          <p:cNvPr id="71" name="Picture 7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5627884">
            <a:off x="7238565" y="1626589"/>
            <a:ext cx="553968" cy="78438"/>
          </a:xfrm>
          <a:prstGeom prst="rect">
            <a:avLst/>
          </a:prstGeom>
        </p:spPr>
      </p:pic>
      <p:pic>
        <p:nvPicPr>
          <p:cNvPr id="72" name="Picture 71"/>
          <p:cNvPicPr>
            <a:picLocks noChangeAspect="1"/>
          </p:cNvPicPr>
          <p:nvPr/>
        </p:nvPicPr>
        <p:blipFill>
          <a:blip r:embed="rId2">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rot="1762688">
            <a:off x="7620365" y="2257627"/>
            <a:ext cx="709535" cy="78438"/>
          </a:xfrm>
          <a:prstGeom prst="rect">
            <a:avLst/>
          </a:prstGeom>
        </p:spPr>
      </p:pic>
      <p:grpSp>
        <p:nvGrpSpPr>
          <p:cNvPr id="24" name="Group 23"/>
          <p:cNvGrpSpPr/>
          <p:nvPr/>
        </p:nvGrpSpPr>
        <p:grpSpPr>
          <a:xfrm>
            <a:off x="7445286" y="1940985"/>
            <a:ext cx="274320" cy="274320"/>
            <a:chOff x="4389119" y="2364581"/>
            <a:chExt cx="274320" cy="274320"/>
          </a:xfrm>
        </p:grpSpPr>
        <p:sp>
          <p:nvSpPr>
            <p:cNvPr id="21" name="Oval 20"/>
            <p:cNvSpPr>
              <a:spLocks noChangeAspect="1"/>
            </p:cNvSpPr>
            <p:nvPr/>
          </p:nvSpPr>
          <p:spPr>
            <a:xfrm>
              <a:off x="4389119" y="2364581"/>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4459595" y="2387320"/>
              <a:ext cx="185120" cy="185120"/>
            </a:xfrm>
            <a:prstGeom prst="ellipse">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4540258" y="2425146"/>
              <a:ext cx="71791" cy="71791"/>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39666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down)">
                                      <p:cBhvr>
                                        <p:cTn id="29" dur="500"/>
                                        <p:tgtEl>
                                          <p:spTgt spid="61"/>
                                        </p:tgtEl>
                                      </p:cBhvr>
                                    </p:animEffect>
                                  </p:childTnLst>
                                </p:cTn>
                              </p:par>
                            </p:childTnLst>
                          </p:cTn>
                        </p:par>
                        <p:par>
                          <p:cTn id="30" fill="hold">
                            <p:stCondLst>
                              <p:cond delay="500"/>
                            </p:stCondLst>
                            <p:childTnLst>
                              <p:par>
                                <p:cTn id="31" presetID="1" presetClass="entr" presetSubtype="0"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childTnLst>
                                </p:cTn>
                              </p:par>
                            </p:childTnLst>
                          </p:cTn>
                        </p:par>
                        <p:par>
                          <p:cTn id="33" fill="hold">
                            <p:stCondLst>
                              <p:cond delay="500"/>
                            </p:stCondLst>
                            <p:childTnLst>
                              <p:par>
                                <p:cTn id="34" presetID="1" presetClass="entr" presetSubtype="0" fill="hold" nodeType="afterEffect">
                                  <p:stCondLst>
                                    <p:cond delay="0"/>
                                  </p:stCondLst>
                                  <p:childTnLst>
                                    <p:set>
                                      <p:cBhvr>
                                        <p:cTn id="35" dur="1" fill="hold">
                                          <p:stCondLst>
                                            <p:cond delay="0"/>
                                          </p:stCondLst>
                                        </p:cTn>
                                        <p:tgtEl>
                                          <p:spTgt spid="69"/>
                                        </p:tgtEl>
                                        <p:attrNameLst>
                                          <p:attrName>style.visibility</p:attrName>
                                        </p:attrNameLst>
                                      </p:cBhvr>
                                      <p:to>
                                        <p:strVal val="visible"/>
                                      </p:to>
                                    </p:set>
                                  </p:childTnLst>
                                </p:cTn>
                              </p:par>
                            </p:childTnLst>
                          </p:cTn>
                        </p:par>
                        <p:par>
                          <p:cTn id="36" fill="hold">
                            <p:stCondLst>
                              <p:cond delay="500"/>
                            </p:stCondLst>
                            <p:childTnLst>
                              <p:par>
                                <p:cTn id="37" presetID="1" presetClass="exit" presetSubtype="0" fill="hold" nodeType="afterEffect">
                                  <p:stCondLst>
                                    <p:cond delay="500"/>
                                  </p:stCondLst>
                                  <p:childTnLst>
                                    <p:set>
                                      <p:cBhvr>
                                        <p:cTn id="38" dur="1" fill="hold">
                                          <p:stCondLst>
                                            <p:cond delay="0"/>
                                          </p:stCondLst>
                                        </p:cTn>
                                        <p:tgtEl>
                                          <p:spTgt spid="67"/>
                                        </p:tgtEl>
                                        <p:attrNameLst>
                                          <p:attrName>style.visibility</p:attrName>
                                        </p:attrNameLst>
                                      </p:cBhvr>
                                      <p:to>
                                        <p:strVal val="hidden"/>
                                      </p:to>
                                    </p:set>
                                  </p:childTnLst>
                                </p:cTn>
                              </p:par>
                              <p:par>
                                <p:cTn id="39" presetID="1" presetClass="exit" presetSubtype="0" fill="hold" nodeType="withEffect">
                                  <p:stCondLst>
                                    <p:cond delay="500"/>
                                  </p:stCondLst>
                                  <p:childTnLst>
                                    <p:set>
                                      <p:cBhvr>
                                        <p:cTn id="40" dur="1" fill="hold">
                                          <p:stCondLst>
                                            <p:cond delay="0"/>
                                          </p:stCondLst>
                                        </p:cTn>
                                        <p:tgtEl>
                                          <p:spTgt spid="69"/>
                                        </p:tgtEl>
                                        <p:attrNameLst>
                                          <p:attrName>style.visibility</p:attrName>
                                        </p:attrNameLst>
                                      </p:cBhvr>
                                      <p:to>
                                        <p:strVal val="hidden"/>
                                      </p:to>
                                    </p:set>
                                  </p:childTnLst>
                                </p:cTn>
                              </p:par>
                            </p:childTnLst>
                          </p:cTn>
                        </p:par>
                        <p:par>
                          <p:cTn id="41" fill="hold">
                            <p:stCondLst>
                              <p:cond delay="1000"/>
                            </p:stCondLst>
                            <p:childTnLst>
                              <p:par>
                                <p:cTn id="42" presetID="1" presetClass="entr" presetSubtype="0" fill="hold" nodeType="afterEffect">
                                  <p:stCondLst>
                                    <p:cond delay="1000"/>
                                  </p:stCondLst>
                                  <p:childTnLst>
                                    <p:set>
                                      <p:cBhvr>
                                        <p:cTn id="43" dur="1" fill="hold">
                                          <p:stCondLst>
                                            <p:cond delay="0"/>
                                          </p:stCondLst>
                                        </p:cTn>
                                        <p:tgtEl>
                                          <p:spTgt spid="67"/>
                                        </p:tgtEl>
                                        <p:attrNameLst>
                                          <p:attrName>style.visibility</p:attrName>
                                        </p:attrNameLst>
                                      </p:cBhvr>
                                      <p:to>
                                        <p:strVal val="visible"/>
                                      </p:to>
                                    </p:set>
                                  </p:childTnLst>
                                </p:cTn>
                              </p:par>
                            </p:childTnLst>
                          </p:cTn>
                        </p:par>
                        <p:par>
                          <p:cTn id="44" fill="hold">
                            <p:stCondLst>
                              <p:cond delay="2000"/>
                            </p:stCondLst>
                            <p:childTnLst>
                              <p:par>
                                <p:cTn id="45" presetID="1" presetClass="entr" presetSubtype="0"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childTnLst>
                                </p:cTn>
                              </p:par>
                            </p:childTnLst>
                          </p:cTn>
                        </p:par>
                        <p:par>
                          <p:cTn id="47" fill="hold">
                            <p:stCondLst>
                              <p:cond delay="2000"/>
                            </p:stCondLst>
                            <p:childTnLst>
                              <p:par>
                                <p:cTn id="48" presetID="1" presetClass="exit" presetSubtype="0" fill="hold" nodeType="afterEffect">
                                  <p:stCondLst>
                                    <p:cond delay="500"/>
                                  </p:stCondLst>
                                  <p:childTnLst>
                                    <p:set>
                                      <p:cBhvr>
                                        <p:cTn id="49" dur="1" fill="hold">
                                          <p:stCondLst>
                                            <p:cond delay="0"/>
                                          </p:stCondLst>
                                        </p:cTn>
                                        <p:tgtEl>
                                          <p:spTgt spid="67"/>
                                        </p:tgtEl>
                                        <p:attrNameLst>
                                          <p:attrName>style.visibility</p:attrName>
                                        </p:attrNameLst>
                                      </p:cBhvr>
                                      <p:to>
                                        <p:strVal val="hidden"/>
                                      </p:to>
                                    </p:set>
                                  </p:childTnLst>
                                </p:cTn>
                              </p:par>
                              <p:par>
                                <p:cTn id="50" presetID="1" presetClass="exit" presetSubtype="0" fill="hold" nodeType="withEffect">
                                  <p:stCondLst>
                                    <p:cond delay="500"/>
                                  </p:stCondLst>
                                  <p:childTnLst>
                                    <p:set>
                                      <p:cBhvr>
                                        <p:cTn id="51" dur="1" fill="hold">
                                          <p:stCondLst>
                                            <p:cond delay="0"/>
                                          </p:stCondLst>
                                        </p:cTn>
                                        <p:tgtEl>
                                          <p:spTgt spid="70"/>
                                        </p:tgtEl>
                                        <p:attrNameLst>
                                          <p:attrName>style.visibility</p:attrName>
                                        </p:attrNameLst>
                                      </p:cBhvr>
                                      <p:to>
                                        <p:strVal val="hidden"/>
                                      </p:to>
                                    </p:set>
                                  </p:childTnLst>
                                </p:cTn>
                              </p:par>
                            </p:childTnLst>
                          </p:cTn>
                        </p:par>
                        <p:par>
                          <p:cTn id="52" fill="hold">
                            <p:stCondLst>
                              <p:cond delay="2500"/>
                            </p:stCondLst>
                            <p:childTnLst>
                              <p:par>
                                <p:cTn id="53" presetID="1" presetClass="entr" presetSubtype="0" fill="hold" nodeType="afterEffect">
                                  <p:stCondLst>
                                    <p:cond delay="1000"/>
                                  </p:stCondLst>
                                  <p:childTnLst>
                                    <p:set>
                                      <p:cBhvr>
                                        <p:cTn id="54" dur="1" fill="hold">
                                          <p:stCondLst>
                                            <p:cond delay="0"/>
                                          </p:stCondLst>
                                        </p:cTn>
                                        <p:tgtEl>
                                          <p:spTgt spid="71"/>
                                        </p:tgtEl>
                                        <p:attrNameLst>
                                          <p:attrName>style.visibility</p:attrName>
                                        </p:attrNameLst>
                                      </p:cBhvr>
                                      <p:to>
                                        <p:strVal val="visible"/>
                                      </p:to>
                                    </p:set>
                                  </p:childTnLst>
                                </p:cTn>
                              </p:par>
                              <p:par>
                                <p:cTn id="55" presetID="1" presetClass="entr" presetSubtype="0" fill="hold" nodeType="withEffect">
                                  <p:stCondLst>
                                    <p:cond delay="1000"/>
                                  </p:stCondLst>
                                  <p:childTnLst>
                                    <p:set>
                                      <p:cBhvr>
                                        <p:cTn id="56" dur="1" fill="hold">
                                          <p:stCondLst>
                                            <p:cond delay="0"/>
                                          </p:stCondLst>
                                        </p:cTn>
                                        <p:tgtEl>
                                          <p:spTgt spid="67"/>
                                        </p:tgtEl>
                                        <p:attrNameLst>
                                          <p:attrName>style.visibility</p:attrName>
                                        </p:attrNameLst>
                                      </p:cBhvr>
                                      <p:to>
                                        <p:strVal val="visible"/>
                                      </p:to>
                                    </p:set>
                                  </p:childTnLst>
                                </p:cTn>
                              </p:par>
                            </p:childTnLst>
                          </p:cTn>
                        </p:par>
                        <p:par>
                          <p:cTn id="57" fill="hold">
                            <p:stCondLst>
                              <p:cond delay="3500"/>
                            </p:stCondLst>
                            <p:childTnLst>
                              <p:par>
                                <p:cTn id="58" presetID="1" presetClass="exit" presetSubtype="0" fill="hold" nodeType="afterEffect">
                                  <p:stCondLst>
                                    <p:cond delay="500"/>
                                  </p:stCondLst>
                                  <p:childTnLst>
                                    <p:set>
                                      <p:cBhvr>
                                        <p:cTn id="59" dur="1" fill="hold">
                                          <p:stCondLst>
                                            <p:cond delay="0"/>
                                          </p:stCondLst>
                                        </p:cTn>
                                        <p:tgtEl>
                                          <p:spTgt spid="71"/>
                                        </p:tgtEl>
                                        <p:attrNameLst>
                                          <p:attrName>style.visibility</p:attrName>
                                        </p:attrNameLst>
                                      </p:cBhvr>
                                      <p:to>
                                        <p:strVal val="hidden"/>
                                      </p:to>
                                    </p:set>
                                  </p:childTnLst>
                                </p:cTn>
                              </p:par>
                              <p:par>
                                <p:cTn id="60" presetID="1" presetClass="exit" presetSubtype="0" fill="hold" nodeType="withEffect">
                                  <p:stCondLst>
                                    <p:cond delay="500"/>
                                  </p:stCondLst>
                                  <p:childTnLst>
                                    <p:set>
                                      <p:cBhvr>
                                        <p:cTn id="61" dur="1" fill="hold">
                                          <p:stCondLst>
                                            <p:cond delay="0"/>
                                          </p:stCondLst>
                                        </p:cTn>
                                        <p:tgtEl>
                                          <p:spTgt spid="67"/>
                                        </p:tgtEl>
                                        <p:attrNameLst>
                                          <p:attrName>style.visibility</p:attrName>
                                        </p:attrNameLst>
                                      </p:cBhvr>
                                      <p:to>
                                        <p:strVal val="hidden"/>
                                      </p:to>
                                    </p:set>
                                  </p:childTnLst>
                                </p:cTn>
                              </p:par>
                            </p:childTnLst>
                          </p:cTn>
                        </p:par>
                        <p:par>
                          <p:cTn id="62" fill="hold">
                            <p:stCondLst>
                              <p:cond delay="4000"/>
                            </p:stCondLst>
                            <p:childTnLst>
                              <p:par>
                                <p:cTn id="63" presetID="1" presetClass="entr" presetSubtype="0" fill="hold" nodeType="afterEffect">
                                  <p:stCondLst>
                                    <p:cond delay="1000"/>
                                  </p:stCondLst>
                                  <p:childTnLst>
                                    <p:set>
                                      <p:cBhvr>
                                        <p:cTn id="64" dur="1" fill="hold">
                                          <p:stCondLst>
                                            <p:cond delay="0"/>
                                          </p:stCondLst>
                                        </p:cTn>
                                        <p:tgtEl>
                                          <p:spTgt spid="72"/>
                                        </p:tgtEl>
                                        <p:attrNameLst>
                                          <p:attrName>style.visibility</p:attrName>
                                        </p:attrNameLst>
                                      </p:cBhvr>
                                      <p:to>
                                        <p:strVal val="visible"/>
                                      </p:to>
                                    </p:set>
                                  </p:childTnLst>
                                </p:cTn>
                              </p:par>
                              <p:par>
                                <p:cTn id="65" presetID="1" presetClass="entr" presetSubtype="0" fill="hold" nodeType="withEffect">
                                  <p:stCondLst>
                                    <p:cond delay="1000"/>
                                  </p:stCondLst>
                                  <p:childTnLst>
                                    <p:set>
                                      <p:cBhvr>
                                        <p:cTn id="66" dur="1" fill="hold">
                                          <p:stCondLst>
                                            <p:cond delay="0"/>
                                          </p:stCondLst>
                                        </p:cTn>
                                        <p:tgtEl>
                                          <p:spTgt spid="67"/>
                                        </p:tgtEl>
                                        <p:attrNameLst>
                                          <p:attrName>style.visibility</p:attrName>
                                        </p:attrNameLst>
                                      </p:cBhvr>
                                      <p:to>
                                        <p:strVal val="visible"/>
                                      </p:to>
                                    </p:set>
                                  </p:childTnLst>
                                </p:cTn>
                              </p:par>
                            </p:childTnLst>
                          </p:cTn>
                        </p:par>
                        <p:par>
                          <p:cTn id="67" fill="hold">
                            <p:stCondLst>
                              <p:cond delay="5000"/>
                            </p:stCondLst>
                            <p:childTnLst>
                              <p:par>
                                <p:cTn id="68" presetID="1" presetClass="exit" presetSubtype="0" fill="hold" nodeType="afterEffect">
                                  <p:stCondLst>
                                    <p:cond delay="500"/>
                                  </p:stCondLst>
                                  <p:childTnLst>
                                    <p:set>
                                      <p:cBhvr>
                                        <p:cTn id="69" dur="1" fill="hold">
                                          <p:stCondLst>
                                            <p:cond delay="0"/>
                                          </p:stCondLst>
                                        </p:cTn>
                                        <p:tgtEl>
                                          <p:spTgt spid="72"/>
                                        </p:tgtEl>
                                        <p:attrNameLst>
                                          <p:attrName>style.visibility</p:attrName>
                                        </p:attrNameLst>
                                      </p:cBhvr>
                                      <p:to>
                                        <p:strVal val="hidden"/>
                                      </p:to>
                                    </p:set>
                                  </p:childTnLst>
                                </p:cTn>
                              </p:par>
                              <p:par>
                                <p:cTn id="70" presetID="1" presetClass="exit" presetSubtype="0" fill="hold" nodeType="withEffect">
                                  <p:stCondLst>
                                    <p:cond delay="500"/>
                                  </p:stCondLst>
                                  <p:childTnLst>
                                    <p:set>
                                      <p:cBhvr>
                                        <p:cTn id="71" dur="1" fill="hold">
                                          <p:stCondLst>
                                            <p:cond delay="0"/>
                                          </p:stCondLst>
                                        </p:cTn>
                                        <p:tgtEl>
                                          <p:spTgt spid="6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7" grpId="0"/>
      <p:bldP spid="65"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8"/>
          </p:nvPr>
        </p:nvSpPr>
        <p:spPr/>
        <p:txBody>
          <a:bodyPr/>
          <a:lstStyle/>
          <a:p>
            <a:fld id="{2E97A3B5-6613-4F46-BF76-6FADC2B102EA}" type="datetime4">
              <a:rPr lang="en-US" smtClean="0"/>
              <a:t>January 13, 2025</a:t>
            </a:fld>
            <a:endParaRPr lang="en-US" dirty="0"/>
          </a:p>
        </p:txBody>
      </p:sp>
      <p:sp>
        <p:nvSpPr>
          <p:cNvPr id="5" name="Slide Number Placeholder 4"/>
          <p:cNvSpPr>
            <a:spLocks noGrp="1"/>
          </p:cNvSpPr>
          <p:nvPr>
            <p:ph type="sldNum" sz="quarter" idx="19"/>
          </p:nvPr>
        </p:nvSpPr>
        <p:spPr/>
        <p:txBody>
          <a:bodyPr/>
          <a:lstStyle/>
          <a:p>
            <a:fld id="{B6238B5B-F19C-E947-A0BC-87BD7983F871}" type="slidenum">
              <a:rPr lang="en-US" smtClean="0"/>
              <a:pPr/>
              <a:t>30</a:t>
            </a:fld>
            <a:endParaRPr lang="en-US" dirty="0"/>
          </a:p>
        </p:txBody>
      </p:sp>
      <p:sp>
        <p:nvSpPr>
          <p:cNvPr id="8" name="Title 7"/>
          <p:cNvSpPr>
            <a:spLocks noGrp="1"/>
          </p:cNvSpPr>
          <p:nvPr>
            <p:ph type="title"/>
          </p:nvPr>
        </p:nvSpPr>
        <p:spPr>
          <a:xfrm>
            <a:off x="640079" y="383431"/>
            <a:ext cx="7772400" cy="373949"/>
          </a:xfrm>
        </p:spPr>
        <p:txBody>
          <a:bodyPr/>
          <a:lstStyle/>
          <a:p>
            <a:r>
              <a:rPr lang="en-US" sz="2700" dirty="0" smtClean="0"/>
              <a:t>Let’s be amazed by old-school </a:t>
            </a:r>
            <a:r>
              <a:rPr lang="en-US" sz="2700" dirty="0" smtClean="0"/>
              <a:t>spectroscopy II</a:t>
            </a:r>
            <a:endParaRPr lang="en-US" sz="27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7274" y="955692"/>
            <a:ext cx="4631686" cy="3662813"/>
          </a:xfrm>
          <a:prstGeom prst="rect">
            <a:avLst/>
          </a:prstGeom>
        </p:spPr>
      </p:pic>
      <p:sp>
        <p:nvSpPr>
          <p:cNvPr id="9" name="Rectangle 8"/>
          <p:cNvSpPr/>
          <p:nvPr/>
        </p:nvSpPr>
        <p:spPr>
          <a:xfrm>
            <a:off x="4869817" y="3700271"/>
            <a:ext cx="1919603" cy="161545"/>
          </a:xfrm>
          <a:prstGeom prst="rect">
            <a:avLst/>
          </a:prstGeom>
          <a:solidFill>
            <a:srgbClr val="FFFF0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400300" y="3861816"/>
            <a:ext cx="4366261" cy="405384"/>
          </a:xfrm>
          <a:prstGeom prst="rect">
            <a:avLst/>
          </a:prstGeom>
          <a:solidFill>
            <a:srgbClr val="FFFF0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416814" y="4267200"/>
            <a:ext cx="2764786" cy="161545"/>
          </a:xfrm>
          <a:prstGeom prst="rect">
            <a:avLst/>
          </a:prstGeom>
          <a:solidFill>
            <a:srgbClr val="FFFF0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982133" y="3823996"/>
            <a:ext cx="1338700" cy="307777"/>
          </a:xfrm>
          <a:prstGeom prst="rect">
            <a:avLst/>
          </a:prstGeom>
          <a:noFill/>
        </p:spPr>
        <p:txBody>
          <a:bodyPr wrap="none" lIns="0" tIns="0" rIns="0" bIns="0" rtlCol="0">
            <a:spAutoFit/>
          </a:bodyPr>
          <a:lstStyle/>
          <a:p>
            <a:pPr algn="l"/>
            <a:r>
              <a:rPr lang="en-US" sz="2000" dirty="0" smtClean="0">
                <a:solidFill>
                  <a:schemeClr val="tx2"/>
                </a:solidFill>
              </a:rPr>
              <a:t>#KAYSERS</a:t>
            </a:r>
          </a:p>
        </p:txBody>
      </p:sp>
      <p:sp>
        <p:nvSpPr>
          <p:cNvPr id="12" name="Oval 11"/>
          <p:cNvSpPr/>
          <p:nvPr/>
        </p:nvSpPr>
        <p:spPr>
          <a:xfrm>
            <a:off x="3972910" y="3781043"/>
            <a:ext cx="725214" cy="350435"/>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6779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0" presetClass="entr" presetSubtype="0" fill="hold" grpId="0" nodeType="withEffect">
                                  <p:stCondLst>
                                    <p:cond delay="5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7" grpId="0"/>
      <p:bldP spid="1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8"/>
          </p:nvPr>
        </p:nvSpPr>
        <p:spPr/>
        <p:txBody>
          <a:bodyPr/>
          <a:lstStyle/>
          <a:p>
            <a:fld id="{2E97A3B5-6613-4F46-BF76-6FADC2B102EA}" type="datetime4">
              <a:rPr lang="en-US" smtClean="0"/>
              <a:t>January 13, 2025</a:t>
            </a:fld>
            <a:endParaRPr lang="en-US" dirty="0"/>
          </a:p>
        </p:txBody>
      </p:sp>
      <p:sp>
        <p:nvSpPr>
          <p:cNvPr id="5" name="Slide Number Placeholder 4"/>
          <p:cNvSpPr>
            <a:spLocks noGrp="1"/>
          </p:cNvSpPr>
          <p:nvPr>
            <p:ph type="sldNum" sz="quarter" idx="19"/>
          </p:nvPr>
        </p:nvSpPr>
        <p:spPr/>
        <p:txBody>
          <a:bodyPr/>
          <a:lstStyle/>
          <a:p>
            <a:fld id="{B6238B5B-F19C-E947-A0BC-87BD7983F871}" type="slidenum">
              <a:rPr lang="en-US" smtClean="0"/>
              <a:pPr/>
              <a:t>31</a:t>
            </a:fld>
            <a:endParaRPr lang="en-US" dirty="0"/>
          </a:p>
        </p:txBody>
      </p:sp>
      <p:sp>
        <p:nvSpPr>
          <p:cNvPr id="8" name="Title 7"/>
          <p:cNvSpPr>
            <a:spLocks noGrp="1"/>
          </p:cNvSpPr>
          <p:nvPr>
            <p:ph type="title"/>
          </p:nvPr>
        </p:nvSpPr>
        <p:spPr>
          <a:xfrm>
            <a:off x="640079" y="369582"/>
            <a:ext cx="7772400" cy="387798"/>
          </a:xfrm>
        </p:spPr>
        <p:txBody>
          <a:bodyPr/>
          <a:lstStyle/>
          <a:p>
            <a:r>
              <a:rPr lang="en-US" dirty="0" smtClean="0"/>
              <a:t>Ac</a:t>
            </a:r>
            <a:r>
              <a:rPr lang="en-US" baseline="30000" dirty="0" smtClean="0"/>
              <a:t>2+</a:t>
            </a:r>
            <a:r>
              <a:rPr lang="en-US" dirty="0" smtClean="0"/>
              <a:t>: Two, disconnected optical cycles</a:t>
            </a:r>
            <a:endParaRPr lang="en-US" dirty="0"/>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6025" y="827414"/>
            <a:ext cx="6045865" cy="3919846"/>
          </a:xfrm>
          <a:prstGeom prst="rect">
            <a:avLst/>
          </a:prstGeom>
        </p:spPr>
      </p:pic>
      <p:sp>
        <p:nvSpPr>
          <p:cNvPr id="2" name="TextBox 1"/>
          <p:cNvSpPr txBox="1"/>
          <p:nvPr/>
        </p:nvSpPr>
        <p:spPr>
          <a:xfrm rot="17645007">
            <a:off x="1625568" y="3838600"/>
            <a:ext cx="1218282" cy="276999"/>
          </a:xfrm>
          <a:prstGeom prst="rect">
            <a:avLst/>
          </a:prstGeom>
          <a:noFill/>
        </p:spPr>
        <p:txBody>
          <a:bodyPr wrap="none" lIns="0" tIns="0" rIns="0" bIns="0" rtlCol="0">
            <a:spAutoFit/>
          </a:bodyPr>
          <a:lstStyle/>
          <a:p>
            <a:pPr algn="l"/>
            <a:r>
              <a:rPr lang="en-US" sz="1800" i="1" dirty="0" smtClean="0"/>
              <a:t>“</a:t>
            </a:r>
            <a:r>
              <a:rPr lang="en-US" sz="1800" i="1" dirty="0" err="1" smtClean="0"/>
              <a:t>raie</a:t>
            </a:r>
            <a:r>
              <a:rPr lang="en-US" sz="1800" i="1" dirty="0" smtClean="0"/>
              <a:t> </a:t>
            </a:r>
            <a:r>
              <a:rPr lang="en-US" sz="1800" i="1" dirty="0" err="1" smtClean="0"/>
              <a:t>ultime</a:t>
            </a:r>
            <a:r>
              <a:rPr lang="en-US" sz="1800" i="1" dirty="0" smtClean="0"/>
              <a:t>”</a:t>
            </a:r>
          </a:p>
        </p:txBody>
      </p:sp>
    </p:spTree>
    <p:extLst>
      <p:ext uri="{BB962C8B-B14F-4D97-AF65-F5344CB8AC3E}">
        <p14:creationId xmlns:p14="http://schemas.microsoft.com/office/powerpoint/2010/main" val="27461010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8"/>
          </p:nvPr>
        </p:nvSpPr>
        <p:spPr/>
        <p:txBody>
          <a:bodyPr/>
          <a:lstStyle/>
          <a:p>
            <a:fld id="{2E97A3B5-6613-4F46-BF76-6FADC2B102EA}" type="datetime4">
              <a:rPr lang="en-US" smtClean="0"/>
              <a:t>January 13, 2025</a:t>
            </a:fld>
            <a:endParaRPr lang="en-US" dirty="0"/>
          </a:p>
        </p:txBody>
      </p:sp>
      <p:sp>
        <p:nvSpPr>
          <p:cNvPr id="5" name="Slide Number Placeholder 4"/>
          <p:cNvSpPr>
            <a:spLocks noGrp="1"/>
          </p:cNvSpPr>
          <p:nvPr>
            <p:ph type="sldNum" sz="quarter" idx="19"/>
          </p:nvPr>
        </p:nvSpPr>
        <p:spPr/>
        <p:txBody>
          <a:bodyPr/>
          <a:lstStyle/>
          <a:p>
            <a:fld id="{B6238B5B-F19C-E947-A0BC-87BD7983F871}" type="slidenum">
              <a:rPr lang="en-US" smtClean="0"/>
              <a:pPr/>
              <a:t>32</a:t>
            </a:fld>
            <a:endParaRPr lang="en-US" dirty="0"/>
          </a:p>
        </p:txBody>
      </p:sp>
      <p:sp>
        <p:nvSpPr>
          <p:cNvPr id="8" name="Title 7"/>
          <p:cNvSpPr>
            <a:spLocks noGrp="1"/>
          </p:cNvSpPr>
          <p:nvPr>
            <p:ph type="title"/>
          </p:nvPr>
        </p:nvSpPr>
        <p:spPr>
          <a:xfrm>
            <a:off x="640079" y="369582"/>
            <a:ext cx="7772400" cy="387798"/>
          </a:xfrm>
        </p:spPr>
        <p:txBody>
          <a:bodyPr/>
          <a:lstStyle/>
          <a:p>
            <a:r>
              <a:rPr lang="en-US" baseline="30000" dirty="0" smtClean="0"/>
              <a:t>227</a:t>
            </a:r>
            <a:r>
              <a:rPr lang="en-US" dirty="0" smtClean="0"/>
              <a:t>Ac</a:t>
            </a:r>
            <a:r>
              <a:rPr lang="en-US" baseline="30000" dirty="0" smtClean="0"/>
              <a:t>2+</a:t>
            </a:r>
            <a:r>
              <a:rPr lang="en-US" dirty="0" smtClean="0"/>
              <a:t>: Source, Radioactivity</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 y="1575260"/>
            <a:ext cx="7772400" cy="1995055"/>
          </a:xfrm>
          <a:prstGeom prst="rect">
            <a:avLst/>
          </a:prstGeom>
        </p:spPr>
      </p:pic>
      <p:sp>
        <p:nvSpPr>
          <p:cNvPr id="9" name="Rectangle 8"/>
          <p:cNvSpPr/>
          <p:nvPr/>
        </p:nvSpPr>
        <p:spPr>
          <a:xfrm>
            <a:off x="4131706" y="1841256"/>
            <a:ext cx="455534" cy="356616"/>
          </a:xfrm>
          <a:prstGeom prst="rect">
            <a:avLst/>
          </a:prstGeom>
          <a:solidFill>
            <a:srgbClr val="FFFF0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070860" y="3884711"/>
            <a:ext cx="2845331" cy="307777"/>
          </a:xfrm>
          <a:prstGeom prst="rect">
            <a:avLst/>
          </a:prstGeom>
          <a:noFill/>
        </p:spPr>
        <p:txBody>
          <a:bodyPr wrap="none" lIns="0" tIns="0" rIns="0" bIns="0" rtlCol="0">
            <a:spAutoFit/>
          </a:bodyPr>
          <a:lstStyle/>
          <a:p>
            <a:r>
              <a:rPr lang="en-US" sz="2000" dirty="0" smtClean="0"/>
              <a:t>Compare to </a:t>
            </a:r>
            <a:r>
              <a:rPr lang="en-US" sz="2000" baseline="30000" dirty="0" smtClean="0"/>
              <a:t>133</a:t>
            </a:r>
            <a:r>
              <a:rPr lang="en-US" sz="2000" dirty="0" smtClean="0"/>
              <a:t>Ba: 10.5 y</a:t>
            </a:r>
          </a:p>
        </p:txBody>
      </p:sp>
      <p:sp>
        <p:nvSpPr>
          <p:cNvPr id="10" name="Rectangle 9"/>
          <p:cNvSpPr/>
          <p:nvPr/>
        </p:nvSpPr>
        <p:spPr>
          <a:xfrm>
            <a:off x="4782304" y="1841256"/>
            <a:ext cx="544076" cy="216144"/>
          </a:xfrm>
          <a:prstGeom prst="rect">
            <a:avLst/>
          </a:prstGeom>
          <a:solidFill>
            <a:srgbClr val="FFFF0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TextBox 5"/>
              <p:cNvSpPr txBox="1"/>
              <p:nvPr/>
            </p:nvSpPr>
            <p:spPr>
              <a:xfrm>
                <a:off x="3838467" y="989438"/>
                <a:ext cx="1288173" cy="43088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𝐼</m:t>
                      </m:r>
                      <m:r>
                        <a:rPr lang="en-US" sz="2800" b="0" i="1" smtClean="0">
                          <a:latin typeface="Cambria Math" panose="02040503050406030204" pitchFamily="18" charset="0"/>
                        </a:rPr>
                        <m:t>=3/2</m:t>
                      </m:r>
                    </m:oMath>
                  </m:oMathPara>
                </a14:m>
                <a:endParaRPr lang="en-US" sz="2800" dirty="0" err="1" smtClean="0"/>
              </a:p>
            </p:txBody>
          </p:sp>
        </mc:Choice>
        <mc:Fallback xmlns="">
          <p:sp>
            <p:nvSpPr>
              <p:cNvPr id="6" name="TextBox 5"/>
              <p:cNvSpPr txBox="1">
                <a:spLocks noRot="1" noChangeAspect="1" noMove="1" noResize="1" noEditPoints="1" noAdjustHandles="1" noChangeArrowheads="1" noChangeShapeType="1" noTextEdit="1"/>
              </p:cNvSpPr>
              <p:nvPr/>
            </p:nvSpPr>
            <p:spPr>
              <a:xfrm>
                <a:off x="3838467" y="989438"/>
                <a:ext cx="1288173" cy="430887"/>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6003188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8"/>
          </p:nvPr>
        </p:nvSpPr>
        <p:spPr/>
        <p:txBody>
          <a:bodyPr/>
          <a:lstStyle/>
          <a:p>
            <a:fld id="{2E97A3B5-6613-4F46-BF76-6FADC2B102EA}" type="datetime4">
              <a:rPr lang="en-US" smtClean="0"/>
              <a:t>January 13, 2025</a:t>
            </a:fld>
            <a:endParaRPr lang="en-US" dirty="0"/>
          </a:p>
        </p:txBody>
      </p:sp>
      <p:sp>
        <p:nvSpPr>
          <p:cNvPr id="5" name="Slide Number Placeholder 4"/>
          <p:cNvSpPr>
            <a:spLocks noGrp="1"/>
          </p:cNvSpPr>
          <p:nvPr>
            <p:ph type="sldNum" sz="quarter" idx="19"/>
          </p:nvPr>
        </p:nvSpPr>
        <p:spPr/>
        <p:txBody>
          <a:bodyPr/>
          <a:lstStyle/>
          <a:p>
            <a:fld id="{B6238B5B-F19C-E947-A0BC-87BD7983F871}" type="slidenum">
              <a:rPr lang="en-US" smtClean="0"/>
              <a:pPr/>
              <a:t>33</a:t>
            </a:fld>
            <a:endParaRPr lang="en-US" dirty="0"/>
          </a:p>
        </p:txBody>
      </p:sp>
      <p:sp>
        <p:nvSpPr>
          <p:cNvPr id="8" name="Title 7"/>
          <p:cNvSpPr>
            <a:spLocks noGrp="1"/>
          </p:cNvSpPr>
          <p:nvPr>
            <p:ph type="title"/>
          </p:nvPr>
        </p:nvSpPr>
        <p:spPr>
          <a:xfrm>
            <a:off x="640079" y="369582"/>
            <a:ext cx="7772400" cy="387798"/>
          </a:xfrm>
        </p:spPr>
        <p:txBody>
          <a:bodyPr/>
          <a:lstStyle/>
          <a:p>
            <a:r>
              <a:rPr lang="en-US" baseline="30000" dirty="0" smtClean="0"/>
              <a:t>227</a:t>
            </a:r>
            <a:r>
              <a:rPr lang="en-US" dirty="0" smtClean="0"/>
              <a:t>Ac</a:t>
            </a:r>
            <a:r>
              <a:rPr lang="en-US" baseline="30000" dirty="0" smtClean="0"/>
              <a:t>2+</a:t>
            </a:r>
            <a:r>
              <a:rPr lang="en-US" dirty="0" smtClean="0"/>
              <a:t>: Summary</a:t>
            </a:r>
            <a:endParaRPr lang="en-US" dirty="0"/>
          </a:p>
        </p:txBody>
      </p:sp>
      <mc:AlternateContent xmlns:mc="http://schemas.openxmlformats.org/markup-compatibility/2006" xmlns:a14="http://schemas.microsoft.com/office/drawing/2010/main">
        <mc:Choice Requires="a14">
          <p:sp>
            <p:nvSpPr>
              <p:cNvPr id="2" name="TextBox 1"/>
              <p:cNvSpPr txBox="1"/>
              <p:nvPr/>
            </p:nvSpPr>
            <p:spPr>
              <a:xfrm>
                <a:off x="1173480" y="1424940"/>
                <a:ext cx="6300443" cy="2249142"/>
              </a:xfrm>
              <a:prstGeom prst="rect">
                <a:avLst/>
              </a:prstGeom>
              <a:noFill/>
            </p:spPr>
            <p:txBody>
              <a:bodyPr wrap="none" lIns="0" tIns="0" rIns="0" bIns="0" rtlCol="0">
                <a:spAutoFit/>
              </a:bodyPr>
              <a:lstStyle/>
              <a:p>
                <a:pPr marL="285750" indent="-285750">
                  <a:buFont typeface="Arial" panose="020B0604020202020204" pitchFamily="34" charset="0"/>
                  <a:buChar char="•"/>
                </a:pPr>
                <a:r>
                  <a:rPr lang="en-US" sz="2400" dirty="0"/>
                  <a:t>High Z atom without </a:t>
                </a:r>
                <a:r>
                  <a:rPr lang="en-US" sz="2400" dirty="0" smtClean="0"/>
                  <a:t>low </a:t>
                </a:r>
                <a:r>
                  <a:rPr lang="en-US" sz="2400" i="1" dirty="0" smtClean="0">
                    <a:latin typeface="Times New Roman" panose="02020603050405020304" pitchFamily="18" charset="0"/>
                    <a:cs typeface="Times New Roman" panose="02020603050405020304" pitchFamily="18" charset="0"/>
                  </a:rPr>
                  <a:t>q</a:t>
                </a:r>
                <a:r>
                  <a:rPr lang="en-US" sz="2400" dirty="0" smtClean="0"/>
                  <a:t>/</a:t>
                </a:r>
                <a:r>
                  <a:rPr lang="en-US" sz="2400" i="1" dirty="0" smtClean="0">
                    <a:latin typeface="Times New Roman" panose="02020603050405020304" pitchFamily="18" charset="0"/>
                    <a:cs typeface="Times New Roman" panose="02020603050405020304" pitchFamily="18" charset="0"/>
                  </a:rPr>
                  <a:t>m</a:t>
                </a:r>
              </a:p>
              <a:p>
                <a:pPr marL="285750" indent="-285750" algn="l">
                  <a:buFont typeface="Arial" panose="020B0604020202020204" pitchFamily="34" charset="0"/>
                  <a:buChar char="•"/>
                </a:pPr>
                <a:r>
                  <a:rPr lang="en-US" sz="2400" i="1" dirty="0" smtClean="0">
                    <a:latin typeface="Times New Roman" panose="02020603050405020304" pitchFamily="18" charset="0"/>
                    <a:cs typeface="Times New Roman" panose="02020603050405020304" pitchFamily="18" charset="0"/>
                  </a:rPr>
                  <a:t>q</a:t>
                </a:r>
                <a:r>
                  <a:rPr lang="en-US" sz="2400" dirty="0" smtClean="0"/>
                  <a:t>/</a:t>
                </a:r>
                <a:r>
                  <a:rPr lang="en-US" sz="2400" i="1" dirty="0" smtClean="0">
                    <a:latin typeface="Times New Roman" panose="02020603050405020304" pitchFamily="18" charset="0"/>
                    <a:cs typeface="Times New Roman" panose="02020603050405020304" pitchFamily="18" charset="0"/>
                  </a:rPr>
                  <a:t>m</a:t>
                </a:r>
                <a:r>
                  <a:rPr lang="en-US" sz="2400" dirty="0" smtClean="0"/>
                  <a:t> similar to Ba</a:t>
                </a:r>
                <a:r>
                  <a:rPr lang="en-US" sz="2400" baseline="30000" dirty="0" smtClean="0"/>
                  <a:t>+</a:t>
                </a:r>
              </a:p>
              <a:p>
                <a:pPr marL="285750" indent="-285750" algn="l">
                  <a:buFont typeface="Arial" panose="020B0604020202020204" pitchFamily="34" charset="0"/>
                  <a:buChar char="•"/>
                </a:pPr>
                <a:r>
                  <a:rPr lang="en-US" sz="2400" dirty="0" smtClean="0"/>
                  <a:t>Two independent optical cycles (one visible)</a:t>
                </a:r>
              </a:p>
              <a:p>
                <a:pPr marL="285750" indent="-285750">
                  <a:buFont typeface="Arial" panose="020B0604020202020204" pitchFamily="34" charset="0"/>
                  <a:buChar char="•"/>
                </a:pP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𝜏</m:t>
                        </m:r>
                      </m:e>
                      <m:sub>
                        <m:r>
                          <a:rPr lang="en-US" sz="2400" b="0" i="1" smtClean="0">
                            <a:latin typeface="Cambria Math" panose="02040503050406030204" pitchFamily="18" charset="0"/>
                          </a:rPr>
                          <m:t>1/2</m:t>
                        </m:r>
                      </m:sub>
                    </m:sSub>
                    <m:r>
                      <a:rPr lang="en-US" sz="2400" b="0" i="1" smtClean="0">
                        <a:latin typeface="Cambria Math" panose="02040503050406030204" pitchFamily="18" charset="0"/>
                      </a:rPr>
                      <m:t>=22 </m:t>
                    </m:r>
                    <m:r>
                      <m:rPr>
                        <m:sty m:val="p"/>
                      </m:rPr>
                      <a:rPr lang="en-US" sz="2400" b="0" i="0" smtClean="0">
                        <a:latin typeface="Cambria Math" panose="02040503050406030204" pitchFamily="18" charset="0"/>
                      </a:rPr>
                      <m:t>y</m:t>
                    </m:r>
                  </m:oMath>
                </a14:m>
                <a:r>
                  <a:rPr lang="en-US" sz="2400" dirty="0" smtClean="0"/>
                  <a:t>, </a:t>
                </a:r>
                <a:r>
                  <a:rPr lang="en-US" sz="2400" i="1" dirty="0" smtClean="0">
                    <a:latin typeface="Times New Roman" panose="02020603050405020304" pitchFamily="18" charset="0"/>
                    <a:cs typeface="Times New Roman" panose="02020603050405020304" pitchFamily="18" charset="0"/>
                  </a:rPr>
                  <a:t>I </a:t>
                </a:r>
                <a:r>
                  <a:rPr lang="en-US" sz="2400" dirty="0" smtClean="0"/>
                  <a:t>= 3/2</a:t>
                </a:r>
              </a:p>
              <a:p>
                <a:pPr marL="285750" indent="-285750" algn="l">
                  <a:buFont typeface="Arial" panose="020B0604020202020204" pitchFamily="34" charset="0"/>
                  <a:buChar char="•"/>
                </a:pPr>
                <a:r>
                  <a:rPr lang="en-US" sz="2400" baseline="30000" dirty="0" smtClean="0"/>
                  <a:t>2</a:t>
                </a:r>
                <a:r>
                  <a:rPr lang="en-US" sz="2400" dirty="0" smtClean="0"/>
                  <a:t>S</a:t>
                </a:r>
                <a:r>
                  <a:rPr lang="en-US" sz="2400" baseline="-25000" dirty="0" smtClean="0"/>
                  <a:t>1/2</a:t>
                </a:r>
                <a:r>
                  <a:rPr lang="en-US" sz="2400" dirty="0" smtClean="0"/>
                  <a:t> </a:t>
                </a:r>
                <a:r>
                  <a:rPr lang="en-US" sz="2400" dirty="0"/>
                  <a:t>h</a:t>
                </a:r>
                <a:r>
                  <a:rPr lang="en-US" sz="2400" dirty="0" smtClean="0"/>
                  <a:t>yperfine splitting is 1.73 </a:t>
                </a:r>
                <a:r>
                  <a:rPr lang="en-US" sz="2400" dirty="0" err="1" smtClean="0"/>
                  <a:t>Kaysers</a:t>
                </a:r>
                <a:endParaRPr lang="en-US" sz="2400" dirty="0" smtClean="0"/>
              </a:p>
              <a:p>
                <a:pPr marL="285750" indent="-285750" algn="l">
                  <a:buFont typeface="Arial" panose="020B0604020202020204" pitchFamily="34" charset="0"/>
                  <a:buChar char="•"/>
                </a:pPr>
                <a:r>
                  <a:rPr lang="en-US" sz="2400" dirty="0" smtClean="0"/>
                  <a:t>If somebody did this, we’d learn something!</a:t>
                </a:r>
              </a:p>
            </p:txBody>
          </p:sp>
        </mc:Choice>
        <mc:Fallback xmlns="">
          <p:sp>
            <p:nvSpPr>
              <p:cNvPr id="2" name="TextBox 1"/>
              <p:cNvSpPr txBox="1">
                <a:spLocks noRot="1" noChangeAspect="1" noMove="1" noResize="1" noEditPoints="1" noAdjustHandles="1" noChangeArrowheads="1" noChangeShapeType="1" noTextEdit="1"/>
              </p:cNvSpPr>
              <p:nvPr/>
            </p:nvSpPr>
            <p:spPr>
              <a:xfrm>
                <a:off x="1173480" y="1424940"/>
                <a:ext cx="6300443" cy="2249142"/>
              </a:xfrm>
              <a:prstGeom prst="rect">
                <a:avLst/>
              </a:prstGeom>
              <a:blipFill>
                <a:blip r:embed="rId2"/>
                <a:stretch>
                  <a:fillRect l="-2807" t="-4336" r="-2323" b="-7317"/>
                </a:stretch>
              </a:blipFill>
            </p:spPr>
            <p:txBody>
              <a:bodyPr/>
              <a:lstStyle/>
              <a:p>
                <a:r>
                  <a:rPr lang="en-US">
                    <a:noFill/>
                  </a:rPr>
                  <a:t> </a:t>
                </a:r>
              </a:p>
            </p:txBody>
          </p:sp>
        </mc:Fallback>
      </mc:AlternateContent>
    </p:spTree>
    <p:extLst>
      <p:ext uri="{BB962C8B-B14F-4D97-AF65-F5344CB8AC3E}">
        <p14:creationId xmlns:p14="http://schemas.microsoft.com/office/powerpoint/2010/main" val="35652600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Title 1"/>
          <p:cNvSpPr>
            <a:spLocks noGrp="1"/>
          </p:cNvSpPr>
          <p:nvPr>
            <p:ph type="title"/>
          </p:nvPr>
        </p:nvSpPr>
        <p:spPr>
          <a:xfrm>
            <a:off x="643072" y="388605"/>
            <a:ext cx="7886700" cy="387798"/>
          </a:xfrm>
        </p:spPr>
        <p:txBody>
          <a:bodyPr/>
          <a:lstStyle/>
          <a:p>
            <a:r>
              <a:rPr lang="en-US" baseline="30000" dirty="0" smtClean="0">
                <a:solidFill>
                  <a:srgbClr val="57585B"/>
                </a:solidFill>
                <a:latin typeface="Arial" panose="020B0604020202020204" pitchFamily="34" charset="0"/>
                <a:cs typeface="Arial" panose="020B0604020202020204" pitchFamily="34" charset="0"/>
              </a:rPr>
              <a:t>173</a:t>
            </a:r>
            <a:r>
              <a:rPr lang="en-US" dirty="0" smtClean="0">
                <a:solidFill>
                  <a:srgbClr val="57585B"/>
                </a:solidFill>
                <a:latin typeface="Arial" panose="020B0604020202020204" pitchFamily="34" charset="0"/>
                <a:cs typeface="Arial" panose="020B0604020202020204" pitchFamily="34" charset="0"/>
              </a:rPr>
              <a:t>Yb Magnetic </a:t>
            </a:r>
            <a:r>
              <a:rPr lang="en-US" dirty="0" err="1" smtClean="0">
                <a:solidFill>
                  <a:srgbClr val="57585B"/>
                </a:solidFill>
                <a:latin typeface="Arial" panose="020B0604020202020204" pitchFamily="34" charset="0"/>
                <a:cs typeface="Arial" panose="020B0604020202020204" pitchFamily="34" charset="0"/>
              </a:rPr>
              <a:t>Octupole</a:t>
            </a:r>
            <a:r>
              <a:rPr lang="en-US" dirty="0" smtClean="0">
                <a:solidFill>
                  <a:srgbClr val="57585B"/>
                </a:solidFill>
                <a:latin typeface="Arial" panose="020B0604020202020204" pitchFamily="34" charset="0"/>
                <a:cs typeface="Arial" panose="020B0604020202020204" pitchFamily="34" charset="0"/>
              </a:rPr>
              <a:t> </a:t>
            </a:r>
            <a:r>
              <a:rPr lang="en-US" b="1" dirty="0" smtClean="0">
                <a:solidFill>
                  <a:srgbClr val="57585B"/>
                </a:solidFill>
                <a:latin typeface="Arial" panose="020B0604020202020204" pitchFamily="34" charset="0"/>
                <a:cs typeface="Arial" panose="020B0604020202020204" pitchFamily="34" charset="0"/>
              </a:rPr>
              <a:t>moment</a:t>
            </a:r>
            <a:endParaRPr lang="en-US" b="1" baseline="30000" dirty="0">
              <a:solidFill>
                <a:srgbClr val="57585B"/>
              </a:solidFill>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1"/>
          </p:nvPr>
        </p:nvSpPr>
        <p:spPr/>
        <p:txBody>
          <a:bodyPr/>
          <a:lstStyle/>
          <a:p>
            <a:r>
              <a:rPr lang="en-US" dirty="0" smtClean="0">
                <a:solidFill>
                  <a:prstClr val="black">
                    <a:tint val="75000"/>
                  </a:prstClr>
                </a:solidFill>
                <a:latin typeface="Calibri" panose="020F0502020204030204"/>
              </a:rPr>
              <a:t> </a:t>
            </a:r>
            <a:endParaRPr lang="en-US" dirty="0">
              <a:solidFill>
                <a:prstClr val="black">
                  <a:tint val="75000"/>
                </a:prstClr>
              </a:solidFill>
              <a:latin typeface="Calibri" panose="020F0502020204030204"/>
            </a:endParaRPr>
          </a:p>
        </p:txBody>
      </p:sp>
      <p:sp>
        <p:nvSpPr>
          <p:cNvPr id="5" name="Slide Number Placeholder 4"/>
          <p:cNvSpPr>
            <a:spLocks noGrp="1"/>
          </p:cNvSpPr>
          <p:nvPr>
            <p:ph type="sldNum" sz="quarter" idx="12"/>
          </p:nvPr>
        </p:nvSpPr>
        <p:spPr/>
        <p:txBody>
          <a:bodyPr/>
          <a:lstStyle/>
          <a:p>
            <a:fld id="{1D60B4C6-3558-452D-9913-181DCD3FEC5C}" type="slidenum">
              <a:rPr lang="en-US">
                <a:solidFill>
                  <a:prstClr val="black">
                    <a:tint val="75000"/>
                  </a:prstClr>
                </a:solidFill>
                <a:latin typeface="Calibri" panose="020F0502020204030204"/>
              </a:rPr>
              <a:pPr/>
              <a:t>34</a:t>
            </a:fld>
            <a:endParaRPr lang="en-US">
              <a:solidFill>
                <a:prstClr val="black">
                  <a:tint val="75000"/>
                </a:prstClr>
              </a:solidFill>
              <a:latin typeface="Calibri" panose="020F0502020204030204"/>
            </a:endParaRPr>
          </a:p>
        </p:txBody>
      </p:sp>
      <p:sp>
        <p:nvSpPr>
          <p:cNvPr id="8" name="Google Shape;96;p13"/>
          <p:cNvSpPr txBox="1">
            <a:spLocks/>
          </p:cNvSpPr>
          <p:nvPr/>
        </p:nvSpPr>
        <p:spPr>
          <a:xfrm>
            <a:off x="410760" y="1152475"/>
            <a:ext cx="8218072" cy="1964105"/>
          </a:xfrm>
          <a:prstGeom prst="rect">
            <a:avLst/>
          </a:prstGeom>
        </p:spPr>
        <p:txBody>
          <a:bodyPr spcFirstLastPara="1" vert="horz" wrap="square" lIns="91425" tIns="91425" rIns="91425" bIns="91425"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400" b="0" kern="1200">
                <a:solidFill>
                  <a:srgbClr val="58595B"/>
                </a:solidFill>
                <a:latin typeface="+mn-lt"/>
                <a:ea typeface="+mn-ea"/>
                <a:cs typeface="+mn-cs"/>
              </a:defRPr>
            </a:lvl1pPr>
            <a:lvl2pPr marL="448056" indent="-173736" algn="l" defTabSz="685800" rtl="0" eaLnBrk="1" latinLnBrk="0" hangingPunct="1">
              <a:lnSpc>
                <a:spcPct val="90000"/>
              </a:lnSpc>
              <a:spcBef>
                <a:spcPts val="375"/>
              </a:spcBef>
              <a:spcAft>
                <a:spcPts val="0"/>
              </a:spcAft>
              <a:buFont typeface="Arial" panose="020B0604020202020204" pitchFamily="34" charset="0"/>
              <a:buChar char="•"/>
              <a:defRPr sz="1400" b="0" i="0" kern="1200" baseline="0">
                <a:solidFill>
                  <a:srgbClr val="58595B"/>
                </a:solidFill>
                <a:latin typeface="+mn-lt"/>
                <a:ea typeface="+mn-ea"/>
                <a:cs typeface="+mn-cs"/>
              </a:defRPr>
            </a:lvl2pPr>
            <a:lvl3pPr marL="722376" indent="-173736" algn="l" defTabSz="685800" rtl="0" eaLnBrk="1" latinLnBrk="0" hangingPunct="1">
              <a:lnSpc>
                <a:spcPct val="90000"/>
              </a:lnSpc>
              <a:spcBef>
                <a:spcPts val="375"/>
              </a:spcBef>
              <a:spcAft>
                <a:spcPts val="0"/>
              </a:spcAft>
              <a:buFont typeface="Arial" panose="020B0604020202020204" pitchFamily="34" charset="0"/>
              <a:buChar char="•"/>
              <a:defRPr sz="1400" b="0" kern="1200">
                <a:solidFill>
                  <a:srgbClr val="58595B"/>
                </a:solidFill>
                <a:latin typeface="+mn-lt"/>
                <a:ea typeface="+mn-ea"/>
                <a:cs typeface="+mn-cs"/>
              </a:defRPr>
            </a:lvl3pPr>
            <a:lvl4pPr marL="996696" indent="-173736" algn="l" defTabSz="685800" rtl="0" eaLnBrk="1" latinLnBrk="0" hangingPunct="1">
              <a:lnSpc>
                <a:spcPct val="90000"/>
              </a:lnSpc>
              <a:spcBef>
                <a:spcPts val="375"/>
              </a:spcBef>
              <a:spcAft>
                <a:spcPts val="0"/>
              </a:spcAft>
              <a:buFont typeface="Arial" panose="020B0604020202020204" pitchFamily="34" charset="0"/>
              <a:buChar char="•"/>
              <a:defRPr sz="1400" b="0" i="0" kern="1200">
                <a:solidFill>
                  <a:srgbClr val="58595B"/>
                </a:solidFill>
                <a:latin typeface="+mn-lt"/>
                <a:ea typeface="+mn-ea"/>
                <a:cs typeface="+mn-cs"/>
              </a:defRPr>
            </a:lvl4pPr>
            <a:lvl5pPr marL="1271016" indent="-173736" algn="l" defTabSz="685800" rtl="0" eaLnBrk="1" latinLnBrk="0" hangingPunct="1">
              <a:lnSpc>
                <a:spcPct val="90000"/>
              </a:lnSpc>
              <a:spcBef>
                <a:spcPts val="375"/>
              </a:spcBef>
              <a:spcAft>
                <a:spcPts val="0"/>
              </a:spcAft>
              <a:buFont typeface="Arial" panose="020B0604020202020204" pitchFamily="34" charset="0"/>
              <a:buChar char="•"/>
              <a:defRPr sz="1400" b="0" kern="1200">
                <a:solidFill>
                  <a:srgbClr val="58595B"/>
                </a:solidFill>
                <a:latin typeface="+mn-lt"/>
                <a:ea typeface="+mn-ea"/>
                <a:cs typeface="+mn-cs"/>
              </a:defRPr>
            </a:lvl5pPr>
            <a:lvl6pPr marL="628650" indent="-651510" algn="l" defTabSz="685800" rtl="0" eaLnBrk="1" latinLnBrk="0" hangingPunct="1">
              <a:lnSpc>
                <a:spcPct val="90000"/>
              </a:lnSpc>
              <a:spcBef>
                <a:spcPts val="0"/>
              </a:spcBef>
              <a:spcAft>
                <a:spcPts val="600"/>
              </a:spcAft>
              <a:buFont typeface="Arial" panose="020B0604020202020204" pitchFamily="34" charset="0"/>
              <a:buNone/>
              <a:defRPr sz="100" kern="1200">
                <a:solidFill>
                  <a:schemeClr val="tx1"/>
                </a:solidFill>
                <a:latin typeface="+mn-lt"/>
                <a:ea typeface="+mn-ea"/>
                <a:cs typeface="+mn-cs"/>
              </a:defRPr>
            </a:lvl6pPr>
            <a:lvl7pPr marL="557784" indent="-194310" algn="l" defTabSz="685800" rtl="0" eaLnBrk="1" latinLnBrk="0" hangingPunct="1">
              <a:lnSpc>
                <a:spcPct val="90000"/>
              </a:lnSpc>
              <a:spcBef>
                <a:spcPts val="0"/>
              </a:spcBef>
              <a:spcAft>
                <a:spcPts val="600"/>
              </a:spcAft>
              <a:buFont typeface="Arial" panose="020B0604020202020204" pitchFamily="34" charset="0"/>
              <a:buChar char="•"/>
              <a:defRPr sz="5400" kern="1200">
                <a:solidFill>
                  <a:schemeClr val="tx1"/>
                </a:solidFill>
                <a:latin typeface="+mn-lt"/>
                <a:ea typeface="+mn-ea"/>
                <a:cs typeface="+mn-cs"/>
              </a:defRPr>
            </a:lvl7pPr>
            <a:lvl8pPr marL="274320" indent="-171450" algn="l" defTabSz="685800" rtl="0" eaLnBrk="1" latinLnBrk="0" hangingPunct="1">
              <a:lnSpc>
                <a:spcPct val="90000"/>
              </a:lnSpc>
              <a:spcBef>
                <a:spcPts val="0"/>
              </a:spcBef>
              <a:spcAft>
                <a:spcPts val="600"/>
              </a:spcAft>
              <a:buFont typeface="Arial" panose="020B0604020202020204" pitchFamily="34" charset="0"/>
              <a:buChar char="•"/>
              <a:defRPr sz="1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4150" kern="1200">
                <a:solidFill>
                  <a:schemeClr val="tx1"/>
                </a:solidFill>
                <a:latin typeface="+mn-lt"/>
                <a:ea typeface="+mn-ea"/>
                <a:cs typeface="+mn-cs"/>
              </a:defRPr>
            </a:lvl9pPr>
          </a:lstStyle>
          <a:p>
            <a:pPr marL="457200" indent="-342900">
              <a:spcBef>
                <a:spcPts val="0"/>
              </a:spcBef>
              <a:buSzPts val="1800"/>
            </a:pPr>
            <a:r>
              <a:rPr lang="en-US" sz="2000" baseline="30000" dirty="0" smtClean="0"/>
              <a:t>173</a:t>
            </a:r>
            <a:r>
              <a:rPr lang="en-US" sz="2000" dirty="0" smtClean="0"/>
              <a:t>Yb is a deformed nucleus, 𝐼 = 5/2</a:t>
            </a:r>
          </a:p>
          <a:p>
            <a:pPr marL="939800" lvl="1" indent="-342900">
              <a:spcBef>
                <a:spcPts val="0"/>
              </a:spcBef>
              <a:buSzPts val="1400"/>
            </a:pPr>
            <a:r>
              <a:rPr lang="en-US" sz="2000" dirty="0" smtClean="0"/>
              <a:t>large E2 moment</a:t>
            </a:r>
          </a:p>
          <a:p>
            <a:pPr marL="457200" indent="-342900">
              <a:spcBef>
                <a:spcPts val="0"/>
              </a:spcBef>
              <a:buSzPts val="1800"/>
            </a:pPr>
            <a:r>
              <a:rPr lang="en-US" sz="2000" dirty="0" smtClean="0"/>
              <a:t>Shell model predicts a very small M3 moment</a:t>
            </a:r>
            <a:r>
              <a:rPr lang="en-US" sz="2000" baseline="30000" dirty="0" smtClean="0"/>
              <a:t>[1]</a:t>
            </a:r>
            <a:endParaRPr lang="en-US" sz="2000" dirty="0" smtClean="0"/>
          </a:p>
          <a:p>
            <a:pPr marL="457200" indent="-342900">
              <a:spcBef>
                <a:spcPts val="0"/>
              </a:spcBef>
              <a:buSzPts val="1800"/>
            </a:pPr>
            <a:r>
              <a:rPr lang="en-US" sz="2000" dirty="0" smtClean="0"/>
              <a:t>First measurement</a:t>
            </a:r>
            <a:r>
              <a:rPr lang="en-US" sz="2000" baseline="30000" dirty="0" smtClean="0"/>
              <a:t>[3]</a:t>
            </a:r>
            <a:r>
              <a:rPr lang="en-US" sz="2000" dirty="0" smtClean="0"/>
              <a:t> disagreed by four orders of magnitude</a:t>
            </a:r>
          </a:p>
          <a:p>
            <a:pPr marL="457200" indent="-342900">
              <a:spcBef>
                <a:spcPts val="0"/>
              </a:spcBef>
              <a:buSzPts val="1800"/>
            </a:pPr>
            <a:r>
              <a:rPr lang="en-US" sz="2000" dirty="0" smtClean="0"/>
              <a:t>Subsequent measurement</a:t>
            </a:r>
            <a:r>
              <a:rPr lang="en-US" sz="2000" baseline="30000" dirty="0" smtClean="0"/>
              <a:t>[2]</a:t>
            </a:r>
            <a:r>
              <a:rPr lang="en-US" sz="2000" dirty="0" smtClean="0"/>
              <a:t> shows 2.5σ experimental disagreement</a:t>
            </a:r>
            <a:endParaRPr lang="en-US" sz="2000" dirty="0"/>
          </a:p>
        </p:txBody>
      </p:sp>
      <p:grpSp>
        <p:nvGrpSpPr>
          <p:cNvPr id="9" name="Google Shape;90;p13"/>
          <p:cNvGrpSpPr/>
          <p:nvPr/>
        </p:nvGrpSpPr>
        <p:grpSpPr>
          <a:xfrm>
            <a:off x="1696377" y="2619572"/>
            <a:ext cx="5542624" cy="1773483"/>
            <a:chOff x="470958" y="626805"/>
            <a:chExt cx="8114668" cy="2630970"/>
          </a:xfrm>
        </p:grpSpPr>
        <p:sp>
          <p:nvSpPr>
            <p:cNvPr id="10" name="Google Shape;91;p13"/>
            <p:cNvSpPr txBox="1"/>
            <p:nvPr/>
          </p:nvSpPr>
          <p:spPr>
            <a:xfrm rot="-2691572">
              <a:off x="628969" y="1012073"/>
              <a:ext cx="1384378" cy="102014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Source Sans Pro"/>
                  <a:ea typeface="Source Sans Pro"/>
                  <a:cs typeface="Source Sans Pro"/>
                  <a:sym typeface="Source Sans Pro"/>
                </a:rPr>
                <a:t>Singh et al (2013) [3]</a:t>
              </a:r>
              <a:endParaRPr sz="1000">
                <a:latin typeface="Source Sans Pro"/>
                <a:ea typeface="Source Sans Pro"/>
                <a:cs typeface="Source Sans Pro"/>
                <a:sym typeface="Source Sans Pro"/>
              </a:endParaRPr>
            </a:p>
            <a:p>
              <a:pPr marL="0" lvl="0" indent="0" algn="l" rtl="0">
                <a:spcBef>
                  <a:spcPts val="0"/>
                </a:spcBef>
                <a:spcAft>
                  <a:spcPts val="0"/>
                </a:spcAft>
                <a:buNone/>
              </a:pPr>
              <a:r>
                <a:rPr lang="en" b="1" u="sng">
                  <a:solidFill>
                    <a:srgbClr val="CC0000"/>
                  </a:solidFill>
                  <a:latin typeface="Source Sans Pro"/>
                  <a:ea typeface="Source Sans Pro"/>
                  <a:cs typeface="Source Sans Pro"/>
                  <a:sym typeface="Source Sans Pro"/>
                </a:rPr>
                <a:t>-34.4 (21)</a:t>
              </a:r>
              <a:endParaRPr b="1" u="sng">
                <a:solidFill>
                  <a:srgbClr val="CC0000"/>
                </a:solidFill>
                <a:latin typeface="Source Sans Pro"/>
                <a:ea typeface="Source Sans Pro"/>
                <a:cs typeface="Source Sans Pro"/>
                <a:sym typeface="Source Sans Pro"/>
              </a:endParaRPr>
            </a:p>
          </p:txBody>
        </p:sp>
        <p:sp>
          <p:nvSpPr>
            <p:cNvPr id="11" name="Google Shape;92;p13"/>
            <p:cNvSpPr txBox="1"/>
            <p:nvPr/>
          </p:nvSpPr>
          <p:spPr>
            <a:xfrm rot="-2691324">
              <a:off x="5839227" y="1012081"/>
              <a:ext cx="1512930" cy="102014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Source Sans Pro"/>
                  <a:ea typeface="Source Sans Pro"/>
                  <a:cs typeface="Source Sans Pro"/>
                  <a:sym typeface="Source Sans Pro"/>
                </a:rPr>
                <a:t>De Groote et al (2021) [2]</a:t>
              </a:r>
              <a:endParaRPr sz="1000">
                <a:latin typeface="Source Sans Pro"/>
                <a:ea typeface="Source Sans Pro"/>
                <a:cs typeface="Source Sans Pro"/>
                <a:sym typeface="Source Sans Pro"/>
              </a:endParaRPr>
            </a:p>
            <a:p>
              <a:pPr marL="0" lvl="0" indent="0" algn="l" rtl="0">
                <a:spcBef>
                  <a:spcPts val="0"/>
                </a:spcBef>
                <a:spcAft>
                  <a:spcPts val="0"/>
                </a:spcAft>
                <a:buNone/>
              </a:pPr>
              <a:r>
                <a:rPr lang="en" b="1">
                  <a:solidFill>
                    <a:srgbClr val="1155CC"/>
                  </a:solidFill>
                  <a:latin typeface="Source Sans Pro"/>
                  <a:ea typeface="Source Sans Pro"/>
                  <a:cs typeface="Source Sans Pro"/>
                  <a:sym typeface="Source Sans Pro"/>
                </a:rPr>
                <a:t>6.7 (160)</a:t>
              </a:r>
              <a:endParaRPr b="1">
                <a:solidFill>
                  <a:srgbClr val="1155CC"/>
                </a:solidFill>
                <a:latin typeface="Source Sans Pro"/>
                <a:ea typeface="Source Sans Pro"/>
                <a:cs typeface="Source Sans Pro"/>
                <a:sym typeface="Source Sans Pro"/>
              </a:endParaRPr>
            </a:p>
          </p:txBody>
        </p:sp>
        <p:sp>
          <p:nvSpPr>
            <p:cNvPr id="12" name="Google Shape;93;p13"/>
            <p:cNvSpPr txBox="1"/>
            <p:nvPr/>
          </p:nvSpPr>
          <p:spPr>
            <a:xfrm rot="-2691572">
              <a:off x="4954068" y="1012093"/>
              <a:ext cx="1384378" cy="102014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Source Sans Pro"/>
                  <a:ea typeface="Source Sans Pro"/>
                  <a:cs typeface="Source Sans Pro"/>
                  <a:sym typeface="Source Sans Pro"/>
                </a:rPr>
                <a:t>Williams (1962) [1]</a:t>
              </a:r>
              <a:endParaRPr sz="1000">
                <a:latin typeface="Source Sans Pro"/>
                <a:ea typeface="Source Sans Pro"/>
                <a:cs typeface="Source Sans Pro"/>
                <a:sym typeface="Source Sans Pro"/>
              </a:endParaRPr>
            </a:p>
            <a:p>
              <a:pPr marL="0" lvl="0" indent="0" algn="l" rtl="0">
                <a:spcBef>
                  <a:spcPts val="0"/>
                </a:spcBef>
                <a:spcAft>
                  <a:spcPts val="0"/>
                </a:spcAft>
                <a:buNone/>
              </a:pPr>
              <a:r>
                <a:rPr lang="en" b="1">
                  <a:solidFill>
                    <a:srgbClr val="38761D"/>
                  </a:solidFill>
                  <a:latin typeface="Source Sans Pro"/>
                  <a:ea typeface="Source Sans Pro"/>
                  <a:cs typeface="Source Sans Pro"/>
                  <a:sym typeface="Source Sans Pro"/>
                </a:rPr>
                <a:t>3 x 10</a:t>
              </a:r>
              <a:r>
                <a:rPr lang="en" b="1" baseline="30000">
                  <a:solidFill>
                    <a:srgbClr val="38761D"/>
                  </a:solidFill>
                  <a:latin typeface="Source Sans Pro"/>
                  <a:ea typeface="Source Sans Pro"/>
                  <a:cs typeface="Source Sans Pro"/>
                  <a:sym typeface="Source Sans Pro"/>
                </a:rPr>
                <a:t>-3</a:t>
              </a:r>
              <a:endParaRPr b="1" baseline="30000">
                <a:solidFill>
                  <a:srgbClr val="38761D"/>
                </a:solidFill>
                <a:latin typeface="Source Sans Pro"/>
                <a:ea typeface="Source Sans Pro"/>
                <a:cs typeface="Source Sans Pro"/>
                <a:sym typeface="Source Sans Pro"/>
              </a:endParaRPr>
            </a:p>
          </p:txBody>
        </p:sp>
        <p:pic>
          <p:nvPicPr>
            <p:cNvPr id="13" name="Google Shape;94;p13"/>
            <p:cNvPicPr preferRelativeResize="0"/>
            <p:nvPr/>
          </p:nvPicPr>
          <p:blipFill rotWithShape="1">
            <a:blip r:embed="rId2">
              <a:alphaModFix/>
            </a:blip>
            <a:srcRect l="6043" r="6741"/>
            <a:stretch/>
          </p:blipFill>
          <p:spPr>
            <a:xfrm>
              <a:off x="492225" y="1885725"/>
              <a:ext cx="8093402" cy="1372050"/>
            </a:xfrm>
            <a:prstGeom prst="rect">
              <a:avLst/>
            </a:prstGeom>
            <a:noFill/>
            <a:ln>
              <a:noFill/>
            </a:ln>
          </p:spPr>
        </p:pic>
      </p:grpSp>
      <p:sp>
        <p:nvSpPr>
          <p:cNvPr id="14" name="Google Shape;88;p13"/>
          <p:cNvSpPr txBox="1"/>
          <p:nvPr/>
        </p:nvSpPr>
        <p:spPr>
          <a:xfrm>
            <a:off x="304080" y="4369025"/>
            <a:ext cx="8693216" cy="338524"/>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dirty="0">
                <a:latin typeface="Source Sans Pro"/>
                <a:ea typeface="Source Sans Pro"/>
                <a:cs typeface="Source Sans Pro"/>
                <a:sym typeface="Source Sans Pro"/>
              </a:rPr>
              <a:t> [1] Williams. Phys. Rev. 125, 340 (1962); [2] de Groote et al. Phys. Rev. A 103, 032826 (2021); [3] Singh et al. Phys. Rev. A 87, 012512 (2013) </a:t>
            </a:r>
            <a:endParaRPr sz="1000" dirty="0">
              <a:latin typeface="Source Sans Pro"/>
              <a:ea typeface="Source Sans Pro"/>
              <a:cs typeface="Source Sans Pro"/>
              <a:sym typeface="Source Sans Pro"/>
            </a:endParaRPr>
          </a:p>
        </p:txBody>
      </p:sp>
      <p:pic>
        <p:nvPicPr>
          <p:cNvPr id="15" name="Google Shape;95;p13"/>
          <p:cNvPicPr preferRelativeResize="0"/>
          <p:nvPr/>
        </p:nvPicPr>
        <p:blipFill>
          <a:blip r:embed="rId3">
            <a:alphaModFix/>
          </a:blip>
          <a:stretch>
            <a:fillRect/>
          </a:stretch>
        </p:blipFill>
        <p:spPr>
          <a:xfrm>
            <a:off x="132532" y="2933700"/>
            <a:ext cx="8907365" cy="1729358"/>
          </a:xfrm>
          <a:prstGeom prst="rect">
            <a:avLst/>
          </a:prstGeom>
          <a:noFill/>
          <a:ln w="9525" cap="flat" cmpd="sng">
            <a:solidFill>
              <a:schemeClr val="lt2"/>
            </a:solidFill>
            <a:prstDash val="solid"/>
            <a:round/>
            <a:headEnd type="none" w="sm" len="sm"/>
            <a:tailEnd type="none" w="sm" len="sm"/>
          </a:ln>
        </p:spPr>
      </p:pic>
    </p:spTree>
    <p:extLst>
      <p:ext uri="{BB962C8B-B14F-4D97-AF65-F5344CB8AC3E}">
        <p14:creationId xmlns:p14="http://schemas.microsoft.com/office/powerpoint/2010/main" val="2533374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Title 1"/>
          <p:cNvSpPr>
            <a:spLocks noGrp="1"/>
          </p:cNvSpPr>
          <p:nvPr>
            <p:ph type="title"/>
          </p:nvPr>
        </p:nvSpPr>
        <p:spPr>
          <a:xfrm>
            <a:off x="643072" y="-217769"/>
            <a:ext cx="7886700" cy="994172"/>
          </a:xfrm>
        </p:spPr>
        <p:txBody>
          <a:bodyPr/>
          <a:lstStyle/>
          <a:p>
            <a:r>
              <a:rPr lang="en-US" b="1" dirty="0" smtClean="0">
                <a:solidFill>
                  <a:srgbClr val="57585B"/>
                </a:solidFill>
                <a:latin typeface="Arial" panose="020B0604020202020204" pitchFamily="34" charset="0"/>
                <a:cs typeface="Arial" panose="020B0604020202020204" pitchFamily="34" charset="0"/>
              </a:rPr>
              <a:t>Structure of </a:t>
            </a:r>
            <a:r>
              <a:rPr lang="en-US" b="1" baseline="30000" dirty="0" smtClean="0">
                <a:solidFill>
                  <a:srgbClr val="57585B"/>
                </a:solidFill>
                <a:latin typeface="Arial" panose="020B0604020202020204" pitchFamily="34" charset="0"/>
                <a:cs typeface="Arial" panose="020B0604020202020204" pitchFamily="34" charset="0"/>
              </a:rPr>
              <a:t>173</a:t>
            </a:r>
            <a:r>
              <a:rPr lang="en-US" b="1" dirty="0" smtClean="0">
                <a:solidFill>
                  <a:srgbClr val="57585B"/>
                </a:solidFill>
                <a:latin typeface="Arial" panose="020B0604020202020204" pitchFamily="34" charset="0"/>
                <a:cs typeface="Arial" panose="020B0604020202020204" pitchFamily="34" charset="0"/>
              </a:rPr>
              <a:t>Yb</a:t>
            </a:r>
            <a:r>
              <a:rPr lang="en-US" b="1" baseline="30000" dirty="0" smtClean="0">
                <a:solidFill>
                  <a:srgbClr val="57585B"/>
                </a:solidFill>
                <a:latin typeface="Arial" panose="020B0604020202020204" pitchFamily="34" charset="0"/>
                <a:cs typeface="Arial" panose="020B0604020202020204" pitchFamily="34" charset="0"/>
              </a:rPr>
              <a:t>+</a:t>
            </a:r>
            <a:endParaRPr lang="en-US" b="1" baseline="30000" dirty="0">
              <a:solidFill>
                <a:srgbClr val="57585B"/>
              </a:solidFill>
              <a:latin typeface="Arial" panose="020B0604020202020204" pitchFamily="34" charset="0"/>
              <a:cs typeface="Arial" panose="020B0604020202020204" pitchFamily="34" charset="0"/>
            </a:endParaRPr>
          </a:p>
        </p:txBody>
      </p:sp>
      <p:pic>
        <p:nvPicPr>
          <p:cNvPr id="104" name="Picture 10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768" y="863478"/>
            <a:ext cx="1321125" cy="478948"/>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39" y="1075573"/>
            <a:ext cx="5128607" cy="344531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2417" y="1899361"/>
            <a:ext cx="3991583" cy="1430705"/>
          </a:xfrm>
          <a:prstGeom prst="rect">
            <a:avLst/>
          </a:prstGeom>
        </p:spPr>
      </p:pic>
      <p:sp>
        <p:nvSpPr>
          <p:cNvPr id="2" name="Footer Placeholder 1"/>
          <p:cNvSpPr>
            <a:spLocks noGrp="1"/>
          </p:cNvSpPr>
          <p:nvPr>
            <p:ph type="ftr" sz="quarter" idx="11"/>
          </p:nvPr>
        </p:nvSpPr>
        <p:spPr/>
        <p:txBody>
          <a:bodyPr/>
          <a:lstStyle/>
          <a:p>
            <a:r>
              <a:rPr lang="en-US" dirty="0" smtClean="0">
                <a:solidFill>
                  <a:prstClr val="black">
                    <a:tint val="75000"/>
                  </a:prstClr>
                </a:solidFill>
                <a:latin typeface="Calibri" panose="020F0502020204030204"/>
              </a:rPr>
              <a:t> </a:t>
            </a:r>
            <a:endParaRPr lang="en-US" dirty="0">
              <a:solidFill>
                <a:prstClr val="black">
                  <a:tint val="75000"/>
                </a:prstClr>
              </a:solidFill>
              <a:latin typeface="Calibri" panose="020F0502020204030204"/>
            </a:endParaRPr>
          </a:p>
        </p:txBody>
      </p:sp>
      <p:sp>
        <p:nvSpPr>
          <p:cNvPr id="5" name="Slide Number Placeholder 4"/>
          <p:cNvSpPr>
            <a:spLocks noGrp="1"/>
          </p:cNvSpPr>
          <p:nvPr>
            <p:ph type="sldNum" sz="quarter" idx="12"/>
          </p:nvPr>
        </p:nvSpPr>
        <p:spPr/>
        <p:txBody>
          <a:bodyPr/>
          <a:lstStyle/>
          <a:p>
            <a:fld id="{1D60B4C6-3558-452D-9913-181DCD3FEC5C}" type="slidenum">
              <a:rPr lang="en-US">
                <a:solidFill>
                  <a:prstClr val="black">
                    <a:tint val="75000"/>
                  </a:prstClr>
                </a:solidFill>
                <a:latin typeface="Calibri" panose="020F0502020204030204"/>
              </a:rPr>
              <a:pPr/>
              <a:t>35</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4023444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Title 1"/>
          <p:cNvSpPr>
            <a:spLocks noGrp="1"/>
          </p:cNvSpPr>
          <p:nvPr>
            <p:ph type="title"/>
          </p:nvPr>
        </p:nvSpPr>
        <p:spPr>
          <a:xfrm>
            <a:off x="498292" y="411465"/>
            <a:ext cx="7886700" cy="387798"/>
          </a:xfrm>
        </p:spPr>
        <p:txBody>
          <a:bodyPr/>
          <a:lstStyle/>
          <a:p>
            <a:r>
              <a:rPr lang="en-US" b="1" dirty="0" smtClean="0">
                <a:solidFill>
                  <a:srgbClr val="57585B"/>
                </a:solidFill>
                <a:latin typeface="Arial" panose="020B0604020202020204" pitchFamily="34" charset="0"/>
                <a:cs typeface="Arial" panose="020B0604020202020204" pitchFamily="34" charset="0"/>
              </a:rPr>
              <a:t>                          </a:t>
            </a:r>
            <a:r>
              <a:rPr lang="en-US" b="1" dirty="0" smtClean="0">
                <a:solidFill>
                  <a:srgbClr val="57585B"/>
                </a:solidFill>
                <a:latin typeface="Arial" panose="020B0604020202020204" pitchFamily="34" charset="0"/>
                <a:cs typeface="Arial" panose="020B0604020202020204" pitchFamily="34" charset="0"/>
              </a:rPr>
              <a:t>      of </a:t>
            </a:r>
            <a:r>
              <a:rPr lang="en-US" b="1" baseline="30000" dirty="0" smtClean="0">
                <a:solidFill>
                  <a:srgbClr val="57585B"/>
                </a:solidFill>
                <a:latin typeface="Arial" panose="020B0604020202020204" pitchFamily="34" charset="0"/>
                <a:cs typeface="Arial" panose="020B0604020202020204" pitchFamily="34" charset="0"/>
              </a:rPr>
              <a:t>173</a:t>
            </a:r>
            <a:r>
              <a:rPr lang="en-US" b="1" dirty="0" smtClean="0">
                <a:solidFill>
                  <a:srgbClr val="57585B"/>
                </a:solidFill>
                <a:latin typeface="Arial" panose="020B0604020202020204" pitchFamily="34" charset="0"/>
                <a:cs typeface="Arial" panose="020B0604020202020204" pitchFamily="34" charset="0"/>
              </a:rPr>
              <a:t>Yb</a:t>
            </a:r>
            <a:r>
              <a:rPr lang="en-US" b="1" baseline="30000" dirty="0" smtClean="0">
                <a:solidFill>
                  <a:srgbClr val="57585B"/>
                </a:solidFill>
                <a:latin typeface="Arial" panose="020B0604020202020204" pitchFamily="34" charset="0"/>
                <a:cs typeface="Arial" panose="020B0604020202020204" pitchFamily="34" charset="0"/>
              </a:rPr>
              <a:t>+</a:t>
            </a:r>
            <a:endParaRPr lang="en-US" b="1" baseline="30000" dirty="0">
              <a:solidFill>
                <a:srgbClr val="57585B"/>
              </a:solidFill>
              <a:latin typeface="Arial" panose="020B0604020202020204" pitchFamily="34" charset="0"/>
              <a:cs typeface="Arial" panose="020B0604020202020204" pitchFamily="34" charset="0"/>
            </a:endParaRPr>
          </a:p>
        </p:txBody>
      </p:sp>
      <p:pic>
        <p:nvPicPr>
          <p:cNvPr id="104" name="Picture 10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008" y="855858"/>
            <a:ext cx="1321125" cy="478948"/>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 y="1029357"/>
            <a:ext cx="7946571" cy="3533141"/>
          </a:xfrm>
          <a:prstGeom prst="rect">
            <a:avLst/>
          </a:prstGeom>
        </p:spPr>
      </p:pic>
      <p:pic>
        <p:nvPicPr>
          <p:cNvPr id="4" name="Picture 3"/>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8593" y="202222"/>
            <a:ext cx="3150125" cy="654745"/>
          </a:xfrm>
          <a:prstGeom prst="rect">
            <a:avLst/>
          </a:prstGeom>
        </p:spPr>
      </p:pic>
      <p:sp>
        <p:nvSpPr>
          <p:cNvPr id="5" name="Rectangle 4"/>
          <p:cNvSpPr/>
          <p:nvPr/>
        </p:nvSpPr>
        <p:spPr>
          <a:xfrm>
            <a:off x="536961" y="198317"/>
            <a:ext cx="3061967" cy="60373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Footer Placeholder 2"/>
          <p:cNvSpPr>
            <a:spLocks noGrp="1"/>
          </p:cNvSpPr>
          <p:nvPr>
            <p:ph type="ftr" sz="quarter" idx="11"/>
          </p:nvPr>
        </p:nvSpPr>
        <p:spPr/>
        <p:txBody>
          <a:bodyPr/>
          <a:lstStyle/>
          <a:p>
            <a:r>
              <a:rPr lang="en-US" dirty="0" smtClean="0">
                <a:solidFill>
                  <a:prstClr val="black">
                    <a:tint val="75000"/>
                  </a:prstClr>
                </a:solidFill>
                <a:latin typeface="Calibri" panose="020F0502020204030204"/>
              </a:rPr>
              <a:t> </a:t>
            </a:r>
            <a:endParaRPr lang="en-US" dirty="0">
              <a:solidFill>
                <a:prstClr val="black">
                  <a:tint val="75000"/>
                </a:prstClr>
              </a:solidFill>
              <a:latin typeface="Calibri" panose="020F0502020204030204"/>
            </a:endParaRPr>
          </a:p>
        </p:txBody>
      </p:sp>
      <p:sp>
        <p:nvSpPr>
          <p:cNvPr id="6" name="Slide Number Placeholder 5"/>
          <p:cNvSpPr>
            <a:spLocks noGrp="1"/>
          </p:cNvSpPr>
          <p:nvPr>
            <p:ph type="sldNum" sz="quarter" idx="12"/>
          </p:nvPr>
        </p:nvSpPr>
        <p:spPr/>
        <p:txBody>
          <a:bodyPr/>
          <a:lstStyle/>
          <a:p>
            <a:fld id="{1D60B4C6-3558-452D-9913-181DCD3FEC5C}" type="slidenum">
              <a:rPr lang="en-US">
                <a:solidFill>
                  <a:prstClr val="black">
                    <a:tint val="75000"/>
                  </a:prstClr>
                </a:solidFill>
                <a:latin typeface="Calibri" panose="020F0502020204030204"/>
              </a:rPr>
              <a:pPr/>
              <a:t>36</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20179343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8"/>
          </p:nvPr>
        </p:nvSpPr>
        <p:spPr/>
        <p:txBody>
          <a:bodyPr/>
          <a:lstStyle/>
          <a:p>
            <a:fld id="{2E97A3B5-6613-4F46-BF76-6FADC2B102EA}" type="datetime4">
              <a:rPr lang="en-US" smtClean="0"/>
              <a:t>January 13, 2025</a:t>
            </a:fld>
            <a:endParaRPr lang="en-US" dirty="0"/>
          </a:p>
        </p:txBody>
      </p:sp>
      <p:sp>
        <p:nvSpPr>
          <p:cNvPr id="5" name="Slide Number Placeholder 4"/>
          <p:cNvSpPr>
            <a:spLocks noGrp="1"/>
          </p:cNvSpPr>
          <p:nvPr>
            <p:ph type="sldNum" sz="quarter" idx="19"/>
          </p:nvPr>
        </p:nvSpPr>
        <p:spPr/>
        <p:txBody>
          <a:bodyPr/>
          <a:lstStyle/>
          <a:p>
            <a:fld id="{B6238B5B-F19C-E947-A0BC-87BD7983F871}" type="slidenum">
              <a:rPr lang="en-US" smtClean="0"/>
              <a:pPr/>
              <a:t>37</a:t>
            </a:fld>
            <a:endParaRPr lang="en-US" dirty="0"/>
          </a:p>
        </p:txBody>
      </p:sp>
      <p:sp>
        <p:nvSpPr>
          <p:cNvPr id="8" name="Title 7"/>
          <p:cNvSpPr>
            <a:spLocks noGrp="1"/>
          </p:cNvSpPr>
          <p:nvPr>
            <p:ph type="title"/>
          </p:nvPr>
        </p:nvSpPr>
        <p:spPr>
          <a:xfrm>
            <a:off x="640079" y="369582"/>
            <a:ext cx="7772400" cy="387798"/>
          </a:xfrm>
        </p:spPr>
        <p:txBody>
          <a:bodyPr/>
          <a:lstStyle/>
          <a:p>
            <a:r>
              <a:rPr lang="en-US" dirty="0" smtClean="0"/>
              <a:t>Cast of Characters</a:t>
            </a:r>
            <a:endParaRPr lang="en-US" dirty="0"/>
          </a:p>
        </p:txBody>
      </p:sp>
      <p:sp>
        <p:nvSpPr>
          <p:cNvPr id="10" name="TextBox 9"/>
          <p:cNvSpPr txBox="1"/>
          <p:nvPr/>
        </p:nvSpPr>
        <p:spPr>
          <a:xfrm>
            <a:off x="5234939" y="1138053"/>
            <a:ext cx="1739259" cy="615553"/>
          </a:xfrm>
          <a:prstGeom prst="rect">
            <a:avLst/>
          </a:prstGeom>
          <a:noFill/>
        </p:spPr>
        <p:txBody>
          <a:bodyPr wrap="none" lIns="0" tIns="0" rIns="0" bIns="0" rtlCol="0">
            <a:spAutoFit/>
          </a:bodyPr>
          <a:lstStyle/>
          <a:p>
            <a:pPr algn="l"/>
            <a:r>
              <a:rPr lang="en-US" sz="2000" u="sng" dirty="0" smtClean="0"/>
              <a:t>Ac </a:t>
            </a:r>
            <a:r>
              <a:rPr lang="en-US" sz="2000" u="sng" dirty="0" smtClean="0"/>
              <a:t>III:</a:t>
            </a:r>
            <a:endParaRPr lang="en-US" sz="2000" dirty="0" smtClean="0"/>
          </a:p>
          <a:p>
            <a:pPr algn="l"/>
            <a:r>
              <a:rPr lang="en-US" sz="2000" dirty="0" smtClean="0"/>
              <a:t>Andrew </a:t>
            </a:r>
            <a:r>
              <a:rPr lang="en-US" sz="2000" dirty="0" err="1" smtClean="0"/>
              <a:t>Jayich</a:t>
            </a:r>
            <a:r>
              <a:rPr lang="en-US" sz="2000" dirty="0" smtClean="0"/>
              <a:t> </a:t>
            </a:r>
          </a:p>
        </p:txBody>
      </p:sp>
      <p:sp>
        <p:nvSpPr>
          <p:cNvPr id="13" name="TextBox 12"/>
          <p:cNvSpPr txBox="1"/>
          <p:nvPr/>
        </p:nvSpPr>
        <p:spPr>
          <a:xfrm>
            <a:off x="640079" y="1123499"/>
            <a:ext cx="3406382" cy="1846659"/>
          </a:xfrm>
          <a:prstGeom prst="rect">
            <a:avLst/>
          </a:prstGeom>
          <a:noFill/>
        </p:spPr>
        <p:txBody>
          <a:bodyPr wrap="none" lIns="0" tIns="0" rIns="0" bIns="0" rtlCol="0">
            <a:spAutoFit/>
          </a:bodyPr>
          <a:lstStyle/>
          <a:p>
            <a:r>
              <a:rPr lang="en-US" sz="2000" u="sng" baseline="30000" dirty="0" smtClean="0"/>
              <a:t>133</a:t>
            </a:r>
            <a:r>
              <a:rPr lang="en-US" sz="2000" u="sng" dirty="0" smtClean="0"/>
              <a:t>Ba</a:t>
            </a:r>
            <a:r>
              <a:rPr lang="en-US" sz="2000" u="sng" baseline="30000" dirty="0" smtClean="0"/>
              <a:t>+</a:t>
            </a:r>
            <a:r>
              <a:rPr lang="en-US" sz="2000" u="sng" dirty="0" smtClean="0"/>
              <a:t>:</a:t>
            </a:r>
            <a:endParaRPr lang="en-US" sz="2000" u="sng" dirty="0" smtClean="0"/>
          </a:p>
          <a:p>
            <a:r>
              <a:rPr lang="en-US" sz="2000" dirty="0" smtClean="0"/>
              <a:t>David </a:t>
            </a:r>
            <a:r>
              <a:rPr lang="en-US" sz="2000" dirty="0" err="1" smtClean="0"/>
              <a:t>Hucul</a:t>
            </a:r>
            <a:r>
              <a:rPr lang="en-US" sz="2000" dirty="0" smtClean="0"/>
              <a:t> (now AFRL)</a:t>
            </a:r>
          </a:p>
          <a:p>
            <a:r>
              <a:rPr lang="en-US" sz="2000" dirty="0" smtClean="0"/>
              <a:t>Justin Christensen (now HRL)</a:t>
            </a:r>
          </a:p>
          <a:p>
            <a:r>
              <a:rPr lang="en-US" sz="2000" dirty="0" smtClean="0"/>
              <a:t>Zachary Wall</a:t>
            </a:r>
          </a:p>
          <a:p>
            <a:r>
              <a:rPr lang="en-US" sz="2000" dirty="0" smtClean="0"/>
              <a:t>Sam </a:t>
            </a:r>
            <a:r>
              <a:rPr lang="en-US" sz="2000" dirty="0" err="1" smtClean="0"/>
              <a:t>Vizvary</a:t>
            </a:r>
            <a:endParaRPr lang="en-US" sz="2000" dirty="0" smtClean="0"/>
          </a:p>
          <a:p>
            <a:r>
              <a:rPr lang="en-US" sz="2000" dirty="0" smtClean="0"/>
              <a:t>Michael </a:t>
            </a:r>
            <a:r>
              <a:rPr lang="en-US" sz="2000" dirty="0" err="1" smtClean="0"/>
              <a:t>Bareian</a:t>
            </a:r>
            <a:endParaRPr lang="en-US" sz="2000" dirty="0" smtClean="0"/>
          </a:p>
        </p:txBody>
      </p:sp>
      <p:sp>
        <p:nvSpPr>
          <p:cNvPr id="9" name="TextBox 8"/>
          <p:cNvSpPr txBox="1"/>
          <p:nvPr/>
        </p:nvSpPr>
        <p:spPr>
          <a:xfrm>
            <a:off x="5257799" y="1885499"/>
            <a:ext cx="3303790" cy="1846659"/>
          </a:xfrm>
          <a:prstGeom prst="rect">
            <a:avLst/>
          </a:prstGeom>
          <a:noFill/>
        </p:spPr>
        <p:txBody>
          <a:bodyPr wrap="none" lIns="0" tIns="0" rIns="0" bIns="0" rtlCol="0">
            <a:spAutoFit/>
          </a:bodyPr>
          <a:lstStyle/>
          <a:p>
            <a:r>
              <a:rPr lang="en-US" sz="2000" u="sng" baseline="30000" dirty="0" smtClean="0"/>
              <a:t>173</a:t>
            </a:r>
            <a:r>
              <a:rPr lang="en-US" sz="2000" u="sng" dirty="0" smtClean="0"/>
              <a:t>Yb</a:t>
            </a:r>
            <a:r>
              <a:rPr lang="en-US" sz="2000" u="sng" baseline="30000" dirty="0" smtClean="0"/>
              <a:t>+</a:t>
            </a:r>
            <a:r>
              <a:rPr lang="en-US" sz="2000" u="sng" dirty="0" smtClean="0"/>
              <a:t>:</a:t>
            </a:r>
            <a:endParaRPr lang="en-US" sz="2000" u="sng" dirty="0" smtClean="0"/>
          </a:p>
          <a:p>
            <a:r>
              <a:rPr lang="en-US" sz="2000" dirty="0" smtClean="0"/>
              <a:t>Thomas </a:t>
            </a:r>
            <a:r>
              <a:rPr lang="en-US" sz="2000" dirty="0" err="1" smtClean="0"/>
              <a:t>Dellaert</a:t>
            </a:r>
            <a:endParaRPr lang="en-US" sz="2000" dirty="0" smtClean="0"/>
          </a:p>
          <a:p>
            <a:r>
              <a:rPr lang="en-US" sz="2000" dirty="0" smtClean="0"/>
              <a:t>Drew Parks</a:t>
            </a:r>
          </a:p>
          <a:p>
            <a:r>
              <a:rPr lang="en-US" sz="2000" dirty="0" smtClean="0"/>
              <a:t>Patrick </a:t>
            </a:r>
            <a:r>
              <a:rPr lang="en-US" sz="2000" dirty="0" err="1" smtClean="0"/>
              <a:t>McMillin</a:t>
            </a:r>
            <a:endParaRPr lang="en-US" sz="2000" dirty="0" smtClean="0"/>
          </a:p>
          <a:p>
            <a:r>
              <a:rPr lang="en-US" sz="2000" dirty="0" smtClean="0"/>
              <a:t>Anthony </a:t>
            </a:r>
            <a:r>
              <a:rPr lang="en-US" sz="2000" dirty="0" err="1" smtClean="0"/>
              <a:t>Ransford</a:t>
            </a:r>
            <a:r>
              <a:rPr lang="en-US" sz="2000" dirty="0" smtClean="0"/>
              <a:t> (now </a:t>
            </a:r>
            <a:r>
              <a:rPr lang="en-US" sz="2000" dirty="0" err="1" smtClean="0"/>
              <a:t>Q’m</a:t>
            </a:r>
            <a:r>
              <a:rPr lang="en-US" sz="2000" dirty="0" smtClean="0"/>
              <a:t>)</a:t>
            </a:r>
          </a:p>
          <a:p>
            <a:r>
              <a:rPr lang="en-US" sz="2000" dirty="0" smtClean="0"/>
              <a:t>Conrad Roman (now </a:t>
            </a:r>
            <a:r>
              <a:rPr lang="en-US" sz="2000" dirty="0" err="1" smtClean="0"/>
              <a:t>Q’m</a:t>
            </a:r>
            <a:r>
              <a:rPr lang="en-US" sz="2000" dirty="0" smtClean="0"/>
              <a:t>)</a:t>
            </a:r>
            <a:endParaRPr lang="en-US" sz="2000" dirty="0" smtClean="0"/>
          </a:p>
        </p:txBody>
      </p:sp>
    </p:spTree>
    <p:extLst>
      <p:ext uri="{BB962C8B-B14F-4D97-AF65-F5344CB8AC3E}">
        <p14:creationId xmlns:p14="http://schemas.microsoft.com/office/powerpoint/2010/main" val="25732700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8"/>
          </p:nvPr>
        </p:nvSpPr>
        <p:spPr/>
        <p:txBody>
          <a:bodyPr/>
          <a:lstStyle/>
          <a:p>
            <a:fld id="{92B87C6E-9F56-9A4E-BC38-C7FEA0F12D86}" type="datetime4">
              <a:rPr lang="en-US" smtClean="0"/>
              <a:t>January 13, 2025</a:t>
            </a:fld>
            <a:endParaRPr lang="en-US" dirty="0"/>
          </a:p>
        </p:txBody>
      </p:sp>
      <p:sp>
        <p:nvSpPr>
          <p:cNvPr id="3" name="Slide Number Placeholder 2"/>
          <p:cNvSpPr>
            <a:spLocks noGrp="1"/>
          </p:cNvSpPr>
          <p:nvPr>
            <p:ph type="sldNum" sz="quarter" idx="19"/>
          </p:nvPr>
        </p:nvSpPr>
        <p:spPr/>
        <p:txBody>
          <a:bodyPr/>
          <a:lstStyle/>
          <a:p>
            <a:fld id="{B6238B5B-F19C-E947-A0BC-87BD7983F871}" type="slidenum">
              <a:rPr lang="en-US" smtClean="0"/>
              <a:pPr/>
              <a:t>4</a:t>
            </a:fld>
            <a:endParaRPr lang="en-US" dirty="0"/>
          </a:p>
        </p:txBody>
      </p:sp>
      <p:sp>
        <p:nvSpPr>
          <p:cNvPr id="6" name="Title 5"/>
          <p:cNvSpPr>
            <a:spLocks noGrp="1"/>
          </p:cNvSpPr>
          <p:nvPr>
            <p:ph type="title"/>
          </p:nvPr>
        </p:nvSpPr>
        <p:spPr>
          <a:xfrm>
            <a:off x="640079" y="369582"/>
            <a:ext cx="7772400" cy="387798"/>
          </a:xfrm>
        </p:spPr>
        <p:txBody>
          <a:bodyPr/>
          <a:lstStyle/>
          <a:p>
            <a:r>
              <a:rPr lang="en-US" dirty="0" smtClean="0"/>
              <a:t>Optical cycling of neutral atoms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165" y="1044680"/>
            <a:ext cx="7914430" cy="2785418"/>
          </a:xfrm>
          <a:prstGeom prst="rect">
            <a:avLst/>
          </a:prstGeom>
        </p:spPr>
      </p:pic>
      <p:sp>
        <p:nvSpPr>
          <p:cNvPr id="5" name="Rectangle 4"/>
          <p:cNvSpPr/>
          <p:nvPr/>
        </p:nvSpPr>
        <p:spPr>
          <a:xfrm>
            <a:off x="730139" y="1293877"/>
            <a:ext cx="234554" cy="2464308"/>
          </a:xfrm>
          <a:prstGeom prst="rect">
            <a:avLst/>
          </a:prstGeom>
          <a:solidFill>
            <a:srgbClr val="FFFF0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 name="TextBox 13"/>
              <p:cNvSpPr txBox="1"/>
              <p:nvPr/>
            </p:nvSpPr>
            <p:spPr>
              <a:xfrm>
                <a:off x="725397" y="3832312"/>
                <a:ext cx="239296" cy="215444"/>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𝑛𝑠</m:t>
                      </m:r>
                    </m:oMath>
                  </m:oMathPara>
                </a14:m>
                <a:endParaRPr lang="en-US" sz="1400" dirty="0" err="1" smtClean="0"/>
              </a:p>
            </p:txBody>
          </p:sp>
        </mc:Choice>
        <mc:Fallback xmlns="">
          <p:sp>
            <p:nvSpPr>
              <p:cNvPr id="14" name="TextBox 13"/>
              <p:cNvSpPr txBox="1">
                <a:spLocks noRot="1" noChangeAspect="1" noMove="1" noResize="1" noEditPoints="1" noAdjustHandles="1" noChangeArrowheads="1" noChangeShapeType="1" noTextEdit="1"/>
              </p:cNvSpPr>
              <p:nvPr/>
            </p:nvSpPr>
            <p:spPr>
              <a:xfrm>
                <a:off x="725397" y="3832312"/>
                <a:ext cx="239296" cy="215444"/>
              </a:xfrm>
              <a:prstGeom prst="rect">
                <a:avLst/>
              </a:prstGeom>
              <a:blipFill>
                <a:blip r:embed="rId3"/>
                <a:stretch>
                  <a:fillRect l="-10256" r="-5128"/>
                </a:stretch>
              </a:blipFill>
            </p:spPr>
            <p:txBody>
              <a:bodyPr/>
              <a:lstStyle/>
              <a:p>
                <a:r>
                  <a:rPr lang="en-US">
                    <a:noFill/>
                  </a:rPr>
                  <a:t> </a:t>
                </a:r>
              </a:p>
            </p:txBody>
          </p:sp>
        </mc:Fallback>
      </mc:AlternateContent>
      <p:sp>
        <p:nvSpPr>
          <p:cNvPr id="21" name="Rectangle 20"/>
          <p:cNvSpPr/>
          <p:nvPr/>
        </p:nvSpPr>
        <p:spPr>
          <a:xfrm>
            <a:off x="6481571" y="2702052"/>
            <a:ext cx="234554" cy="352044"/>
          </a:xfrm>
          <a:prstGeom prst="rect">
            <a:avLst/>
          </a:prstGeom>
          <a:solidFill>
            <a:srgbClr val="FFFF0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2" name="TextBox 21"/>
              <p:cNvSpPr txBox="1"/>
              <p:nvPr/>
            </p:nvSpPr>
            <p:spPr>
              <a:xfrm>
                <a:off x="6487641" y="3829264"/>
                <a:ext cx="239296" cy="215444"/>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𝑛𝑠</m:t>
                      </m:r>
                    </m:oMath>
                  </m:oMathPara>
                </a14:m>
                <a:endParaRPr lang="en-US" sz="1400" dirty="0" err="1" smtClean="0"/>
              </a:p>
            </p:txBody>
          </p:sp>
        </mc:Choice>
        <mc:Fallback xmlns="">
          <p:sp>
            <p:nvSpPr>
              <p:cNvPr id="22" name="TextBox 21"/>
              <p:cNvSpPr txBox="1">
                <a:spLocks noRot="1" noChangeAspect="1" noMove="1" noResize="1" noEditPoints="1" noAdjustHandles="1" noChangeArrowheads="1" noChangeShapeType="1" noTextEdit="1"/>
              </p:cNvSpPr>
              <p:nvPr/>
            </p:nvSpPr>
            <p:spPr>
              <a:xfrm>
                <a:off x="6487641" y="3829264"/>
                <a:ext cx="239296" cy="215444"/>
              </a:xfrm>
              <a:prstGeom prst="rect">
                <a:avLst/>
              </a:prstGeom>
              <a:blipFill>
                <a:blip r:embed="rId4"/>
                <a:stretch>
                  <a:fillRect l="-7500" r="-5000"/>
                </a:stretch>
              </a:blipFill>
            </p:spPr>
            <p:txBody>
              <a:bodyPr/>
              <a:lstStyle/>
              <a:p>
                <a:r>
                  <a:rPr lang="en-US">
                    <a:noFill/>
                  </a:rPr>
                  <a:t> </a:t>
                </a:r>
              </a:p>
            </p:txBody>
          </p:sp>
        </mc:Fallback>
      </mc:AlternateContent>
    </p:spTree>
    <p:extLst>
      <p:ext uri="{BB962C8B-B14F-4D97-AF65-F5344CB8AC3E}">
        <p14:creationId xmlns:p14="http://schemas.microsoft.com/office/powerpoint/2010/main" val="73455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p:bldP spid="21" grpId="0" animBg="1"/>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8"/>
          </p:nvPr>
        </p:nvSpPr>
        <p:spPr/>
        <p:txBody>
          <a:bodyPr/>
          <a:lstStyle/>
          <a:p>
            <a:fld id="{92B87C6E-9F56-9A4E-BC38-C7FEA0F12D86}" type="datetime4">
              <a:rPr lang="en-US" smtClean="0"/>
              <a:t>January 13, 2025</a:t>
            </a:fld>
            <a:endParaRPr lang="en-US" dirty="0"/>
          </a:p>
        </p:txBody>
      </p:sp>
      <p:sp>
        <p:nvSpPr>
          <p:cNvPr id="3" name="Slide Number Placeholder 2"/>
          <p:cNvSpPr>
            <a:spLocks noGrp="1"/>
          </p:cNvSpPr>
          <p:nvPr>
            <p:ph type="sldNum" sz="quarter" idx="19"/>
          </p:nvPr>
        </p:nvSpPr>
        <p:spPr/>
        <p:txBody>
          <a:bodyPr/>
          <a:lstStyle/>
          <a:p>
            <a:fld id="{B6238B5B-F19C-E947-A0BC-87BD7983F871}" type="slidenum">
              <a:rPr lang="en-US" smtClean="0"/>
              <a:pPr/>
              <a:t>5</a:t>
            </a:fld>
            <a:endParaRPr lang="en-US" dirty="0"/>
          </a:p>
        </p:txBody>
      </p:sp>
      <p:sp>
        <p:nvSpPr>
          <p:cNvPr id="6" name="Title 5"/>
          <p:cNvSpPr>
            <a:spLocks noGrp="1"/>
          </p:cNvSpPr>
          <p:nvPr>
            <p:ph type="title"/>
          </p:nvPr>
        </p:nvSpPr>
        <p:spPr>
          <a:xfrm>
            <a:off x="640079" y="369582"/>
            <a:ext cx="7772400" cy="387798"/>
          </a:xfrm>
        </p:spPr>
        <p:txBody>
          <a:bodyPr/>
          <a:lstStyle/>
          <a:p>
            <a:r>
              <a:rPr lang="en-US" dirty="0" smtClean="0"/>
              <a:t>Optical cycling of neutral atoms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165" y="1044680"/>
            <a:ext cx="7914430" cy="2785418"/>
          </a:xfrm>
          <a:prstGeom prst="rect">
            <a:avLst/>
          </a:prstGeom>
        </p:spPr>
      </p:pic>
      <p:sp>
        <p:nvSpPr>
          <p:cNvPr id="5" name="Rectangle 4"/>
          <p:cNvSpPr/>
          <p:nvPr/>
        </p:nvSpPr>
        <p:spPr>
          <a:xfrm>
            <a:off x="730139" y="1293877"/>
            <a:ext cx="234554" cy="2464308"/>
          </a:xfrm>
          <a:prstGeom prst="rect">
            <a:avLst/>
          </a:prstGeom>
          <a:solidFill>
            <a:srgbClr val="FFFF0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 name="TextBox 13"/>
              <p:cNvSpPr txBox="1"/>
              <p:nvPr/>
            </p:nvSpPr>
            <p:spPr>
              <a:xfrm>
                <a:off x="926565" y="3832312"/>
                <a:ext cx="329962" cy="215444"/>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𝑛</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𝑠</m:t>
                          </m:r>
                        </m:e>
                        <m:sup>
                          <m:r>
                            <a:rPr lang="en-US" sz="1400" b="0" i="1" smtClean="0">
                              <a:latin typeface="Cambria Math" panose="02040503050406030204" pitchFamily="18" charset="0"/>
                            </a:rPr>
                            <m:t>2</m:t>
                          </m:r>
                        </m:sup>
                      </m:sSup>
                    </m:oMath>
                  </m:oMathPara>
                </a14:m>
                <a:endParaRPr lang="en-US" sz="1400" dirty="0" err="1" smtClean="0"/>
              </a:p>
            </p:txBody>
          </p:sp>
        </mc:Choice>
        <mc:Fallback xmlns="">
          <p:sp>
            <p:nvSpPr>
              <p:cNvPr id="14" name="TextBox 13"/>
              <p:cNvSpPr txBox="1">
                <a:spLocks noRot="1" noChangeAspect="1" noMove="1" noResize="1" noEditPoints="1" noAdjustHandles="1" noChangeArrowheads="1" noChangeShapeType="1" noTextEdit="1"/>
              </p:cNvSpPr>
              <p:nvPr/>
            </p:nvSpPr>
            <p:spPr>
              <a:xfrm>
                <a:off x="926565" y="3832312"/>
                <a:ext cx="329962" cy="215444"/>
              </a:xfrm>
              <a:prstGeom prst="rect">
                <a:avLst/>
              </a:prstGeom>
              <a:blipFill>
                <a:blip r:embed="rId3"/>
                <a:stretch>
                  <a:fillRect l="-7407" r="-1852"/>
                </a:stretch>
              </a:blipFill>
            </p:spPr>
            <p:txBody>
              <a:bodyPr/>
              <a:lstStyle/>
              <a:p>
                <a:r>
                  <a:rPr lang="en-US">
                    <a:noFill/>
                  </a:rPr>
                  <a:t> </a:t>
                </a:r>
              </a:p>
            </p:txBody>
          </p:sp>
        </mc:Fallback>
      </mc:AlternateContent>
      <p:sp>
        <p:nvSpPr>
          <p:cNvPr id="21" name="Rectangle 20"/>
          <p:cNvSpPr/>
          <p:nvPr/>
        </p:nvSpPr>
        <p:spPr>
          <a:xfrm>
            <a:off x="6723887" y="2702052"/>
            <a:ext cx="234554" cy="710184"/>
          </a:xfrm>
          <a:prstGeom prst="rect">
            <a:avLst/>
          </a:prstGeom>
          <a:solidFill>
            <a:srgbClr val="FFFF0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TextBox 9"/>
              <p:cNvSpPr txBox="1"/>
              <p:nvPr/>
            </p:nvSpPr>
            <p:spPr>
              <a:xfrm>
                <a:off x="4302225" y="3832312"/>
                <a:ext cx="329962" cy="215444"/>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𝑛</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𝑠</m:t>
                          </m:r>
                        </m:e>
                        <m:sup>
                          <m:r>
                            <a:rPr lang="en-US" sz="1400" b="0" i="1" smtClean="0">
                              <a:latin typeface="Cambria Math" panose="02040503050406030204" pitchFamily="18" charset="0"/>
                            </a:rPr>
                            <m:t>2</m:t>
                          </m:r>
                        </m:sup>
                      </m:sSup>
                    </m:oMath>
                  </m:oMathPara>
                </a14:m>
                <a:endParaRPr lang="en-US" sz="1400" dirty="0" err="1" smtClean="0"/>
              </a:p>
            </p:txBody>
          </p:sp>
        </mc:Choice>
        <mc:Fallback xmlns="">
          <p:sp>
            <p:nvSpPr>
              <p:cNvPr id="10" name="TextBox 9"/>
              <p:cNvSpPr txBox="1">
                <a:spLocks noRot="1" noChangeAspect="1" noMove="1" noResize="1" noEditPoints="1" noAdjustHandles="1" noChangeArrowheads="1" noChangeShapeType="1" noTextEdit="1"/>
              </p:cNvSpPr>
              <p:nvPr/>
            </p:nvSpPr>
            <p:spPr>
              <a:xfrm>
                <a:off x="4302225" y="3832312"/>
                <a:ext cx="329962" cy="215444"/>
              </a:xfrm>
              <a:prstGeom prst="rect">
                <a:avLst/>
              </a:prstGeom>
              <a:blipFill>
                <a:blip r:embed="rId3"/>
                <a:stretch>
                  <a:fillRect l="-7407" r="-18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6723887" y="3832312"/>
                <a:ext cx="329962" cy="215444"/>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𝑛</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𝑠</m:t>
                          </m:r>
                        </m:e>
                        <m:sup>
                          <m:r>
                            <a:rPr lang="en-US" sz="1400" b="0" i="1" smtClean="0">
                              <a:latin typeface="Cambria Math" panose="02040503050406030204" pitchFamily="18" charset="0"/>
                            </a:rPr>
                            <m:t>2</m:t>
                          </m:r>
                        </m:sup>
                      </m:sSup>
                    </m:oMath>
                  </m:oMathPara>
                </a14:m>
                <a:endParaRPr lang="en-US" sz="1400" dirty="0" err="1" smtClean="0"/>
              </a:p>
            </p:txBody>
          </p:sp>
        </mc:Choice>
        <mc:Fallback xmlns="">
          <p:sp>
            <p:nvSpPr>
              <p:cNvPr id="11" name="TextBox 10"/>
              <p:cNvSpPr txBox="1">
                <a:spLocks noRot="1" noChangeAspect="1" noMove="1" noResize="1" noEditPoints="1" noAdjustHandles="1" noChangeArrowheads="1" noChangeShapeType="1" noTextEdit="1"/>
              </p:cNvSpPr>
              <p:nvPr/>
            </p:nvSpPr>
            <p:spPr>
              <a:xfrm>
                <a:off x="6723887" y="3832312"/>
                <a:ext cx="329962" cy="215444"/>
              </a:xfrm>
              <a:prstGeom prst="rect">
                <a:avLst/>
              </a:prstGeom>
              <a:blipFill>
                <a:blip r:embed="rId4"/>
                <a:stretch>
                  <a:fillRect l="-5556" r="-1852"/>
                </a:stretch>
              </a:blipFill>
            </p:spPr>
            <p:txBody>
              <a:bodyPr/>
              <a:lstStyle/>
              <a:p>
                <a:r>
                  <a:rPr lang="en-US">
                    <a:noFill/>
                  </a:rPr>
                  <a:t> </a:t>
                </a:r>
              </a:p>
            </p:txBody>
          </p:sp>
        </mc:Fallback>
      </mc:AlternateContent>
      <p:sp>
        <p:nvSpPr>
          <p:cNvPr id="12" name="Rectangle 11"/>
          <p:cNvSpPr/>
          <p:nvPr/>
        </p:nvSpPr>
        <p:spPr>
          <a:xfrm>
            <a:off x="6481571" y="2702052"/>
            <a:ext cx="234554" cy="352044"/>
          </a:xfrm>
          <a:prstGeom prst="rect">
            <a:avLst/>
          </a:prstGeom>
          <a:solidFill>
            <a:srgbClr val="FFFF0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329683" y="3054096"/>
            <a:ext cx="234554" cy="355092"/>
          </a:xfrm>
          <a:prstGeom prst="rect">
            <a:avLst/>
          </a:prstGeom>
          <a:solidFill>
            <a:srgbClr val="FFFF0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 name="TextBox 15"/>
              <p:cNvSpPr txBox="1"/>
              <p:nvPr/>
            </p:nvSpPr>
            <p:spPr>
              <a:xfrm>
                <a:off x="8093963" y="3824692"/>
                <a:ext cx="386773" cy="215444"/>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r>
                        <a:rPr lang="en-US" sz="1400" b="0" i="1" smtClean="0">
                          <a:latin typeface="Cambria Math" panose="02040503050406030204" pitchFamily="18" charset="0"/>
                        </a:rPr>
                        <m:t>𝑛𝑠</m:t>
                      </m:r>
                    </m:oMath>
                  </m:oMathPara>
                </a14:m>
                <a:endParaRPr lang="en-US" sz="1400" dirty="0" err="1" smtClean="0"/>
              </a:p>
            </p:txBody>
          </p:sp>
        </mc:Choice>
        <mc:Fallback xmlns="">
          <p:sp>
            <p:nvSpPr>
              <p:cNvPr id="16" name="TextBox 15"/>
              <p:cNvSpPr txBox="1">
                <a:spLocks noRot="1" noChangeAspect="1" noMove="1" noResize="1" noEditPoints="1" noAdjustHandles="1" noChangeArrowheads="1" noChangeShapeType="1" noTextEdit="1"/>
              </p:cNvSpPr>
              <p:nvPr/>
            </p:nvSpPr>
            <p:spPr>
              <a:xfrm>
                <a:off x="8093963" y="3824692"/>
                <a:ext cx="386773" cy="215444"/>
              </a:xfrm>
              <a:prstGeom prst="rect">
                <a:avLst/>
              </a:prstGeom>
              <a:blipFill>
                <a:blip r:embed="rId5"/>
                <a:stretch>
                  <a:fillRect l="-15873" r="-3175" b="-33333"/>
                </a:stretch>
              </a:blipFill>
            </p:spPr>
            <p:txBody>
              <a:bodyPr/>
              <a:lstStyle/>
              <a:p>
                <a:r>
                  <a:rPr lang="en-US">
                    <a:noFill/>
                  </a:rPr>
                  <a:t> </a:t>
                </a:r>
              </a:p>
            </p:txBody>
          </p:sp>
        </mc:Fallback>
      </mc:AlternateContent>
      <p:sp>
        <p:nvSpPr>
          <p:cNvPr id="17" name="Rectangle 16"/>
          <p:cNvSpPr/>
          <p:nvPr/>
        </p:nvSpPr>
        <p:spPr>
          <a:xfrm>
            <a:off x="8167259" y="1293877"/>
            <a:ext cx="234554" cy="1761743"/>
          </a:xfrm>
          <a:prstGeom prst="rect">
            <a:avLst/>
          </a:prstGeom>
          <a:solidFill>
            <a:srgbClr val="FFFF0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69407" y="2006503"/>
            <a:ext cx="234554" cy="1751682"/>
          </a:xfrm>
          <a:prstGeom prst="rect">
            <a:avLst/>
          </a:prstGeom>
          <a:solidFill>
            <a:srgbClr val="FFFF0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8265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1" grpId="0" animBg="1"/>
      <p:bldP spid="10" grpId="0"/>
      <p:bldP spid="11" grpId="0"/>
      <p:bldP spid="15" grpId="0" animBg="1"/>
      <p:bldP spid="16" grpId="0"/>
      <p:bldP spid="17"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8"/>
          </p:nvPr>
        </p:nvSpPr>
        <p:spPr/>
        <p:txBody>
          <a:bodyPr/>
          <a:lstStyle/>
          <a:p>
            <a:fld id="{92B87C6E-9F56-9A4E-BC38-C7FEA0F12D86}" type="datetime4">
              <a:rPr lang="en-US" smtClean="0"/>
              <a:t>January 13, 2025</a:t>
            </a:fld>
            <a:endParaRPr lang="en-US" dirty="0"/>
          </a:p>
        </p:txBody>
      </p:sp>
      <p:sp>
        <p:nvSpPr>
          <p:cNvPr id="3" name="Slide Number Placeholder 2"/>
          <p:cNvSpPr>
            <a:spLocks noGrp="1"/>
          </p:cNvSpPr>
          <p:nvPr>
            <p:ph type="sldNum" sz="quarter" idx="19"/>
          </p:nvPr>
        </p:nvSpPr>
        <p:spPr/>
        <p:txBody>
          <a:bodyPr/>
          <a:lstStyle/>
          <a:p>
            <a:fld id="{B6238B5B-F19C-E947-A0BC-87BD7983F871}" type="slidenum">
              <a:rPr lang="en-US" smtClean="0"/>
              <a:pPr/>
              <a:t>6</a:t>
            </a:fld>
            <a:endParaRPr lang="en-US" dirty="0"/>
          </a:p>
        </p:txBody>
      </p:sp>
      <p:sp>
        <p:nvSpPr>
          <p:cNvPr id="6" name="Title 5"/>
          <p:cNvSpPr>
            <a:spLocks noGrp="1"/>
          </p:cNvSpPr>
          <p:nvPr>
            <p:ph type="title"/>
          </p:nvPr>
        </p:nvSpPr>
        <p:spPr>
          <a:xfrm>
            <a:off x="640079" y="369582"/>
            <a:ext cx="7772400" cy="387798"/>
          </a:xfrm>
        </p:spPr>
        <p:txBody>
          <a:bodyPr/>
          <a:lstStyle/>
          <a:p>
            <a:r>
              <a:rPr lang="en-US" dirty="0" smtClean="0"/>
              <a:t>Optical cycling of neutral atoms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165" y="1044680"/>
            <a:ext cx="7914430" cy="2785418"/>
          </a:xfrm>
          <a:prstGeom prst="rect">
            <a:avLst/>
          </a:prstGeom>
        </p:spPr>
      </p:pic>
      <p:sp>
        <p:nvSpPr>
          <p:cNvPr id="17" name="TextBox 16"/>
          <p:cNvSpPr txBox="1"/>
          <p:nvPr/>
        </p:nvSpPr>
        <p:spPr>
          <a:xfrm>
            <a:off x="1950720" y="4160520"/>
            <a:ext cx="5157438" cy="215444"/>
          </a:xfrm>
          <a:prstGeom prst="rect">
            <a:avLst/>
          </a:prstGeom>
          <a:noFill/>
        </p:spPr>
        <p:txBody>
          <a:bodyPr wrap="none" lIns="0" tIns="0" rIns="0" bIns="0" rtlCol="0">
            <a:spAutoFit/>
          </a:bodyPr>
          <a:lstStyle/>
          <a:p>
            <a:pPr algn="l"/>
            <a:r>
              <a:rPr lang="en-US" sz="1400" dirty="0" smtClean="0"/>
              <a:t>Mostly from McClelland </a:t>
            </a:r>
            <a:r>
              <a:rPr lang="en-US" sz="1400" i="1" dirty="0" smtClean="0"/>
              <a:t>et al.</a:t>
            </a:r>
            <a:r>
              <a:rPr lang="en-US" sz="1400" dirty="0" smtClean="0"/>
              <a:t>, </a:t>
            </a:r>
            <a:r>
              <a:rPr lang="en-US" sz="1400" i="1" dirty="0" smtClean="0"/>
              <a:t>Appl. Phys. Rev.</a:t>
            </a:r>
            <a:r>
              <a:rPr lang="en-US" sz="1400" dirty="0" smtClean="0"/>
              <a:t>, </a:t>
            </a:r>
            <a:r>
              <a:rPr lang="en-US" sz="1400" b="1" dirty="0" smtClean="0"/>
              <a:t>3</a:t>
            </a:r>
            <a:r>
              <a:rPr lang="en-US" sz="1400" dirty="0" smtClean="0"/>
              <a:t>, 011302 (2016)</a:t>
            </a:r>
          </a:p>
        </p:txBody>
      </p:sp>
      <p:sp>
        <p:nvSpPr>
          <p:cNvPr id="18" name="Rectangle 17"/>
          <p:cNvSpPr/>
          <p:nvPr/>
        </p:nvSpPr>
        <p:spPr>
          <a:xfrm>
            <a:off x="730139" y="1293877"/>
            <a:ext cx="234554" cy="2464308"/>
          </a:xfrm>
          <a:prstGeom prst="rect">
            <a:avLst/>
          </a:prstGeom>
          <a:solidFill>
            <a:srgbClr val="FFFF0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969407" y="2006503"/>
            <a:ext cx="234554" cy="1751682"/>
          </a:xfrm>
          <a:prstGeom prst="rect">
            <a:avLst/>
          </a:prstGeom>
          <a:solidFill>
            <a:srgbClr val="FFFF0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369564" y="3058668"/>
            <a:ext cx="1197864" cy="347472"/>
          </a:xfrm>
          <a:prstGeom prst="rect">
            <a:avLst/>
          </a:prstGeom>
          <a:solidFill>
            <a:srgbClr val="FFFF0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09887" y="2354580"/>
            <a:ext cx="234554" cy="356616"/>
          </a:xfrm>
          <a:prstGeom prst="rect">
            <a:avLst/>
          </a:prstGeom>
          <a:solidFill>
            <a:srgbClr val="FFFF0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286899" y="2360676"/>
            <a:ext cx="234554" cy="356616"/>
          </a:xfrm>
          <a:prstGeom prst="rect">
            <a:avLst/>
          </a:prstGeom>
          <a:solidFill>
            <a:srgbClr val="FFFF0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489334" y="2703576"/>
            <a:ext cx="716137" cy="356616"/>
          </a:xfrm>
          <a:prstGeom prst="rect">
            <a:avLst/>
          </a:prstGeom>
          <a:solidFill>
            <a:srgbClr val="FFFF0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723887" y="3055620"/>
            <a:ext cx="234554" cy="356616"/>
          </a:xfrm>
          <a:prstGeom prst="rect">
            <a:avLst/>
          </a:prstGeom>
          <a:solidFill>
            <a:srgbClr val="FFFF0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964823" y="2006503"/>
            <a:ext cx="234554" cy="706217"/>
          </a:xfrm>
          <a:prstGeom prst="rect">
            <a:avLst/>
          </a:prstGeom>
          <a:solidFill>
            <a:srgbClr val="FFFF0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167259" y="1293877"/>
            <a:ext cx="234552" cy="1761743"/>
          </a:xfrm>
          <a:prstGeom prst="rect">
            <a:avLst/>
          </a:prstGeom>
          <a:solidFill>
            <a:srgbClr val="FFFF0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768483" y="2357628"/>
            <a:ext cx="234554" cy="356616"/>
          </a:xfrm>
          <a:prstGeom prst="rect">
            <a:avLst/>
          </a:prstGeom>
          <a:solidFill>
            <a:srgbClr val="FFFF0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648855" y="3060192"/>
            <a:ext cx="234554" cy="356616"/>
          </a:xfrm>
          <a:prstGeom prst="rect">
            <a:avLst/>
          </a:prstGeom>
          <a:solidFill>
            <a:srgbClr val="FFFF0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5379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00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097280" y="1554480"/>
            <a:ext cx="3383280" cy="2441694"/>
          </a:xfrm>
        </p:spPr>
        <p:txBody>
          <a:bodyPr/>
          <a:lstStyle/>
          <a:p>
            <a:pPr marL="285750" indent="-285750">
              <a:buFont typeface="Arial" panose="020B0604020202020204" pitchFamily="34" charset="0"/>
              <a:buChar char="•"/>
            </a:pPr>
            <a:r>
              <a:rPr lang="en-US" dirty="0" smtClean="0"/>
              <a:t>Collisional properties</a:t>
            </a:r>
          </a:p>
          <a:p>
            <a:pPr marL="285750" indent="-285750">
              <a:buFont typeface="Arial" panose="020B0604020202020204" pitchFamily="34" charset="0"/>
              <a:buChar char="•"/>
            </a:pPr>
            <a:r>
              <a:rPr lang="en-US" dirty="0" smtClean="0"/>
              <a:t>Magnetic moments</a:t>
            </a:r>
          </a:p>
          <a:p>
            <a:pPr marL="285750" indent="-285750">
              <a:buFont typeface="Arial" panose="020B0604020202020204" pitchFamily="34" charset="0"/>
              <a:buChar char="•"/>
            </a:pPr>
            <a:r>
              <a:rPr lang="en-US" dirty="0" smtClean="0"/>
              <a:t>BSM sensitivity</a:t>
            </a:r>
          </a:p>
          <a:p>
            <a:pPr marL="285750" indent="-285750">
              <a:buFont typeface="Arial" panose="020B0604020202020204" pitchFamily="34" charset="0"/>
              <a:buChar char="•"/>
            </a:pPr>
            <a:r>
              <a:rPr lang="en-US" dirty="0" smtClean="0"/>
              <a:t>Clock transitions</a:t>
            </a:r>
          </a:p>
          <a:p>
            <a:pPr marL="285750" indent="-285750">
              <a:buFont typeface="Arial" panose="020B0604020202020204" pitchFamily="34" charset="0"/>
              <a:buChar char="•"/>
            </a:pPr>
            <a:r>
              <a:rPr lang="en-US" dirty="0" smtClean="0"/>
              <a:t>Operating wavelengths</a:t>
            </a:r>
          </a:p>
          <a:p>
            <a:pPr marL="285750" indent="-285750">
              <a:buFont typeface="Arial" panose="020B0604020202020204" pitchFamily="34" charset="0"/>
              <a:buChar char="•"/>
            </a:pPr>
            <a:r>
              <a:rPr lang="en-US" dirty="0" smtClean="0"/>
              <a:t>Available states</a:t>
            </a:r>
          </a:p>
          <a:p>
            <a:pPr marL="285750" indent="-285750">
              <a:buFont typeface="Arial" panose="020B0604020202020204" pitchFamily="34" charset="0"/>
              <a:buChar char="•"/>
            </a:pPr>
            <a:r>
              <a:rPr lang="en-US" dirty="0" smtClean="0"/>
              <a:t>Available isotopes</a:t>
            </a:r>
          </a:p>
          <a:p>
            <a:pPr marL="285750" indent="-285750">
              <a:buFont typeface="Arial" panose="020B0604020202020204" pitchFamily="34" charset="0"/>
              <a:buChar char="•"/>
            </a:pPr>
            <a:r>
              <a:rPr lang="en-US" dirty="0" smtClean="0"/>
              <a:t>Strategic science</a:t>
            </a:r>
            <a:endParaRPr lang="en-US" dirty="0"/>
          </a:p>
        </p:txBody>
      </p:sp>
      <p:sp>
        <p:nvSpPr>
          <p:cNvPr id="3" name="Text Placeholder 2"/>
          <p:cNvSpPr>
            <a:spLocks noGrp="1"/>
          </p:cNvSpPr>
          <p:nvPr>
            <p:ph type="body" sz="quarter" idx="15"/>
          </p:nvPr>
        </p:nvSpPr>
        <p:spPr/>
        <p:txBody>
          <a:bodyPr/>
          <a:lstStyle/>
          <a:p>
            <a:r>
              <a:rPr lang="en-US" dirty="0" smtClean="0"/>
              <a:t>Diversity of properties</a:t>
            </a:r>
            <a:endParaRPr lang="en-US" dirty="0"/>
          </a:p>
        </p:txBody>
      </p:sp>
      <p:sp>
        <p:nvSpPr>
          <p:cNvPr id="4" name="Date Placeholder 3"/>
          <p:cNvSpPr>
            <a:spLocks noGrp="1"/>
          </p:cNvSpPr>
          <p:nvPr>
            <p:ph type="dt" sz="half" idx="18"/>
          </p:nvPr>
        </p:nvSpPr>
        <p:spPr/>
        <p:txBody>
          <a:bodyPr/>
          <a:lstStyle/>
          <a:p>
            <a:fld id="{2E97A3B5-6613-4F46-BF76-6FADC2B102EA}" type="datetime4">
              <a:rPr lang="en-US" smtClean="0"/>
              <a:t>January 13, 2025</a:t>
            </a:fld>
            <a:endParaRPr lang="en-US" dirty="0"/>
          </a:p>
        </p:txBody>
      </p:sp>
      <p:sp>
        <p:nvSpPr>
          <p:cNvPr id="5" name="Slide Number Placeholder 4"/>
          <p:cNvSpPr>
            <a:spLocks noGrp="1"/>
          </p:cNvSpPr>
          <p:nvPr>
            <p:ph type="sldNum" sz="quarter" idx="19"/>
          </p:nvPr>
        </p:nvSpPr>
        <p:spPr/>
        <p:txBody>
          <a:bodyPr/>
          <a:lstStyle/>
          <a:p>
            <a:fld id="{B6238B5B-F19C-E947-A0BC-87BD7983F871}" type="slidenum">
              <a:rPr lang="en-US" smtClean="0"/>
              <a:pPr/>
              <a:t>7</a:t>
            </a:fld>
            <a:endParaRPr lang="en-US" dirty="0"/>
          </a:p>
        </p:txBody>
      </p:sp>
      <p:sp>
        <p:nvSpPr>
          <p:cNvPr id="8" name="Title 7"/>
          <p:cNvSpPr>
            <a:spLocks noGrp="1"/>
          </p:cNvSpPr>
          <p:nvPr>
            <p:ph type="title"/>
          </p:nvPr>
        </p:nvSpPr>
        <p:spPr>
          <a:xfrm>
            <a:off x="640079" y="369582"/>
            <a:ext cx="7772400" cy="387798"/>
          </a:xfrm>
        </p:spPr>
        <p:txBody>
          <a:bodyPr/>
          <a:lstStyle/>
          <a:p>
            <a:r>
              <a:rPr lang="en-US" dirty="0" smtClean="0"/>
              <a:t>Optical cycling of neutral atoms</a:t>
            </a:r>
            <a:endParaRPr lang="en-US" dirty="0"/>
          </a:p>
        </p:txBody>
      </p:sp>
      <p:sp>
        <p:nvSpPr>
          <p:cNvPr id="10" name="Text Placeholder 5"/>
          <p:cNvSpPr>
            <a:spLocks noGrp="1"/>
          </p:cNvSpPr>
          <p:nvPr>
            <p:ph type="body" sz="quarter" idx="20"/>
          </p:nvPr>
        </p:nvSpPr>
        <p:spPr>
          <a:xfrm>
            <a:off x="5029200" y="1554480"/>
            <a:ext cx="3383280" cy="1703030"/>
          </a:xfrm>
        </p:spPr>
        <p:txBody>
          <a:bodyPr/>
          <a:lstStyle/>
          <a:p>
            <a:pPr marL="285750" indent="-285750">
              <a:buFont typeface="Arial" panose="020B0604020202020204" pitchFamily="34" charset="0"/>
              <a:buChar char="•"/>
            </a:pPr>
            <a:r>
              <a:rPr lang="en-US" dirty="0" smtClean="0"/>
              <a:t>Experiment-driven ideas</a:t>
            </a:r>
          </a:p>
          <a:p>
            <a:pPr marL="285750" indent="-285750">
              <a:buFont typeface="Arial" panose="020B0604020202020204" pitchFamily="34" charset="0"/>
              <a:buChar char="•"/>
            </a:pPr>
            <a:r>
              <a:rPr lang="en-US" dirty="0" smtClean="0"/>
              <a:t>Laser cooling works better than we expect, again and again.</a:t>
            </a:r>
          </a:p>
          <a:p>
            <a:pPr marL="285750" indent="-285750">
              <a:buFont typeface="Arial" panose="020B0604020202020204" pitchFamily="34" charset="0"/>
              <a:buChar char="•"/>
            </a:pPr>
            <a:r>
              <a:rPr lang="en-US" dirty="0" smtClean="0"/>
              <a:t>Laser technology is improving</a:t>
            </a:r>
          </a:p>
          <a:p>
            <a:pPr marL="285750" indent="-285750">
              <a:buFont typeface="Arial" panose="020B0604020202020204" pitchFamily="34" charset="0"/>
              <a:buChar char="•"/>
            </a:pPr>
            <a:r>
              <a:rPr lang="en-US" dirty="0" smtClean="0"/>
              <a:t>Every species has its strengths </a:t>
            </a:r>
          </a:p>
          <a:p>
            <a:pPr marL="285750" indent="-285750">
              <a:buFont typeface="Arial" panose="020B0604020202020204" pitchFamily="34" charset="0"/>
              <a:buChar char="•"/>
            </a:pPr>
            <a:endParaRPr lang="en-US" dirty="0"/>
          </a:p>
        </p:txBody>
      </p:sp>
      <p:sp>
        <p:nvSpPr>
          <p:cNvPr id="11" name="Text Placeholder 6"/>
          <p:cNvSpPr>
            <a:spLocks noGrp="1"/>
          </p:cNvSpPr>
          <p:nvPr>
            <p:ph type="body" sz="quarter" idx="21"/>
          </p:nvPr>
        </p:nvSpPr>
        <p:spPr>
          <a:xfrm>
            <a:off x="5029200" y="1188720"/>
            <a:ext cx="3383280" cy="215444"/>
          </a:xfrm>
        </p:spPr>
        <p:txBody>
          <a:bodyPr/>
          <a:lstStyle/>
          <a:p>
            <a:r>
              <a:rPr lang="en-US" dirty="0" smtClean="0"/>
              <a:t>What we have learned</a:t>
            </a:r>
            <a:endParaRPr lang="en-US" dirty="0"/>
          </a:p>
        </p:txBody>
      </p:sp>
    </p:spTree>
    <p:extLst>
      <p:ext uri="{BB962C8B-B14F-4D97-AF65-F5344CB8AC3E}">
        <p14:creationId xmlns:p14="http://schemas.microsoft.com/office/powerpoint/2010/main" val="1887911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1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8"/>
          </p:nvPr>
        </p:nvSpPr>
        <p:spPr/>
        <p:txBody>
          <a:bodyPr/>
          <a:lstStyle/>
          <a:p>
            <a:fld id="{92B87C6E-9F56-9A4E-BC38-C7FEA0F12D86}" type="datetime4">
              <a:rPr lang="en-US" smtClean="0"/>
              <a:t>January 13, 2025</a:t>
            </a:fld>
            <a:endParaRPr lang="en-US" dirty="0"/>
          </a:p>
        </p:txBody>
      </p:sp>
      <p:sp>
        <p:nvSpPr>
          <p:cNvPr id="3" name="Slide Number Placeholder 2"/>
          <p:cNvSpPr>
            <a:spLocks noGrp="1"/>
          </p:cNvSpPr>
          <p:nvPr>
            <p:ph type="sldNum" sz="quarter" idx="19"/>
          </p:nvPr>
        </p:nvSpPr>
        <p:spPr/>
        <p:txBody>
          <a:bodyPr/>
          <a:lstStyle/>
          <a:p>
            <a:fld id="{B6238B5B-F19C-E947-A0BC-87BD7983F871}" type="slidenum">
              <a:rPr lang="en-US" smtClean="0"/>
              <a:pPr/>
              <a:t>8</a:t>
            </a:fld>
            <a:endParaRPr lang="en-US" dirty="0"/>
          </a:p>
        </p:txBody>
      </p:sp>
      <p:sp>
        <p:nvSpPr>
          <p:cNvPr id="6" name="Title 5"/>
          <p:cNvSpPr>
            <a:spLocks noGrp="1"/>
          </p:cNvSpPr>
          <p:nvPr>
            <p:ph type="title"/>
          </p:nvPr>
        </p:nvSpPr>
        <p:spPr>
          <a:xfrm>
            <a:off x="640079" y="369582"/>
            <a:ext cx="7772400" cy="387798"/>
          </a:xfrm>
        </p:spPr>
        <p:txBody>
          <a:bodyPr/>
          <a:lstStyle/>
          <a:p>
            <a:r>
              <a:rPr lang="en-US" dirty="0" smtClean="0"/>
              <a:t>Optical cycling of ions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165" y="1044680"/>
            <a:ext cx="7914430" cy="2785418"/>
          </a:xfrm>
          <a:prstGeom prst="rect">
            <a:avLst/>
          </a:prstGeom>
        </p:spPr>
      </p:pic>
      <p:sp>
        <p:nvSpPr>
          <p:cNvPr id="7" name="Rectangle 6"/>
          <p:cNvSpPr/>
          <p:nvPr/>
        </p:nvSpPr>
        <p:spPr>
          <a:xfrm>
            <a:off x="977026" y="1655983"/>
            <a:ext cx="219315" cy="2102202"/>
          </a:xfrm>
          <a:prstGeom prst="rect">
            <a:avLst/>
          </a:prstGeom>
          <a:solidFill>
            <a:srgbClr val="FFFF0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723887" y="2354580"/>
            <a:ext cx="233174" cy="1057656"/>
          </a:xfrm>
          <a:prstGeom prst="rect">
            <a:avLst/>
          </a:prstGeom>
          <a:solidFill>
            <a:srgbClr val="FFFF0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332875" y="3060192"/>
            <a:ext cx="234554" cy="356616"/>
          </a:xfrm>
          <a:prstGeom prst="rect">
            <a:avLst/>
          </a:prstGeom>
          <a:solidFill>
            <a:srgbClr val="FFFF0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0" name="TextBox 19"/>
              <p:cNvSpPr txBox="1"/>
              <p:nvPr/>
            </p:nvSpPr>
            <p:spPr>
              <a:xfrm>
                <a:off x="964665" y="3832312"/>
                <a:ext cx="239296" cy="215444"/>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𝑛𝑠</m:t>
                      </m:r>
                    </m:oMath>
                  </m:oMathPara>
                </a14:m>
                <a:endParaRPr lang="en-US" sz="1400" dirty="0" err="1" smtClean="0"/>
              </a:p>
            </p:txBody>
          </p:sp>
        </mc:Choice>
        <mc:Fallback xmlns="">
          <p:sp>
            <p:nvSpPr>
              <p:cNvPr id="20" name="TextBox 19"/>
              <p:cNvSpPr txBox="1">
                <a:spLocks noRot="1" noChangeAspect="1" noMove="1" noResize="1" noEditPoints="1" noAdjustHandles="1" noChangeArrowheads="1" noChangeShapeType="1" noTextEdit="1"/>
              </p:cNvSpPr>
              <p:nvPr/>
            </p:nvSpPr>
            <p:spPr>
              <a:xfrm>
                <a:off x="964665" y="3832312"/>
                <a:ext cx="239296" cy="215444"/>
              </a:xfrm>
              <a:prstGeom prst="rect">
                <a:avLst/>
              </a:prstGeom>
              <a:blipFill>
                <a:blip r:embed="rId3"/>
                <a:stretch>
                  <a:fillRect l="-7500" r="-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4325085" y="3832312"/>
                <a:ext cx="239296" cy="215444"/>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𝑛𝑠</m:t>
                      </m:r>
                    </m:oMath>
                  </m:oMathPara>
                </a14:m>
                <a:endParaRPr lang="en-US" sz="1400" dirty="0" err="1" smtClean="0"/>
              </a:p>
            </p:txBody>
          </p:sp>
        </mc:Choice>
        <mc:Fallback xmlns="">
          <p:sp>
            <p:nvSpPr>
              <p:cNvPr id="22" name="TextBox 21"/>
              <p:cNvSpPr txBox="1">
                <a:spLocks noRot="1" noChangeAspect="1" noMove="1" noResize="1" noEditPoints="1" noAdjustHandles="1" noChangeArrowheads="1" noChangeShapeType="1" noTextEdit="1"/>
              </p:cNvSpPr>
              <p:nvPr/>
            </p:nvSpPr>
            <p:spPr>
              <a:xfrm>
                <a:off x="4325085" y="3832312"/>
                <a:ext cx="239296" cy="215444"/>
              </a:xfrm>
              <a:prstGeom prst="rect">
                <a:avLst/>
              </a:prstGeom>
              <a:blipFill>
                <a:blip r:embed="rId4"/>
                <a:stretch>
                  <a:fillRect l="-7500" r="-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6717765" y="3832312"/>
                <a:ext cx="239296" cy="215444"/>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𝑛𝑠</m:t>
                      </m:r>
                    </m:oMath>
                  </m:oMathPara>
                </a14:m>
                <a:endParaRPr lang="en-US" sz="1400" dirty="0" err="1" smtClean="0"/>
              </a:p>
            </p:txBody>
          </p:sp>
        </mc:Choice>
        <mc:Fallback xmlns="">
          <p:sp>
            <p:nvSpPr>
              <p:cNvPr id="23" name="TextBox 22"/>
              <p:cNvSpPr txBox="1">
                <a:spLocks noRot="1" noChangeAspect="1" noMove="1" noResize="1" noEditPoints="1" noAdjustHandles="1" noChangeArrowheads="1" noChangeShapeType="1" noTextEdit="1"/>
              </p:cNvSpPr>
              <p:nvPr/>
            </p:nvSpPr>
            <p:spPr>
              <a:xfrm>
                <a:off x="6717765" y="3832312"/>
                <a:ext cx="239296" cy="215444"/>
              </a:xfrm>
              <a:prstGeom prst="rect">
                <a:avLst/>
              </a:prstGeom>
              <a:blipFill>
                <a:blip r:embed="rId4"/>
                <a:stretch>
                  <a:fillRect l="-10256" r="-5128"/>
                </a:stretch>
              </a:blipFill>
            </p:spPr>
            <p:txBody>
              <a:bodyPr/>
              <a:lstStyle/>
              <a:p>
                <a:r>
                  <a:rPr lang="en-US">
                    <a:noFill/>
                  </a:rPr>
                  <a:t> </a:t>
                </a:r>
              </a:p>
            </p:txBody>
          </p:sp>
        </mc:Fallback>
      </mc:AlternateContent>
    </p:spTree>
    <p:extLst>
      <p:ext uri="{BB962C8B-B14F-4D97-AF65-F5344CB8AC3E}">
        <p14:creationId xmlns:p14="http://schemas.microsoft.com/office/powerpoint/2010/main" val="3184489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21" grpId="0" animBg="1"/>
      <p:bldP spid="20"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8"/>
          </p:nvPr>
        </p:nvSpPr>
        <p:spPr/>
        <p:txBody>
          <a:bodyPr/>
          <a:lstStyle/>
          <a:p>
            <a:fld id="{92B87C6E-9F56-9A4E-BC38-C7FEA0F12D86}" type="datetime4">
              <a:rPr lang="en-US" smtClean="0"/>
              <a:t>January 13, 2025</a:t>
            </a:fld>
            <a:endParaRPr lang="en-US" dirty="0"/>
          </a:p>
        </p:txBody>
      </p:sp>
      <p:sp>
        <p:nvSpPr>
          <p:cNvPr id="3" name="Slide Number Placeholder 2"/>
          <p:cNvSpPr>
            <a:spLocks noGrp="1"/>
          </p:cNvSpPr>
          <p:nvPr>
            <p:ph type="sldNum" sz="quarter" idx="19"/>
          </p:nvPr>
        </p:nvSpPr>
        <p:spPr/>
        <p:txBody>
          <a:bodyPr/>
          <a:lstStyle/>
          <a:p>
            <a:fld id="{B6238B5B-F19C-E947-A0BC-87BD7983F871}" type="slidenum">
              <a:rPr lang="en-US" smtClean="0"/>
              <a:pPr/>
              <a:t>9</a:t>
            </a:fld>
            <a:endParaRPr lang="en-US" dirty="0"/>
          </a:p>
        </p:txBody>
      </p:sp>
      <p:sp>
        <p:nvSpPr>
          <p:cNvPr id="6" name="Title 5"/>
          <p:cNvSpPr>
            <a:spLocks noGrp="1"/>
          </p:cNvSpPr>
          <p:nvPr>
            <p:ph type="title"/>
          </p:nvPr>
        </p:nvSpPr>
        <p:spPr>
          <a:xfrm>
            <a:off x="640079" y="369582"/>
            <a:ext cx="7772400" cy="387798"/>
          </a:xfrm>
        </p:spPr>
        <p:txBody>
          <a:bodyPr/>
          <a:lstStyle/>
          <a:p>
            <a:r>
              <a:rPr lang="en-US" dirty="0" smtClean="0"/>
              <a:t>Optical cycling of ions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165" y="1044680"/>
            <a:ext cx="7914430" cy="2785418"/>
          </a:xfrm>
          <a:prstGeom prst="rect">
            <a:avLst/>
          </a:prstGeom>
        </p:spPr>
      </p:pic>
      <p:sp>
        <p:nvSpPr>
          <p:cNvPr id="7" name="Rectangle 6"/>
          <p:cNvSpPr/>
          <p:nvPr/>
        </p:nvSpPr>
        <p:spPr>
          <a:xfrm>
            <a:off x="977026" y="1655983"/>
            <a:ext cx="219315" cy="2102202"/>
          </a:xfrm>
          <a:prstGeom prst="rect">
            <a:avLst/>
          </a:prstGeom>
          <a:solidFill>
            <a:srgbClr val="FFFF0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723887" y="2354580"/>
            <a:ext cx="233174" cy="1057656"/>
          </a:xfrm>
          <a:prstGeom prst="rect">
            <a:avLst/>
          </a:prstGeom>
          <a:solidFill>
            <a:srgbClr val="FFFF0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332875" y="3060192"/>
            <a:ext cx="234554" cy="356616"/>
          </a:xfrm>
          <a:prstGeom prst="rect">
            <a:avLst/>
          </a:prstGeom>
          <a:solidFill>
            <a:srgbClr val="FFFF0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569095" y="3067812"/>
            <a:ext cx="234554" cy="356616"/>
          </a:xfrm>
          <a:prstGeom prst="rect">
            <a:avLst/>
          </a:prstGeom>
          <a:solidFill>
            <a:srgbClr val="FFFF0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34852" y="1645030"/>
            <a:ext cx="234554" cy="356616"/>
          </a:xfrm>
          <a:prstGeom prst="rect">
            <a:avLst/>
          </a:prstGeom>
          <a:solidFill>
            <a:srgbClr val="FFFF0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452515" y="3410712"/>
            <a:ext cx="234554" cy="356616"/>
          </a:xfrm>
          <a:prstGeom prst="rect">
            <a:avLst/>
          </a:prstGeom>
          <a:solidFill>
            <a:srgbClr val="FFFF0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968012" y="2704210"/>
            <a:ext cx="234554" cy="356616"/>
          </a:xfrm>
          <a:prstGeom prst="rect">
            <a:avLst/>
          </a:prstGeom>
          <a:solidFill>
            <a:srgbClr val="FFFF0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 name="TextBox 14"/>
              <p:cNvSpPr txBox="1"/>
              <p:nvPr/>
            </p:nvSpPr>
            <p:spPr>
              <a:xfrm>
                <a:off x="641603" y="3824692"/>
                <a:ext cx="386773" cy="215444"/>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r>
                        <a:rPr lang="en-US" sz="1400" b="0" i="1" smtClean="0">
                          <a:latin typeface="Cambria Math" panose="02040503050406030204" pitchFamily="18" charset="0"/>
                        </a:rPr>
                        <m:t>𝑛𝑠</m:t>
                      </m:r>
                    </m:oMath>
                  </m:oMathPara>
                </a14:m>
                <a:endParaRPr lang="en-US" sz="1400" dirty="0" err="1" smtClean="0"/>
              </a:p>
            </p:txBody>
          </p:sp>
        </mc:Choice>
        <mc:Fallback xmlns="">
          <p:sp>
            <p:nvSpPr>
              <p:cNvPr id="15" name="TextBox 14"/>
              <p:cNvSpPr txBox="1">
                <a:spLocks noRot="1" noChangeAspect="1" noMove="1" noResize="1" noEditPoints="1" noAdjustHandles="1" noChangeArrowheads="1" noChangeShapeType="1" noTextEdit="1"/>
              </p:cNvSpPr>
              <p:nvPr/>
            </p:nvSpPr>
            <p:spPr>
              <a:xfrm>
                <a:off x="641603" y="3824692"/>
                <a:ext cx="386773" cy="215444"/>
              </a:xfrm>
              <a:prstGeom prst="rect">
                <a:avLst/>
              </a:prstGeom>
              <a:blipFill>
                <a:blip r:embed="rId3"/>
                <a:stretch>
                  <a:fillRect l="-14063" r="-3125"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6931125" y="3832312"/>
                <a:ext cx="329962" cy="215444"/>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𝑛</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𝑠</m:t>
                          </m:r>
                        </m:e>
                        <m:sup>
                          <m:r>
                            <a:rPr lang="en-US" sz="1400" b="0" i="1" smtClean="0">
                              <a:latin typeface="Cambria Math" panose="02040503050406030204" pitchFamily="18" charset="0"/>
                            </a:rPr>
                            <m:t>2</m:t>
                          </m:r>
                        </m:sup>
                      </m:sSup>
                    </m:oMath>
                  </m:oMathPara>
                </a14:m>
                <a:endParaRPr lang="en-US" sz="1400" dirty="0" err="1" smtClean="0"/>
              </a:p>
            </p:txBody>
          </p:sp>
        </mc:Choice>
        <mc:Fallback xmlns="">
          <p:sp>
            <p:nvSpPr>
              <p:cNvPr id="18" name="TextBox 17"/>
              <p:cNvSpPr txBox="1">
                <a:spLocks noRot="1" noChangeAspect="1" noMove="1" noResize="1" noEditPoints="1" noAdjustHandles="1" noChangeArrowheads="1" noChangeShapeType="1" noTextEdit="1"/>
              </p:cNvSpPr>
              <p:nvPr/>
            </p:nvSpPr>
            <p:spPr>
              <a:xfrm>
                <a:off x="6931125" y="3832312"/>
                <a:ext cx="329962" cy="215444"/>
              </a:xfrm>
              <a:prstGeom prst="rect">
                <a:avLst/>
              </a:prstGeom>
              <a:blipFill>
                <a:blip r:embed="rId4"/>
                <a:stretch>
                  <a:fillRect l="-7407" r="-18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4546065" y="3832312"/>
                <a:ext cx="329962" cy="215444"/>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𝑛</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𝑠</m:t>
                          </m:r>
                        </m:e>
                        <m:sup>
                          <m:r>
                            <a:rPr lang="en-US" sz="1400" b="0" i="1" smtClean="0">
                              <a:latin typeface="Cambria Math" panose="02040503050406030204" pitchFamily="18" charset="0"/>
                            </a:rPr>
                            <m:t>2</m:t>
                          </m:r>
                        </m:sup>
                      </m:sSup>
                    </m:oMath>
                  </m:oMathPara>
                </a14:m>
                <a:endParaRPr lang="en-US" sz="1400" dirty="0" err="1" smtClean="0"/>
              </a:p>
            </p:txBody>
          </p:sp>
        </mc:Choice>
        <mc:Fallback xmlns="">
          <p:sp>
            <p:nvSpPr>
              <p:cNvPr id="19" name="TextBox 18"/>
              <p:cNvSpPr txBox="1">
                <a:spLocks noRot="1" noChangeAspect="1" noMove="1" noResize="1" noEditPoints="1" noAdjustHandles="1" noChangeArrowheads="1" noChangeShapeType="1" noTextEdit="1"/>
              </p:cNvSpPr>
              <p:nvPr/>
            </p:nvSpPr>
            <p:spPr>
              <a:xfrm>
                <a:off x="4546065" y="3832312"/>
                <a:ext cx="329962" cy="215444"/>
              </a:xfrm>
              <a:prstGeom prst="rect">
                <a:avLst/>
              </a:prstGeom>
              <a:blipFill>
                <a:blip r:embed="rId4"/>
                <a:stretch>
                  <a:fillRect l="-7407" r="-1852"/>
                </a:stretch>
              </a:blipFill>
            </p:spPr>
            <p:txBody>
              <a:bodyPr/>
              <a:lstStyle/>
              <a:p>
                <a:r>
                  <a:rPr lang="en-US">
                    <a:noFill/>
                  </a:rPr>
                  <a:t> </a:t>
                </a:r>
              </a:p>
            </p:txBody>
          </p:sp>
        </mc:Fallback>
      </mc:AlternateContent>
    </p:spTree>
    <p:extLst>
      <p:ext uri="{BB962C8B-B14F-4D97-AF65-F5344CB8AC3E}">
        <p14:creationId xmlns:p14="http://schemas.microsoft.com/office/powerpoint/2010/main" val="2464499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6" grpId="0" animBg="1"/>
      <p:bldP spid="17" grpId="0" animBg="1"/>
      <p:bldP spid="15" grpId="0"/>
      <p:bldP spid="18" grpId="0"/>
      <p:bldP spid="19" grpId="0"/>
    </p:bldLst>
  </p:timing>
</p:sld>
</file>

<file path=ppt/theme/theme1.xml><?xml version="1.0" encoding="utf-8"?>
<a:theme xmlns:a="http://schemas.openxmlformats.org/drawingml/2006/main" name="presentation-01-light">
  <a:themeElements>
    <a:clrScheme name="Brand-01-Colors">
      <a:dk1>
        <a:srgbClr val="57585B"/>
      </a:dk1>
      <a:lt1>
        <a:srgbClr val="FFFFFF"/>
      </a:lt1>
      <a:dk2>
        <a:srgbClr val="2774AE"/>
      </a:dk2>
      <a:lt2>
        <a:srgbClr val="FFFFFF"/>
      </a:lt2>
      <a:accent1>
        <a:srgbClr val="2774AE"/>
      </a:accent1>
      <a:accent2>
        <a:srgbClr val="898989"/>
      </a:accent2>
      <a:accent3>
        <a:srgbClr val="DAE6F4"/>
      </a:accent3>
      <a:accent4>
        <a:srgbClr val="8AB8E8"/>
      </a:accent4>
      <a:accent5>
        <a:srgbClr val="FFC72B"/>
      </a:accent5>
      <a:accent6>
        <a:srgbClr val="00375B"/>
      </a:accent6>
      <a:hlink>
        <a:srgbClr val="00375B"/>
      </a:hlink>
      <a:folHlink>
        <a:srgbClr val="5123B0"/>
      </a:folHlink>
    </a:clrScheme>
    <a:fontScheme name="Brand-StratComm">
      <a:majorFont>
        <a:latin typeface="Helvetica"/>
        <a:ea typeface=""/>
        <a:cs typeface=""/>
      </a:majorFont>
      <a:minorFont>
        <a:latin typeface="Helvetic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sz="1400" dirty="0" err="1" smtClean="0"/>
        </a:defPPr>
      </a:lstStyle>
    </a:txDef>
  </a:objectDefaults>
  <a:extraClrSchemeLst/>
  <a:extLst>
    <a:ext uri="{05A4C25C-085E-4340-85A3-A5531E510DB2}">
      <thm15:themeFamily xmlns:thm15="http://schemas.microsoft.com/office/thememl/2012/main" name="Presentation1" id="{3E04E8B8-11FA-E649-9371-C7E26FFEAA93}" vid="{F579B5EC-11F9-A448-A60F-FC626C1FC18E}"/>
    </a:ext>
  </a:extLst>
</a:theme>
</file>

<file path=ppt/theme/theme2.xml><?xml version="1.0" encoding="utf-8"?>
<a:theme xmlns:a="http://schemas.openxmlformats.org/drawingml/2006/main" name="presentation-01-dark">
  <a:themeElements>
    <a:clrScheme name="Brand-01-Colors">
      <a:dk1>
        <a:srgbClr val="57585B"/>
      </a:dk1>
      <a:lt1>
        <a:srgbClr val="FFFFFF"/>
      </a:lt1>
      <a:dk2>
        <a:srgbClr val="2774AE"/>
      </a:dk2>
      <a:lt2>
        <a:srgbClr val="FFFFFF"/>
      </a:lt2>
      <a:accent1>
        <a:srgbClr val="2774AE"/>
      </a:accent1>
      <a:accent2>
        <a:srgbClr val="898989"/>
      </a:accent2>
      <a:accent3>
        <a:srgbClr val="DAE6F4"/>
      </a:accent3>
      <a:accent4>
        <a:srgbClr val="8AB8E8"/>
      </a:accent4>
      <a:accent5>
        <a:srgbClr val="FFC72B"/>
      </a:accent5>
      <a:accent6>
        <a:srgbClr val="00375B"/>
      </a:accent6>
      <a:hlink>
        <a:srgbClr val="00375B"/>
      </a:hlink>
      <a:folHlink>
        <a:srgbClr val="5123B0"/>
      </a:folHlink>
    </a:clrScheme>
    <a:fontScheme name="Brand-StratComm">
      <a:majorFont>
        <a:latin typeface="Helvetica"/>
        <a:ea typeface=""/>
        <a:cs typeface=""/>
      </a:majorFont>
      <a:minorFont>
        <a:latin typeface="Helvetic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E04E8B8-11FA-E649-9371-C7E26FFEAA93}" vid="{088CCEDB-8790-5B4F-BA1F-7A08D2F1B03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Presentation-01-master</Template>
  <TotalTime>38134</TotalTime>
  <Words>931</Words>
  <Application>Microsoft Office PowerPoint</Application>
  <PresentationFormat>On-screen Show (16:9)</PresentationFormat>
  <Paragraphs>313</Paragraphs>
  <Slides>37</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37</vt:i4>
      </vt:variant>
    </vt:vector>
  </HeadingPairs>
  <TitlesOfParts>
    <vt:vector size="47" baseType="lpstr">
      <vt:lpstr>Bank Gothic Medium</vt:lpstr>
      <vt:lpstr>Helvetica Regular</vt:lpstr>
      <vt:lpstr>Source Sans Pro</vt:lpstr>
      <vt:lpstr>Arial</vt:lpstr>
      <vt:lpstr>Calibri</vt:lpstr>
      <vt:lpstr>Cambria Math</vt:lpstr>
      <vt:lpstr>Helvetica</vt:lpstr>
      <vt:lpstr>Times New Roman</vt:lpstr>
      <vt:lpstr>presentation-01-light</vt:lpstr>
      <vt:lpstr>presentation-01-dark</vt:lpstr>
      <vt:lpstr>PowerPoint Presentation</vt:lpstr>
      <vt:lpstr>Nuclear Physics (NP) and Trapped Ion QIS (TIQIS)</vt:lpstr>
      <vt:lpstr>Optical cycling of atoms and atomic ions</vt:lpstr>
      <vt:lpstr>Optical cycling of neutral atoms</vt:lpstr>
      <vt:lpstr>Optical cycling of neutral atoms</vt:lpstr>
      <vt:lpstr>Optical cycling of neutral atoms</vt:lpstr>
      <vt:lpstr>Optical cycling of neutral atoms</vt:lpstr>
      <vt:lpstr>Optical cycling of ions</vt:lpstr>
      <vt:lpstr>Optical cycling of ions</vt:lpstr>
      <vt:lpstr>Optical cycling of ions</vt:lpstr>
      <vt:lpstr>Hyperfine qubit with I = 1/2</vt:lpstr>
      <vt:lpstr>2S1/2 Hyperfine qubit with I = 1/2</vt:lpstr>
      <vt:lpstr>2S1/2 Hyperfine qubit with I = 1/2</vt:lpstr>
      <vt:lpstr>2S1/2 Hyperfine qubit with I = 1/2</vt:lpstr>
      <vt:lpstr>Ion qubits with I = 1/2</vt:lpstr>
      <vt:lpstr>Synthetic ion qubits with I = 1/2</vt:lpstr>
      <vt:lpstr>133Ba</vt:lpstr>
      <vt:lpstr>Let’s be amazed by old-school spectroscopy I</vt:lpstr>
      <vt:lpstr>133Ba+</vt:lpstr>
      <vt:lpstr>133Ba+ Radioactivity</vt:lpstr>
      <vt:lpstr>133Ba+ thermionic ion source</vt:lpstr>
      <vt:lpstr>133Ba+ Distillation</vt:lpstr>
      <vt:lpstr>State Measurement: I = 1/2 HF selective LIF</vt:lpstr>
      <vt:lpstr>133Ba+ Electron Shelving</vt:lpstr>
      <vt:lpstr>SPAM Fidelity in 133Ba+</vt:lpstr>
      <vt:lpstr>Optical cycling of ions</vt:lpstr>
      <vt:lpstr>Meet doubly-ionized actinium</vt:lpstr>
      <vt:lpstr>Meet doubly-ionized actinium</vt:lpstr>
      <vt:lpstr>Let’s be amazed by old-school spectroscopy II</vt:lpstr>
      <vt:lpstr>Let’s be amazed by old-school spectroscopy II</vt:lpstr>
      <vt:lpstr>Ac2+: Two, disconnected optical cycles</vt:lpstr>
      <vt:lpstr>227Ac2+: Source, Radioactivity</vt:lpstr>
      <vt:lpstr>227Ac2+: Summary</vt:lpstr>
      <vt:lpstr>173Yb Magnetic Octupole moment</vt:lpstr>
      <vt:lpstr>Structure of 173Yb+</vt:lpstr>
      <vt:lpstr>                                of 173Yb+</vt:lpstr>
      <vt:lpstr>Cast of Characters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Wes Campbell</cp:lastModifiedBy>
  <cp:revision>438</cp:revision>
  <dcterms:created xsi:type="dcterms:W3CDTF">2021-06-29T16:19:19Z</dcterms:created>
  <dcterms:modified xsi:type="dcterms:W3CDTF">2025-01-14T22:38:13Z</dcterms:modified>
</cp:coreProperties>
</file>