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ink/ink1.xml" ContentType="application/inkml+xml"/>
  <Override PartName="/ppt/ink/ink2.xml" ContentType="application/inkml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739" r:id="rId2"/>
    <p:sldId id="741" r:id="rId3"/>
    <p:sldId id="742" r:id="rId4"/>
    <p:sldId id="258" r:id="rId5"/>
    <p:sldId id="504" r:id="rId6"/>
    <p:sldId id="536" r:id="rId7"/>
    <p:sldId id="746" r:id="rId8"/>
    <p:sldId id="735" r:id="rId9"/>
    <p:sldId id="547" r:id="rId10"/>
    <p:sldId id="737" r:id="rId11"/>
    <p:sldId id="744" r:id="rId12"/>
    <p:sldId id="750" r:id="rId13"/>
    <p:sldId id="257" r:id="rId14"/>
    <p:sldId id="749" r:id="rId15"/>
    <p:sldId id="747" r:id="rId16"/>
    <p:sldId id="729" r:id="rId17"/>
    <p:sldId id="550" r:id="rId18"/>
    <p:sldId id="548" r:id="rId19"/>
    <p:sldId id="551" r:id="rId20"/>
    <p:sldId id="753" r:id="rId21"/>
    <p:sldId id="723" r:id="rId22"/>
    <p:sldId id="508" r:id="rId23"/>
    <p:sldId id="731" r:id="rId24"/>
    <p:sldId id="505" r:id="rId25"/>
    <p:sldId id="745" r:id="rId26"/>
    <p:sldId id="754" r:id="rId27"/>
    <p:sldId id="531" r:id="rId28"/>
    <p:sldId id="469" r:id="rId29"/>
    <p:sldId id="470" r:id="rId30"/>
    <p:sldId id="471" r:id="rId31"/>
    <p:sldId id="472" r:id="rId3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26C5"/>
    <a:srgbClr val="0000FF"/>
    <a:srgbClr val="FF66FF"/>
    <a:srgbClr val="9EB3FF"/>
    <a:srgbClr val="B4C4FF"/>
    <a:srgbClr val="BEE3FF"/>
    <a:srgbClr val="ED7D31"/>
    <a:srgbClr val="FFA3A2"/>
    <a:srgbClr val="FC8D8C"/>
    <a:srgbClr val="FFA3A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029" autoAdjust="0"/>
    <p:restoredTop sz="89196" autoAdjust="0"/>
  </p:normalViewPr>
  <p:slideViewPr>
    <p:cSldViewPr snapToGrid="0">
      <p:cViewPr varScale="1">
        <p:scale>
          <a:sx n="94" d="100"/>
          <a:sy n="94" d="100"/>
        </p:scale>
        <p:origin x="606" y="90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20:26:24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2 24575,'202'-1'0,"257"3"0,24 38 0,-209 6 0,-251-42 0,1 0 0,-1-1 0,1-2 0,38-1 0,-65 1 0,0 0 0,0 1 0,0-1 0,0 1 0,0 0 0,-2 2 0,-12 8 0,-12 4 0,-2-2 0,-58 20 0,-70 9 0,115-32 0,-182 54 0,-115 26 0,107-50 0,-5 1 0,109-12 0,67-14 0,59-15 0,2 0 0,0-1 0,1 1 0,-1-1 0,0 0 0,1 1 0,-1-1 0,0 0 0,1 0 0,-3-1 0,28 9 0,2-2 0,27 4 0,-15-3 0,487 63 0,-408-57 0,-9-3 0,213-8 0,41-13 0,-268 14 0,170 28 0,-210-21-1365,-12-1-5461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1-09T20:26:24.54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75 2 24575,'202'-1'0,"257"3"0,24 38 0,-209 6 0,-251-42 0,1 0 0,-1-1 0,1-2 0,38-1 0,-65 1 0,0 0 0,0 1 0,0-1 0,0 1 0,0 0 0,-2 2 0,-12 8 0,-12 4 0,-2-2 0,-58 20 0,-70 9 0,115-32 0,-182 54 0,-115 26 0,107-50 0,-5 1 0,109-12 0,67-14 0,59-15 0,2 0 0,0-1 0,1 1 0,-1-1 0,0 0 0,1 1 0,-1-1 0,0 0 0,1 0 0,-3-1 0,28 9 0,2-2 0,27 4 0,-15-3 0,487 63 0,-408-57 0,-9-3 0,213-8 0,41-13 0,-268 14 0,170 28 0,-210-21-1365,-12-1-5461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158932-CEDA-453C-A4EE-740A110836D1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A420A8-CF57-4745-B676-C855F06B00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134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420A8-CF57-4745-B676-C855F06B00E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975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420A8-CF57-4745-B676-C855F06B00E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6075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</a:pPr>
            <a:r>
              <a:rPr lang="en-US" dirty="0"/>
              <a:t>Either stationary angular momentum eigenstates e.g. F=0 and F=5</a:t>
            </a:r>
          </a:p>
          <a:p>
            <a:pPr marL="228600" indent="-228600">
              <a:buAutoNum type="arabicPeriod"/>
            </a:pPr>
            <a:r>
              <a:rPr lang="en-US" dirty="0"/>
              <a:t>Coherent superposition of these eigenstates that </a:t>
            </a:r>
            <a:r>
              <a:rPr lang="en-US" dirty="0" err="1"/>
              <a:t>precess</a:t>
            </a:r>
            <a:endParaRPr lang="en-US" dirty="0"/>
          </a:p>
          <a:p>
            <a:endParaRPr lang="en-US" dirty="0"/>
          </a:p>
          <a:p>
            <a:r>
              <a:rPr lang="en-US" dirty="0"/>
              <a:t>State counting argument - any given polarization can only couple one superposition state to one excited state.</a:t>
            </a:r>
          </a:p>
          <a:p>
            <a:r>
              <a:rPr lang="en-US" dirty="0"/>
              <a:t>16 excited states – any three linearly independent polarizations can couple to 16x3 = superposition states, 24 left behind.</a:t>
            </a:r>
          </a:p>
          <a:p>
            <a:r>
              <a:rPr lang="en-US" dirty="0"/>
              <a:t>They are not stationary dark states, with exception of F=5, they do evolve…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420A8-CF57-4745-B676-C855F06B00E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402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A420A8-CF57-4745-B676-C855F06B00E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4085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6AC3C-91D7-9FBA-1825-919577A0BD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9115530-913C-708C-2C48-251B76978FE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8345B9-405E-196A-7254-2AF11DA843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07A902-B98E-759D-762F-86F1314138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96AAA8-671E-51B6-B646-24CD5DD499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019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C704DC-D6F7-71D1-0AE0-44D94F5D3F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D46076-C2C8-1595-A4F4-BB7A4B61A6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715F544-43B6-0ED3-7001-ABA99581E3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3716A74-30A3-6CC0-70E4-E76C0CE62C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F4139C3-2C1C-8F07-4F9B-62AE02B895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644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1CD0C72-CF63-A0CC-723F-33124D97DD3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F9E410-7E38-E8C8-29B3-6C636CF4D29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A18B1AA-FB3C-2743-2F57-815C21BAE9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448E92C-7942-3B40-31EC-67E82313A3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44FC205-850D-43B0-440B-6CDFE4D2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86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BCD7CA-8083-E944-C302-F5A681169A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51FBE5-917B-13CA-F602-58547A7F4C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32CE82-5843-2E2F-5E45-656DFC23B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47B52-BBAE-7AE0-7689-620D604A9A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27F1EB-90E0-47B8-0EE9-2AFC1BB1EA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83037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279B4C-0801-22E0-5525-DD06643042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4BB3104-09DE-643E-9709-137138DD06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3E8CB3-2798-D8B3-8613-0D5702556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3E8842-E76E-EB1D-3CD2-5F4F4BA29B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EA4066-02BF-3C4F-4BC6-CEDFC521A4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9130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A49D96-FDA5-781F-FD92-4B5D1179B0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EFB143-F7D9-5029-BDAB-E543C0A175A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71E93C2-B93A-3E22-39BF-B4280A59B9E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8A3A589-0521-9C07-822A-402F2E9C46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D1596F-58B0-6620-B0FD-36530B63D0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24B13D-3821-8533-5998-5453986D07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88695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161A68-258C-01C8-B3AE-6A3A25048C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F3929C-8ECE-A8F5-D2B5-D7BBDEF6FF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94146E6-09CB-E630-56E9-3C32B0BBE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7FE7079-8B61-F946-44E2-B42DCB080B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5F8C7C5-8A6C-F303-96E4-F179A93634F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958484E-E386-598F-D4F1-DD4D12D7A4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DAF77F6-AD55-5A47-D13F-DE286F0765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7EBEC6A-7F98-77BE-257B-8445164A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60388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1A312A-C6E5-5CE9-FC6A-04CB17F1F6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7D25F46-54E7-A402-585C-7D114DBFBC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7E8636A-9BA7-60AE-AEC7-B9994D33B4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5F71B10-FDB1-1887-CE74-415E49CCF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6012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A8E846-2785-C2CD-5529-8D7BB89DD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7B5A7D1-6493-893F-FB58-1A4A54B8E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9D417F0-2EE2-845F-3ADC-BA87118A19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17239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88A2F7-FC91-65C2-300C-D0336240A2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A71075E-0ACC-4B27-A949-2B7C17F4F1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6B8F3A8-0C75-B8CB-61FE-F0F204A5155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295C15-C7E2-792D-C1BD-2C95C540A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42C626-828A-0CFF-82AF-F2E7BEFD1E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EAD105-08E4-DF77-7DB7-04B194BBB2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038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CFCA32-66A8-1B31-2AA0-35D6083068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3224549-F53F-5DDD-AE59-34468563C3C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8B3B251-23CA-B9F6-166B-A31A3C4899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C28131-33C5-6C76-6C4E-D16F1062E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7471EC1-D8AF-534C-4934-469F827589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25B26F8-1B55-FC9F-9ADE-684E830F02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4350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D47417-5EE2-D4A4-8E96-FB498E103F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491644-631C-4A9B-2E4D-BF11B8F028A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ABF18CA-A280-5DE8-368E-9ECEFEC32E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5C3DC3-4AA5-4DA5-A9B1-9FD512E520CC}" type="datetimeFigureOut">
              <a:rPr lang="en-US" smtClean="0"/>
              <a:t>1/14/2025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1CA289-8F07-7672-274D-A5BE6DF2DE0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A11A94-BB3F-AF92-17C4-63CF4768DD2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C72087-7351-44AA-B399-BDC48E1E76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338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3.jpeg"/><Relationship Id="rId7" Type="http://schemas.openxmlformats.org/officeDocument/2006/relationships/image" Target="../media/image6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10" Type="http://schemas.openxmlformats.org/officeDocument/2006/relationships/image" Target="../media/image67.png"/><Relationship Id="rId4" Type="http://schemas.openxmlformats.org/officeDocument/2006/relationships/image" Target="../media/image61.jpeg"/><Relationship Id="rId9" Type="http://schemas.openxmlformats.org/officeDocument/2006/relationships/image" Target="../media/image66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jpeg"/><Relationship Id="rId3" Type="http://schemas.openxmlformats.org/officeDocument/2006/relationships/image" Target="../media/image61.jpeg"/><Relationship Id="rId7" Type="http://schemas.openxmlformats.org/officeDocument/2006/relationships/image" Target="../media/image70.svg"/><Relationship Id="rId12" Type="http://schemas.openxmlformats.org/officeDocument/2006/relationships/image" Target="../media/image75.png"/><Relationship Id="rId17" Type="http://schemas.openxmlformats.org/officeDocument/2006/relationships/image" Target="../media/image80.jpeg"/><Relationship Id="rId2" Type="http://schemas.openxmlformats.org/officeDocument/2006/relationships/image" Target="../media/image3.jpeg"/><Relationship Id="rId16" Type="http://schemas.openxmlformats.org/officeDocument/2006/relationships/image" Target="../media/image7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png"/><Relationship Id="rId11" Type="http://schemas.openxmlformats.org/officeDocument/2006/relationships/image" Target="../media/image74.jpeg"/><Relationship Id="rId5" Type="http://schemas.openxmlformats.org/officeDocument/2006/relationships/image" Target="../media/image68.png"/><Relationship Id="rId15" Type="http://schemas.openxmlformats.org/officeDocument/2006/relationships/image" Target="../media/image78.png"/><Relationship Id="rId10" Type="http://schemas.openxmlformats.org/officeDocument/2006/relationships/image" Target="../media/image73.jpeg"/><Relationship Id="rId4" Type="http://schemas.openxmlformats.org/officeDocument/2006/relationships/image" Target="../media/image2.png"/><Relationship Id="rId9" Type="http://schemas.openxmlformats.org/officeDocument/2006/relationships/image" Target="../media/image72.JPG"/><Relationship Id="rId14" Type="http://schemas.openxmlformats.org/officeDocument/2006/relationships/image" Target="../media/image77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13" Type="http://schemas.openxmlformats.org/officeDocument/2006/relationships/image" Target="../media/image90.png"/><Relationship Id="rId3" Type="http://schemas.openxmlformats.org/officeDocument/2006/relationships/image" Target="../media/image53.png"/><Relationship Id="rId7" Type="http://schemas.openxmlformats.org/officeDocument/2006/relationships/image" Target="../media/image85.svg"/><Relationship Id="rId12" Type="http://schemas.openxmlformats.org/officeDocument/2006/relationships/image" Target="../media/image89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png"/><Relationship Id="rId11" Type="http://schemas.openxmlformats.org/officeDocument/2006/relationships/image" Target="../media/image27.png"/><Relationship Id="rId5" Type="http://schemas.openxmlformats.org/officeDocument/2006/relationships/image" Target="../media/image83.png"/><Relationship Id="rId15" Type="http://schemas.openxmlformats.org/officeDocument/2006/relationships/image" Target="../media/image92.png"/><Relationship Id="rId10" Type="http://schemas.openxmlformats.org/officeDocument/2006/relationships/image" Target="../media/image88.png"/><Relationship Id="rId4" Type="http://schemas.openxmlformats.org/officeDocument/2006/relationships/image" Target="../media/image82.png"/><Relationship Id="rId9" Type="http://schemas.openxmlformats.org/officeDocument/2006/relationships/image" Target="../media/image87.svg"/><Relationship Id="rId14" Type="http://schemas.openxmlformats.org/officeDocument/2006/relationships/image" Target="../media/image9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png"/><Relationship Id="rId4" Type="http://schemas.openxmlformats.org/officeDocument/2006/relationships/image" Target="../media/image6.jpeg"/><Relationship Id="rId9" Type="http://schemas.openxmlformats.org/officeDocument/2006/relationships/customXml" Target="../ink/ink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3" Type="http://schemas.openxmlformats.org/officeDocument/2006/relationships/image" Target="../media/image100.png"/><Relationship Id="rId7" Type="http://schemas.openxmlformats.org/officeDocument/2006/relationships/image" Target="../media/image104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2.png"/><Relationship Id="rId13" Type="http://schemas.openxmlformats.org/officeDocument/2006/relationships/image" Target="../media/image117.png"/><Relationship Id="rId3" Type="http://schemas.openxmlformats.org/officeDocument/2006/relationships/image" Target="../media/image107.png"/><Relationship Id="rId7" Type="http://schemas.openxmlformats.org/officeDocument/2006/relationships/image" Target="../media/image111.png"/><Relationship Id="rId12" Type="http://schemas.openxmlformats.org/officeDocument/2006/relationships/image" Target="../media/image116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svg"/><Relationship Id="rId11" Type="http://schemas.openxmlformats.org/officeDocument/2006/relationships/image" Target="../media/image115.png"/><Relationship Id="rId5" Type="http://schemas.openxmlformats.org/officeDocument/2006/relationships/image" Target="../media/image109.png"/><Relationship Id="rId10" Type="http://schemas.openxmlformats.org/officeDocument/2006/relationships/image" Target="../media/image114.png"/><Relationship Id="rId4" Type="http://schemas.openxmlformats.org/officeDocument/2006/relationships/image" Target="../media/image108.png"/><Relationship Id="rId9" Type="http://schemas.openxmlformats.org/officeDocument/2006/relationships/image" Target="../media/image11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sv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2.png"/><Relationship Id="rId4" Type="http://schemas.openxmlformats.org/officeDocument/2006/relationships/image" Target="../media/image119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png"/><Relationship Id="rId7" Type="http://schemas.openxmlformats.org/officeDocument/2006/relationships/image" Target="../media/image126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5.png"/><Relationship Id="rId5" Type="http://schemas.openxmlformats.org/officeDocument/2006/relationships/image" Target="../media/image92.png"/><Relationship Id="rId4" Type="http://schemas.openxmlformats.org/officeDocument/2006/relationships/image" Target="../media/image124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9.png"/><Relationship Id="rId7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10" Type="http://schemas.openxmlformats.org/officeDocument/2006/relationships/image" Target="../media/image11.png"/><Relationship Id="rId4" Type="http://schemas.openxmlformats.org/officeDocument/2006/relationships/image" Target="../media/image4.jpeg"/><Relationship Id="rId9" Type="http://schemas.openxmlformats.org/officeDocument/2006/relationships/customXml" Target="../ink/ink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7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5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12" Type="http://schemas.openxmlformats.org/officeDocument/2006/relationships/image" Target="../media/image3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11" Type="http://schemas.openxmlformats.org/officeDocument/2006/relationships/image" Target="../media/image33.png"/><Relationship Id="rId5" Type="http://schemas.openxmlformats.org/officeDocument/2006/relationships/image" Target="../media/image29.png"/><Relationship Id="rId10" Type="http://schemas.openxmlformats.org/officeDocument/2006/relationships/image" Target="../media/image14.png"/><Relationship Id="rId4" Type="http://schemas.openxmlformats.org/officeDocument/2006/relationships/image" Target="../media/image28.png"/><Relationship Id="rId9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A group of people in white hazmat suits&#10;&#10;Description automatically generated">
            <a:extLst>
              <a:ext uri="{FF2B5EF4-FFF2-40B4-BE49-F238E27FC236}">
                <a16:creationId xmlns:a16="http://schemas.microsoft.com/office/drawing/2014/main" id="{FD57D9AB-D7B6-90BB-2DB2-AA75B1667E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581" y="-39964"/>
            <a:ext cx="12389410" cy="6951782"/>
          </a:xfrm>
          <a:prstGeom prst="rect">
            <a:avLst/>
          </a:prstGeom>
        </p:spPr>
      </p:pic>
      <p:grpSp>
        <p:nvGrpSpPr>
          <p:cNvPr id="4" name="Group 3">
            <a:extLst>
              <a:ext uri="{FF2B5EF4-FFF2-40B4-BE49-F238E27FC236}">
                <a16:creationId xmlns:a16="http://schemas.microsoft.com/office/drawing/2014/main" id="{613F1113-7174-6261-6534-61136F40D6CB}"/>
              </a:ext>
            </a:extLst>
          </p:cNvPr>
          <p:cNvGrpSpPr/>
          <p:nvPr/>
        </p:nvGrpSpPr>
        <p:grpSpPr>
          <a:xfrm>
            <a:off x="-226117" y="5030324"/>
            <a:ext cx="2541732" cy="2541730"/>
            <a:chOff x="-2095214" y="4261138"/>
            <a:chExt cx="2798621" cy="2798621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1B83F972-E460-81FD-FA23-2C8A2CE1F0A2}"/>
                </a:ext>
              </a:extLst>
            </p:cNvPr>
            <p:cNvSpPr/>
            <p:nvPr/>
          </p:nvSpPr>
          <p:spPr>
            <a:xfrm>
              <a:off x="-1819275" y="5286374"/>
              <a:ext cx="2076450" cy="96202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6" name="Picture 5" descr="A close up of a logo&#10;&#10;Description automatically generated">
              <a:extLst>
                <a:ext uri="{FF2B5EF4-FFF2-40B4-BE49-F238E27FC236}">
                  <a16:creationId xmlns:a16="http://schemas.microsoft.com/office/drawing/2014/main" id="{AF6D518F-B61C-D8D1-480C-C8F4548D0A0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095214" y="4261138"/>
              <a:ext cx="2798621" cy="2798621"/>
            </a:xfrm>
            <a:prstGeom prst="rect">
              <a:avLst/>
            </a:prstGeom>
          </p:spPr>
        </p:pic>
      </p:grpSp>
      <p:pic>
        <p:nvPicPr>
          <p:cNvPr id="7" name="Picture 6" descr="Image result for uconn logo">
            <a:extLst>
              <a:ext uri="{FF2B5EF4-FFF2-40B4-BE49-F238E27FC236}">
                <a16:creationId xmlns:a16="http://schemas.microsoft.com/office/drawing/2014/main" id="{54C75A31-299F-1AFC-E84E-D8B00A7CA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1621" y="6166602"/>
            <a:ext cx="2085114" cy="65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ubtitle 2">
            <a:extLst>
              <a:ext uri="{FF2B5EF4-FFF2-40B4-BE49-F238E27FC236}">
                <a16:creationId xmlns:a16="http://schemas.microsoft.com/office/drawing/2014/main" id="{8042D39C-4C44-42C0-3A73-ED94E4B4B127}"/>
              </a:ext>
            </a:extLst>
          </p:cNvPr>
          <p:cNvSpPr txBox="1">
            <a:spLocks/>
          </p:cNvSpPr>
          <p:nvPr/>
        </p:nvSpPr>
        <p:spPr>
          <a:xfrm>
            <a:off x="5079656" y="6134100"/>
            <a:ext cx="2227924" cy="723900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Dan McCarron</a:t>
            </a:r>
          </a:p>
          <a:p>
            <a:pPr algn="ctr">
              <a:spcBef>
                <a:spcPts val="0"/>
              </a:spcBef>
            </a:pPr>
            <a:r>
              <a:rPr lang="en-US" sz="2000" dirty="0">
                <a:solidFill>
                  <a:schemeClr val="bg1"/>
                </a:solidFill>
                <a:latin typeface="+mj-lt"/>
              </a:rPr>
              <a:t>January 14</a:t>
            </a:r>
            <a:r>
              <a:rPr lang="en-US" sz="2000" baseline="30000" dirty="0">
                <a:solidFill>
                  <a:schemeClr val="bg1"/>
                </a:solidFill>
                <a:latin typeface="+mj-lt"/>
              </a:rPr>
              <a:t>th</a:t>
            </a:r>
            <a:r>
              <a:rPr lang="en-US" sz="2000" dirty="0">
                <a:solidFill>
                  <a:schemeClr val="bg1"/>
                </a:solidFill>
                <a:latin typeface="+mj-lt"/>
              </a:rPr>
              <a:t>, 2025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1B537FB-6F41-4734-0E83-8654CC2C9F31}"/>
              </a:ext>
            </a:extLst>
          </p:cNvPr>
          <p:cNvSpPr>
            <a:spLocks noGrp="1"/>
          </p:cNvSpPr>
          <p:nvPr/>
        </p:nvSpPr>
        <p:spPr>
          <a:xfrm>
            <a:off x="-140581" y="18712"/>
            <a:ext cx="12376258" cy="1504164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5600" dirty="0">
                <a:solidFill>
                  <a:schemeClr val="bg1"/>
                </a:solidFill>
              </a:rPr>
              <a:t>Laser cooled alkaline-earth like molecules </a:t>
            </a:r>
          </a:p>
          <a:p>
            <a:r>
              <a:rPr lang="en-US" sz="5600" dirty="0">
                <a:solidFill>
                  <a:schemeClr val="bg1"/>
                </a:solidFill>
              </a:rPr>
              <a:t>for quantum science</a:t>
            </a:r>
          </a:p>
        </p:txBody>
      </p:sp>
    </p:spTree>
    <p:extLst>
      <p:ext uri="{BB962C8B-B14F-4D97-AF65-F5344CB8AC3E}">
        <p14:creationId xmlns:p14="http://schemas.microsoft.com/office/powerpoint/2010/main" val="42848696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E62FB79-B4A1-A298-ED93-8B06021D98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79254" y="1354619"/>
            <a:ext cx="5887548" cy="46695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AF437C3-DE54-2D46-A1D5-4119A894290D}"/>
              </a:ext>
            </a:extLst>
          </p:cNvPr>
          <p:cNvSpPr txBox="1"/>
          <p:nvPr/>
        </p:nvSpPr>
        <p:spPr>
          <a:xfrm>
            <a:off x="72362" y="88356"/>
            <a:ext cx="434356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Laser slowing in AlCl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7FC4F3D-4D6D-E3E7-B085-6EC119F88C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26942" y="1290181"/>
            <a:ext cx="5638241" cy="475279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903D433-33A4-D172-687D-B47D7E24D27A}"/>
              </a:ext>
            </a:extLst>
          </p:cNvPr>
          <p:cNvSpPr txBox="1"/>
          <p:nvPr/>
        </p:nvSpPr>
        <p:spPr>
          <a:xfrm>
            <a:off x="2440027" y="1021057"/>
            <a:ext cx="2291141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cs typeface="Times New Roman" panose="02020603050405020304" pitchFamily="18" charset="0"/>
              </a:rPr>
              <a:t>Beam </a:t>
            </a:r>
            <a:r>
              <a:rPr lang="el-GR" sz="2200" dirty="0">
                <a:cs typeface="Times New Roman" panose="02020603050405020304" pitchFamily="18" charset="0"/>
              </a:rPr>
              <a:t>Δ</a:t>
            </a:r>
            <a:r>
              <a:rPr lang="en-US" sz="2200" dirty="0" err="1">
                <a:cs typeface="Times New Roman" panose="02020603050405020304" pitchFamily="18" charset="0"/>
              </a:rPr>
              <a:t>v</a:t>
            </a:r>
            <a:r>
              <a:rPr lang="en-US" sz="2200" baseline="-25000" dirty="0" err="1">
                <a:cs typeface="Times New Roman" panose="02020603050405020304" pitchFamily="18" charset="0"/>
              </a:rPr>
              <a:t>fwd</a:t>
            </a:r>
            <a:r>
              <a:rPr lang="en-US" sz="2200" dirty="0">
                <a:cs typeface="Times New Roman" panose="02020603050405020304" pitchFamily="18" charset="0"/>
              </a:rPr>
              <a:t> vs </a:t>
            </a:r>
            <a:r>
              <a:rPr lang="en-US" sz="2200" dirty="0" err="1">
                <a:cs typeface="Times New Roman" panose="02020603050405020304" pitchFamily="18" charset="0"/>
              </a:rPr>
              <a:t>t</a:t>
            </a:r>
            <a:r>
              <a:rPr lang="en-US" sz="2200" baseline="-25000" dirty="0" err="1">
                <a:cs typeface="Times New Roman" panose="02020603050405020304" pitchFamily="18" charset="0"/>
              </a:rPr>
              <a:t>slow</a:t>
            </a:r>
            <a:endParaRPr lang="en-US" sz="2200" baseline="-25000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06C33BE-37F1-C0B2-3C91-6170FD42CDD3}"/>
              </a:ext>
            </a:extLst>
          </p:cNvPr>
          <p:cNvSpPr txBox="1"/>
          <p:nvPr/>
        </p:nvSpPr>
        <p:spPr>
          <a:xfrm>
            <a:off x="7738175" y="1001846"/>
            <a:ext cx="3623813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cs typeface="Times New Roman" panose="02020603050405020304" pitchFamily="18" charset="0"/>
              </a:rPr>
              <a:t>Vibrational closure w/ 3 lasers</a:t>
            </a:r>
            <a:endParaRPr lang="en-US" sz="2200" baseline="-25000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0BCB770-8509-7A84-36BB-ACC9A3947CB0}"/>
              </a:ext>
            </a:extLst>
          </p:cNvPr>
          <p:cNvGrpSpPr/>
          <p:nvPr/>
        </p:nvGrpSpPr>
        <p:grpSpPr>
          <a:xfrm>
            <a:off x="6260203" y="1395363"/>
            <a:ext cx="5887549" cy="4644710"/>
            <a:chOff x="6260203" y="1395363"/>
            <a:chExt cx="5887549" cy="4644710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D34C63C-2256-283C-5056-8730A53FE11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260203" y="1395363"/>
              <a:ext cx="5887549" cy="4644710"/>
            </a:xfrm>
            <a:prstGeom prst="rect">
              <a:avLst/>
            </a:prstGeom>
          </p:spPr>
        </p:pic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6077AE9E-1B0F-6767-2B53-113CF6971F07}"/>
                </a:ext>
              </a:extLst>
            </p:cNvPr>
            <p:cNvSpPr txBox="1"/>
            <p:nvPr/>
          </p:nvSpPr>
          <p:spPr>
            <a:xfrm>
              <a:off x="9902264" y="2299454"/>
              <a:ext cx="171874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dirty="0">
                  <a:solidFill>
                    <a:srgbClr val="FF0000"/>
                  </a:solidFill>
                </a:rPr>
                <a:t>VBR </a:t>
              </a:r>
              <a:r>
                <a:rPr lang="en-US" sz="2400" b="0" i="0" dirty="0">
                  <a:solidFill>
                    <a:srgbClr val="FF0000"/>
                  </a:solidFill>
                  <a:effectLst/>
                  <a:latin typeface="Google Sans"/>
                </a:rPr>
                <a:t>≥</a:t>
              </a:r>
              <a:r>
                <a:rPr lang="en-US" sz="2200" dirty="0">
                  <a:solidFill>
                    <a:srgbClr val="FF0000"/>
                  </a:solidFill>
                </a:rPr>
                <a:t> 0.9996</a:t>
              </a: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552F4B9-4036-EF34-AECA-C5F5815A48F5}"/>
                </a:ext>
              </a:extLst>
            </p:cNvPr>
            <p:cNvSpPr txBox="1"/>
            <p:nvPr/>
          </p:nvSpPr>
          <p:spPr>
            <a:xfrm>
              <a:off x="7023658" y="5008199"/>
              <a:ext cx="422743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Monte Carlo accounts for beam divergence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531573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8A0B52F-97D0-1C7B-1A0D-BF6F603F2D17}"/>
              </a:ext>
            </a:extLst>
          </p:cNvPr>
          <p:cNvSpPr txBox="1"/>
          <p:nvPr/>
        </p:nvSpPr>
        <p:spPr>
          <a:xfrm>
            <a:off x="72362" y="88356"/>
            <a:ext cx="86900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Towards laser cooled &amp; trapped AlCl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5920063-B3A4-23D2-3D1D-0DE276D0F7BC}"/>
              </a:ext>
            </a:extLst>
          </p:cNvPr>
          <p:cNvGrpSpPr/>
          <p:nvPr/>
        </p:nvGrpSpPr>
        <p:grpSpPr>
          <a:xfrm>
            <a:off x="2606955" y="914400"/>
            <a:ext cx="6978090" cy="5846922"/>
            <a:chOff x="2606955" y="914400"/>
            <a:chExt cx="6978090" cy="5846922"/>
          </a:xfrm>
        </p:grpSpPr>
        <p:pic>
          <p:nvPicPr>
            <p:cNvPr id="6" name="Picture 5" descr="A group of men in a factory&#10;&#10;Description automatically generated">
              <a:extLst>
                <a:ext uri="{FF2B5EF4-FFF2-40B4-BE49-F238E27FC236}">
                  <a16:creationId xmlns:a16="http://schemas.microsoft.com/office/drawing/2014/main" id="{AE89456B-08B2-5AC6-06CD-F2AAC84B4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10491"/>
            <a:stretch/>
          </p:blipFill>
          <p:spPr>
            <a:xfrm>
              <a:off x="2606955" y="914400"/>
              <a:ext cx="6978090" cy="5846922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FCE61A4C-013E-DBEA-7D4F-3E928F711042}"/>
                </a:ext>
              </a:extLst>
            </p:cNvPr>
            <p:cNvGrpSpPr/>
            <p:nvPr/>
          </p:nvGrpSpPr>
          <p:grpSpPr>
            <a:xfrm>
              <a:off x="6135388" y="1029584"/>
              <a:ext cx="3361546" cy="484950"/>
              <a:chOff x="9753602" y="372847"/>
              <a:chExt cx="3361546" cy="484950"/>
            </a:xfrm>
          </p:grpSpPr>
          <p:sp>
            <p:nvSpPr>
              <p:cNvPr id="8" name="Rectangle: Rounded Corners 7">
                <a:extLst>
                  <a:ext uri="{FF2B5EF4-FFF2-40B4-BE49-F238E27FC236}">
                    <a16:creationId xmlns:a16="http://schemas.microsoft.com/office/drawing/2014/main" id="{3D7B7BE4-4C89-E12B-7A8B-F9FB369AA8E6}"/>
                  </a:ext>
                </a:extLst>
              </p:cNvPr>
              <p:cNvSpPr/>
              <p:nvPr/>
            </p:nvSpPr>
            <p:spPr>
              <a:xfrm>
                <a:off x="9753602" y="372847"/>
                <a:ext cx="3345916" cy="48495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000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C2B452A9-A308-3CB3-1B9E-24A5F7005DB3}"/>
                  </a:ext>
                </a:extLst>
              </p:cNvPr>
              <p:cNvSpPr txBox="1"/>
              <p:nvPr/>
            </p:nvSpPr>
            <p:spPr>
              <a:xfrm>
                <a:off x="9769232" y="433264"/>
                <a:ext cx="3345916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/>
                  <a:t>Trapping region installed fall 2024</a:t>
                </a:r>
              </a:p>
            </p:txBody>
          </p:sp>
        </p:grpSp>
      </p:grpSp>
      <p:pic>
        <p:nvPicPr>
          <p:cNvPr id="15" name="Picture 14" descr="A group of men in a factory&#10;&#10;Description automatically generated">
            <a:extLst>
              <a:ext uri="{FF2B5EF4-FFF2-40B4-BE49-F238E27FC236}">
                <a16:creationId xmlns:a16="http://schemas.microsoft.com/office/drawing/2014/main" id="{BD4AD8C7-7CD2-5C0D-1603-C4582DCB58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27" t="42323" r="31093" b="33774"/>
          <a:stretch/>
        </p:blipFill>
        <p:spPr>
          <a:xfrm>
            <a:off x="2198828" y="1194842"/>
            <a:ext cx="7904380" cy="4515810"/>
          </a:xfrm>
          <a:prstGeom prst="rect">
            <a:avLst/>
          </a:prstGeom>
        </p:spPr>
      </p:pic>
      <p:grpSp>
        <p:nvGrpSpPr>
          <p:cNvPr id="24" name="Group 23">
            <a:extLst>
              <a:ext uri="{FF2B5EF4-FFF2-40B4-BE49-F238E27FC236}">
                <a16:creationId xmlns:a16="http://schemas.microsoft.com/office/drawing/2014/main" id="{82DE7178-6092-39AE-EE79-7B22B6FABB29}"/>
              </a:ext>
            </a:extLst>
          </p:cNvPr>
          <p:cNvGrpSpPr/>
          <p:nvPr/>
        </p:nvGrpSpPr>
        <p:grpSpPr>
          <a:xfrm>
            <a:off x="5133109" y="2417831"/>
            <a:ext cx="4239491" cy="1194761"/>
            <a:chOff x="5133109" y="2417831"/>
            <a:chExt cx="4239491" cy="1194761"/>
          </a:xfrm>
        </p:grpSpPr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60220EB6-BB2E-C929-52F0-514F4B74DA7B}"/>
                </a:ext>
              </a:extLst>
            </p:cNvPr>
            <p:cNvCxnSpPr>
              <a:cxnSpLocks/>
            </p:cNvCxnSpPr>
            <p:nvPr/>
          </p:nvCxnSpPr>
          <p:spPr>
            <a:xfrm>
              <a:off x="5133109" y="2847111"/>
              <a:ext cx="4239491" cy="0"/>
            </a:xfrm>
            <a:prstGeom prst="straightConnector1">
              <a:avLst/>
            </a:prstGeom>
            <a:ln w="57150">
              <a:solidFill>
                <a:srgbClr val="FF0000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0998FAE4-C91F-3B6A-2428-32F98CEA2ABC}"/>
                </a:ext>
              </a:extLst>
            </p:cNvPr>
            <p:cNvSpPr/>
            <p:nvPr/>
          </p:nvSpPr>
          <p:spPr>
            <a:xfrm>
              <a:off x="6855468" y="2417831"/>
              <a:ext cx="776688" cy="263350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40 cm</a:t>
              </a:r>
            </a:p>
          </p:txBody>
        </p:sp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EA5F72F8-4702-635F-AE17-66FABA696986}"/>
                </a:ext>
              </a:extLst>
            </p:cNvPr>
            <p:cNvSpPr/>
            <p:nvPr/>
          </p:nvSpPr>
          <p:spPr>
            <a:xfrm>
              <a:off x="6481708" y="3064287"/>
              <a:ext cx="1524207" cy="548305"/>
            </a:xfrm>
            <a:prstGeom prst="roundRect">
              <a:avLst/>
            </a:prstGeom>
            <a:solidFill>
              <a:schemeClr val="bg1"/>
            </a:solidFill>
            <a:ln w="38100"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chemeClr val="tx1"/>
                  </a:solidFill>
                </a:rPr>
                <a:t>&gt; 10</a:t>
              </a:r>
              <a:r>
                <a:rPr lang="en-US" baseline="30000" dirty="0">
                  <a:solidFill>
                    <a:schemeClr val="tx1"/>
                  </a:solidFill>
                </a:rPr>
                <a:t>8</a:t>
              </a:r>
              <a:r>
                <a:rPr lang="en-US" dirty="0">
                  <a:solidFill>
                    <a:schemeClr val="tx1"/>
                  </a:solidFill>
                </a:rPr>
                <a:t> mol./pulse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E6D102A8-DF17-7ADA-8B4C-2BB7E33B8130}"/>
              </a:ext>
            </a:extLst>
          </p:cNvPr>
          <p:cNvSpPr txBox="1"/>
          <p:nvPr/>
        </p:nvSpPr>
        <p:spPr>
          <a:xfrm>
            <a:off x="1794367" y="5851266"/>
            <a:ext cx="3864968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cs typeface="Times New Roman" panose="02020603050405020304" pitchFamily="18" charset="0"/>
              </a:rPr>
              <a:t>Axial gradients up to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~</a:t>
            </a:r>
            <a:r>
              <a:rPr lang="en-US" sz="2200" dirty="0">
                <a:cs typeface="Times New Roman" panose="02020603050405020304" pitchFamily="18" charset="0"/>
              </a:rPr>
              <a:t>200 G/cm</a:t>
            </a:r>
          </a:p>
          <a:p>
            <a:pPr algn="ctr"/>
            <a:r>
              <a:rPr lang="en-US" sz="2200" dirty="0">
                <a:cs typeface="Times New Roman" panose="02020603050405020304" pitchFamily="18" charset="0"/>
              </a:rPr>
              <a:t>Up to 1” diameter MOT beams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7578C6DA-30F4-F1E5-7D85-AD3D49E43BD9}"/>
              </a:ext>
            </a:extLst>
          </p:cNvPr>
          <p:cNvSpPr/>
          <p:nvPr/>
        </p:nvSpPr>
        <p:spPr>
          <a:xfrm>
            <a:off x="8821929" y="1332561"/>
            <a:ext cx="875616" cy="2824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Source</a:t>
            </a: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0FAD4BEC-E41F-8B34-D65E-B4D270A8E5D0}"/>
              </a:ext>
            </a:extLst>
          </p:cNvPr>
          <p:cNvSpPr/>
          <p:nvPr/>
        </p:nvSpPr>
        <p:spPr>
          <a:xfrm>
            <a:off x="5409133" y="1340396"/>
            <a:ext cx="702128" cy="28246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Trap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24B225A-06FA-87AB-E12C-759F3B68A776}"/>
              </a:ext>
            </a:extLst>
          </p:cNvPr>
          <p:cNvGrpSpPr/>
          <p:nvPr/>
        </p:nvGrpSpPr>
        <p:grpSpPr>
          <a:xfrm>
            <a:off x="5609614" y="4430527"/>
            <a:ext cx="6429347" cy="2330850"/>
            <a:chOff x="1467857" y="1531779"/>
            <a:chExt cx="9454911" cy="3427717"/>
          </a:xfrm>
        </p:grpSpPr>
        <p:pic>
          <p:nvPicPr>
            <p:cNvPr id="9" name="Picture 4">
              <a:extLst>
                <a:ext uri="{FF2B5EF4-FFF2-40B4-BE49-F238E27FC236}">
                  <a16:creationId xmlns:a16="http://schemas.microsoft.com/office/drawing/2014/main" id="{925DCA85-FE7B-7BBF-56D5-514023F6F3F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2826" b="25063"/>
            <a:stretch/>
          </p:blipFill>
          <p:spPr bwMode="auto">
            <a:xfrm>
              <a:off x="1467857" y="1531779"/>
              <a:ext cx="3104330" cy="342771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424BEC7A-B6E7-0492-1A8F-52CC44C310D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842457" y="1531779"/>
              <a:ext cx="6080311" cy="342771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715608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7" grpId="0" animBg="1"/>
      <p:bldP spid="27" grpId="1" animBg="1"/>
      <p:bldP spid="28" grpId="0" animBg="1"/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>
            <a:extLst>
              <a:ext uri="{FF2B5EF4-FFF2-40B4-BE49-F238E27FC236}">
                <a16:creationId xmlns:a16="http://schemas.microsoft.com/office/drawing/2014/main" id="{5C13163B-7150-8011-EFAA-CB16BBFA47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2" y="775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811F5AE5-DF8E-3F9A-AE92-4FA5CB458F38}"/>
              </a:ext>
            </a:extLst>
          </p:cNvPr>
          <p:cNvSpPr>
            <a:spLocks noGrp="1"/>
          </p:cNvSpPr>
          <p:nvPr/>
        </p:nvSpPr>
        <p:spPr>
          <a:xfrm>
            <a:off x="524504" y="5995"/>
            <a:ext cx="11188130" cy="695996"/>
          </a:xfrm>
          <a:prstGeom prst="rect">
            <a:avLst/>
          </a:prstGeom>
          <a:solidFill>
            <a:schemeClr val="tx1">
              <a:alpha val="80000"/>
            </a:schemeClr>
          </a:solidFill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7030A0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Now to </a:t>
            </a:r>
            <a:r>
              <a:rPr lang="en-US" sz="4000" b="1" dirty="0">
                <a:solidFill>
                  <a:schemeClr val="bg1"/>
                </a:solidFill>
              </a:rPr>
              <a:t>short-range</a:t>
            </a:r>
            <a:r>
              <a:rPr lang="en-US" sz="4000" dirty="0">
                <a:solidFill>
                  <a:schemeClr val="bg1"/>
                </a:solidFill>
              </a:rPr>
              <a:t> interactions with cold CH radicals</a:t>
            </a:r>
          </a:p>
        </p:txBody>
      </p:sp>
    </p:spTree>
    <p:extLst>
      <p:ext uri="{BB962C8B-B14F-4D97-AF65-F5344CB8AC3E}">
        <p14:creationId xmlns:p14="http://schemas.microsoft.com/office/powerpoint/2010/main" val="398815454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B8D84C8-98FE-A2DB-C0E5-FFF1A7EFB0C1}"/>
              </a:ext>
            </a:extLst>
          </p:cNvPr>
          <p:cNvSpPr txBox="1"/>
          <p:nvPr/>
        </p:nvSpPr>
        <p:spPr>
          <a:xfrm>
            <a:off x="49045" y="-49522"/>
            <a:ext cx="5937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A cold, slow beam of CH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9362F87E-178E-2030-E3F7-5135ED11836C}"/>
              </a:ext>
            </a:extLst>
          </p:cNvPr>
          <p:cNvGrpSpPr/>
          <p:nvPr/>
        </p:nvGrpSpPr>
        <p:grpSpPr>
          <a:xfrm>
            <a:off x="6147418" y="1346914"/>
            <a:ext cx="5864336" cy="5456294"/>
            <a:chOff x="6327664" y="57873"/>
            <a:chExt cx="5864336" cy="545629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F786077D-84AE-EC28-B573-CDD1DFE93A5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6327664" y="878167"/>
              <a:ext cx="5363506" cy="4636000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1C82924C-2AB3-903B-9898-EDF2E4544A85}"/>
                </a:ext>
              </a:extLst>
            </p:cNvPr>
            <p:cNvSpPr txBox="1"/>
            <p:nvPr/>
          </p:nvSpPr>
          <p:spPr>
            <a:xfrm>
              <a:off x="8276313" y="3769791"/>
              <a:ext cx="209627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/>
                <a:t>Peak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US" sz="2400" dirty="0"/>
                <a:t> 100 m/s</a:t>
              </a:r>
              <a:endParaRPr lang="en-US" dirty="0">
                <a:cs typeface="Times New Roman" panose="02020603050405020304" pitchFamily="18" charset="0"/>
              </a:endParaRP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EBD69990-D5EC-D5DE-C1C1-1BD9E99A463A}"/>
                </a:ext>
              </a:extLst>
            </p:cNvPr>
            <p:cNvSpPr/>
            <p:nvPr/>
          </p:nvSpPr>
          <p:spPr>
            <a:xfrm>
              <a:off x="9091532" y="57873"/>
              <a:ext cx="3009800" cy="176514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3CBE6FDF-67EF-1434-55BA-075A98BC4D73}"/>
                </a:ext>
              </a:extLst>
            </p:cNvPr>
            <p:cNvSpPr/>
            <p:nvPr/>
          </p:nvSpPr>
          <p:spPr>
            <a:xfrm>
              <a:off x="9823090" y="210273"/>
              <a:ext cx="2368910" cy="24979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784D472-6DCC-A069-160F-09456EDF5AC2}"/>
                </a:ext>
              </a:extLst>
            </p:cNvPr>
            <p:cNvSpPr txBox="1"/>
            <p:nvPr/>
          </p:nvSpPr>
          <p:spPr>
            <a:xfrm>
              <a:off x="9823090" y="4019555"/>
              <a:ext cx="175069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endParaRPr lang="en-US" b="1" dirty="0">
                <a:solidFill>
                  <a:schemeClr val="bg1">
                    <a:lumMod val="50000"/>
                  </a:schemeClr>
                </a:solidFill>
              </a:endParaRPr>
            </a:p>
            <a:p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US" b="1" dirty="0">
                  <a:solidFill>
                    <a:schemeClr val="bg1">
                      <a:lumMod val="50000"/>
                    </a:schemeClr>
                  </a:solidFill>
                  <a:cs typeface="Times New Roman" panose="02020603050405020304" pitchFamily="18" charset="0"/>
                </a:rPr>
                <a:t>1400 photons</a:t>
              </a:r>
            </a:p>
          </p:txBody>
        </p:sp>
        <p:pic>
          <p:nvPicPr>
            <p:cNvPr id="17" name="Graphic 16">
              <a:extLst>
                <a:ext uri="{FF2B5EF4-FFF2-40B4-BE49-F238E27FC236}">
                  <a16:creationId xmlns:a16="http://schemas.microsoft.com/office/drawing/2014/main" id="{AD7321EE-D63F-CEF0-C84B-06CCAE7436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9223482" y="140267"/>
              <a:ext cx="2808446" cy="2400228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07CB10B-6F14-89DD-7258-C7798C7E328C}"/>
              </a:ext>
            </a:extLst>
          </p:cNvPr>
          <p:cNvGrpSpPr/>
          <p:nvPr/>
        </p:nvGrpSpPr>
        <p:grpSpPr>
          <a:xfrm>
            <a:off x="105657" y="2137178"/>
            <a:ext cx="5643250" cy="4686766"/>
            <a:chOff x="215125" y="1074553"/>
            <a:chExt cx="5643250" cy="4686766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D191EB3F-DA95-1847-54E4-F30482172443}"/>
                </a:ext>
              </a:extLst>
            </p:cNvPr>
            <p:cNvGrpSpPr/>
            <p:nvPr/>
          </p:nvGrpSpPr>
          <p:grpSpPr>
            <a:xfrm>
              <a:off x="215125" y="1074553"/>
              <a:ext cx="5643250" cy="4686766"/>
              <a:chOff x="6334572" y="866102"/>
              <a:chExt cx="5643250" cy="4686766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847E001-DB51-4931-AB2B-FB4B21AC23E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334572" y="866102"/>
                <a:ext cx="5643250" cy="4686766"/>
              </a:xfrm>
              <a:prstGeom prst="rect">
                <a:avLst/>
              </a:prstGeom>
            </p:spPr>
          </p:pic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6DAD8B05-0E82-CF3F-AD19-F77BDC5EB3B9}"/>
                  </a:ext>
                </a:extLst>
              </p:cNvPr>
              <p:cNvSpPr txBox="1"/>
              <p:nvPr/>
            </p:nvSpPr>
            <p:spPr>
              <a:xfrm>
                <a:off x="7946012" y="2197612"/>
                <a:ext cx="1813317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T</a:t>
                </a:r>
                <a:r>
                  <a:rPr lang="en-US" sz="2400" baseline="-25000" dirty="0"/>
                  <a:t>rot</a:t>
                </a:r>
                <a:r>
                  <a:rPr lang="en-US" sz="2400" dirty="0"/>
                  <a:t> = 0.8(3) K</a:t>
                </a:r>
                <a:endParaRPr lang="en-US" sz="2400" dirty="0">
                  <a:cs typeface="Times New Roman" panose="02020603050405020304" pitchFamily="18" charset="0"/>
                </a:endParaRP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EDFFB5A-B98F-1567-7901-A0D226D11041}"/>
                  </a:ext>
                </a:extLst>
              </p:cNvPr>
              <p:cNvSpPr txBox="1"/>
              <p:nvPr/>
            </p:nvSpPr>
            <p:spPr>
              <a:xfrm>
                <a:off x="7926636" y="1216992"/>
                <a:ext cx="1774845" cy="83099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/>
                  <a:t>|N=1, J=1/2</a:t>
                </a:r>
                <a:r>
                  <a:rPr lang="en-US" sz="2400" b="1" dirty="0">
                    <a:solidFill>
                      <a:srgbClr val="202124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⟩</a:t>
                </a:r>
              </a:p>
              <a:p>
                <a:pPr algn="ctr"/>
                <a:r>
                  <a:rPr lang="en-US" sz="2400" dirty="0">
                    <a:solidFill>
                      <a:srgbClr val="202124"/>
                    </a:solidFill>
                    <a:ea typeface="Calibri" panose="020F0502020204030204" pitchFamily="34" charset="0"/>
                    <a:cs typeface="Times New Roman" panose="02020603050405020304" pitchFamily="18" charset="0"/>
                  </a:rPr>
                  <a:t>Λ-doublet</a:t>
                </a:r>
                <a:r>
                  <a:rPr lang="en-US" sz="1800" dirty="0">
                    <a:solidFill>
                      <a:srgbClr val="202124"/>
                    </a:solidFill>
                    <a:effectLst/>
                    <a:latin typeface="+mj-lt"/>
                    <a:ea typeface="Calibri" panose="020F0502020204030204" pitchFamily="34" charset="0"/>
                  </a:rPr>
                  <a:t> </a:t>
                </a:r>
                <a:endParaRPr lang="en-US" sz="2400" dirty="0">
                  <a:latin typeface="+mj-lt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234CD51-91CB-67B5-64F5-3BDC42B07043}"/>
                </a:ext>
              </a:extLst>
            </p:cNvPr>
            <p:cNvSpPr txBox="1"/>
            <p:nvPr/>
          </p:nvSpPr>
          <p:spPr>
            <a:xfrm>
              <a:off x="4526990" y="2717017"/>
              <a:ext cx="124482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US" sz="2400" dirty="0">
                  <a:cs typeface="Times New Roman" panose="02020603050405020304" pitchFamily="18" charset="0"/>
                </a:rPr>
                <a:t> 10</a:t>
              </a:r>
              <a:r>
                <a:rPr lang="en-US" sz="2400" baseline="30000" dirty="0">
                  <a:cs typeface="Times New Roman" panose="02020603050405020304" pitchFamily="18" charset="0"/>
                </a:rPr>
                <a:t>9</a:t>
              </a:r>
              <a:r>
                <a:rPr lang="en-US" sz="2400" dirty="0">
                  <a:cs typeface="Times New Roman" panose="02020603050405020304" pitchFamily="18" charset="0"/>
                </a:rPr>
                <a:t> /</a:t>
              </a:r>
              <a:r>
                <a:rPr lang="en-US" sz="2400" dirty="0" err="1">
                  <a:cs typeface="Times New Roman" panose="02020603050405020304" pitchFamily="18" charset="0"/>
                </a:rPr>
                <a:t>sr</a:t>
              </a:r>
              <a:endParaRPr lang="en-US" sz="2400" dirty="0">
                <a:cs typeface="Times New Roman" panose="02020603050405020304" pitchFamily="18" charset="0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FBBE007-0928-7947-FEE6-1602F4DA344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571446" y="1223631"/>
              <a:ext cx="1176926" cy="1528556"/>
            </a:xfrm>
            <a:prstGeom prst="rect">
              <a:avLst/>
            </a:prstGeom>
          </p:spPr>
        </p:pic>
      </p:grp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A15F694A-7D57-D394-491C-CAEFB0AA8BA7}"/>
              </a:ext>
            </a:extLst>
          </p:cNvPr>
          <p:cNvGrpSpPr/>
          <p:nvPr/>
        </p:nvGrpSpPr>
        <p:grpSpPr>
          <a:xfrm>
            <a:off x="5270995" y="-11470"/>
            <a:ext cx="4555600" cy="2132443"/>
            <a:chOff x="3631470" y="2916999"/>
            <a:chExt cx="4555600" cy="2132443"/>
          </a:xfrm>
        </p:grpSpPr>
        <p:grpSp>
          <p:nvGrpSpPr>
            <p:cNvPr id="114" name="Group 113">
              <a:extLst>
                <a:ext uri="{FF2B5EF4-FFF2-40B4-BE49-F238E27FC236}">
                  <a16:creationId xmlns:a16="http://schemas.microsoft.com/office/drawing/2014/main" id="{F44079C9-893A-B98C-7CE6-27A1F9FB9B19}"/>
                </a:ext>
              </a:extLst>
            </p:cNvPr>
            <p:cNvGrpSpPr/>
            <p:nvPr/>
          </p:nvGrpSpPr>
          <p:grpSpPr>
            <a:xfrm>
              <a:off x="3631470" y="3283079"/>
              <a:ext cx="4555600" cy="1766363"/>
              <a:chOff x="3631470" y="3293450"/>
              <a:chExt cx="5624582" cy="2180844"/>
            </a:xfrm>
          </p:grpSpPr>
          <p:sp>
            <p:nvSpPr>
              <p:cNvPr id="116" name="Rectangle 115">
                <a:extLst>
                  <a:ext uri="{FF2B5EF4-FFF2-40B4-BE49-F238E27FC236}">
                    <a16:creationId xmlns:a16="http://schemas.microsoft.com/office/drawing/2014/main" id="{9C648E71-155B-2CE0-6C85-8617C4FC9DB3}"/>
                  </a:ext>
                </a:extLst>
              </p:cNvPr>
              <p:cNvSpPr/>
              <p:nvPr/>
            </p:nvSpPr>
            <p:spPr>
              <a:xfrm>
                <a:off x="5188117" y="3293450"/>
                <a:ext cx="2468880" cy="2180844"/>
              </a:xfrm>
              <a:prstGeom prst="rect">
                <a:avLst/>
              </a:prstGeom>
              <a:noFill/>
              <a:ln w="63500" cap="rnd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117" name="Rectangle 116">
                <a:extLst>
                  <a:ext uri="{FF2B5EF4-FFF2-40B4-BE49-F238E27FC236}">
                    <a16:creationId xmlns:a16="http://schemas.microsoft.com/office/drawing/2014/main" id="{F8930DF1-1953-F2FC-6E11-D4638BBA2E5A}"/>
                  </a:ext>
                </a:extLst>
              </p:cNvPr>
              <p:cNvSpPr/>
              <p:nvPr/>
            </p:nvSpPr>
            <p:spPr>
              <a:xfrm>
                <a:off x="7606894" y="4151632"/>
                <a:ext cx="197014" cy="53035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pic>
            <p:nvPicPr>
              <p:cNvPr id="118" name="Picture 117">
                <a:extLst>
                  <a:ext uri="{FF2B5EF4-FFF2-40B4-BE49-F238E27FC236}">
                    <a16:creationId xmlns:a16="http://schemas.microsoft.com/office/drawing/2014/main" id="{2117D963-0EA1-38D3-392E-A7782A2B5D8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94632">
                <a:off x="5873864" y="4228320"/>
                <a:ext cx="307262" cy="143108"/>
              </a:xfrm>
              <a:prstGeom prst="rect">
                <a:avLst/>
              </a:prstGeom>
            </p:spPr>
          </p:pic>
          <p:pic>
            <p:nvPicPr>
              <p:cNvPr id="119" name="Picture 118">
                <a:extLst>
                  <a:ext uri="{FF2B5EF4-FFF2-40B4-BE49-F238E27FC236}">
                    <a16:creationId xmlns:a16="http://schemas.microsoft.com/office/drawing/2014/main" id="{EF903F67-1CCC-2809-1534-30C247C721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1215672">
                <a:off x="6135090" y="4008368"/>
                <a:ext cx="345808" cy="161062"/>
              </a:xfrm>
              <a:prstGeom prst="rect">
                <a:avLst/>
              </a:prstGeom>
            </p:spPr>
          </p:pic>
          <p:pic>
            <p:nvPicPr>
              <p:cNvPr id="120" name="Picture 119">
                <a:extLst>
                  <a:ext uri="{FF2B5EF4-FFF2-40B4-BE49-F238E27FC236}">
                    <a16:creationId xmlns:a16="http://schemas.microsoft.com/office/drawing/2014/main" id="{BF28A6A8-2F58-100D-D0BE-AE5D9C57AA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715214">
                <a:off x="6086653" y="3511193"/>
                <a:ext cx="337702" cy="157287"/>
              </a:xfrm>
              <a:prstGeom prst="rect">
                <a:avLst/>
              </a:prstGeom>
            </p:spPr>
          </p:pic>
          <p:pic>
            <p:nvPicPr>
              <p:cNvPr id="121" name="Picture 120">
                <a:extLst>
                  <a:ext uri="{FF2B5EF4-FFF2-40B4-BE49-F238E27FC236}">
                    <a16:creationId xmlns:a16="http://schemas.microsoft.com/office/drawing/2014/main" id="{B1D438AD-6BCA-43EA-552A-1D371F5E75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21309">
                <a:off x="6232555" y="4389743"/>
                <a:ext cx="281683" cy="131196"/>
              </a:xfrm>
              <a:prstGeom prst="rect">
                <a:avLst/>
              </a:prstGeom>
            </p:spPr>
          </p:pic>
          <p:pic>
            <p:nvPicPr>
              <p:cNvPr id="122" name="Picture 121">
                <a:extLst>
                  <a:ext uri="{FF2B5EF4-FFF2-40B4-BE49-F238E27FC236}">
                    <a16:creationId xmlns:a16="http://schemas.microsoft.com/office/drawing/2014/main" id="{02AA0B16-2B3C-F63F-9870-771B78574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70561">
                <a:off x="5647307" y="4423215"/>
                <a:ext cx="319285" cy="148709"/>
              </a:xfrm>
              <a:prstGeom prst="rect">
                <a:avLst/>
              </a:prstGeom>
            </p:spPr>
          </p:pic>
          <p:pic>
            <p:nvPicPr>
              <p:cNvPr id="123" name="Picture 122">
                <a:extLst>
                  <a:ext uri="{FF2B5EF4-FFF2-40B4-BE49-F238E27FC236}">
                    <a16:creationId xmlns:a16="http://schemas.microsoft.com/office/drawing/2014/main" id="{2221B1A8-0BE6-F866-47BD-98E617F1C42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749326">
                <a:off x="6782337" y="5155416"/>
                <a:ext cx="342696" cy="159612"/>
              </a:xfrm>
              <a:prstGeom prst="rect">
                <a:avLst/>
              </a:prstGeom>
            </p:spPr>
          </p:pic>
          <p:pic>
            <p:nvPicPr>
              <p:cNvPr id="124" name="Picture 123">
                <a:extLst>
                  <a:ext uri="{FF2B5EF4-FFF2-40B4-BE49-F238E27FC236}">
                    <a16:creationId xmlns:a16="http://schemas.microsoft.com/office/drawing/2014/main" id="{739D7CCC-7696-3BFB-2243-C5AEA138A47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4504454">
                <a:off x="6474842" y="4678851"/>
                <a:ext cx="304058" cy="141616"/>
              </a:xfrm>
              <a:prstGeom prst="rect">
                <a:avLst/>
              </a:prstGeom>
            </p:spPr>
          </p:pic>
          <p:pic>
            <p:nvPicPr>
              <p:cNvPr id="125" name="Picture 124">
                <a:extLst>
                  <a:ext uri="{FF2B5EF4-FFF2-40B4-BE49-F238E27FC236}">
                    <a16:creationId xmlns:a16="http://schemas.microsoft.com/office/drawing/2014/main" id="{BC29C191-290E-E4E0-FBC0-444AFDA0E5E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94632">
                <a:off x="5467787" y="3541441"/>
                <a:ext cx="312656" cy="145621"/>
              </a:xfrm>
              <a:prstGeom prst="rect">
                <a:avLst/>
              </a:prstGeom>
            </p:spPr>
          </p:pic>
          <p:pic>
            <p:nvPicPr>
              <p:cNvPr id="126" name="Picture 125">
                <a:extLst>
                  <a:ext uri="{FF2B5EF4-FFF2-40B4-BE49-F238E27FC236}">
                    <a16:creationId xmlns:a16="http://schemas.microsoft.com/office/drawing/2014/main" id="{699E3A44-999C-361B-91DF-4E501E30AE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676004">
                <a:off x="5440873" y="3797070"/>
                <a:ext cx="321633" cy="149802"/>
              </a:xfrm>
              <a:prstGeom prst="rect">
                <a:avLst/>
              </a:prstGeom>
            </p:spPr>
          </p:pic>
          <p:pic>
            <p:nvPicPr>
              <p:cNvPr id="127" name="Picture 126">
                <a:extLst>
                  <a:ext uri="{FF2B5EF4-FFF2-40B4-BE49-F238E27FC236}">
                    <a16:creationId xmlns:a16="http://schemas.microsoft.com/office/drawing/2014/main" id="{654D15A3-529F-4E64-5929-1C42E8B45B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387493">
                <a:off x="6958084" y="4160032"/>
                <a:ext cx="314023" cy="146259"/>
              </a:xfrm>
              <a:prstGeom prst="rect">
                <a:avLst/>
              </a:prstGeom>
            </p:spPr>
          </p:pic>
          <p:pic>
            <p:nvPicPr>
              <p:cNvPr id="128" name="Picture 127">
                <a:extLst>
                  <a:ext uri="{FF2B5EF4-FFF2-40B4-BE49-F238E27FC236}">
                    <a16:creationId xmlns:a16="http://schemas.microsoft.com/office/drawing/2014/main" id="{40E3861E-EB76-B779-70D1-05EBC83DA4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94632">
                <a:off x="6781320" y="4408486"/>
                <a:ext cx="364219" cy="169637"/>
              </a:xfrm>
              <a:prstGeom prst="rect">
                <a:avLst/>
              </a:prstGeom>
            </p:spPr>
          </p:pic>
          <p:pic>
            <p:nvPicPr>
              <p:cNvPr id="129" name="Picture 128">
                <a:extLst>
                  <a:ext uri="{FF2B5EF4-FFF2-40B4-BE49-F238E27FC236}">
                    <a16:creationId xmlns:a16="http://schemas.microsoft.com/office/drawing/2014/main" id="{393A9639-FC78-BB59-4D93-2D155B3761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412829">
                <a:off x="6438381" y="3861923"/>
                <a:ext cx="307864" cy="143389"/>
              </a:xfrm>
              <a:prstGeom prst="rect">
                <a:avLst/>
              </a:prstGeom>
            </p:spPr>
          </p:pic>
          <p:pic>
            <p:nvPicPr>
              <p:cNvPr id="130" name="Picture 129">
                <a:extLst>
                  <a:ext uri="{FF2B5EF4-FFF2-40B4-BE49-F238E27FC236}">
                    <a16:creationId xmlns:a16="http://schemas.microsoft.com/office/drawing/2014/main" id="{B3928E5D-D2AC-4DC3-8911-B22281ABBF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8821309">
                <a:off x="6122364" y="4848656"/>
                <a:ext cx="312865" cy="145718"/>
              </a:xfrm>
              <a:prstGeom prst="rect">
                <a:avLst/>
              </a:prstGeom>
            </p:spPr>
          </p:pic>
          <p:pic>
            <p:nvPicPr>
              <p:cNvPr id="131" name="Picture 130">
                <a:extLst>
                  <a:ext uri="{FF2B5EF4-FFF2-40B4-BE49-F238E27FC236}">
                    <a16:creationId xmlns:a16="http://schemas.microsoft.com/office/drawing/2014/main" id="{298AEB48-3AEC-3950-9FEB-DE7ECEB0BE5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002495">
                <a:off x="7481240" y="4515536"/>
                <a:ext cx="312825" cy="145701"/>
              </a:xfrm>
              <a:prstGeom prst="rect">
                <a:avLst/>
              </a:prstGeom>
            </p:spPr>
          </p:pic>
          <p:pic>
            <p:nvPicPr>
              <p:cNvPr id="132" name="Picture 131">
                <a:extLst>
                  <a:ext uri="{FF2B5EF4-FFF2-40B4-BE49-F238E27FC236}">
                    <a16:creationId xmlns:a16="http://schemas.microsoft.com/office/drawing/2014/main" id="{0AED0064-A1FF-8945-4D92-064B419EED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94632">
                <a:off x="7497728" y="4227975"/>
                <a:ext cx="306769" cy="142879"/>
              </a:xfrm>
              <a:prstGeom prst="rect">
                <a:avLst/>
              </a:prstGeom>
            </p:spPr>
          </p:pic>
          <p:pic>
            <p:nvPicPr>
              <p:cNvPr id="133" name="Picture 132">
                <a:extLst>
                  <a:ext uri="{FF2B5EF4-FFF2-40B4-BE49-F238E27FC236}">
                    <a16:creationId xmlns:a16="http://schemas.microsoft.com/office/drawing/2014/main" id="{E2753B4F-ECA7-CA30-1448-E8FEC451165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7908776">
                <a:off x="8118496" y="4150483"/>
                <a:ext cx="306769" cy="142879"/>
              </a:xfrm>
              <a:prstGeom prst="rect">
                <a:avLst/>
              </a:prstGeom>
            </p:spPr>
          </p:pic>
          <p:pic>
            <p:nvPicPr>
              <p:cNvPr id="134" name="Picture 133">
                <a:extLst>
                  <a:ext uri="{FF2B5EF4-FFF2-40B4-BE49-F238E27FC236}">
                    <a16:creationId xmlns:a16="http://schemas.microsoft.com/office/drawing/2014/main" id="{4BCBAF9A-48FF-5DB8-E134-B2EC4B28AA2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2252410">
                <a:off x="8024921" y="4529807"/>
                <a:ext cx="306769" cy="142879"/>
              </a:xfrm>
              <a:prstGeom prst="rect">
                <a:avLst/>
              </a:prstGeom>
            </p:spPr>
          </p:pic>
          <p:sp>
            <p:nvSpPr>
              <p:cNvPr id="135" name="Oval 134">
                <a:extLst>
                  <a:ext uri="{FF2B5EF4-FFF2-40B4-BE49-F238E27FC236}">
                    <a16:creationId xmlns:a16="http://schemas.microsoft.com/office/drawing/2014/main" id="{6503B9A9-4120-0953-6C40-D0D6F0E6B3BB}"/>
                  </a:ext>
                </a:extLst>
              </p:cNvPr>
              <p:cNvSpPr/>
              <p:nvPr/>
            </p:nvSpPr>
            <p:spPr>
              <a:xfrm>
                <a:off x="6481917" y="4179128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6" name="Oval 135">
                <a:extLst>
                  <a:ext uri="{FF2B5EF4-FFF2-40B4-BE49-F238E27FC236}">
                    <a16:creationId xmlns:a16="http://schemas.microsoft.com/office/drawing/2014/main" id="{0B5953BE-13BA-4F92-03AF-3F796985B7FC}"/>
                  </a:ext>
                </a:extLst>
              </p:cNvPr>
              <p:cNvSpPr/>
              <p:nvPr/>
            </p:nvSpPr>
            <p:spPr>
              <a:xfrm>
                <a:off x="7287940" y="3748152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7" name="Oval 136">
                <a:extLst>
                  <a:ext uri="{FF2B5EF4-FFF2-40B4-BE49-F238E27FC236}">
                    <a16:creationId xmlns:a16="http://schemas.microsoft.com/office/drawing/2014/main" id="{3D09F3B7-E32F-1BE3-5D2E-275BB2CB48D7}"/>
                  </a:ext>
                </a:extLst>
              </p:cNvPr>
              <p:cNvSpPr/>
              <p:nvPr/>
            </p:nvSpPr>
            <p:spPr>
              <a:xfrm>
                <a:off x="7215314" y="4610365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8" name="Oval 137">
                <a:extLst>
                  <a:ext uri="{FF2B5EF4-FFF2-40B4-BE49-F238E27FC236}">
                    <a16:creationId xmlns:a16="http://schemas.microsoft.com/office/drawing/2014/main" id="{0D55F0B3-8997-9DFA-ED59-DB6DF9F24844}"/>
                  </a:ext>
                </a:extLst>
              </p:cNvPr>
              <p:cNvSpPr/>
              <p:nvPr/>
            </p:nvSpPr>
            <p:spPr>
              <a:xfrm>
                <a:off x="7332434" y="4128036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39" name="Oval 138">
                <a:extLst>
                  <a:ext uri="{FF2B5EF4-FFF2-40B4-BE49-F238E27FC236}">
                    <a16:creationId xmlns:a16="http://schemas.microsoft.com/office/drawing/2014/main" id="{486A3FC6-862C-BA3B-0D2B-9B84A342DABB}"/>
                  </a:ext>
                </a:extLst>
              </p:cNvPr>
              <p:cNvSpPr/>
              <p:nvPr/>
            </p:nvSpPr>
            <p:spPr>
              <a:xfrm>
                <a:off x="6764388" y="4036220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0" name="Oval 139">
                <a:extLst>
                  <a:ext uri="{FF2B5EF4-FFF2-40B4-BE49-F238E27FC236}">
                    <a16:creationId xmlns:a16="http://schemas.microsoft.com/office/drawing/2014/main" id="{8E66675A-9038-9081-2CE7-F0A80E1A66C1}"/>
                  </a:ext>
                </a:extLst>
              </p:cNvPr>
              <p:cNvSpPr/>
              <p:nvPr/>
            </p:nvSpPr>
            <p:spPr>
              <a:xfrm>
                <a:off x="5967258" y="4464669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1" name="Oval 140">
                <a:extLst>
                  <a:ext uri="{FF2B5EF4-FFF2-40B4-BE49-F238E27FC236}">
                    <a16:creationId xmlns:a16="http://schemas.microsoft.com/office/drawing/2014/main" id="{76F0089B-4144-3845-EE48-220B07BAA0E8}"/>
                  </a:ext>
                </a:extLst>
              </p:cNvPr>
              <p:cNvSpPr/>
              <p:nvPr/>
            </p:nvSpPr>
            <p:spPr>
              <a:xfrm>
                <a:off x="6349517" y="4529953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2" name="Oval 141">
                <a:extLst>
                  <a:ext uri="{FF2B5EF4-FFF2-40B4-BE49-F238E27FC236}">
                    <a16:creationId xmlns:a16="http://schemas.microsoft.com/office/drawing/2014/main" id="{528A8B51-424A-8E79-46E0-96A2F9882A56}"/>
                  </a:ext>
                </a:extLst>
              </p:cNvPr>
              <p:cNvSpPr/>
              <p:nvPr/>
            </p:nvSpPr>
            <p:spPr>
              <a:xfrm>
                <a:off x="3832597" y="4388973"/>
                <a:ext cx="115855" cy="115855"/>
              </a:xfrm>
              <a:prstGeom prst="ellipse">
                <a:avLst/>
              </a:prstGeom>
              <a:solidFill>
                <a:srgbClr val="00B050"/>
              </a:solidFill>
              <a:ln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3" name="Oval 142">
                <a:extLst>
                  <a:ext uri="{FF2B5EF4-FFF2-40B4-BE49-F238E27FC236}">
                    <a16:creationId xmlns:a16="http://schemas.microsoft.com/office/drawing/2014/main" id="{675A2539-8E24-F164-3892-AA642B605BD2}"/>
                  </a:ext>
                </a:extLst>
              </p:cNvPr>
              <p:cNvSpPr/>
              <p:nvPr/>
            </p:nvSpPr>
            <p:spPr>
              <a:xfrm>
                <a:off x="6003964" y="3827048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4" name="Oval 143">
                <a:extLst>
                  <a:ext uri="{FF2B5EF4-FFF2-40B4-BE49-F238E27FC236}">
                    <a16:creationId xmlns:a16="http://schemas.microsoft.com/office/drawing/2014/main" id="{D49EF23E-5511-D616-6787-DD0E0316FFE1}"/>
                  </a:ext>
                </a:extLst>
              </p:cNvPr>
              <p:cNvSpPr/>
              <p:nvPr/>
            </p:nvSpPr>
            <p:spPr>
              <a:xfrm>
                <a:off x="6333597" y="3791957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5" name="Oval 144">
                <a:extLst>
                  <a:ext uri="{FF2B5EF4-FFF2-40B4-BE49-F238E27FC236}">
                    <a16:creationId xmlns:a16="http://schemas.microsoft.com/office/drawing/2014/main" id="{C565761C-F558-AC39-8230-B3D9F4E2AE45}"/>
                  </a:ext>
                </a:extLst>
              </p:cNvPr>
              <p:cNvSpPr/>
              <p:nvPr/>
            </p:nvSpPr>
            <p:spPr>
              <a:xfrm>
                <a:off x="7104148" y="3512323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6" name="Oval 145">
                <a:extLst>
                  <a:ext uri="{FF2B5EF4-FFF2-40B4-BE49-F238E27FC236}">
                    <a16:creationId xmlns:a16="http://schemas.microsoft.com/office/drawing/2014/main" id="{3F6883F3-10D7-D0DC-0FE5-45B4DCC09BB8}"/>
                  </a:ext>
                </a:extLst>
              </p:cNvPr>
              <p:cNvSpPr/>
              <p:nvPr/>
            </p:nvSpPr>
            <p:spPr>
              <a:xfrm>
                <a:off x="7353544" y="4391620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7" name="Oval 146">
                <a:extLst>
                  <a:ext uri="{FF2B5EF4-FFF2-40B4-BE49-F238E27FC236}">
                    <a16:creationId xmlns:a16="http://schemas.microsoft.com/office/drawing/2014/main" id="{0227E8D3-021A-7FFC-B5CD-C41C902EE464}"/>
                  </a:ext>
                </a:extLst>
              </p:cNvPr>
              <p:cNvSpPr/>
              <p:nvPr/>
            </p:nvSpPr>
            <p:spPr>
              <a:xfrm>
                <a:off x="7831256" y="4173819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8" name="Oval 147">
                <a:extLst>
                  <a:ext uri="{FF2B5EF4-FFF2-40B4-BE49-F238E27FC236}">
                    <a16:creationId xmlns:a16="http://schemas.microsoft.com/office/drawing/2014/main" id="{359B4A8E-30AD-EC02-868E-00447452B87A}"/>
                  </a:ext>
                </a:extLst>
              </p:cNvPr>
              <p:cNvSpPr/>
              <p:nvPr/>
            </p:nvSpPr>
            <p:spPr>
              <a:xfrm>
                <a:off x="8761545" y="4207047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49" name="Oval 148">
                <a:extLst>
                  <a:ext uri="{FF2B5EF4-FFF2-40B4-BE49-F238E27FC236}">
                    <a16:creationId xmlns:a16="http://schemas.microsoft.com/office/drawing/2014/main" id="{6C8FED94-0B91-0E36-6973-978E65B34300}"/>
                  </a:ext>
                </a:extLst>
              </p:cNvPr>
              <p:cNvSpPr/>
              <p:nvPr/>
            </p:nvSpPr>
            <p:spPr>
              <a:xfrm>
                <a:off x="8444879" y="4261614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0" name="Oval 149">
                <a:extLst>
                  <a:ext uri="{FF2B5EF4-FFF2-40B4-BE49-F238E27FC236}">
                    <a16:creationId xmlns:a16="http://schemas.microsoft.com/office/drawing/2014/main" id="{32F91586-3191-1051-FE58-611892DC2931}"/>
                  </a:ext>
                </a:extLst>
              </p:cNvPr>
              <p:cNvSpPr/>
              <p:nvPr/>
            </p:nvSpPr>
            <p:spPr>
              <a:xfrm>
                <a:off x="6165025" y="5211372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1" name="Oval 150">
                <a:extLst>
                  <a:ext uri="{FF2B5EF4-FFF2-40B4-BE49-F238E27FC236}">
                    <a16:creationId xmlns:a16="http://schemas.microsoft.com/office/drawing/2014/main" id="{78B5E8BD-69B2-B76F-1C88-57CBF0EF5F01}"/>
                  </a:ext>
                </a:extLst>
              </p:cNvPr>
              <p:cNvSpPr/>
              <p:nvPr/>
            </p:nvSpPr>
            <p:spPr>
              <a:xfrm>
                <a:off x="6706813" y="3643346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2" name="Rectangle 151">
                <a:extLst>
                  <a:ext uri="{FF2B5EF4-FFF2-40B4-BE49-F238E27FC236}">
                    <a16:creationId xmlns:a16="http://schemas.microsoft.com/office/drawing/2014/main" id="{EF91DB6D-4F72-575B-3779-78C74DABAC95}"/>
                  </a:ext>
                </a:extLst>
              </p:cNvPr>
              <p:cNvSpPr/>
              <p:nvPr/>
            </p:nvSpPr>
            <p:spPr>
              <a:xfrm>
                <a:off x="3726146" y="4267513"/>
                <a:ext cx="1463676" cy="289448"/>
              </a:xfrm>
              <a:prstGeom prst="rect">
                <a:avLst/>
              </a:prstGeom>
              <a:solidFill>
                <a:schemeClr val="bg1"/>
              </a:solidFill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sz="1350"/>
              </a:p>
            </p:txBody>
          </p:sp>
          <p:sp>
            <p:nvSpPr>
              <p:cNvPr id="153" name="Rectangle 152">
                <a:extLst>
                  <a:ext uri="{FF2B5EF4-FFF2-40B4-BE49-F238E27FC236}">
                    <a16:creationId xmlns:a16="http://schemas.microsoft.com/office/drawing/2014/main" id="{EED41C73-5705-E62D-E5B4-F6B04F55AB29}"/>
                  </a:ext>
                </a:extLst>
              </p:cNvPr>
              <p:cNvSpPr/>
              <p:nvPr/>
            </p:nvSpPr>
            <p:spPr>
              <a:xfrm>
                <a:off x="5139615" y="4299826"/>
                <a:ext cx="134624" cy="22611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4" name="Oval 153">
                <a:extLst>
                  <a:ext uri="{FF2B5EF4-FFF2-40B4-BE49-F238E27FC236}">
                    <a16:creationId xmlns:a16="http://schemas.microsoft.com/office/drawing/2014/main" id="{EEF5BFEA-C5C5-AF3D-22E3-78FCB003AC3E}"/>
                  </a:ext>
                </a:extLst>
              </p:cNvPr>
              <p:cNvSpPr/>
              <p:nvPr/>
            </p:nvSpPr>
            <p:spPr>
              <a:xfrm>
                <a:off x="4355947" y="4286469"/>
                <a:ext cx="115855" cy="115855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5" name="Oval 154">
                <a:extLst>
                  <a:ext uri="{FF2B5EF4-FFF2-40B4-BE49-F238E27FC236}">
                    <a16:creationId xmlns:a16="http://schemas.microsoft.com/office/drawing/2014/main" id="{924A5B56-4A55-DB80-1B23-CC7B7A7DBA7E}"/>
                  </a:ext>
                </a:extLst>
              </p:cNvPr>
              <p:cNvSpPr/>
              <p:nvPr/>
            </p:nvSpPr>
            <p:spPr>
              <a:xfrm>
                <a:off x="4942671" y="4291587"/>
                <a:ext cx="115855" cy="115855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6" name="Oval 155">
                <a:extLst>
                  <a:ext uri="{FF2B5EF4-FFF2-40B4-BE49-F238E27FC236}">
                    <a16:creationId xmlns:a16="http://schemas.microsoft.com/office/drawing/2014/main" id="{BE44D7B5-B80F-631F-3408-2B9F7F445717}"/>
                  </a:ext>
                </a:extLst>
              </p:cNvPr>
              <p:cNvSpPr/>
              <p:nvPr/>
            </p:nvSpPr>
            <p:spPr>
              <a:xfrm>
                <a:off x="5158205" y="4329763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7" name="Oval 156">
                <a:extLst>
                  <a:ext uri="{FF2B5EF4-FFF2-40B4-BE49-F238E27FC236}">
                    <a16:creationId xmlns:a16="http://schemas.microsoft.com/office/drawing/2014/main" id="{E0ABCCD1-9C93-B633-E281-91395E5ADC9A}"/>
                  </a:ext>
                </a:extLst>
              </p:cNvPr>
              <p:cNvSpPr/>
              <p:nvPr/>
            </p:nvSpPr>
            <p:spPr>
              <a:xfrm>
                <a:off x="4834706" y="4395637"/>
                <a:ext cx="115855" cy="115855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8" name="Oval 157">
                <a:extLst>
                  <a:ext uri="{FF2B5EF4-FFF2-40B4-BE49-F238E27FC236}">
                    <a16:creationId xmlns:a16="http://schemas.microsoft.com/office/drawing/2014/main" id="{B0DC67E6-76C6-2564-25C1-52EB53A926D6}"/>
                  </a:ext>
                </a:extLst>
              </p:cNvPr>
              <p:cNvSpPr/>
              <p:nvPr/>
            </p:nvSpPr>
            <p:spPr>
              <a:xfrm>
                <a:off x="5645651" y="5238279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59" name="Oval 158">
                <a:extLst>
                  <a:ext uri="{FF2B5EF4-FFF2-40B4-BE49-F238E27FC236}">
                    <a16:creationId xmlns:a16="http://schemas.microsoft.com/office/drawing/2014/main" id="{5271E769-A5FB-D66C-8B65-158C4ED59F0B}"/>
                  </a:ext>
                </a:extLst>
              </p:cNvPr>
              <p:cNvSpPr/>
              <p:nvPr/>
            </p:nvSpPr>
            <p:spPr>
              <a:xfrm>
                <a:off x="5348595" y="4397397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0" name="Oval 159">
                <a:extLst>
                  <a:ext uri="{FF2B5EF4-FFF2-40B4-BE49-F238E27FC236}">
                    <a16:creationId xmlns:a16="http://schemas.microsoft.com/office/drawing/2014/main" id="{0DD03048-D61E-D751-29FB-E24FCBC65201}"/>
                  </a:ext>
                </a:extLst>
              </p:cNvPr>
              <p:cNvSpPr/>
              <p:nvPr/>
            </p:nvSpPr>
            <p:spPr>
              <a:xfrm>
                <a:off x="4552021" y="4395637"/>
                <a:ext cx="115855" cy="115855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1" name="Oval 160">
                <a:extLst>
                  <a:ext uri="{FF2B5EF4-FFF2-40B4-BE49-F238E27FC236}">
                    <a16:creationId xmlns:a16="http://schemas.microsoft.com/office/drawing/2014/main" id="{E55A4F71-4C64-8F0D-11A0-06DD1EAC0299}"/>
                  </a:ext>
                </a:extLst>
              </p:cNvPr>
              <p:cNvSpPr/>
              <p:nvPr/>
            </p:nvSpPr>
            <p:spPr>
              <a:xfrm>
                <a:off x="4246739" y="4391620"/>
                <a:ext cx="115855" cy="115855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2" name="Oval 161">
                <a:extLst>
                  <a:ext uri="{FF2B5EF4-FFF2-40B4-BE49-F238E27FC236}">
                    <a16:creationId xmlns:a16="http://schemas.microsoft.com/office/drawing/2014/main" id="{3884B030-67DA-FA63-E24F-037B9C68D2EE}"/>
                  </a:ext>
                </a:extLst>
              </p:cNvPr>
              <p:cNvSpPr/>
              <p:nvPr/>
            </p:nvSpPr>
            <p:spPr>
              <a:xfrm>
                <a:off x="4163104" y="4306569"/>
                <a:ext cx="115855" cy="115855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3" name="Rectangle 162">
                <a:extLst>
                  <a:ext uri="{FF2B5EF4-FFF2-40B4-BE49-F238E27FC236}">
                    <a16:creationId xmlns:a16="http://schemas.microsoft.com/office/drawing/2014/main" id="{78A0224E-8ACD-FEAD-CC41-17A3E120C7A5}"/>
                  </a:ext>
                </a:extLst>
              </p:cNvPr>
              <p:cNvSpPr/>
              <p:nvPr/>
            </p:nvSpPr>
            <p:spPr>
              <a:xfrm>
                <a:off x="3631470" y="4299826"/>
                <a:ext cx="123917" cy="223132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  <a:effectLst>
                <a:outerShdw blurRad="40000" dist="23000" dir="5400000" rotWithShape="0">
                  <a:srgbClr val="000000">
                    <a:alpha val="0"/>
                  </a:srgbClr>
                </a:outerShdw>
              </a:effectLst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4" name="Oval 163">
                <a:extLst>
                  <a:ext uri="{FF2B5EF4-FFF2-40B4-BE49-F238E27FC236}">
                    <a16:creationId xmlns:a16="http://schemas.microsoft.com/office/drawing/2014/main" id="{F6D0957B-B508-F3AC-00A0-2CDA79E2F78F}"/>
                  </a:ext>
                </a:extLst>
              </p:cNvPr>
              <p:cNvSpPr/>
              <p:nvPr/>
            </p:nvSpPr>
            <p:spPr>
              <a:xfrm>
                <a:off x="3979052" y="4308009"/>
                <a:ext cx="115855" cy="115855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5" name="Oval 164">
                <a:extLst>
                  <a:ext uri="{FF2B5EF4-FFF2-40B4-BE49-F238E27FC236}">
                    <a16:creationId xmlns:a16="http://schemas.microsoft.com/office/drawing/2014/main" id="{5DD0EF03-7601-BD81-FFFF-B367780FB11D}"/>
                  </a:ext>
                </a:extLst>
              </p:cNvPr>
              <p:cNvSpPr/>
              <p:nvPr/>
            </p:nvSpPr>
            <p:spPr>
              <a:xfrm>
                <a:off x="3862342" y="4387217"/>
                <a:ext cx="115855" cy="115855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6" name="Oval 165">
                <a:extLst>
                  <a:ext uri="{FF2B5EF4-FFF2-40B4-BE49-F238E27FC236}">
                    <a16:creationId xmlns:a16="http://schemas.microsoft.com/office/drawing/2014/main" id="{446E5F06-81F2-563E-66B1-F93B8342C37D}"/>
                  </a:ext>
                </a:extLst>
              </p:cNvPr>
              <p:cNvSpPr/>
              <p:nvPr/>
            </p:nvSpPr>
            <p:spPr>
              <a:xfrm>
                <a:off x="4719117" y="4292089"/>
                <a:ext cx="115855" cy="115855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7" name="Oval 166">
                <a:extLst>
                  <a:ext uri="{FF2B5EF4-FFF2-40B4-BE49-F238E27FC236}">
                    <a16:creationId xmlns:a16="http://schemas.microsoft.com/office/drawing/2014/main" id="{7F740698-51FE-1630-037C-196006C2BA7B}"/>
                  </a:ext>
                </a:extLst>
              </p:cNvPr>
              <p:cNvSpPr/>
              <p:nvPr/>
            </p:nvSpPr>
            <p:spPr>
              <a:xfrm>
                <a:off x="5412059" y="4632228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8" name="Oval 167">
                <a:extLst>
                  <a:ext uri="{FF2B5EF4-FFF2-40B4-BE49-F238E27FC236}">
                    <a16:creationId xmlns:a16="http://schemas.microsoft.com/office/drawing/2014/main" id="{4474497A-87EB-1EB0-8A11-35B096ABDD4D}"/>
                  </a:ext>
                </a:extLst>
              </p:cNvPr>
              <p:cNvSpPr/>
              <p:nvPr/>
            </p:nvSpPr>
            <p:spPr>
              <a:xfrm>
                <a:off x="5632635" y="4812057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69" name="Oval 168">
                <a:extLst>
                  <a:ext uri="{FF2B5EF4-FFF2-40B4-BE49-F238E27FC236}">
                    <a16:creationId xmlns:a16="http://schemas.microsoft.com/office/drawing/2014/main" id="{CEC8E9BB-C784-CE1D-6D1B-08F65D34FEB0}"/>
                  </a:ext>
                </a:extLst>
              </p:cNvPr>
              <p:cNvSpPr/>
              <p:nvPr/>
            </p:nvSpPr>
            <p:spPr>
              <a:xfrm>
                <a:off x="5355504" y="3940055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0" name="Oval 169">
                <a:extLst>
                  <a:ext uri="{FF2B5EF4-FFF2-40B4-BE49-F238E27FC236}">
                    <a16:creationId xmlns:a16="http://schemas.microsoft.com/office/drawing/2014/main" id="{1D5DF913-3E84-D835-E206-10FAFD40D2EA}"/>
                  </a:ext>
                </a:extLst>
              </p:cNvPr>
              <p:cNvSpPr/>
              <p:nvPr/>
            </p:nvSpPr>
            <p:spPr>
              <a:xfrm>
                <a:off x="5958433" y="4800511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1" name="Oval 170">
                <a:extLst>
                  <a:ext uri="{FF2B5EF4-FFF2-40B4-BE49-F238E27FC236}">
                    <a16:creationId xmlns:a16="http://schemas.microsoft.com/office/drawing/2014/main" id="{9061F6DA-84A7-14E3-335A-AB987AEB923A}"/>
                  </a:ext>
                </a:extLst>
              </p:cNvPr>
              <p:cNvSpPr/>
              <p:nvPr/>
            </p:nvSpPr>
            <p:spPr>
              <a:xfrm>
                <a:off x="5291784" y="3522092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2" name="Oval 171">
                <a:extLst>
                  <a:ext uri="{FF2B5EF4-FFF2-40B4-BE49-F238E27FC236}">
                    <a16:creationId xmlns:a16="http://schemas.microsoft.com/office/drawing/2014/main" id="{ADF2297A-E965-5309-42EB-9C7671EA806B}"/>
                  </a:ext>
                </a:extLst>
              </p:cNvPr>
              <p:cNvSpPr/>
              <p:nvPr/>
            </p:nvSpPr>
            <p:spPr>
              <a:xfrm>
                <a:off x="5462453" y="5030273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3" name="Oval 172">
                <a:extLst>
                  <a:ext uri="{FF2B5EF4-FFF2-40B4-BE49-F238E27FC236}">
                    <a16:creationId xmlns:a16="http://schemas.microsoft.com/office/drawing/2014/main" id="{EB898E10-20A5-BAF2-FC6A-F12D1D4F4FA2}"/>
                  </a:ext>
                </a:extLst>
              </p:cNvPr>
              <p:cNvSpPr/>
              <p:nvPr/>
            </p:nvSpPr>
            <p:spPr>
              <a:xfrm>
                <a:off x="6496832" y="5092958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4" name="Oval 173">
                <a:extLst>
                  <a:ext uri="{FF2B5EF4-FFF2-40B4-BE49-F238E27FC236}">
                    <a16:creationId xmlns:a16="http://schemas.microsoft.com/office/drawing/2014/main" id="{AB0DED48-60B8-FEC6-7BCF-E5BC7913FE83}"/>
                  </a:ext>
                </a:extLst>
              </p:cNvPr>
              <p:cNvSpPr/>
              <p:nvPr/>
            </p:nvSpPr>
            <p:spPr>
              <a:xfrm>
                <a:off x="7419705" y="4932957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5" name="Oval 174">
                <a:extLst>
                  <a:ext uri="{FF2B5EF4-FFF2-40B4-BE49-F238E27FC236}">
                    <a16:creationId xmlns:a16="http://schemas.microsoft.com/office/drawing/2014/main" id="{2288AB85-EC45-2E3A-B97C-BB0F4E78E85F}"/>
                  </a:ext>
                </a:extLst>
              </p:cNvPr>
              <p:cNvSpPr/>
              <p:nvPr/>
            </p:nvSpPr>
            <p:spPr>
              <a:xfrm>
                <a:off x="6414777" y="3552186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6" name="Oval 175">
                <a:extLst>
                  <a:ext uri="{FF2B5EF4-FFF2-40B4-BE49-F238E27FC236}">
                    <a16:creationId xmlns:a16="http://schemas.microsoft.com/office/drawing/2014/main" id="{9893E793-A8A8-4FCF-22DF-C5F7AB926DF8}"/>
                  </a:ext>
                </a:extLst>
              </p:cNvPr>
              <p:cNvSpPr/>
              <p:nvPr/>
            </p:nvSpPr>
            <p:spPr>
              <a:xfrm>
                <a:off x="6808808" y="4912030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7" name="Oval 176">
                <a:extLst>
                  <a:ext uri="{FF2B5EF4-FFF2-40B4-BE49-F238E27FC236}">
                    <a16:creationId xmlns:a16="http://schemas.microsoft.com/office/drawing/2014/main" id="{C6BF3EDB-CC8A-FF39-FB66-EC262CF8A9A2}"/>
                  </a:ext>
                </a:extLst>
              </p:cNvPr>
              <p:cNvSpPr/>
              <p:nvPr/>
            </p:nvSpPr>
            <p:spPr>
              <a:xfrm>
                <a:off x="6660821" y="4469117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8" name="Oval 177">
                <a:extLst>
                  <a:ext uri="{FF2B5EF4-FFF2-40B4-BE49-F238E27FC236}">
                    <a16:creationId xmlns:a16="http://schemas.microsoft.com/office/drawing/2014/main" id="{37DE30E3-0998-1ADC-3B66-1FCA8CA1C50F}"/>
                  </a:ext>
                </a:extLst>
              </p:cNvPr>
              <p:cNvSpPr/>
              <p:nvPr/>
            </p:nvSpPr>
            <p:spPr>
              <a:xfrm>
                <a:off x="7087873" y="4853373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79" name="Oval 178">
                <a:extLst>
                  <a:ext uri="{FF2B5EF4-FFF2-40B4-BE49-F238E27FC236}">
                    <a16:creationId xmlns:a16="http://schemas.microsoft.com/office/drawing/2014/main" id="{4FF4C9B0-72D9-1AF2-887A-A537AF62645B}"/>
                  </a:ext>
                </a:extLst>
              </p:cNvPr>
              <p:cNvSpPr/>
              <p:nvPr/>
            </p:nvSpPr>
            <p:spPr>
              <a:xfrm>
                <a:off x="7870311" y="4767297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0" name="Oval 179">
                <a:extLst>
                  <a:ext uri="{FF2B5EF4-FFF2-40B4-BE49-F238E27FC236}">
                    <a16:creationId xmlns:a16="http://schemas.microsoft.com/office/drawing/2014/main" id="{64F5423B-AA0B-C4B5-BEA5-5D15EB6EB138}"/>
                  </a:ext>
                </a:extLst>
              </p:cNvPr>
              <p:cNvSpPr/>
              <p:nvPr/>
            </p:nvSpPr>
            <p:spPr>
              <a:xfrm>
                <a:off x="6945662" y="3786763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1" name="Oval 180">
                <a:extLst>
                  <a:ext uri="{FF2B5EF4-FFF2-40B4-BE49-F238E27FC236}">
                    <a16:creationId xmlns:a16="http://schemas.microsoft.com/office/drawing/2014/main" id="{938C4C3D-458B-BF45-B2B9-A3277F9C52B1}"/>
                  </a:ext>
                </a:extLst>
              </p:cNvPr>
              <p:cNvSpPr/>
              <p:nvPr/>
            </p:nvSpPr>
            <p:spPr>
              <a:xfrm>
                <a:off x="7834295" y="4447771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2" name="Oval 181">
                <a:extLst>
                  <a:ext uri="{FF2B5EF4-FFF2-40B4-BE49-F238E27FC236}">
                    <a16:creationId xmlns:a16="http://schemas.microsoft.com/office/drawing/2014/main" id="{039C5C84-106D-128F-2029-879E462B4263}"/>
                  </a:ext>
                </a:extLst>
              </p:cNvPr>
              <p:cNvSpPr/>
              <p:nvPr/>
            </p:nvSpPr>
            <p:spPr>
              <a:xfrm>
                <a:off x="7065099" y="5029236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3" name="Oval 182">
                <a:extLst>
                  <a:ext uri="{FF2B5EF4-FFF2-40B4-BE49-F238E27FC236}">
                    <a16:creationId xmlns:a16="http://schemas.microsoft.com/office/drawing/2014/main" id="{0B5D7BF9-F059-CBCE-B7D5-8CD68B3A4866}"/>
                  </a:ext>
                </a:extLst>
              </p:cNvPr>
              <p:cNvSpPr/>
              <p:nvPr/>
            </p:nvSpPr>
            <p:spPr>
              <a:xfrm>
                <a:off x="9128611" y="4212480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4" name="Oval 183">
                <a:extLst>
                  <a:ext uri="{FF2B5EF4-FFF2-40B4-BE49-F238E27FC236}">
                    <a16:creationId xmlns:a16="http://schemas.microsoft.com/office/drawing/2014/main" id="{98EB0298-DFFE-334E-09E7-3573CCD6F656}"/>
                  </a:ext>
                </a:extLst>
              </p:cNvPr>
              <p:cNvSpPr/>
              <p:nvPr/>
            </p:nvSpPr>
            <p:spPr>
              <a:xfrm>
                <a:off x="8572415" y="4005829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5" name="Oval 184">
                <a:extLst>
                  <a:ext uri="{FF2B5EF4-FFF2-40B4-BE49-F238E27FC236}">
                    <a16:creationId xmlns:a16="http://schemas.microsoft.com/office/drawing/2014/main" id="{4B268402-94AA-01F7-4513-4A11EC6870B2}"/>
                  </a:ext>
                </a:extLst>
              </p:cNvPr>
              <p:cNvSpPr/>
              <p:nvPr/>
            </p:nvSpPr>
            <p:spPr>
              <a:xfrm>
                <a:off x="8373064" y="4528886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6" name="Oval 185">
                <a:extLst>
                  <a:ext uri="{FF2B5EF4-FFF2-40B4-BE49-F238E27FC236}">
                    <a16:creationId xmlns:a16="http://schemas.microsoft.com/office/drawing/2014/main" id="{98196728-41A3-097C-F63E-DCBCBCC1FF87}"/>
                  </a:ext>
                </a:extLst>
              </p:cNvPr>
              <p:cNvSpPr/>
              <p:nvPr/>
            </p:nvSpPr>
            <p:spPr>
              <a:xfrm>
                <a:off x="8611980" y="4429917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7" name="Oval 186">
                <a:extLst>
                  <a:ext uri="{FF2B5EF4-FFF2-40B4-BE49-F238E27FC236}">
                    <a16:creationId xmlns:a16="http://schemas.microsoft.com/office/drawing/2014/main" id="{D99B7D6B-580C-92BC-E626-619DC01BB5C1}"/>
                  </a:ext>
                </a:extLst>
              </p:cNvPr>
              <p:cNvSpPr/>
              <p:nvPr/>
            </p:nvSpPr>
            <p:spPr>
              <a:xfrm>
                <a:off x="8547743" y="4705602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8" name="Oval 187">
                <a:extLst>
                  <a:ext uri="{FF2B5EF4-FFF2-40B4-BE49-F238E27FC236}">
                    <a16:creationId xmlns:a16="http://schemas.microsoft.com/office/drawing/2014/main" id="{E1A3027D-0651-D66B-DD62-E0FF1779DAFD}"/>
                  </a:ext>
                </a:extLst>
              </p:cNvPr>
              <p:cNvSpPr/>
              <p:nvPr/>
            </p:nvSpPr>
            <p:spPr>
              <a:xfrm>
                <a:off x="7971447" y="3989182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9" name="Oval 188">
                <a:extLst>
                  <a:ext uri="{FF2B5EF4-FFF2-40B4-BE49-F238E27FC236}">
                    <a16:creationId xmlns:a16="http://schemas.microsoft.com/office/drawing/2014/main" id="{1555243C-BF93-6FAD-CDAF-0326BD1EAA43}"/>
                  </a:ext>
                </a:extLst>
              </p:cNvPr>
              <p:cNvSpPr/>
              <p:nvPr/>
            </p:nvSpPr>
            <p:spPr>
              <a:xfrm>
                <a:off x="8345173" y="3927942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0" name="Picture 189">
                <a:extLst>
                  <a:ext uri="{FF2B5EF4-FFF2-40B4-BE49-F238E27FC236}">
                    <a16:creationId xmlns:a16="http://schemas.microsoft.com/office/drawing/2014/main" id="{5BB9A784-D7BD-35FD-0653-E17773A0E9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0415672">
                <a:off x="5454211" y="4252558"/>
                <a:ext cx="326614" cy="152121"/>
              </a:xfrm>
              <a:prstGeom prst="rect">
                <a:avLst/>
              </a:prstGeom>
            </p:spPr>
          </p:pic>
          <p:pic>
            <p:nvPicPr>
              <p:cNvPr id="191" name="Picture 190">
                <a:extLst>
                  <a:ext uri="{FF2B5EF4-FFF2-40B4-BE49-F238E27FC236}">
                    <a16:creationId xmlns:a16="http://schemas.microsoft.com/office/drawing/2014/main" id="{30A35EF1-3E9A-3421-CCAC-D0CE3B3531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7670561">
                <a:off x="8822546" y="4007356"/>
                <a:ext cx="312825" cy="145701"/>
              </a:xfrm>
              <a:prstGeom prst="rect">
                <a:avLst/>
              </a:prstGeom>
            </p:spPr>
          </p:pic>
          <p:pic>
            <p:nvPicPr>
              <p:cNvPr id="192" name="Picture 191">
                <a:extLst>
                  <a:ext uri="{FF2B5EF4-FFF2-40B4-BE49-F238E27FC236}">
                    <a16:creationId xmlns:a16="http://schemas.microsoft.com/office/drawing/2014/main" id="{EDDE7D24-D7BF-BBB7-F8BD-DB5FB714DA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794632">
                <a:off x="8795231" y="4453911"/>
                <a:ext cx="364219" cy="169637"/>
              </a:xfrm>
              <a:prstGeom prst="rect">
                <a:avLst/>
              </a:prstGeom>
            </p:spPr>
          </p:pic>
          <p:sp>
            <p:nvSpPr>
              <p:cNvPr id="193" name="Oval 192">
                <a:extLst>
                  <a:ext uri="{FF2B5EF4-FFF2-40B4-BE49-F238E27FC236}">
                    <a16:creationId xmlns:a16="http://schemas.microsoft.com/office/drawing/2014/main" id="{8A701504-1D15-D333-9707-C8E19CF05A54}"/>
                  </a:ext>
                </a:extLst>
              </p:cNvPr>
              <p:cNvSpPr/>
              <p:nvPr/>
            </p:nvSpPr>
            <p:spPr>
              <a:xfrm>
                <a:off x="8138864" y="4720521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4" name="Oval 193">
                <a:extLst>
                  <a:ext uri="{FF2B5EF4-FFF2-40B4-BE49-F238E27FC236}">
                    <a16:creationId xmlns:a16="http://schemas.microsoft.com/office/drawing/2014/main" id="{A38C90C6-7103-7F5A-14FD-958C7E4F6BFE}"/>
                  </a:ext>
                </a:extLst>
              </p:cNvPr>
              <p:cNvSpPr/>
              <p:nvPr/>
            </p:nvSpPr>
            <p:spPr>
              <a:xfrm>
                <a:off x="7266830" y="5259225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5" name="Oval 194">
                <a:extLst>
                  <a:ext uri="{FF2B5EF4-FFF2-40B4-BE49-F238E27FC236}">
                    <a16:creationId xmlns:a16="http://schemas.microsoft.com/office/drawing/2014/main" id="{F99347C5-F611-7CAE-D397-291BCCBC83D5}"/>
                  </a:ext>
                </a:extLst>
              </p:cNvPr>
              <p:cNvSpPr/>
              <p:nvPr/>
            </p:nvSpPr>
            <p:spPr>
              <a:xfrm>
                <a:off x="3693006" y="4313935"/>
                <a:ext cx="115855" cy="115855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96" name="Picture 195">
                <a:extLst>
                  <a:ext uri="{FF2B5EF4-FFF2-40B4-BE49-F238E27FC236}">
                    <a16:creationId xmlns:a16="http://schemas.microsoft.com/office/drawing/2014/main" id="{4D4766E0-CFA1-8095-F991-6963DF68198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4676004">
                <a:off x="5765093" y="5104814"/>
                <a:ext cx="321633" cy="149802"/>
              </a:xfrm>
              <a:prstGeom prst="rect">
                <a:avLst/>
              </a:prstGeom>
            </p:spPr>
          </p:pic>
          <p:sp>
            <p:nvSpPr>
              <p:cNvPr id="197" name="Oval 196">
                <a:extLst>
                  <a:ext uri="{FF2B5EF4-FFF2-40B4-BE49-F238E27FC236}">
                    <a16:creationId xmlns:a16="http://schemas.microsoft.com/office/drawing/2014/main" id="{007447CE-2681-3138-113A-74ECCCE691F9}"/>
                  </a:ext>
                </a:extLst>
              </p:cNvPr>
              <p:cNvSpPr/>
              <p:nvPr/>
            </p:nvSpPr>
            <p:spPr>
              <a:xfrm>
                <a:off x="5819044" y="3458182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8" name="Oval 197">
                <a:extLst>
                  <a:ext uri="{FF2B5EF4-FFF2-40B4-BE49-F238E27FC236}">
                    <a16:creationId xmlns:a16="http://schemas.microsoft.com/office/drawing/2014/main" id="{B3017083-83B2-A2E1-EEFE-A5FAA68A9192}"/>
                  </a:ext>
                </a:extLst>
              </p:cNvPr>
              <p:cNvSpPr/>
              <p:nvPr/>
            </p:nvSpPr>
            <p:spPr>
              <a:xfrm>
                <a:off x="5798468" y="3849375"/>
                <a:ext cx="127441" cy="127441"/>
              </a:xfrm>
              <a:prstGeom prst="ellipse">
                <a:avLst/>
              </a:prstGeom>
              <a:solidFill>
                <a:schemeClr val="accent5"/>
              </a:solidFill>
              <a:ln>
                <a:solidFill>
                  <a:schemeClr val="accent5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199" name="Straight Arrow Connector 198">
                <a:extLst>
                  <a:ext uri="{FF2B5EF4-FFF2-40B4-BE49-F238E27FC236}">
                    <a16:creationId xmlns:a16="http://schemas.microsoft.com/office/drawing/2014/main" id="{7550CDB6-B7C6-BFE0-00E3-E352628CD841}"/>
                  </a:ext>
                </a:extLst>
              </p:cNvPr>
              <p:cNvCxnSpPr/>
              <p:nvPr/>
            </p:nvCxnSpPr>
            <p:spPr>
              <a:xfrm flipV="1">
                <a:off x="4056708" y="4116856"/>
                <a:ext cx="583870" cy="7233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00" name="TextBox 199">
                <a:extLst>
                  <a:ext uri="{FF2B5EF4-FFF2-40B4-BE49-F238E27FC236}">
                    <a16:creationId xmlns:a16="http://schemas.microsoft.com/office/drawing/2014/main" id="{19855689-552B-668E-CCF0-7B6743529D97}"/>
                  </a:ext>
                </a:extLst>
              </p:cNvPr>
              <p:cNvSpPr txBox="1"/>
              <p:nvPr/>
            </p:nvSpPr>
            <p:spPr>
              <a:xfrm>
                <a:off x="4078480" y="3635725"/>
                <a:ext cx="473206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000" dirty="0"/>
                  <a:t>He</a:t>
                </a:r>
              </a:p>
            </p:txBody>
          </p:sp>
        </p:grp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691FC907-6EBC-0D52-945F-348D9AF1C9B7}"/>
                </a:ext>
              </a:extLst>
            </p:cNvPr>
            <p:cNvSpPr txBox="1"/>
            <p:nvPr/>
          </p:nvSpPr>
          <p:spPr>
            <a:xfrm>
              <a:off x="6151097" y="2916999"/>
              <a:ext cx="5052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2 K</a:t>
              </a:r>
            </a:p>
          </p:txBody>
        </p:sp>
      </p:grpSp>
      <p:sp>
        <p:nvSpPr>
          <p:cNvPr id="201" name="TextBox 200">
            <a:extLst>
              <a:ext uri="{FF2B5EF4-FFF2-40B4-BE49-F238E27FC236}">
                <a16:creationId xmlns:a16="http://schemas.microsoft.com/office/drawing/2014/main" id="{DD1A5602-356D-D718-8778-AF20F0B27AE5}"/>
              </a:ext>
            </a:extLst>
          </p:cNvPr>
          <p:cNvSpPr txBox="1"/>
          <p:nvPr/>
        </p:nvSpPr>
        <p:spPr>
          <a:xfrm>
            <a:off x="634418" y="804751"/>
            <a:ext cx="4397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Cryogenic buffer gas beam source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:a16="http://schemas.microsoft.com/office/drawing/2014/main" id="{651CCE88-B78E-5CA5-4F4F-B047C9A823B7}"/>
              </a:ext>
            </a:extLst>
          </p:cNvPr>
          <p:cNvSpPr txBox="1"/>
          <p:nvPr/>
        </p:nvSpPr>
        <p:spPr>
          <a:xfrm>
            <a:off x="343475" y="1489057"/>
            <a:ext cx="50185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ym typeface="Wingdings" panose="05000000000000000000" pitchFamily="2" charset="2"/>
              </a:rPr>
              <a:t> </a:t>
            </a:r>
            <a:r>
              <a:rPr lang="en-US" sz="2400" dirty="0"/>
              <a:t>sympathetic cooling of any* species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pic>
        <p:nvPicPr>
          <p:cNvPr id="203" name="Picture 202" descr="A close - up of a machine&#10;&#10;Description automatically generated with low confidence">
            <a:extLst>
              <a:ext uri="{FF2B5EF4-FFF2-40B4-BE49-F238E27FC236}">
                <a16:creationId xmlns:a16="http://schemas.microsoft.com/office/drawing/2014/main" id="{7F1ADE93-BACB-2692-3A78-12487A988C4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33" b="10565"/>
          <a:stretch/>
        </p:blipFill>
        <p:spPr>
          <a:xfrm>
            <a:off x="10300414" y="89759"/>
            <a:ext cx="1819408" cy="1247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983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3988FCF-1D53-FFBD-0460-BC11CC744B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768" y="908233"/>
            <a:ext cx="7113440" cy="5748586"/>
          </a:xfrm>
          <a:prstGeom prst="rect">
            <a:avLst/>
          </a:prstGeom>
        </p:spPr>
      </p:pic>
      <p:grpSp>
        <p:nvGrpSpPr>
          <p:cNvPr id="38" name="Group 37">
            <a:extLst>
              <a:ext uri="{FF2B5EF4-FFF2-40B4-BE49-F238E27FC236}">
                <a16:creationId xmlns:a16="http://schemas.microsoft.com/office/drawing/2014/main" id="{F5D64360-42C2-69E0-B3BD-A890A505AFD2}"/>
              </a:ext>
            </a:extLst>
          </p:cNvPr>
          <p:cNvGrpSpPr/>
          <p:nvPr/>
        </p:nvGrpSpPr>
        <p:grpSpPr>
          <a:xfrm>
            <a:off x="7604421" y="4957683"/>
            <a:ext cx="4210640" cy="535957"/>
            <a:chOff x="7604421" y="4974666"/>
            <a:chExt cx="4210640" cy="535957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6E01A6F-D661-3BC1-2619-73925ECFD5F8}"/>
                </a:ext>
              </a:extLst>
            </p:cNvPr>
            <p:cNvSpPr txBox="1"/>
            <p:nvPr/>
          </p:nvSpPr>
          <p:spPr>
            <a:xfrm>
              <a:off x="7604421" y="5020265"/>
              <a:ext cx="4210640" cy="43088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b="1" dirty="0"/>
                <a:t>Next</a:t>
              </a:r>
              <a:r>
                <a:rPr lang="en-US" sz="2200" dirty="0"/>
                <a:t>: Spectroscopy to detect </a:t>
              </a:r>
              <a:r>
                <a:rPr lang="en-US" sz="2200" dirty="0" err="1"/>
                <a:t>CHHe</a:t>
              </a:r>
              <a:endParaRPr lang="en-US" sz="2200" b="1" dirty="0"/>
            </a:p>
          </p:txBody>
        </p:sp>
        <p:sp>
          <p:nvSpPr>
            <p:cNvPr id="37" name="Rectangle: Rounded Corners 36">
              <a:extLst>
                <a:ext uri="{FF2B5EF4-FFF2-40B4-BE49-F238E27FC236}">
                  <a16:creationId xmlns:a16="http://schemas.microsoft.com/office/drawing/2014/main" id="{CD0759C9-B065-6191-829F-0A1DE7246701}"/>
                </a:ext>
              </a:extLst>
            </p:cNvPr>
            <p:cNvSpPr/>
            <p:nvPr/>
          </p:nvSpPr>
          <p:spPr>
            <a:xfrm>
              <a:off x="7640757" y="4974666"/>
              <a:ext cx="4161664" cy="535957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342900" indent="-342900">
                <a:buAutoNum type="arabicPeriod"/>
              </a:pPr>
              <a:endParaRPr lang="en-US" sz="1600" dirty="0">
                <a:solidFill>
                  <a:schemeClr val="bg2">
                    <a:lumMod val="50000"/>
                  </a:schemeClr>
                </a:solidFill>
              </a:endParaRPr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26B26A58-CE8B-53F5-6927-96ACFA3139F3}"/>
              </a:ext>
            </a:extLst>
          </p:cNvPr>
          <p:cNvSpPr txBox="1"/>
          <p:nvPr/>
        </p:nvSpPr>
        <p:spPr>
          <a:xfrm>
            <a:off x="49045" y="-27922"/>
            <a:ext cx="67069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i="1" dirty="0">
                <a:latin typeface="+mj-lt"/>
              </a:rPr>
              <a:t>Controlled</a:t>
            </a:r>
            <a:r>
              <a:rPr lang="en-US" sz="4000" dirty="0">
                <a:latin typeface="+mj-lt"/>
              </a:rPr>
              <a:t> cold CH chemistry</a:t>
            </a: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2C5142F-D214-A295-7929-517F4DC0EE9C}"/>
              </a:ext>
            </a:extLst>
          </p:cNvPr>
          <p:cNvGrpSpPr/>
          <p:nvPr/>
        </p:nvGrpSpPr>
        <p:grpSpPr>
          <a:xfrm>
            <a:off x="1284621" y="3748861"/>
            <a:ext cx="3944029" cy="1871569"/>
            <a:chOff x="1284621" y="3748861"/>
            <a:chExt cx="3944029" cy="187156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E96CCE83-4B47-62E3-F2A1-626AFE8E1F84}"/>
                </a:ext>
              </a:extLst>
            </p:cNvPr>
            <p:cNvGrpSpPr/>
            <p:nvPr/>
          </p:nvGrpSpPr>
          <p:grpSpPr>
            <a:xfrm>
              <a:off x="2301040" y="3748861"/>
              <a:ext cx="767257" cy="813826"/>
              <a:chOff x="11291663" y="5676969"/>
              <a:chExt cx="391525" cy="415289"/>
            </a:xfrm>
          </p:grpSpPr>
          <p:sp>
            <p:nvSpPr>
              <p:cNvPr id="13" name="Oval 12">
                <a:extLst>
                  <a:ext uri="{FF2B5EF4-FFF2-40B4-BE49-F238E27FC236}">
                    <a16:creationId xmlns:a16="http://schemas.microsoft.com/office/drawing/2014/main" id="{CAF35EF8-68DF-1292-0891-ADE112FAA48D}"/>
                  </a:ext>
                </a:extLst>
              </p:cNvPr>
              <p:cNvSpPr/>
              <p:nvPr/>
            </p:nvSpPr>
            <p:spPr>
              <a:xfrm>
                <a:off x="11291663" y="5676969"/>
                <a:ext cx="391525" cy="415289"/>
              </a:xfrm>
              <a:prstGeom prst="ellipse">
                <a:avLst/>
              </a:prstGeom>
              <a:gradFill flip="none" rotWithShape="1">
                <a:gsLst>
                  <a:gs pos="76000">
                    <a:srgbClr val="FF0000">
                      <a:tint val="66000"/>
                      <a:satMod val="160000"/>
                    </a:srgbClr>
                  </a:gs>
                  <a:gs pos="19000">
                    <a:srgbClr val="FF0000">
                      <a:tint val="44500"/>
                      <a:satMod val="160000"/>
                    </a:srgbClr>
                  </a:gs>
                  <a:gs pos="53000">
                    <a:srgbClr val="FF0000">
                      <a:tint val="23500"/>
                      <a:satMod val="160000"/>
                    </a:srgb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200"/>
              </a:p>
            </p:txBody>
          </p:sp>
          <p:sp>
            <p:nvSpPr>
              <p:cNvPr id="14" name="Oval 13">
                <a:extLst>
                  <a:ext uri="{FF2B5EF4-FFF2-40B4-BE49-F238E27FC236}">
                    <a16:creationId xmlns:a16="http://schemas.microsoft.com/office/drawing/2014/main" id="{94DBFBB1-E13C-A838-3086-1D5155B865E7}"/>
                  </a:ext>
                </a:extLst>
              </p:cNvPr>
              <p:cNvSpPr/>
              <p:nvPr/>
            </p:nvSpPr>
            <p:spPr bwMode="auto">
              <a:xfrm rot="6317390">
                <a:off x="11333532" y="5824347"/>
                <a:ext cx="187653" cy="187016"/>
              </a:xfrm>
              <a:prstGeom prst="ellipse">
                <a:avLst/>
              </a:prstGeom>
              <a:gradFill>
                <a:gsLst>
                  <a:gs pos="0">
                    <a:schemeClr val="bg1">
                      <a:lumMod val="50000"/>
                    </a:schemeClr>
                  </a:gs>
                  <a:gs pos="0">
                    <a:schemeClr val="tx1"/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15" name="Oval 14">
                <a:extLst>
                  <a:ext uri="{FF2B5EF4-FFF2-40B4-BE49-F238E27FC236}">
                    <a16:creationId xmlns:a16="http://schemas.microsoft.com/office/drawing/2014/main" id="{D1A3AEE8-98BF-6A84-84DE-5CDC2CDF80E6}"/>
                  </a:ext>
                </a:extLst>
              </p:cNvPr>
              <p:cNvSpPr/>
              <p:nvPr/>
            </p:nvSpPr>
            <p:spPr bwMode="auto">
              <a:xfrm rot="6317390">
                <a:off x="11473491" y="5889198"/>
                <a:ext cx="129011" cy="128485"/>
              </a:xfrm>
              <a:prstGeom prst="ellipse">
                <a:avLst/>
              </a:prstGeom>
              <a:gradFill>
                <a:gsLst>
                  <a:gs pos="30000">
                    <a:schemeClr val="bg1">
                      <a:lumMod val="75000"/>
                    </a:schemeClr>
                  </a:gs>
                  <a:gs pos="100000">
                    <a:schemeClr val="tx1"/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16" name="Oval 15">
                <a:extLst>
                  <a:ext uri="{FF2B5EF4-FFF2-40B4-BE49-F238E27FC236}">
                    <a16:creationId xmlns:a16="http://schemas.microsoft.com/office/drawing/2014/main" id="{5CB9C559-AE7D-92BA-DB1D-54229AB1CB62}"/>
                  </a:ext>
                </a:extLst>
              </p:cNvPr>
              <p:cNvSpPr/>
              <p:nvPr/>
            </p:nvSpPr>
            <p:spPr bwMode="auto">
              <a:xfrm rot="6317390">
                <a:off x="11457735" y="5734400"/>
                <a:ext cx="129011" cy="128485"/>
              </a:xfrm>
              <a:prstGeom prst="ellipse">
                <a:avLst/>
              </a:prstGeom>
              <a:gradFill>
                <a:gsLst>
                  <a:gs pos="30000">
                    <a:srgbClr val="00FAF4"/>
                  </a:gs>
                  <a:gs pos="100000">
                    <a:schemeClr val="tx1"/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2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630435F5-2BC7-1BE3-BB42-0FA9A7E29425}"/>
                </a:ext>
              </a:extLst>
            </p:cNvPr>
            <p:cNvSpPr txBox="1"/>
            <p:nvPr/>
          </p:nvSpPr>
          <p:spPr>
            <a:xfrm>
              <a:off x="1284621" y="4850989"/>
              <a:ext cx="3944029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/>
                <a:t>Evidence of </a:t>
              </a:r>
              <a:r>
                <a:rPr lang="en-US" sz="2200" dirty="0" err="1"/>
                <a:t>CHHe</a:t>
              </a:r>
              <a:r>
                <a:rPr lang="en-US" sz="2200" dirty="0"/>
                <a:t> van der Waals </a:t>
              </a:r>
            </a:p>
            <a:p>
              <a:pPr algn="ctr"/>
              <a:r>
                <a:rPr lang="en-US" sz="2200" dirty="0"/>
                <a:t>complex formation</a:t>
              </a:r>
            </a:p>
          </p:txBody>
        </p:sp>
      </p:grpSp>
      <p:pic>
        <p:nvPicPr>
          <p:cNvPr id="20" name="Picture 19">
            <a:extLst>
              <a:ext uri="{FF2B5EF4-FFF2-40B4-BE49-F238E27FC236}">
                <a16:creationId xmlns:a16="http://schemas.microsoft.com/office/drawing/2014/main" id="{8BC5FD53-01C7-F44C-9740-A5D431BBA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82310" y="293035"/>
            <a:ext cx="4121834" cy="59750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804E244-52C4-C352-9F58-52F7E0B89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68863" y="1019566"/>
            <a:ext cx="4477197" cy="727656"/>
          </a:xfrm>
          <a:prstGeom prst="rect">
            <a:avLst/>
          </a:prstGeom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FA78C287-70BE-3D92-D5EF-1D70D5E2CD22}"/>
              </a:ext>
            </a:extLst>
          </p:cNvPr>
          <p:cNvGrpSpPr/>
          <p:nvPr/>
        </p:nvGrpSpPr>
        <p:grpSpPr>
          <a:xfrm>
            <a:off x="7352624" y="1963961"/>
            <a:ext cx="3617931" cy="1673512"/>
            <a:chOff x="7352624" y="1963961"/>
            <a:chExt cx="3617931" cy="1673512"/>
          </a:xfrm>
        </p:grpSpPr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14154CB-643C-1283-DC80-A41A1C4B9DC2}"/>
                </a:ext>
              </a:extLst>
            </p:cNvPr>
            <p:cNvSpPr txBox="1"/>
            <p:nvPr/>
          </p:nvSpPr>
          <p:spPr>
            <a:xfrm>
              <a:off x="7352624" y="1963961"/>
              <a:ext cx="2804807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/>
                <a:t>Assuming steady state:</a:t>
              </a: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8C7DCBCB-94CD-AE2B-BEFF-35C0AA75139A}"/>
                </a:ext>
              </a:extLst>
            </p:cNvPr>
            <p:cNvGrpSpPr/>
            <p:nvPr/>
          </p:nvGrpSpPr>
          <p:grpSpPr>
            <a:xfrm>
              <a:off x="8545966" y="2608209"/>
              <a:ext cx="2424589" cy="1029264"/>
              <a:chOff x="8545966" y="4369493"/>
              <a:chExt cx="2424589" cy="1029264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D6976497-5CFD-87A7-155B-9A3D48ADA7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8545966" y="4369493"/>
                <a:ext cx="2424588" cy="962992"/>
              </a:xfrm>
              <a:prstGeom prst="rect">
                <a:avLst/>
              </a:prstGeom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4062C19B-2D2B-DCDB-9F82-D71733694D76}"/>
                  </a:ext>
                </a:extLst>
              </p:cNvPr>
              <p:cNvSpPr/>
              <p:nvPr/>
            </p:nvSpPr>
            <p:spPr>
              <a:xfrm>
                <a:off x="8545967" y="4445785"/>
                <a:ext cx="2424588" cy="952972"/>
              </a:xfrm>
              <a:prstGeom prst="roundRect">
                <a:avLst/>
              </a:prstGeom>
              <a:noFill/>
              <a:ln w="38100">
                <a:solidFill>
                  <a:srgbClr val="339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342900" indent="-342900">
                  <a:buAutoNum type="arabicPeriod"/>
                </a:pPr>
                <a:endParaRPr lang="en-US" sz="16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</p:grpSp>
      <p:sp>
        <p:nvSpPr>
          <p:cNvPr id="32" name="TextBox 31">
            <a:extLst>
              <a:ext uri="{FF2B5EF4-FFF2-40B4-BE49-F238E27FC236}">
                <a16:creationId xmlns:a16="http://schemas.microsoft.com/office/drawing/2014/main" id="{3DA91C5D-1C90-C508-067C-2C6C8651A7B6}"/>
              </a:ext>
            </a:extLst>
          </p:cNvPr>
          <p:cNvSpPr txBox="1"/>
          <p:nvPr/>
        </p:nvSpPr>
        <p:spPr>
          <a:xfrm>
            <a:off x="7665548" y="5856645"/>
            <a:ext cx="453842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000" dirty="0" err="1"/>
              <a:t>AgHe</a:t>
            </a:r>
            <a:r>
              <a:rPr lang="en-US" sz="2000" dirty="0"/>
              <a:t> (1.85 cm</a:t>
            </a:r>
            <a:r>
              <a:rPr lang="en-US" sz="2000" baseline="30000" dirty="0"/>
              <a:t>-1</a:t>
            </a:r>
            <a:r>
              <a:rPr lang="en-US" sz="2000" dirty="0"/>
              <a:t>): </a:t>
            </a:r>
            <a:r>
              <a:rPr lang="en-US" sz="2000" i="1" dirty="0"/>
              <a:t>PRL</a:t>
            </a:r>
            <a:r>
              <a:rPr lang="en-US" sz="2000" dirty="0"/>
              <a:t> </a:t>
            </a:r>
            <a:r>
              <a:rPr lang="en-US" sz="2000" b="1" dirty="0"/>
              <a:t>105</a:t>
            </a:r>
            <a:r>
              <a:rPr lang="en-US" sz="2000" dirty="0"/>
              <a:t>, 033001 (2010)</a:t>
            </a:r>
          </a:p>
          <a:p>
            <a:pPr algn="r"/>
            <a:r>
              <a:rPr lang="en-US" sz="2000" dirty="0" err="1"/>
              <a:t>LiHe</a:t>
            </a:r>
            <a:r>
              <a:rPr lang="en-US" sz="2000" dirty="0"/>
              <a:t> (0.024 cm</a:t>
            </a:r>
            <a:r>
              <a:rPr lang="en-US" sz="2000" baseline="30000" dirty="0"/>
              <a:t>-1</a:t>
            </a:r>
            <a:r>
              <a:rPr lang="en-US" sz="2000" dirty="0"/>
              <a:t>): </a:t>
            </a:r>
            <a:r>
              <a:rPr lang="en-US" sz="2000" i="1" dirty="0"/>
              <a:t>PRL</a:t>
            </a:r>
            <a:r>
              <a:rPr lang="en-US" sz="2000" dirty="0"/>
              <a:t> </a:t>
            </a:r>
            <a:r>
              <a:rPr lang="en-US" sz="2000" b="1" dirty="0"/>
              <a:t>110</a:t>
            </a:r>
            <a:r>
              <a:rPr lang="en-US" sz="2000" dirty="0"/>
              <a:t>, 153201 (2013)</a:t>
            </a:r>
          </a:p>
          <a:p>
            <a:pPr algn="r"/>
            <a:r>
              <a:rPr lang="en-US" sz="2000" dirty="0" err="1"/>
              <a:t>TiHe</a:t>
            </a:r>
            <a:r>
              <a:rPr lang="en-US" sz="2000" dirty="0"/>
              <a:t> (1.3 cm</a:t>
            </a:r>
            <a:r>
              <a:rPr lang="en-US" sz="2000" baseline="30000" dirty="0"/>
              <a:t>-1</a:t>
            </a:r>
            <a:r>
              <a:rPr lang="en-US" sz="2000" dirty="0"/>
              <a:t>): </a:t>
            </a:r>
            <a:r>
              <a:rPr lang="en-US" sz="2000" i="1" dirty="0"/>
              <a:t>PRL</a:t>
            </a:r>
            <a:r>
              <a:rPr lang="en-US" sz="2000" dirty="0"/>
              <a:t> </a:t>
            </a:r>
            <a:r>
              <a:rPr lang="en-US" sz="2000" b="1" dirty="0"/>
              <a:t>118</a:t>
            </a:r>
            <a:r>
              <a:rPr lang="en-US" sz="2000" dirty="0"/>
              <a:t>, 213401 (2017)</a:t>
            </a:r>
            <a:endParaRPr lang="en-US" sz="2000" b="1" dirty="0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6041A873-2E21-2600-7BF9-50B004B79F57}"/>
              </a:ext>
            </a:extLst>
          </p:cNvPr>
          <p:cNvSpPr txBox="1"/>
          <p:nvPr/>
        </p:nvSpPr>
        <p:spPr>
          <a:xfrm>
            <a:off x="7544035" y="3961997"/>
            <a:ext cx="442845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Predicted binding energy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200" dirty="0"/>
              <a:t>56 cm</a:t>
            </a:r>
            <a:r>
              <a:rPr lang="en-US" sz="2200" baseline="30000" dirty="0"/>
              <a:t>-1</a:t>
            </a:r>
            <a:r>
              <a:rPr lang="en-US" sz="2200" dirty="0"/>
              <a:t> (!)</a:t>
            </a:r>
          </a:p>
          <a:p>
            <a:pPr algn="ctr"/>
            <a:r>
              <a:rPr lang="en-US" dirty="0"/>
              <a:t>CH-HE PES: JCP </a:t>
            </a:r>
            <a:r>
              <a:rPr lang="en-US" b="1" dirty="0"/>
              <a:t>100</a:t>
            </a:r>
            <a:r>
              <a:rPr lang="en-US" dirty="0"/>
              <a:t>, 1326 (1994)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232C982-394B-AA5F-D533-9E404E415DB9}"/>
              </a:ext>
            </a:extLst>
          </p:cNvPr>
          <p:cNvSpPr txBox="1"/>
          <p:nvPr/>
        </p:nvSpPr>
        <p:spPr>
          <a:xfrm>
            <a:off x="6862079" y="6468990"/>
            <a:ext cx="2065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we can control this!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30289DF2-8110-5488-38B1-CF1D0B4805A3}"/>
              </a:ext>
            </a:extLst>
          </p:cNvPr>
          <p:cNvCxnSpPr/>
          <p:nvPr/>
        </p:nvCxnSpPr>
        <p:spPr>
          <a:xfrm flipH="1" flipV="1">
            <a:off x="6284729" y="6501889"/>
            <a:ext cx="577350" cy="13252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5">
            <a:extLst>
              <a:ext uri="{FF2B5EF4-FFF2-40B4-BE49-F238E27FC236}">
                <a16:creationId xmlns:a16="http://schemas.microsoft.com/office/drawing/2014/main" id="{64A06845-3623-FAC8-655E-FE1ADB05646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8552" y="1191371"/>
            <a:ext cx="3253527" cy="88890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EB5E42F-F5E6-9186-333C-0CAE8D9D80A7}"/>
              </a:ext>
            </a:extLst>
          </p:cNvPr>
          <p:cNvSpPr txBox="1"/>
          <p:nvPr/>
        </p:nvSpPr>
        <p:spPr>
          <a:xfrm>
            <a:off x="1248909" y="1019566"/>
            <a:ext cx="5861304" cy="47091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9013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3" grpId="0"/>
      <p:bldP spid="7" grpId="0"/>
      <p:bldP spid="7" grpId="1"/>
      <p:bldP spid="5" grpId="0" animBg="1"/>
      <p:bldP spid="5" grpId="1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F59BA22-8344-9723-D1E2-C311A449CDE4}"/>
              </a:ext>
            </a:extLst>
          </p:cNvPr>
          <p:cNvSpPr txBox="1"/>
          <p:nvPr/>
        </p:nvSpPr>
        <p:spPr>
          <a:xfrm>
            <a:off x="57372" y="-23018"/>
            <a:ext cx="85669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Aside: Quantum outreach</a:t>
            </a:r>
            <a:r>
              <a:rPr lang="en-US" sz="4400" dirty="0">
                <a:latin typeface="+mj-lt"/>
              </a:rPr>
              <a:t> </a:t>
            </a:r>
            <a:r>
              <a:rPr lang="en-US" sz="3000" dirty="0">
                <a:latin typeface="+mj-lt"/>
              </a:rPr>
              <a:t>(with Li atoms)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A457A7-0F5C-894F-4BDF-4550C84411D7}"/>
              </a:ext>
            </a:extLst>
          </p:cNvPr>
          <p:cNvSpPr txBox="1"/>
          <p:nvPr/>
        </p:nvSpPr>
        <p:spPr>
          <a:xfrm>
            <a:off x="519671" y="707375"/>
            <a:ext cx="11152668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000" b="1" dirty="0"/>
              <a:t>“Quantum Matters” – engaging local high school students in STEM 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DC5C9876-31E5-4694-131D-63520C68F3D0}"/>
              </a:ext>
            </a:extLst>
          </p:cNvPr>
          <p:cNvGrpSpPr/>
          <p:nvPr/>
        </p:nvGrpSpPr>
        <p:grpSpPr>
          <a:xfrm>
            <a:off x="419726" y="4885689"/>
            <a:ext cx="3731030" cy="1505358"/>
            <a:chOff x="182814" y="5613662"/>
            <a:chExt cx="2983263" cy="1203656"/>
          </a:xfrm>
        </p:grpSpPr>
        <p:pic>
          <p:nvPicPr>
            <p:cNvPr id="17" name="Picture 6" descr="Image result for uconn logo">
              <a:extLst>
                <a:ext uri="{FF2B5EF4-FFF2-40B4-BE49-F238E27FC236}">
                  <a16:creationId xmlns:a16="http://schemas.microsoft.com/office/drawing/2014/main" id="{1322400D-5255-E0E5-12F9-17C154D793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2814" y="5994152"/>
              <a:ext cx="1658746" cy="524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" name="Picture 2" descr="Image result for national science foundation">
              <a:extLst>
                <a:ext uri="{FF2B5EF4-FFF2-40B4-BE49-F238E27FC236}">
                  <a16:creationId xmlns:a16="http://schemas.microsoft.com/office/drawing/2014/main" id="{D80BFBEA-1B8F-1C5F-457D-F22655B84BE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7769" y="5613662"/>
              <a:ext cx="1198308" cy="120365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BE1696AF-8C42-0B85-0633-E5601FF0A703}"/>
              </a:ext>
            </a:extLst>
          </p:cNvPr>
          <p:cNvGrpSpPr/>
          <p:nvPr/>
        </p:nvGrpSpPr>
        <p:grpSpPr>
          <a:xfrm>
            <a:off x="265249" y="1305994"/>
            <a:ext cx="11650803" cy="5424506"/>
            <a:chOff x="265249" y="1305994"/>
            <a:chExt cx="11650803" cy="5424506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393DD4C7-FB60-682B-8B0D-BB63B6626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560" r="1056"/>
            <a:stretch/>
          </p:blipFill>
          <p:spPr>
            <a:xfrm>
              <a:off x="10501398" y="1305994"/>
              <a:ext cx="1388902" cy="42689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B796C2B0-2FFD-2EB3-EA9F-071E0403BCA8}"/>
                </a:ext>
              </a:extLst>
            </p:cNvPr>
            <p:cNvSpPr txBox="1"/>
            <p:nvPr/>
          </p:nvSpPr>
          <p:spPr>
            <a:xfrm>
              <a:off x="7036526" y="1314461"/>
              <a:ext cx="3542611" cy="43088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200" b="1" dirty="0"/>
                <a:t>Laser-cooled lithium atoms</a:t>
              </a:r>
              <a:endParaRPr lang="en-US" sz="2200" dirty="0"/>
            </a:p>
          </p:txBody>
        </p: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367F856-6B6F-0954-3F01-5C11D0D99383}"/>
                </a:ext>
              </a:extLst>
            </p:cNvPr>
            <p:cNvGrpSpPr/>
            <p:nvPr/>
          </p:nvGrpSpPr>
          <p:grpSpPr>
            <a:xfrm>
              <a:off x="8149983" y="1903319"/>
              <a:ext cx="3766069" cy="4827181"/>
              <a:chOff x="6832600" y="1852520"/>
              <a:chExt cx="3766069" cy="4827181"/>
            </a:xfrm>
          </p:grpSpPr>
          <p:pic>
            <p:nvPicPr>
              <p:cNvPr id="14" name="Picture 13" descr="A machine with many parts&#10;&#10;Description automatically generated">
                <a:extLst>
                  <a:ext uri="{FF2B5EF4-FFF2-40B4-BE49-F238E27FC236}">
                    <a16:creationId xmlns:a16="http://schemas.microsoft.com/office/drawing/2014/main" id="{3D7CCB20-9136-3CB5-D9C1-FD775C470F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5185" b="12716"/>
              <a:stretch/>
            </p:blipFill>
            <p:spPr>
              <a:xfrm>
                <a:off x="6832600" y="1852520"/>
                <a:ext cx="3766069" cy="4827181"/>
              </a:xfrm>
              <a:prstGeom prst="rect">
                <a:avLst/>
              </a:prstGeom>
            </p:spPr>
          </p:pic>
          <p:sp>
            <p:nvSpPr>
              <p:cNvPr id="19" name="Rectangle: Rounded Corners 18">
                <a:extLst>
                  <a:ext uri="{FF2B5EF4-FFF2-40B4-BE49-F238E27FC236}">
                    <a16:creationId xmlns:a16="http://schemas.microsoft.com/office/drawing/2014/main" id="{23C215DE-BF38-3DBA-F7AA-E204501A2433}"/>
                  </a:ext>
                </a:extLst>
              </p:cNvPr>
              <p:cNvSpPr/>
              <p:nvPr/>
            </p:nvSpPr>
            <p:spPr>
              <a:xfrm>
                <a:off x="9468935" y="6283867"/>
                <a:ext cx="1095114" cy="352926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Dec 2024</a:t>
                </a:r>
              </a:p>
            </p:txBody>
          </p:sp>
        </p:grpSp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C1EEA0BE-0FC6-3642-CBE6-2DBBACA45CB0}"/>
                </a:ext>
              </a:extLst>
            </p:cNvPr>
            <p:cNvGrpSpPr/>
            <p:nvPr/>
          </p:nvGrpSpPr>
          <p:grpSpPr>
            <a:xfrm>
              <a:off x="265249" y="1949960"/>
              <a:ext cx="4054975" cy="2282707"/>
              <a:chOff x="303424" y="1757762"/>
              <a:chExt cx="4054975" cy="2282707"/>
            </a:xfrm>
          </p:grpSpPr>
          <p:pic>
            <p:nvPicPr>
              <p:cNvPr id="8" name="Picture 2">
                <a:extLst>
                  <a:ext uri="{FF2B5EF4-FFF2-40B4-BE49-F238E27FC236}">
                    <a16:creationId xmlns:a16="http://schemas.microsoft.com/office/drawing/2014/main" id="{E20FBC5F-4DA3-0AA7-8A97-818A31ACE10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03424" y="1757762"/>
                <a:ext cx="4054975" cy="2282707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0" name="Rectangle: Rounded Corners 19">
                <a:extLst>
                  <a:ext uri="{FF2B5EF4-FFF2-40B4-BE49-F238E27FC236}">
                    <a16:creationId xmlns:a16="http://schemas.microsoft.com/office/drawing/2014/main" id="{51A073AB-DA38-FD04-F04A-79C63D7DAF9C}"/>
                  </a:ext>
                </a:extLst>
              </p:cNvPr>
              <p:cNvSpPr/>
              <p:nvPr/>
            </p:nvSpPr>
            <p:spPr>
              <a:xfrm>
                <a:off x="3225110" y="3615268"/>
                <a:ext cx="1095114" cy="352926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July 2023</a:t>
                </a:r>
              </a:p>
            </p:txBody>
          </p:sp>
        </p:grp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7955767A-416F-14A5-AEB3-B0DF9645E6B8}"/>
                </a:ext>
              </a:extLst>
            </p:cNvPr>
            <p:cNvGrpSpPr/>
            <p:nvPr/>
          </p:nvGrpSpPr>
          <p:grpSpPr>
            <a:xfrm>
              <a:off x="4632438" y="4264172"/>
              <a:ext cx="3198274" cy="2426662"/>
              <a:chOff x="4632438" y="4339988"/>
              <a:chExt cx="3198274" cy="2426662"/>
            </a:xfrm>
          </p:grpSpPr>
          <p:pic>
            <p:nvPicPr>
              <p:cNvPr id="1032" name="Picture 8">
                <a:extLst>
                  <a:ext uri="{FF2B5EF4-FFF2-40B4-BE49-F238E27FC236}">
                    <a16:creationId xmlns:a16="http://schemas.microsoft.com/office/drawing/2014/main" id="{54600C1E-7444-88B8-D066-C43508BBD0B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8130" t="9860" r="24609" b="12687"/>
              <a:stretch/>
            </p:blipFill>
            <p:spPr bwMode="auto">
              <a:xfrm>
                <a:off x="4632438" y="4339988"/>
                <a:ext cx="3198274" cy="242666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25" name="Rectangle: Rounded Corners 24">
                <a:extLst>
                  <a:ext uri="{FF2B5EF4-FFF2-40B4-BE49-F238E27FC236}">
                    <a16:creationId xmlns:a16="http://schemas.microsoft.com/office/drawing/2014/main" id="{5BEF1394-A370-B4D5-E8BA-F7730302FBAD}"/>
                  </a:ext>
                </a:extLst>
              </p:cNvPr>
              <p:cNvSpPr/>
              <p:nvPr/>
            </p:nvSpPr>
            <p:spPr>
              <a:xfrm>
                <a:off x="6579524" y="6492595"/>
                <a:ext cx="1199130" cy="236775"/>
              </a:xfrm>
              <a:prstGeom prst="roundRect">
                <a:avLst/>
              </a:pr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chemeClr val="tx1"/>
                    </a:solidFill>
                  </a:rPr>
                  <a:t>Jan 2024</a:t>
                </a:r>
              </a:p>
            </p:txBody>
          </p:sp>
        </p:grpSp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0749D090-ADCA-2231-4A82-5B277E377CCD}"/>
                </a:ext>
              </a:extLst>
            </p:cNvPr>
            <p:cNvGrpSpPr/>
            <p:nvPr/>
          </p:nvGrpSpPr>
          <p:grpSpPr>
            <a:xfrm>
              <a:off x="4631257" y="1924979"/>
              <a:ext cx="3212582" cy="2047985"/>
              <a:chOff x="4631257" y="1927613"/>
              <a:chExt cx="3212582" cy="2047985"/>
            </a:xfrm>
          </p:grpSpPr>
          <p:grpSp>
            <p:nvGrpSpPr>
              <p:cNvPr id="24" name="Group 23">
                <a:extLst>
                  <a:ext uri="{FF2B5EF4-FFF2-40B4-BE49-F238E27FC236}">
                    <a16:creationId xmlns:a16="http://schemas.microsoft.com/office/drawing/2014/main" id="{9DE81033-2467-95A5-55AE-EEADAE04DBEB}"/>
                  </a:ext>
                </a:extLst>
              </p:cNvPr>
              <p:cNvGrpSpPr/>
              <p:nvPr/>
            </p:nvGrpSpPr>
            <p:grpSpPr>
              <a:xfrm>
                <a:off x="4632960" y="1927613"/>
                <a:ext cx="3210879" cy="2047985"/>
                <a:chOff x="4445181" y="2352532"/>
                <a:chExt cx="3562911" cy="2272520"/>
              </a:xfrm>
            </p:grpSpPr>
            <p:pic>
              <p:nvPicPr>
                <p:cNvPr id="1030" name="Picture 6">
                  <a:extLst>
                    <a:ext uri="{FF2B5EF4-FFF2-40B4-BE49-F238E27FC236}">
                      <a16:creationId xmlns:a16="http://schemas.microsoft.com/office/drawing/2014/main" id="{40CE7AAC-4C3F-E857-15AB-D71D74035371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9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445181" y="2352532"/>
                  <a:ext cx="3562911" cy="227252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23" name="Rectangle: Rounded Corners 22">
                  <a:extLst>
                    <a:ext uri="{FF2B5EF4-FFF2-40B4-BE49-F238E27FC236}">
                      <a16:creationId xmlns:a16="http://schemas.microsoft.com/office/drawing/2014/main" id="{FDB66ECC-0EEF-5018-83D1-2ECEA748BB0D}"/>
                    </a:ext>
                  </a:extLst>
                </p:cNvPr>
                <p:cNvSpPr/>
                <p:nvPr/>
              </p:nvSpPr>
              <p:spPr>
                <a:xfrm>
                  <a:off x="6643595" y="4331843"/>
                  <a:ext cx="1330599" cy="262734"/>
                </a:xfrm>
                <a:prstGeom prst="roundRect">
                  <a:avLst/>
                </a:prstGeom>
                <a:solidFill>
                  <a:schemeClr val="bg1"/>
                </a:solidFill>
                <a:ln w="38100"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dirty="0">
                      <a:solidFill>
                        <a:schemeClr val="tx1"/>
                      </a:solidFill>
                    </a:rPr>
                    <a:t>Sept 2023</a:t>
                  </a:r>
                </a:p>
              </p:txBody>
            </p:sp>
          </p:grpSp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F26DCB4C-26F0-9C84-D7F9-1054F306A2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31257" y="1938597"/>
                <a:ext cx="911752" cy="976007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757855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6A74A10-6AEF-433B-8464-B8B1509FA90A}"/>
              </a:ext>
            </a:extLst>
          </p:cNvPr>
          <p:cNvSpPr txBox="1"/>
          <p:nvPr/>
        </p:nvSpPr>
        <p:spPr>
          <a:xfrm>
            <a:off x="68036" y="-58437"/>
            <a:ext cx="30567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Our Group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0778107-2E93-43F0-B31A-65B6C0424456}"/>
              </a:ext>
            </a:extLst>
          </p:cNvPr>
          <p:cNvSpPr txBox="1"/>
          <p:nvPr/>
        </p:nvSpPr>
        <p:spPr>
          <a:xfrm flipH="1">
            <a:off x="-108497" y="3863400"/>
            <a:ext cx="38072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Undergraduate 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9B30D6-5E36-44F3-AEB2-5C71B96D14C4}"/>
              </a:ext>
            </a:extLst>
          </p:cNvPr>
          <p:cNvSpPr txBox="1"/>
          <p:nvPr/>
        </p:nvSpPr>
        <p:spPr>
          <a:xfrm flipH="1">
            <a:off x="6547530" y="2321856"/>
            <a:ext cx="3587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Jamie Shaw – MIT LL</a:t>
            </a:r>
          </a:p>
          <a:p>
            <a:pPr algn="ctr"/>
            <a:r>
              <a:rPr lang="en-US" sz="2000" dirty="0"/>
              <a:t>Joseph </a:t>
            </a:r>
            <a:r>
              <a:rPr lang="en-US" sz="2000" dirty="0" err="1"/>
              <a:t>Schnaubelt</a:t>
            </a:r>
            <a:r>
              <a:rPr lang="en-US" sz="2000" dirty="0"/>
              <a:t> - UConn</a:t>
            </a:r>
          </a:p>
        </p:txBody>
      </p:sp>
      <p:pic>
        <p:nvPicPr>
          <p:cNvPr id="19" name="Picture 6" descr="Image result for uconn logo">
            <a:extLst>
              <a:ext uri="{FF2B5EF4-FFF2-40B4-BE49-F238E27FC236}">
                <a16:creationId xmlns:a16="http://schemas.microsoft.com/office/drawing/2014/main" id="{842EAD0C-AD8F-47CE-9F6C-34B1D04B3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02323" y="1954374"/>
            <a:ext cx="1658746" cy="524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Image result for national science foundation">
            <a:extLst>
              <a:ext uri="{FF2B5EF4-FFF2-40B4-BE49-F238E27FC236}">
                <a16:creationId xmlns:a16="http://schemas.microsoft.com/office/drawing/2014/main" id="{1108BB5B-3E60-412A-88E0-8360EC3333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4965" y="5250979"/>
            <a:ext cx="1564072" cy="1571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5A0EA327-30DE-49A7-BEC4-52C8B0338EBD}"/>
              </a:ext>
            </a:extLst>
          </p:cNvPr>
          <p:cNvGrpSpPr/>
          <p:nvPr/>
        </p:nvGrpSpPr>
        <p:grpSpPr>
          <a:xfrm>
            <a:off x="9542654" y="-996035"/>
            <a:ext cx="2907483" cy="2907481"/>
            <a:chOff x="-234746" y="4748563"/>
            <a:chExt cx="2541732" cy="2541730"/>
          </a:xfrm>
        </p:grpSpPr>
        <p:grpSp>
          <p:nvGrpSpPr>
            <p:cNvPr id="33" name="Group 32">
              <a:extLst>
                <a:ext uri="{FF2B5EF4-FFF2-40B4-BE49-F238E27FC236}">
                  <a16:creationId xmlns:a16="http://schemas.microsoft.com/office/drawing/2014/main" id="{439576C7-4436-4E60-9F94-471AB00A8FDD}"/>
                </a:ext>
              </a:extLst>
            </p:cNvPr>
            <p:cNvGrpSpPr/>
            <p:nvPr/>
          </p:nvGrpSpPr>
          <p:grpSpPr>
            <a:xfrm>
              <a:off x="-234746" y="4748563"/>
              <a:ext cx="2541732" cy="2541730"/>
              <a:chOff x="-2095214" y="4261138"/>
              <a:chExt cx="2798621" cy="2798621"/>
            </a:xfrm>
          </p:grpSpPr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84765393-876B-475B-B8F3-72638B0612D4}"/>
                  </a:ext>
                </a:extLst>
              </p:cNvPr>
              <p:cNvSpPr/>
              <p:nvPr/>
            </p:nvSpPr>
            <p:spPr>
              <a:xfrm>
                <a:off x="-1819275" y="5286374"/>
                <a:ext cx="2076450" cy="9620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7" name="Picture 36" descr="A close up of a logo&#10;&#10;Description automatically generated">
                <a:extLst>
                  <a:ext uri="{FF2B5EF4-FFF2-40B4-BE49-F238E27FC236}">
                    <a16:creationId xmlns:a16="http://schemas.microsoft.com/office/drawing/2014/main" id="{FDA64764-D962-4ED0-9314-3C1CC61B3FD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2095214" y="4261138"/>
                <a:ext cx="2798621" cy="2798621"/>
              </a:xfrm>
              <a:prstGeom prst="rect">
                <a:avLst/>
              </a:prstGeom>
            </p:spPr>
          </p:pic>
        </p:grp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528F748-9146-4BA9-8CAB-3E1921DFB2AD}"/>
                </a:ext>
              </a:extLst>
            </p:cNvPr>
            <p:cNvSpPr/>
            <p:nvPr/>
          </p:nvSpPr>
          <p:spPr>
            <a:xfrm>
              <a:off x="15864" y="6553410"/>
              <a:ext cx="1885850" cy="1648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A44FEFE7-2D65-4E0A-BA1D-D93CAB6593F1}"/>
                </a:ext>
              </a:extLst>
            </p:cNvPr>
            <p:cNvSpPr txBox="1"/>
            <p:nvPr/>
          </p:nvSpPr>
          <p:spPr>
            <a:xfrm>
              <a:off x="-78910" y="6478502"/>
              <a:ext cx="2096645" cy="32287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themccarrongroup.com</a:t>
              </a:r>
            </a:p>
          </p:txBody>
        </p:sp>
      </p:grpSp>
      <p:pic>
        <p:nvPicPr>
          <p:cNvPr id="1026" name="Picture 2" descr="Instagram - Apps on Google Play">
            <a:extLst>
              <a:ext uri="{FF2B5EF4-FFF2-40B4-BE49-F238E27FC236}">
                <a16:creationId xmlns:a16="http://schemas.microsoft.com/office/drawing/2014/main" id="{2C50B809-68BA-499B-81D0-26DBA91D3F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6213" y="66053"/>
            <a:ext cx="909678" cy="90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882E5453-B5FD-4D15-BAEF-98001F2644BB}"/>
              </a:ext>
            </a:extLst>
          </p:cNvPr>
          <p:cNvSpPr txBox="1"/>
          <p:nvPr/>
        </p:nvSpPr>
        <p:spPr>
          <a:xfrm>
            <a:off x="8006521" y="927356"/>
            <a:ext cx="164622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@mccarrongroup</a:t>
            </a:r>
          </a:p>
        </p:txBody>
      </p:sp>
      <p:pic>
        <p:nvPicPr>
          <p:cNvPr id="4" name="Graphic 3">
            <a:extLst>
              <a:ext uri="{FF2B5EF4-FFF2-40B4-BE49-F238E27FC236}">
                <a16:creationId xmlns:a16="http://schemas.microsoft.com/office/drawing/2014/main" id="{BF89C867-2F77-B3F4-BDF8-16EDEC6E54C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323935" y="2896631"/>
            <a:ext cx="1390472" cy="142243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7EF6FDD-E7E8-B5BF-95E5-D0F10DAF737D}"/>
              </a:ext>
            </a:extLst>
          </p:cNvPr>
          <p:cNvSpPr txBox="1"/>
          <p:nvPr/>
        </p:nvSpPr>
        <p:spPr>
          <a:xfrm flipH="1">
            <a:off x="6810092" y="1991722"/>
            <a:ext cx="3090469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b="1" dirty="0"/>
              <a:t>Former Grad. Students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ED69C85-FC20-43B3-8190-F249C4A8CF7C}"/>
              </a:ext>
            </a:extLst>
          </p:cNvPr>
          <p:cNvSpPr txBox="1"/>
          <p:nvPr/>
        </p:nvSpPr>
        <p:spPr>
          <a:xfrm flipH="1">
            <a:off x="96672" y="629172"/>
            <a:ext cx="30904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Graduate Students</a:t>
            </a:r>
          </a:p>
        </p:txBody>
      </p:sp>
      <p:pic>
        <p:nvPicPr>
          <p:cNvPr id="1032" name="Picture 8" descr="Spencer Macri">
            <a:extLst>
              <a:ext uri="{FF2B5EF4-FFF2-40B4-BE49-F238E27FC236}">
                <a16:creationId xmlns:a16="http://schemas.microsoft.com/office/drawing/2014/main" id="{58026ED7-110F-F833-ADFA-976B6D8DE15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393" t="4867" r="10821"/>
          <a:stretch/>
        </p:blipFill>
        <p:spPr bwMode="auto">
          <a:xfrm>
            <a:off x="376574" y="4312873"/>
            <a:ext cx="1400182" cy="19337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B20196B1-362F-A582-D1F9-6E99CAFB1B62}"/>
              </a:ext>
            </a:extLst>
          </p:cNvPr>
          <p:cNvSpPr txBox="1"/>
          <p:nvPr/>
        </p:nvSpPr>
        <p:spPr>
          <a:xfrm flipH="1">
            <a:off x="505756" y="6192793"/>
            <a:ext cx="114181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Spencer </a:t>
            </a:r>
            <a:r>
              <a:rPr lang="en-US" sz="2000" dirty="0" err="1"/>
              <a:t>Macri</a:t>
            </a:r>
            <a:endParaRPr lang="en-US" sz="2000" dirty="0"/>
          </a:p>
        </p:txBody>
      </p:sp>
      <p:pic>
        <p:nvPicPr>
          <p:cNvPr id="21" name="Picture 20" descr="A person smiling for the camera&#10;&#10;Description automatically generated with medium confidence">
            <a:extLst>
              <a:ext uri="{FF2B5EF4-FFF2-40B4-BE49-F238E27FC236}">
                <a16:creationId xmlns:a16="http://schemas.microsoft.com/office/drawing/2014/main" id="{33B35E0C-CCB3-975E-15EC-B60AAD6E93C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63" t="5291" r="17490" b="19980"/>
          <a:stretch/>
        </p:blipFill>
        <p:spPr>
          <a:xfrm>
            <a:off x="1999476" y="4290573"/>
            <a:ext cx="1381610" cy="1962958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C75E0B7C-27F4-7A45-89AD-1F7DC87EAE7B}"/>
              </a:ext>
            </a:extLst>
          </p:cNvPr>
          <p:cNvSpPr txBox="1"/>
          <p:nvPr/>
        </p:nvSpPr>
        <p:spPr>
          <a:xfrm flipH="1">
            <a:off x="1969000" y="6229872"/>
            <a:ext cx="138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Joseph Van </a:t>
            </a:r>
            <a:r>
              <a:rPr lang="en-US" sz="2000" dirty="0" err="1"/>
              <a:t>Vlack</a:t>
            </a:r>
            <a:endParaRPr lang="en-US" sz="2000" dirty="0"/>
          </a:p>
        </p:txBody>
      </p:sp>
      <p:pic>
        <p:nvPicPr>
          <p:cNvPr id="24" name="Picture 23" descr="A person wearing glasses&#10;&#10;Description automatically generated with medium confidence">
            <a:extLst>
              <a:ext uri="{FF2B5EF4-FFF2-40B4-BE49-F238E27FC236}">
                <a16:creationId xmlns:a16="http://schemas.microsoft.com/office/drawing/2014/main" id="{C34856DB-DAF2-427A-8785-D1C8F2D996C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4" t="15580" r="15198" b="6878"/>
          <a:stretch/>
        </p:blipFill>
        <p:spPr>
          <a:xfrm>
            <a:off x="3578024" y="4255932"/>
            <a:ext cx="1301181" cy="1994917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2929BEB-1409-A6F2-7924-35FA7AA339EB}"/>
              </a:ext>
            </a:extLst>
          </p:cNvPr>
          <p:cNvSpPr txBox="1"/>
          <p:nvPr/>
        </p:nvSpPr>
        <p:spPr>
          <a:xfrm flipH="1">
            <a:off x="3514861" y="6229446"/>
            <a:ext cx="13816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Jefferson Wang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C000E538-8518-6B65-BABD-3C0AC08FA478}"/>
              </a:ext>
            </a:extLst>
          </p:cNvPr>
          <p:cNvGrpSpPr/>
          <p:nvPr/>
        </p:nvGrpSpPr>
        <p:grpSpPr>
          <a:xfrm>
            <a:off x="4967654" y="3778959"/>
            <a:ext cx="3776572" cy="3041888"/>
            <a:chOff x="4630542" y="1401350"/>
            <a:chExt cx="3776572" cy="3041888"/>
          </a:xfrm>
        </p:grpSpPr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F0D36150-1449-415D-BE4E-24985D326308}"/>
                </a:ext>
              </a:extLst>
            </p:cNvPr>
            <p:cNvSpPr txBox="1"/>
            <p:nvPr/>
          </p:nvSpPr>
          <p:spPr>
            <a:xfrm flipH="1">
              <a:off x="4630542" y="1401350"/>
              <a:ext cx="3056492" cy="4565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Collaborators</a:t>
              </a:r>
            </a:p>
          </p:txBody>
        </p:sp>
        <p:pic>
          <p:nvPicPr>
            <p:cNvPr id="42" name="Picture 2" descr="physics.ucr.edu/sites/g/files/rcwecm5146/files/sty...">
              <a:extLst>
                <a:ext uri="{FF2B5EF4-FFF2-40B4-BE49-F238E27FC236}">
                  <a16:creationId xmlns:a16="http://schemas.microsoft.com/office/drawing/2014/main" id="{4DBCDBB8-A3F1-4D2B-93C9-9ED6D36B851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763" r="10305" b="18716"/>
            <a:stretch/>
          </p:blipFill>
          <p:spPr bwMode="auto">
            <a:xfrm>
              <a:off x="5508898" y="1953334"/>
              <a:ext cx="1292707" cy="18640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F470BAA-0350-4C90-971E-DCDE0CDB2FF8}"/>
                </a:ext>
              </a:extLst>
            </p:cNvPr>
            <p:cNvSpPr txBox="1"/>
            <p:nvPr/>
          </p:nvSpPr>
          <p:spPr>
            <a:xfrm>
              <a:off x="5425811" y="3743136"/>
              <a:ext cx="1458867" cy="700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 err="1"/>
                <a:t>Börge</a:t>
              </a:r>
              <a:endParaRPr lang="en-US" sz="2000" dirty="0"/>
            </a:p>
            <a:p>
              <a:pPr algn="ctr"/>
              <a:r>
                <a:rPr lang="en-US" sz="2000" dirty="0" err="1"/>
                <a:t>Hemmerling</a:t>
              </a:r>
              <a:endParaRPr lang="en-US" sz="2000" dirty="0"/>
            </a:p>
          </p:txBody>
        </p: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27F3E8AB-FA6D-40EB-A660-90343BABC985}"/>
                </a:ext>
              </a:extLst>
            </p:cNvPr>
            <p:cNvSpPr txBox="1"/>
            <p:nvPr/>
          </p:nvSpPr>
          <p:spPr>
            <a:xfrm>
              <a:off x="6873354" y="3722238"/>
              <a:ext cx="1533760" cy="70010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/>
                <a:t>John</a:t>
              </a:r>
            </a:p>
            <a:p>
              <a:pPr algn="ctr"/>
              <a:r>
                <a:rPr lang="en-US" sz="2000" dirty="0"/>
                <a:t>Montgomery</a:t>
              </a:r>
            </a:p>
          </p:txBody>
        </p:sp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84AE29F1-2525-42A2-9717-E4539940C3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/>
            <a:srcRect l="345" t="7502" r="7740" b="16958"/>
            <a:stretch/>
          </p:blipFill>
          <p:spPr>
            <a:xfrm>
              <a:off x="6933135" y="1966460"/>
              <a:ext cx="1338559" cy="1849772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D508DB5F-D738-96D3-CBAB-6B9E48407481}"/>
              </a:ext>
            </a:extLst>
          </p:cNvPr>
          <p:cNvSpPr txBox="1"/>
          <p:nvPr/>
        </p:nvSpPr>
        <p:spPr>
          <a:xfrm flipH="1">
            <a:off x="10135444" y="4463022"/>
            <a:ext cx="1811868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500" b="1" dirty="0">
                <a:ln w="12700">
                  <a:solidFill>
                    <a:schemeClr val="tx1"/>
                  </a:solidFill>
                </a:ln>
                <a:solidFill>
                  <a:srgbClr val="0070C0"/>
                </a:solidFill>
              </a:rPr>
              <a:t>DURIP</a:t>
            </a: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C86BEBF-6E60-8040-48DA-984C25C37DF0}"/>
              </a:ext>
            </a:extLst>
          </p:cNvPr>
          <p:cNvGrpSpPr/>
          <p:nvPr/>
        </p:nvGrpSpPr>
        <p:grpSpPr>
          <a:xfrm>
            <a:off x="178348" y="1177377"/>
            <a:ext cx="6027254" cy="2674742"/>
            <a:chOff x="-1222433" y="1041191"/>
            <a:chExt cx="6027254" cy="2674742"/>
          </a:xfrm>
        </p:grpSpPr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9EE73772-6AE3-B61C-3961-97F2BE3ACF29}"/>
                </a:ext>
              </a:extLst>
            </p:cNvPr>
            <p:cNvGrpSpPr/>
            <p:nvPr/>
          </p:nvGrpSpPr>
          <p:grpSpPr>
            <a:xfrm>
              <a:off x="1724035" y="1085437"/>
              <a:ext cx="3080786" cy="1989947"/>
              <a:chOff x="289308" y="1487300"/>
              <a:chExt cx="3721984" cy="2404110"/>
            </a:xfrm>
          </p:grpSpPr>
          <p:pic>
            <p:nvPicPr>
              <p:cNvPr id="3" name="Picture 2" descr="Mark Semco">
                <a:extLst>
                  <a:ext uri="{FF2B5EF4-FFF2-40B4-BE49-F238E27FC236}">
                    <a16:creationId xmlns:a16="http://schemas.microsoft.com/office/drawing/2014/main" id="{C7EF52BD-006E-3DB3-5258-33184EC7428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503" r="22172" b="30234"/>
              <a:stretch/>
            </p:blipFill>
            <p:spPr bwMode="auto">
              <a:xfrm>
                <a:off x="289308" y="1487300"/>
                <a:ext cx="1940934" cy="240411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030" name="Picture 6" descr="William Wortley">
                <a:extLst>
                  <a:ext uri="{FF2B5EF4-FFF2-40B4-BE49-F238E27FC236}">
                    <a16:creationId xmlns:a16="http://schemas.microsoft.com/office/drawing/2014/main" id="{751CDD41-4DCD-D6ED-755C-C0DD5FF20B0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3480" r="18516" b="15133"/>
              <a:stretch/>
            </p:blipFill>
            <p:spPr bwMode="auto">
              <a:xfrm>
                <a:off x="2408751" y="1497180"/>
                <a:ext cx="1602541" cy="234474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F02FF72-E203-0EFD-22D0-3FDCC4B6884B}"/>
                </a:ext>
              </a:extLst>
            </p:cNvPr>
            <p:cNvSpPr txBox="1"/>
            <p:nvPr/>
          </p:nvSpPr>
          <p:spPr>
            <a:xfrm flipH="1">
              <a:off x="1928539" y="3008047"/>
              <a:ext cx="1141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Mark Semco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853A259-EC81-48C1-6D43-23ED1397EB16}"/>
                </a:ext>
              </a:extLst>
            </p:cNvPr>
            <p:cNvSpPr txBox="1"/>
            <p:nvPr/>
          </p:nvSpPr>
          <p:spPr>
            <a:xfrm flipH="1">
              <a:off x="3516278" y="3002020"/>
              <a:ext cx="1141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William Wortley</a:t>
              </a: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B91D6F1-87E0-DDF5-3841-E63EF3F6A6D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/>
            <a:srcRect l="12040" r="8834" b="19085"/>
            <a:stretch/>
          </p:blipFill>
          <p:spPr>
            <a:xfrm>
              <a:off x="-1222433" y="1041570"/>
              <a:ext cx="1335269" cy="1948987"/>
            </a:xfrm>
            <a:prstGeom prst="rect">
              <a:avLst/>
            </a:prstGeom>
          </p:spPr>
        </p:pic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FC41CA7F-4C2F-B120-6FE3-F413BBAA426D}"/>
                </a:ext>
              </a:extLst>
            </p:cNvPr>
            <p:cNvSpPr txBox="1"/>
            <p:nvPr/>
          </p:nvSpPr>
          <p:spPr>
            <a:xfrm flipH="1">
              <a:off x="-1170322" y="3002020"/>
              <a:ext cx="1141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Aritra Paul</a:t>
              </a:r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90E2DB2C-051F-230C-1820-1F19950639E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/>
            <a:srcRect l="8115" r="8518"/>
            <a:stretch/>
          </p:blipFill>
          <p:spPr>
            <a:xfrm>
              <a:off x="248415" y="1041191"/>
              <a:ext cx="1357600" cy="1993233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7517BB7-D85F-CA8A-592C-132822C84B3C}"/>
                </a:ext>
              </a:extLst>
            </p:cNvPr>
            <p:cNvSpPr txBox="1"/>
            <p:nvPr/>
          </p:nvSpPr>
          <p:spPr>
            <a:xfrm flipH="1">
              <a:off x="372193" y="2990296"/>
              <a:ext cx="114181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/>
                <a:t>Alex Preston</a:t>
              </a:r>
            </a:p>
          </p:txBody>
        </p:sp>
      </p:grp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4E9068B3-D137-60A6-062B-5680BC85B507}"/>
              </a:ext>
            </a:extLst>
          </p:cNvPr>
          <p:cNvSpPr/>
          <p:nvPr/>
        </p:nvSpPr>
        <p:spPr>
          <a:xfrm>
            <a:off x="3065295" y="1155361"/>
            <a:ext cx="3192542" cy="2041695"/>
          </a:xfrm>
          <a:prstGeom prst="roundRect">
            <a:avLst>
              <a:gd name="adj" fmla="val 6714"/>
            </a:avLst>
          </a:prstGeom>
          <a:noFill/>
          <a:ln w="38100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DE52B146-0F4F-13C8-BA20-42145B10CC1E}"/>
              </a:ext>
            </a:extLst>
          </p:cNvPr>
          <p:cNvSpPr/>
          <p:nvPr/>
        </p:nvSpPr>
        <p:spPr>
          <a:xfrm>
            <a:off x="4469018" y="1021286"/>
            <a:ext cx="574328" cy="263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66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AlCl</a:t>
            </a: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BF021E4E-7A02-3A7C-42EA-6CCBC816819D}"/>
              </a:ext>
            </a:extLst>
          </p:cNvPr>
          <p:cNvSpPr/>
          <p:nvPr/>
        </p:nvSpPr>
        <p:spPr>
          <a:xfrm>
            <a:off x="166917" y="1139027"/>
            <a:ext cx="2839859" cy="2041695"/>
          </a:xfrm>
          <a:prstGeom prst="roundRect">
            <a:avLst>
              <a:gd name="adj" fmla="val 6714"/>
            </a:avLst>
          </a:prstGeom>
          <a:noFill/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65986CF5-E7A4-25ED-DA34-4572F1B8EB95}"/>
              </a:ext>
            </a:extLst>
          </p:cNvPr>
          <p:cNvSpPr/>
          <p:nvPr/>
        </p:nvSpPr>
        <p:spPr>
          <a:xfrm>
            <a:off x="1313803" y="1023536"/>
            <a:ext cx="492722" cy="26335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CH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840F7DF-E5D9-9E04-DAA6-CAC3522B0519}"/>
              </a:ext>
            </a:extLst>
          </p:cNvPr>
          <p:cNvSpPr txBox="1"/>
          <p:nvPr/>
        </p:nvSpPr>
        <p:spPr>
          <a:xfrm>
            <a:off x="8837846" y="6110222"/>
            <a:ext cx="13286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Jesus </a:t>
            </a:r>
          </a:p>
          <a:p>
            <a:pPr algn="ctr"/>
            <a:r>
              <a:rPr lang="en-US" sz="2000" dirty="0"/>
              <a:t>Perez Rios</a:t>
            </a:r>
          </a:p>
        </p:txBody>
      </p:sp>
      <p:pic>
        <p:nvPicPr>
          <p:cNvPr id="28" name="Picture 2" descr="Fritz Haber Institute of the Max Planck ...">
            <a:extLst>
              <a:ext uri="{FF2B5EF4-FFF2-40B4-BE49-F238E27FC236}">
                <a16:creationId xmlns:a16="http://schemas.microsoft.com/office/drawing/2014/main" id="{85C54965-CF2C-1F82-F099-88F4A2C529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29179" y="4362532"/>
            <a:ext cx="1430406" cy="18421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109035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ud, outdoor, sky, building&#10;&#10;Description automatically generated">
            <a:extLst>
              <a:ext uri="{FF2B5EF4-FFF2-40B4-BE49-F238E27FC236}">
                <a16:creationId xmlns:a16="http://schemas.microsoft.com/office/drawing/2014/main" id="{6307D1DD-CE0B-9EEB-2A18-17D7689DE3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328"/>
          <a:stretch/>
        </p:blipFill>
        <p:spPr>
          <a:xfrm>
            <a:off x="-2" y="0"/>
            <a:ext cx="12192002" cy="6911340"/>
          </a:xfrm>
          <a:prstGeom prst="rect">
            <a:avLst/>
          </a:prstGeom>
        </p:spPr>
      </p:pic>
      <p:pic>
        <p:nvPicPr>
          <p:cNvPr id="6" name="Picture 6" descr="Image result for uconn logo">
            <a:extLst>
              <a:ext uri="{FF2B5EF4-FFF2-40B4-BE49-F238E27FC236}">
                <a16:creationId xmlns:a16="http://schemas.microsoft.com/office/drawing/2014/main" id="{59E5CBC4-F636-4EAD-A1D4-C5D699D40C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0468" y="6299398"/>
            <a:ext cx="1767728" cy="558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FE10E65-44F6-4FE6-AAB7-18F1104F4D82}"/>
              </a:ext>
            </a:extLst>
          </p:cNvPr>
          <p:cNvSpPr/>
          <p:nvPr/>
        </p:nvSpPr>
        <p:spPr>
          <a:xfrm>
            <a:off x="54054" y="88083"/>
            <a:ext cx="4594146" cy="944081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3809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solidFill>
                  <a:schemeClr val="tx1"/>
                </a:solidFill>
              </a:rPr>
              <a:t>Please keep in touch! daniel.mccarron@uconn.edu</a:t>
            </a:r>
          </a:p>
        </p:txBody>
      </p:sp>
    </p:spTree>
    <p:extLst>
      <p:ext uri="{BB962C8B-B14F-4D97-AF65-F5344CB8AC3E}">
        <p14:creationId xmlns:p14="http://schemas.microsoft.com/office/powerpoint/2010/main" val="41704993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Freeform: Shape 46">
            <a:extLst>
              <a:ext uri="{FF2B5EF4-FFF2-40B4-BE49-F238E27FC236}">
                <a16:creationId xmlns:a16="http://schemas.microsoft.com/office/drawing/2014/main" id="{B3D45A43-68E7-EE82-A8F1-E9E832501411}"/>
              </a:ext>
            </a:extLst>
          </p:cNvPr>
          <p:cNvSpPr/>
          <p:nvPr/>
        </p:nvSpPr>
        <p:spPr>
          <a:xfrm>
            <a:off x="998081" y="5731582"/>
            <a:ext cx="2312015" cy="615906"/>
          </a:xfrm>
          <a:custGeom>
            <a:avLst/>
            <a:gdLst>
              <a:gd name="connsiteX0" fmla="*/ 488 w 2301728"/>
              <a:gd name="connsiteY0" fmla="*/ 209550 h 617220"/>
              <a:gd name="connsiteX1" fmla="*/ 2301728 w 2301728"/>
              <a:gd name="connsiteY1" fmla="*/ 0 h 617220"/>
              <a:gd name="connsiteX2" fmla="*/ 2301728 w 2301728"/>
              <a:gd name="connsiteY2" fmla="*/ 617220 h 617220"/>
              <a:gd name="connsiteX3" fmla="*/ 488 w 2301728"/>
              <a:gd name="connsiteY3" fmla="*/ 287020 h 617220"/>
              <a:gd name="connsiteX4" fmla="*/ 488 w 2301728"/>
              <a:gd name="connsiteY4" fmla="*/ 209550 h 617220"/>
              <a:gd name="connsiteX0" fmla="*/ 73 w 2307663"/>
              <a:gd name="connsiteY0" fmla="*/ 220980 h 617220"/>
              <a:gd name="connsiteX1" fmla="*/ 2307663 w 2307663"/>
              <a:gd name="connsiteY1" fmla="*/ 0 h 617220"/>
              <a:gd name="connsiteX2" fmla="*/ 2307663 w 2307663"/>
              <a:gd name="connsiteY2" fmla="*/ 617220 h 617220"/>
              <a:gd name="connsiteX3" fmla="*/ 6423 w 2307663"/>
              <a:gd name="connsiteY3" fmla="*/ 287020 h 617220"/>
              <a:gd name="connsiteX4" fmla="*/ 73 w 2307663"/>
              <a:gd name="connsiteY4" fmla="*/ 220980 h 617220"/>
              <a:gd name="connsiteX0" fmla="*/ 233 w 2307823"/>
              <a:gd name="connsiteY0" fmla="*/ 220980 h 617220"/>
              <a:gd name="connsiteX1" fmla="*/ 2307823 w 2307823"/>
              <a:gd name="connsiteY1" fmla="*/ 0 h 617220"/>
              <a:gd name="connsiteX2" fmla="*/ 2307823 w 2307823"/>
              <a:gd name="connsiteY2" fmla="*/ 617220 h 617220"/>
              <a:gd name="connsiteX3" fmla="*/ 1503 w 2307823"/>
              <a:gd name="connsiteY3" fmla="*/ 267970 h 617220"/>
              <a:gd name="connsiteX4" fmla="*/ 233 w 2307823"/>
              <a:gd name="connsiteY4" fmla="*/ 220980 h 617220"/>
              <a:gd name="connsiteX0" fmla="*/ 233 w 2309093"/>
              <a:gd name="connsiteY0" fmla="*/ 276860 h 673100"/>
              <a:gd name="connsiteX1" fmla="*/ 2309093 w 2309093"/>
              <a:gd name="connsiteY1" fmla="*/ 0 h 673100"/>
              <a:gd name="connsiteX2" fmla="*/ 2307823 w 2309093"/>
              <a:gd name="connsiteY2" fmla="*/ 673100 h 673100"/>
              <a:gd name="connsiteX3" fmla="*/ 1503 w 2309093"/>
              <a:gd name="connsiteY3" fmla="*/ 323850 h 673100"/>
              <a:gd name="connsiteX4" fmla="*/ 233 w 2309093"/>
              <a:gd name="connsiteY4" fmla="*/ 276860 h 673100"/>
              <a:gd name="connsiteX0" fmla="*/ 233 w 2309093"/>
              <a:gd name="connsiteY0" fmla="*/ 276860 h 599440"/>
              <a:gd name="connsiteX1" fmla="*/ 2309093 w 2309093"/>
              <a:gd name="connsiteY1" fmla="*/ 0 h 599440"/>
              <a:gd name="connsiteX2" fmla="*/ 2257023 w 2309093"/>
              <a:gd name="connsiteY2" fmla="*/ 599440 h 599440"/>
              <a:gd name="connsiteX3" fmla="*/ 1503 w 2309093"/>
              <a:gd name="connsiteY3" fmla="*/ 323850 h 599440"/>
              <a:gd name="connsiteX4" fmla="*/ 233 w 2309093"/>
              <a:gd name="connsiteY4" fmla="*/ 276860 h 599440"/>
              <a:gd name="connsiteX0" fmla="*/ 233 w 2309093"/>
              <a:gd name="connsiteY0" fmla="*/ 276860 h 638810"/>
              <a:gd name="connsiteX1" fmla="*/ 2309093 w 2309093"/>
              <a:gd name="connsiteY1" fmla="*/ 0 h 638810"/>
              <a:gd name="connsiteX2" fmla="*/ 2306553 w 2309093"/>
              <a:gd name="connsiteY2" fmla="*/ 638810 h 638810"/>
              <a:gd name="connsiteX3" fmla="*/ 1503 w 2309093"/>
              <a:gd name="connsiteY3" fmla="*/ 323850 h 638810"/>
              <a:gd name="connsiteX4" fmla="*/ 233 w 2309093"/>
              <a:gd name="connsiteY4" fmla="*/ 276860 h 638810"/>
              <a:gd name="connsiteX0" fmla="*/ 233 w 2312930"/>
              <a:gd name="connsiteY0" fmla="*/ 276860 h 638810"/>
              <a:gd name="connsiteX1" fmla="*/ 2309093 w 2312930"/>
              <a:gd name="connsiteY1" fmla="*/ 0 h 638810"/>
              <a:gd name="connsiteX2" fmla="*/ 2312903 w 2312930"/>
              <a:gd name="connsiteY2" fmla="*/ 638810 h 638810"/>
              <a:gd name="connsiteX3" fmla="*/ 1503 w 2312930"/>
              <a:gd name="connsiteY3" fmla="*/ 323850 h 638810"/>
              <a:gd name="connsiteX4" fmla="*/ 233 w 2312930"/>
              <a:gd name="connsiteY4" fmla="*/ 276860 h 638810"/>
              <a:gd name="connsiteX0" fmla="*/ 233 w 2312947"/>
              <a:gd name="connsiteY0" fmla="*/ 289243 h 651193"/>
              <a:gd name="connsiteX1" fmla="*/ 2310998 w 2312947"/>
              <a:gd name="connsiteY1" fmla="*/ 0 h 651193"/>
              <a:gd name="connsiteX2" fmla="*/ 2312903 w 2312947"/>
              <a:gd name="connsiteY2" fmla="*/ 651193 h 651193"/>
              <a:gd name="connsiteX3" fmla="*/ 1503 w 2312947"/>
              <a:gd name="connsiteY3" fmla="*/ 336233 h 651193"/>
              <a:gd name="connsiteX4" fmla="*/ 233 w 2312947"/>
              <a:gd name="connsiteY4" fmla="*/ 289243 h 651193"/>
              <a:gd name="connsiteX0" fmla="*/ 233 w 2312015"/>
              <a:gd name="connsiteY0" fmla="*/ 289243 h 621665"/>
              <a:gd name="connsiteX1" fmla="*/ 2310998 w 2312015"/>
              <a:gd name="connsiteY1" fmla="*/ 0 h 621665"/>
              <a:gd name="connsiteX2" fmla="*/ 2311951 w 2312015"/>
              <a:gd name="connsiteY2" fmla="*/ 621665 h 621665"/>
              <a:gd name="connsiteX3" fmla="*/ 1503 w 2312015"/>
              <a:gd name="connsiteY3" fmla="*/ 336233 h 621665"/>
              <a:gd name="connsiteX4" fmla="*/ 233 w 2312015"/>
              <a:gd name="connsiteY4" fmla="*/ 289243 h 6216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312015" h="621665">
                <a:moveTo>
                  <a:pt x="233" y="289243"/>
                </a:moveTo>
                <a:lnTo>
                  <a:pt x="2310998" y="0"/>
                </a:lnTo>
                <a:cubicBezTo>
                  <a:pt x="2310575" y="224367"/>
                  <a:pt x="2312374" y="397298"/>
                  <a:pt x="2311951" y="621665"/>
                </a:cubicBezTo>
                <a:lnTo>
                  <a:pt x="1503" y="336233"/>
                </a:lnTo>
                <a:cubicBezTo>
                  <a:pt x="1080" y="309563"/>
                  <a:pt x="-614" y="313373"/>
                  <a:pt x="233" y="289243"/>
                </a:cubicBezTo>
                <a:close/>
              </a:path>
            </a:pathLst>
          </a:custGeom>
          <a:solidFill>
            <a:srgbClr val="FFA3A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49AAA9B-32A0-A8B1-F6DC-5324BCF72B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645" y="776673"/>
            <a:ext cx="5643250" cy="468676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1025949-670E-C0BA-5221-8C4A7D455831}"/>
              </a:ext>
            </a:extLst>
          </p:cNvPr>
          <p:cNvSpPr txBox="1"/>
          <p:nvPr/>
        </p:nvSpPr>
        <p:spPr>
          <a:xfrm>
            <a:off x="4408422" y="2484619"/>
            <a:ext cx="12448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cs typeface="Times New Roman" panose="02020603050405020304" pitchFamily="18" charset="0"/>
              </a:rPr>
              <a:t> 10</a:t>
            </a:r>
            <a:r>
              <a:rPr lang="en-US" sz="2400" baseline="30000" dirty="0">
                <a:cs typeface="Times New Roman" panose="02020603050405020304" pitchFamily="18" charset="0"/>
              </a:rPr>
              <a:t>9</a:t>
            </a:r>
            <a:r>
              <a:rPr lang="en-US" sz="2400" dirty="0">
                <a:cs typeface="Times New Roman" panose="02020603050405020304" pitchFamily="18" charset="0"/>
              </a:rPr>
              <a:t> /</a:t>
            </a:r>
            <a:r>
              <a:rPr lang="en-US" sz="2400" dirty="0" err="1">
                <a:cs typeface="Times New Roman" panose="02020603050405020304" pitchFamily="18" charset="0"/>
              </a:rPr>
              <a:t>sr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50FCAC-C635-6059-EFA9-07F0DF8F98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6303" y="941859"/>
            <a:ext cx="1176926" cy="1528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F0E5B95-1CF4-4FD4-C7D3-3E91F62989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06053" y="334545"/>
            <a:ext cx="4904176" cy="480451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360B02D-D563-0420-3C68-998D60E813C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042517" y="431806"/>
            <a:ext cx="4883358" cy="46668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D2B54131-A24B-B1E1-2064-B5189350CF0F}"/>
              </a:ext>
            </a:extLst>
          </p:cNvPr>
          <p:cNvSpPr txBox="1"/>
          <p:nvPr/>
        </p:nvSpPr>
        <p:spPr>
          <a:xfrm>
            <a:off x="34327" y="0"/>
            <a:ext cx="679314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Navigating Parity Doublets in CH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285D8CA-66FC-BECE-DBD6-194EB03B09A7}"/>
              </a:ext>
            </a:extLst>
          </p:cNvPr>
          <p:cNvSpPr txBox="1"/>
          <p:nvPr/>
        </p:nvSpPr>
        <p:spPr>
          <a:xfrm>
            <a:off x="1662409" y="1414059"/>
            <a:ext cx="177484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|N=1, J=1/2</a:t>
            </a:r>
            <a:r>
              <a:rPr lang="en-US" sz="2300" b="1" dirty="0">
                <a:solidFill>
                  <a:srgbClr val="202124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⟩</a:t>
            </a:r>
          </a:p>
          <a:p>
            <a:pPr algn="ctr"/>
            <a:r>
              <a:rPr lang="en-US" sz="2400" dirty="0">
                <a:solidFill>
                  <a:srgbClr val="202124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Λ-doublet</a:t>
            </a:r>
            <a:r>
              <a:rPr lang="en-US" sz="1800" dirty="0">
                <a:solidFill>
                  <a:srgbClr val="202124"/>
                </a:solidFill>
                <a:effectLst/>
                <a:latin typeface="+mj-lt"/>
                <a:ea typeface="Calibri" panose="020F0502020204030204" pitchFamily="34" charset="0"/>
              </a:rPr>
              <a:t> </a:t>
            </a:r>
            <a:endParaRPr lang="en-US" sz="2400" dirty="0"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803E9B0-8654-75E4-168A-68F9D1057645}"/>
              </a:ext>
            </a:extLst>
          </p:cNvPr>
          <p:cNvGrpSpPr/>
          <p:nvPr/>
        </p:nvGrpSpPr>
        <p:grpSpPr>
          <a:xfrm>
            <a:off x="3535874" y="691033"/>
            <a:ext cx="2954589" cy="3515360"/>
            <a:chOff x="3533181" y="861061"/>
            <a:chExt cx="2954589" cy="3515360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050DC7BE-FC3F-B500-52CB-C5D6FD27120D}"/>
                </a:ext>
              </a:extLst>
            </p:cNvPr>
            <p:cNvSpPr/>
            <p:nvPr/>
          </p:nvSpPr>
          <p:spPr>
            <a:xfrm>
              <a:off x="3533181" y="861061"/>
              <a:ext cx="2867619" cy="3515360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Graphic 14">
              <a:extLst>
                <a:ext uri="{FF2B5EF4-FFF2-40B4-BE49-F238E27FC236}">
                  <a16:creationId xmlns:a16="http://schemas.microsoft.com/office/drawing/2014/main" id="{E1DAEC5B-A0B0-F9A0-216B-40A3C37CA5B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3620151" y="961439"/>
              <a:ext cx="2867619" cy="3273814"/>
            </a:xfrm>
            <a:prstGeom prst="rect">
              <a:avLst/>
            </a:prstGeom>
          </p:spPr>
        </p:pic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0C7633E6-92BA-4583-4DF6-D60DA09B313B}"/>
              </a:ext>
            </a:extLst>
          </p:cNvPr>
          <p:cNvSpPr/>
          <p:nvPr/>
        </p:nvSpPr>
        <p:spPr>
          <a:xfrm>
            <a:off x="5327904" y="2931633"/>
            <a:ext cx="944880" cy="1155192"/>
          </a:xfrm>
          <a:prstGeom prst="rect">
            <a:avLst/>
          </a:prstGeom>
          <a:noFill/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5C84F808-15DF-51C2-511A-5C0B4B9BEDB3}"/>
              </a:ext>
            </a:extLst>
          </p:cNvPr>
          <p:cNvSpPr txBox="1"/>
          <p:nvPr/>
        </p:nvSpPr>
        <p:spPr>
          <a:xfrm>
            <a:off x="5076506" y="6242031"/>
            <a:ext cx="70097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Transfer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/>
              <a:t>60% of odd parity molecules into even states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CF50413-D665-8A99-C14B-165D1E15CE33}"/>
              </a:ext>
            </a:extLst>
          </p:cNvPr>
          <p:cNvSpPr/>
          <p:nvPr/>
        </p:nvSpPr>
        <p:spPr>
          <a:xfrm>
            <a:off x="3607032" y="3663503"/>
            <a:ext cx="944880" cy="2833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Graphic 21">
            <a:extLst>
              <a:ext uri="{FF2B5EF4-FFF2-40B4-BE49-F238E27FC236}">
                <a16:creationId xmlns:a16="http://schemas.microsoft.com/office/drawing/2014/main" id="{C648FA30-265B-32CF-F3D9-877EA3976DE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086721" y="5078085"/>
            <a:ext cx="3950433" cy="1024711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90677FCF-3621-F2D9-778A-F6B0E7F9EFBD}"/>
              </a:ext>
            </a:extLst>
          </p:cNvPr>
          <p:cNvSpPr txBox="1"/>
          <p:nvPr/>
        </p:nvSpPr>
        <p:spPr>
          <a:xfrm>
            <a:off x="5701903" y="4848113"/>
            <a:ext cx="1296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Detected </a:t>
            </a:r>
          </a:p>
          <a:p>
            <a:pPr algn="ctr"/>
            <a:r>
              <a:rPr lang="en-US" dirty="0">
                <a:cs typeface="Times New Roman" panose="02020603050405020304" pitchFamily="18" charset="0"/>
              </a:rPr>
              <a:t>populations</a:t>
            </a:r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B36D14-2D5B-B24A-E22A-AB0E47C521A6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028679" y="436215"/>
            <a:ext cx="5002212" cy="4677340"/>
          </a:xfrm>
          <a:prstGeom prst="rect">
            <a:avLst/>
          </a:prstGeom>
        </p:spPr>
      </p:pic>
      <p:sp>
        <p:nvSpPr>
          <p:cNvPr id="38" name="Rectangle 37">
            <a:extLst>
              <a:ext uri="{FF2B5EF4-FFF2-40B4-BE49-F238E27FC236}">
                <a16:creationId xmlns:a16="http://schemas.microsoft.com/office/drawing/2014/main" id="{AC9F6288-5828-96F3-F6E7-595AAE8030C3}"/>
              </a:ext>
            </a:extLst>
          </p:cNvPr>
          <p:cNvSpPr/>
          <p:nvPr/>
        </p:nvSpPr>
        <p:spPr>
          <a:xfrm>
            <a:off x="6990406" y="244492"/>
            <a:ext cx="4944675" cy="5745892"/>
          </a:xfrm>
          <a:prstGeom prst="rect">
            <a:avLst/>
          </a:prstGeom>
          <a:noFill/>
          <a:ln>
            <a:solidFill>
              <a:schemeClr val="bg1"/>
            </a:solidFill>
          </a:ln>
          <a:effectLst>
            <a:glow rad="635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BF18B9DD-2A31-C131-590B-99604A5EEEF9}"/>
              </a:ext>
            </a:extLst>
          </p:cNvPr>
          <p:cNvSpPr/>
          <p:nvPr/>
        </p:nvSpPr>
        <p:spPr>
          <a:xfrm>
            <a:off x="6019707" y="4114267"/>
            <a:ext cx="1930400" cy="1155192"/>
          </a:xfrm>
          <a:custGeom>
            <a:avLst/>
            <a:gdLst>
              <a:gd name="connsiteX0" fmla="*/ 0 w 1930400"/>
              <a:gd name="connsiteY0" fmla="*/ 0 h 1478280"/>
              <a:gd name="connsiteX1" fmla="*/ 71120 w 1930400"/>
              <a:gd name="connsiteY1" fmla="*/ 193040 h 1478280"/>
              <a:gd name="connsiteX2" fmla="*/ 304800 w 1930400"/>
              <a:gd name="connsiteY2" fmla="*/ 538480 h 1478280"/>
              <a:gd name="connsiteX3" fmla="*/ 482600 w 1930400"/>
              <a:gd name="connsiteY3" fmla="*/ 736600 h 1478280"/>
              <a:gd name="connsiteX4" fmla="*/ 767080 w 1930400"/>
              <a:gd name="connsiteY4" fmla="*/ 980440 h 1478280"/>
              <a:gd name="connsiteX5" fmla="*/ 995680 w 1930400"/>
              <a:gd name="connsiteY5" fmla="*/ 1153160 h 1478280"/>
              <a:gd name="connsiteX6" fmla="*/ 1270000 w 1930400"/>
              <a:gd name="connsiteY6" fmla="*/ 1275080 h 1478280"/>
              <a:gd name="connsiteX7" fmla="*/ 1645920 w 1930400"/>
              <a:gd name="connsiteY7" fmla="*/ 1422400 h 1478280"/>
              <a:gd name="connsiteX8" fmla="*/ 1930400 w 1930400"/>
              <a:gd name="connsiteY8" fmla="*/ 1478280 h 1478280"/>
              <a:gd name="connsiteX0" fmla="*/ 0 w 1930400"/>
              <a:gd name="connsiteY0" fmla="*/ 0 h 1478280"/>
              <a:gd name="connsiteX1" fmla="*/ 71120 w 1930400"/>
              <a:gd name="connsiteY1" fmla="*/ 193040 h 1478280"/>
              <a:gd name="connsiteX2" fmla="*/ 304800 w 1930400"/>
              <a:gd name="connsiteY2" fmla="*/ 538480 h 1478280"/>
              <a:gd name="connsiteX3" fmla="*/ 482600 w 1930400"/>
              <a:gd name="connsiteY3" fmla="*/ 736600 h 1478280"/>
              <a:gd name="connsiteX4" fmla="*/ 746760 w 1930400"/>
              <a:gd name="connsiteY4" fmla="*/ 982980 h 1478280"/>
              <a:gd name="connsiteX5" fmla="*/ 995680 w 1930400"/>
              <a:gd name="connsiteY5" fmla="*/ 1153160 h 1478280"/>
              <a:gd name="connsiteX6" fmla="*/ 1270000 w 1930400"/>
              <a:gd name="connsiteY6" fmla="*/ 1275080 h 1478280"/>
              <a:gd name="connsiteX7" fmla="*/ 1645920 w 1930400"/>
              <a:gd name="connsiteY7" fmla="*/ 1422400 h 1478280"/>
              <a:gd name="connsiteX8" fmla="*/ 1930400 w 1930400"/>
              <a:gd name="connsiteY8" fmla="*/ 1478280 h 1478280"/>
              <a:gd name="connsiteX0" fmla="*/ 0 w 1930400"/>
              <a:gd name="connsiteY0" fmla="*/ 0 h 1478280"/>
              <a:gd name="connsiteX1" fmla="*/ 71120 w 1930400"/>
              <a:gd name="connsiteY1" fmla="*/ 193040 h 1478280"/>
              <a:gd name="connsiteX2" fmla="*/ 304800 w 1930400"/>
              <a:gd name="connsiteY2" fmla="*/ 538480 h 1478280"/>
              <a:gd name="connsiteX3" fmla="*/ 482600 w 1930400"/>
              <a:gd name="connsiteY3" fmla="*/ 736600 h 1478280"/>
              <a:gd name="connsiteX4" fmla="*/ 746760 w 1930400"/>
              <a:gd name="connsiteY4" fmla="*/ 982980 h 1478280"/>
              <a:gd name="connsiteX5" fmla="*/ 995680 w 1930400"/>
              <a:gd name="connsiteY5" fmla="*/ 1153160 h 1478280"/>
              <a:gd name="connsiteX6" fmla="*/ 1259840 w 1930400"/>
              <a:gd name="connsiteY6" fmla="*/ 1310640 h 1478280"/>
              <a:gd name="connsiteX7" fmla="*/ 1645920 w 1930400"/>
              <a:gd name="connsiteY7" fmla="*/ 1422400 h 1478280"/>
              <a:gd name="connsiteX8" fmla="*/ 1930400 w 1930400"/>
              <a:gd name="connsiteY8" fmla="*/ 1478280 h 1478280"/>
              <a:gd name="connsiteX0" fmla="*/ 0 w 1930400"/>
              <a:gd name="connsiteY0" fmla="*/ 0 h 1478280"/>
              <a:gd name="connsiteX1" fmla="*/ 71120 w 1930400"/>
              <a:gd name="connsiteY1" fmla="*/ 193040 h 1478280"/>
              <a:gd name="connsiteX2" fmla="*/ 304800 w 1930400"/>
              <a:gd name="connsiteY2" fmla="*/ 538480 h 1478280"/>
              <a:gd name="connsiteX3" fmla="*/ 482600 w 1930400"/>
              <a:gd name="connsiteY3" fmla="*/ 736600 h 1478280"/>
              <a:gd name="connsiteX4" fmla="*/ 746760 w 1930400"/>
              <a:gd name="connsiteY4" fmla="*/ 982980 h 1478280"/>
              <a:gd name="connsiteX5" fmla="*/ 995680 w 1930400"/>
              <a:gd name="connsiteY5" fmla="*/ 1153160 h 1478280"/>
              <a:gd name="connsiteX6" fmla="*/ 1259840 w 1930400"/>
              <a:gd name="connsiteY6" fmla="*/ 1310640 h 1478280"/>
              <a:gd name="connsiteX7" fmla="*/ 1612900 w 1930400"/>
              <a:gd name="connsiteY7" fmla="*/ 1427480 h 1478280"/>
              <a:gd name="connsiteX8" fmla="*/ 1930400 w 1930400"/>
              <a:gd name="connsiteY8" fmla="*/ 1478280 h 1478280"/>
              <a:gd name="connsiteX0" fmla="*/ 0 w 1930400"/>
              <a:gd name="connsiteY0" fmla="*/ 0 h 1478280"/>
              <a:gd name="connsiteX1" fmla="*/ 71120 w 1930400"/>
              <a:gd name="connsiteY1" fmla="*/ 193040 h 1478280"/>
              <a:gd name="connsiteX2" fmla="*/ 304800 w 1930400"/>
              <a:gd name="connsiteY2" fmla="*/ 538480 h 1478280"/>
              <a:gd name="connsiteX3" fmla="*/ 482600 w 1930400"/>
              <a:gd name="connsiteY3" fmla="*/ 736600 h 1478280"/>
              <a:gd name="connsiteX4" fmla="*/ 746760 w 1930400"/>
              <a:gd name="connsiteY4" fmla="*/ 982980 h 1478280"/>
              <a:gd name="connsiteX5" fmla="*/ 989965 w 1930400"/>
              <a:gd name="connsiteY5" fmla="*/ 1157923 h 1478280"/>
              <a:gd name="connsiteX6" fmla="*/ 1259840 w 1930400"/>
              <a:gd name="connsiteY6" fmla="*/ 1310640 h 1478280"/>
              <a:gd name="connsiteX7" fmla="*/ 1612900 w 1930400"/>
              <a:gd name="connsiteY7" fmla="*/ 1427480 h 1478280"/>
              <a:gd name="connsiteX8" fmla="*/ 1930400 w 1930400"/>
              <a:gd name="connsiteY8" fmla="*/ 1478280 h 14782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930400" h="1478280">
                <a:moveTo>
                  <a:pt x="0" y="0"/>
                </a:moveTo>
                <a:cubicBezTo>
                  <a:pt x="10160" y="51646"/>
                  <a:pt x="20320" y="103293"/>
                  <a:pt x="71120" y="193040"/>
                </a:cubicBezTo>
                <a:cubicBezTo>
                  <a:pt x="121920" y="282787"/>
                  <a:pt x="236220" y="447887"/>
                  <a:pt x="304800" y="538480"/>
                </a:cubicBezTo>
                <a:cubicBezTo>
                  <a:pt x="373380" y="629073"/>
                  <a:pt x="408940" y="662517"/>
                  <a:pt x="482600" y="736600"/>
                </a:cubicBezTo>
                <a:cubicBezTo>
                  <a:pt x="556260" y="810683"/>
                  <a:pt x="662199" y="912760"/>
                  <a:pt x="746760" y="982980"/>
                </a:cubicBezTo>
                <a:cubicBezTo>
                  <a:pt x="831321" y="1053201"/>
                  <a:pt x="904452" y="1103313"/>
                  <a:pt x="989965" y="1157923"/>
                </a:cubicBezTo>
                <a:cubicBezTo>
                  <a:pt x="1075478" y="1212533"/>
                  <a:pt x="1156017" y="1265714"/>
                  <a:pt x="1259840" y="1310640"/>
                </a:cubicBezTo>
                <a:cubicBezTo>
                  <a:pt x="1363663" y="1355566"/>
                  <a:pt x="1502833" y="1393613"/>
                  <a:pt x="1612900" y="1427480"/>
                </a:cubicBezTo>
                <a:cubicBezTo>
                  <a:pt x="1722967" y="1461347"/>
                  <a:pt x="1843193" y="1467273"/>
                  <a:pt x="1930400" y="1478280"/>
                </a:cubicBezTo>
              </a:path>
            </a:pathLst>
          </a:custGeom>
          <a:noFill/>
          <a:ln w="15875">
            <a:solidFill>
              <a:schemeClr val="tx1"/>
            </a:solidFill>
            <a:tailEnd type="triangle" w="lg" len="lg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7D42E2F-A9A4-3132-561D-63E0AC3BE145}"/>
              </a:ext>
            </a:extLst>
          </p:cNvPr>
          <p:cNvSpPr txBox="1"/>
          <p:nvPr/>
        </p:nvSpPr>
        <p:spPr>
          <a:xfrm>
            <a:off x="2029776" y="2837277"/>
            <a:ext cx="1813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T</a:t>
            </a:r>
            <a:r>
              <a:rPr lang="en-US" sz="2400" baseline="-25000" dirty="0"/>
              <a:t>rot</a:t>
            </a:r>
            <a:r>
              <a:rPr lang="en-US" sz="2400" dirty="0"/>
              <a:t> = 0.8(3) K</a:t>
            </a:r>
            <a:endParaRPr lang="en-US" sz="2400" dirty="0">
              <a:cs typeface="Times New Roman" panose="020206030504050203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78B3C5-C77C-FCC8-C939-4FDC325AAC53}"/>
              </a:ext>
            </a:extLst>
          </p:cNvPr>
          <p:cNvSpPr txBox="1"/>
          <p:nvPr/>
        </p:nvSpPr>
        <p:spPr>
          <a:xfrm>
            <a:off x="9681953" y="368914"/>
            <a:ext cx="227838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>
                <a:solidFill>
                  <a:srgbClr val="FF0000"/>
                </a:solidFill>
              </a:rPr>
              <a:t>Optical cycling </a:t>
            </a:r>
          </a:p>
          <a:p>
            <a:pPr algn="ctr"/>
            <a:r>
              <a:rPr lang="en-US" sz="2400" dirty="0">
                <a:solidFill>
                  <a:srgbClr val="FF0000"/>
                </a:solidFill>
              </a:rPr>
              <a:t>in CH</a:t>
            </a:r>
            <a:endParaRPr lang="en-US" sz="1000" dirty="0">
              <a:solidFill>
                <a:srgbClr val="FF0000"/>
              </a:solidFill>
              <a:cs typeface="Times New Roman" panose="02020603050405020304" pitchFamily="18" charset="0"/>
            </a:endParaRPr>
          </a:p>
          <a:p>
            <a:pPr algn="ctr"/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solidFill>
                  <a:srgbClr val="FF0000"/>
                </a:solidFill>
                <a:cs typeface="Times New Roman" panose="02020603050405020304" pitchFamily="18" charset="0"/>
              </a:rPr>
              <a:t>4 photons/mol.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CDEC320-21D6-ED9B-E0C7-2133D7E3CE78}"/>
              </a:ext>
            </a:extLst>
          </p:cNvPr>
          <p:cNvSpPr txBox="1"/>
          <p:nvPr/>
        </p:nvSpPr>
        <p:spPr>
          <a:xfrm>
            <a:off x="5001102" y="1186364"/>
            <a:ext cx="102693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dirty="0">
                <a:solidFill>
                  <a:srgbClr val="0000FF"/>
                </a:solidFill>
              </a:rPr>
              <a:t>430 nm</a:t>
            </a:r>
            <a:endParaRPr lang="en-US" dirty="0">
              <a:solidFill>
                <a:srgbClr val="0000FF"/>
              </a:solidFill>
            </a:endParaRPr>
          </a:p>
        </p:txBody>
      </p:sp>
      <p:grpSp>
        <p:nvGrpSpPr>
          <p:cNvPr id="86" name="Group 85">
            <a:extLst>
              <a:ext uri="{FF2B5EF4-FFF2-40B4-BE49-F238E27FC236}">
                <a16:creationId xmlns:a16="http://schemas.microsoft.com/office/drawing/2014/main" id="{D5A94495-8FE7-1D7E-37E7-DF088149C0DF}"/>
              </a:ext>
            </a:extLst>
          </p:cNvPr>
          <p:cNvGrpSpPr/>
          <p:nvPr/>
        </p:nvGrpSpPr>
        <p:grpSpPr>
          <a:xfrm>
            <a:off x="165405" y="5201717"/>
            <a:ext cx="3997783" cy="1790167"/>
            <a:chOff x="159923" y="5195498"/>
            <a:chExt cx="3997783" cy="1790167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38664D4E-4488-776A-951E-F5FDC52D9EA0}"/>
                </a:ext>
              </a:extLst>
            </p:cNvPr>
            <p:cNvGrpSpPr/>
            <p:nvPr/>
          </p:nvGrpSpPr>
          <p:grpSpPr>
            <a:xfrm>
              <a:off x="159923" y="5195498"/>
              <a:ext cx="1483913" cy="1790167"/>
              <a:chOff x="837107" y="824982"/>
              <a:chExt cx="3862909" cy="4660148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00483831-459C-A51B-0731-C9BC9552A85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2" t="9184" r="59339" b="7722"/>
              <a:stretch/>
            </p:blipFill>
            <p:spPr>
              <a:xfrm>
                <a:off x="837107" y="824982"/>
                <a:ext cx="3862909" cy="4648447"/>
              </a:xfrm>
              <a:prstGeom prst="rect">
                <a:avLst/>
              </a:prstGeom>
            </p:spPr>
          </p:pic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F9AE213C-1E43-8A0C-1CDE-0D7875CBD925}"/>
                  </a:ext>
                </a:extLst>
              </p:cNvPr>
              <p:cNvSpPr/>
              <p:nvPr/>
            </p:nvSpPr>
            <p:spPr>
              <a:xfrm>
                <a:off x="2434936" y="824982"/>
                <a:ext cx="1177636" cy="42794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8" name="Rectangle 57">
                <a:extLst>
                  <a:ext uri="{FF2B5EF4-FFF2-40B4-BE49-F238E27FC236}">
                    <a16:creationId xmlns:a16="http://schemas.microsoft.com/office/drawing/2014/main" id="{F89F8990-7264-8BB0-115D-57BDDD8CF86B}"/>
                  </a:ext>
                </a:extLst>
              </p:cNvPr>
              <p:cNvSpPr/>
              <p:nvPr/>
            </p:nvSpPr>
            <p:spPr>
              <a:xfrm>
                <a:off x="2426363" y="1351396"/>
                <a:ext cx="1177636" cy="30595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72A0147E-C073-DDD0-BD10-438C1431E981}"/>
                  </a:ext>
                </a:extLst>
              </p:cNvPr>
              <p:cNvSpPr/>
              <p:nvPr/>
            </p:nvSpPr>
            <p:spPr>
              <a:xfrm>
                <a:off x="2516755" y="1742166"/>
                <a:ext cx="809597" cy="70893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B9D3DE0-2EB3-60B8-97BC-CAEB5009AD05}"/>
                  </a:ext>
                </a:extLst>
              </p:cNvPr>
              <p:cNvSpPr/>
              <p:nvPr/>
            </p:nvSpPr>
            <p:spPr>
              <a:xfrm>
                <a:off x="2516755" y="4015466"/>
                <a:ext cx="809597" cy="26570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1" name="Rectangle 60">
                <a:extLst>
                  <a:ext uri="{FF2B5EF4-FFF2-40B4-BE49-F238E27FC236}">
                    <a16:creationId xmlns:a16="http://schemas.microsoft.com/office/drawing/2014/main" id="{4E481D17-5C07-1EC4-E1F3-2A5AB213D57F}"/>
                  </a:ext>
                </a:extLst>
              </p:cNvPr>
              <p:cNvSpPr/>
              <p:nvPr/>
            </p:nvSpPr>
            <p:spPr>
              <a:xfrm>
                <a:off x="2525645" y="4371387"/>
                <a:ext cx="809597" cy="2958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2" name="Rectangle 61">
                <a:extLst>
                  <a:ext uri="{FF2B5EF4-FFF2-40B4-BE49-F238E27FC236}">
                    <a16:creationId xmlns:a16="http://schemas.microsoft.com/office/drawing/2014/main" id="{10E5D09D-1A6C-47F7-716A-32DC7D7B8F00}"/>
                  </a:ext>
                </a:extLst>
              </p:cNvPr>
              <p:cNvSpPr/>
              <p:nvPr/>
            </p:nvSpPr>
            <p:spPr>
              <a:xfrm>
                <a:off x="2516754" y="4767628"/>
                <a:ext cx="809597" cy="71750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8EE61511-14B6-C547-3376-CB409746087F}"/>
                  </a:ext>
                </a:extLst>
              </p:cNvPr>
              <p:cNvSpPr/>
              <p:nvPr/>
            </p:nvSpPr>
            <p:spPr>
              <a:xfrm>
                <a:off x="3210077" y="2255478"/>
                <a:ext cx="116270" cy="51466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4DCA9297-A975-BA78-FF0C-368EF181EBB0}"/>
                  </a:ext>
                </a:extLst>
              </p:cNvPr>
              <p:cNvSpPr/>
              <p:nvPr/>
            </p:nvSpPr>
            <p:spPr>
              <a:xfrm>
                <a:off x="3252173" y="3256598"/>
                <a:ext cx="54864" cy="77786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5" name="Rectangle 64">
                <a:extLst>
                  <a:ext uri="{FF2B5EF4-FFF2-40B4-BE49-F238E27FC236}">
                    <a16:creationId xmlns:a16="http://schemas.microsoft.com/office/drawing/2014/main" id="{10EB327C-842C-9E11-B70E-4464DFF2A57F}"/>
                  </a:ext>
                </a:extLst>
              </p:cNvPr>
              <p:cNvSpPr/>
              <p:nvPr/>
            </p:nvSpPr>
            <p:spPr>
              <a:xfrm>
                <a:off x="3254079" y="2821670"/>
                <a:ext cx="54861" cy="371110"/>
              </a:xfrm>
              <a:prstGeom prst="rect">
                <a:avLst/>
              </a:prstGeom>
              <a:solidFill>
                <a:srgbClr val="FD8B8B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6" name="Rectangle 65">
                <a:extLst>
                  <a:ext uri="{FF2B5EF4-FFF2-40B4-BE49-F238E27FC236}">
                    <a16:creationId xmlns:a16="http://schemas.microsoft.com/office/drawing/2014/main" id="{9C0FD5DE-032C-AF91-BB26-2DFB57E74215}"/>
                  </a:ext>
                </a:extLst>
              </p:cNvPr>
              <p:cNvSpPr/>
              <p:nvPr/>
            </p:nvSpPr>
            <p:spPr>
              <a:xfrm>
                <a:off x="2524378" y="1263912"/>
                <a:ext cx="80323" cy="77002"/>
              </a:xfrm>
              <a:prstGeom prst="rect">
                <a:avLst/>
              </a:prstGeom>
              <a:solidFill>
                <a:srgbClr val="BEE3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7" name="Rectangle 66">
                <a:extLst>
                  <a:ext uri="{FF2B5EF4-FFF2-40B4-BE49-F238E27FC236}">
                    <a16:creationId xmlns:a16="http://schemas.microsoft.com/office/drawing/2014/main" id="{A424B335-3F85-8C4B-9BCC-98B63431DE21}"/>
                  </a:ext>
                </a:extLst>
              </p:cNvPr>
              <p:cNvSpPr/>
              <p:nvPr/>
            </p:nvSpPr>
            <p:spPr>
              <a:xfrm>
                <a:off x="3239443" y="1266580"/>
                <a:ext cx="80323" cy="77002"/>
              </a:xfrm>
              <a:prstGeom prst="rect">
                <a:avLst/>
              </a:prstGeom>
              <a:solidFill>
                <a:srgbClr val="BEE3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39DB31E0-7AD5-EFA1-3408-DFB8F6C6D06A}"/>
                  </a:ext>
                </a:extLst>
              </p:cNvPr>
              <p:cNvSpPr/>
              <p:nvPr/>
            </p:nvSpPr>
            <p:spPr>
              <a:xfrm>
                <a:off x="2520566" y="1661978"/>
                <a:ext cx="80323" cy="77002"/>
              </a:xfrm>
              <a:prstGeom prst="rect">
                <a:avLst/>
              </a:prstGeom>
              <a:solidFill>
                <a:srgbClr val="BEE3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69" name="Rectangle 68">
                <a:extLst>
                  <a:ext uri="{FF2B5EF4-FFF2-40B4-BE49-F238E27FC236}">
                    <a16:creationId xmlns:a16="http://schemas.microsoft.com/office/drawing/2014/main" id="{79A74261-435A-F53E-B75B-56DF1F07A887}"/>
                  </a:ext>
                </a:extLst>
              </p:cNvPr>
              <p:cNvSpPr/>
              <p:nvPr/>
            </p:nvSpPr>
            <p:spPr>
              <a:xfrm>
                <a:off x="3235631" y="1664646"/>
                <a:ext cx="80323" cy="77002"/>
              </a:xfrm>
              <a:prstGeom prst="rect">
                <a:avLst/>
              </a:prstGeom>
              <a:solidFill>
                <a:srgbClr val="BEE3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0" name="Rectangle 69">
                <a:extLst>
                  <a:ext uri="{FF2B5EF4-FFF2-40B4-BE49-F238E27FC236}">
                    <a16:creationId xmlns:a16="http://schemas.microsoft.com/office/drawing/2014/main" id="{E92D3B81-323B-65C9-5037-1B03DCF8BC2B}"/>
                  </a:ext>
                </a:extLst>
              </p:cNvPr>
              <p:cNvSpPr/>
              <p:nvPr/>
            </p:nvSpPr>
            <p:spPr>
              <a:xfrm>
                <a:off x="2522580" y="4298665"/>
                <a:ext cx="80323" cy="61022"/>
              </a:xfrm>
              <a:prstGeom prst="rect">
                <a:avLst/>
              </a:prstGeom>
              <a:solidFill>
                <a:srgbClr val="BEE3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FFFB8DD1-1C88-AB99-557C-32A627886CCA}"/>
                  </a:ext>
                </a:extLst>
              </p:cNvPr>
              <p:cNvSpPr/>
              <p:nvPr/>
            </p:nvSpPr>
            <p:spPr>
              <a:xfrm>
                <a:off x="3237645" y="4292870"/>
                <a:ext cx="80323" cy="66816"/>
              </a:xfrm>
              <a:prstGeom prst="rect">
                <a:avLst/>
              </a:prstGeom>
              <a:solidFill>
                <a:srgbClr val="BEE3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2" name="Rectangle 71">
                <a:extLst>
                  <a:ext uri="{FF2B5EF4-FFF2-40B4-BE49-F238E27FC236}">
                    <a16:creationId xmlns:a16="http://schemas.microsoft.com/office/drawing/2014/main" id="{964E73B9-F4EC-67A9-06E8-F5F23C34195D}"/>
                  </a:ext>
                </a:extLst>
              </p:cNvPr>
              <p:cNvSpPr/>
              <p:nvPr/>
            </p:nvSpPr>
            <p:spPr>
              <a:xfrm>
                <a:off x="2518768" y="4679981"/>
                <a:ext cx="80323" cy="77002"/>
              </a:xfrm>
              <a:prstGeom prst="rect">
                <a:avLst/>
              </a:prstGeom>
              <a:solidFill>
                <a:srgbClr val="BEE3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3" name="Rectangle 72">
                <a:extLst>
                  <a:ext uri="{FF2B5EF4-FFF2-40B4-BE49-F238E27FC236}">
                    <a16:creationId xmlns:a16="http://schemas.microsoft.com/office/drawing/2014/main" id="{890566B9-0C44-1AEC-097A-23502AAB5698}"/>
                  </a:ext>
                </a:extLst>
              </p:cNvPr>
              <p:cNvSpPr/>
              <p:nvPr/>
            </p:nvSpPr>
            <p:spPr>
              <a:xfrm>
                <a:off x="3240504" y="4681696"/>
                <a:ext cx="80323" cy="77002"/>
              </a:xfrm>
              <a:prstGeom prst="rect">
                <a:avLst/>
              </a:prstGeom>
              <a:solidFill>
                <a:srgbClr val="BEE3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4" name="Freeform: Shape 73">
                <a:extLst>
                  <a:ext uri="{FF2B5EF4-FFF2-40B4-BE49-F238E27FC236}">
                    <a16:creationId xmlns:a16="http://schemas.microsoft.com/office/drawing/2014/main" id="{BC8975F2-A362-AC4F-97CE-C8BCDC3877F2}"/>
                  </a:ext>
                </a:extLst>
              </p:cNvPr>
              <p:cNvSpPr/>
              <p:nvPr/>
            </p:nvSpPr>
            <p:spPr>
              <a:xfrm>
                <a:off x="3027998" y="2752725"/>
                <a:ext cx="344805" cy="519112"/>
              </a:xfrm>
              <a:custGeom>
                <a:avLst/>
                <a:gdLst>
                  <a:gd name="connsiteX0" fmla="*/ 7620 w 344805"/>
                  <a:gd name="connsiteY0" fmla="*/ 229552 h 519112"/>
                  <a:gd name="connsiteX1" fmla="*/ 341947 w 344805"/>
                  <a:gd name="connsiteY1" fmla="*/ 0 h 519112"/>
                  <a:gd name="connsiteX2" fmla="*/ 344805 w 344805"/>
                  <a:gd name="connsiteY2" fmla="*/ 519112 h 519112"/>
                  <a:gd name="connsiteX3" fmla="*/ 0 w 344805"/>
                  <a:gd name="connsiteY3" fmla="*/ 286702 h 519112"/>
                  <a:gd name="connsiteX4" fmla="*/ 7620 w 344805"/>
                  <a:gd name="connsiteY4" fmla="*/ 229552 h 5191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44805" h="519112">
                    <a:moveTo>
                      <a:pt x="7620" y="229552"/>
                    </a:moveTo>
                    <a:lnTo>
                      <a:pt x="341947" y="0"/>
                    </a:lnTo>
                    <a:cubicBezTo>
                      <a:pt x="342900" y="173037"/>
                      <a:pt x="343852" y="346075"/>
                      <a:pt x="344805" y="519112"/>
                    </a:cubicBezTo>
                    <a:lnTo>
                      <a:pt x="0" y="286702"/>
                    </a:lnTo>
                    <a:lnTo>
                      <a:pt x="7620" y="229552"/>
                    </a:lnTo>
                    <a:close/>
                  </a:path>
                </a:pathLst>
              </a:custGeom>
              <a:solidFill>
                <a:srgbClr val="FC8D8C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5" name="Freeform: Shape 74">
                <a:extLst>
                  <a:ext uri="{FF2B5EF4-FFF2-40B4-BE49-F238E27FC236}">
                    <a16:creationId xmlns:a16="http://schemas.microsoft.com/office/drawing/2014/main" id="{4D8F6324-61A6-8B40-2A07-9E761150D5DD}"/>
                  </a:ext>
                </a:extLst>
              </p:cNvPr>
              <p:cNvSpPr/>
              <p:nvPr/>
            </p:nvSpPr>
            <p:spPr>
              <a:xfrm>
                <a:off x="3046095" y="2629853"/>
                <a:ext cx="319088" cy="338137"/>
              </a:xfrm>
              <a:custGeom>
                <a:avLst/>
                <a:gdLst>
                  <a:gd name="connsiteX0" fmla="*/ 0 w 319088"/>
                  <a:gd name="connsiteY0" fmla="*/ 338137 h 338137"/>
                  <a:gd name="connsiteX1" fmla="*/ 319088 w 319088"/>
                  <a:gd name="connsiteY1" fmla="*/ 0 h 338137"/>
                  <a:gd name="connsiteX2" fmla="*/ 317183 w 319088"/>
                  <a:gd name="connsiteY2" fmla="*/ 123825 h 338137"/>
                  <a:gd name="connsiteX3" fmla="*/ 0 w 319088"/>
                  <a:gd name="connsiteY3" fmla="*/ 338137 h 33813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19088" h="338137">
                    <a:moveTo>
                      <a:pt x="0" y="338137"/>
                    </a:moveTo>
                    <a:lnTo>
                      <a:pt x="319088" y="0"/>
                    </a:lnTo>
                    <a:lnTo>
                      <a:pt x="317183" y="123825"/>
                    </a:lnTo>
                    <a:lnTo>
                      <a:pt x="0" y="338137"/>
                    </a:lnTo>
                    <a:close/>
                  </a:path>
                </a:pathLst>
              </a:custGeom>
              <a:solidFill>
                <a:srgbClr val="9EB3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Freeform: Shape 75">
                <a:extLst>
                  <a:ext uri="{FF2B5EF4-FFF2-40B4-BE49-F238E27FC236}">
                    <a16:creationId xmlns:a16="http://schemas.microsoft.com/office/drawing/2014/main" id="{BFE6F6DE-77EE-CA27-7FD5-A37411C9B1D6}"/>
                  </a:ext>
                </a:extLst>
              </p:cNvPr>
              <p:cNvSpPr/>
              <p:nvPr/>
            </p:nvSpPr>
            <p:spPr>
              <a:xfrm>
                <a:off x="3035618" y="3041333"/>
                <a:ext cx="339090" cy="364807"/>
              </a:xfrm>
              <a:custGeom>
                <a:avLst/>
                <a:gdLst>
                  <a:gd name="connsiteX0" fmla="*/ 0 w 339090"/>
                  <a:gd name="connsiteY0" fmla="*/ 0 h 364807"/>
                  <a:gd name="connsiteX1" fmla="*/ 339090 w 339090"/>
                  <a:gd name="connsiteY1" fmla="*/ 240982 h 364807"/>
                  <a:gd name="connsiteX2" fmla="*/ 339090 w 339090"/>
                  <a:gd name="connsiteY2" fmla="*/ 364807 h 364807"/>
                  <a:gd name="connsiteX3" fmla="*/ 0 w 339090"/>
                  <a:gd name="connsiteY3" fmla="*/ 0 h 36480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339090" h="364807">
                    <a:moveTo>
                      <a:pt x="0" y="0"/>
                    </a:moveTo>
                    <a:lnTo>
                      <a:pt x="339090" y="240982"/>
                    </a:lnTo>
                    <a:lnTo>
                      <a:pt x="339090" y="3648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9EB3FF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>
                <a:extLst>
                  <a:ext uri="{FF2B5EF4-FFF2-40B4-BE49-F238E27FC236}">
                    <a16:creationId xmlns:a16="http://schemas.microsoft.com/office/drawing/2014/main" id="{6A009640-60EC-744C-B02D-CC3BE0F38D4F}"/>
                  </a:ext>
                </a:extLst>
              </p:cNvPr>
              <p:cNvSpPr/>
              <p:nvPr/>
            </p:nvSpPr>
            <p:spPr>
              <a:xfrm>
                <a:off x="2524378" y="2507893"/>
                <a:ext cx="64550" cy="1398995"/>
              </a:xfrm>
              <a:prstGeom prst="rect">
                <a:avLst/>
              </a:prstGeom>
              <a:solidFill>
                <a:srgbClr val="E09E72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30C47379-57E7-77C7-2882-C2FA68450678}"/>
                </a:ext>
              </a:extLst>
            </p:cNvPr>
            <p:cNvSpPr/>
            <p:nvPr/>
          </p:nvSpPr>
          <p:spPr>
            <a:xfrm>
              <a:off x="2786069" y="5778494"/>
              <a:ext cx="504451" cy="504451"/>
            </a:xfrm>
            <a:prstGeom prst="ellipse">
              <a:avLst/>
            </a:prstGeom>
            <a:noFill/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1" name="Straight Arrow Connector 80">
              <a:extLst>
                <a:ext uri="{FF2B5EF4-FFF2-40B4-BE49-F238E27FC236}">
                  <a16:creationId xmlns:a16="http://schemas.microsoft.com/office/drawing/2014/main" id="{2CA3334C-38B8-A5ED-359C-7F2427337367}"/>
                </a:ext>
              </a:extLst>
            </p:cNvPr>
            <p:cNvCxnSpPr/>
            <p:nvPr/>
          </p:nvCxnSpPr>
          <p:spPr>
            <a:xfrm>
              <a:off x="3040041" y="5546605"/>
              <a:ext cx="0" cy="976567"/>
            </a:xfrm>
            <a:prstGeom prst="straightConnector1">
              <a:avLst/>
            </a:prstGeom>
            <a:ln w="254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CAA1EABB-89DB-6B0B-44E0-3D4706A8227B}"/>
                </a:ext>
              </a:extLst>
            </p:cNvPr>
            <p:cNvSpPr txBox="1"/>
            <p:nvPr/>
          </p:nvSpPr>
          <p:spPr>
            <a:xfrm>
              <a:off x="2686881" y="6475722"/>
              <a:ext cx="738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Times New Roman" panose="02020603050405020304" pitchFamily="18" charset="0"/>
                </a:rPr>
                <a:t>Probe</a:t>
              </a:r>
              <a:endParaRPr lang="en-US" dirty="0"/>
            </a:p>
          </p:txBody>
        </p: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97F0E635-CC51-6E70-695E-FB075945094D}"/>
                </a:ext>
              </a:extLst>
            </p:cNvPr>
            <p:cNvSpPr txBox="1"/>
            <p:nvPr/>
          </p:nvSpPr>
          <p:spPr>
            <a:xfrm>
              <a:off x="3274131" y="5855327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Times New Roman" panose="02020603050405020304" pitchFamily="18" charset="0"/>
                </a:rPr>
                <a:t>EMCCD</a:t>
              </a:r>
              <a:endParaRPr lang="en-US" dirty="0"/>
            </a:p>
          </p:txBody>
        </p:sp>
      </p:grpSp>
      <p:grpSp>
        <p:nvGrpSpPr>
          <p:cNvPr id="87" name="Group 86">
            <a:extLst>
              <a:ext uri="{FF2B5EF4-FFF2-40B4-BE49-F238E27FC236}">
                <a16:creationId xmlns:a16="http://schemas.microsoft.com/office/drawing/2014/main" id="{D2CE1539-C445-5256-BD6E-303A90C68E95}"/>
              </a:ext>
            </a:extLst>
          </p:cNvPr>
          <p:cNvGrpSpPr/>
          <p:nvPr/>
        </p:nvGrpSpPr>
        <p:grpSpPr>
          <a:xfrm>
            <a:off x="1702353" y="5557929"/>
            <a:ext cx="675185" cy="1299048"/>
            <a:chOff x="1702353" y="5557929"/>
            <a:chExt cx="675185" cy="1299048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AAE36DCA-F58C-06CE-69D2-0543C8666242}"/>
                </a:ext>
              </a:extLst>
            </p:cNvPr>
            <p:cNvSpPr txBox="1"/>
            <p:nvPr/>
          </p:nvSpPr>
          <p:spPr>
            <a:xfrm>
              <a:off x="1702353" y="6487645"/>
              <a:ext cx="67518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 err="1">
                  <a:cs typeface="Times New Roman" panose="02020603050405020304" pitchFamily="18" charset="0"/>
                </a:rPr>
                <a:t>Depl</a:t>
              </a:r>
              <a:r>
                <a:rPr lang="en-US" dirty="0">
                  <a:cs typeface="Times New Roman" panose="02020603050405020304" pitchFamily="18" charset="0"/>
                </a:rPr>
                <a:t>.</a:t>
              </a:r>
              <a:endParaRPr lang="en-US" dirty="0"/>
            </a:p>
          </p:txBody>
        </p:sp>
        <p:cxnSp>
          <p:nvCxnSpPr>
            <p:cNvPr id="83" name="Straight Arrow Connector 82">
              <a:extLst>
                <a:ext uri="{FF2B5EF4-FFF2-40B4-BE49-F238E27FC236}">
                  <a16:creationId xmlns:a16="http://schemas.microsoft.com/office/drawing/2014/main" id="{086FC6C9-1A11-4746-CD3C-BCE1CFB0875F}"/>
                </a:ext>
              </a:extLst>
            </p:cNvPr>
            <p:cNvCxnSpPr/>
            <p:nvPr/>
          </p:nvCxnSpPr>
          <p:spPr>
            <a:xfrm>
              <a:off x="2032463" y="5557929"/>
              <a:ext cx="0" cy="976567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3D71E9C6-1FBE-7FC2-6C94-78CB2DA02ADA}"/>
              </a:ext>
            </a:extLst>
          </p:cNvPr>
          <p:cNvSpPr txBox="1"/>
          <p:nvPr/>
        </p:nvSpPr>
        <p:spPr>
          <a:xfrm>
            <a:off x="4889616" y="1585563"/>
            <a:ext cx="162457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l-GR" sz="1600" dirty="0">
                <a:solidFill>
                  <a:srgbClr val="0000FF"/>
                </a:solidFill>
              </a:rPr>
              <a:t>Γ</a:t>
            </a:r>
            <a:r>
              <a:rPr lang="en-US" sz="1600" dirty="0">
                <a:solidFill>
                  <a:srgbClr val="0000FF"/>
                </a:solidFill>
              </a:rPr>
              <a:t>=2</a:t>
            </a:r>
            <a:r>
              <a:rPr lang="el-GR" sz="1600" dirty="0">
                <a:solidFill>
                  <a:srgbClr val="0000FF"/>
                </a:solidFill>
              </a:rPr>
              <a:t>π</a:t>
            </a:r>
            <a:r>
              <a:rPr lang="en-US" sz="1600" dirty="0">
                <a:solidFill>
                  <a:srgbClr val="0000FF"/>
                </a:solidFill>
              </a:rPr>
              <a:t>(300 kHz)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71B2562A-6D54-C746-14FE-A01976D688F0}"/>
              </a:ext>
            </a:extLst>
          </p:cNvPr>
          <p:cNvGrpSpPr/>
          <p:nvPr/>
        </p:nvGrpSpPr>
        <p:grpSpPr>
          <a:xfrm>
            <a:off x="7466545" y="541235"/>
            <a:ext cx="2711098" cy="1518059"/>
            <a:chOff x="13276924" y="244492"/>
            <a:chExt cx="2711098" cy="151805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2D7B05BB-5BE8-39E3-E026-C509512D5C69}"/>
                </a:ext>
              </a:extLst>
            </p:cNvPr>
            <p:cNvGrpSpPr/>
            <p:nvPr/>
          </p:nvGrpSpPr>
          <p:grpSpPr>
            <a:xfrm>
              <a:off x="14150757" y="244492"/>
              <a:ext cx="1837265" cy="1518059"/>
              <a:chOff x="1128149" y="444557"/>
              <a:chExt cx="4127326" cy="3410242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29286932-55F6-BB6C-F3CD-252D48EDBB1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/>
              <a:srcRect l="13406" t="21357" r="9628" b="10112"/>
              <a:stretch/>
            </p:blipFill>
            <p:spPr>
              <a:xfrm>
                <a:off x="1128149" y="466417"/>
                <a:ext cx="4127326" cy="3244241"/>
              </a:xfrm>
              <a:prstGeom prst="rect">
                <a:avLst/>
              </a:prstGeom>
            </p:spPr>
          </p:pic>
          <p:cxnSp>
            <p:nvCxnSpPr>
              <p:cNvPr id="19" name="Straight Connector 18">
                <a:extLst>
                  <a:ext uri="{FF2B5EF4-FFF2-40B4-BE49-F238E27FC236}">
                    <a16:creationId xmlns:a16="http://schemas.microsoft.com/office/drawing/2014/main" id="{D63E58F3-ECB7-277C-2709-504D3D366A4F}"/>
                  </a:ext>
                </a:extLst>
              </p:cNvPr>
              <p:cNvCxnSpPr/>
              <p:nvPr/>
            </p:nvCxnSpPr>
            <p:spPr>
              <a:xfrm>
                <a:off x="1198378" y="2966470"/>
                <a:ext cx="2084832" cy="0"/>
              </a:xfrm>
              <a:prstGeom prst="line">
                <a:avLst/>
              </a:prstGeom>
              <a:ln w="57150">
                <a:solidFill>
                  <a:schemeClr val="bg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4BBE0850-35AC-D48E-00B5-8AE246E916D5}"/>
                  </a:ext>
                </a:extLst>
              </p:cNvPr>
              <p:cNvSpPr txBox="1"/>
              <p:nvPr/>
            </p:nvSpPr>
            <p:spPr>
              <a:xfrm>
                <a:off x="1474487" y="2955972"/>
                <a:ext cx="1758043" cy="898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5 mm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D3A04E6C-B16E-31EC-4F6E-2D0F2E3BAEDB}"/>
                  </a:ext>
                </a:extLst>
              </p:cNvPr>
              <p:cNvSpPr txBox="1"/>
              <p:nvPr/>
            </p:nvSpPr>
            <p:spPr>
              <a:xfrm>
                <a:off x="4469720" y="444557"/>
                <a:ext cx="785755" cy="89882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f</a:t>
                </a:r>
                <a:r>
                  <a:rPr lang="en-US" sz="2000" baseline="-25000" dirty="0">
                    <a:solidFill>
                      <a:schemeClr val="bg1"/>
                    </a:solidFill>
                  </a:rPr>
                  <a:t>0</a:t>
                </a:r>
              </a:p>
            </p:txBody>
          </p:sp>
        </p:grp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8DE3549F-A1B6-2D07-C1FA-A3E966E20CD8}"/>
                </a:ext>
              </a:extLst>
            </p:cNvPr>
            <p:cNvCxnSpPr>
              <a:cxnSpLocks/>
            </p:cNvCxnSpPr>
            <p:nvPr/>
          </p:nvCxnSpPr>
          <p:spPr>
            <a:xfrm>
              <a:off x="13343274" y="929045"/>
              <a:ext cx="701379" cy="0"/>
            </a:xfrm>
            <a:prstGeom prst="straightConnector1">
              <a:avLst/>
            </a:prstGeom>
            <a:ln w="508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59AAB870-FF9A-2F4C-C07C-49DD02A79F38}"/>
                </a:ext>
              </a:extLst>
            </p:cNvPr>
            <p:cNvSpPr txBox="1"/>
            <p:nvPr/>
          </p:nvSpPr>
          <p:spPr>
            <a:xfrm>
              <a:off x="13276924" y="536565"/>
              <a:ext cx="738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Times New Roman" panose="02020603050405020304" pitchFamily="18" charset="0"/>
                </a:rPr>
                <a:t>Probe</a:t>
              </a:r>
              <a:endParaRPr lang="en-US" dirty="0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9488A681-0CB3-1047-8F56-8507DD8A321E}"/>
              </a:ext>
            </a:extLst>
          </p:cNvPr>
          <p:cNvGrpSpPr/>
          <p:nvPr/>
        </p:nvGrpSpPr>
        <p:grpSpPr>
          <a:xfrm>
            <a:off x="8327544" y="1966819"/>
            <a:ext cx="1975672" cy="4489787"/>
            <a:chOff x="14137923" y="1670076"/>
            <a:chExt cx="1975672" cy="4489787"/>
          </a:xfrm>
        </p:grpSpPr>
        <p:grpSp>
          <p:nvGrpSpPr>
            <p:cNvPr id="25" name="Group 24">
              <a:extLst>
                <a:ext uri="{FF2B5EF4-FFF2-40B4-BE49-F238E27FC236}">
                  <a16:creationId xmlns:a16="http://schemas.microsoft.com/office/drawing/2014/main" id="{6BD816E1-14B2-A76B-6FDB-FD65B2389DC4}"/>
                </a:ext>
              </a:extLst>
            </p:cNvPr>
            <p:cNvGrpSpPr/>
            <p:nvPr/>
          </p:nvGrpSpPr>
          <p:grpSpPr>
            <a:xfrm>
              <a:off x="14137923" y="1670076"/>
              <a:ext cx="1880310" cy="1511705"/>
              <a:chOff x="1171182" y="3454444"/>
              <a:chExt cx="4186717" cy="3365978"/>
            </a:xfrm>
          </p:grpSpPr>
          <p:pic>
            <p:nvPicPr>
              <p:cNvPr id="26" name="Picture 25">
                <a:extLst>
                  <a:ext uri="{FF2B5EF4-FFF2-40B4-BE49-F238E27FC236}">
                    <a16:creationId xmlns:a16="http://schemas.microsoft.com/office/drawing/2014/main" id="{9A0BBAEE-6704-72CE-B37F-3E31FF85B68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12822" t="21225" r="10213" b="10244"/>
              <a:stretch/>
            </p:blipFill>
            <p:spPr>
              <a:xfrm>
                <a:off x="1171182" y="3576181"/>
                <a:ext cx="4127327" cy="3244241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E009F0FD-62E2-964F-E702-7BA13B83398F}"/>
                  </a:ext>
                </a:extLst>
              </p:cNvPr>
              <p:cNvSpPr txBox="1"/>
              <p:nvPr/>
            </p:nvSpPr>
            <p:spPr>
              <a:xfrm>
                <a:off x="2333381" y="3454444"/>
                <a:ext cx="3024518" cy="869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f</a:t>
                </a:r>
                <a:r>
                  <a:rPr lang="en-US" sz="2000" baseline="-25000" dirty="0">
                    <a:solidFill>
                      <a:schemeClr val="bg1"/>
                    </a:solidFill>
                  </a:rPr>
                  <a:t>0</a:t>
                </a:r>
                <a:r>
                  <a:rPr lang="en-US" sz="2000" dirty="0">
                    <a:solidFill>
                      <a:schemeClr val="bg1"/>
                    </a:solidFill>
                  </a:rPr>
                  <a:t> – 10 MHz</a:t>
                </a:r>
              </a:p>
            </p:txBody>
          </p:sp>
        </p:grpSp>
        <p:grpSp>
          <p:nvGrpSpPr>
            <p:cNvPr id="28" name="Group 27">
              <a:extLst>
                <a:ext uri="{FF2B5EF4-FFF2-40B4-BE49-F238E27FC236}">
                  <a16:creationId xmlns:a16="http://schemas.microsoft.com/office/drawing/2014/main" id="{C1693264-C8D5-4B81-89F1-E42DEB12A4CD}"/>
                </a:ext>
              </a:extLst>
            </p:cNvPr>
            <p:cNvGrpSpPr/>
            <p:nvPr/>
          </p:nvGrpSpPr>
          <p:grpSpPr>
            <a:xfrm>
              <a:off x="14148217" y="3177664"/>
              <a:ext cx="1872804" cy="1497671"/>
              <a:chOff x="5386191" y="234355"/>
              <a:chExt cx="4178874" cy="3341826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F8C6FCA1-B8F6-D71D-7A2B-DD7F8223C1A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/>
              <a:srcRect l="13289" t="21886" r="9746" b="9582"/>
              <a:stretch/>
            </p:blipFill>
            <p:spPr>
              <a:xfrm>
                <a:off x="5386191" y="331940"/>
                <a:ext cx="4127327" cy="3244241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6FBE356-8858-8377-6932-72BB53387231}"/>
                  </a:ext>
                </a:extLst>
              </p:cNvPr>
              <p:cNvSpPr txBox="1"/>
              <p:nvPr/>
            </p:nvSpPr>
            <p:spPr>
              <a:xfrm>
                <a:off x="6540547" y="234355"/>
                <a:ext cx="3024518" cy="869523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f</a:t>
                </a:r>
                <a:r>
                  <a:rPr lang="en-US" sz="2000" baseline="-25000" dirty="0">
                    <a:solidFill>
                      <a:schemeClr val="bg1"/>
                    </a:solidFill>
                  </a:rPr>
                  <a:t>0</a:t>
                </a:r>
                <a:r>
                  <a:rPr lang="en-US" sz="2000" dirty="0">
                    <a:solidFill>
                      <a:schemeClr val="bg1"/>
                    </a:solidFill>
                  </a:rPr>
                  <a:t> + 10 MHz</a:t>
                </a:r>
              </a:p>
            </p:txBody>
          </p:sp>
        </p:grp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4CA37D1-B944-6999-AD5F-8A47E5FF7DF1}"/>
                </a:ext>
              </a:extLst>
            </p:cNvPr>
            <p:cNvGrpSpPr/>
            <p:nvPr/>
          </p:nvGrpSpPr>
          <p:grpSpPr>
            <a:xfrm>
              <a:off x="14148216" y="4704919"/>
              <a:ext cx="1965379" cy="1454944"/>
              <a:chOff x="5386190" y="3594050"/>
              <a:chExt cx="4409032" cy="3263950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291D8097-B708-1021-2452-E058493F50F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/>
              <a:srcRect l="13406" t="21357" r="9628" b="10112"/>
              <a:stretch/>
            </p:blipFill>
            <p:spPr>
              <a:xfrm>
                <a:off x="5386190" y="3613759"/>
                <a:ext cx="4127327" cy="3244241"/>
              </a:xfrm>
              <a:prstGeom prst="rect">
                <a:avLst/>
              </a:prstGeom>
            </p:spPr>
          </p:pic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388C8E4D-9EA2-10F4-019B-FAA22049A05C}"/>
                  </a:ext>
                </a:extLst>
              </p:cNvPr>
              <p:cNvSpPr txBox="1"/>
              <p:nvPr/>
            </p:nvSpPr>
            <p:spPr>
              <a:xfrm>
                <a:off x="6248751" y="3594050"/>
                <a:ext cx="3546471" cy="89758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000" dirty="0">
                    <a:solidFill>
                      <a:schemeClr val="bg1"/>
                    </a:solidFill>
                  </a:rPr>
                  <a:t>f</a:t>
                </a:r>
                <a:r>
                  <a:rPr lang="en-US" sz="2000" baseline="-25000" dirty="0">
                    <a:solidFill>
                      <a:schemeClr val="bg1"/>
                    </a:solidFill>
                  </a:rPr>
                  <a:t>0, </a:t>
                </a:r>
                <a:r>
                  <a:rPr lang="en-US" sz="2000" dirty="0">
                    <a:solidFill>
                      <a:schemeClr val="bg1"/>
                    </a:solidFill>
                  </a:rPr>
                  <a:t>f</a:t>
                </a:r>
                <a:r>
                  <a:rPr lang="en-US" sz="2000" baseline="-25000" dirty="0">
                    <a:solidFill>
                      <a:schemeClr val="bg1"/>
                    </a:solidFill>
                  </a:rPr>
                  <a:t>0</a:t>
                </a:r>
                <a:r>
                  <a:rPr lang="en-US" sz="2000" dirty="0">
                    <a:solidFill>
                      <a:schemeClr val="bg1"/>
                    </a:solidFill>
                  </a:rPr>
                  <a:t>±10 MHz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7961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44" grpId="0"/>
      <p:bldP spid="6" grpId="0" animBg="1"/>
      <p:bldP spid="6" grpId="1" animBg="1"/>
      <p:bldP spid="35" grpId="0"/>
      <p:bldP spid="38" grpId="0" animBg="1"/>
      <p:bldP spid="34" grpId="0" animBg="1"/>
      <p:bldP spid="11" grpId="0"/>
      <p:bldP spid="18" grpId="0"/>
      <p:bldP spid="18" grpId="1"/>
      <p:bldP spid="21" grpId="0"/>
      <p:bldP spid="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CFDA59E0-3905-4E88-F6FE-BB01FFFE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986" y="667909"/>
            <a:ext cx="3229047" cy="620599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A6454E-9690-9B19-304E-E4322D159249}"/>
              </a:ext>
            </a:extLst>
          </p:cNvPr>
          <p:cNvSpPr txBox="1"/>
          <p:nvPr/>
        </p:nvSpPr>
        <p:spPr>
          <a:xfrm>
            <a:off x="71905" y="0"/>
            <a:ext cx="47372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A radiative force in CH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312944-9C91-476E-21D8-9BF73E718D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5980" y="2145326"/>
            <a:ext cx="5431564" cy="462913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7A3F114-A834-E01A-4F6C-10ADE971A239}"/>
              </a:ext>
            </a:extLst>
          </p:cNvPr>
          <p:cNvSpPr txBox="1"/>
          <p:nvPr/>
        </p:nvSpPr>
        <p:spPr>
          <a:xfrm>
            <a:off x="4116221" y="712646"/>
            <a:ext cx="71810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0.76 rotational closure </a:t>
            </a:r>
            <a:r>
              <a:rPr lang="en-US" sz="2400" dirty="0">
                <a:sym typeface="Wingdings" panose="05000000000000000000" pitchFamily="2" charset="2"/>
              </a:rPr>
              <a:t> 1/(1-0.76) = </a:t>
            </a:r>
            <a:r>
              <a:rPr lang="en-US" sz="2400" b="1" dirty="0">
                <a:sym typeface="Wingdings" panose="05000000000000000000" pitchFamily="2" charset="2"/>
              </a:rPr>
              <a:t>4.2 photons max.</a:t>
            </a:r>
            <a:endParaRPr lang="en-US" sz="24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42A9DB76-28DA-68DF-3DA1-EBABA4792F9E}"/>
              </a:ext>
            </a:extLst>
          </p:cNvPr>
          <p:cNvSpPr txBox="1"/>
          <p:nvPr/>
        </p:nvSpPr>
        <p:spPr>
          <a:xfrm>
            <a:off x="8709947" y="-29072"/>
            <a:ext cx="34143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chemeClr val="accent2"/>
                </a:solidFill>
              </a:rPr>
              <a:t>equivalent to </a:t>
            </a:r>
            <a:r>
              <a:rPr lang="en-US" b="1" dirty="0">
                <a:solidFill>
                  <a:schemeClr val="accent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b="1" dirty="0">
                <a:solidFill>
                  <a:schemeClr val="accent2"/>
                </a:solidFill>
              </a:rPr>
              <a:t>30 photons w/ CaF</a:t>
            </a:r>
          </a:p>
          <a:p>
            <a:r>
              <a:rPr lang="en-US" b="1" dirty="0">
                <a:solidFill>
                  <a:schemeClr val="accent2"/>
                </a:solidFill>
              </a:rPr>
              <a:t>	   </a:t>
            </a:r>
            <a:r>
              <a:rPr lang="en-US" b="1" dirty="0">
                <a:solidFill>
                  <a:srgbClr val="FF0000"/>
                </a:solidFill>
              </a:rPr>
              <a:t>or 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b="1" dirty="0">
                <a:solidFill>
                  <a:srgbClr val="FF0000"/>
                </a:solidFill>
              </a:rPr>
              <a:t>50 photons w/ SrF</a:t>
            </a:r>
          </a:p>
          <a:p>
            <a:r>
              <a:rPr lang="en-US" b="1" dirty="0">
                <a:solidFill>
                  <a:schemeClr val="accent2"/>
                </a:solidFill>
              </a:rPr>
              <a:t>	   </a:t>
            </a:r>
            <a:r>
              <a:rPr lang="en-US" b="1" dirty="0">
                <a:solidFill>
                  <a:srgbClr val="00B050"/>
                </a:solidFill>
              </a:rPr>
              <a:t>or </a:t>
            </a:r>
            <a:r>
              <a:rPr lang="en-US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b="1" dirty="0">
                <a:solidFill>
                  <a:srgbClr val="00B050"/>
                </a:solidFill>
              </a:rPr>
              <a:t>80 photons w/ </a:t>
            </a:r>
            <a:r>
              <a:rPr lang="en-US" b="1" dirty="0" err="1">
                <a:solidFill>
                  <a:srgbClr val="00B050"/>
                </a:solidFill>
              </a:rPr>
              <a:t>YbF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9" name="AutoShape 2">
            <a:extLst>
              <a:ext uri="{FF2B5EF4-FFF2-40B4-BE49-F238E27FC236}">
                <a16:creationId xmlns:a16="http://schemas.microsoft.com/office/drawing/2014/main" id="{F72E7523-ACCC-3078-D1C1-F693E21FAD2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DB7EEBC-626D-F65A-2C52-E24F53502804}"/>
              </a:ext>
            </a:extLst>
          </p:cNvPr>
          <p:cNvSpPr txBox="1"/>
          <p:nvPr/>
        </p:nvSpPr>
        <p:spPr>
          <a:xfrm>
            <a:off x="9142229" y="4981944"/>
            <a:ext cx="302863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-0.98(8) mm def.</a:t>
            </a:r>
          </a:p>
          <a:p>
            <a:pPr marL="342900" indent="-342900" algn="ctr">
              <a:buFont typeface="Wingdings" panose="05000000000000000000" pitchFamily="2" charset="2"/>
              <a:buChar char="à"/>
            </a:pPr>
            <a:r>
              <a:rPr lang="en-US" sz="2400" b="1" dirty="0">
                <a:sym typeface="Wingdings" panose="05000000000000000000" pitchFamily="2" charset="2"/>
              </a:rPr>
              <a:t>5(2) photons</a:t>
            </a:r>
          </a:p>
          <a:p>
            <a:pPr marL="342900" indent="-342900" algn="ctr">
              <a:buFont typeface="Wingdings" panose="05000000000000000000" pitchFamily="2" charset="2"/>
              <a:buChar char="à"/>
            </a:pPr>
            <a:endParaRPr lang="en-US" sz="2400" b="1" dirty="0">
              <a:sym typeface="Wingdings" panose="05000000000000000000" pitchFamily="2" charset="2"/>
            </a:endParaRPr>
          </a:p>
          <a:p>
            <a:pPr algn="ctr"/>
            <a:r>
              <a:rPr lang="en-US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(error from velocity spread)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FEA61845-C8AD-318C-EAC1-83C05149FA9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5193" y="1225942"/>
            <a:ext cx="977319" cy="95000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7D832B4B-69D9-453A-7598-7D91838B408B}"/>
              </a:ext>
            </a:extLst>
          </p:cNvPr>
          <p:cNvSpPr txBox="1"/>
          <p:nvPr/>
        </p:nvSpPr>
        <p:spPr>
          <a:xfrm flipH="1">
            <a:off x="5542510" y="1546697"/>
            <a:ext cx="619376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|1; 3/2; f+</a:t>
            </a:r>
            <a:r>
              <a:rPr lang="en-US" sz="1800" b="1" dirty="0">
                <a:solidFill>
                  <a:srgbClr val="202124"/>
                </a:solidFill>
                <a:effectLst/>
                <a:latin typeface="Cambria Math" panose="02040503050406030204" pitchFamily="18" charset="0"/>
                <a:ea typeface="Calibri" panose="020F0502020204030204" pitchFamily="34" charset="0"/>
                <a:cs typeface="Cambria Math" panose="02040503050406030204" pitchFamily="18" charset="0"/>
              </a:rPr>
              <a:t>⟩ </a:t>
            </a:r>
            <a:r>
              <a:rPr lang="en-US" sz="1800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in beam (no cycling lasers) </a:t>
            </a:r>
            <a:r>
              <a:rPr lang="en-US" sz="18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~</a:t>
            </a:r>
            <a:r>
              <a:rPr lang="en-US" sz="1800" dirty="0">
                <a:solidFill>
                  <a:srgbClr val="202124"/>
                </a:solidFill>
                <a:effectLst/>
                <a:ea typeface="Calibri" panose="020F0502020204030204" pitchFamily="34" charset="0"/>
                <a:cs typeface="Cambria Math" panose="02040503050406030204" pitchFamily="18" charset="0"/>
              </a:rPr>
              <a:t>600 kHz detuned</a:t>
            </a:r>
            <a:endParaRPr lang="en-US" dirty="0"/>
          </a:p>
        </p:txBody>
      </p: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D9A6F835-9E6C-3C36-CF14-A907D6F5C6FE}"/>
              </a:ext>
            </a:extLst>
          </p:cNvPr>
          <p:cNvCxnSpPr/>
          <p:nvPr/>
        </p:nvCxnSpPr>
        <p:spPr>
          <a:xfrm>
            <a:off x="5181601" y="1225942"/>
            <a:ext cx="42441" cy="3052833"/>
          </a:xfrm>
          <a:prstGeom prst="line">
            <a:avLst/>
          </a:prstGeom>
          <a:ln>
            <a:solidFill>
              <a:schemeClr val="bg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8CE2704A-3B5B-40BC-50D6-FF2C931812B3}"/>
              </a:ext>
            </a:extLst>
          </p:cNvPr>
          <p:cNvSpPr/>
          <p:nvPr/>
        </p:nvSpPr>
        <p:spPr>
          <a:xfrm>
            <a:off x="293071" y="2080846"/>
            <a:ext cx="1324714" cy="1195754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schemeClr val="tx1"/>
                </a:solidFill>
              </a:rPr>
              <a:t>Remixing:</a:t>
            </a:r>
            <a:r>
              <a:rPr lang="en-US" b="1" dirty="0" err="1">
                <a:solidFill>
                  <a:srgbClr val="0000FF"/>
                </a:solidFill>
              </a:rPr>
              <a:t>Type-I</a:t>
            </a:r>
            <a:endParaRPr lang="en-US" b="1" dirty="0">
              <a:solidFill>
                <a:srgbClr val="0000FF"/>
              </a:solidFill>
            </a:endParaRPr>
          </a:p>
          <a:p>
            <a:pPr algn="ctr"/>
            <a:r>
              <a:rPr lang="en-US" b="1" dirty="0">
                <a:solidFill>
                  <a:srgbClr val="00FF87"/>
                </a:solidFill>
              </a:rPr>
              <a:t>Pol. Mod.</a:t>
            </a:r>
          </a:p>
          <a:p>
            <a:pPr algn="ctr"/>
            <a:r>
              <a:rPr lang="en-US" b="1" dirty="0">
                <a:solidFill>
                  <a:srgbClr val="00BEBE"/>
                </a:solidFill>
              </a:rPr>
              <a:t>B-field</a:t>
            </a:r>
          </a:p>
        </p:txBody>
      </p:sp>
    </p:spTree>
    <p:extLst>
      <p:ext uri="{BB962C8B-B14F-4D97-AF65-F5344CB8AC3E}">
        <p14:creationId xmlns:p14="http://schemas.microsoft.com/office/powerpoint/2010/main" val="31036668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0FAF13A-7714-E8D7-3567-AF50B7A1AE3B}"/>
              </a:ext>
            </a:extLst>
          </p:cNvPr>
          <p:cNvSpPr txBox="1"/>
          <p:nvPr/>
        </p:nvSpPr>
        <p:spPr>
          <a:xfrm>
            <a:off x="49045" y="-27922"/>
            <a:ext cx="120642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Motivation – selecting a qubit </a:t>
            </a:r>
            <a:r>
              <a:rPr lang="en-US" sz="3000" dirty="0">
                <a:latin typeface="+mj-lt"/>
              </a:rPr>
              <a:t>(an idealized AMO physicist’s view)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D2455A2-F17B-AD24-2E2B-CB86E51E65B8}"/>
              </a:ext>
            </a:extLst>
          </p:cNvPr>
          <p:cNvGrpSpPr/>
          <p:nvPr/>
        </p:nvGrpSpPr>
        <p:grpSpPr>
          <a:xfrm>
            <a:off x="4974203" y="718038"/>
            <a:ext cx="2254315" cy="4520686"/>
            <a:chOff x="5131222" y="716871"/>
            <a:chExt cx="2254315" cy="4520686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B5D10E72-0E2F-DE9B-EC7D-7CBC75B948C8}"/>
                </a:ext>
              </a:extLst>
            </p:cNvPr>
            <p:cNvCxnSpPr>
              <a:cxnSpLocks/>
            </p:cNvCxnSpPr>
            <p:nvPr/>
          </p:nvCxnSpPr>
          <p:spPr>
            <a:xfrm>
              <a:off x="6233160" y="716871"/>
              <a:ext cx="0" cy="4520686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3EA0D32D-E5E0-0EB3-58EB-AD859FD0B055}"/>
                </a:ext>
              </a:extLst>
            </p:cNvPr>
            <p:cNvGrpSpPr/>
            <p:nvPr/>
          </p:nvGrpSpPr>
          <p:grpSpPr>
            <a:xfrm>
              <a:off x="5190878" y="1985676"/>
              <a:ext cx="2142730" cy="485128"/>
              <a:chOff x="7808324" y="2332491"/>
              <a:chExt cx="1538109" cy="348238"/>
            </a:xfrm>
          </p:grpSpPr>
          <p:pic>
            <p:nvPicPr>
              <p:cNvPr id="6" name="Picture 6" descr="Open With Care-stamp | Stock vector | Colourbox">
                <a:extLst>
                  <a:ext uri="{FF2B5EF4-FFF2-40B4-BE49-F238E27FC236}">
                    <a16:creationId xmlns:a16="http://schemas.microsoft.com/office/drawing/2014/main" id="{460D97E2-08C3-5087-640E-5EEB2A7F8C9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3" t="29917" r="4066" b="29379"/>
              <a:stretch/>
            </p:blipFill>
            <p:spPr bwMode="auto">
              <a:xfrm>
                <a:off x="8177687" y="2332491"/>
                <a:ext cx="783077" cy="3482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 descr="Order Warning Signs for Workplace Safety | VKF Renzel">
                <a:extLst>
                  <a:ext uri="{FF2B5EF4-FFF2-40B4-BE49-F238E27FC236}">
                    <a16:creationId xmlns:a16="http://schemas.microsoft.com/office/drawing/2014/main" id="{606AB20E-62D6-FF4B-A35F-4741C5C9C629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30" b="11960"/>
              <a:stretch/>
            </p:blipFill>
            <p:spPr bwMode="auto">
              <a:xfrm>
                <a:off x="7808324" y="2349938"/>
                <a:ext cx="393184" cy="297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Order Warning Signs for Workplace Safety | VKF Renzel">
                <a:extLst>
                  <a:ext uri="{FF2B5EF4-FFF2-40B4-BE49-F238E27FC236}">
                    <a16:creationId xmlns:a16="http://schemas.microsoft.com/office/drawing/2014/main" id="{2139FA26-4E43-4E8E-D4F0-65335DF9777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30" b="11960"/>
              <a:stretch/>
            </p:blipFill>
            <p:spPr bwMode="auto">
              <a:xfrm>
                <a:off x="8953249" y="2347171"/>
                <a:ext cx="393184" cy="297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2" descr="Toolbox Cartoon Images – Browse 7,968 Stock Photos, Vectors, and Video |  Adobe Stock">
              <a:extLst>
                <a:ext uri="{FF2B5EF4-FFF2-40B4-BE49-F238E27FC236}">
                  <a16:creationId xmlns:a16="http://schemas.microsoft.com/office/drawing/2014/main" id="{1A45236D-2DAE-7E54-30A0-5BECBD6C09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733" y="2497736"/>
              <a:ext cx="2051020" cy="1359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CBA3F8B-FAB6-7DCA-50DC-E3705F9075AA}"/>
                    </a:ext>
                  </a:extLst>
                </p:cNvPr>
                <p:cNvSpPr txBox="1"/>
                <p:nvPr/>
              </p:nvSpPr>
              <p:spPr>
                <a:xfrm>
                  <a:off x="5131222" y="1590089"/>
                  <a:ext cx="225431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m:rPr>
                                <m:nor/>
                              </m:rPr>
                              <a:rPr lang="el-GR" dirty="0"/>
                              <m:t>ψ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cs typeface="Times New Roman" panose="02020603050405020304" pitchFamily="18" charset="0"/>
                              </a:rPr>
                              <m:t>v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cs typeface="Times New Roman" panose="02020603050405020304" pitchFamily="18" charset="0"/>
                              </a:rPr>
                              <m:t>J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cs typeface="Times New Roman" panose="02020603050405020304" pitchFamily="18" charset="0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cs typeface="Times New Roman" panose="02020603050405020304" pitchFamily="18" charset="0"/>
                              </a:rPr>
                              <m:t>m</m:t>
                            </m:r>
                            <m:r>
                              <m:rPr>
                                <m:nor/>
                              </m:rPr>
                              <a:rPr lang="en-US" b="0" i="1" baseline="-25000" smtClean="0">
                                <a:cs typeface="Times New Roman" panose="02020603050405020304" pitchFamily="18" charset="0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9CBA3F8B-FAB6-7DCA-50DC-E3705F9075A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1222" y="1590089"/>
                  <a:ext cx="2254315" cy="369332"/>
                </a:xfrm>
                <a:prstGeom prst="rect">
                  <a:avLst/>
                </a:prstGeom>
                <a:blipFill>
                  <a:blip r:embed="rId5"/>
                  <a:stretch>
                    <a:fillRect t="-119672" r="-17297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F1951010-BFBF-CED6-BA9F-F260DB224120}"/>
                </a:ext>
              </a:extLst>
            </p:cNvPr>
            <p:cNvSpPr txBox="1"/>
            <p:nvPr/>
          </p:nvSpPr>
          <p:spPr>
            <a:xfrm>
              <a:off x="5244563" y="3348061"/>
              <a:ext cx="20394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Quantum Control</a:t>
              </a:r>
            </a:p>
          </p:txBody>
        </p:sp>
      </p:grpSp>
      <p:sp>
        <p:nvSpPr>
          <p:cNvPr id="45" name="Oval 44">
            <a:extLst>
              <a:ext uri="{FF2B5EF4-FFF2-40B4-BE49-F238E27FC236}">
                <a16:creationId xmlns:a16="http://schemas.microsoft.com/office/drawing/2014/main" id="{3C51E10D-CA90-A083-C1D0-8DB9705AEB60}"/>
              </a:ext>
            </a:extLst>
          </p:cNvPr>
          <p:cNvSpPr/>
          <p:nvPr/>
        </p:nvSpPr>
        <p:spPr bwMode="auto">
          <a:xfrm rot="5400000">
            <a:off x="5527909" y="5462121"/>
            <a:ext cx="1110376" cy="1105845"/>
          </a:xfrm>
          <a:prstGeom prst="ellipse">
            <a:avLst/>
          </a:prstGeom>
          <a:gradFill>
            <a:gsLst>
              <a:gs pos="30000">
                <a:schemeClr val="bg1">
                  <a:lumMod val="75000"/>
                </a:schemeClr>
              </a:gs>
              <a:gs pos="100000">
                <a:schemeClr val="tx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621F7A7-58C6-2E78-7BC1-65BC760792B7}"/>
              </a:ext>
            </a:extLst>
          </p:cNvPr>
          <p:cNvSpPr txBox="1"/>
          <p:nvPr/>
        </p:nvSpPr>
        <p:spPr>
          <a:xfrm>
            <a:off x="5922885" y="5791979"/>
            <a:ext cx="316112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chemeClr val="bg1"/>
                </a:solidFill>
              </a:rPr>
              <a:t>?</a:t>
            </a:r>
          </a:p>
        </p:txBody>
      </p: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B72FF84-92F4-846D-85BB-075F3598DEC3}"/>
              </a:ext>
            </a:extLst>
          </p:cNvPr>
          <p:cNvGrpSpPr/>
          <p:nvPr/>
        </p:nvGrpSpPr>
        <p:grpSpPr>
          <a:xfrm>
            <a:off x="-67467" y="1094593"/>
            <a:ext cx="5983173" cy="4605675"/>
            <a:chOff x="-67467" y="1094593"/>
            <a:chExt cx="5983173" cy="460567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FAD8F9AF-5A51-BA43-31D4-F09E5C6BE466}"/>
                </a:ext>
              </a:extLst>
            </p:cNvPr>
            <p:cNvSpPr txBox="1"/>
            <p:nvPr/>
          </p:nvSpPr>
          <p:spPr>
            <a:xfrm>
              <a:off x="545873" y="1094593"/>
              <a:ext cx="47564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Strong and weak optical transitions </a:t>
              </a:r>
            </a:p>
            <a:p>
              <a:r>
                <a:rPr lang="en-GB" sz="2400" b="1" dirty="0"/>
                <a:t>e.g. Sr, Yb</a:t>
              </a:r>
              <a:endParaRPr lang="en-GB" sz="24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BD0932AF-50B4-5B39-2EBB-792D690ABE42}"/>
                </a:ext>
              </a:extLst>
            </p:cNvPr>
            <p:cNvSpPr txBox="1"/>
            <p:nvPr/>
          </p:nvSpPr>
          <p:spPr>
            <a:xfrm>
              <a:off x="-67467" y="4992382"/>
              <a:ext cx="5983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Similar structures leveraged w/ </a:t>
              </a:r>
            </a:p>
            <a:p>
              <a:pPr algn="ctr"/>
              <a:r>
                <a:rPr lang="en-GB" sz="2000" dirty="0"/>
                <a:t>popular trapped ions e.g. Ba</a:t>
              </a:r>
              <a:r>
                <a:rPr lang="en-GB" sz="2000" baseline="30000" dirty="0"/>
                <a:t>+</a:t>
              </a:r>
              <a:r>
                <a:rPr lang="en-GB" sz="2000" dirty="0"/>
                <a:t>, Yb</a:t>
              </a:r>
              <a:r>
                <a:rPr lang="en-GB" sz="2000" baseline="30000" dirty="0"/>
                <a:t>+</a:t>
              </a:r>
              <a:r>
                <a:rPr lang="en-GB" sz="2000" dirty="0"/>
                <a:t>, Al</a:t>
              </a:r>
              <a:r>
                <a:rPr lang="en-GB" sz="2000" baseline="30000" dirty="0"/>
                <a:t>+</a:t>
              </a:r>
              <a:endParaRPr lang="en-GB" sz="2000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526E4EC-5028-DD22-4860-D239A947AB48}"/>
                </a:ext>
              </a:extLst>
            </p:cNvPr>
            <p:cNvGrpSpPr/>
            <p:nvPr/>
          </p:nvGrpSpPr>
          <p:grpSpPr>
            <a:xfrm>
              <a:off x="1038619" y="2033340"/>
              <a:ext cx="4051582" cy="2832329"/>
              <a:chOff x="1038619" y="2033340"/>
              <a:chExt cx="4051582" cy="2832329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5C309A46-49D6-E5B4-2800-EFA6C19AD7EE}"/>
                  </a:ext>
                </a:extLst>
              </p:cNvPr>
              <p:cNvGrpSpPr/>
              <p:nvPr/>
            </p:nvGrpSpPr>
            <p:grpSpPr>
              <a:xfrm>
                <a:off x="1038619" y="2220583"/>
                <a:ext cx="3352061" cy="1789579"/>
                <a:chOff x="1282298" y="1754893"/>
                <a:chExt cx="3352061" cy="1789579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5DA65E0C-29EE-6E94-4021-AD5DCE822B12}"/>
                    </a:ext>
                  </a:extLst>
                </p:cNvPr>
                <p:cNvCxnSpPr/>
                <p:nvPr/>
              </p:nvCxnSpPr>
              <p:spPr>
                <a:xfrm>
                  <a:off x="1760905" y="1977073"/>
                  <a:ext cx="104584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DA594038-D16A-A89B-6F8F-CDCC9D15A7BB}"/>
                    </a:ext>
                  </a:extLst>
                </p:cNvPr>
                <p:cNvCxnSpPr/>
                <p:nvPr/>
              </p:nvCxnSpPr>
              <p:spPr>
                <a:xfrm>
                  <a:off x="3010585" y="2493906"/>
                  <a:ext cx="104584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3D9ED4C3-ED28-8ADE-A7B0-A9ECA37A1889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95253" y="2014362"/>
                  <a:ext cx="0" cy="1314666"/>
                </a:xfrm>
                <a:prstGeom prst="straightConnector1">
                  <a:avLst/>
                </a:prstGeom>
                <a:ln w="8255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2531E27A-56E3-E56B-4C39-4CF83D289E4B}"/>
                    </a:ext>
                  </a:extLst>
                </p:cNvPr>
                <p:cNvSpPr txBox="1"/>
                <p:nvPr/>
              </p:nvSpPr>
              <p:spPr>
                <a:xfrm flipH="1">
                  <a:off x="1285616" y="1754893"/>
                  <a:ext cx="5520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aseline="30000" dirty="0"/>
                    <a:t>1</a:t>
                  </a:r>
                  <a:r>
                    <a:rPr lang="en-US" sz="2000" dirty="0"/>
                    <a:t>P</a:t>
                  </a:r>
                  <a:r>
                    <a:rPr lang="en-US" sz="2000" baseline="-25000" dirty="0"/>
                    <a:t>1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46245746-5D74-9246-9176-A45267A66D54}"/>
                    </a:ext>
                  </a:extLst>
                </p:cNvPr>
                <p:cNvSpPr txBox="1"/>
                <p:nvPr/>
              </p:nvSpPr>
              <p:spPr>
                <a:xfrm flipH="1">
                  <a:off x="1282298" y="3144362"/>
                  <a:ext cx="5520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aseline="30000" dirty="0"/>
                    <a:t>1</a:t>
                  </a:r>
                  <a:r>
                    <a:rPr lang="en-US" sz="2000" dirty="0"/>
                    <a:t>S</a:t>
                  </a:r>
                  <a:r>
                    <a:rPr lang="en-US" sz="2000" baseline="-25000" dirty="0"/>
                    <a:t>1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A3B8DBB1-D11C-1762-226B-518FA6B152FB}"/>
                    </a:ext>
                  </a:extLst>
                </p:cNvPr>
                <p:cNvSpPr txBox="1"/>
                <p:nvPr/>
              </p:nvSpPr>
              <p:spPr>
                <a:xfrm flipH="1">
                  <a:off x="4063222" y="2286138"/>
                  <a:ext cx="5520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aseline="30000" dirty="0"/>
                    <a:t>3</a:t>
                  </a:r>
                  <a:r>
                    <a:rPr lang="en-US" sz="2000" dirty="0"/>
                    <a:t>P</a:t>
                  </a:r>
                  <a:r>
                    <a:rPr lang="en-US" sz="2000" baseline="-25000" dirty="0"/>
                    <a:t>1</a:t>
                  </a: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E5B13C97-0DFE-C617-5449-2DCE75293BD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06386" y="2509098"/>
                  <a:ext cx="1227121" cy="838963"/>
                </a:xfrm>
                <a:prstGeom prst="straightConnector1">
                  <a:avLst/>
                </a:prstGeom>
                <a:ln w="34925">
                  <a:solidFill>
                    <a:srgbClr val="3809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A249D3BD-9D52-6530-0BD7-B8CE52180C02}"/>
                    </a:ext>
                  </a:extLst>
                </p:cNvPr>
                <p:cNvCxnSpPr/>
                <p:nvPr/>
              </p:nvCxnSpPr>
              <p:spPr>
                <a:xfrm>
                  <a:off x="1760906" y="3348061"/>
                  <a:ext cx="104584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F6493061-63B0-3E1E-584D-392A20D68733}"/>
                    </a:ext>
                  </a:extLst>
                </p:cNvPr>
                <p:cNvCxnSpPr/>
                <p:nvPr/>
              </p:nvCxnSpPr>
              <p:spPr>
                <a:xfrm>
                  <a:off x="3017377" y="2696766"/>
                  <a:ext cx="104584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30634678-14C9-842A-0A4D-AEFDDF42FA0C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7126" y="2711110"/>
                  <a:ext cx="917725" cy="627434"/>
                </a:xfrm>
                <a:prstGeom prst="straightConnector1">
                  <a:avLst/>
                </a:prstGeom>
                <a:ln w="34925">
                  <a:solidFill>
                    <a:srgbClr val="3809FF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F94AEAF3-2A70-5B3C-DA04-959B0DBCA8C7}"/>
                    </a:ext>
                  </a:extLst>
                </p:cNvPr>
                <p:cNvSpPr txBox="1"/>
                <p:nvPr/>
              </p:nvSpPr>
              <p:spPr>
                <a:xfrm flipH="1">
                  <a:off x="4082272" y="2565597"/>
                  <a:ext cx="5520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aseline="30000" dirty="0"/>
                    <a:t>3</a:t>
                  </a:r>
                  <a:r>
                    <a:rPr lang="en-US" sz="2000" dirty="0"/>
                    <a:t>P</a:t>
                  </a:r>
                  <a:r>
                    <a:rPr lang="en-US" sz="2000" baseline="-25000" dirty="0"/>
                    <a:t>0</a:t>
                  </a:r>
                </a:p>
              </p:txBody>
            </p: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CDA3D3CD-49ED-654B-DC1B-45D4DB48C545}"/>
                    </a:ext>
                  </a:extLst>
                </p:cNvPr>
                <p:cNvCxnSpPr/>
                <p:nvPr/>
              </p:nvCxnSpPr>
              <p:spPr>
                <a:xfrm>
                  <a:off x="3017377" y="2286138"/>
                  <a:ext cx="104584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4DF8953-65B3-434F-60D5-C19C00E21FBA}"/>
                    </a:ext>
                  </a:extLst>
                </p:cNvPr>
                <p:cNvSpPr txBox="1"/>
                <p:nvPr/>
              </p:nvSpPr>
              <p:spPr>
                <a:xfrm flipH="1">
                  <a:off x="4063222" y="2041339"/>
                  <a:ext cx="5520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aseline="30000" dirty="0"/>
                    <a:t>3</a:t>
                  </a:r>
                  <a:r>
                    <a:rPr lang="en-US" sz="2000" dirty="0"/>
                    <a:t>P</a:t>
                  </a:r>
                  <a:r>
                    <a:rPr lang="en-US" sz="2000" baseline="-25000" dirty="0"/>
                    <a:t>2</a:t>
                  </a:r>
                </a:p>
              </p:txBody>
            </p:sp>
          </p:grpSp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id="{9766A5A1-2FB8-A5D3-1ECF-99B70EEB5597}"/>
                  </a:ext>
                </a:extLst>
              </p:cNvPr>
              <p:cNvSpPr txBox="1"/>
              <p:nvPr/>
            </p:nvSpPr>
            <p:spPr>
              <a:xfrm>
                <a:off x="2496378" y="3973117"/>
                <a:ext cx="2574272" cy="89255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en-US" sz="1300" dirty="0"/>
                  <a:t>Blatt, Colombo, Covey, Endres, Jo, Jones, Katori, Kaufman, Killian, Ludlow, Takahashi, Thompson, Vuletic, Ye, Zelevinsky…</a:t>
                </a:r>
              </a:p>
            </p:txBody>
          </p: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3810CF61-B0D9-983E-C08C-8021A55DB39F}"/>
                  </a:ext>
                </a:extLst>
              </p:cNvPr>
              <p:cNvSpPr txBox="1"/>
              <p:nvPr/>
            </p:nvSpPr>
            <p:spPr>
              <a:xfrm flipH="1">
                <a:off x="1695734" y="2033340"/>
                <a:ext cx="825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dirty="0">
                    <a:solidFill>
                      <a:srgbClr val="FF0000"/>
                    </a:solidFill>
                  </a:rPr>
                  <a:t>τ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2000" dirty="0">
                    <a:solidFill>
                      <a:srgbClr val="FF0000"/>
                    </a:solidFill>
                  </a:rPr>
                  <a:t> ns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6815A3E-5EA6-F85D-5587-98623CCB7611}"/>
                  </a:ext>
                </a:extLst>
              </p:cNvPr>
              <p:cNvSpPr txBox="1"/>
              <p:nvPr/>
            </p:nvSpPr>
            <p:spPr>
              <a:xfrm flipH="1">
                <a:off x="4190496" y="2739789"/>
                <a:ext cx="825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  </a:t>
                </a:r>
                <a:r>
                  <a:rPr lang="en-US" sz="2000" dirty="0" err="1">
                    <a:solidFill>
                      <a:srgbClr val="FF0000"/>
                    </a:solidFill>
                  </a:rPr>
                  <a:t>μs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215EB79B-3EA3-0A89-1EAE-81EFAD8857A8}"/>
                  </a:ext>
                </a:extLst>
              </p:cNvPr>
              <p:cNvSpPr txBox="1"/>
              <p:nvPr/>
            </p:nvSpPr>
            <p:spPr>
              <a:xfrm flipH="1">
                <a:off x="4264508" y="2996368"/>
                <a:ext cx="825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  s</a:t>
                </a:r>
              </a:p>
            </p:txBody>
          </p:sp>
        </p:grpSp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49A64FC2-303D-AC04-B331-CEC002F8A551}"/>
              </a:ext>
            </a:extLst>
          </p:cNvPr>
          <p:cNvGrpSpPr/>
          <p:nvPr/>
        </p:nvGrpSpPr>
        <p:grpSpPr>
          <a:xfrm>
            <a:off x="6437571" y="1092213"/>
            <a:ext cx="5675702" cy="4139311"/>
            <a:chOff x="6437571" y="1092213"/>
            <a:chExt cx="5675702" cy="4139311"/>
          </a:xfrm>
        </p:grpSpPr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3101CA3F-8DD6-65BF-63B3-A15D8C4075AE}"/>
                </a:ext>
              </a:extLst>
            </p:cNvPr>
            <p:cNvSpPr txBox="1"/>
            <p:nvPr/>
          </p:nvSpPr>
          <p:spPr>
            <a:xfrm>
              <a:off x="6914286" y="1092213"/>
              <a:ext cx="5198987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u="sng" dirty="0"/>
                <a:t>Ground state</a:t>
              </a:r>
              <a:r>
                <a:rPr lang="en-GB" sz="2400" b="1" dirty="0"/>
                <a:t> dipole-dipole interactions</a:t>
              </a:r>
            </a:p>
            <a:p>
              <a:r>
                <a:rPr lang="en-GB" sz="2400" b="1" dirty="0"/>
                <a:t>    e.g. Er, Dy</a:t>
              </a:r>
              <a:endParaRPr lang="en-GB" sz="2400" dirty="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805C4CFA-40C8-7495-C1A6-41DFA07E55F6}"/>
                </a:ext>
              </a:extLst>
            </p:cNvPr>
            <p:cNvGrpSpPr/>
            <p:nvPr/>
          </p:nvGrpSpPr>
          <p:grpSpPr>
            <a:xfrm>
              <a:off x="8223586" y="2134803"/>
              <a:ext cx="2217419" cy="1986977"/>
              <a:chOff x="6057632" y="4855800"/>
              <a:chExt cx="2013446" cy="1804202"/>
            </a:xfrm>
          </p:grpSpPr>
          <p:sp>
            <p:nvSpPr>
              <p:cNvPr id="52" name="Arc 51">
                <a:extLst>
                  <a:ext uri="{FF2B5EF4-FFF2-40B4-BE49-F238E27FC236}">
                    <a16:creationId xmlns:a16="http://schemas.microsoft.com/office/drawing/2014/main" id="{E0F480F3-CC07-AE8B-5796-9E872A11676F}"/>
                  </a:ext>
                </a:extLst>
              </p:cNvPr>
              <p:cNvSpPr/>
              <p:nvPr/>
            </p:nvSpPr>
            <p:spPr bwMode="auto">
              <a:xfrm>
                <a:off x="6057632" y="5384078"/>
                <a:ext cx="1275918" cy="1275924"/>
              </a:xfrm>
              <a:prstGeom prst="arc">
                <a:avLst>
                  <a:gd name="adj1" fmla="val 16200000"/>
                  <a:gd name="adj2" fmla="val 19492650"/>
                </a:avLst>
              </a:prstGeom>
              <a:noFill/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grpSp>
            <p:nvGrpSpPr>
              <p:cNvPr id="53" name="Group 8">
                <a:extLst>
                  <a:ext uri="{FF2B5EF4-FFF2-40B4-BE49-F238E27FC236}">
                    <a16:creationId xmlns:a16="http://schemas.microsoft.com/office/drawing/2014/main" id="{A8CC59FB-A020-5DA2-1B4D-F9188EE78844}"/>
                  </a:ext>
                </a:extLst>
              </p:cNvPr>
              <p:cNvGrpSpPr/>
              <p:nvPr/>
            </p:nvGrpSpPr>
            <p:grpSpPr>
              <a:xfrm>
                <a:off x="6548460" y="4855800"/>
                <a:ext cx="1522618" cy="1574602"/>
                <a:chOff x="6548460" y="4855800"/>
                <a:chExt cx="1522618" cy="1574602"/>
              </a:xfrm>
            </p:grpSpPr>
            <p:cxnSp>
              <p:nvCxnSpPr>
                <p:cNvPr id="54" name="Straight Connector 53">
                  <a:extLst>
                    <a:ext uri="{FF2B5EF4-FFF2-40B4-BE49-F238E27FC236}">
                      <a16:creationId xmlns:a16="http://schemas.microsoft.com/office/drawing/2014/main" id="{156CCAE6-3E5D-5FF4-30A7-BF266F4BAA23}"/>
                    </a:ext>
                  </a:extLst>
                </p:cNvPr>
                <p:cNvCxnSpPr/>
                <p:nvPr/>
              </p:nvCxnSpPr>
              <p:spPr bwMode="auto">
                <a:xfrm flipV="1">
                  <a:off x="6693109" y="5170194"/>
                  <a:ext cx="0" cy="99566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cxnSp>
              <p:nvCxnSpPr>
                <p:cNvPr id="55" name="Straight Connector 54">
                  <a:extLst>
                    <a:ext uri="{FF2B5EF4-FFF2-40B4-BE49-F238E27FC236}">
                      <a16:creationId xmlns:a16="http://schemas.microsoft.com/office/drawing/2014/main" id="{A484CF55-2570-43AD-2BBD-122F3C3D7001}"/>
                    </a:ext>
                  </a:extLst>
                </p:cNvPr>
                <p:cNvCxnSpPr/>
                <p:nvPr/>
              </p:nvCxnSpPr>
              <p:spPr bwMode="auto">
                <a:xfrm flipV="1">
                  <a:off x="6695591" y="5268262"/>
                  <a:ext cx="1112519" cy="717823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ysDash"/>
                  <a:round/>
                  <a:headEnd type="none" w="med" len="med"/>
                  <a:tailEnd type="none" w="med" len="med"/>
                </a:ln>
                <a:effectLst/>
              </p:spPr>
            </p:cxnSp>
            <p:pic>
              <p:nvPicPr>
                <p:cNvPr id="56" name="Picture 55">
                  <a:extLst>
                    <a:ext uri="{FF2B5EF4-FFF2-40B4-BE49-F238E27FC236}">
                      <a16:creationId xmlns:a16="http://schemas.microsoft.com/office/drawing/2014/main" id="{017D870C-E93B-1BAF-E042-49774B8EC551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6861474" y="5091262"/>
                  <a:ext cx="173691" cy="288894"/>
                </a:xfrm>
                <a:prstGeom prst="rect">
                  <a:avLst/>
                </a:prstGeom>
              </p:spPr>
            </p:pic>
            <p:pic>
              <p:nvPicPr>
                <p:cNvPr id="57" name="Picture 56">
                  <a:extLst>
                    <a:ext uri="{FF2B5EF4-FFF2-40B4-BE49-F238E27FC236}">
                      <a16:creationId xmlns:a16="http://schemas.microsoft.com/office/drawing/2014/main" id="{C6C33323-37ED-4592-EB08-C035B7BDA97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7281069" y="5731864"/>
                  <a:ext cx="152715" cy="173613"/>
                </a:xfrm>
                <a:prstGeom prst="rect">
                  <a:avLst/>
                </a:prstGeom>
              </p:spPr>
            </p:pic>
            <p:grpSp>
              <p:nvGrpSpPr>
                <p:cNvPr id="58" name="Group 7">
                  <a:extLst>
                    <a:ext uri="{FF2B5EF4-FFF2-40B4-BE49-F238E27FC236}">
                      <a16:creationId xmlns:a16="http://schemas.microsoft.com/office/drawing/2014/main" id="{F0767575-1BA5-7F02-9812-158C219D59CF}"/>
                    </a:ext>
                  </a:extLst>
                </p:cNvPr>
                <p:cNvGrpSpPr/>
                <p:nvPr/>
              </p:nvGrpSpPr>
              <p:grpSpPr>
                <a:xfrm>
                  <a:off x="6548460" y="5577315"/>
                  <a:ext cx="401053" cy="853087"/>
                  <a:chOff x="6350816" y="5489209"/>
                  <a:chExt cx="401053" cy="853087"/>
                </a:xfrm>
              </p:grpSpPr>
              <p:grpSp>
                <p:nvGrpSpPr>
                  <p:cNvPr id="65" name="Group 6">
                    <a:extLst>
                      <a:ext uri="{FF2B5EF4-FFF2-40B4-BE49-F238E27FC236}">
                        <a16:creationId xmlns:a16="http://schemas.microsoft.com/office/drawing/2014/main" id="{483E5769-EA40-AD9B-8F46-D569EB34A4BA}"/>
                      </a:ext>
                    </a:extLst>
                  </p:cNvPr>
                  <p:cNvGrpSpPr/>
                  <p:nvPr/>
                </p:nvGrpSpPr>
                <p:grpSpPr>
                  <a:xfrm>
                    <a:off x="6412707" y="5550338"/>
                    <a:ext cx="147638" cy="699589"/>
                    <a:chOff x="6365081" y="5567007"/>
                    <a:chExt cx="159879" cy="757594"/>
                  </a:xfrm>
                </p:grpSpPr>
                <p:sp>
                  <p:nvSpPr>
                    <p:cNvPr id="68" name="Rectangle 67">
                      <a:extLst>
                        <a:ext uri="{FF2B5EF4-FFF2-40B4-BE49-F238E27FC236}">
                          <a16:creationId xmlns:a16="http://schemas.microsoft.com/office/drawing/2014/main" id="{A418FF06-4457-F955-98F5-7D395048BA4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365081" y="5567007"/>
                      <a:ext cx="159879" cy="37897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69" name="Rectangle 68">
                      <a:extLst>
                        <a:ext uri="{FF2B5EF4-FFF2-40B4-BE49-F238E27FC236}">
                          <a16:creationId xmlns:a16="http://schemas.microsoft.com/office/drawing/2014/main" id="{2A72B958-1838-C0D8-753D-19263DE43707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365081" y="5945627"/>
                      <a:ext cx="159879" cy="378974"/>
                    </a:xfrm>
                    <a:prstGeom prst="rect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sp>
                <p:nvSpPr>
                  <p:cNvPr id="66" name="Rectangle 65">
                    <a:extLst>
                      <a:ext uri="{FF2B5EF4-FFF2-40B4-BE49-F238E27FC236}">
                        <a16:creationId xmlns:a16="http://schemas.microsoft.com/office/drawing/2014/main" id="{442A2712-F4E9-BA95-C641-8A1BAE9E8363}"/>
                      </a:ext>
                    </a:extLst>
                  </p:cNvPr>
                  <p:cNvSpPr/>
                  <p:nvPr/>
                </p:nvSpPr>
                <p:spPr>
                  <a:xfrm>
                    <a:off x="6350816" y="5489209"/>
                    <a:ext cx="391527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400" dirty="0"/>
                      <a:t>N</a:t>
                    </a:r>
                  </a:p>
                </p:txBody>
              </p:sp>
              <p:sp>
                <p:nvSpPr>
                  <p:cNvPr id="67" name="Rectangle 66">
                    <a:extLst>
                      <a:ext uri="{FF2B5EF4-FFF2-40B4-BE49-F238E27FC236}">
                        <a16:creationId xmlns:a16="http://schemas.microsoft.com/office/drawing/2014/main" id="{517DF45C-7A8A-3FC6-499A-1676C8E105AD}"/>
                      </a:ext>
                    </a:extLst>
                  </p:cNvPr>
                  <p:cNvSpPr/>
                  <p:nvPr/>
                </p:nvSpPr>
                <p:spPr>
                  <a:xfrm>
                    <a:off x="6360342" y="6034519"/>
                    <a:ext cx="391527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400" dirty="0"/>
                      <a:t>S</a:t>
                    </a:r>
                  </a:p>
                </p:txBody>
              </p:sp>
            </p:grpSp>
            <p:grpSp>
              <p:nvGrpSpPr>
                <p:cNvPr id="59" name="Group 85">
                  <a:extLst>
                    <a:ext uri="{FF2B5EF4-FFF2-40B4-BE49-F238E27FC236}">
                      <a16:creationId xmlns:a16="http://schemas.microsoft.com/office/drawing/2014/main" id="{AE0E7F12-03B6-15AB-0B98-3B10601DD76B}"/>
                    </a:ext>
                  </a:extLst>
                </p:cNvPr>
                <p:cNvGrpSpPr/>
                <p:nvPr/>
              </p:nvGrpSpPr>
              <p:grpSpPr>
                <a:xfrm>
                  <a:off x="7670028" y="4855800"/>
                  <a:ext cx="401050" cy="853083"/>
                  <a:chOff x="6350815" y="5489213"/>
                  <a:chExt cx="401050" cy="853083"/>
                </a:xfrm>
              </p:grpSpPr>
              <p:grpSp>
                <p:nvGrpSpPr>
                  <p:cNvPr id="60" name="Group 86">
                    <a:extLst>
                      <a:ext uri="{FF2B5EF4-FFF2-40B4-BE49-F238E27FC236}">
                        <a16:creationId xmlns:a16="http://schemas.microsoft.com/office/drawing/2014/main" id="{0D1D6CD1-84C6-4F62-B028-21E1F6A516E8}"/>
                      </a:ext>
                    </a:extLst>
                  </p:cNvPr>
                  <p:cNvGrpSpPr/>
                  <p:nvPr/>
                </p:nvGrpSpPr>
                <p:grpSpPr>
                  <a:xfrm>
                    <a:off x="6412707" y="5550338"/>
                    <a:ext cx="147638" cy="699589"/>
                    <a:chOff x="6365081" y="5567007"/>
                    <a:chExt cx="159879" cy="757594"/>
                  </a:xfrm>
                </p:grpSpPr>
                <p:sp>
                  <p:nvSpPr>
                    <p:cNvPr id="63" name="Rectangle 62">
                      <a:extLst>
                        <a:ext uri="{FF2B5EF4-FFF2-40B4-BE49-F238E27FC236}">
                          <a16:creationId xmlns:a16="http://schemas.microsoft.com/office/drawing/2014/main" id="{B579568E-D574-EA52-68D2-A0AF83A2E209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365081" y="5567007"/>
                      <a:ext cx="159879" cy="378974"/>
                    </a:xfrm>
                    <a:prstGeom prst="rect">
                      <a:avLst/>
                    </a:prstGeom>
                    <a:solidFill>
                      <a:srgbClr val="FF0000"/>
                    </a:soli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64" name="Rectangle 63">
                      <a:extLst>
                        <a:ext uri="{FF2B5EF4-FFF2-40B4-BE49-F238E27FC236}">
                          <a16:creationId xmlns:a16="http://schemas.microsoft.com/office/drawing/2014/main" id="{28E60597-C6EC-2348-A622-A758D50D7101}"/>
                        </a:ext>
                      </a:extLst>
                    </p:cNvPr>
                    <p:cNvSpPr/>
                    <p:nvPr/>
                  </p:nvSpPr>
                  <p:spPr bwMode="auto">
                    <a:xfrm>
                      <a:off x="6365081" y="5945627"/>
                      <a:ext cx="159879" cy="378974"/>
                    </a:xfrm>
                    <a:prstGeom prst="rect">
                      <a:avLst/>
                    </a:prstGeom>
                    <a:solidFill>
                      <a:schemeClr val="bg2">
                        <a:lumMod val="75000"/>
                      </a:schemeClr>
                    </a:solidFill>
                    <a:ln w="9525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sp>
                <p:nvSpPr>
                  <p:cNvPr id="61" name="Rectangle 60">
                    <a:extLst>
                      <a:ext uri="{FF2B5EF4-FFF2-40B4-BE49-F238E27FC236}">
                        <a16:creationId xmlns:a16="http://schemas.microsoft.com/office/drawing/2014/main" id="{D6D5E774-A5EA-4757-6DFF-683B260D8CFF}"/>
                      </a:ext>
                    </a:extLst>
                  </p:cNvPr>
                  <p:cNvSpPr/>
                  <p:nvPr/>
                </p:nvSpPr>
                <p:spPr>
                  <a:xfrm>
                    <a:off x="6350815" y="5489213"/>
                    <a:ext cx="391527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400" dirty="0"/>
                      <a:t>N</a:t>
                    </a:r>
                  </a:p>
                </p:txBody>
              </p:sp>
              <p:sp>
                <p:nvSpPr>
                  <p:cNvPr id="62" name="Rectangle 61">
                    <a:extLst>
                      <a:ext uri="{FF2B5EF4-FFF2-40B4-BE49-F238E27FC236}">
                        <a16:creationId xmlns:a16="http://schemas.microsoft.com/office/drawing/2014/main" id="{B277566A-17CD-FA23-3AF4-1F1AF99CAC52}"/>
                      </a:ext>
                    </a:extLst>
                  </p:cNvPr>
                  <p:cNvSpPr/>
                  <p:nvPr/>
                </p:nvSpPr>
                <p:spPr>
                  <a:xfrm>
                    <a:off x="6360338" y="6034519"/>
                    <a:ext cx="391527" cy="307777"/>
                  </a:xfrm>
                  <a:prstGeom prst="rect">
                    <a:avLst/>
                  </a:prstGeom>
                </p:spPr>
                <p:txBody>
                  <a:bodyPr wrap="square">
                    <a:spAutoFit/>
                  </a:bodyPr>
                  <a:lstStyle/>
                  <a:p>
                    <a:r>
                      <a:rPr lang="en-US" sz="1400" dirty="0"/>
                      <a:t>S</a:t>
                    </a:r>
                  </a:p>
                </p:txBody>
              </p:sp>
            </p:grpSp>
          </p:grpSp>
        </p:grp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6A7BD11E-910C-C4E7-EBCC-E435EA3A0F8F}"/>
                </a:ext>
              </a:extLst>
            </p:cNvPr>
            <p:cNvSpPr txBox="1"/>
            <p:nvPr/>
          </p:nvSpPr>
          <p:spPr>
            <a:xfrm>
              <a:off x="10100845" y="3457985"/>
              <a:ext cx="1850113" cy="49244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1300" dirty="0" err="1"/>
                <a:t>Ferlaino</a:t>
              </a:r>
              <a:r>
                <a:rPr lang="en-US" sz="1300" dirty="0"/>
                <a:t>, Greiner, Lev, </a:t>
              </a:r>
            </a:p>
            <a:p>
              <a:pPr algn="ctr"/>
              <a:r>
                <a:rPr lang="en-US" sz="1300" dirty="0"/>
                <a:t>Pfau, Smith…</a:t>
              </a:r>
            </a:p>
          </p:txBody>
        </p:sp>
        <p:pic>
          <p:nvPicPr>
            <p:cNvPr id="76" name="Picture 75">
              <a:extLst>
                <a:ext uri="{FF2B5EF4-FFF2-40B4-BE49-F238E27FC236}">
                  <a16:creationId xmlns:a16="http://schemas.microsoft.com/office/drawing/2014/main" id="{64811186-1985-E420-F4A1-D876A41AB92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437571" y="4325425"/>
              <a:ext cx="5614988" cy="829961"/>
            </a:xfrm>
            <a:prstGeom prst="rect">
              <a:avLst/>
            </a:prstGeom>
          </p:spPr>
        </p:pic>
        <p:sp>
          <p:nvSpPr>
            <p:cNvPr id="77" name="Rectangle: Rounded Corners 76">
              <a:extLst>
                <a:ext uri="{FF2B5EF4-FFF2-40B4-BE49-F238E27FC236}">
                  <a16:creationId xmlns:a16="http://schemas.microsoft.com/office/drawing/2014/main" id="{10049239-A4C9-3C54-3697-471B731DDEE8}"/>
                </a:ext>
              </a:extLst>
            </p:cNvPr>
            <p:cNvSpPr/>
            <p:nvPr/>
          </p:nvSpPr>
          <p:spPr>
            <a:xfrm>
              <a:off x="7717662" y="4285686"/>
              <a:ext cx="2431751" cy="945838"/>
            </a:xfrm>
            <a:prstGeom prst="roundRect">
              <a:avLst/>
            </a:prstGeom>
            <a:noFill/>
            <a:ln w="381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80" name="TextBox 79">
            <a:extLst>
              <a:ext uri="{FF2B5EF4-FFF2-40B4-BE49-F238E27FC236}">
                <a16:creationId xmlns:a16="http://schemas.microsoft.com/office/drawing/2014/main" id="{C54407C4-F38D-8FE0-61DE-8B641F70B0C5}"/>
              </a:ext>
            </a:extLst>
          </p:cNvPr>
          <p:cNvSpPr txBox="1"/>
          <p:nvPr/>
        </p:nvSpPr>
        <p:spPr>
          <a:xfrm>
            <a:off x="8075063" y="5433922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2400" baseline="-25000" dirty="0" err="1"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en-GB" sz="24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(1 </a:t>
            </a:r>
            <a:r>
              <a:rPr lang="el-GR" sz="2400" i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m) ~ 1 Hz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99872DDD-F015-0877-2712-617268B41811}"/>
              </a:ext>
            </a:extLst>
          </p:cNvPr>
          <p:cNvGrpSpPr/>
          <p:nvPr/>
        </p:nvGrpSpPr>
        <p:grpSpPr>
          <a:xfrm>
            <a:off x="7999250" y="5486158"/>
            <a:ext cx="3898100" cy="988642"/>
            <a:chOff x="7999250" y="5486158"/>
            <a:chExt cx="3898100" cy="98864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26F76F00-0BEC-8B5B-5D2F-5FE3252986E1}"/>
                </a:ext>
              </a:extLst>
            </p:cNvPr>
            <p:cNvSpPr txBox="1"/>
            <p:nvPr/>
          </p:nvSpPr>
          <p:spPr>
            <a:xfrm>
              <a:off x="10532314" y="5486158"/>
              <a:ext cx="1365036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x10</a:t>
              </a:r>
              <a:r>
                <a:rPr lang="en-US" sz="3800" b="1" baseline="30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3</a:t>
              </a:r>
              <a:endParaRPr lang="en-US" sz="3800" b="1" dirty="0">
                <a:solidFill>
                  <a:srgbClr val="FF0000"/>
                </a:solidFill>
                <a:highlight>
                  <a:srgbClr val="FFFF00"/>
                </a:highlight>
              </a:endParaRP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7AEA7EF8-DE81-B7F5-5ABC-E7EFE4566573}"/>
                </a:ext>
              </a:extLst>
            </p:cNvPr>
            <p:cNvSpPr txBox="1"/>
            <p:nvPr/>
          </p:nvSpPr>
          <p:spPr>
            <a:xfrm>
              <a:off x="7999250" y="6013135"/>
              <a:ext cx="2611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 dirty="0" err="1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GB" sz="2400" baseline="-25000" dirty="0" err="1">
                  <a:latin typeface="Times New Roman" pitchFamily="18" charset="0"/>
                  <a:cs typeface="Times New Roman" pitchFamily="18" charset="0"/>
                </a:rPr>
                <a:t>int</a:t>
              </a:r>
              <a:r>
                <a:rPr lang="en-GB" sz="2400" baseline="-25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 (1 </a:t>
              </a:r>
              <a:r>
                <a:rPr lang="el-GR" sz="2400" i="1" dirty="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m) ~ 1 kHz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ED69B7A-8384-169C-8DE4-4849DF023CAE}"/>
                    </a:ext>
                  </a:extLst>
                </p14:cNvPr>
                <p14:cNvContentPartPr/>
                <p14:nvPr/>
              </p14:nvContentPartPr>
              <p14:xfrm>
                <a:off x="9756336" y="5532384"/>
                <a:ext cx="730800" cy="252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ED69B7A-8384-169C-8DE4-4849DF023CAE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47696" y="5523744"/>
                  <a:ext cx="748440" cy="269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40E12D30-A688-8365-8406-46B6A28D576B}"/>
              </a:ext>
            </a:extLst>
          </p:cNvPr>
          <p:cNvSpPr txBox="1"/>
          <p:nvPr/>
        </p:nvSpPr>
        <p:spPr>
          <a:xfrm>
            <a:off x="8870687" y="745846"/>
            <a:ext cx="30719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real-time dynamics are key</a:t>
            </a:r>
          </a:p>
        </p:txBody>
      </p:sp>
    </p:spTree>
    <p:extLst>
      <p:ext uri="{BB962C8B-B14F-4D97-AF65-F5344CB8AC3E}">
        <p14:creationId xmlns:p14="http://schemas.microsoft.com/office/powerpoint/2010/main" val="60957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0" grpId="0"/>
      <p:bldP spid="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5CF73E-88BD-49FF-8E97-EEBC45E2F7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F434099-52C2-A1FE-C01F-9470559091E7}"/>
              </a:ext>
            </a:extLst>
          </p:cNvPr>
          <p:cNvSpPr txBox="1"/>
          <p:nvPr/>
        </p:nvSpPr>
        <p:spPr>
          <a:xfrm>
            <a:off x="72362" y="-23018"/>
            <a:ext cx="549740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dirty="0">
                <a:latin typeface="+mj-lt"/>
              </a:rPr>
              <a:t>Probing the CH-CH PES: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C04648AC-C5D3-482C-AB36-02A4AE89F46A}"/>
              </a:ext>
            </a:extLst>
          </p:cNvPr>
          <p:cNvGrpSpPr/>
          <p:nvPr/>
        </p:nvGrpSpPr>
        <p:grpSpPr>
          <a:xfrm>
            <a:off x="2328962" y="725814"/>
            <a:ext cx="7534076" cy="5591712"/>
            <a:chOff x="264397" y="907279"/>
            <a:chExt cx="7534076" cy="5591712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9A9B042B-25B9-7558-250E-546FB04CC623}"/>
                </a:ext>
              </a:extLst>
            </p:cNvPr>
            <p:cNvGrpSpPr/>
            <p:nvPr/>
          </p:nvGrpSpPr>
          <p:grpSpPr>
            <a:xfrm>
              <a:off x="264397" y="1211131"/>
              <a:ext cx="7534076" cy="5287860"/>
              <a:chOff x="268946" y="1211131"/>
              <a:chExt cx="7534076" cy="5287860"/>
            </a:xfrm>
          </p:grpSpPr>
          <p:pic>
            <p:nvPicPr>
              <p:cNvPr id="5" name="Picture 4">
                <a:extLst>
                  <a:ext uri="{FF2B5EF4-FFF2-40B4-BE49-F238E27FC236}">
                    <a16:creationId xmlns:a16="http://schemas.microsoft.com/office/drawing/2014/main" id="{FDB6663A-F105-4997-444E-4F15BBF883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/>
              <a:stretch>
                <a:fillRect/>
              </a:stretch>
            </p:blipFill>
            <p:spPr>
              <a:xfrm>
                <a:off x="268946" y="1211131"/>
                <a:ext cx="7534076" cy="5287860"/>
              </a:xfrm>
              <a:prstGeom prst="rect">
                <a:avLst/>
              </a:prstGeom>
            </p:spPr>
          </p:pic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9AEB0407-880C-2CEC-F884-F00E205F2CE0}"/>
                  </a:ext>
                </a:extLst>
              </p:cNvPr>
              <p:cNvSpPr/>
              <p:nvPr/>
            </p:nvSpPr>
            <p:spPr>
              <a:xfrm>
                <a:off x="3831592" y="3119815"/>
                <a:ext cx="3739474" cy="2822625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07DCD772-DACA-E1E4-ACC2-F80DEE098366}"/>
                </a:ext>
              </a:extLst>
            </p:cNvPr>
            <p:cNvSpPr/>
            <p:nvPr/>
          </p:nvSpPr>
          <p:spPr>
            <a:xfrm>
              <a:off x="2097539" y="4948290"/>
              <a:ext cx="1752382" cy="909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187AA1A5-5B5F-5BF9-32C5-BEF2438D60B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062863" y="5133788"/>
              <a:ext cx="1583657" cy="802257"/>
            </a:xfrm>
            <a:prstGeom prst="rect">
              <a:avLst/>
            </a:prstGeom>
          </p:spPr>
        </p:pic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9145CACF-9BDD-2674-961D-1A9354A65593}"/>
                </a:ext>
              </a:extLst>
            </p:cNvPr>
            <p:cNvGrpSpPr/>
            <p:nvPr/>
          </p:nvGrpSpPr>
          <p:grpSpPr>
            <a:xfrm>
              <a:off x="3680700" y="3188888"/>
              <a:ext cx="3876487" cy="2747157"/>
              <a:chOff x="6579788" y="2961639"/>
              <a:chExt cx="4207817" cy="2981961"/>
            </a:xfrm>
          </p:grpSpPr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30932822-2BC9-76B6-9459-BED4ED365BDE}"/>
                  </a:ext>
                </a:extLst>
              </p:cNvPr>
              <p:cNvGrpSpPr/>
              <p:nvPr/>
            </p:nvGrpSpPr>
            <p:grpSpPr>
              <a:xfrm>
                <a:off x="6634005" y="3014590"/>
                <a:ext cx="4103752" cy="2883842"/>
                <a:chOff x="280521" y="-40386"/>
                <a:chExt cx="11691920" cy="6882049"/>
              </a:xfrm>
            </p:grpSpPr>
            <p:pic>
              <p:nvPicPr>
                <p:cNvPr id="24" name="Picture 23" descr="A picture containing sky, indoor, board, full&#10;&#10;Description automatically generated">
                  <a:extLst>
                    <a:ext uri="{FF2B5EF4-FFF2-40B4-BE49-F238E27FC236}">
                      <a16:creationId xmlns:a16="http://schemas.microsoft.com/office/drawing/2014/main" id="{9FD68F2D-EDA3-2AC4-20A8-91771FE0275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0521" y="-40386"/>
                  <a:ext cx="11691920" cy="6858000"/>
                </a:xfrm>
                <a:prstGeom prst="rect">
                  <a:avLst/>
                </a:prstGeom>
                <a:ln>
                  <a:solidFill>
                    <a:srgbClr val="A545DC"/>
                  </a:solidFill>
                </a:ln>
              </p:spPr>
            </p:pic>
            <p:cxnSp>
              <p:nvCxnSpPr>
                <p:cNvPr id="25" name="Straight Connector 24">
                  <a:extLst>
                    <a:ext uri="{FF2B5EF4-FFF2-40B4-BE49-F238E27FC236}">
                      <a16:creationId xmlns:a16="http://schemas.microsoft.com/office/drawing/2014/main" id="{5417FAE6-9D95-53A2-2297-EE9638766E83}"/>
                    </a:ext>
                  </a:extLst>
                </p:cNvPr>
                <p:cNvCxnSpPr>
                  <a:stCxn id="24" idx="3"/>
                  <a:endCxn id="24" idx="1"/>
                </p:cNvCxnSpPr>
                <p:nvPr/>
              </p:nvCxnSpPr>
              <p:spPr>
                <a:xfrm flipH="1">
                  <a:off x="280521" y="3388614"/>
                  <a:ext cx="11691920" cy="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Connector 25">
                  <a:extLst>
                    <a:ext uri="{FF2B5EF4-FFF2-40B4-BE49-F238E27FC236}">
                      <a16:creationId xmlns:a16="http://schemas.microsoft.com/office/drawing/2014/main" id="{5A771C3C-5653-84E1-8481-D512D2C0CA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166825" y="-16337"/>
                  <a:ext cx="0" cy="6858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7" name="Straight Connector 26">
                  <a:extLst>
                    <a:ext uri="{FF2B5EF4-FFF2-40B4-BE49-F238E27FC236}">
                      <a16:creationId xmlns:a16="http://schemas.microsoft.com/office/drawing/2014/main" id="{A05C3BC1-1E2D-0F7A-F857-196088C3CEBE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8035231" y="-16337"/>
                  <a:ext cx="0" cy="6858000"/>
                </a:xfrm>
                <a:prstGeom prst="line">
                  <a:avLst/>
                </a:prstGeom>
                <a:ln w="285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" name="Rectangle 22">
                <a:extLst>
                  <a:ext uri="{FF2B5EF4-FFF2-40B4-BE49-F238E27FC236}">
                    <a16:creationId xmlns:a16="http://schemas.microsoft.com/office/drawing/2014/main" id="{984F1912-BB0F-8FE4-D7E4-8C1D2FC8E176}"/>
                  </a:ext>
                </a:extLst>
              </p:cNvPr>
              <p:cNvSpPr/>
              <p:nvPr/>
            </p:nvSpPr>
            <p:spPr>
              <a:xfrm>
                <a:off x="6579788" y="2961639"/>
                <a:ext cx="4207817" cy="2981961"/>
              </a:xfrm>
              <a:prstGeom prst="rect">
                <a:avLst/>
              </a:prstGeom>
              <a:noFill/>
              <a:ln w="28575">
                <a:solidFill>
                  <a:srgbClr val="A545D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33EC87EC-E269-9958-0793-9B7EF9C4F3AC}"/>
                </a:ext>
              </a:extLst>
            </p:cNvPr>
            <p:cNvSpPr txBox="1"/>
            <p:nvPr/>
          </p:nvSpPr>
          <p:spPr>
            <a:xfrm>
              <a:off x="2195982" y="907279"/>
              <a:ext cx="42319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/>
                <a:t>Short-range dipole-dipole interactions</a:t>
              </a: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4DFF5F5-ED52-DD00-6D37-D8F39FFBC5C2}"/>
              </a:ext>
            </a:extLst>
          </p:cNvPr>
          <p:cNvSpPr txBox="1"/>
          <p:nvPr/>
        </p:nvSpPr>
        <p:spPr>
          <a:xfrm>
            <a:off x="8234498" y="5956819"/>
            <a:ext cx="4288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Most pathways make HC≡CH</a:t>
            </a:r>
          </a:p>
          <a:p>
            <a:pPr algn="ctr"/>
            <a:endParaRPr lang="en-US" sz="800" dirty="0"/>
          </a:p>
          <a:p>
            <a:pPr algn="ctr"/>
            <a:r>
              <a:rPr lang="en-US" sz="2000" dirty="0"/>
              <a:t>Can detect HC≡CH in IR @ 1.5 </a:t>
            </a:r>
            <a:r>
              <a:rPr lang="el-GR" sz="2000" dirty="0"/>
              <a:t>μ</a:t>
            </a:r>
            <a:r>
              <a:rPr lang="en-US" sz="2000" dirty="0"/>
              <a:t>m</a:t>
            </a:r>
          </a:p>
        </p:txBody>
      </p:sp>
    </p:spTree>
    <p:extLst>
      <p:ext uri="{BB962C8B-B14F-4D97-AF65-F5344CB8AC3E}">
        <p14:creationId xmlns:p14="http://schemas.microsoft.com/office/powerpoint/2010/main" val="8357784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5CD1721B-47B7-5CBC-E43A-43AB20E9DDC1}"/>
              </a:ext>
            </a:extLst>
          </p:cNvPr>
          <p:cNvGrpSpPr/>
          <p:nvPr/>
        </p:nvGrpSpPr>
        <p:grpSpPr>
          <a:xfrm>
            <a:off x="4744613" y="397252"/>
            <a:ext cx="6162820" cy="6003555"/>
            <a:chOff x="4744613" y="397252"/>
            <a:chExt cx="6162820" cy="600355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219947DB-783E-4525-B450-C9F8D2354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744613" y="651540"/>
              <a:ext cx="6162820" cy="4629582"/>
            </a:xfrm>
            <a:prstGeom prst="rect">
              <a:avLst/>
            </a:prstGeom>
          </p:spPr>
        </p:pic>
        <p:sp>
          <p:nvSpPr>
            <p:cNvPr id="42" name="TextBox 41">
              <a:extLst>
                <a:ext uri="{FF2B5EF4-FFF2-40B4-BE49-F238E27FC236}">
                  <a16:creationId xmlns:a16="http://schemas.microsoft.com/office/drawing/2014/main" id="{5A792FB1-7CBD-489A-B1B3-E6D8E75C0A13}"/>
                </a:ext>
              </a:extLst>
            </p:cNvPr>
            <p:cNvSpPr txBox="1"/>
            <p:nvPr/>
          </p:nvSpPr>
          <p:spPr>
            <a:xfrm>
              <a:off x="6988410" y="397252"/>
              <a:ext cx="2234073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200" b="1" dirty="0"/>
                <a:t>In-cell absorption</a:t>
              </a:r>
            </a:p>
          </p:txBody>
        </p:sp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6634BB92-6B43-4144-A189-A2613B4278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568907" y="936388"/>
              <a:ext cx="2572538" cy="2020619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2275D6E-AF8B-B0EC-403A-866B1FB13662}"/>
                </a:ext>
              </a:extLst>
            </p:cNvPr>
            <p:cNvGrpSpPr/>
            <p:nvPr/>
          </p:nvGrpSpPr>
          <p:grpSpPr>
            <a:xfrm>
              <a:off x="6318128" y="5615559"/>
              <a:ext cx="3400926" cy="785248"/>
              <a:chOff x="5143567" y="1415977"/>
              <a:chExt cx="3400926" cy="785248"/>
            </a:xfrm>
          </p:grpSpPr>
          <p:sp>
            <p:nvSpPr>
              <p:cNvPr id="29" name="Rectangle: Rounded Corners 28">
                <a:extLst>
                  <a:ext uri="{FF2B5EF4-FFF2-40B4-BE49-F238E27FC236}">
                    <a16:creationId xmlns:a16="http://schemas.microsoft.com/office/drawing/2014/main" id="{591564AE-BECA-B279-6C58-C1E4EC96AD58}"/>
                  </a:ext>
                </a:extLst>
              </p:cNvPr>
              <p:cNvSpPr/>
              <p:nvPr/>
            </p:nvSpPr>
            <p:spPr>
              <a:xfrm>
                <a:off x="5143567" y="1415977"/>
                <a:ext cx="3400926" cy="785248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3399FF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endParaRPr lang="en-US" sz="1600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6D83B7E-477E-7E47-4D6A-9BC870FE74B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r="31093" b="5665"/>
              <a:stretch/>
            </p:blipFill>
            <p:spPr>
              <a:xfrm>
                <a:off x="5225937" y="1453911"/>
                <a:ext cx="3230127" cy="709234"/>
              </a:xfrm>
              <a:prstGeom prst="rect">
                <a:avLst/>
              </a:prstGeom>
            </p:spPr>
          </p:pic>
        </p:grp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C071DDEC-EE9E-41EA-83E4-330C3E1D4AC3}"/>
              </a:ext>
            </a:extLst>
          </p:cNvPr>
          <p:cNvSpPr txBox="1"/>
          <p:nvPr/>
        </p:nvSpPr>
        <p:spPr>
          <a:xfrm>
            <a:off x="0" y="-56346"/>
            <a:ext cx="55131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How to make CH radicals?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336B213F-06B7-4586-8FB5-B5EB668E2C50}"/>
              </a:ext>
            </a:extLst>
          </p:cNvPr>
          <p:cNvSpPr/>
          <p:nvPr/>
        </p:nvSpPr>
        <p:spPr>
          <a:xfrm>
            <a:off x="7304842" y="-26372"/>
            <a:ext cx="500419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J. D. Weinstein, H. J. Lewandowski</a:t>
            </a:r>
            <a:r>
              <a:rPr lang="en-US" sz="1600" i="1" dirty="0"/>
              <a:t>, </a:t>
            </a:r>
            <a:r>
              <a:rPr lang="en-US" sz="1600" dirty="0"/>
              <a:t>PRA </a:t>
            </a:r>
            <a:r>
              <a:rPr lang="en-US" sz="1600" b="1" dirty="0"/>
              <a:t>90</a:t>
            </a:r>
            <a:r>
              <a:rPr lang="en-US" sz="1600" dirty="0"/>
              <a:t>, 033418 (2014)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618DE0D7-A377-4E1C-9BB2-DBE77436C033}"/>
              </a:ext>
            </a:extLst>
          </p:cNvPr>
          <p:cNvGrpSpPr/>
          <p:nvPr/>
        </p:nvGrpSpPr>
        <p:grpSpPr>
          <a:xfrm>
            <a:off x="-14235" y="4056038"/>
            <a:ext cx="3455971" cy="2806187"/>
            <a:chOff x="4475140" y="533383"/>
            <a:chExt cx="3455971" cy="2806187"/>
          </a:xfrm>
        </p:grpSpPr>
        <p:pic>
          <p:nvPicPr>
            <p:cNvPr id="20" name="Picture 19">
              <a:extLst>
                <a:ext uri="{FF2B5EF4-FFF2-40B4-BE49-F238E27FC236}">
                  <a16:creationId xmlns:a16="http://schemas.microsoft.com/office/drawing/2014/main" id="{40230BFB-9232-4CB5-ADE9-EF2E91D77F1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 rot="10800000">
              <a:off x="5557603" y="1026914"/>
              <a:ext cx="1936218" cy="194774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7E01AEB-E5E7-481A-A2C8-02BDEF05836C}"/>
                </a:ext>
              </a:extLst>
            </p:cNvPr>
            <p:cNvSpPr txBox="1"/>
            <p:nvPr/>
          </p:nvSpPr>
          <p:spPr>
            <a:xfrm>
              <a:off x="4475140" y="902715"/>
              <a:ext cx="11175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Iodoform,</a:t>
              </a:r>
            </a:p>
            <a:p>
              <a:r>
                <a:rPr lang="en-US" dirty="0">
                  <a:solidFill>
                    <a:srgbClr val="00B050"/>
                  </a:solidFill>
                </a:rPr>
                <a:t>CHI</a:t>
              </a:r>
              <a:r>
                <a:rPr lang="en-US" baseline="-25000" dirty="0">
                  <a:solidFill>
                    <a:srgbClr val="00B050"/>
                  </a:solidFill>
                </a:rPr>
                <a:t>3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BC710021-597A-4824-BBCA-69DCB94AAAD7}"/>
                </a:ext>
              </a:extLst>
            </p:cNvPr>
            <p:cNvSpPr txBox="1"/>
            <p:nvPr/>
          </p:nvSpPr>
          <p:spPr>
            <a:xfrm>
              <a:off x="5821559" y="533383"/>
              <a:ext cx="21095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00B050"/>
                  </a:solidFill>
                </a:rPr>
                <a:t>Paraffin wax, </a:t>
              </a:r>
              <a:r>
                <a:rPr lang="en-US" i="0" dirty="0">
                  <a:solidFill>
                    <a:srgbClr val="00B050"/>
                  </a:solidFill>
                  <a:effectLst/>
                </a:rPr>
                <a:t>C</a:t>
              </a:r>
              <a:r>
                <a:rPr lang="en-US" i="0" baseline="-25000" dirty="0">
                  <a:solidFill>
                    <a:srgbClr val="00B050"/>
                  </a:solidFill>
                  <a:effectLst/>
                </a:rPr>
                <a:t>n</a:t>
              </a:r>
              <a:r>
                <a:rPr lang="en-US" i="0" dirty="0">
                  <a:solidFill>
                    <a:srgbClr val="00B050"/>
                  </a:solidFill>
                  <a:effectLst/>
                </a:rPr>
                <a:t>H</a:t>
              </a:r>
              <a:r>
                <a:rPr lang="en-US" i="0" baseline="-25000" dirty="0">
                  <a:solidFill>
                    <a:srgbClr val="00B050"/>
                  </a:solidFill>
                  <a:effectLst/>
                </a:rPr>
                <a:t>2n+2</a:t>
              </a:r>
              <a:endParaRPr lang="en-US" dirty="0">
                <a:solidFill>
                  <a:srgbClr val="00B050"/>
                </a:solidFill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A5E637A-5E43-4370-AA11-3DFA38E4558B}"/>
                </a:ext>
              </a:extLst>
            </p:cNvPr>
            <p:cNvSpPr txBox="1"/>
            <p:nvPr/>
          </p:nvSpPr>
          <p:spPr>
            <a:xfrm>
              <a:off x="6812543" y="2970238"/>
              <a:ext cx="8508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Kapton</a:t>
              </a:r>
            </a:p>
          </p:txBody>
        </p:sp>
        <p:cxnSp>
          <p:nvCxnSpPr>
            <p:cNvPr id="27" name="Straight Arrow Connector 26">
              <a:extLst>
                <a:ext uri="{FF2B5EF4-FFF2-40B4-BE49-F238E27FC236}">
                  <a16:creationId xmlns:a16="http://schemas.microsoft.com/office/drawing/2014/main" id="{77C6C00F-1D2B-468F-8976-26624C43EF30}"/>
                </a:ext>
              </a:extLst>
            </p:cNvPr>
            <p:cNvCxnSpPr/>
            <p:nvPr/>
          </p:nvCxnSpPr>
          <p:spPr>
            <a:xfrm>
              <a:off x="5233457" y="1211580"/>
              <a:ext cx="967318" cy="693420"/>
            </a:xfrm>
            <a:prstGeom prst="straightConnector1">
              <a:avLst/>
            </a:prstGeom>
            <a:ln w="476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Arrow Connector 27">
              <a:extLst>
                <a:ext uri="{FF2B5EF4-FFF2-40B4-BE49-F238E27FC236}">
                  <a16:creationId xmlns:a16="http://schemas.microsoft.com/office/drawing/2014/main" id="{E7D35204-9C25-4D0E-A869-7F029098432A}"/>
                </a:ext>
              </a:extLst>
            </p:cNvPr>
            <p:cNvCxnSpPr>
              <a:cxnSpLocks/>
            </p:cNvCxnSpPr>
            <p:nvPr/>
          </p:nvCxnSpPr>
          <p:spPr>
            <a:xfrm>
              <a:off x="6293299" y="828675"/>
              <a:ext cx="263907" cy="567571"/>
            </a:xfrm>
            <a:prstGeom prst="straightConnector1">
              <a:avLst/>
            </a:prstGeom>
            <a:ln w="47625"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79813061-7687-4F3B-A879-719F41F266F8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6610116" y="2596275"/>
              <a:ext cx="266219" cy="439350"/>
            </a:xfrm>
            <a:prstGeom prst="straightConnector1">
              <a:avLst/>
            </a:prstGeom>
            <a:ln w="476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3CED5654-C883-489C-AE0C-4E6BE1A4A48A}"/>
              </a:ext>
            </a:extLst>
          </p:cNvPr>
          <p:cNvSpPr/>
          <p:nvPr/>
        </p:nvSpPr>
        <p:spPr>
          <a:xfrm>
            <a:off x="9154410" y="227916"/>
            <a:ext cx="313521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J. D. Weinstein</a:t>
            </a:r>
            <a:r>
              <a:rPr lang="en-US" sz="1600" i="1" dirty="0"/>
              <a:t>, </a:t>
            </a:r>
            <a:r>
              <a:rPr lang="en-US" sz="1600" dirty="0"/>
              <a:t>EPJD </a:t>
            </a:r>
            <a:r>
              <a:rPr lang="en-US" sz="1600" b="1" dirty="0"/>
              <a:t>74</a:t>
            </a:r>
            <a:r>
              <a:rPr lang="en-US" sz="1600" dirty="0"/>
              <a:t>, 132 (2020)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F4775DC-900F-4878-99D1-62E9F03917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4081" y="940787"/>
            <a:ext cx="2671439" cy="2816438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32335D-E8CA-4074-BE92-780C85501E23}"/>
              </a:ext>
            </a:extLst>
          </p:cNvPr>
          <p:cNvCxnSpPr>
            <a:cxnSpLocks/>
          </p:cNvCxnSpPr>
          <p:nvPr/>
        </p:nvCxnSpPr>
        <p:spPr>
          <a:xfrm flipH="1">
            <a:off x="1438311" y="802002"/>
            <a:ext cx="196148" cy="3246187"/>
          </a:xfrm>
          <a:prstGeom prst="straightConnector1">
            <a:avLst/>
          </a:prstGeom>
          <a:ln w="12700">
            <a:solidFill>
              <a:srgbClr val="3809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34DDF8C-FEAF-4DDB-9E23-DBA47CE9F7B3}"/>
              </a:ext>
            </a:extLst>
          </p:cNvPr>
          <p:cNvSpPr txBox="1"/>
          <p:nvPr/>
        </p:nvSpPr>
        <p:spPr>
          <a:xfrm>
            <a:off x="281611" y="681842"/>
            <a:ext cx="769426" cy="214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Probe Beam</a:t>
            </a: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5CBE8CC9-1319-4936-B4AE-B7596DB3EBD2}"/>
              </a:ext>
            </a:extLst>
          </p:cNvPr>
          <p:cNvSpPr txBox="1"/>
          <p:nvPr/>
        </p:nvSpPr>
        <p:spPr>
          <a:xfrm>
            <a:off x="1659146" y="676365"/>
            <a:ext cx="969543" cy="2141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3809FF"/>
                </a:solidFill>
              </a:rPr>
              <a:t>(X-A @ 431 nm)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4BAB55F9-5E18-44E4-9872-BE48139DDF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0994" y="6221752"/>
            <a:ext cx="1525546" cy="601935"/>
          </a:xfrm>
          <a:prstGeom prst="rect">
            <a:avLst/>
          </a:prstGeom>
          <a:noFill/>
          <a:ln>
            <a:solidFill>
              <a:srgbClr val="FF000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extBox 35">
            <a:extLst>
              <a:ext uri="{FF2B5EF4-FFF2-40B4-BE49-F238E27FC236}">
                <a16:creationId xmlns:a16="http://schemas.microsoft.com/office/drawing/2014/main" id="{C4088750-7807-41E9-B6A4-2797078F9542}"/>
              </a:ext>
            </a:extLst>
          </p:cNvPr>
          <p:cNvSpPr txBox="1"/>
          <p:nvPr/>
        </p:nvSpPr>
        <p:spPr>
          <a:xfrm>
            <a:off x="8520585" y="3099747"/>
            <a:ext cx="15604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/>
              <a:t>N</a:t>
            </a:r>
            <a:r>
              <a:rPr lang="en-US" sz="2400" baseline="-25000" dirty="0" err="1"/>
              <a:t>cell</a:t>
            </a:r>
            <a:r>
              <a:rPr lang="en-US" sz="2400" dirty="0"/>
              <a:t>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400" dirty="0">
                <a:cs typeface="Times New Roman" panose="02020603050405020304" pitchFamily="18" charset="0"/>
              </a:rPr>
              <a:t> 10</a:t>
            </a:r>
            <a:r>
              <a:rPr lang="en-US" sz="2400" baseline="30000" dirty="0">
                <a:cs typeface="Times New Roman" panose="02020603050405020304" pitchFamily="18" charset="0"/>
              </a:rPr>
              <a:t>11</a:t>
            </a:r>
            <a:r>
              <a:rPr lang="en-US" sz="2400" dirty="0">
                <a:cs typeface="Times New Roman" panose="02020603050405020304" pitchFamily="18" charset="0"/>
              </a:rPr>
              <a:t> 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326F89BC-448A-A02D-5153-A2BC2425BCF7}"/>
              </a:ext>
            </a:extLst>
          </p:cNvPr>
          <p:cNvGrpSpPr/>
          <p:nvPr/>
        </p:nvGrpSpPr>
        <p:grpSpPr>
          <a:xfrm>
            <a:off x="7882323" y="1088166"/>
            <a:ext cx="1885434" cy="1584005"/>
            <a:chOff x="7882323" y="1088166"/>
            <a:chExt cx="1885434" cy="158400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8617016C-0385-150D-A787-976A43195DE2}"/>
                </a:ext>
              </a:extLst>
            </p:cNvPr>
            <p:cNvGrpSpPr/>
            <p:nvPr/>
          </p:nvGrpSpPr>
          <p:grpSpPr>
            <a:xfrm>
              <a:off x="9022149" y="1088166"/>
              <a:ext cx="745608" cy="369332"/>
              <a:chOff x="13559443" y="4320610"/>
              <a:chExt cx="745608" cy="369332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863B1D1-8B62-33E3-00E5-56E69F40A4E5}"/>
                  </a:ext>
                </a:extLst>
              </p:cNvPr>
              <p:cNvSpPr txBox="1"/>
              <p:nvPr/>
            </p:nvSpPr>
            <p:spPr>
              <a:xfrm>
                <a:off x="13765296" y="4320610"/>
                <a:ext cx="539755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= 0</a:t>
                </a:r>
                <a:endParaRPr lang="en-US" baseline="-25000" dirty="0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57F92DC-D71C-AD1E-D160-1263FD7A8D0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0567" t="31088" r="42486" b="25101"/>
              <a:stretch/>
            </p:blipFill>
            <p:spPr>
              <a:xfrm>
                <a:off x="13559443" y="4361052"/>
                <a:ext cx="285171" cy="288449"/>
              </a:xfrm>
              <a:prstGeom prst="rect">
                <a:avLst/>
              </a:prstGeom>
            </p:spPr>
          </p:pic>
        </p:grp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FCAC96F7-DB7F-B36A-C6B9-EB6F46600AA4}"/>
                </a:ext>
              </a:extLst>
            </p:cNvPr>
            <p:cNvSpPr txBox="1"/>
            <p:nvPr/>
          </p:nvSpPr>
          <p:spPr>
            <a:xfrm>
              <a:off x="7882323" y="2025840"/>
              <a:ext cx="1244250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No density </a:t>
              </a:r>
            </a:p>
            <a:p>
              <a:pPr algn="ctr"/>
              <a:r>
                <a:rPr lang="en-US" dirty="0"/>
                <a:t>dep. loss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B12FFFD-A759-9A2D-5D72-038DAA970076}"/>
              </a:ext>
            </a:extLst>
          </p:cNvPr>
          <p:cNvGrpSpPr/>
          <p:nvPr/>
        </p:nvGrpSpPr>
        <p:grpSpPr>
          <a:xfrm>
            <a:off x="4821554" y="776745"/>
            <a:ext cx="7411272" cy="5805877"/>
            <a:chOff x="4780695" y="802002"/>
            <a:chExt cx="6649502" cy="5209118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8CEF64F4-B094-396B-E9B5-5FD65A3BC225}"/>
                </a:ext>
              </a:extLst>
            </p:cNvPr>
            <p:cNvGrpSpPr/>
            <p:nvPr/>
          </p:nvGrpSpPr>
          <p:grpSpPr>
            <a:xfrm>
              <a:off x="4780695" y="802002"/>
              <a:ext cx="6649502" cy="5209118"/>
              <a:chOff x="1870553" y="128663"/>
              <a:chExt cx="8425842" cy="6600675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A2510D10-342F-AE57-75DC-F907EAD997E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870553" y="128663"/>
                <a:ext cx="8425842" cy="6600675"/>
              </a:xfrm>
              <a:prstGeom prst="rect">
                <a:avLst/>
              </a:prstGeom>
            </p:spPr>
          </p:pic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F18CCECB-8E81-019E-5FC9-6A7499BDBA0A}"/>
                  </a:ext>
                </a:extLst>
              </p:cNvPr>
              <p:cNvSpPr txBox="1"/>
              <p:nvPr/>
            </p:nvSpPr>
            <p:spPr>
              <a:xfrm>
                <a:off x="7232368" y="395061"/>
                <a:ext cx="2936850" cy="130348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200" b="1" dirty="0"/>
                  <a:t>Reproducible</a:t>
                </a:r>
              </a:p>
              <a:p>
                <a:pPr algn="ctr"/>
                <a:r>
                  <a:rPr lang="en-US" sz="2200" b="1" dirty="0"/>
                  <a:t>&amp; durable</a:t>
                </a:r>
              </a:p>
            </p:txBody>
          </p:sp>
        </p:grp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3749FE45-A102-0AC6-6759-C1FC8D7F81CD}"/>
                </a:ext>
              </a:extLst>
            </p:cNvPr>
            <p:cNvSpPr txBox="1"/>
            <p:nvPr/>
          </p:nvSpPr>
          <p:spPr>
            <a:xfrm>
              <a:off x="5497805" y="4859957"/>
              <a:ext cx="4258795" cy="43088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200" dirty="0"/>
                <a:t>Ablation targets recently improved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85902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AA58BF1-A086-A628-F563-859F3F809D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66130" y="1674900"/>
            <a:ext cx="2826972" cy="219277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FA92797-A349-3448-B3AC-49C3DDB786A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5815" y="1468354"/>
            <a:ext cx="5774260" cy="4373772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85260FB-1C7C-4AFE-FBD2-753422D47E24}"/>
              </a:ext>
            </a:extLst>
          </p:cNvPr>
          <p:cNvGrpSpPr/>
          <p:nvPr/>
        </p:nvGrpSpPr>
        <p:grpSpPr>
          <a:xfrm>
            <a:off x="2483708" y="1692862"/>
            <a:ext cx="2809393" cy="2168230"/>
            <a:chOff x="5238566" y="986791"/>
            <a:chExt cx="3924634" cy="3028950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C6515C5-66B3-D26A-2412-3D5FCE0C853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238566" y="986791"/>
              <a:ext cx="3924634" cy="3028950"/>
            </a:xfrm>
            <a:prstGeom prst="rect">
              <a:avLst/>
            </a:prstGeom>
          </p:spPr>
        </p:pic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6CD012D0-1815-892D-FF2E-488001F04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6260176" y="1218055"/>
              <a:ext cx="2441864" cy="708409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AB0C64AF-D7AE-3C6E-18E1-4FB0550424A0}"/>
              </a:ext>
            </a:extLst>
          </p:cNvPr>
          <p:cNvSpPr txBox="1"/>
          <p:nvPr/>
        </p:nvSpPr>
        <p:spPr>
          <a:xfrm>
            <a:off x="49045" y="-27922"/>
            <a:ext cx="688528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i="1" dirty="0">
                <a:latin typeface="+mj-lt"/>
              </a:rPr>
              <a:t>Uncontrolled</a:t>
            </a:r>
            <a:r>
              <a:rPr lang="en-US" sz="4000" dirty="0">
                <a:latin typeface="+mj-lt"/>
              </a:rPr>
              <a:t> cold CH chemistry 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C762305-CA20-85DF-A60D-76C624D27B4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04410" y="3073865"/>
            <a:ext cx="1627018" cy="24828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ACE2E6C-D363-0709-1ECB-292893112575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767774" y="3374611"/>
            <a:ext cx="2061573" cy="23393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E3378DB-0C93-5AD2-FEA9-EF9143568F57}"/>
              </a:ext>
            </a:extLst>
          </p:cNvPr>
          <p:cNvSpPr txBox="1"/>
          <p:nvPr/>
        </p:nvSpPr>
        <p:spPr>
          <a:xfrm>
            <a:off x="548727" y="959909"/>
            <a:ext cx="51379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Inelastic loss </a:t>
            </a:r>
            <a:r>
              <a:rPr lang="en-US" sz="2400" b="1" dirty="0">
                <a:sym typeface="Wingdings" panose="05000000000000000000" pitchFamily="2" charset="2"/>
              </a:rPr>
              <a:t> Cold organic chemistry</a:t>
            </a:r>
            <a:endParaRPr lang="en-US" sz="2400" b="1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5E76D212-1D50-9E42-8658-8A57C79C9E16}"/>
              </a:ext>
            </a:extLst>
          </p:cNvPr>
          <p:cNvGrpSpPr/>
          <p:nvPr/>
        </p:nvGrpSpPr>
        <p:grpSpPr>
          <a:xfrm>
            <a:off x="6149340" y="959908"/>
            <a:ext cx="5997375" cy="4883934"/>
            <a:chOff x="6149340" y="959908"/>
            <a:chExt cx="5997375" cy="4883934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0FD67DB-E3EC-C3A4-6968-FB074CB70D02}"/>
                </a:ext>
              </a:extLst>
            </p:cNvPr>
            <p:cNvGrpSpPr/>
            <p:nvPr/>
          </p:nvGrpSpPr>
          <p:grpSpPr>
            <a:xfrm>
              <a:off x="6149340" y="1460036"/>
              <a:ext cx="5997375" cy="4383806"/>
              <a:chOff x="2230220" y="784803"/>
              <a:chExt cx="8036359" cy="5874209"/>
            </a:xfrm>
          </p:grpSpPr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B17D2D40-3E52-3537-3430-BF65FEF49DA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230220" y="784803"/>
                <a:ext cx="8036359" cy="5874209"/>
              </a:xfrm>
              <a:prstGeom prst="rect">
                <a:avLst/>
              </a:prstGeom>
            </p:spPr>
          </p:pic>
          <p:pic>
            <p:nvPicPr>
              <p:cNvPr id="31" name="Graphic 30">
                <a:extLst>
                  <a:ext uri="{FF2B5EF4-FFF2-40B4-BE49-F238E27FC236}">
                    <a16:creationId xmlns:a16="http://schemas.microsoft.com/office/drawing/2014/main" id="{344EBC1C-30BE-2315-EA5A-60BFB8A0AD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p:blipFill>
            <p:spPr>
              <a:xfrm>
                <a:off x="6746354" y="1339949"/>
                <a:ext cx="2047179" cy="593907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169EC496-DB40-74FC-3016-AA84F890784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1131" t="7362" r="2369" b="1"/>
              <a:stretch/>
            </p:blipFill>
            <p:spPr>
              <a:xfrm>
                <a:off x="5852602" y="3111559"/>
                <a:ext cx="2333984" cy="381420"/>
              </a:xfrm>
              <a:prstGeom prst="rect">
                <a:avLst/>
              </a:prstGeom>
            </p:spPr>
          </p:pic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6340B01E-DEF4-80E9-6576-2B5233375E0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/>
              <a:srcRect l="1338" t="6001" b="12582"/>
              <a:stretch/>
            </p:blipFill>
            <p:spPr>
              <a:xfrm>
                <a:off x="5789102" y="3466667"/>
                <a:ext cx="2899933" cy="330362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58AF9B8D-58F3-E1D1-9E91-6C95DA27A560}"/>
                </a:ext>
              </a:extLst>
            </p:cNvPr>
            <p:cNvSpPr txBox="1"/>
            <p:nvPr/>
          </p:nvSpPr>
          <p:spPr>
            <a:xfrm>
              <a:off x="6891992" y="959908"/>
              <a:ext cx="4742901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i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β</a:t>
              </a:r>
              <a:r>
                <a:rPr lang="en-US" sz="2400" i="1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400" dirty="0"/>
                <a:t> changes by orders of magnitude…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102BF1BF-BF89-4459-4E89-9181BDFC93DD}"/>
              </a:ext>
            </a:extLst>
          </p:cNvPr>
          <p:cNvGrpSpPr/>
          <p:nvPr/>
        </p:nvGrpSpPr>
        <p:grpSpPr>
          <a:xfrm>
            <a:off x="3600500" y="5825472"/>
            <a:ext cx="8152184" cy="1032528"/>
            <a:chOff x="3600500" y="5825472"/>
            <a:chExt cx="8152184" cy="1032528"/>
          </a:xfrm>
        </p:grpSpPr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C82BD029-B918-A4CD-CF98-9ADB6C698B9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3600500" y="5825472"/>
              <a:ext cx="4990999" cy="1032528"/>
            </a:xfrm>
            <a:prstGeom prst="rect">
              <a:avLst/>
            </a:prstGeom>
          </p:spPr>
        </p:pic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6A46272F-E51A-1AAF-2259-DE7B84798679}"/>
                </a:ext>
              </a:extLst>
            </p:cNvPr>
            <p:cNvSpPr txBox="1"/>
            <p:nvPr/>
          </p:nvSpPr>
          <p:spPr>
            <a:xfrm>
              <a:off x="9184160" y="6437114"/>
              <a:ext cx="256852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rgbClr val="FF0000"/>
                  </a:solidFill>
                </a:rPr>
                <a:t>other undetected species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91FF77E2-3C28-4470-860B-D37C911C1234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8591499" y="6517952"/>
              <a:ext cx="556528" cy="111448"/>
            </a:xfrm>
            <a:prstGeom prst="straightConnector1">
              <a:avLst/>
            </a:prstGeom>
            <a:ln w="34925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8513C94F-33A5-54EA-AFC6-FCB1F6043C2A}"/>
              </a:ext>
            </a:extLst>
          </p:cNvPr>
          <p:cNvSpPr txBox="1"/>
          <p:nvPr/>
        </p:nvSpPr>
        <p:spPr>
          <a:xfrm>
            <a:off x="9560673" y="6026267"/>
            <a:ext cx="16046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NOT CH-CH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C932DE99-CFAD-A811-3E61-A9D11ECF0EC5}"/>
              </a:ext>
            </a:extLst>
          </p:cNvPr>
          <p:cNvGrpSpPr/>
          <p:nvPr/>
        </p:nvGrpSpPr>
        <p:grpSpPr>
          <a:xfrm>
            <a:off x="9671561" y="4020724"/>
            <a:ext cx="1527770" cy="369360"/>
            <a:chOff x="9359323" y="4052100"/>
            <a:chExt cx="1943100" cy="469772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7BDD5B20-A1B0-F0E7-D2C1-74DE0F54A9A1}"/>
                </a:ext>
              </a:extLst>
            </p:cNvPr>
            <p:cNvSpPr/>
            <p:nvPr/>
          </p:nvSpPr>
          <p:spPr>
            <a:xfrm>
              <a:off x="9359323" y="4052100"/>
              <a:ext cx="1943100" cy="469772"/>
            </a:xfrm>
            <a:prstGeom prst="roundRect">
              <a:avLst/>
            </a:prstGeom>
            <a:noFill/>
            <a:ln w="25400">
              <a:solidFill>
                <a:srgbClr val="3809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8A082714-449E-C87C-0D77-6013CDDF184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9454487" y="4074366"/>
              <a:ext cx="1784436" cy="41254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298830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F3BE7F-5B87-80C8-75AF-E284C3E5FB9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2380" y="765737"/>
            <a:ext cx="6999633" cy="5827626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DF133328-CFE6-940E-00D2-A6E28B03156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26" b="25063"/>
          <a:stretch/>
        </p:blipFill>
        <p:spPr bwMode="auto">
          <a:xfrm>
            <a:off x="9860480" y="4239902"/>
            <a:ext cx="2227566" cy="2459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7578C26-6300-BE8C-5714-4E752DFC1A2E}"/>
              </a:ext>
            </a:extLst>
          </p:cNvPr>
          <p:cNvSpPr txBox="1"/>
          <p:nvPr/>
        </p:nvSpPr>
        <p:spPr>
          <a:xfrm>
            <a:off x="71905" y="0"/>
            <a:ext cx="267778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Next steps…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5002EA0-E094-C37D-4098-CED534DC885F}"/>
              </a:ext>
            </a:extLst>
          </p:cNvPr>
          <p:cNvCxnSpPr>
            <a:cxnSpLocks/>
          </p:cNvCxnSpPr>
          <p:nvPr/>
        </p:nvCxnSpPr>
        <p:spPr>
          <a:xfrm flipV="1">
            <a:off x="4578823" y="4924653"/>
            <a:ext cx="0" cy="659825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FEBC9B9D-B070-6642-5536-BA159224CA43}"/>
              </a:ext>
            </a:extLst>
          </p:cNvPr>
          <p:cNvCxnSpPr>
            <a:cxnSpLocks/>
          </p:cNvCxnSpPr>
          <p:nvPr/>
        </p:nvCxnSpPr>
        <p:spPr>
          <a:xfrm flipH="1">
            <a:off x="3825910" y="4855430"/>
            <a:ext cx="659825" cy="0"/>
          </a:xfrm>
          <a:prstGeom prst="line">
            <a:avLst/>
          </a:prstGeom>
          <a:ln w="3492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19739ED1-05F6-E66D-004C-8C87A1578BF0}"/>
              </a:ext>
            </a:extLst>
          </p:cNvPr>
          <p:cNvSpPr txBox="1"/>
          <p:nvPr/>
        </p:nvSpPr>
        <p:spPr>
          <a:xfrm>
            <a:off x="4545374" y="5254565"/>
            <a:ext cx="11582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Deflection</a:t>
            </a:r>
          </a:p>
        </p:txBody>
      </p:sp>
      <p:grpSp>
        <p:nvGrpSpPr>
          <p:cNvPr id="5127" name="Group 5126">
            <a:extLst>
              <a:ext uri="{FF2B5EF4-FFF2-40B4-BE49-F238E27FC236}">
                <a16:creationId xmlns:a16="http://schemas.microsoft.com/office/drawing/2014/main" id="{9A52B3F3-2EC5-355D-F846-E851AE90A612}"/>
              </a:ext>
            </a:extLst>
          </p:cNvPr>
          <p:cNvGrpSpPr/>
          <p:nvPr/>
        </p:nvGrpSpPr>
        <p:grpSpPr>
          <a:xfrm>
            <a:off x="3825910" y="3216906"/>
            <a:ext cx="3043803" cy="2367572"/>
            <a:chOff x="3825910" y="3216906"/>
            <a:chExt cx="3043803" cy="2367572"/>
          </a:xfrm>
        </p:grpSpPr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65C36B7A-A9FF-5153-65F5-97084C0C94E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678877" y="3299391"/>
              <a:ext cx="0" cy="2285087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D0C7523-BDD1-D6B6-BEE2-65BE95DF5E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5910" y="3216906"/>
              <a:ext cx="1778022" cy="0"/>
            </a:xfrm>
            <a:prstGeom prst="line">
              <a:avLst/>
            </a:prstGeom>
            <a:ln w="34925">
              <a:solidFill>
                <a:srgbClr val="0000FF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49E7ECA-D580-8EC4-DC7F-E9E421143837}"/>
                </a:ext>
              </a:extLst>
            </p:cNvPr>
            <p:cNvSpPr txBox="1"/>
            <p:nvPr/>
          </p:nvSpPr>
          <p:spPr>
            <a:xfrm>
              <a:off x="5590431" y="3815315"/>
              <a:ext cx="1279282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Transverse cooling</a:t>
              </a:r>
            </a:p>
          </p:txBody>
        </p:sp>
      </p:grpSp>
      <p:grpSp>
        <p:nvGrpSpPr>
          <p:cNvPr id="5128" name="Group 5127">
            <a:extLst>
              <a:ext uri="{FF2B5EF4-FFF2-40B4-BE49-F238E27FC236}">
                <a16:creationId xmlns:a16="http://schemas.microsoft.com/office/drawing/2014/main" id="{A09EC3E9-3DA7-E7F6-9340-CB81ED33C0CA}"/>
              </a:ext>
            </a:extLst>
          </p:cNvPr>
          <p:cNvGrpSpPr/>
          <p:nvPr/>
        </p:nvGrpSpPr>
        <p:grpSpPr>
          <a:xfrm>
            <a:off x="3825910" y="1768853"/>
            <a:ext cx="5888240" cy="369332"/>
            <a:chOff x="3825910" y="1950568"/>
            <a:chExt cx="5888240" cy="369332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8F1813F7-5422-E46E-A139-7A484D84BC84}"/>
                </a:ext>
              </a:extLst>
            </p:cNvPr>
            <p:cNvCxnSpPr/>
            <p:nvPr/>
          </p:nvCxnSpPr>
          <p:spPr>
            <a:xfrm>
              <a:off x="3825910" y="2284457"/>
              <a:ext cx="5888240" cy="0"/>
            </a:xfrm>
            <a:prstGeom prst="line">
              <a:avLst/>
            </a:prstGeom>
            <a:ln w="25400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1D6CF7B-C92F-5AE0-6398-129AE5230ACD}"/>
                </a:ext>
              </a:extLst>
            </p:cNvPr>
            <p:cNvSpPr txBox="1"/>
            <p:nvPr/>
          </p:nvSpPr>
          <p:spPr>
            <a:xfrm>
              <a:off x="3850395" y="1950568"/>
              <a:ext cx="206938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/>
                <a:t>Slowing threshold</a:t>
              </a:r>
            </a:p>
          </p:txBody>
        </p:sp>
      </p:grpSp>
      <p:grpSp>
        <p:nvGrpSpPr>
          <p:cNvPr id="5129" name="Group 5128">
            <a:extLst>
              <a:ext uri="{FF2B5EF4-FFF2-40B4-BE49-F238E27FC236}">
                <a16:creationId xmlns:a16="http://schemas.microsoft.com/office/drawing/2014/main" id="{5280CFFF-8DC8-4F2A-60C6-8E44536891E4}"/>
              </a:ext>
            </a:extLst>
          </p:cNvPr>
          <p:cNvGrpSpPr/>
          <p:nvPr/>
        </p:nvGrpSpPr>
        <p:grpSpPr>
          <a:xfrm>
            <a:off x="3825910" y="1695785"/>
            <a:ext cx="4740321" cy="3888692"/>
            <a:chOff x="3825910" y="1695785"/>
            <a:chExt cx="4740321" cy="3888692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1104D831-AB78-0E8E-402F-EDB02CF6890C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522396" y="1746234"/>
              <a:ext cx="0" cy="3838243"/>
            </a:xfrm>
            <a:prstGeom prst="line">
              <a:avLst/>
            </a:prstGeom>
            <a:ln w="349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B769A91A-B6CC-EC99-8F36-11C9002514E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825910" y="1695785"/>
              <a:ext cx="3626417" cy="0"/>
            </a:xfrm>
            <a:prstGeom prst="line">
              <a:avLst/>
            </a:prstGeom>
            <a:ln w="34925">
              <a:solidFill>
                <a:srgbClr val="00B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1" name="TextBox 5120">
              <a:extLst>
                <a:ext uri="{FF2B5EF4-FFF2-40B4-BE49-F238E27FC236}">
                  <a16:creationId xmlns:a16="http://schemas.microsoft.com/office/drawing/2014/main" id="{4F0D823A-E3FE-A7E7-DAE9-53486E4895FD}"/>
                </a:ext>
              </a:extLst>
            </p:cNvPr>
            <p:cNvSpPr txBox="1"/>
            <p:nvPr/>
          </p:nvSpPr>
          <p:spPr>
            <a:xfrm>
              <a:off x="7286949" y="2976463"/>
              <a:ext cx="127928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B050"/>
                  </a:solidFill>
                </a:rPr>
                <a:t>MOT?</a:t>
              </a:r>
            </a:p>
          </p:txBody>
        </p: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E42E95E1-482C-3974-958C-7335EFD53D97}"/>
              </a:ext>
            </a:extLst>
          </p:cNvPr>
          <p:cNvGrpSpPr/>
          <p:nvPr/>
        </p:nvGrpSpPr>
        <p:grpSpPr>
          <a:xfrm>
            <a:off x="7891398" y="1930535"/>
            <a:ext cx="1720988" cy="2903789"/>
            <a:chOff x="7891398" y="1930535"/>
            <a:chExt cx="1720988" cy="2903789"/>
          </a:xfrm>
        </p:grpSpPr>
        <p:cxnSp>
          <p:nvCxnSpPr>
            <p:cNvPr id="5123" name="Straight Arrow Connector 5122">
              <a:extLst>
                <a:ext uri="{FF2B5EF4-FFF2-40B4-BE49-F238E27FC236}">
                  <a16:creationId xmlns:a16="http://schemas.microsoft.com/office/drawing/2014/main" id="{E6AB4C28-5E70-9AAD-CEDF-D5C01A6921B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870872" y="1930535"/>
              <a:ext cx="0" cy="2072792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126" name="TextBox 5125">
              <a:extLst>
                <a:ext uri="{FF2B5EF4-FFF2-40B4-BE49-F238E27FC236}">
                  <a16:creationId xmlns:a16="http://schemas.microsoft.com/office/drawing/2014/main" id="{6BBB08AA-AA38-3780-C31F-EDF896330A4D}"/>
                </a:ext>
              </a:extLst>
            </p:cNvPr>
            <p:cNvSpPr txBox="1"/>
            <p:nvPr/>
          </p:nvSpPr>
          <p:spPr>
            <a:xfrm>
              <a:off x="7891398" y="4003327"/>
              <a:ext cx="1720988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/>
                <a:t>Increasing uncertainty</a:t>
              </a:r>
            </a:p>
          </p:txBody>
        </p: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CDB63CD-90C5-9F01-804E-FEF3C33A7B7B}"/>
              </a:ext>
            </a:extLst>
          </p:cNvPr>
          <p:cNvSpPr/>
          <p:nvPr/>
        </p:nvSpPr>
        <p:spPr>
          <a:xfrm>
            <a:off x="70247" y="5393425"/>
            <a:ext cx="3083264" cy="1391309"/>
          </a:xfrm>
          <a:prstGeom prst="roundRect">
            <a:avLst/>
          </a:prstGeom>
          <a:noFill/>
          <a:ln w="190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ysClr val="windowText" lastClr="000000"/>
                </a:solidFill>
              </a:rPr>
              <a:t>Dispersed-LIF measurements on CH? </a:t>
            </a:r>
            <a:r>
              <a:rPr lang="en-US" sz="2000" b="1" dirty="0">
                <a:solidFill>
                  <a:sysClr val="windowText" lastClr="000000"/>
                </a:solidFill>
                <a:sym typeface="Wingdings" panose="05000000000000000000" pitchFamily="2" charset="2"/>
              </a:rPr>
              <a:t> </a:t>
            </a:r>
            <a:r>
              <a:rPr lang="en-US" sz="2000" b="1" dirty="0">
                <a:solidFill>
                  <a:srgbClr val="0000FF"/>
                </a:solidFill>
                <a:sym typeface="Wingdings" panose="05000000000000000000" pitchFamily="2" charset="2"/>
              </a:rPr>
              <a:t>430 nm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2000" b="1" dirty="0">
                <a:solidFill>
                  <a:srgbClr val="00B0F0"/>
                </a:solidFill>
                <a:sym typeface="Wingdings" panose="05000000000000000000" pitchFamily="2" charset="2"/>
              </a:rPr>
              <a:t>488 nm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2000" b="1" dirty="0">
                <a:solidFill>
                  <a:srgbClr val="00B050"/>
                </a:solidFill>
                <a:sym typeface="Wingdings" panose="05000000000000000000" pitchFamily="2" charset="2"/>
              </a:rPr>
              <a:t>559 nm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2000" b="1" dirty="0">
                <a:solidFill>
                  <a:srgbClr val="FF0000"/>
                </a:solidFill>
                <a:sym typeface="Wingdings" panose="05000000000000000000" pitchFamily="2" charset="2"/>
              </a:rPr>
              <a:t>649 nm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, </a:t>
            </a:r>
            <a:r>
              <a:rPr lang="en-US" sz="2000" b="1" dirty="0">
                <a:solidFill>
                  <a:srgbClr val="C00000"/>
                </a:solidFill>
                <a:sym typeface="Wingdings" panose="05000000000000000000" pitchFamily="2" charset="2"/>
              </a:rPr>
              <a:t>767 nm</a:t>
            </a:r>
            <a:r>
              <a:rPr lang="en-US" sz="2000" b="1" dirty="0">
                <a:solidFill>
                  <a:schemeClr val="tx1"/>
                </a:solidFill>
                <a:sym typeface="Wingdings" panose="05000000000000000000" pitchFamily="2" charset="2"/>
              </a:rPr>
              <a:t>…</a:t>
            </a:r>
            <a:endParaRPr lang="en-US" sz="2000" b="1" dirty="0">
              <a:solidFill>
                <a:schemeClr val="tx1"/>
              </a:solidFill>
            </a:endParaRPr>
          </a:p>
        </p:txBody>
      </p:sp>
      <p:pic>
        <p:nvPicPr>
          <p:cNvPr id="1032" name="Picture 8" descr="General Warning Symbol Labels">
            <a:extLst>
              <a:ext uri="{FF2B5EF4-FFF2-40B4-BE49-F238E27FC236}">
                <a16:creationId xmlns:a16="http://schemas.microsoft.com/office/drawing/2014/main" id="{621BC291-58D0-0D82-2E2F-41DB0B12C4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0" t="15715" r="11583" b="15274"/>
          <a:stretch/>
        </p:blipFill>
        <p:spPr bwMode="auto">
          <a:xfrm>
            <a:off x="8523023" y="4828463"/>
            <a:ext cx="638372" cy="564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832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059187A7-7F47-3387-23D0-930755240A19}"/>
              </a:ext>
            </a:extLst>
          </p:cNvPr>
          <p:cNvGrpSpPr/>
          <p:nvPr/>
        </p:nvGrpSpPr>
        <p:grpSpPr>
          <a:xfrm>
            <a:off x="196750" y="759320"/>
            <a:ext cx="8801144" cy="5543096"/>
            <a:chOff x="196750" y="759320"/>
            <a:chExt cx="8801144" cy="5543096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942C1D5-5511-510B-EC2C-F3C69756B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068"/>
            <a:stretch/>
          </p:blipFill>
          <p:spPr>
            <a:xfrm>
              <a:off x="196750" y="759320"/>
              <a:ext cx="8801144" cy="5543096"/>
            </a:xfrm>
            <a:prstGeom prst="rect">
              <a:avLst/>
            </a:prstGeom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0CBD1CCF-8584-140D-E9F2-376EE5FB16E0}"/>
                </a:ext>
              </a:extLst>
            </p:cNvPr>
            <p:cNvSpPr txBox="1"/>
            <p:nvPr/>
          </p:nvSpPr>
          <p:spPr>
            <a:xfrm>
              <a:off x="3208313" y="1691457"/>
              <a:ext cx="1684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v</a:t>
              </a:r>
              <a:r>
                <a:rPr lang="en-US" b="1" baseline="-25000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recoil</a:t>
              </a:r>
              <a:r>
                <a:rPr lang="en-US" b="1" dirty="0">
                  <a:cs typeface="Times New Roman" panose="02020603050405020304" pitchFamily="18" charset="0"/>
                  <a:sym typeface="Wingdings" panose="05000000000000000000" pitchFamily="2" charset="2"/>
                </a:rPr>
                <a:t> = 7.1 cm/s</a:t>
              </a:r>
              <a:endParaRPr lang="en-US" baseline="-25000" dirty="0"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00E2F58A-2ABE-62D0-44E1-D11071CF40D5}"/>
                </a:ext>
              </a:extLst>
            </p:cNvPr>
            <p:cNvSpPr txBox="1"/>
            <p:nvPr/>
          </p:nvSpPr>
          <p:spPr>
            <a:xfrm>
              <a:off x="3635306" y="2124273"/>
              <a:ext cx="1287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T</a:t>
              </a:r>
              <a:r>
                <a:rPr lang="en-US" b="1" baseline="-25000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recoil</a:t>
              </a:r>
              <a:r>
                <a:rPr lang="en-US" b="1" dirty="0">
                  <a:cs typeface="Times New Roman" panose="02020603050405020304" pitchFamily="18" charset="0"/>
                  <a:sym typeface="Wingdings" panose="05000000000000000000" pitchFamily="2" charset="2"/>
                </a:rPr>
                <a:t> = 8 </a:t>
              </a:r>
              <a:r>
                <a:rPr lang="el-GR" b="1" dirty="0">
                  <a:cs typeface="Times New Roman" panose="02020603050405020304" pitchFamily="18" charset="0"/>
                  <a:sym typeface="Wingdings" panose="05000000000000000000" pitchFamily="2" charset="2"/>
                </a:rPr>
                <a:t>μ</a:t>
              </a:r>
              <a:r>
                <a:rPr lang="en-US" b="1" dirty="0">
                  <a:cs typeface="Times New Roman" panose="02020603050405020304" pitchFamily="18" charset="0"/>
                  <a:sym typeface="Wingdings" panose="05000000000000000000" pitchFamily="2" charset="2"/>
                </a:rPr>
                <a:t>K</a:t>
              </a:r>
              <a:endParaRPr lang="en-US" baseline="-25000" dirty="0"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7BE762-6415-4C32-9FAF-FA1D97644E3E}"/>
              </a:ext>
            </a:extLst>
          </p:cNvPr>
          <p:cNvSpPr txBox="1"/>
          <p:nvPr/>
        </p:nvSpPr>
        <p:spPr>
          <a:xfrm>
            <a:off x="49045" y="-27922"/>
            <a:ext cx="35748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Laser cooling CH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4C8D3236-B034-4363-9292-40C948F70322}"/>
              </a:ext>
            </a:extLst>
          </p:cNvPr>
          <p:cNvSpPr/>
          <p:nvPr/>
        </p:nvSpPr>
        <p:spPr>
          <a:xfrm>
            <a:off x="4949125" y="879410"/>
            <a:ext cx="4122989" cy="5791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42E71A74-6ECC-84AC-33E3-DCA4CF7682EA}"/>
              </a:ext>
            </a:extLst>
          </p:cNvPr>
          <p:cNvSpPr/>
          <p:nvPr/>
        </p:nvSpPr>
        <p:spPr>
          <a:xfrm>
            <a:off x="9216390" y="6458878"/>
            <a:ext cx="2884186" cy="289843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J. </a:t>
            </a:r>
            <a:r>
              <a:rPr kumimoji="0" lang="en-US" altLang="en-US" sz="1800" b="0" i="0" u="none" strike="noStrike" cap="none" normalizeH="0" baseline="0" dirty="0" err="1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Schnaubelt</a:t>
            </a:r>
            <a:r>
              <a:rPr kumimoji="0" lang="en-US" altLang="en-US" sz="1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+mn-lt"/>
              </a:rPr>
              <a:t> et al. in prep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4FBA5B-0514-41AE-AB3B-4148FCCF0528}"/>
              </a:ext>
            </a:extLst>
          </p:cNvPr>
          <p:cNvSpPr txBox="1"/>
          <p:nvPr/>
        </p:nvSpPr>
        <p:spPr>
          <a:xfrm>
            <a:off x="9516946" y="5802772"/>
            <a:ext cx="272709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Phys. Rev. A </a:t>
            </a:r>
            <a:r>
              <a:rPr lang="en-US" sz="1600" b="1" dirty="0"/>
              <a:t>90</a:t>
            </a:r>
            <a:r>
              <a:rPr lang="en-US" sz="1600" dirty="0"/>
              <a:t> 033418 (2014)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66013CD-BC18-4464-A6F6-9C08741DA4C7}"/>
              </a:ext>
            </a:extLst>
          </p:cNvPr>
          <p:cNvSpPr txBox="1"/>
          <p:nvPr/>
        </p:nvSpPr>
        <p:spPr>
          <a:xfrm>
            <a:off x="9629374" y="6080912"/>
            <a:ext cx="25626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Eur. Phys. J. D </a:t>
            </a:r>
            <a:r>
              <a:rPr lang="en-US" sz="1600" b="1" dirty="0"/>
              <a:t>74</a:t>
            </a:r>
            <a:r>
              <a:rPr lang="en-US" sz="1600" dirty="0"/>
              <a:t>, 132 (2020)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8F94EAE-1E43-F790-90E3-C067C190AEC6}"/>
              </a:ext>
            </a:extLst>
          </p:cNvPr>
          <p:cNvSpPr txBox="1"/>
          <p:nvPr/>
        </p:nvSpPr>
        <p:spPr>
          <a:xfrm>
            <a:off x="10095973" y="5520822"/>
            <a:ext cx="21226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600" dirty="0"/>
              <a:t>PCCP </a:t>
            </a:r>
            <a:r>
              <a:rPr lang="en-US" sz="1600" b="1" dirty="0"/>
              <a:t>13</a:t>
            </a:r>
            <a:r>
              <a:rPr lang="en-US" sz="1600" dirty="0"/>
              <a:t>, 19036 (2011) 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77878E1-12F5-5F4A-973C-EE7D15203C53}"/>
              </a:ext>
            </a:extLst>
          </p:cNvPr>
          <p:cNvGrpSpPr/>
          <p:nvPr/>
        </p:nvGrpSpPr>
        <p:grpSpPr>
          <a:xfrm>
            <a:off x="9414757" y="3233368"/>
            <a:ext cx="2229577" cy="2062106"/>
            <a:chOff x="9522807" y="2839235"/>
            <a:chExt cx="2229577" cy="1666743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D8108181-17CD-42DC-819B-A5F540D818E5}"/>
                </a:ext>
              </a:extLst>
            </p:cNvPr>
            <p:cNvSpPr txBox="1"/>
            <p:nvPr/>
          </p:nvSpPr>
          <p:spPr>
            <a:xfrm>
              <a:off x="9549029" y="2839235"/>
              <a:ext cx="2177134" cy="166674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cs typeface="Times New Roman" panose="02020603050405020304" pitchFamily="18" charset="0"/>
                  <a:sym typeface="Wingdings" panose="05000000000000000000" pitchFamily="2" charset="2"/>
                </a:rPr>
                <a:t>Beam  Slowing</a:t>
              </a:r>
            </a:p>
            <a:p>
              <a:pPr algn="ctr"/>
              <a:endParaRPr lang="en-US" sz="500" dirty="0"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marL="285750" indent="-285750" algn="ctr">
                <a:buFont typeface="Wingdings" panose="05000000000000000000" pitchFamily="2" charset="2"/>
                <a:buChar char="à"/>
              </a:pPr>
              <a:r>
                <a:rPr lang="en-US" dirty="0">
                  <a:cs typeface="Times New Roman" panose="02020603050405020304" pitchFamily="18" charset="0"/>
                  <a:sym typeface="Wingdings" panose="05000000000000000000" pitchFamily="2" charset="2"/>
                </a:rPr>
                <a:t>Stark deceleration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~</a:t>
              </a:r>
              <a:r>
                <a:rPr lang="en-US" dirty="0">
                  <a:cs typeface="Times New Roman" panose="02020603050405020304" pitchFamily="18" charset="0"/>
                  <a:sym typeface="Wingdings" panose="05000000000000000000" pitchFamily="2" charset="2"/>
                </a:rPr>
                <a:t>0.1 m</a:t>
              </a:r>
            </a:p>
            <a:p>
              <a:pPr marL="285750" indent="-285750" algn="ctr">
                <a:buFont typeface="Wingdings" panose="05000000000000000000" pitchFamily="2" charset="2"/>
                <a:buChar char="à"/>
              </a:pPr>
              <a:endParaRPr lang="en-US" sz="500" dirty="0"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marL="285750" indent="-285750" algn="ctr">
                <a:buFont typeface="Wingdings" panose="05000000000000000000" pitchFamily="2" charset="2"/>
                <a:buChar char="à"/>
              </a:pPr>
              <a:r>
                <a:rPr lang="en-US" dirty="0">
                  <a:cs typeface="Times New Roman" panose="02020603050405020304" pitchFamily="18" charset="0"/>
                  <a:sym typeface="Wingdings" panose="05000000000000000000" pitchFamily="2" charset="2"/>
                </a:rPr>
                <a:t>Bichromatic force</a:t>
              </a:r>
            </a:p>
            <a:p>
              <a:pPr algn="ctr"/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~</a:t>
              </a:r>
              <a:r>
                <a:rPr lang="en-US" dirty="0">
                  <a:cs typeface="Times New Roman" panose="02020603050405020304" pitchFamily="18" charset="0"/>
                  <a:sym typeface="Wingdings" panose="05000000000000000000" pitchFamily="2" charset="2"/>
                </a:rPr>
                <a:t>0.01 m</a:t>
              </a:r>
            </a:p>
            <a:p>
              <a:pPr algn="ctr"/>
              <a:r>
                <a:rPr lang="en-US" sz="1400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SrOH</a:t>
              </a:r>
              <a:r>
                <a:rPr lang="en-US" sz="1400" dirty="0">
                  <a:cs typeface="Times New Roman" panose="02020603050405020304" pitchFamily="18" charset="0"/>
                  <a:sym typeface="Wingdings" panose="05000000000000000000" pitchFamily="2" charset="2"/>
                </a:rPr>
                <a:t> – Doyle</a:t>
              </a:r>
            </a:p>
            <a:p>
              <a:pPr algn="ctr"/>
              <a:r>
                <a:rPr lang="en-US" sz="1400" dirty="0">
                  <a:cs typeface="Times New Roman" panose="02020603050405020304" pitchFamily="18" charset="0"/>
                  <a:sym typeface="Wingdings" panose="05000000000000000000" pitchFamily="2" charset="2"/>
                </a:rPr>
                <a:t>CaF  - </a:t>
              </a:r>
              <a:r>
                <a:rPr lang="en-US" sz="1400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Eyler</a:t>
              </a:r>
              <a:r>
                <a:rPr lang="en-US" sz="1400" dirty="0">
                  <a:cs typeface="Times New Roman" panose="02020603050405020304" pitchFamily="18" charset="0"/>
                  <a:sym typeface="Wingdings" panose="05000000000000000000" pitchFamily="2" charset="2"/>
                </a:rPr>
                <a:t>, </a:t>
              </a:r>
              <a:r>
                <a:rPr lang="en-US" sz="1400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DMc</a:t>
              </a:r>
              <a:r>
                <a:rPr lang="en-US" sz="1400" dirty="0">
                  <a:cs typeface="Times New Roman" panose="02020603050405020304" pitchFamily="18" charset="0"/>
                  <a:sym typeface="Wingdings" panose="05000000000000000000" pitchFamily="2" charset="2"/>
                </a:rPr>
                <a:t>, Gould</a:t>
              </a:r>
            </a:p>
          </p:txBody>
        </p:sp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B19B08AF-3A7E-D9CB-1FA2-04B41BC69765}"/>
                </a:ext>
              </a:extLst>
            </p:cNvPr>
            <p:cNvSpPr/>
            <p:nvPr/>
          </p:nvSpPr>
          <p:spPr>
            <a:xfrm>
              <a:off x="9522807" y="2862984"/>
              <a:ext cx="2229577" cy="1641681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9" name="TextBox 18">
            <a:extLst>
              <a:ext uri="{FF2B5EF4-FFF2-40B4-BE49-F238E27FC236}">
                <a16:creationId xmlns:a16="http://schemas.microsoft.com/office/drawing/2014/main" id="{35FF75D7-0418-4F84-1D37-797C94CC0B5A}"/>
              </a:ext>
            </a:extLst>
          </p:cNvPr>
          <p:cNvSpPr txBox="1"/>
          <p:nvPr/>
        </p:nvSpPr>
        <p:spPr>
          <a:xfrm>
            <a:off x="7350765" y="21794"/>
            <a:ext cx="48470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  <a:sym typeface="Wingdings" panose="05000000000000000000" pitchFamily="2" charset="2"/>
              </a:rPr>
              <a:t>Opposite parity states &amp; HFS not shown for clarity.</a:t>
            </a:r>
          </a:p>
        </p:txBody>
      </p: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D541525-D778-BE56-AAA8-A39867430FEB}"/>
              </a:ext>
            </a:extLst>
          </p:cNvPr>
          <p:cNvGrpSpPr/>
          <p:nvPr/>
        </p:nvGrpSpPr>
        <p:grpSpPr>
          <a:xfrm>
            <a:off x="8903111" y="1621231"/>
            <a:ext cx="3045092" cy="1303406"/>
            <a:chOff x="9851905" y="1395837"/>
            <a:chExt cx="1559658" cy="1259637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8396BD0-2EB6-0833-D5FA-16B700EB655B}"/>
                </a:ext>
              </a:extLst>
            </p:cNvPr>
            <p:cNvSpPr txBox="1"/>
            <p:nvPr/>
          </p:nvSpPr>
          <p:spPr>
            <a:xfrm>
              <a:off x="9868415" y="1488151"/>
              <a:ext cx="1531138" cy="104104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cs typeface="Times New Roman" panose="02020603050405020304" pitchFamily="18" charset="0"/>
                  <a:sym typeface="Wingdings" panose="05000000000000000000" pitchFamily="2" charset="2"/>
                </a:rPr>
                <a:t>Optical Cycling</a:t>
              </a:r>
            </a:p>
            <a:p>
              <a:pPr algn="ctr"/>
              <a:endParaRPr lang="en-US" sz="500" b="1" dirty="0"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algn="ctr"/>
              <a:r>
                <a:rPr lang="en-US" dirty="0">
                  <a:cs typeface="Times New Roman" panose="02020603050405020304" pitchFamily="18" charset="0"/>
                  <a:sym typeface="Wingdings" panose="05000000000000000000" pitchFamily="2" charset="2"/>
                </a:rPr>
                <a:t>10 lasers  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  <a:sym typeface="Wingdings" panose="05000000000000000000" pitchFamily="2" charset="2"/>
                </a:rPr>
                <a:t>~</a:t>
              </a:r>
              <a:r>
                <a:rPr lang="en-US" dirty="0">
                  <a:cs typeface="Times New Roman" panose="02020603050405020304" pitchFamily="18" charset="0"/>
                  <a:sym typeface="Wingdings" panose="05000000000000000000" pitchFamily="2" charset="2"/>
                </a:rPr>
                <a:t>5x10</a:t>
              </a:r>
              <a:r>
                <a:rPr lang="en-US" baseline="30000" dirty="0">
                  <a:cs typeface="Times New Roman" panose="02020603050405020304" pitchFamily="18" charset="0"/>
                  <a:sym typeface="Wingdings" panose="05000000000000000000" pitchFamily="2" charset="2"/>
                </a:rPr>
                <a:t>3</a:t>
              </a:r>
              <a:r>
                <a:rPr lang="en-US" dirty="0">
                  <a:cs typeface="Times New Roman" panose="02020603050405020304" pitchFamily="18" charset="0"/>
                  <a:sym typeface="Wingdings" panose="05000000000000000000" pitchFamily="2" charset="2"/>
                </a:rPr>
                <a:t> photons</a:t>
              </a:r>
            </a:p>
            <a:p>
              <a:pPr algn="ctr"/>
              <a:endParaRPr lang="en-US" sz="500" dirty="0">
                <a:cs typeface="Times New Roman" panose="02020603050405020304" pitchFamily="18" charset="0"/>
                <a:sym typeface="Wingdings" panose="05000000000000000000" pitchFamily="2" charset="2"/>
              </a:endParaRPr>
            </a:p>
            <a:p>
              <a:pPr algn="ctr"/>
              <a:r>
                <a:rPr lang="en-US" dirty="0">
                  <a:cs typeface="Times New Roman" panose="02020603050405020304" pitchFamily="18" charset="0"/>
                  <a:sym typeface="Wingdings" panose="05000000000000000000" pitchFamily="2" charset="2"/>
                </a:rPr>
                <a:t>Load pre-slowed CH into MOT</a:t>
              </a:r>
            </a:p>
          </p:txBody>
        </p:sp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B75C1C3E-0C8A-611E-0A5E-4C1BA4823B29}"/>
                </a:ext>
              </a:extLst>
            </p:cNvPr>
            <p:cNvSpPr/>
            <p:nvPr/>
          </p:nvSpPr>
          <p:spPr>
            <a:xfrm>
              <a:off x="9851905" y="1395837"/>
              <a:ext cx="1559658" cy="1259637"/>
            </a:xfrm>
            <a:prstGeom prst="roundRect">
              <a:avLst/>
            </a:prstGeom>
            <a:noFill/>
            <a:ln w="28575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259ADEB-619E-BEB7-DC79-59E4C390A5A2}"/>
              </a:ext>
            </a:extLst>
          </p:cNvPr>
          <p:cNvSpPr/>
          <p:nvPr/>
        </p:nvSpPr>
        <p:spPr>
          <a:xfrm>
            <a:off x="11325981" y="4601116"/>
            <a:ext cx="776481" cy="226057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700" b="1" dirty="0">
                <a:solidFill>
                  <a:srgbClr val="0070C0"/>
                </a:solidFill>
              </a:rPr>
              <a:t>DURIP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FAC5A72-CD86-7997-37EB-3F937B2A7BCF}"/>
              </a:ext>
            </a:extLst>
          </p:cNvPr>
          <p:cNvSpPr txBox="1"/>
          <p:nvPr/>
        </p:nvSpPr>
        <p:spPr>
          <a:xfrm>
            <a:off x="34671" y="6485944"/>
            <a:ext cx="49013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  <a:sym typeface="Wingdings" panose="05000000000000000000" pitchFamily="2" charset="2"/>
              </a:rPr>
              <a:t>Pioneering work by Doyle Group </a:t>
            </a:r>
            <a:r>
              <a:rPr lang="en-US" dirty="0" err="1">
                <a:cs typeface="Times New Roman" panose="02020603050405020304" pitchFamily="18" charset="0"/>
                <a:sym typeface="Wingdings" panose="05000000000000000000" pitchFamily="2" charset="2"/>
              </a:rPr>
              <a:t>CaOH</a:t>
            </a:r>
            <a:r>
              <a:rPr lang="en-US" dirty="0">
                <a:cs typeface="Times New Roman" panose="02020603050405020304" pitchFamily="18" charset="0"/>
                <a:sym typeface="Wingdings" panose="05000000000000000000" pitchFamily="2" charset="2"/>
              </a:rPr>
              <a:t> experiment</a:t>
            </a:r>
          </a:p>
        </p:txBody>
      </p:sp>
    </p:spTree>
    <p:extLst>
      <p:ext uri="{BB962C8B-B14F-4D97-AF65-F5344CB8AC3E}">
        <p14:creationId xmlns:p14="http://schemas.microsoft.com/office/powerpoint/2010/main" val="334185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6" grpId="0" animBg="1"/>
      <p:bldP spid="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Group 38">
            <a:extLst>
              <a:ext uri="{FF2B5EF4-FFF2-40B4-BE49-F238E27FC236}">
                <a16:creationId xmlns:a16="http://schemas.microsoft.com/office/drawing/2014/main" id="{8BCFFA99-0960-CD91-2EE2-E8A3B9A7F2CF}"/>
              </a:ext>
            </a:extLst>
          </p:cNvPr>
          <p:cNvGrpSpPr/>
          <p:nvPr/>
        </p:nvGrpSpPr>
        <p:grpSpPr>
          <a:xfrm>
            <a:off x="488112" y="775920"/>
            <a:ext cx="3028633" cy="5929107"/>
            <a:chOff x="890812" y="464446"/>
            <a:chExt cx="3028633" cy="5929107"/>
          </a:xfrm>
        </p:grpSpPr>
        <p:pic>
          <p:nvPicPr>
            <p:cNvPr id="40" name="Graphic 39">
              <a:extLst>
                <a:ext uri="{FF2B5EF4-FFF2-40B4-BE49-F238E27FC236}">
                  <a16:creationId xmlns:a16="http://schemas.microsoft.com/office/drawing/2014/main" id="{9ABD5188-6E61-F531-53D8-EE9673ABC4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890812" y="464446"/>
              <a:ext cx="3028633" cy="5929107"/>
            </a:xfrm>
            <a:prstGeom prst="rect">
              <a:avLst/>
            </a:prstGeom>
          </p:spPr>
        </p:pic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08F6D17C-6C83-D764-2C92-ED558561AD98}"/>
                </a:ext>
              </a:extLst>
            </p:cNvPr>
            <p:cNvSpPr/>
            <p:nvPr/>
          </p:nvSpPr>
          <p:spPr>
            <a:xfrm>
              <a:off x="2492110" y="1133605"/>
              <a:ext cx="734753" cy="49387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42" name="Straight Connector 41">
              <a:extLst>
                <a:ext uri="{FF2B5EF4-FFF2-40B4-BE49-F238E27FC236}">
                  <a16:creationId xmlns:a16="http://schemas.microsoft.com/office/drawing/2014/main" id="{A99CF4C3-BDBD-43CA-B647-31E852653B79}"/>
                </a:ext>
              </a:extLst>
            </p:cNvPr>
            <p:cNvCxnSpPr>
              <a:cxnSpLocks/>
            </p:cNvCxnSpPr>
            <p:nvPr/>
          </p:nvCxnSpPr>
          <p:spPr>
            <a:xfrm>
              <a:off x="2456008" y="4161092"/>
              <a:ext cx="7347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>
              <a:extLst>
                <a:ext uri="{FF2B5EF4-FFF2-40B4-BE49-F238E27FC236}">
                  <a16:creationId xmlns:a16="http://schemas.microsoft.com/office/drawing/2014/main" id="{B820F2CB-EB60-4C70-42DD-2B6D4D7C2799}"/>
                </a:ext>
              </a:extLst>
            </p:cNvPr>
            <p:cNvCxnSpPr>
              <a:cxnSpLocks/>
            </p:cNvCxnSpPr>
            <p:nvPr/>
          </p:nvCxnSpPr>
          <p:spPr>
            <a:xfrm>
              <a:off x="2440504" y="4454169"/>
              <a:ext cx="7347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AF42F2E7-0482-32BD-B3E8-62FA62971712}"/>
                </a:ext>
              </a:extLst>
            </p:cNvPr>
            <p:cNvCxnSpPr>
              <a:cxnSpLocks/>
            </p:cNvCxnSpPr>
            <p:nvPr/>
          </p:nvCxnSpPr>
          <p:spPr>
            <a:xfrm>
              <a:off x="2444663" y="4876199"/>
              <a:ext cx="7347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6DF0E801-4D84-8CC2-DF12-2C2D5062EFC3}"/>
                </a:ext>
              </a:extLst>
            </p:cNvPr>
            <p:cNvCxnSpPr>
              <a:cxnSpLocks/>
            </p:cNvCxnSpPr>
            <p:nvPr/>
          </p:nvCxnSpPr>
          <p:spPr>
            <a:xfrm>
              <a:off x="2447311" y="5108013"/>
              <a:ext cx="7347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8A42121B-2EC9-74CE-AB04-B058DB2DC1B2}"/>
                </a:ext>
              </a:extLst>
            </p:cNvPr>
            <p:cNvCxnSpPr>
              <a:cxnSpLocks/>
            </p:cNvCxnSpPr>
            <p:nvPr/>
          </p:nvCxnSpPr>
          <p:spPr>
            <a:xfrm>
              <a:off x="2454116" y="5448364"/>
              <a:ext cx="7347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60E96DF9-6BF7-E3D3-C3A0-91AB993B7FE7}"/>
                </a:ext>
              </a:extLst>
            </p:cNvPr>
            <p:cNvCxnSpPr>
              <a:cxnSpLocks/>
            </p:cNvCxnSpPr>
            <p:nvPr/>
          </p:nvCxnSpPr>
          <p:spPr>
            <a:xfrm>
              <a:off x="2454495" y="5680178"/>
              <a:ext cx="734753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8945B580-A6C4-03D6-3161-CEDB46BED7B4}"/>
                </a:ext>
              </a:extLst>
            </p:cNvPr>
            <p:cNvSpPr/>
            <p:nvPr/>
          </p:nvSpPr>
          <p:spPr>
            <a:xfrm>
              <a:off x="2246239" y="2239486"/>
              <a:ext cx="285318" cy="76691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9626ECBF-88D5-E14A-BA97-BEF91CAE336D}"/>
                </a:ext>
              </a:extLst>
            </p:cNvPr>
            <p:cNvSpPr/>
            <p:nvPr/>
          </p:nvSpPr>
          <p:spPr>
            <a:xfrm>
              <a:off x="2667605" y="6163471"/>
              <a:ext cx="334540" cy="12192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E2D68C63-80FA-2C98-5216-0F8EBDD94D8D}"/>
              </a:ext>
            </a:extLst>
          </p:cNvPr>
          <p:cNvSpPr txBox="1"/>
          <p:nvPr/>
        </p:nvSpPr>
        <p:spPr>
          <a:xfrm>
            <a:off x="71905" y="0"/>
            <a:ext cx="434189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Optical cycling in CH</a:t>
            </a:r>
          </a:p>
        </p:txBody>
      </p:sp>
      <p:sp>
        <p:nvSpPr>
          <p:cNvPr id="13" name="AutoShape 2">
            <a:extLst>
              <a:ext uri="{FF2B5EF4-FFF2-40B4-BE49-F238E27FC236}">
                <a16:creationId xmlns:a16="http://schemas.microsoft.com/office/drawing/2014/main" id="{D5BF847C-3231-4361-4DD0-CBF4205C09E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AE35C21-BC00-FE6F-9184-4B4884F9EF89}"/>
              </a:ext>
            </a:extLst>
          </p:cNvPr>
          <p:cNvGrpSpPr/>
          <p:nvPr/>
        </p:nvGrpSpPr>
        <p:grpSpPr>
          <a:xfrm>
            <a:off x="2973967" y="2134513"/>
            <a:ext cx="1684372" cy="1421106"/>
            <a:chOff x="2973967" y="2134513"/>
            <a:chExt cx="1684372" cy="1421106"/>
          </a:xfrm>
        </p:grpSpPr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312D3D61-2CC5-9C3F-7C44-78AA9FE00805}"/>
                </a:ext>
              </a:extLst>
            </p:cNvPr>
            <p:cNvSpPr txBox="1"/>
            <p:nvPr/>
          </p:nvSpPr>
          <p:spPr>
            <a:xfrm>
              <a:off x="2973967" y="2652865"/>
              <a:ext cx="1684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v</a:t>
              </a:r>
              <a:r>
                <a:rPr lang="en-US" b="1" baseline="-25000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recoil</a:t>
              </a:r>
              <a:r>
                <a:rPr lang="en-US" b="1" dirty="0">
                  <a:cs typeface="Times New Roman" panose="02020603050405020304" pitchFamily="18" charset="0"/>
                  <a:sym typeface="Wingdings" panose="05000000000000000000" pitchFamily="2" charset="2"/>
                </a:rPr>
                <a:t> = 7.1 cm/s</a:t>
              </a:r>
              <a:endParaRPr lang="en-US" baseline="-25000" dirty="0"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41C31F2-A763-FBB9-ED4A-767CDC836679}"/>
                </a:ext>
              </a:extLst>
            </p:cNvPr>
            <p:cNvSpPr txBox="1"/>
            <p:nvPr/>
          </p:nvSpPr>
          <p:spPr>
            <a:xfrm>
              <a:off x="2993422" y="3186287"/>
              <a:ext cx="1287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T</a:t>
              </a:r>
              <a:r>
                <a:rPr lang="en-US" b="1" baseline="-25000" dirty="0" err="1">
                  <a:cs typeface="Times New Roman" panose="02020603050405020304" pitchFamily="18" charset="0"/>
                  <a:sym typeface="Wingdings" panose="05000000000000000000" pitchFamily="2" charset="2"/>
                </a:rPr>
                <a:t>recoil</a:t>
              </a:r>
              <a:r>
                <a:rPr lang="en-US" b="1" dirty="0">
                  <a:cs typeface="Times New Roman" panose="02020603050405020304" pitchFamily="18" charset="0"/>
                  <a:sym typeface="Wingdings" panose="05000000000000000000" pitchFamily="2" charset="2"/>
                </a:rPr>
                <a:t> = 8 </a:t>
              </a:r>
              <a:r>
                <a:rPr lang="el-GR" b="1" dirty="0">
                  <a:cs typeface="Times New Roman" panose="02020603050405020304" pitchFamily="18" charset="0"/>
                  <a:sym typeface="Wingdings" panose="05000000000000000000" pitchFamily="2" charset="2"/>
                </a:rPr>
                <a:t>μ</a:t>
              </a:r>
              <a:r>
                <a:rPr lang="en-US" b="1" dirty="0">
                  <a:cs typeface="Times New Roman" panose="02020603050405020304" pitchFamily="18" charset="0"/>
                  <a:sym typeface="Wingdings" panose="05000000000000000000" pitchFamily="2" charset="2"/>
                </a:rPr>
                <a:t>K</a:t>
              </a:r>
              <a:endParaRPr lang="en-US" baseline="-25000" dirty="0"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744D2793-D36A-AE46-DF14-4BF2A9684A0D}"/>
                </a:ext>
              </a:extLst>
            </p:cNvPr>
            <p:cNvSpPr txBox="1"/>
            <p:nvPr/>
          </p:nvSpPr>
          <p:spPr>
            <a:xfrm>
              <a:off x="2997069" y="2134513"/>
              <a:ext cx="12330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  <a:cs typeface="Times New Roman" panose="02020603050405020304" pitchFamily="18" charset="0"/>
                  <a:sym typeface="Wingdings" panose="05000000000000000000" pitchFamily="2" charset="2"/>
                </a:rPr>
                <a:t>λ = 430 nm</a:t>
              </a:r>
              <a:endParaRPr lang="en-US" baseline="-25000" dirty="0">
                <a:solidFill>
                  <a:srgbClr val="0000FF"/>
                </a:solidFill>
                <a:cs typeface="Times New Roman" panose="02020603050405020304" pitchFamily="18" charset="0"/>
                <a:sym typeface="Wingdings" panose="05000000000000000000" pitchFamily="2" charset="2"/>
              </a:endParaRP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844A2C3-5271-2646-8374-FBFA6AEAFF5E}"/>
              </a:ext>
            </a:extLst>
          </p:cNvPr>
          <p:cNvGrpSpPr/>
          <p:nvPr/>
        </p:nvGrpSpPr>
        <p:grpSpPr>
          <a:xfrm>
            <a:off x="725163" y="1043786"/>
            <a:ext cx="1488397" cy="4540670"/>
            <a:chOff x="-2022461" y="955274"/>
            <a:chExt cx="1488397" cy="4540670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86D6F1A5-646C-FA88-B1FF-C57952387B93}"/>
                </a:ext>
              </a:extLst>
            </p:cNvPr>
            <p:cNvSpPr txBox="1"/>
            <p:nvPr/>
          </p:nvSpPr>
          <p:spPr>
            <a:xfrm>
              <a:off x="-2022461" y="1298991"/>
              <a:ext cx="541751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A</a:t>
              </a:r>
              <a:r>
                <a:rPr lang="en-US" baseline="30000" dirty="0"/>
                <a:t>2</a:t>
              </a:r>
              <a:r>
                <a:rPr lang="el-GR" dirty="0"/>
                <a:t>Δ</a:t>
              </a:r>
              <a:endParaRPr lang="en-US" dirty="0"/>
            </a:p>
            <a:p>
              <a:pPr algn="ctr"/>
              <a:r>
                <a:rPr lang="en-US" sz="1600" dirty="0"/>
                <a:t>v’=0</a:t>
              </a: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4C966D98-AF31-B379-D974-A1C0A167666C}"/>
                </a:ext>
              </a:extLst>
            </p:cNvPr>
            <p:cNvSpPr txBox="1"/>
            <p:nvPr/>
          </p:nvSpPr>
          <p:spPr>
            <a:xfrm>
              <a:off x="-2011407" y="4880391"/>
              <a:ext cx="527709" cy="61555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X</a:t>
              </a:r>
              <a:r>
                <a:rPr lang="en-US" baseline="30000" dirty="0"/>
                <a:t>2</a:t>
              </a:r>
              <a:r>
                <a:rPr lang="el-GR" dirty="0"/>
                <a:t>Π</a:t>
              </a:r>
              <a:endParaRPr lang="en-US" dirty="0"/>
            </a:p>
            <a:p>
              <a:pPr algn="ctr"/>
              <a:r>
                <a:rPr lang="en-US" sz="1600" dirty="0"/>
                <a:t>v=0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4271EA0-536F-D144-4465-715059C9F7CB}"/>
                </a:ext>
              </a:extLst>
            </p:cNvPr>
            <p:cNvCxnSpPr>
              <a:cxnSpLocks/>
            </p:cNvCxnSpPr>
            <p:nvPr/>
          </p:nvCxnSpPr>
          <p:spPr>
            <a:xfrm>
              <a:off x="-1485189" y="1483657"/>
              <a:ext cx="7543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AF672376-714D-7EE9-65BE-9421BDC36D63}"/>
                </a:ext>
              </a:extLst>
            </p:cNvPr>
            <p:cNvCxnSpPr>
              <a:cxnSpLocks/>
            </p:cNvCxnSpPr>
            <p:nvPr/>
          </p:nvCxnSpPr>
          <p:spPr>
            <a:xfrm>
              <a:off x="-1483698" y="5065057"/>
              <a:ext cx="754342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5147AAC7-2067-CE61-F2F8-4182BB7975C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-1126985" y="1534886"/>
              <a:ext cx="0" cy="3510715"/>
            </a:xfrm>
            <a:prstGeom prst="straightConnector1">
              <a:avLst/>
            </a:prstGeom>
            <a:ln w="3810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52DAF8B-C19D-9ECD-CF1B-68002EB078E7}"/>
                </a:ext>
              </a:extLst>
            </p:cNvPr>
            <p:cNvSpPr txBox="1"/>
            <p:nvPr/>
          </p:nvSpPr>
          <p:spPr>
            <a:xfrm>
              <a:off x="-1645266" y="955274"/>
              <a:ext cx="111120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/>
                <a:t>τ</a:t>
              </a:r>
              <a:r>
                <a:rPr lang="en-US" dirty="0"/>
                <a:t> = 540 ns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C5B1468C-27C0-355E-D3ED-D83413607EE4}"/>
              </a:ext>
            </a:extLst>
          </p:cNvPr>
          <p:cNvGrpSpPr/>
          <p:nvPr/>
        </p:nvGrpSpPr>
        <p:grpSpPr>
          <a:xfrm>
            <a:off x="1463117" y="1572169"/>
            <a:ext cx="752015" cy="3571672"/>
            <a:chOff x="1463117" y="1572169"/>
            <a:chExt cx="752015" cy="3571672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E2216936-478D-493D-6C79-C25ED25AEC8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10247" t="14364" r="84969" b="8329"/>
            <a:stretch/>
          </p:blipFill>
          <p:spPr>
            <a:xfrm>
              <a:off x="1463117" y="1572169"/>
              <a:ext cx="421018" cy="3571672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1F521E6-08E7-3D24-FAAF-FC8C80BE15F5}"/>
                </a:ext>
              </a:extLst>
            </p:cNvPr>
            <p:cNvSpPr txBox="1"/>
            <p:nvPr/>
          </p:nvSpPr>
          <p:spPr>
            <a:xfrm rot="5400000">
              <a:off x="1264070" y="3497275"/>
              <a:ext cx="153279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b</a:t>
              </a:r>
              <a:r>
                <a:rPr lang="en-US" baseline="-25000" dirty="0"/>
                <a:t>00</a:t>
              </a:r>
              <a:r>
                <a:rPr lang="en-US" dirty="0"/>
                <a:t> =0.9940(3)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BE7E0B4F-3DEA-82F2-F308-1B2C49C5A978}"/>
              </a:ext>
            </a:extLst>
          </p:cNvPr>
          <p:cNvSpPr txBox="1"/>
          <p:nvPr/>
        </p:nvSpPr>
        <p:spPr>
          <a:xfrm>
            <a:off x="4205014" y="100169"/>
            <a:ext cx="465957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>
                <a:latin typeface="+mj-lt"/>
              </a:rPr>
              <a:t>(towards the ultracold regime)</a:t>
            </a:r>
            <a:endParaRPr lang="en-US" sz="2800" dirty="0">
              <a:solidFill>
                <a:schemeClr val="tx1">
                  <a:lumMod val="50000"/>
                  <a:lumOff val="50000"/>
                </a:schemeClr>
              </a:solidFill>
              <a:latin typeface="+mj-lt"/>
            </a:endParaRP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75D3D430-0264-2683-6174-82A972543FC0}"/>
              </a:ext>
            </a:extLst>
          </p:cNvPr>
          <p:cNvGrpSpPr/>
          <p:nvPr/>
        </p:nvGrpSpPr>
        <p:grpSpPr>
          <a:xfrm>
            <a:off x="2137937" y="1114240"/>
            <a:ext cx="507766" cy="5498163"/>
            <a:chOff x="2549725" y="787232"/>
            <a:chExt cx="507766" cy="5498163"/>
          </a:xfrm>
        </p:grpSpPr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8D188E76-C601-5959-F0E4-28B3EAB22D6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549725" y="1121493"/>
              <a:ext cx="0" cy="4950888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B42078B2-8603-CDCD-95FB-BF1737D3FF2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77923" y="787232"/>
              <a:ext cx="0" cy="5285149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Arrow Connector 52">
              <a:extLst>
                <a:ext uri="{FF2B5EF4-FFF2-40B4-BE49-F238E27FC236}">
                  <a16:creationId xmlns:a16="http://schemas.microsoft.com/office/drawing/2014/main" id="{D9917D5A-3316-9521-E9B3-8A4B60A2018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57491" y="787232"/>
              <a:ext cx="0" cy="5498163"/>
            </a:xfrm>
            <a:prstGeom prst="straightConnector1">
              <a:avLst/>
            </a:prstGeom>
            <a:ln w="44450">
              <a:solidFill>
                <a:srgbClr val="0000FF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>
            <a:extLst>
              <a:ext uri="{FF2B5EF4-FFF2-40B4-BE49-F238E27FC236}">
                <a16:creationId xmlns:a16="http://schemas.microsoft.com/office/drawing/2014/main" id="{6A6AA41D-8653-78B8-1FEC-9D76D31F7D16}"/>
              </a:ext>
            </a:extLst>
          </p:cNvPr>
          <p:cNvSpPr txBox="1"/>
          <p:nvPr/>
        </p:nvSpPr>
        <p:spPr>
          <a:xfrm>
            <a:off x="3426221" y="6324879"/>
            <a:ext cx="1602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ym typeface="Wingdings" panose="05000000000000000000" pitchFamily="2" charset="2"/>
              </a:rPr>
              <a:t>13.7(3) MHz</a:t>
            </a:r>
            <a:endParaRPr lang="en-US" b="1" dirty="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3D8D99A2-20E2-C75D-7F13-3668B345DA7C}"/>
              </a:ext>
            </a:extLst>
          </p:cNvPr>
          <p:cNvSpPr txBox="1"/>
          <p:nvPr/>
        </p:nvSpPr>
        <p:spPr>
          <a:xfrm>
            <a:off x="3411484" y="1053501"/>
            <a:ext cx="16023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ym typeface="Wingdings" panose="05000000000000000000" pitchFamily="2" charset="2"/>
              </a:rPr>
              <a:t>162.1(3) MHz</a:t>
            </a:r>
            <a:endParaRPr lang="en-US" b="1" dirty="0"/>
          </a:p>
        </p:txBody>
      </p: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D8D4A57D-1BEF-1A28-1281-50694051C428}"/>
              </a:ext>
            </a:extLst>
          </p:cNvPr>
          <p:cNvCxnSpPr>
            <a:cxnSpLocks/>
          </p:cNvCxnSpPr>
          <p:nvPr/>
        </p:nvCxnSpPr>
        <p:spPr>
          <a:xfrm>
            <a:off x="3411484" y="6355780"/>
            <a:ext cx="0" cy="322361"/>
          </a:xfrm>
          <a:prstGeom prst="straightConnector1">
            <a:avLst/>
          </a:prstGeom>
          <a:ln w="317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6AAC1E6D-A06A-A0E8-8E76-0C2DD542EE24}"/>
              </a:ext>
            </a:extLst>
          </p:cNvPr>
          <p:cNvCxnSpPr>
            <a:cxnSpLocks/>
          </p:cNvCxnSpPr>
          <p:nvPr/>
        </p:nvCxnSpPr>
        <p:spPr>
          <a:xfrm flipH="1">
            <a:off x="3411484" y="1069866"/>
            <a:ext cx="2746" cy="375213"/>
          </a:xfrm>
          <a:prstGeom prst="straightConnector1">
            <a:avLst/>
          </a:prstGeom>
          <a:ln w="31750">
            <a:solidFill>
              <a:srgbClr val="FF0000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7" name="Picture 86">
            <a:extLst>
              <a:ext uri="{FF2B5EF4-FFF2-40B4-BE49-F238E27FC236}">
                <a16:creationId xmlns:a16="http://schemas.microsoft.com/office/drawing/2014/main" id="{EEE71199-C1D6-88A1-E719-0B31BF7217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9398" y="985473"/>
            <a:ext cx="6685416" cy="5582088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98D6D499-D307-2150-D67F-A8BFFAA8EB86}"/>
              </a:ext>
            </a:extLst>
          </p:cNvPr>
          <p:cNvSpPr txBox="1"/>
          <p:nvPr/>
        </p:nvSpPr>
        <p:spPr>
          <a:xfrm>
            <a:off x="9202624" y="1283669"/>
            <a:ext cx="21980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b="1" dirty="0">
                <a:sym typeface="Wingdings" panose="05000000000000000000" pitchFamily="2" charset="2"/>
              </a:rPr>
              <a:t>FWHM </a:t>
            </a:r>
            <a:r>
              <a:rPr lang="en-US" sz="2200" b="1" dirty="0"/>
              <a:t>≃ 13 MHz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72B5E25F-C0B2-76D9-081C-4628FC5F3E22}"/>
              </a:ext>
            </a:extLst>
          </p:cNvPr>
          <p:cNvSpPr txBox="1"/>
          <p:nvPr/>
        </p:nvSpPr>
        <p:spPr>
          <a:xfrm>
            <a:off x="8899437" y="1635139"/>
            <a:ext cx="2198078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2200" b="1" dirty="0">
                <a:sym typeface="Wingdings" panose="05000000000000000000" pitchFamily="2" charset="2"/>
              </a:rPr>
              <a:t>T</a:t>
            </a:r>
            <a:r>
              <a:rPr lang="en-US" sz="2200" b="1" baseline="-25000" dirty="0">
                <a:sym typeface="Wingdings" panose="05000000000000000000" pitchFamily="2" charset="2"/>
              </a:rPr>
              <a:t>CH</a:t>
            </a:r>
            <a:r>
              <a:rPr lang="en-US" sz="2200" b="1" dirty="0">
                <a:sym typeface="Wingdings" panose="05000000000000000000" pitchFamily="2" charset="2"/>
              </a:rPr>
              <a:t> </a:t>
            </a:r>
            <a:r>
              <a:rPr lang="en-US" sz="2200" b="1" dirty="0"/>
              <a:t>≃ 8 </a:t>
            </a:r>
            <a:r>
              <a:rPr lang="en-US" sz="2200" b="1" dirty="0" err="1"/>
              <a:t>mK</a:t>
            </a:r>
            <a:endParaRPr 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34342718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/>
      <p:bldP spid="56" grpId="0"/>
      <p:bldP spid="34" grpId="0"/>
      <p:bldP spid="3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roup 39">
            <a:extLst>
              <a:ext uri="{FF2B5EF4-FFF2-40B4-BE49-F238E27FC236}">
                <a16:creationId xmlns:a16="http://schemas.microsoft.com/office/drawing/2014/main" id="{5A64630A-DB82-246C-FA6A-62FC0E87224C}"/>
              </a:ext>
            </a:extLst>
          </p:cNvPr>
          <p:cNvGrpSpPr/>
          <p:nvPr/>
        </p:nvGrpSpPr>
        <p:grpSpPr>
          <a:xfrm>
            <a:off x="196750" y="518252"/>
            <a:ext cx="12067640" cy="6321635"/>
            <a:chOff x="196750" y="759320"/>
            <a:chExt cx="12067640" cy="6321635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6942C1D5-5511-510B-EC2C-F3C69756BB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b="2068"/>
            <a:stretch/>
          </p:blipFill>
          <p:spPr>
            <a:xfrm>
              <a:off x="196750" y="759320"/>
              <a:ext cx="8801144" cy="5543096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C8D3236-B034-4363-9292-40C948F70322}"/>
                </a:ext>
              </a:extLst>
            </p:cNvPr>
            <p:cNvSpPr/>
            <p:nvPr/>
          </p:nvSpPr>
          <p:spPr>
            <a:xfrm>
              <a:off x="4693921" y="879410"/>
              <a:ext cx="4378194" cy="57912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38F94EAE-1E43-F790-90E3-C067C190AEC6}"/>
                </a:ext>
              </a:extLst>
            </p:cNvPr>
            <p:cNvSpPr txBox="1"/>
            <p:nvPr/>
          </p:nvSpPr>
          <p:spPr>
            <a:xfrm>
              <a:off x="10141693" y="6742401"/>
              <a:ext cx="2122697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1600" dirty="0"/>
                <a:t>PCCP</a:t>
              </a:r>
              <a:r>
                <a:rPr lang="en-US" sz="1600" b="1" dirty="0"/>
                <a:t> 13</a:t>
              </a:r>
              <a:r>
                <a:rPr lang="en-US" sz="1600" dirty="0"/>
                <a:t>, 19036 (2011)</a:t>
              </a:r>
              <a:r>
                <a:rPr lang="en-US" sz="1600" b="1" dirty="0"/>
                <a:t> 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8F5C8CB-CBD7-CF72-73B7-31C4F1A0D194}"/>
                </a:ext>
              </a:extLst>
            </p:cNvPr>
            <p:cNvSpPr/>
            <p:nvPr/>
          </p:nvSpPr>
          <p:spPr>
            <a:xfrm>
              <a:off x="1916821" y="5875199"/>
              <a:ext cx="937979" cy="297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F46A641-57C8-1A46-9442-150F4F2CB785}"/>
                </a:ext>
              </a:extLst>
            </p:cNvPr>
            <p:cNvSpPr/>
            <p:nvPr/>
          </p:nvSpPr>
          <p:spPr>
            <a:xfrm>
              <a:off x="2854800" y="5726265"/>
              <a:ext cx="1864800" cy="297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solidFill>
                  <a:srgbClr val="00B0F0"/>
                </a:solidFill>
              </a:endParaRP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D671D14-7629-490A-0E4A-004107828BE8}"/>
                </a:ext>
              </a:extLst>
            </p:cNvPr>
            <p:cNvSpPr/>
            <p:nvPr/>
          </p:nvSpPr>
          <p:spPr>
            <a:xfrm>
              <a:off x="2483559" y="1427024"/>
              <a:ext cx="937979" cy="297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277F765B-EBE5-BE43-4516-258965E158C7}"/>
                </a:ext>
              </a:extLst>
            </p:cNvPr>
            <p:cNvSpPr/>
            <p:nvPr/>
          </p:nvSpPr>
          <p:spPr>
            <a:xfrm>
              <a:off x="3421538" y="1370404"/>
              <a:ext cx="1864800" cy="29786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7B9CD4-CEA5-CF50-ADFA-9B36C652582B}"/>
                </a:ext>
              </a:extLst>
            </p:cNvPr>
            <p:cNvSpPr/>
            <p:nvPr/>
          </p:nvSpPr>
          <p:spPr>
            <a:xfrm rot="4279387">
              <a:off x="2026192" y="3989523"/>
              <a:ext cx="2250034" cy="410752"/>
            </a:xfrm>
            <a:prstGeom prst="rect">
              <a:avLst/>
            </a:prstGeom>
            <a:solidFill>
              <a:srgbClr val="FFFF00">
                <a:alpha val="4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 dirty="0">
                <a:highlight>
                  <a:srgbClr val="FFFF00"/>
                </a:highlight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D59C5216-38EB-2490-A32C-74BC5699631A}"/>
                </a:ext>
              </a:extLst>
            </p:cNvPr>
            <p:cNvCxnSpPr>
              <a:cxnSpLocks/>
            </p:cNvCxnSpPr>
            <p:nvPr/>
          </p:nvCxnSpPr>
          <p:spPr>
            <a:xfrm>
              <a:off x="1478507" y="1633182"/>
              <a:ext cx="853692" cy="4004803"/>
            </a:xfrm>
            <a:prstGeom prst="straightConnector1">
              <a:avLst/>
            </a:prstGeom>
            <a:ln w="57150">
              <a:solidFill>
                <a:srgbClr val="00B0F0"/>
              </a:solidFill>
              <a:headEnd type="stealth"/>
              <a:tailEnd type="stealt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DD34C932-706F-A5A5-014E-B728E70161F8}"/>
                </a:ext>
              </a:extLst>
            </p:cNvPr>
            <p:cNvSpPr txBox="1"/>
            <p:nvPr/>
          </p:nvSpPr>
          <p:spPr>
            <a:xfrm rot="5400000">
              <a:off x="301500" y="5242415"/>
              <a:ext cx="14919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430 nm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BF0EF485-467C-873E-7E53-87C01C756BB8}"/>
                </a:ext>
              </a:extLst>
            </p:cNvPr>
            <p:cNvSpPr txBox="1"/>
            <p:nvPr/>
          </p:nvSpPr>
          <p:spPr>
            <a:xfrm rot="4635576">
              <a:off x="1367661" y="5065526"/>
              <a:ext cx="149197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488 nm</a:t>
              </a:r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6D090177-036A-5C26-4EB0-EEAE825CFBE6}"/>
                </a:ext>
              </a:extLst>
            </p:cNvPr>
            <p:cNvSpPr/>
            <p:nvPr/>
          </p:nvSpPr>
          <p:spPr>
            <a:xfrm>
              <a:off x="781125" y="2841064"/>
              <a:ext cx="266360" cy="17606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627BE762-6415-4C32-9FAF-FA1D97644E3E}"/>
              </a:ext>
            </a:extLst>
          </p:cNvPr>
          <p:cNvSpPr txBox="1"/>
          <p:nvPr/>
        </p:nvSpPr>
        <p:spPr>
          <a:xfrm>
            <a:off x="49045" y="-27922"/>
            <a:ext cx="473091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Are 10 lasers enough?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EAE3B14-AB2E-8691-3919-712915E45137}"/>
              </a:ext>
            </a:extLst>
          </p:cNvPr>
          <p:cNvSpPr txBox="1"/>
          <p:nvPr/>
        </p:nvSpPr>
        <p:spPr>
          <a:xfrm>
            <a:off x="2646126" y="5575473"/>
            <a:ext cx="379427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Is this number accurate?</a:t>
            </a:r>
          </a:p>
          <a:p>
            <a:pPr algn="ctr"/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If larger, fewer scattered photons </a:t>
            </a: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  <a:sym typeface="Wingdings" panose="05000000000000000000" pitchFamily="2" charset="2"/>
              </a:rPr>
              <a:t>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5747E0C9-0EA7-E524-79E3-C627B14DB84A}"/>
              </a:ext>
            </a:extLst>
          </p:cNvPr>
          <p:cNvSpPr txBox="1"/>
          <p:nvPr/>
        </p:nvSpPr>
        <p:spPr>
          <a:xfrm>
            <a:off x="3720822" y="676816"/>
            <a:ext cx="68782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Idea</a:t>
            </a:r>
            <a:r>
              <a:rPr lang="en-US" sz="2400" dirty="0"/>
              <a:t>: Image CH beam through split interference filters</a:t>
            </a:r>
            <a:endParaRPr lang="en-US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DCA5ED04-74CA-F4B2-DCB6-E045A2FA824D}"/>
              </a:ext>
            </a:extLst>
          </p:cNvPr>
          <p:cNvSpPr txBox="1"/>
          <p:nvPr/>
        </p:nvSpPr>
        <p:spPr>
          <a:xfrm>
            <a:off x="4752565" y="186303"/>
            <a:ext cx="656255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200" strike="sngStrike" dirty="0"/>
              <a:t>Dispersed fluorescence</a:t>
            </a:r>
            <a:r>
              <a:rPr lang="en-US" sz="2200" dirty="0"/>
              <a:t> </a:t>
            </a:r>
            <a:r>
              <a:rPr lang="en-US" sz="2200" dirty="0">
                <a:sym typeface="Wingdings" panose="05000000000000000000" pitchFamily="2" charset="2"/>
              </a:rPr>
              <a:t> Isolated fluorescence</a:t>
            </a:r>
            <a:r>
              <a:rPr lang="en-US" sz="2200" dirty="0"/>
              <a:t> </a:t>
            </a:r>
            <a:endParaRPr lang="en-US" sz="2200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2BA484D1-5D03-9922-BDD8-98DC4D3C78B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1198156" y="67837"/>
            <a:ext cx="910234" cy="86192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:a16="http://schemas.microsoft.com/office/drawing/2014/main" id="{3CF0E1D4-713C-FC1D-99F3-62541458E7CC}"/>
              </a:ext>
            </a:extLst>
          </p:cNvPr>
          <p:cNvSpPr txBox="1"/>
          <p:nvPr/>
        </p:nvSpPr>
        <p:spPr>
          <a:xfrm rot="4089331">
            <a:off x="2216902" y="4544564"/>
            <a:ext cx="149197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92D050"/>
                </a:solidFill>
              </a:rPr>
              <a:t>559 nm</a:t>
            </a:r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CFD8565-8346-C143-BADA-225EBB5BD97A}"/>
              </a:ext>
            </a:extLst>
          </p:cNvPr>
          <p:cNvGrpSpPr/>
          <p:nvPr/>
        </p:nvGrpSpPr>
        <p:grpSpPr>
          <a:xfrm>
            <a:off x="4528121" y="1290974"/>
            <a:ext cx="6077646" cy="1652471"/>
            <a:chOff x="4528121" y="1290974"/>
            <a:chExt cx="6077646" cy="165247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7BF503A0-8812-6FA2-1BDF-65866D4ED73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l="20762" t="30162" r="43231" b="27654"/>
            <a:stretch/>
          </p:blipFill>
          <p:spPr>
            <a:xfrm>
              <a:off x="6753726" y="1290974"/>
              <a:ext cx="1607197" cy="161648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C52E027-ABE8-ADBB-8B08-0C4EFFAD3E4F}"/>
                </a:ext>
              </a:extLst>
            </p:cNvPr>
            <p:cNvPicPr preferRelativeResize="0">
              <a:picLocks noChangeAspect="1"/>
            </p:cNvPicPr>
            <p:nvPr/>
          </p:nvPicPr>
          <p:blipFill rotWithShape="1">
            <a:blip r:embed="rId5"/>
            <a:srcRect l="13406" t="21357" r="9628" b="10112"/>
            <a:stretch/>
          </p:blipFill>
          <p:spPr>
            <a:xfrm>
              <a:off x="4528121" y="1290974"/>
              <a:ext cx="1642111" cy="1616487"/>
            </a:xfrm>
            <a:prstGeom prst="rect">
              <a:avLst/>
            </a:prstGeom>
          </p:spPr>
        </p:pic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30819920-A81C-65B2-B14C-9CC238961C15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6"/>
            <a:srcRect l="13222" t="21511" r="9509" b="9693"/>
            <a:stretch/>
          </p:blipFill>
          <p:spPr>
            <a:xfrm rot="5400000">
              <a:off x="8990215" y="1327893"/>
              <a:ext cx="1616490" cy="1614614"/>
            </a:xfrm>
            <a:prstGeom prst="rect">
              <a:avLst/>
            </a:prstGeom>
          </p:spPr>
        </p:pic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BB42953-A889-6356-2069-FC0A580675D0}"/>
                </a:ext>
              </a:extLst>
            </p:cNvPr>
            <p:cNvSpPr txBox="1"/>
            <p:nvPr/>
          </p:nvSpPr>
          <p:spPr>
            <a:xfrm>
              <a:off x="6241045" y="1781257"/>
              <a:ext cx="56011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/>
                <a:t>+</a:t>
              </a: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8331216A-F6EA-AD0F-7C7E-11AEF959138C}"/>
                </a:ext>
              </a:extLst>
            </p:cNvPr>
            <p:cNvSpPr txBox="1"/>
            <p:nvPr/>
          </p:nvSpPr>
          <p:spPr>
            <a:xfrm>
              <a:off x="8438187" y="1781257"/>
              <a:ext cx="560116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4000" dirty="0"/>
                <a:t>=</a:t>
              </a:r>
            </a:p>
          </p:txBody>
        </p:sp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2C197EBD-26BB-8773-EEE8-DF5DB6BE50EA}"/>
              </a:ext>
            </a:extLst>
          </p:cNvPr>
          <p:cNvGrpSpPr/>
          <p:nvPr/>
        </p:nvGrpSpPr>
        <p:grpSpPr>
          <a:xfrm>
            <a:off x="7488939" y="3074956"/>
            <a:ext cx="4567344" cy="1571326"/>
            <a:chOff x="7488939" y="3074956"/>
            <a:chExt cx="4567344" cy="1571326"/>
          </a:xfrm>
        </p:grpSpPr>
        <p:pic>
          <p:nvPicPr>
            <p:cNvPr id="45" name="Picture 44">
              <a:extLst>
                <a:ext uri="{FF2B5EF4-FFF2-40B4-BE49-F238E27FC236}">
                  <a16:creationId xmlns:a16="http://schemas.microsoft.com/office/drawing/2014/main" id="{77A9D77B-F274-D616-010F-BDF1FA2D673D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7"/>
            <a:srcRect l="11260" t="21414" r="20504" b="8946"/>
            <a:stretch/>
          </p:blipFill>
          <p:spPr>
            <a:xfrm rot="5400000">
              <a:off x="9020251" y="3039563"/>
              <a:ext cx="1571326" cy="1642111"/>
            </a:xfrm>
            <a:prstGeom prst="rect">
              <a:avLst/>
            </a:prstGeom>
          </p:spPr>
        </p:pic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E6278394-3875-B62A-4ADC-57B5927F6753}"/>
                </a:ext>
              </a:extLst>
            </p:cNvPr>
            <p:cNvSpPr txBox="1"/>
            <p:nvPr/>
          </p:nvSpPr>
          <p:spPr>
            <a:xfrm>
              <a:off x="10768686" y="3084938"/>
              <a:ext cx="128759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Preliminary</a:t>
              </a:r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90B3410E-436C-15A3-C975-6EA37CC22C61}"/>
                </a:ext>
              </a:extLst>
            </p:cNvPr>
            <p:cNvSpPr txBox="1"/>
            <p:nvPr/>
          </p:nvSpPr>
          <p:spPr>
            <a:xfrm>
              <a:off x="7488939" y="3578673"/>
              <a:ext cx="14203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430 nm</a:t>
              </a:r>
            </a:p>
            <a:p>
              <a:pPr algn="ctr"/>
              <a:r>
                <a:rPr lang="en-US" b="1" dirty="0">
                  <a:solidFill>
                    <a:srgbClr val="0000FF"/>
                  </a:solidFill>
                </a:rPr>
                <a:t>fluorescence</a:t>
              </a:r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9987FDB4-4065-88DB-A0DD-CA6C9586448C}"/>
                </a:ext>
              </a:extLst>
            </p:cNvPr>
            <p:cNvSpPr txBox="1"/>
            <p:nvPr/>
          </p:nvSpPr>
          <p:spPr>
            <a:xfrm>
              <a:off x="10605893" y="3601533"/>
              <a:ext cx="1420352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488 nm</a:t>
              </a:r>
            </a:p>
            <a:p>
              <a:pPr algn="ctr"/>
              <a:r>
                <a:rPr lang="en-US" b="1" dirty="0">
                  <a:solidFill>
                    <a:srgbClr val="00B0F0"/>
                  </a:solidFill>
                </a:rPr>
                <a:t>fluorescence</a:t>
              </a:r>
            </a:p>
          </p:txBody>
        </p:sp>
      </p:grpSp>
      <p:sp>
        <p:nvSpPr>
          <p:cNvPr id="60" name="TextBox 59">
            <a:extLst>
              <a:ext uri="{FF2B5EF4-FFF2-40B4-BE49-F238E27FC236}">
                <a16:creationId xmlns:a16="http://schemas.microsoft.com/office/drawing/2014/main" id="{4FAEEDD4-665C-4FA5-3C0D-70F3A52BEFF2}"/>
              </a:ext>
            </a:extLst>
          </p:cNvPr>
          <p:cNvSpPr txBox="1"/>
          <p:nvPr/>
        </p:nvSpPr>
        <p:spPr>
          <a:xfrm>
            <a:off x="6478922" y="5159939"/>
            <a:ext cx="557736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To do: </a:t>
            </a:r>
            <a:r>
              <a:rPr lang="en-US" dirty="0" err="1"/>
              <a:t>i</a:t>
            </a:r>
            <a:r>
              <a:rPr lang="en-US" dirty="0"/>
              <a:t>)</a:t>
            </a:r>
            <a:r>
              <a:rPr lang="en-US" b="1" dirty="0"/>
              <a:t> </a:t>
            </a:r>
            <a:r>
              <a:rPr lang="en-US" dirty="0"/>
              <a:t>calibrate imaging system at </a:t>
            </a:r>
            <a:r>
              <a:rPr lang="en-US" b="1" dirty="0">
                <a:solidFill>
                  <a:srgbClr val="0000FF"/>
                </a:solidFill>
              </a:rPr>
              <a:t>430</a:t>
            </a:r>
            <a:r>
              <a:rPr lang="en-US" dirty="0"/>
              <a:t>, </a:t>
            </a:r>
            <a:r>
              <a:rPr lang="en-US" b="1" dirty="0">
                <a:solidFill>
                  <a:srgbClr val="00B0F0"/>
                </a:solidFill>
              </a:rPr>
              <a:t>488</a:t>
            </a:r>
            <a:r>
              <a:rPr lang="en-US" dirty="0"/>
              <a:t> and </a:t>
            </a:r>
            <a:r>
              <a:rPr lang="en-US" b="1" dirty="0">
                <a:solidFill>
                  <a:srgbClr val="92D050"/>
                </a:solidFill>
              </a:rPr>
              <a:t>559 nm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en-US" dirty="0">
                <a:sym typeface="Wingdings" panose="05000000000000000000" pitchFamily="2" charset="2"/>
              </a:rPr>
              <a:t>m</a:t>
            </a:r>
            <a:r>
              <a:rPr lang="en-US" dirty="0"/>
              <a:t>ove from </a:t>
            </a:r>
            <a:r>
              <a:rPr lang="en-US" i="1" dirty="0"/>
              <a:t>detected</a:t>
            </a:r>
            <a:r>
              <a:rPr lang="en-US" dirty="0"/>
              <a:t> to </a:t>
            </a:r>
            <a:r>
              <a:rPr lang="en-US" i="1" dirty="0"/>
              <a:t>emitted</a:t>
            </a:r>
            <a:r>
              <a:rPr lang="en-US" dirty="0"/>
              <a:t> photon ratio</a:t>
            </a:r>
            <a:endParaRPr lang="en-US" b="1" dirty="0"/>
          </a:p>
          <a:p>
            <a:pPr marL="285750" indent="-285750" algn="ctr">
              <a:buFont typeface="Wingdings" panose="05000000000000000000" pitchFamily="2" charset="2"/>
              <a:buChar char="à"/>
            </a:pPr>
            <a:endParaRPr lang="en-US" b="1" dirty="0"/>
          </a:p>
          <a:p>
            <a:pPr algn="ctr"/>
            <a:r>
              <a:rPr lang="en-US" dirty="0"/>
              <a:t>ii) collect data using 488/559 nm filter</a:t>
            </a:r>
          </a:p>
        </p:txBody>
      </p:sp>
    </p:spTree>
    <p:extLst>
      <p:ext uri="{BB962C8B-B14F-4D97-AF65-F5344CB8AC3E}">
        <p14:creationId xmlns:p14="http://schemas.microsoft.com/office/powerpoint/2010/main" val="38332305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  <p:bldP spid="46" grpId="0"/>
      <p:bldP spid="60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FFD0B02-4B4B-42A0-9900-35D50C93C915}"/>
              </a:ext>
            </a:extLst>
          </p:cNvPr>
          <p:cNvSpPr txBox="1"/>
          <p:nvPr/>
        </p:nvSpPr>
        <p:spPr>
          <a:xfrm>
            <a:off x="29516" y="9783"/>
            <a:ext cx="695921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Resonance Raman optical cycling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443CB4-437A-44C1-7178-E523D5C8E6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75008"/>
            <a:ext cx="12192000" cy="475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74661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28918B28-6B91-4F73-973C-3E49D7EB0156}"/>
              </a:ext>
            </a:extLst>
          </p:cNvPr>
          <p:cNvSpPr txBox="1"/>
          <p:nvPr/>
        </p:nvSpPr>
        <p:spPr>
          <a:xfrm>
            <a:off x="87602" y="60802"/>
            <a:ext cx="29290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Laser Cooling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6702FCE-E598-401E-9E4C-4E8A36179E70}"/>
              </a:ext>
            </a:extLst>
          </p:cNvPr>
          <p:cNvSpPr txBox="1"/>
          <p:nvPr/>
        </p:nvSpPr>
        <p:spPr>
          <a:xfrm>
            <a:off x="203200" y="1065749"/>
            <a:ext cx="51991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/>
              <a:t>Centred on three simple concepts: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8365FAC-9A0C-4098-AF18-C48933CCAB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4145" y="3268375"/>
            <a:ext cx="1079275" cy="840372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4A342939-5F7C-4977-9AB8-2157C3D16EFC}"/>
              </a:ext>
            </a:extLst>
          </p:cNvPr>
          <p:cNvGrpSpPr/>
          <p:nvPr/>
        </p:nvGrpSpPr>
        <p:grpSpPr>
          <a:xfrm>
            <a:off x="8395737" y="1422167"/>
            <a:ext cx="2066005" cy="1316963"/>
            <a:chOff x="4947606" y="1052276"/>
            <a:chExt cx="2273518" cy="1449242"/>
          </a:xfrm>
        </p:grpSpPr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5BE69C7D-2CB0-46F2-B422-35791EA7FBA4}"/>
                </a:ext>
              </a:extLst>
            </p:cNvPr>
            <p:cNvCxnSpPr/>
            <p:nvPr/>
          </p:nvCxnSpPr>
          <p:spPr bwMode="auto">
            <a:xfrm>
              <a:off x="4947606" y="2305723"/>
              <a:ext cx="118649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78A3039C-1B4E-41B3-B65E-863E2436050C}"/>
                </a:ext>
              </a:extLst>
            </p:cNvPr>
            <p:cNvSpPr/>
            <p:nvPr/>
          </p:nvSpPr>
          <p:spPr>
            <a:xfrm>
              <a:off x="6152768" y="2061220"/>
              <a:ext cx="1068356" cy="4402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Ground</a:t>
              </a:r>
              <a:endParaRPr lang="en-US" sz="2000" b="1" dirty="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D0363090-7EF4-41FE-9832-01CDEFDF8514}"/>
                </a:ext>
              </a:extLst>
            </p:cNvPr>
            <p:cNvSpPr/>
            <p:nvPr/>
          </p:nvSpPr>
          <p:spPr>
            <a:xfrm>
              <a:off x="6142503" y="1052276"/>
              <a:ext cx="1022916" cy="44029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000" dirty="0"/>
                <a:t>Excited</a:t>
              </a:r>
              <a:endParaRPr lang="en-US" sz="2000" b="1" dirty="0"/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889F564-7E80-4573-B13F-1F29F1FAB3ED}"/>
                </a:ext>
              </a:extLst>
            </p:cNvPr>
            <p:cNvCxnSpPr/>
            <p:nvPr/>
          </p:nvCxnSpPr>
          <p:spPr bwMode="auto">
            <a:xfrm>
              <a:off x="4947606" y="1286548"/>
              <a:ext cx="1186494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bg2">
                  <a:lumMod val="50000"/>
                </a:schemeClr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2" name="Line 25">
              <a:extLst>
                <a:ext uri="{FF2B5EF4-FFF2-40B4-BE49-F238E27FC236}">
                  <a16:creationId xmlns:a16="http://schemas.microsoft.com/office/drawing/2014/main" id="{5B3559C2-4E8A-4ABC-AC3F-F22E67096433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5528514" y="1290441"/>
              <a:ext cx="0" cy="100508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 type="none"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en-US" sz="2000"/>
            </a:p>
          </p:txBody>
        </p:sp>
        <p:sp>
          <p:nvSpPr>
            <p:cNvPr id="13" name="Text Box 28">
              <a:extLst>
                <a:ext uri="{FF2B5EF4-FFF2-40B4-BE49-F238E27FC236}">
                  <a16:creationId xmlns:a16="http://schemas.microsoft.com/office/drawing/2014/main" id="{58BC707E-CC4B-47D9-B61A-51C917EE737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960380" y="1684141"/>
              <a:ext cx="668867" cy="4402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000" dirty="0">
                  <a:latin typeface="Symbol" pitchFamily="18" charset="2"/>
                </a:rPr>
                <a:t>w</a:t>
              </a:r>
              <a:r>
                <a:rPr lang="en-US" sz="2000" baseline="-25000" dirty="0">
                  <a:latin typeface="Symbol" pitchFamily="18" charset="2"/>
                </a:rPr>
                <a:t>0</a:t>
              </a:r>
              <a:endParaRPr lang="en-US" sz="2000" baseline="-25000" dirty="0"/>
            </a:p>
          </p:txBody>
        </p:sp>
      </p:grpSp>
      <p:pic>
        <p:nvPicPr>
          <p:cNvPr id="14" name="Picture 2" descr="Image result for the Doppler effect photon">
            <a:extLst>
              <a:ext uri="{FF2B5EF4-FFF2-40B4-BE49-F238E27FC236}">
                <a16:creationId xmlns:a16="http://schemas.microsoft.com/office/drawing/2014/main" id="{D7C1CD27-712E-4722-AD6C-14C62A3A80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26095" y="4685664"/>
            <a:ext cx="1923624" cy="1147763"/>
          </a:xfrm>
          <a:prstGeom prst="rect">
            <a:avLst/>
          </a:prstGeom>
          <a:noFill/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DEDCD5F-F440-455F-B448-547604C2587E}"/>
              </a:ext>
            </a:extLst>
          </p:cNvPr>
          <p:cNvCxnSpPr/>
          <p:nvPr/>
        </p:nvCxnSpPr>
        <p:spPr>
          <a:xfrm>
            <a:off x="8259445" y="5269071"/>
            <a:ext cx="1673225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Rectangle 15">
            <a:extLst>
              <a:ext uri="{FF2B5EF4-FFF2-40B4-BE49-F238E27FC236}">
                <a16:creationId xmlns:a16="http://schemas.microsoft.com/office/drawing/2014/main" id="{C89535F5-16C5-4FF9-9857-6EB2F17A4741}"/>
              </a:ext>
            </a:extLst>
          </p:cNvPr>
          <p:cNvSpPr/>
          <p:nvPr/>
        </p:nvSpPr>
        <p:spPr>
          <a:xfrm>
            <a:off x="2718066" y="1667152"/>
            <a:ext cx="6096000" cy="3539430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GB" sz="2800" dirty="0"/>
          </a:p>
          <a:p>
            <a:pPr marL="457200" indent="-457200">
              <a:buAutoNum type="arabicPeriod"/>
            </a:pPr>
            <a:r>
              <a:rPr lang="en-GB" sz="2800" b="1" dirty="0"/>
              <a:t>Resonance</a:t>
            </a:r>
            <a:endParaRPr lang="en-GB" sz="2800" dirty="0"/>
          </a:p>
          <a:p>
            <a:pPr marL="457200" indent="-457200">
              <a:buAutoNum type="arabicPeriod"/>
            </a:pPr>
            <a:endParaRPr lang="en-GB" sz="2800" dirty="0"/>
          </a:p>
          <a:p>
            <a:pPr marL="457200" indent="-457200">
              <a:buAutoNum type="arabicPeriod"/>
            </a:pPr>
            <a:endParaRPr lang="en-US" sz="2800" dirty="0"/>
          </a:p>
          <a:p>
            <a:pPr marL="457200" indent="-457200">
              <a:buAutoNum type="arabicPeriod"/>
            </a:pPr>
            <a:r>
              <a:rPr lang="en-GB" sz="2800" b="1" dirty="0"/>
              <a:t>Photons carry momentum </a:t>
            </a:r>
            <a:r>
              <a:rPr lang="en-GB" sz="2800" dirty="0"/>
              <a:t>   </a:t>
            </a:r>
          </a:p>
          <a:p>
            <a:pPr marL="457200" indent="-457200">
              <a:buAutoNum type="arabicPeriod"/>
            </a:pPr>
            <a:endParaRPr lang="en-GB" sz="2800" dirty="0"/>
          </a:p>
          <a:p>
            <a:pPr marL="457200" indent="-457200">
              <a:buAutoNum type="arabicPeriod"/>
            </a:pPr>
            <a:endParaRPr lang="en-GB" sz="2800" dirty="0"/>
          </a:p>
          <a:p>
            <a:pPr marL="457200" indent="-457200">
              <a:buAutoNum type="arabicPeriod"/>
            </a:pPr>
            <a:r>
              <a:rPr lang="en-GB" sz="2800" b="1" dirty="0"/>
              <a:t>The Doppler effect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55516846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67D172C-0934-45A8-9406-C12454FE64F3}"/>
              </a:ext>
            </a:extLst>
          </p:cNvPr>
          <p:cNvSpPr txBox="1"/>
          <p:nvPr/>
        </p:nvSpPr>
        <p:spPr>
          <a:xfrm>
            <a:off x="87602" y="60802"/>
            <a:ext cx="748217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Laser Cooling I – Radiation Pressure</a:t>
            </a:r>
            <a:endParaRPr lang="en-US" sz="3200" dirty="0"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EDA6720-7D9A-4BB9-8673-BFDB33C02DBA}"/>
              </a:ext>
            </a:extLst>
          </p:cNvPr>
          <p:cNvSpPr txBox="1"/>
          <p:nvPr/>
        </p:nvSpPr>
        <p:spPr>
          <a:xfrm>
            <a:off x="87602" y="741482"/>
            <a:ext cx="91860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Photons carry momentum </a:t>
            </a:r>
            <a:r>
              <a:rPr lang="en-US" sz="2400" dirty="0">
                <a:sym typeface="Wingdings" panose="05000000000000000000" pitchFamily="2" charset="2"/>
              </a:rPr>
              <a:t> absorbing a photon exerts a </a:t>
            </a:r>
            <a:r>
              <a:rPr lang="en-US" sz="2400" dirty="0">
                <a:solidFill>
                  <a:srgbClr val="0000FF"/>
                </a:solidFill>
                <a:sym typeface="Wingdings" panose="05000000000000000000" pitchFamily="2" charset="2"/>
              </a:rPr>
              <a:t>force</a:t>
            </a:r>
            <a:r>
              <a:rPr lang="en-US" sz="2400" dirty="0">
                <a:sym typeface="Wingdings" panose="05000000000000000000" pitchFamily="2" charset="2"/>
              </a:rPr>
              <a:t> on atom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9528FA1-8C48-43D6-AE5C-364705D8AE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9355" y="3860349"/>
            <a:ext cx="807201" cy="628523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C8F72F47-A961-4046-B083-89F23EFF65D8}"/>
              </a:ext>
            </a:extLst>
          </p:cNvPr>
          <p:cNvGrpSpPr/>
          <p:nvPr/>
        </p:nvGrpSpPr>
        <p:grpSpPr>
          <a:xfrm>
            <a:off x="2838818" y="2745617"/>
            <a:ext cx="2215653" cy="1694961"/>
            <a:chOff x="849514" y="2399847"/>
            <a:chExt cx="2835749" cy="2169331"/>
          </a:xfrm>
        </p:grpSpPr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D8637DEB-91A4-42EF-A78B-A9E7EEDDAC04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366916A4-C4C4-4025-805B-2522C0D73BE3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0507019-397B-433E-902D-9A0E7B04EE98}"/>
                </a:ext>
              </a:extLst>
            </p:cNvPr>
            <p:cNvCxnSpPr/>
            <p:nvPr/>
          </p:nvCxnSpPr>
          <p:spPr bwMode="auto">
            <a:xfrm>
              <a:off x="1454117" y="2833838"/>
              <a:ext cx="9601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1F1A818-259B-47CC-96AD-77641A0BBC2E}"/>
                </a:ext>
              </a:extLst>
            </p:cNvPr>
            <p:cNvCxnSpPr/>
            <p:nvPr/>
          </p:nvCxnSpPr>
          <p:spPr bwMode="auto">
            <a:xfrm>
              <a:off x="1454117" y="4190811"/>
              <a:ext cx="9601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2" name="Straight Arrow Connector 11">
              <a:extLst>
                <a:ext uri="{FF2B5EF4-FFF2-40B4-BE49-F238E27FC236}">
                  <a16:creationId xmlns:a16="http://schemas.microsoft.com/office/drawing/2014/main" id="{C3065D22-E6B5-48C0-871F-3604D6210EA3}"/>
                </a:ext>
              </a:extLst>
            </p:cNvPr>
            <p:cNvCxnSpPr/>
            <p:nvPr/>
          </p:nvCxnSpPr>
          <p:spPr bwMode="auto">
            <a:xfrm flipV="1">
              <a:off x="1319698" y="2738588"/>
              <a:ext cx="0" cy="1512899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F3D940D-2077-4E3A-83DC-6101A52E64C1}"/>
                </a:ext>
              </a:extLst>
            </p:cNvPr>
            <p:cNvSpPr txBox="1"/>
            <p:nvPr/>
          </p:nvSpPr>
          <p:spPr>
            <a:xfrm rot="16200000">
              <a:off x="587875" y="3295722"/>
              <a:ext cx="992578" cy="35452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dirty="0">
                  <a:solidFill>
                    <a:schemeClr val="bg1"/>
                  </a:solidFill>
                </a:rPr>
                <a:t>Energy</a:t>
              </a:r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4B17727E-D834-4CB9-B229-5B24DAE4420D}"/>
                </a:ext>
              </a:extLst>
            </p:cNvPr>
            <p:cNvSpPr/>
            <p:nvPr/>
          </p:nvSpPr>
          <p:spPr>
            <a:xfrm>
              <a:off x="2674252" y="4073048"/>
              <a:ext cx="917337" cy="337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Ground</a:t>
              </a:r>
              <a:endParaRPr lang="en-US" sz="1200" b="1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14DD92EF-2FED-4EF2-ABDE-9773CA564747}"/>
                </a:ext>
              </a:extLst>
            </p:cNvPr>
            <p:cNvSpPr/>
            <p:nvPr/>
          </p:nvSpPr>
          <p:spPr>
            <a:xfrm>
              <a:off x="2781427" y="2639531"/>
              <a:ext cx="903836" cy="33712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Excited</a:t>
              </a:r>
              <a:endParaRPr lang="en-US" sz="1200" b="1" dirty="0"/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53715494-B8A6-44A2-BDF2-F34677696718}"/>
                </a:ext>
              </a:extLst>
            </p:cNvPr>
            <p:cNvSpPr/>
            <p:nvPr/>
          </p:nvSpPr>
          <p:spPr bwMode="auto">
            <a:xfrm>
              <a:off x="1811539" y="4062166"/>
              <a:ext cx="242681" cy="242681"/>
            </a:xfrm>
            <a:prstGeom prst="ellipse">
              <a:avLst/>
            </a:prstGeom>
            <a:gradFill>
              <a:gsLst>
                <a:gs pos="30000">
                  <a:srgbClr val="FF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DE6B1B9-2D34-4619-A56E-6B4E0264B2ED}"/>
              </a:ext>
            </a:extLst>
          </p:cNvPr>
          <p:cNvGrpSpPr/>
          <p:nvPr/>
        </p:nvGrpSpPr>
        <p:grpSpPr>
          <a:xfrm>
            <a:off x="5261534" y="1340991"/>
            <a:ext cx="1694961" cy="1694961"/>
            <a:chOff x="849514" y="2399847"/>
            <a:chExt cx="2169331" cy="2169331"/>
          </a:xfrm>
        </p:grpSpPr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64E9F94A-A403-4B9B-8A4F-D716A059F827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7B78538A-0A8B-4046-B299-D14D7F576CAA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771981D-F1CF-4F4D-985A-97CA47AC003D}"/>
                </a:ext>
              </a:extLst>
            </p:cNvPr>
            <p:cNvCxnSpPr/>
            <p:nvPr/>
          </p:nvCxnSpPr>
          <p:spPr bwMode="auto">
            <a:xfrm>
              <a:off x="1454117" y="2833838"/>
              <a:ext cx="9601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F80F25-0938-47B2-B520-1A3A6AB28498}"/>
                </a:ext>
              </a:extLst>
            </p:cNvPr>
            <p:cNvCxnSpPr/>
            <p:nvPr/>
          </p:nvCxnSpPr>
          <p:spPr bwMode="auto">
            <a:xfrm>
              <a:off x="1454117" y="4190811"/>
              <a:ext cx="9601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A8C2036B-DAB5-4B04-85E9-6716C45BBEC6}"/>
                </a:ext>
              </a:extLst>
            </p:cNvPr>
            <p:cNvSpPr/>
            <p:nvPr/>
          </p:nvSpPr>
          <p:spPr bwMode="auto">
            <a:xfrm>
              <a:off x="1811539" y="2710064"/>
              <a:ext cx="242681" cy="242681"/>
            </a:xfrm>
            <a:prstGeom prst="ellipse">
              <a:avLst/>
            </a:prstGeom>
            <a:gradFill>
              <a:gsLst>
                <a:gs pos="30000">
                  <a:srgbClr val="FF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CD641BD-8754-4377-82FB-DF9F8C64164B}"/>
              </a:ext>
            </a:extLst>
          </p:cNvPr>
          <p:cNvCxnSpPr/>
          <p:nvPr/>
        </p:nvCxnSpPr>
        <p:spPr bwMode="auto">
          <a:xfrm>
            <a:off x="7002919" y="2156532"/>
            <a:ext cx="316930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24" name="Picture 23">
            <a:extLst>
              <a:ext uri="{FF2B5EF4-FFF2-40B4-BE49-F238E27FC236}">
                <a16:creationId xmlns:a16="http://schemas.microsoft.com/office/drawing/2014/main" id="{584007D7-C929-4130-9040-E53D1081758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79"/>
          <a:stretch/>
        </p:blipFill>
        <p:spPr>
          <a:xfrm>
            <a:off x="6993635" y="1437062"/>
            <a:ext cx="244226" cy="648648"/>
          </a:xfrm>
          <a:prstGeom prst="rect">
            <a:avLst/>
          </a:prstGeom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55E339E9-D009-4C18-BD65-F02D772706B7}"/>
              </a:ext>
            </a:extLst>
          </p:cNvPr>
          <p:cNvGrpSpPr/>
          <p:nvPr/>
        </p:nvGrpSpPr>
        <p:grpSpPr>
          <a:xfrm>
            <a:off x="7656573" y="2754759"/>
            <a:ext cx="1694961" cy="1694961"/>
            <a:chOff x="849514" y="2399847"/>
            <a:chExt cx="2169331" cy="2169331"/>
          </a:xfrm>
        </p:grpSpPr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E3E617B9-662A-46F0-8854-446AF63A1915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27" name="Oval 26">
              <a:extLst>
                <a:ext uri="{FF2B5EF4-FFF2-40B4-BE49-F238E27FC236}">
                  <a16:creationId xmlns:a16="http://schemas.microsoft.com/office/drawing/2014/main" id="{1D38F54F-96AF-4758-B5F0-F0DE9901C36E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3EBC5EFA-99FA-43F0-AC8F-DE40488D728A}"/>
                </a:ext>
              </a:extLst>
            </p:cNvPr>
            <p:cNvCxnSpPr/>
            <p:nvPr/>
          </p:nvCxnSpPr>
          <p:spPr bwMode="auto">
            <a:xfrm>
              <a:off x="1454117" y="2833838"/>
              <a:ext cx="9601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30BB13AF-5244-465F-92E4-951E0E971E9F}"/>
                </a:ext>
              </a:extLst>
            </p:cNvPr>
            <p:cNvCxnSpPr/>
            <p:nvPr/>
          </p:nvCxnSpPr>
          <p:spPr bwMode="auto">
            <a:xfrm>
              <a:off x="1454117" y="4190811"/>
              <a:ext cx="9601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D958BFD7-0DB4-4097-973E-161A57F04AA2}"/>
                </a:ext>
              </a:extLst>
            </p:cNvPr>
            <p:cNvSpPr/>
            <p:nvPr/>
          </p:nvSpPr>
          <p:spPr bwMode="auto">
            <a:xfrm>
              <a:off x="1811539" y="2710064"/>
              <a:ext cx="242681" cy="242681"/>
            </a:xfrm>
            <a:prstGeom prst="ellipse">
              <a:avLst/>
            </a:prstGeom>
            <a:gradFill>
              <a:gsLst>
                <a:gs pos="30000">
                  <a:srgbClr val="FF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D96B61A8-0EFB-477B-85D7-C3D118D62A67}"/>
              </a:ext>
            </a:extLst>
          </p:cNvPr>
          <p:cNvGrpSpPr/>
          <p:nvPr/>
        </p:nvGrpSpPr>
        <p:grpSpPr>
          <a:xfrm rot="19928696">
            <a:off x="8595010" y="2504607"/>
            <a:ext cx="839333" cy="457618"/>
            <a:chOff x="7229475" y="1514475"/>
            <a:chExt cx="882650" cy="481235"/>
          </a:xfrm>
        </p:grpSpPr>
        <p:grpSp>
          <p:nvGrpSpPr>
            <p:cNvPr id="32" name="Group 22">
              <a:extLst>
                <a:ext uri="{FF2B5EF4-FFF2-40B4-BE49-F238E27FC236}">
                  <a16:creationId xmlns:a16="http://schemas.microsoft.com/office/drawing/2014/main" id="{36B2EAB4-E031-406E-A003-50BA24AE50AF}"/>
                </a:ext>
              </a:extLst>
            </p:cNvPr>
            <p:cNvGrpSpPr/>
            <p:nvPr/>
          </p:nvGrpSpPr>
          <p:grpSpPr>
            <a:xfrm>
              <a:off x="7229475" y="1514475"/>
              <a:ext cx="882650" cy="481235"/>
              <a:chOff x="7229475" y="1514475"/>
              <a:chExt cx="882650" cy="481235"/>
            </a:xfrm>
          </p:grpSpPr>
          <p:sp>
            <p:nvSpPr>
              <p:cNvPr id="34" name="Freeform 31">
                <a:extLst>
                  <a:ext uri="{FF2B5EF4-FFF2-40B4-BE49-F238E27FC236}">
                    <a16:creationId xmlns:a16="http://schemas.microsoft.com/office/drawing/2014/main" id="{F3197455-7ECD-420F-8D11-ADBA3B15C2E8}"/>
                  </a:ext>
                </a:extLst>
              </p:cNvPr>
              <p:cNvSpPr/>
              <p:nvPr/>
            </p:nvSpPr>
            <p:spPr bwMode="auto">
              <a:xfrm>
                <a:off x="7229475" y="1514475"/>
                <a:ext cx="852488" cy="481235"/>
              </a:xfrm>
              <a:custGeom>
                <a:avLst/>
                <a:gdLst>
                  <a:gd name="connsiteX0" fmla="*/ 0 w 852488"/>
                  <a:gd name="connsiteY0" fmla="*/ 242888 h 481235"/>
                  <a:gd name="connsiteX1" fmla="*/ 35719 w 852488"/>
                  <a:gd name="connsiteY1" fmla="*/ 161925 h 481235"/>
                  <a:gd name="connsiteX2" fmla="*/ 95250 w 852488"/>
                  <a:gd name="connsiteY2" fmla="*/ 378619 h 481235"/>
                  <a:gd name="connsiteX3" fmla="*/ 164306 w 852488"/>
                  <a:gd name="connsiteY3" fmla="*/ 66675 h 481235"/>
                  <a:gd name="connsiteX4" fmla="*/ 219075 w 852488"/>
                  <a:gd name="connsiteY4" fmla="*/ 481013 h 481235"/>
                  <a:gd name="connsiteX5" fmla="*/ 309563 w 852488"/>
                  <a:gd name="connsiteY5" fmla="*/ 0 h 481235"/>
                  <a:gd name="connsiteX6" fmla="*/ 383381 w 852488"/>
                  <a:gd name="connsiteY6" fmla="*/ 481013 h 481235"/>
                  <a:gd name="connsiteX7" fmla="*/ 454819 w 852488"/>
                  <a:gd name="connsiteY7" fmla="*/ 52388 h 481235"/>
                  <a:gd name="connsiteX8" fmla="*/ 516731 w 852488"/>
                  <a:gd name="connsiteY8" fmla="*/ 385763 h 481235"/>
                  <a:gd name="connsiteX9" fmla="*/ 581025 w 852488"/>
                  <a:gd name="connsiteY9" fmla="*/ 159544 h 481235"/>
                  <a:gd name="connsiteX10" fmla="*/ 657225 w 852488"/>
                  <a:gd name="connsiteY10" fmla="*/ 288131 h 481235"/>
                  <a:gd name="connsiteX11" fmla="*/ 719138 w 852488"/>
                  <a:gd name="connsiteY11" fmla="*/ 204788 h 481235"/>
                  <a:gd name="connsiteX12" fmla="*/ 852488 w 852488"/>
                  <a:gd name="connsiteY12" fmla="*/ 390525 h 48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2488" h="481235">
                    <a:moveTo>
                      <a:pt x="0" y="242888"/>
                    </a:moveTo>
                    <a:cubicBezTo>
                      <a:pt x="9922" y="191095"/>
                      <a:pt x="19844" y="139303"/>
                      <a:pt x="35719" y="161925"/>
                    </a:cubicBezTo>
                    <a:cubicBezTo>
                      <a:pt x="51594" y="184547"/>
                      <a:pt x="73819" y="394494"/>
                      <a:pt x="95250" y="378619"/>
                    </a:cubicBezTo>
                    <a:cubicBezTo>
                      <a:pt x="116681" y="362744"/>
                      <a:pt x="143669" y="49609"/>
                      <a:pt x="164306" y="66675"/>
                    </a:cubicBezTo>
                    <a:cubicBezTo>
                      <a:pt x="184944" y="83741"/>
                      <a:pt x="194866" y="492126"/>
                      <a:pt x="219075" y="481013"/>
                    </a:cubicBezTo>
                    <a:cubicBezTo>
                      <a:pt x="243285" y="469901"/>
                      <a:pt x="282179" y="0"/>
                      <a:pt x="309563" y="0"/>
                    </a:cubicBezTo>
                    <a:cubicBezTo>
                      <a:pt x="336947" y="0"/>
                      <a:pt x="359172" y="472282"/>
                      <a:pt x="383381" y="481013"/>
                    </a:cubicBezTo>
                    <a:cubicBezTo>
                      <a:pt x="407590" y="489744"/>
                      <a:pt x="432594" y="68263"/>
                      <a:pt x="454819" y="52388"/>
                    </a:cubicBezTo>
                    <a:cubicBezTo>
                      <a:pt x="477044" y="36513"/>
                      <a:pt x="495697" y="367904"/>
                      <a:pt x="516731" y="385763"/>
                    </a:cubicBezTo>
                    <a:cubicBezTo>
                      <a:pt x="537765" y="403622"/>
                      <a:pt x="557609" y="175816"/>
                      <a:pt x="581025" y="159544"/>
                    </a:cubicBezTo>
                    <a:cubicBezTo>
                      <a:pt x="604441" y="143272"/>
                      <a:pt x="634206" y="280590"/>
                      <a:pt x="657225" y="288131"/>
                    </a:cubicBezTo>
                    <a:cubicBezTo>
                      <a:pt x="680244" y="295672"/>
                      <a:pt x="686594" y="187722"/>
                      <a:pt x="719138" y="204788"/>
                    </a:cubicBezTo>
                    <a:cubicBezTo>
                      <a:pt x="751682" y="221854"/>
                      <a:pt x="802085" y="306189"/>
                      <a:pt x="852488" y="39052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FB3E86E9-8A09-45D4-B616-0DC54AA2E9AA}"/>
                  </a:ext>
                </a:extLst>
              </p:cNvPr>
              <p:cNvSpPr/>
              <p:nvPr/>
            </p:nvSpPr>
            <p:spPr bwMode="auto">
              <a:xfrm>
                <a:off x="7962900" y="1682750"/>
                <a:ext cx="149225" cy="2381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sp>
          <p:nvSpPr>
            <p:cNvPr id="33" name="Isosceles Triangle 32">
              <a:extLst>
                <a:ext uri="{FF2B5EF4-FFF2-40B4-BE49-F238E27FC236}">
                  <a16:creationId xmlns:a16="http://schemas.microsoft.com/office/drawing/2014/main" id="{3E124A5E-DEBB-43D2-A8B8-273A1D6A2753}"/>
                </a:ext>
              </a:extLst>
            </p:cNvPr>
            <p:cNvSpPr/>
            <p:nvPr/>
          </p:nvSpPr>
          <p:spPr bwMode="auto">
            <a:xfrm rot="5400000">
              <a:off x="7974139" y="1665082"/>
              <a:ext cx="85458" cy="117413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47FB2F1-4012-4E3D-9721-25EB665A66FF}"/>
              </a:ext>
            </a:extLst>
          </p:cNvPr>
          <p:cNvGrpSpPr/>
          <p:nvPr/>
        </p:nvGrpSpPr>
        <p:grpSpPr>
          <a:xfrm>
            <a:off x="-1019344" y="3402731"/>
            <a:ext cx="839333" cy="457618"/>
            <a:chOff x="7229475" y="1514475"/>
            <a:chExt cx="882650" cy="481235"/>
          </a:xfrm>
        </p:grpSpPr>
        <p:grpSp>
          <p:nvGrpSpPr>
            <p:cNvPr id="37" name="Group 68">
              <a:extLst>
                <a:ext uri="{FF2B5EF4-FFF2-40B4-BE49-F238E27FC236}">
                  <a16:creationId xmlns:a16="http://schemas.microsoft.com/office/drawing/2014/main" id="{365D5AE4-022B-447B-B425-E003C389D576}"/>
                </a:ext>
              </a:extLst>
            </p:cNvPr>
            <p:cNvGrpSpPr/>
            <p:nvPr/>
          </p:nvGrpSpPr>
          <p:grpSpPr>
            <a:xfrm>
              <a:off x="7229475" y="1514475"/>
              <a:ext cx="882650" cy="481235"/>
              <a:chOff x="7229475" y="1514475"/>
              <a:chExt cx="882650" cy="481235"/>
            </a:xfrm>
          </p:grpSpPr>
          <p:sp>
            <p:nvSpPr>
              <p:cNvPr id="39" name="Freeform 36">
                <a:extLst>
                  <a:ext uri="{FF2B5EF4-FFF2-40B4-BE49-F238E27FC236}">
                    <a16:creationId xmlns:a16="http://schemas.microsoft.com/office/drawing/2014/main" id="{55E936CA-6609-434A-916E-6C3457ED1E86}"/>
                  </a:ext>
                </a:extLst>
              </p:cNvPr>
              <p:cNvSpPr/>
              <p:nvPr/>
            </p:nvSpPr>
            <p:spPr bwMode="auto">
              <a:xfrm>
                <a:off x="7229475" y="1514475"/>
                <a:ext cx="852488" cy="481235"/>
              </a:xfrm>
              <a:custGeom>
                <a:avLst/>
                <a:gdLst>
                  <a:gd name="connsiteX0" fmla="*/ 0 w 852488"/>
                  <a:gd name="connsiteY0" fmla="*/ 242888 h 481235"/>
                  <a:gd name="connsiteX1" fmla="*/ 35719 w 852488"/>
                  <a:gd name="connsiteY1" fmla="*/ 161925 h 481235"/>
                  <a:gd name="connsiteX2" fmla="*/ 95250 w 852488"/>
                  <a:gd name="connsiteY2" fmla="*/ 378619 h 481235"/>
                  <a:gd name="connsiteX3" fmla="*/ 164306 w 852488"/>
                  <a:gd name="connsiteY3" fmla="*/ 66675 h 481235"/>
                  <a:gd name="connsiteX4" fmla="*/ 219075 w 852488"/>
                  <a:gd name="connsiteY4" fmla="*/ 481013 h 481235"/>
                  <a:gd name="connsiteX5" fmla="*/ 309563 w 852488"/>
                  <a:gd name="connsiteY5" fmla="*/ 0 h 481235"/>
                  <a:gd name="connsiteX6" fmla="*/ 383381 w 852488"/>
                  <a:gd name="connsiteY6" fmla="*/ 481013 h 481235"/>
                  <a:gd name="connsiteX7" fmla="*/ 454819 w 852488"/>
                  <a:gd name="connsiteY7" fmla="*/ 52388 h 481235"/>
                  <a:gd name="connsiteX8" fmla="*/ 516731 w 852488"/>
                  <a:gd name="connsiteY8" fmla="*/ 385763 h 481235"/>
                  <a:gd name="connsiteX9" fmla="*/ 581025 w 852488"/>
                  <a:gd name="connsiteY9" fmla="*/ 159544 h 481235"/>
                  <a:gd name="connsiteX10" fmla="*/ 657225 w 852488"/>
                  <a:gd name="connsiteY10" fmla="*/ 288131 h 481235"/>
                  <a:gd name="connsiteX11" fmla="*/ 719138 w 852488"/>
                  <a:gd name="connsiteY11" fmla="*/ 204788 h 481235"/>
                  <a:gd name="connsiteX12" fmla="*/ 852488 w 852488"/>
                  <a:gd name="connsiteY12" fmla="*/ 390525 h 48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2488" h="481235">
                    <a:moveTo>
                      <a:pt x="0" y="242888"/>
                    </a:moveTo>
                    <a:cubicBezTo>
                      <a:pt x="9922" y="191095"/>
                      <a:pt x="19844" y="139303"/>
                      <a:pt x="35719" y="161925"/>
                    </a:cubicBezTo>
                    <a:cubicBezTo>
                      <a:pt x="51594" y="184547"/>
                      <a:pt x="73819" y="394494"/>
                      <a:pt x="95250" y="378619"/>
                    </a:cubicBezTo>
                    <a:cubicBezTo>
                      <a:pt x="116681" y="362744"/>
                      <a:pt x="143669" y="49609"/>
                      <a:pt x="164306" y="66675"/>
                    </a:cubicBezTo>
                    <a:cubicBezTo>
                      <a:pt x="184944" y="83741"/>
                      <a:pt x="194866" y="492126"/>
                      <a:pt x="219075" y="481013"/>
                    </a:cubicBezTo>
                    <a:cubicBezTo>
                      <a:pt x="243285" y="469901"/>
                      <a:pt x="282179" y="0"/>
                      <a:pt x="309563" y="0"/>
                    </a:cubicBezTo>
                    <a:cubicBezTo>
                      <a:pt x="336947" y="0"/>
                      <a:pt x="359172" y="472282"/>
                      <a:pt x="383381" y="481013"/>
                    </a:cubicBezTo>
                    <a:cubicBezTo>
                      <a:pt x="407590" y="489744"/>
                      <a:pt x="432594" y="68263"/>
                      <a:pt x="454819" y="52388"/>
                    </a:cubicBezTo>
                    <a:cubicBezTo>
                      <a:pt x="477044" y="36513"/>
                      <a:pt x="495697" y="367904"/>
                      <a:pt x="516731" y="385763"/>
                    </a:cubicBezTo>
                    <a:cubicBezTo>
                      <a:pt x="537765" y="403622"/>
                      <a:pt x="557609" y="175816"/>
                      <a:pt x="581025" y="159544"/>
                    </a:cubicBezTo>
                    <a:cubicBezTo>
                      <a:pt x="604441" y="143272"/>
                      <a:pt x="634206" y="280590"/>
                      <a:pt x="657225" y="288131"/>
                    </a:cubicBezTo>
                    <a:cubicBezTo>
                      <a:pt x="680244" y="295672"/>
                      <a:pt x="686594" y="187722"/>
                      <a:pt x="719138" y="204788"/>
                    </a:cubicBezTo>
                    <a:cubicBezTo>
                      <a:pt x="751682" y="221854"/>
                      <a:pt x="802085" y="306189"/>
                      <a:pt x="852488" y="39052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1A4FFBF4-271A-40FA-A830-39E084AF8753}"/>
                  </a:ext>
                </a:extLst>
              </p:cNvPr>
              <p:cNvSpPr/>
              <p:nvPr/>
            </p:nvSpPr>
            <p:spPr bwMode="auto">
              <a:xfrm>
                <a:off x="7962900" y="1682750"/>
                <a:ext cx="149225" cy="2381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sp>
          <p:nvSpPr>
            <p:cNvPr id="38" name="Isosceles Triangle 37">
              <a:extLst>
                <a:ext uri="{FF2B5EF4-FFF2-40B4-BE49-F238E27FC236}">
                  <a16:creationId xmlns:a16="http://schemas.microsoft.com/office/drawing/2014/main" id="{18C5F85D-4F46-42E7-A4B0-3C0419E7128E}"/>
                </a:ext>
              </a:extLst>
            </p:cNvPr>
            <p:cNvSpPr/>
            <p:nvPr/>
          </p:nvSpPr>
          <p:spPr bwMode="auto">
            <a:xfrm rot="5400000">
              <a:off x="7974139" y="1665082"/>
              <a:ext cx="85458" cy="117413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DDBE4433-DE80-4765-B2A3-BB1CD3E18F6D}"/>
              </a:ext>
            </a:extLst>
          </p:cNvPr>
          <p:cNvGrpSpPr/>
          <p:nvPr/>
        </p:nvGrpSpPr>
        <p:grpSpPr>
          <a:xfrm>
            <a:off x="5265588" y="4142318"/>
            <a:ext cx="1694961" cy="1694961"/>
            <a:chOff x="849514" y="2399847"/>
            <a:chExt cx="2169331" cy="2169331"/>
          </a:xfrm>
        </p:grpSpPr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8EA9EFBA-D41C-4E79-A5DF-B9028BC7FB0E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202437F9-7E40-49B6-AD3A-B32A711C2776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44" name="Straight Connector 43">
              <a:extLst>
                <a:ext uri="{FF2B5EF4-FFF2-40B4-BE49-F238E27FC236}">
                  <a16:creationId xmlns:a16="http://schemas.microsoft.com/office/drawing/2014/main" id="{F389FEC1-3AEC-48A9-852B-390D50042B39}"/>
                </a:ext>
              </a:extLst>
            </p:cNvPr>
            <p:cNvCxnSpPr/>
            <p:nvPr/>
          </p:nvCxnSpPr>
          <p:spPr bwMode="auto">
            <a:xfrm>
              <a:off x="1454117" y="2833838"/>
              <a:ext cx="9601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5" name="Straight Connector 44">
              <a:extLst>
                <a:ext uri="{FF2B5EF4-FFF2-40B4-BE49-F238E27FC236}">
                  <a16:creationId xmlns:a16="http://schemas.microsoft.com/office/drawing/2014/main" id="{FA144C91-CC93-40C2-B608-BDBFADA1280F}"/>
                </a:ext>
              </a:extLst>
            </p:cNvPr>
            <p:cNvCxnSpPr/>
            <p:nvPr/>
          </p:nvCxnSpPr>
          <p:spPr bwMode="auto">
            <a:xfrm>
              <a:off x="1454117" y="4190811"/>
              <a:ext cx="960125" cy="0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CB3AD7FC-666F-4395-84B4-1AF166CDF0CB}"/>
                </a:ext>
              </a:extLst>
            </p:cNvPr>
            <p:cNvSpPr/>
            <p:nvPr/>
          </p:nvSpPr>
          <p:spPr bwMode="auto">
            <a:xfrm>
              <a:off x="1811539" y="4062166"/>
              <a:ext cx="242681" cy="242681"/>
            </a:xfrm>
            <a:prstGeom prst="ellipse">
              <a:avLst/>
            </a:prstGeom>
            <a:gradFill>
              <a:gsLst>
                <a:gs pos="30000">
                  <a:srgbClr val="FF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47" name="Rectangle 46">
            <a:extLst>
              <a:ext uri="{FF2B5EF4-FFF2-40B4-BE49-F238E27FC236}">
                <a16:creationId xmlns:a16="http://schemas.microsoft.com/office/drawing/2014/main" id="{A51132FE-6FDE-44F8-BA2E-81DE1B3662D2}"/>
              </a:ext>
            </a:extLst>
          </p:cNvPr>
          <p:cNvSpPr/>
          <p:nvPr/>
        </p:nvSpPr>
        <p:spPr>
          <a:xfrm>
            <a:off x="2585073" y="4514942"/>
            <a:ext cx="2161811" cy="321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1. Absorbs a photon</a:t>
            </a:r>
            <a:endParaRPr lang="en-US" sz="1600" b="1" dirty="0"/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51FF4996-7498-4499-80D9-509489FDBD55}"/>
              </a:ext>
            </a:extLst>
          </p:cNvPr>
          <p:cNvSpPr/>
          <p:nvPr/>
        </p:nvSpPr>
        <p:spPr>
          <a:xfrm>
            <a:off x="5145342" y="2981196"/>
            <a:ext cx="1998707" cy="3219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2. Momentum kick</a:t>
            </a:r>
            <a:endParaRPr lang="en-US" sz="1600" b="1" dirty="0"/>
          </a:p>
        </p:txBody>
      </p:sp>
      <p:sp>
        <p:nvSpPr>
          <p:cNvPr id="49" name="Rectangle 48">
            <a:extLst>
              <a:ext uri="{FF2B5EF4-FFF2-40B4-BE49-F238E27FC236}">
                <a16:creationId xmlns:a16="http://schemas.microsoft.com/office/drawing/2014/main" id="{45BA9950-30FB-45B5-87B1-51427EB249A0}"/>
              </a:ext>
            </a:extLst>
          </p:cNvPr>
          <p:cNvSpPr/>
          <p:nvPr/>
        </p:nvSpPr>
        <p:spPr>
          <a:xfrm>
            <a:off x="7608997" y="4430405"/>
            <a:ext cx="2013158" cy="556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3. Emits photon in</a:t>
            </a:r>
          </a:p>
          <a:p>
            <a:r>
              <a:rPr lang="en-US" sz="1600" b="1" dirty="0"/>
              <a:t>random</a:t>
            </a:r>
            <a:r>
              <a:rPr lang="en-US" sz="1600" dirty="0"/>
              <a:t> direction</a:t>
            </a:r>
            <a:endParaRPr lang="en-US" sz="1600" b="1" dirty="0"/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1A3216FF-827A-4AE3-8A75-3E2EDDFB418A}"/>
              </a:ext>
            </a:extLst>
          </p:cNvPr>
          <p:cNvSpPr/>
          <p:nvPr/>
        </p:nvSpPr>
        <p:spPr>
          <a:xfrm>
            <a:off x="5125365" y="5810198"/>
            <a:ext cx="2212114" cy="5560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4. Momentum kick </a:t>
            </a:r>
          </a:p>
          <a:p>
            <a:r>
              <a:rPr lang="en-US" sz="1600" dirty="0"/>
              <a:t>in </a:t>
            </a:r>
            <a:r>
              <a:rPr lang="en-US" sz="1600" b="1" dirty="0"/>
              <a:t>random</a:t>
            </a:r>
            <a:r>
              <a:rPr lang="en-US" sz="1600" dirty="0"/>
              <a:t> direction</a:t>
            </a:r>
            <a:endParaRPr lang="en-US" sz="1600" b="1" dirty="0"/>
          </a:p>
        </p:txBody>
      </p:sp>
      <p:sp>
        <p:nvSpPr>
          <p:cNvPr id="51" name="Right Arrow 48">
            <a:extLst>
              <a:ext uri="{FF2B5EF4-FFF2-40B4-BE49-F238E27FC236}">
                <a16:creationId xmlns:a16="http://schemas.microsoft.com/office/drawing/2014/main" id="{9F9E61C7-A80F-4B7A-A170-DFE4F8FE8F6C}"/>
              </a:ext>
            </a:extLst>
          </p:cNvPr>
          <p:cNvSpPr/>
          <p:nvPr/>
        </p:nvSpPr>
        <p:spPr bwMode="auto">
          <a:xfrm rot="19755769">
            <a:off x="4400156" y="2564387"/>
            <a:ext cx="810634" cy="183453"/>
          </a:xfrm>
          <a:prstGeom prst="rightArrow">
            <a:avLst>
              <a:gd name="adj1" fmla="val 50000"/>
              <a:gd name="adj2" fmla="val 11583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2" name="Right Arrow 49">
            <a:extLst>
              <a:ext uri="{FF2B5EF4-FFF2-40B4-BE49-F238E27FC236}">
                <a16:creationId xmlns:a16="http://schemas.microsoft.com/office/drawing/2014/main" id="{82B1352E-78FC-496B-8BAB-675F670556AC}"/>
              </a:ext>
            </a:extLst>
          </p:cNvPr>
          <p:cNvSpPr/>
          <p:nvPr/>
        </p:nvSpPr>
        <p:spPr bwMode="auto">
          <a:xfrm rot="1844231" flipH="1">
            <a:off x="4590365" y="3995481"/>
            <a:ext cx="810634" cy="183453"/>
          </a:xfrm>
          <a:prstGeom prst="rightArrow">
            <a:avLst>
              <a:gd name="adj1" fmla="val 50000"/>
              <a:gd name="adj2" fmla="val 11583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E81D422D-F3EE-4B58-B9B6-9FF966725D37}"/>
              </a:ext>
            </a:extLst>
          </p:cNvPr>
          <p:cNvCxnSpPr/>
          <p:nvPr/>
        </p:nvCxnSpPr>
        <p:spPr bwMode="auto">
          <a:xfrm flipH="1">
            <a:off x="5064517" y="5522991"/>
            <a:ext cx="275867" cy="200173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54" name="Picture 53">
            <a:extLst>
              <a:ext uri="{FF2B5EF4-FFF2-40B4-BE49-F238E27FC236}">
                <a16:creationId xmlns:a16="http://schemas.microsoft.com/office/drawing/2014/main" id="{279EBDFF-565F-444A-9F80-667E2FA763F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9879"/>
          <a:stretch/>
        </p:blipFill>
        <p:spPr>
          <a:xfrm>
            <a:off x="4973800" y="4761185"/>
            <a:ext cx="244226" cy="648648"/>
          </a:xfrm>
          <a:prstGeom prst="rect">
            <a:avLst/>
          </a:prstGeom>
        </p:spPr>
      </p:pic>
      <p:sp>
        <p:nvSpPr>
          <p:cNvPr id="55" name="Right Arrow 52">
            <a:extLst>
              <a:ext uri="{FF2B5EF4-FFF2-40B4-BE49-F238E27FC236}">
                <a16:creationId xmlns:a16="http://schemas.microsoft.com/office/drawing/2014/main" id="{A92AD978-C895-4D1D-BB72-560F1B3A82B1}"/>
              </a:ext>
            </a:extLst>
          </p:cNvPr>
          <p:cNvSpPr/>
          <p:nvPr/>
        </p:nvSpPr>
        <p:spPr bwMode="auto">
          <a:xfrm rot="2092515">
            <a:off x="6990614" y="2654962"/>
            <a:ext cx="810634" cy="183453"/>
          </a:xfrm>
          <a:prstGeom prst="rightArrow">
            <a:avLst>
              <a:gd name="adj1" fmla="val 50000"/>
              <a:gd name="adj2" fmla="val 11583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6" name="Right Arrow 53">
            <a:extLst>
              <a:ext uri="{FF2B5EF4-FFF2-40B4-BE49-F238E27FC236}">
                <a16:creationId xmlns:a16="http://schemas.microsoft.com/office/drawing/2014/main" id="{488BCE0B-3A32-4A39-833A-1CF77432F435}"/>
              </a:ext>
            </a:extLst>
          </p:cNvPr>
          <p:cNvSpPr/>
          <p:nvPr/>
        </p:nvSpPr>
        <p:spPr bwMode="auto">
          <a:xfrm rot="19531738" flipH="1">
            <a:off x="6827580" y="4086056"/>
            <a:ext cx="810634" cy="183453"/>
          </a:xfrm>
          <a:prstGeom prst="rightArrow">
            <a:avLst>
              <a:gd name="adj1" fmla="val 50000"/>
              <a:gd name="adj2" fmla="val 115830"/>
            </a:avLst>
          </a:prstGeom>
          <a:noFill/>
          <a:ln w="254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7F6C85F-2C03-488E-AB91-90E17C46D5FB}"/>
              </a:ext>
            </a:extLst>
          </p:cNvPr>
          <p:cNvGrpSpPr/>
          <p:nvPr/>
        </p:nvGrpSpPr>
        <p:grpSpPr>
          <a:xfrm>
            <a:off x="9438108" y="5360188"/>
            <a:ext cx="2409634" cy="1198007"/>
            <a:chOff x="158750" y="5400675"/>
            <a:chExt cx="2409634" cy="1198007"/>
          </a:xfrm>
        </p:grpSpPr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B720DE03-BBC3-4A30-A87F-1BCE468DD702}"/>
                </a:ext>
              </a:extLst>
            </p:cNvPr>
            <p:cNvSpPr txBox="1"/>
            <p:nvPr/>
          </p:nvSpPr>
          <p:spPr>
            <a:xfrm>
              <a:off x="158750" y="5400675"/>
              <a:ext cx="240963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err="1"/>
                <a:t>SrF</a:t>
              </a:r>
              <a:r>
                <a:rPr lang="en-US" dirty="0"/>
                <a:t>: m = 107 </a:t>
              </a:r>
              <a:r>
                <a:rPr lang="en-US" dirty="0" err="1"/>
                <a:t>amu</a:t>
              </a:r>
              <a:endParaRPr lang="en-US" dirty="0"/>
            </a:p>
          </p:txBody>
        </p: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30CB1A50-77A3-40C3-B904-BF919F9BD051}"/>
                </a:ext>
              </a:extLst>
            </p:cNvPr>
            <p:cNvSpPr txBox="1"/>
            <p:nvPr/>
          </p:nvSpPr>
          <p:spPr>
            <a:xfrm>
              <a:off x="723900" y="5800725"/>
              <a:ext cx="15680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λ</a:t>
              </a:r>
              <a:r>
                <a:rPr lang="en-US" dirty="0"/>
                <a:t> = 663 nm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135FFB26-AA01-49D4-850D-AD5233964CEB}"/>
                </a:ext>
              </a:extLst>
            </p:cNvPr>
            <p:cNvSpPr txBox="1"/>
            <p:nvPr/>
          </p:nvSpPr>
          <p:spPr>
            <a:xfrm>
              <a:off x="733425" y="6229350"/>
              <a:ext cx="1382494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Δ</a:t>
              </a:r>
              <a:r>
                <a:rPr lang="en-US" dirty="0">
                  <a:cs typeface="Times New Roman" panose="02020603050405020304" pitchFamily="18" charset="0"/>
                </a:rPr>
                <a:t>v </a:t>
              </a:r>
              <a:r>
                <a:rPr lang="en-US" dirty="0">
                  <a:latin typeface="Times New Roman" pitchFamily="18" charset="0"/>
                  <a:cs typeface="Times New Roman" pitchFamily="18" charset="0"/>
                </a:rPr>
                <a:t>~</a:t>
              </a:r>
              <a:r>
                <a:rPr lang="en-US" dirty="0">
                  <a:cs typeface="Times New Roman" panose="02020603050405020304" pitchFamily="18" charset="0"/>
                </a:rPr>
                <a:t> 5 mm/s</a:t>
              </a:r>
              <a:endParaRPr lang="en-US" dirty="0"/>
            </a:p>
          </p:txBody>
        </p:sp>
      </p:grpSp>
      <p:sp>
        <p:nvSpPr>
          <p:cNvPr id="61" name="TextBox 60">
            <a:extLst>
              <a:ext uri="{FF2B5EF4-FFF2-40B4-BE49-F238E27FC236}">
                <a16:creationId xmlns:a16="http://schemas.microsoft.com/office/drawing/2014/main" id="{E0138BB1-EB4F-459E-806F-EB9933B7AC52}"/>
              </a:ext>
            </a:extLst>
          </p:cNvPr>
          <p:cNvSpPr txBox="1"/>
          <p:nvPr/>
        </p:nvSpPr>
        <p:spPr>
          <a:xfrm>
            <a:off x="3228306" y="6427866"/>
            <a:ext cx="55551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buFont typeface="Symbol" pitchFamily="18" charset="2"/>
              <a:buChar char="Þ"/>
            </a:pPr>
            <a:r>
              <a:rPr lang="en-US" dirty="0"/>
              <a:t> NET FORCE IN DIRECTION OF LASER BEAM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7F3C341B-1A5F-4125-9593-3A51DCB46CF3}"/>
              </a:ext>
            </a:extLst>
          </p:cNvPr>
          <p:cNvSpPr txBox="1"/>
          <p:nvPr/>
        </p:nvSpPr>
        <p:spPr>
          <a:xfrm>
            <a:off x="2255520" y="6427866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E5C27F31-6077-4899-A513-F3A081C7B697}"/>
              </a:ext>
            </a:extLst>
          </p:cNvPr>
          <p:cNvSpPr txBox="1"/>
          <p:nvPr/>
        </p:nvSpPr>
        <p:spPr>
          <a:xfrm>
            <a:off x="1749689" y="2994050"/>
            <a:ext cx="9909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>
                <a:solidFill>
                  <a:srgbClr val="FF0000"/>
                </a:solidFill>
              </a:rPr>
              <a:t>photon</a:t>
            </a:r>
          </a:p>
        </p:txBody>
      </p:sp>
      <p:grpSp>
        <p:nvGrpSpPr>
          <p:cNvPr id="64" name="Group 63">
            <a:extLst>
              <a:ext uri="{FF2B5EF4-FFF2-40B4-BE49-F238E27FC236}">
                <a16:creationId xmlns:a16="http://schemas.microsoft.com/office/drawing/2014/main" id="{220953EC-7C43-41CD-A26D-4BA27AE40BC8}"/>
              </a:ext>
            </a:extLst>
          </p:cNvPr>
          <p:cNvGrpSpPr/>
          <p:nvPr/>
        </p:nvGrpSpPr>
        <p:grpSpPr>
          <a:xfrm rot="19928696">
            <a:off x="8588661" y="2498258"/>
            <a:ext cx="839333" cy="457618"/>
            <a:chOff x="7229475" y="1514475"/>
            <a:chExt cx="882650" cy="481235"/>
          </a:xfrm>
        </p:grpSpPr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353429A1-F977-4FD5-80DE-98C8239CEB27}"/>
                </a:ext>
              </a:extLst>
            </p:cNvPr>
            <p:cNvGrpSpPr/>
            <p:nvPr/>
          </p:nvGrpSpPr>
          <p:grpSpPr>
            <a:xfrm>
              <a:off x="7229475" y="1514475"/>
              <a:ext cx="882650" cy="481235"/>
              <a:chOff x="7229475" y="1514475"/>
              <a:chExt cx="882650" cy="481235"/>
            </a:xfrm>
          </p:grpSpPr>
          <p:sp>
            <p:nvSpPr>
              <p:cNvPr id="67" name="Freeform 64">
                <a:extLst>
                  <a:ext uri="{FF2B5EF4-FFF2-40B4-BE49-F238E27FC236}">
                    <a16:creationId xmlns:a16="http://schemas.microsoft.com/office/drawing/2014/main" id="{28D6D6B5-B738-496B-956C-99D554E659E5}"/>
                  </a:ext>
                </a:extLst>
              </p:cNvPr>
              <p:cNvSpPr/>
              <p:nvPr/>
            </p:nvSpPr>
            <p:spPr bwMode="auto">
              <a:xfrm>
                <a:off x="7229475" y="1514475"/>
                <a:ext cx="852488" cy="481235"/>
              </a:xfrm>
              <a:custGeom>
                <a:avLst/>
                <a:gdLst>
                  <a:gd name="connsiteX0" fmla="*/ 0 w 852488"/>
                  <a:gd name="connsiteY0" fmla="*/ 242888 h 481235"/>
                  <a:gd name="connsiteX1" fmla="*/ 35719 w 852488"/>
                  <a:gd name="connsiteY1" fmla="*/ 161925 h 481235"/>
                  <a:gd name="connsiteX2" fmla="*/ 95250 w 852488"/>
                  <a:gd name="connsiteY2" fmla="*/ 378619 h 481235"/>
                  <a:gd name="connsiteX3" fmla="*/ 164306 w 852488"/>
                  <a:gd name="connsiteY3" fmla="*/ 66675 h 481235"/>
                  <a:gd name="connsiteX4" fmla="*/ 219075 w 852488"/>
                  <a:gd name="connsiteY4" fmla="*/ 481013 h 481235"/>
                  <a:gd name="connsiteX5" fmla="*/ 309563 w 852488"/>
                  <a:gd name="connsiteY5" fmla="*/ 0 h 481235"/>
                  <a:gd name="connsiteX6" fmla="*/ 383381 w 852488"/>
                  <a:gd name="connsiteY6" fmla="*/ 481013 h 481235"/>
                  <a:gd name="connsiteX7" fmla="*/ 454819 w 852488"/>
                  <a:gd name="connsiteY7" fmla="*/ 52388 h 481235"/>
                  <a:gd name="connsiteX8" fmla="*/ 516731 w 852488"/>
                  <a:gd name="connsiteY8" fmla="*/ 385763 h 481235"/>
                  <a:gd name="connsiteX9" fmla="*/ 581025 w 852488"/>
                  <a:gd name="connsiteY9" fmla="*/ 159544 h 481235"/>
                  <a:gd name="connsiteX10" fmla="*/ 657225 w 852488"/>
                  <a:gd name="connsiteY10" fmla="*/ 288131 h 481235"/>
                  <a:gd name="connsiteX11" fmla="*/ 719138 w 852488"/>
                  <a:gd name="connsiteY11" fmla="*/ 204788 h 481235"/>
                  <a:gd name="connsiteX12" fmla="*/ 852488 w 852488"/>
                  <a:gd name="connsiteY12" fmla="*/ 390525 h 48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2488" h="481235">
                    <a:moveTo>
                      <a:pt x="0" y="242888"/>
                    </a:moveTo>
                    <a:cubicBezTo>
                      <a:pt x="9922" y="191095"/>
                      <a:pt x="19844" y="139303"/>
                      <a:pt x="35719" y="161925"/>
                    </a:cubicBezTo>
                    <a:cubicBezTo>
                      <a:pt x="51594" y="184547"/>
                      <a:pt x="73819" y="394494"/>
                      <a:pt x="95250" y="378619"/>
                    </a:cubicBezTo>
                    <a:cubicBezTo>
                      <a:pt x="116681" y="362744"/>
                      <a:pt x="143669" y="49609"/>
                      <a:pt x="164306" y="66675"/>
                    </a:cubicBezTo>
                    <a:cubicBezTo>
                      <a:pt x="184944" y="83741"/>
                      <a:pt x="194866" y="492126"/>
                      <a:pt x="219075" y="481013"/>
                    </a:cubicBezTo>
                    <a:cubicBezTo>
                      <a:pt x="243285" y="469901"/>
                      <a:pt x="282179" y="0"/>
                      <a:pt x="309563" y="0"/>
                    </a:cubicBezTo>
                    <a:cubicBezTo>
                      <a:pt x="336947" y="0"/>
                      <a:pt x="359172" y="472282"/>
                      <a:pt x="383381" y="481013"/>
                    </a:cubicBezTo>
                    <a:cubicBezTo>
                      <a:pt x="407590" y="489744"/>
                      <a:pt x="432594" y="68263"/>
                      <a:pt x="454819" y="52388"/>
                    </a:cubicBezTo>
                    <a:cubicBezTo>
                      <a:pt x="477044" y="36513"/>
                      <a:pt x="495697" y="367904"/>
                      <a:pt x="516731" y="385763"/>
                    </a:cubicBezTo>
                    <a:cubicBezTo>
                      <a:pt x="537765" y="403622"/>
                      <a:pt x="557609" y="175816"/>
                      <a:pt x="581025" y="159544"/>
                    </a:cubicBezTo>
                    <a:cubicBezTo>
                      <a:pt x="604441" y="143272"/>
                      <a:pt x="634206" y="280590"/>
                      <a:pt x="657225" y="288131"/>
                    </a:cubicBezTo>
                    <a:cubicBezTo>
                      <a:pt x="680244" y="295672"/>
                      <a:pt x="686594" y="187722"/>
                      <a:pt x="719138" y="204788"/>
                    </a:cubicBezTo>
                    <a:cubicBezTo>
                      <a:pt x="751682" y="221854"/>
                      <a:pt x="802085" y="306189"/>
                      <a:pt x="852488" y="39052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68" name="Rectangle 67">
                <a:extLst>
                  <a:ext uri="{FF2B5EF4-FFF2-40B4-BE49-F238E27FC236}">
                    <a16:creationId xmlns:a16="http://schemas.microsoft.com/office/drawing/2014/main" id="{0274C3B8-671F-447C-B3E6-1F0699C1142C}"/>
                  </a:ext>
                </a:extLst>
              </p:cNvPr>
              <p:cNvSpPr/>
              <p:nvPr/>
            </p:nvSpPr>
            <p:spPr bwMode="auto">
              <a:xfrm>
                <a:off x="7962900" y="1682750"/>
                <a:ext cx="149225" cy="2381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4979CCBE-9708-4BFE-80BE-8B03216E135F}"/>
                </a:ext>
              </a:extLst>
            </p:cNvPr>
            <p:cNvSpPr/>
            <p:nvPr/>
          </p:nvSpPr>
          <p:spPr bwMode="auto">
            <a:xfrm rot="5400000">
              <a:off x="7974139" y="1665082"/>
              <a:ext cx="85458" cy="117413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FF8C1CC-F5D1-4483-91DC-0ADA75B02269}"/>
              </a:ext>
            </a:extLst>
          </p:cNvPr>
          <p:cNvGrpSpPr/>
          <p:nvPr/>
        </p:nvGrpSpPr>
        <p:grpSpPr>
          <a:xfrm>
            <a:off x="9444877" y="5731124"/>
            <a:ext cx="530352" cy="393192"/>
            <a:chOff x="7108664" y="5239928"/>
            <a:chExt cx="530352" cy="393192"/>
          </a:xfrm>
        </p:grpSpPr>
        <p:sp>
          <p:nvSpPr>
            <p:cNvPr id="70" name="Oval 69">
              <a:extLst>
                <a:ext uri="{FF2B5EF4-FFF2-40B4-BE49-F238E27FC236}">
                  <a16:creationId xmlns:a16="http://schemas.microsoft.com/office/drawing/2014/main" id="{179AAD49-7C68-413C-8600-67E8928B2A29}"/>
                </a:ext>
              </a:extLst>
            </p:cNvPr>
            <p:cNvSpPr/>
            <p:nvPr/>
          </p:nvSpPr>
          <p:spPr bwMode="auto">
            <a:xfrm>
              <a:off x="7108664" y="5239928"/>
              <a:ext cx="393192" cy="393192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71" name="Oval 70">
              <a:extLst>
                <a:ext uri="{FF2B5EF4-FFF2-40B4-BE49-F238E27FC236}">
                  <a16:creationId xmlns:a16="http://schemas.microsoft.com/office/drawing/2014/main" id="{C7FAE1DB-F1C1-49FD-95EE-8057B785343D}"/>
                </a:ext>
              </a:extLst>
            </p:cNvPr>
            <p:cNvSpPr/>
            <p:nvPr/>
          </p:nvSpPr>
          <p:spPr bwMode="auto">
            <a:xfrm>
              <a:off x="7364696" y="5302354"/>
              <a:ext cx="274320" cy="274320"/>
            </a:xfrm>
            <a:prstGeom prst="ellipse">
              <a:avLst/>
            </a:prstGeom>
            <a:gradFill>
              <a:gsLst>
                <a:gs pos="30000">
                  <a:srgbClr val="00B050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72" name="Rectangle 71">
            <a:extLst>
              <a:ext uri="{FF2B5EF4-FFF2-40B4-BE49-F238E27FC236}">
                <a16:creationId xmlns:a16="http://schemas.microsoft.com/office/drawing/2014/main" id="{57738749-8F1D-4203-8D9A-1C63F5DAA3D3}"/>
              </a:ext>
            </a:extLst>
          </p:cNvPr>
          <p:cNvSpPr/>
          <p:nvPr/>
        </p:nvSpPr>
        <p:spPr bwMode="auto">
          <a:xfrm>
            <a:off x="9279358" y="5262795"/>
            <a:ext cx="2562225" cy="1295400"/>
          </a:xfrm>
          <a:prstGeom prst="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012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1.85185E-6 L 0.24271 0.0016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135" y="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-1.11111E-6 L 0.31354 -0.3048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77" y="-15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0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000"/>
                            </p:stCondLst>
                            <p:childTnLst>
                              <p:par>
                                <p:cTn id="5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47" grpId="0"/>
      <p:bldP spid="48" grpId="0"/>
      <p:bldP spid="49" grpId="0"/>
      <p:bldP spid="50" grpId="0"/>
      <p:bldP spid="51" grpId="0" animBg="1"/>
      <p:bldP spid="52" grpId="0" animBg="1"/>
      <p:bldP spid="55" grpId="0" animBg="1"/>
      <p:bldP spid="56" grpId="0" animBg="1"/>
      <p:bldP spid="61" grpId="0"/>
      <p:bldP spid="63" grpId="0"/>
      <p:bldP spid="7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5BF642-A942-30F2-677E-ECE066998E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19">
            <a:extLst>
              <a:ext uri="{FF2B5EF4-FFF2-40B4-BE49-F238E27FC236}">
                <a16:creationId xmlns:a16="http://schemas.microsoft.com/office/drawing/2014/main" id="{096FD5EA-ED0E-E41C-F15B-E721B6F16C59}"/>
              </a:ext>
            </a:extLst>
          </p:cNvPr>
          <p:cNvGrpSpPr/>
          <p:nvPr/>
        </p:nvGrpSpPr>
        <p:grpSpPr>
          <a:xfrm>
            <a:off x="8228952" y="2090382"/>
            <a:ext cx="2098717" cy="2013178"/>
            <a:chOff x="-3998980" y="2715400"/>
            <a:chExt cx="1930457" cy="1851775"/>
          </a:xfrm>
        </p:grpSpPr>
        <p:cxnSp>
          <p:nvCxnSpPr>
            <p:cNvPr id="96" name="Straight Connector 95">
              <a:extLst>
                <a:ext uri="{FF2B5EF4-FFF2-40B4-BE49-F238E27FC236}">
                  <a16:creationId xmlns:a16="http://schemas.microsoft.com/office/drawing/2014/main" id="{B93C4386-F0BC-06D0-BD5F-8B30C8C17BAF}"/>
                </a:ext>
              </a:extLst>
            </p:cNvPr>
            <p:cNvCxnSpPr/>
            <p:nvPr/>
          </p:nvCxnSpPr>
          <p:spPr bwMode="auto">
            <a:xfrm flipV="1">
              <a:off x="-3363503" y="3077370"/>
              <a:ext cx="0" cy="99566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grpSp>
          <p:nvGrpSpPr>
            <p:cNvPr id="97" name="Group 24">
              <a:extLst>
                <a:ext uri="{FF2B5EF4-FFF2-40B4-BE49-F238E27FC236}">
                  <a16:creationId xmlns:a16="http://schemas.microsoft.com/office/drawing/2014/main" id="{CADA1447-F9CC-0E05-A77E-3B432CC9A07E}"/>
                </a:ext>
              </a:extLst>
            </p:cNvPr>
            <p:cNvGrpSpPr/>
            <p:nvPr/>
          </p:nvGrpSpPr>
          <p:grpSpPr>
            <a:xfrm>
              <a:off x="-3538424" y="3394606"/>
              <a:ext cx="344767" cy="882053"/>
              <a:chOff x="5545594" y="2465177"/>
              <a:chExt cx="296840" cy="759434"/>
            </a:xfrm>
          </p:grpSpPr>
          <p:sp>
            <p:nvSpPr>
              <p:cNvPr id="109" name="TextBox 108">
                <a:extLst>
                  <a:ext uri="{FF2B5EF4-FFF2-40B4-BE49-F238E27FC236}">
                    <a16:creationId xmlns:a16="http://schemas.microsoft.com/office/drawing/2014/main" id="{32350F9D-F33E-E3FD-B0EF-D91C3274CBB9}"/>
                  </a:ext>
                </a:extLst>
              </p:cNvPr>
              <p:cNvSpPr txBox="1"/>
              <p:nvPr/>
            </p:nvSpPr>
            <p:spPr>
              <a:xfrm>
                <a:off x="5545594" y="2465177"/>
                <a:ext cx="291491" cy="397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  <p:grpSp>
            <p:nvGrpSpPr>
              <p:cNvPr id="107" name="Group 21">
                <a:extLst>
                  <a:ext uri="{FF2B5EF4-FFF2-40B4-BE49-F238E27FC236}">
                    <a16:creationId xmlns:a16="http://schemas.microsoft.com/office/drawing/2014/main" id="{670494F1-8899-CCC0-98A2-3ECEFEDBA27F}"/>
                  </a:ext>
                </a:extLst>
              </p:cNvPr>
              <p:cNvGrpSpPr/>
              <p:nvPr/>
            </p:nvGrpSpPr>
            <p:grpSpPr>
              <a:xfrm>
                <a:off x="5546371" y="2529685"/>
                <a:ext cx="296063" cy="601942"/>
                <a:chOff x="5546371" y="2529685"/>
                <a:chExt cx="296063" cy="601942"/>
              </a:xfrm>
            </p:grpSpPr>
            <p:sp>
              <p:nvSpPr>
                <p:cNvPr id="110" name="Oval 109">
                  <a:extLst>
                    <a:ext uri="{FF2B5EF4-FFF2-40B4-BE49-F238E27FC236}">
                      <a16:creationId xmlns:a16="http://schemas.microsoft.com/office/drawing/2014/main" id="{BE68BFA1-909F-91C8-5FD1-2CCAC765CFF6}"/>
                    </a:ext>
                  </a:extLst>
                </p:cNvPr>
                <p:cNvSpPr/>
                <p:nvPr/>
              </p:nvSpPr>
              <p:spPr bwMode="auto">
                <a:xfrm rot="5400000">
                  <a:off x="5545868" y="2530188"/>
                  <a:ext cx="297070" cy="296063"/>
                </a:xfrm>
                <a:prstGeom prst="ellipse">
                  <a:avLst/>
                </a:prstGeom>
                <a:gradFill flip="none" rotWithShape="1">
                  <a:gsLst>
                    <a:gs pos="30000">
                      <a:srgbClr val="ED7D31"/>
                    </a:gs>
                    <a:gs pos="100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  <a:tileRect/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-2500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111" name="Oval 110">
                  <a:extLst>
                    <a:ext uri="{FF2B5EF4-FFF2-40B4-BE49-F238E27FC236}">
                      <a16:creationId xmlns:a16="http://schemas.microsoft.com/office/drawing/2014/main" id="{5BA69852-CA7F-18A4-AAFC-4E34E51BC5D0}"/>
                    </a:ext>
                  </a:extLst>
                </p:cNvPr>
                <p:cNvSpPr/>
                <p:nvPr/>
              </p:nvSpPr>
              <p:spPr bwMode="auto">
                <a:xfrm rot="5400000">
                  <a:off x="5602299" y="2948566"/>
                  <a:ext cx="183061" cy="183062"/>
                </a:xfrm>
                <a:prstGeom prst="ellipse">
                  <a:avLst/>
                </a:prstGeom>
                <a:gradFill>
                  <a:gsLst>
                    <a:gs pos="30000">
                      <a:srgbClr val="00B050"/>
                    </a:gs>
                    <a:gs pos="100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cxnSp>
              <p:nvCxnSpPr>
                <p:cNvPr id="112" name="Straight Connector 111">
                  <a:extLst>
                    <a:ext uri="{FF2B5EF4-FFF2-40B4-BE49-F238E27FC236}">
                      <a16:creationId xmlns:a16="http://schemas.microsoft.com/office/drawing/2014/main" id="{B15AD129-9A47-BE0A-48AD-DAF42D701898}"/>
                    </a:ext>
                  </a:extLst>
                </p:cNvPr>
                <p:cNvCxnSpPr/>
                <p:nvPr/>
              </p:nvCxnSpPr>
              <p:spPr bwMode="auto">
                <a:xfrm>
                  <a:off x="5695951" y="2826543"/>
                  <a:ext cx="0" cy="12144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08" name="TextBox 107">
                <a:extLst>
                  <a:ext uri="{FF2B5EF4-FFF2-40B4-BE49-F238E27FC236}">
                    <a16:creationId xmlns:a16="http://schemas.microsoft.com/office/drawing/2014/main" id="{BA374847-00B7-8595-3E4B-1041199DCC02}"/>
                  </a:ext>
                </a:extLst>
              </p:cNvPr>
              <p:cNvSpPr txBox="1"/>
              <p:nvPr/>
            </p:nvSpPr>
            <p:spPr>
              <a:xfrm>
                <a:off x="5578930" y="2827125"/>
                <a:ext cx="240426" cy="397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-</a:t>
                </a:r>
              </a:p>
            </p:txBody>
          </p:sp>
        </p:grpSp>
        <p:grpSp>
          <p:nvGrpSpPr>
            <p:cNvPr id="98" name="Group 25">
              <a:extLst>
                <a:ext uri="{FF2B5EF4-FFF2-40B4-BE49-F238E27FC236}">
                  <a16:creationId xmlns:a16="http://schemas.microsoft.com/office/drawing/2014/main" id="{E9E60E8E-BFE1-EBDD-5941-193688619392}"/>
                </a:ext>
              </a:extLst>
            </p:cNvPr>
            <p:cNvGrpSpPr/>
            <p:nvPr/>
          </p:nvGrpSpPr>
          <p:grpSpPr>
            <a:xfrm>
              <a:off x="-2424027" y="2715400"/>
              <a:ext cx="355504" cy="864530"/>
              <a:chOff x="5546371" y="2478080"/>
              <a:chExt cx="306084" cy="744347"/>
            </a:xfrm>
          </p:grpSpPr>
          <p:grpSp>
            <p:nvGrpSpPr>
              <p:cNvPr id="101" name="Group 26">
                <a:extLst>
                  <a:ext uri="{FF2B5EF4-FFF2-40B4-BE49-F238E27FC236}">
                    <a16:creationId xmlns:a16="http://schemas.microsoft.com/office/drawing/2014/main" id="{A0122C72-277A-BABF-2C47-443C6EE3A4A0}"/>
                  </a:ext>
                </a:extLst>
              </p:cNvPr>
              <p:cNvGrpSpPr/>
              <p:nvPr/>
            </p:nvGrpSpPr>
            <p:grpSpPr>
              <a:xfrm>
                <a:off x="5546371" y="2529685"/>
                <a:ext cx="296063" cy="601942"/>
                <a:chOff x="5546371" y="2529685"/>
                <a:chExt cx="296063" cy="601942"/>
              </a:xfrm>
            </p:grpSpPr>
            <p:sp>
              <p:nvSpPr>
                <p:cNvPr id="104" name="Oval 103">
                  <a:extLst>
                    <a:ext uri="{FF2B5EF4-FFF2-40B4-BE49-F238E27FC236}">
                      <a16:creationId xmlns:a16="http://schemas.microsoft.com/office/drawing/2014/main" id="{EAF1C79E-B2EB-C299-7AEA-724C5B399B52}"/>
                    </a:ext>
                  </a:extLst>
                </p:cNvPr>
                <p:cNvSpPr/>
                <p:nvPr/>
              </p:nvSpPr>
              <p:spPr bwMode="auto">
                <a:xfrm rot="5400000">
                  <a:off x="5545868" y="2530188"/>
                  <a:ext cx="297070" cy="296063"/>
                </a:xfrm>
                <a:prstGeom prst="ellipse">
                  <a:avLst/>
                </a:prstGeom>
                <a:gradFill>
                  <a:gsLst>
                    <a:gs pos="30000">
                      <a:srgbClr val="ED7D31"/>
                    </a:gs>
                    <a:gs pos="100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-25000" dirty="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sp>
              <p:nvSpPr>
                <p:cNvPr id="105" name="Oval 104">
                  <a:extLst>
                    <a:ext uri="{FF2B5EF4-FFF2-40B4-BE49-F238E27FC236}">
                      <a16:creationId xmlns:a16="http://schemas.microsoft.com/office/drawing/2014/main" id="{FF8DEB01-7263-FC62-BEBB-CA8C063A4BA5}"/>
                    </a:ext>
                  </a:extLst>
                </p:cNvPr>
                <p:cNvSpPr/>
                <p:nvPr/>
              </p:nvSpPr>
              <p:spPr bwMode="auto">
                <a:xfrm rot="5400000">
                  <a:off x="5602299" y="2948566"/>
                  <a:ext cx="183061" cy="183062"/>
                </a:xfrm>
                <a:prstGeom prst="ellipse">
                  <a:avLst/>
                </a:prstGeom>
                <a:gradFill>
                  <a:gsLst>
                    <a:gs pos="30000">
                      <a:srgbClr val="00B050"/>
                    </a:gs>
                    <a:gs pos="100000">
                      <a:schemeClr val="tx1"/>
                    </a:gs>
                    <a:gs pos="100000">
                      <a:schemeClr val="tx1"/>
                    </a:gs>
                  </a:gsLst>
                  <a:path path="circle">
                    <a:fillToRect l="50000" t="50000" r="50000" b="50000"/>
                  </a:path>
                </a:gradFill>
                <a:ln w="9525" cap="flat" cmpd="sng" algn="ctr">
                  <a:noFill/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  <p:txBody>
                <a:bodyPr vert="horz" wrap="square" lIns="91440" tIns="45720" rIns="91440" bIns="45720" numCol="1" rtlCol="0" anchor="t" anchorCtr="0" compatLnSpc="1">
                  <a:prstTxWarp prst="textNoShape">
                    <a:avLst/>
                  </a:prstTxWarp>
                </a:bodyPr>
                <a:lstStyle/>
                <a:p>
                  <a:pPr marL="0" marR="0" indent="0" algn="l" defTabSz="914400" rtl="0" eaLnBrk="0" fontAlgn="base" latinLnBrk="0" hangingPunct="0">
                    <a:lnSpc>
                      <a:spcPct val="100000"/>
                    </a:lnSpc>
                    <a:spcBef>
                      <a:spcPct val="0"/>
                    </a:spcBef>
                    <a:spcAft>
                      <a:spcPct val="0"/>
                    </a:spcAft>
                    <a:buClrTx/>
                    <a:buSzTx/>
                    <a:buFontTx/>
                    <a:buNone/>
                    <a:tabLst/>
                  </a:pPr>
                  <a:endParaRPr kumimoji="0" lang="en-US" sz="2400" b="0" i="0" u="none" strike="noStrike" cap="none" normalizeH="0" baseline="-25000">
                    <a:ln>
                      <a:noFill/>
                    </a:ln>
                    <a:solidFill>
                      <a:schemeClr val="tx1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Arial" pitchFamily="-105" charset="0"/>
                    <a:ea typeface="ＭＳ Ｐゴシック" pitchFamily="-105" charset="-128"/>
                    <a:cs typeface="ＭＳ Ｐゴシック" pitchFamily="-105" charset="-128"/>
                  </a:endParaRPr>
                </a:p>
              </p:txBody>
            </p:sp>
            <p:cxnSp>
              <p:nvCxnSpPr>
                <p:cNvPr id="106" name="Straight Connector 105">
                  <a:extLst>
                    <a:ext uri="{FF2B5EF4-FFF2-40B4-BE49-F238E27FC236}">
                      <a16:creationId xmlns:a16="http://schemas.microsoft.com/office/drawing/2014/main" id="{1954D9DC-B5E2-085A-B42E-C265F2707D13}"/>
                    </a:ext>
                  </a:extLst>
                </p:cNvPr>
                <p:cNvCxnSpPr/>
                <p:nvPr/>
              </p:nvCxnSpPr>
              <p:spPr bwMode="auto">
                <a:xfrm>
                  <a:off x="5695951" y="2826543"/>
                  <a:ext cx="0" cy="121444"/>
                </a:xfrm>
                <a:prstGeom prst="line">
                  <a:avLst/>
                </a:prstGeom>
                <a:solidFill>
                  <a:schemeClr val="accent1"/>
                </a:solidFill>
                <a:ln w="9525" cap="flat" cmpd="sng" algn="ctr">
                  <a:solidFill>
                    <a:schemeClr val="tx1"/>
                  </a:solidFill>
                  <a:prstDash val="solid"/>
                  <a:round/>
                  <a:headEnd type="none" w="med" len="med"/>
                  <a:tailEnd type="none" w="med" len="med"/>
                </a:ln>
                <a:effectLst/>
              </p:spPr>
            </p:cxnSp>
          </p:grpSp>
          <p:sp>
            <p:nvSpPr>
              <p:cNvPr id="102" name="TextBox 101">
                <a:extLst>
                  <a:ext uri="{FF2B5EF4-FFF2-40B4-BE49-F238E27FC236}">
                    <a16:creationId xmlns:a16="http://schemas.microsoft.com/office/drawing/2014/main" id="{36A770AA-0FFD-D252-210F-EB8D2EE9CC20}"/>
                  </a:ext>
                </a:extLst>
              </p:cNvPr>
              <p:cNvSpPr txBox="1"/>
              <p:nvPr/>
            </p:nvSpPr>
            <p:spPr>
              <a:xfrm>
                <a:off x="5576200" y="2824941"/>
                <a:ext cx="240426" cy="397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-</a:t>
                </a:r>
              </a:p>
            </p:txBody>
          </p:sp>
          <p:sp>
            <p:nvSpPr>
              <p:cNvPr id="103" name="TextBox 102">
                <a:extLst>
                  <a:ext uri="{FF2B5EF4-FFF2-40B4-BE49-F238E27FC236}">
                    <a16:creationId xmlns:a16="http://schemas.microsoft.com/office/drawing/2014/main" id="{3194AD20-BDAC-C7B6-F44C-25FB0681F6A3}"/>
                  </a:ext>
                </a:extLst>
              </p:cNvPr>
              <p:cNvSpPr txBox="1"/>
              <p:nvPr/>
            </p:nvSpPr>
            <p:spPr>
              <a:xfrm>
                <a:off x="5560964" y="2478080"/>
                <a:ext cx="291491" cy="397486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400" dirty="0">
                    <a:solidFill>
                      <a:schemeClr val="bg1"/>
                    </a:solidFill>
                  </a:rPr>
                  <a:t>+</a:t>
                </a:r>
              </a:p>
            </p:txBody>
          </p:sp>
        </p:grp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E0496F09-6D01-086F-4D43-5BE20BC023DD}"/>
                </a:ext>
              </a:extLst>
            </p:cNvPr>
            <p:cNvCxnSpPr/>
            <p:nvPr/>
          </p:nvCxnSpPr>
          <p:spPr bwMode="auto">
            <a:xfrm flipV="1">
              <a:off x="-3361021" y="3175438"/>
              <a:ext cx="1112520" cy="717822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00" name="Arc 99">
              <a:extLst>
                <a:ext uri="{FF2B5EF4-FFF2-40B4-BE49-F238E27FC236}">
                  <a16:creationId xmlns:a16="http://schemas.microsoft.com/office/drawing/2014/main" id="{E01DEDCC-1C1B-C93A-298F-8F3F99A908D5}"/>
                </a:ext>
              </a:extLst>
            </p:cNvPr>
            <p:cNvSpPr/>
            <p:nvPr/>
          </p:nvSpPr>
          <p:spPr bwMode="auto">
            <a:xfrm>
              <a:off x="-3998980" y="3291253"/>
              <a:ext cx="1275918" cy="1275922"/>
            </a:xfrm>
            <a:prstGeom prst="arc">
              <a:avLst>
                <a:gd name="adj1" fmla="val 16200000"/>
                <a:gd name="adj2" fmla="val 19492650"/>
              </a:avLst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pic>
          <p:nvPicPr>
            <p:cNvPr id="114" name="Picture 113">
              <a:extLst>
                <a:ext uri="{FF2B5EF4-FFF2-40B4-BE49-F238E27FC236}">
                  <a16:creationId xmlns:a16="http://schemas.microsoft.com/office/drawing/2014/main" id="{1E18FF2A-39CC-5FE6-E6FA-0AE18CD9B1B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-3235495" y="2996002"/>
              <a:ext cx="173691" cy="288894"/>
            </a:xfrm>
            <a:prstGeom prst="rect">
              <a:avLst/>
            </a:prstGeom>
          </p:spPr>
        </p:pic>
        <p:pic>
          <p:nvPicPr>
            <p:cNvPr id="115" name="Picture 114">
              <a:extLst>
                <a:ext uri="{FF2B5EF4-FFF2-40B4-BE49-F238E27FC236}">
                  <a16:creationId xmlns:a16="http://schemas.microsoft.com/office/drawing/2014/main" id="{DF3E1E5B-CE8B-90C5-D6DA-179B6AA50EA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-2815900" y="3636604"/>
              <a:ext cx="152715" cy="173613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4549F9A1-8CB9-D3EF-C9D6-20349EA6C0E8}"/>
              </a:ext>
            </a:extLst>
          </p:cNvPr>
          <p:cNvSpPr txBox="1"/>
          <p:nvPr/>
        </p:nvSpPr>
        <p:spPr>
          <a:xfrm>
            <a:off x="49045" y="-27922"/>
            <a:ext cx="1206422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Motivation – selecting a qubit </a:t>
            </a:r>
            <a:r>
              <a:rPr lang="en-US" sz="3000" dirty="0">
                <a:latin typeface="+mj-lt"/>
              </a:rPr>
              <a:t>(an idealized AMO physicist’s view)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69C3C54B-3A6A-2023-AE1E-F795578FFB85}"/>
              </a:ext>
            </a:extLst>
          </p:cNvPr>
          <p:cNvGrpSpPr/>
          <p:nvPr/>
        </p:nvGrpSpPr>
        <p:grpSpPr>
          <a:xfrm>
            <a:off x="4974203" y="718038"/>
            <a:ext cx="2254315" cy="4520686"/>
            <a:chOff x="5131222" y="716871"/>
            <a:chExt cx="2254315" cy="4520686"/>
          </a:xfrm>
        </p:grpSpPr>
        <p:cxnSp>
          <p:nvCxnSpPr>
            <p:cNvPr id="2" name="Straight Connector 1">
              <a:extLst>
                <a:ext uri="{FF2B5EF4-FFF2-40B4-BE49-F238E27FC236}">
                  <a16:creationId xmlns:a16="http://schemas.microsoft.com/office/drawing/2014/main" id="{2CA0875A-842A-4B61-1C1A-348BAD495E29}"/>
                </a:ext>
              </a:extLst>
            </p:cNvPr>
            <p:cNvCxnSpPr>
              <a:cxnSpLocks/>
            </p:cNvCxnSpPr>
            <p:nvPr/>
          </p:nvCxnSpPr>
          <p:spPr>
            <a:xfrm>
              <a:off x="6233160" y="716871"/>
              <a:ext cx="0" cy="4520686"/>
            </a:xfrm>
            <a:prstGeom prst="line">
              <a:avLst/>
            </a:prstGeom>
            <a:ln w="25400">
              <a:solidFill>
                <a:schemeClr val="bg1">
                  <a:lumMod val="6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590D5BE5-82C9-88FE-585E-8A6C5A2591CA}"/>
                </a:ext>
              </a:extLst>
            </p:cNvPr>
            <p:cNvGrpSpPr/>
            <p:nvPr/>
          </p:nvGrpSpPr>
          <p:grpSpPr>
            <a:xfrm>
              <a:off x="5190878" y="1985676"/>
              <a:ext cx="2142730" cy="485128"/>
              <a:chOff x="7808324" y="2332491"/>
              <a:chExt cx="1538109" cy="348238"/>
            </a:xfrm>
          </p:grpSpPr>
          <p:pic>
            <p:nvPicPr>
              <p:cNvPr id="6" name="Picture 6" descr="Open With Care-stamp | Stock vector | Colourbox">
                <a:extLst>
                  <a:ext uri="{FF2B5EF4-FFF2-40B4-BE49-F238E27FC236}">
                    <a16:creationId xmlns:a16="http://schemas.microsoft.com/office/drawing/2014/main" id="{FD81B039-8833-8D26-503E-C2DC04C1DDB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03" t="29917" r="4066" b="29379"/>
              <a:stretch/>
            </p:blipFill>
            <p:spPr bwMode="auto">
              <a:xfrm>
                <a:off x="8177687" y="2332491"/>
                <a:ext cx="783077" cy="348238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7" name="Picture 10" descr="Order Warning Signs for Workplace Safety | VKF Renzel">
                <a:extLst>
                  <a:ext uri="{FF2B5EF4-FFF2-40B4-BE49-F238E27FC236}">
                    <a16:creationId xmlns:a16="http://schemas.microsoft.com/office/drawing/2014/main" id="{5BF042C4-3500-86C0-ACC9-CAC024E3928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30" b="11960"/>
              <a:stretch/>
            </p:blipFill>
            <p:spPr bwMode="auto">
              <a:xfrm>
                <a:off x="7808324" y="2349938"/>
                <a:ext cx="393184" cy="297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8" name="Picture 7" descr="Order Warning Signs for Workplace Safety | VKF Renzel">
                <a:extLst>
                  <a:ext uri="{FF2B5EF4-FFF2-40B4-BE49-F238E27FC236}">
                    <a16:creationId xmlns:a16="http://schemas.microsoft.com/office/drawing/2014/main" id="{8AD7EB6C-9351-0132-6299-2E2611F6A7C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12330" b="11960"/>
              <a:stretch/>
            </p:blipFill>
            <p:spPr bwMode="auto">
              <a:xfrm>
                <a:off x="8953249" y="2347171"/>
                <a:ext cx="393184" cy="29768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9" name="Picture 2" descr="Toolbox Cartoon Images – Browse 7,968 Stock Photos, Vectors, and Video |  Adobe Stock">
              <a:extLst>
                <a:ext uri="{FF2B5EF4-FFF2-40B4-BE49-F238E27FC236}">
                  <a16:creationId xmlns:a16="http://schemas.microsoft.com/office/drawing/2014/main" id="{F1F17CB9-AA3C-861A-4C67-C850D87B89A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36733" y="2497736"/>
              <a:ext cx="2051020" cy="135979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1EE6AA-FEF9-6514-C6F8-3BDBABCE5CB0}"/>
                    </a:ext>
                  </a:extLst>
                </p:cNvPr>
                <p:cNvSpPr txBox="1"/>
                <p:nvPr/>
              </p:nvSpPr>
              <p:spPr>
                <a:xfrm>
                  <a:off x="5131222" y="1590089"/>
                  <a:ext cx="2254315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d>
                          <m:dPr>
                            <m:begChr m:val=""/>
                            <m:endChr m:val="⟩"/>
                            <m:ctrlPr>
                              <a:rPr lang="en-US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 b="0" i="0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m:rPr>
                                <m:nor/>
                              </m:rPr>
                              <a:rPr lang="el-GR" dirty="0"/>
                              <m:t>ψ</m:t>
                            </m:r>
                          </m:e>
                        </m:d>
                        <m:r>
                          <a:rPr lang="en-US" b="0" i="1" smtClean="0">
                            <a:latin typeface="Cambria Math" panose="02040503050406030204" pitchFamily="18" charset="0"/>
                            <a:cs typeface="Times New Roman" panose="02020603050405020304" pitchFamily="18" charset="0"/>
                          </a:rPr>
                          <m:t>=</m:t>
                        </m:r>
                        <m:d>
                          <m:dPr>
                            <m:begChr m:val=""/>
                            <m:endChr m:val="⟩"/>
                            <m:ctrlPr>
                              <a:rPr lang="en-US" i="1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</m:ctrlPr>
                          </m:dPr>
                          <m:e>
                            <m:r>
                              <m:rPr>
                                <m:nor/>
                              </m:rPr>
                              <a:rPr lang="en-US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|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cs typeface="Times New Roman" panose="02020603050405020304" pitchFamily="18" charset="0"/>
                              </a:rPr>
                              <m:t>n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cs typeface="Times New Roman" panose="02020603050405020304" pitchFamily="18" charset="0"/>
                              </a:rPr>
                              <m:t>v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cs typeface="Times New Roman" panose="02020603050405020304" pitchFamily="18" charset="0"/>
                              </a:rPr>
                              <m:t>J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cs typeface="Times New Roman" panose="02020603050405020304" pitchFamily="18" charset="0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, 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cs typeface="Times New Roman" panose="02020603050405020304" pitchFamily="18" charset="0"/>
                              </a:rPr>
                              <m:t>m</m:t>
                            </m:r>
                            <m:r>
                              <m:rPr>
                                <m:nor/>
                              </m:rPr>
                              <a:rPr lang="en-US" b="0" i="1" baseline="-25000" smtClean="0">
                                <a:cs typeface="Times New Roman" panose="02020603050405020304" pitchFamily="18" charset="0"/>
                              </a:rPr>
                              <m:t>F</m:t>
                            </m:r>
                            <m:r>
                              <m:rPr>
                                <m:nor/>
                              </m:rPr>
                              <a:rPr lang="en-US" b="0" i="1" smtClean="0">
                                <a:latin typeface="Cambria Math" panose="02040503050406030204" pitchFamily="18" charset="0"/>
                                <a:cs typeface="Times New Roman" panose="02020603050405020304" pitchFamily="18" charset="0"/>
                              </a:rPr>
                              <m:t> </m:t>
                            </m:r>
                          </m:e>
                        </m:d>
                      </m:oMath>
                    </m:oMathPara>
                  </a14:m>
                  <a:endParaRPr lang="en-US" dirty="0">
                    <a:cs typeface="Times New Roman" panose="02020603050405020304" pitchFamily="18" charset="0"/>
                  </a:endParaRPr>
                </a:p>
              </p:txBody>
            </p:sp>
          </mc:Choice>
          <mc:Fallback xmlns="">
            <p:sp>
              <p:nvSpPr>
                <p:cNvPr id="10" name="TextBox 9">
                  <a:extLst>
                    <a:ext uri="{FF2B5EF4-FFF2-40B4-BE49-F238E27FC236}">
                      <a16:creationId xmlns:a16="http://schemas.microsoft.com/office/drawing/2014/main" id="{E61EE6AA-FEF9-6514-C6F8-3BDBABCE5CB0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131222" y="1590089"/>
                  <a:ext cx="2254315" cy="369332"/>
                </a:xfrm>
                <a:prstGeom prst="rect">
                  <a:avLst/>
                </a:prstGeom>
                <a:blipFill>
                  <a:blip r:embed="rId7"/>
                  <a:stretch>
                    <a:fillRect t="-119672" r="-17297" b="-183607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CA4957D-35DB-FB9D-8AE8-31785123063D}"/>
                </a:ext>
              </a:extLst>
            </p:cNvPr>
            <p:cNvSpPr txBox="1"/>
            <p:nvPr/>
          </p:nvSpPr>
          <p:spPr>
            <a:xfrm>
              <a:off x="5244563" y="3348061"/>
              <a:ext cx="20394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b="1" dirty="0">
                  <a:solidFill>
                    <a:schemeClr val="bg1"/>
                  </a:solidFill>
                </a:rPr>
                <a:t>Quantum Control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82BDAFE-323F-4E90-2EB6-FE3DDC68A88E}"/>
              </a:ext>
            </a:extLst>
          </p:cNvPr>
          <p:cNvGrpSpPr/>
          <p:nvPr/>
        </p:nvGrpSpPr>
        <p:grpSpPr>
          <a:xfrm>
            <a:off x="5170906" y="5535359"/>
            <a:ext cx="1824478" cy="1110376"/>
            <a:chOff x="8635736" y="48198"/>
            <a:chExt cx="1824478" cy="1110376"/>
          </a:xfrm>
        </p:grpSpPr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39E0595F-26BD-D117-D1F9-DF2892A49F0E}"/>
                </a:ext>
              </a:extLst>
            </p:cNvPr>
            <p:cNvGrpSpPr/>
            <p:nvPr/>
          </p:nvGrpSpPr>
          <p:grpSpPr>
            <a:xfrm>
              <a:off x="8635736" y="48198"/>
              <a:ext cx="1824478" cy="1110376"/>
              <a:chOff x="7851300" y="2144272"/>
              <a:chExt cx="2343935" cy="1426518"/>
            </a:xfrm>
          </p:grpSpPr>
          <p:sp>
            <p:nvSpPr>
              <p:cNvPr id="24" name="Oval 23">
                <a:extLst>
                  <a:ext uri="{FF2B5EF4-FFF2-40B4-BE49-F238E27FC236}">
                    <a16:creationId xmlns:a16="http://schemas.microsoft.com/office/drawing/2014/main" id="{835CEDED-4467-75B8-372D-59F205826547}"/>
                  </a:ext>
                </a:extLst>
              </p:cNvPr>
              <p:cNvSpPr/>
              <p:nvPr/>
            </p:nvSpPr>
            <p:spPr bwMode="auto">
              <a:xfrm rot="5400000">
                <a:off x="7849016" y="2220836"/>
                <a:ext cx="1347134" cy="1342565"/>
              </a:xfrm>
              <a:prstGeom prst="ellipse">
                <a:avLst/>
              </a:prstGeom>
              <a:gradFill>
                <a:gsLst>
                  <a:gs pos="29000">
                    <a:schemeClr val="accent2"/>
                  </a:gs>
                  <a:gs pos="100000">
                    <a:schemeClr val="tx1"/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 dirty="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25" name="Oval 24">
                <a:extLst>
                  <a:ext uri="{FF2B5EF4-FFF2-40B4-BE49-F238E27FC236}">
                    <a16:creationId xmlns:a16="http://schemas.microsoft.com/office/drawing/2014/main" id="{05DAE51C-1056-6315-8403-58BC6FFD7521}"/>
                  </a:ext>
                </a:extLst>
              </p:cNvPr>
              <p:cNvSpPr/>
              <p:nvPr/>
            </p:nvSpPr>
            <p:spPr bwMode="auto">
              <a:xfrm rot="5400000">
                <a:off x="8771628" y="2147183"/>
                <a:ext cx="1426518" cy="1420696"/>
              </a:xfrm>
              <a:prstGeom prst="ellipse">
                <a:avLst/>
              </a:prstGeom>
              <a:gradFill>
                <a:gsLst>
                  <a:gs pos="30000">
                    <a:srgbClr val="00B050"/>
                  </a:gs>
                  <a:gs pos="100000">
                    <a:schemeClr val="tx1"/>
                  </a:gs>
                  <a:gs pos="100000">
                    <a:schemeClr val="accent1">
                      <a:shade val="100000"/>
                      <a:satMod val="115000"/>
                    </a:schemeClr>
                  </a:gs>
                </a:gsLst>
                <a:path path="circle">
                  <a:fillToRect l="50000" t="50000" r="50000" b="50000"/>
                </a:path>
              </a:gra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642944AC-A488-D7C3-5198-A80A824FE95C}"/>
                </a:ext>
              </a:extLst>
            </p:cNvPr>
            <p:cNvSpPr txBox="1"/>
            <p:nvPr/>
          </p:nvSpPr>
          <p:spPr>
            <a:xfrm>
              <a:off x="8836647" y="119988"/>
              <a:ext cx="517722" cy="355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>
                  <a:solidFill>
                    <a:schemeClr val="bg1"/>
                  </a:solidFill>
                </a:rPr>
                <a:t>27</a:t>
              </a:r>
              <a:r>
                <a:rPr lang="en-US" b="1" dirty="0">
                  <a:solidFill>
                    <a:schemeClr val="bg1"/>
                  </a:solidFill>
                </a:rPr>
                <a:t>Al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58637F64-0386-CABD-EFFA-E1D107E69A91}"/>
                </a:ext>
              </a:extLst>
            </p:cNvPr>
            <p:cNvSpPr txBox="1"/>
            <p:nvPr/>
          </p:nvSpPr>
          <p:spPr>
            <a:xfrm>
              <a:off x="9613174" y="102042"/>
              <a:ext cx="500732" cy="35585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baseline="30000" dirty="0">
                  <a:solidFill>
                    <a:schemeClr val="bg1"/>
                  </a:solidFill>
                </a:rPr>
                <a:t>35</a:t>
              </a:r>
              <a:r>
                <a:rPr lang="en-US" b="1" dirty="0">
                  <a:solidFill>
                    <a:schemeClr val="bg1"/>
                  </a:solidFill>
                </a:rPr>
                <a:t>Cl</a:t>
              </a:r>
            </a:p>
          </p:txBody>
        </p: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CCD4384-4005-CC38-CD6D-EC5059C5CBD4}"/>
                </a:ext>
              </a:extLst>
            </p:cNvPr>
            <p:cNvCxnSpPr/>
            <p:nvPr/>
          </p:nvCxnSpPr>
          <p:spPr bwMode="auto">
            <a:xfrm flipV="1">
              <a:off x="9925778" y="427259"/>
              <a:ext cx="0" cy="2767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19" name="Oval 18">
              <a:extLst>
                <a:ext uri="{FF2B5EF4-FFF2-40B4-BE49-F238E27FC236}">
                  <a16:creationId xmlns:a16="http://schemas.microsoft.com/office/drawing/2014/main" id="{D8B31281-77D5-5FCE-7688-64EAC89E869C}"/>
                </a:ext>
              </a:extLst>
            </p:cNvPr>
            <p:cNvSpPr/>
            <p:nvPr/>
          </p:nvSpPr>
          <p:spPr bwMode="auto">
            <a:xfrm>
              <a:off x="9848906" y="520600"/>
              <a:ext cx="148015" cy="149776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20" name="Straight Arrow Connector 19">
              <a:extLst>
                <a:ext uri="{FF2B5EF4-FFF2-40B4-BE49-F238E27FC236}">
                  <a16:creationId xmlns:a16="http://schemas.microsoft.com/office/drawing/2014/main" id="{D6BE3ABB-0883-D84C-5B1C-28B5C1CCFA30}"/>
                </a:ext>
              </a:extLst>
            </p:cNvPr>
            <p:cNvCxnSpPr/>
            <p:nvPr/>
          </p:nvCxnSpPr>
          <p:spPr bwMode="auto">
            <a:xfrm flipV="1">
              <a:off x="9171593" y="441420"/>
              <a:ext cx="0" cy="27674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F9D33A01-EFBD-AEE7-428A-DAF4D012452B}"/>
                </a:ext>
              </a:extLst>
            </p:cNvPr>
            <p:cNvSpPr/>
            <p:nvPr/>
          </p:nvSpPr>
          <p:spPr bwMode="auto">
            <a:xfrm>
              <a:off x="9097586" y="531548"/>
              <a:ext cx="148015" cy="149776"/>
            </a:xfrm>
            <a:prstGeom prst="ellipse">
              <a:avLst/>
            </a:prstGeom>
            <a:noFill/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ECD62FB4-A15D-09ED-97B7-190D9E7DB190}"/>
                </a:ext>
              </a:extLst>
            </p:cNvPr>
            <p:cNvSpPr/>
            <p:nvPr/>
          </p:nvSpPr>
          <p:spPr>
            <a:xfrm>
              <a:off x="9707451" y="680233"/>
              <a:ext cx="436337" cy="30777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marL="231775" indent="-231775" algn="ctr">
                <a:spcBef>
                  <a:spcPct val="20000"/>
                </a:spcBef>
              </a:pPr>
              <a:r>
                <a:rPr lang="en-US" sz="1400" dirty="0">
                  <a:sym typeface="Wingdings" pitchFamily="2" charset="2"/>
                </a:rPr>
                <a:t>3/2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7DDC78EA-201B-DC3E-6C65-F3EFADF698A9}"/>
                </a:ext>
              </a:extLst>
            </p:cNvPr>
            <p:cNvSpPr txBox="1"/>
            <p:nvPr/>
          </p:nvSpPr>
          <p:spPr>
            <a:xfrm>
              <a:off x="8953531" y="670376"/>
              <a:ext cx="476412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dirty="0"/>
                <a:t>5/2 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293C9BAF-C25C-B5E6-D2C0-838CF567AB97}"/>
              </a:ext>
            </a:extLst>
          </p:cNvPr>
          <p:cNvGrpSpPr/>
          <p:nvPr/>
        </p:nvGrpSpPr>
        <p:grpSpPr>
          <a:xfrm>
            <a:off x="-67467" y="1094593"/>
            <a:ext cx="5983173" cy="4605675"/>
            <a:chOff x="-67467" y="1094593"/>
            <a:chExt cx="5983173" cy="4605675"/>
          </a:xfrm>
        </p:grpSpPr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045FB650-38A5-BD00-6546-F6CE73948AB3}"/>
                </a:ext>
              </a:extLst>
            </p:cNvPr>
            <p:cNvSpPr txBox="1"/>
            <p:nvPr/>
          </p:nvSpPr>
          <p:spPr>
            <a:xfrm>
              <a:off x="545873" y="1094593"/>
              <a:ext cx="4756495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1" dirty="0"/>
                <a:t>Strong and weak optical transitions </a:t>
              </a:r>
            </a:p>
            <a:p>
              <a:r>
                <a:rPr lang="en-GB" sz="2400" b="1" dirty="0"/>
                <a:t>e.g. Sr, Yb</a:t>
              </a:r>
              <a:endParaRPr lang="en-GB" sz="2400" dirty="0"/>
            </a:p>
          </p:txBody>
        </p:sp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12F3C49D-DA89-2B27-7AD9-45C2739B6C08}"/>
                </a:ext>
              </a:extLst>
            </p:cNvPr>
            <p:cNvSpPr txBox="1"/>
            <p:nvPr/>
          </p:nvSpPr>
          <p:spPr>
            <a:xfrm>
              <a:off x="-67467" y="4992382"/>
              <a:ext cx="598317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2000" dirty="0"/>
                <a:t>Similar structures leveraged w/ </a:t>
              </a:r>
            </a:p>
            <a:p>
              <a:pPr algn="ctr"/>
              <a:r>
                <a:rPr lang="en-GB" sz="2000" dirty="0"/>
                <a:t>popular trapped ions e.g. Ba</a:t>
              </a:r>
              <a:r>
                <a:rPr lang="en-GB" sz="2000" baseline="30000" dirty="0"/>
                <a:t>+</a:t>
              </a:r>
              <a:r>
                <a:rPr lang="en-GB" sz="2000" dirty="0"/>
                <a:t>, Yb</a:t>
              </a:r>
              <a:r>
                <a:rPr lang="en-GB" sz="2000" baseline="30000" dirty="0"/>
                <a:t>+</a:t>
              </a:r>
              <a:r>
                <a:rPr lang="en-GB" sz="2000" dirty="0"/>
                <a:t>, Al</a:t>
              </a:r>
              <a:r>
                <a:rPr lang="en-GB" sz="2000" baseline="30000" dirty="0"/>
                <a:t>+</a:t>
              </a:r>
              <a:endParaRPr lang="en-GB" sz="2000" dirty="0"/>
            </a:p>
          </p:txBody>
        </p:sp>
        <p:grpSp>
          <p:nvGrpSpPr>
            <p:cNvPr id="88" name="Group 87">
              <a:extLst>
                <a:ext uri="{FF2B5EF4-FFF2-40B4-BE49-F238E27FC236}">
                  <a16:creationId xmlns:a16="http://schemas.microsoft.com/office/drawing/2014/main" id="{6DCC163F-50B9-189C-CE41-F653A9266BFF}"/>
                </a:ext>
              </a:extLst>
            </p:cNvPr>
            <p:cNvGrpSpPr/>
            <p:nvPr/>
          </p:nvGrpSpPr>
          <p:grpSpPr>
            <a:xfrm>
              <a:off x="1038619" y="2033340"/>
              <a:ext cx="4051582" cy="1976822"/>
              <a:chOff x="1038619" y="2033340"/>
              <a:chExt cx="4051582" cy="1976822"/>
            </a:xfrm>
          </p:grpSpPr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6D55BEB8-AF0C-9DD7-7C54-26E6D6AC48BC}"/>
                  </a:ext>
                </a:extLst>
              </p:cNvPr>
              <p:cNvGrpSpPr/>
              <p:nvPr/>
            </p:nvGrpSpPr>
            <p:grpSpPr>
              <a:xfrm>
                <a:off x="1038619" y="2220583"/>
                <a:ext cx="3352061" cy="1789579"/>
                <a:chOff x="1282298" y="1754893"/>
                <a:chExt cx="3352061" cy="1789579"/>
              </a:xfrm>
            </p:grpSpPr>
            <p:cxnSp>
              <p:nvCxnSpPr>
                <p:cNvPr id="29" name="Straight Connector 28">
                  <a:extLst>
                    <a:ext uri="{FF2B5EF4-FFF2-40B4-BE49-F238E27FC236}">
                      <a16:creationId xmlns:a16="http://schemas.microsoft.com/office/drawing/2014/main" id="{E91FD81F-334B-B853-84E3-8589ED851F84}"/>
                    </a:ext>
                  </a:extLst>
                </p:cNvPr>
                <p:cNvCxnSpPr/>
                <p:nvPr/>
              </p:nvCxnSpPr>
              <p:spPr>
                <a:xfrm>
                  <a:off x="1760905" y="1977073"/>
                  <a:ext cx="104584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070E96F6-843B-7661-42E0-1831D15873A1}"/>
                    </a:ext>
                  </a:extLst>
                </p:cNvPr>
                <p:cNvCxnSpPr/>
                <p:nvPr/>
              </p:nvCxnSpPr>
              <p:spPr>
                <a:xfrm>
                  <a:off x="3010585" y="2493906"/>
                  <a:ext cx="104584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Arrow Connector 30">
                  <a:extLst>
                    <a:ext uri="{FF2B5EF4-FFF2-40B4-BE49-F238E27FC236}">
                      <a16:creationId xmlns:a16="http://schemas.microsoft.com/office/drawing/2014/main" id="{FDDE9A60-FDE8-55CA-3185-C1C99C0B9A0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295253" y="2014362"/>
                  <a:ext cx="0" cy="1314666"/>
                </a:xfrm>
                <a:prstGeom prst="straightConnector1">
                  <a:avLst/>
                </a:prstGeom>
                <a:ln w="82550">
                  <a:solidFill>
                    <a:srgbClr val="7030A0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32" name="TextBox 31">
                  <a:extLst>
                    <a:ext uri="{FF2B5EF4-FFF2-40B4-BE49-F238E27FC236}">
                      <a16:creationId xmlns:a16="http://schemas.microsoft.com/office/drawing/2014/main" id="{DA24230F-C069-FFF4-2395-0DA6CEE84BC9}"/>
                    </a:ext>
                  </a:extLst>
                </p:cNvPr>
                <p:cNvSpPr txBox="1"/>
                <p:nvPr/>
              </p:nvSpPr>
              <p:spPr>
                <a:xfrm flipH="1">
                  <a:off x="1285616" y="1754893"/>
                  <a:ext cx="5520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aseline="30000" dirty="0"/>
                    <a:t>1</a:t>
                  </a:r>
                  <a:r>
                    <a:rPr lang="en-US" sz="2000" dirty="0"/>
                    <a:t>Π</a:t>
                  </a:r>
                  <a:r>
                    <a:rPr lang="en-US" sz="2000" baseline="-25000" dirty="0"/>
                    <a:t>1</a:t>
                  </a:r>
                </a:p>
              </p:txBody>
            </p:sp>
            <p:sp>
              <p:nvSpPr>
                <p:cNvPr id="33" name="TextBox 32">
                  <a:extLst>
                    <a:ext uri="{FF2B5EF4-FFF2-40B4-BE49-F238E27FC236}">
                      <a16:creationId xmlns:a16="http://schemas.microsoft.com/office/drawing/2014/main" id="{97753722-135B-A3DA-B6B9-CD76442B754A}"/>
                    </a:ext>
                  </a:extLst>
                </p:cNvPr>
                <p:cNvSpPr txBox="1"/>
                <p:nvPr/>
              </p:nvSpPr>
              <p:spPr>
                <a:xfrm flipH="1">
                  <a:off x="1282298" y="3144362"/>
                  <a:ext cx="5520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aseline="30000" dirty="0"/>
                    <a:t>1</a:t>
                  </a:r>
                  <a:r>
                    <a:rPr lang="en-US" sz="2000" dirty="0"/>
                    <a:t>Σ</a:t>
                  </a:r>
                  <a:r>
                    <a:rPr lang="en-US" sz="2000" baseline="-25000" dirty="0"/>
                    <a:t>1</a:t>
                  </a:r>
                </a:p>
              </p:txBody>
            </p:sp>
            <p:sp>
              <p:nvSpPr>
                <p:cNvPr id="34" name="TextBox 33">
                  <a:extLst>
                    <a:ext uri="{FF2B5EF4-FFF2-40B4-BE49-F238E27FC236}">
                      <a16:creationId xmlns:a16="http://schemas.microsoft.com/office/drawing/2014/main" id="{F496727C-5AA8-00F5-5CFC-67A5421F4B5D}"/>
                    </a:ext>
                  </a:extLst>
                </p:cNvPr>
                <p:cNvSpPr txBox="1"/>
                <p:nvPr/>
              </p:nvSpPr>
              <p:spPr>
                <a:xfrm flipH="1">
                  <a:off x="4063222" y="2286138"/>
                  <a:ext cx="5520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aseline="30000" dirty="0"/>
                    <a:t>3</a:t>
                  </a:r>
                  <a:r>
                    <a:rPr lang="en-US" sz="2000" dirty="0"/>
                    <a:t>Π</a:t>
                  </a:r>
                  <a:r>
                    <a:rPr lang="en-US" sz="2000" baseline="-25000" dirty="0"/>
                    <a:t>1</a:t>
                  </a:r>
                </a:p>
              </p:txBody>
            </p:sp>
            <p:cxnSp>
              <p:nvCxnSpPr>
                <p:cNvPr id="35" name="Straight Arrow Connector 34">
                  <a:extLst>
                    <a:ext uri="{FF2B5EF4-FFF2-40B4-BE49-F238E27FC236}">
                      <a16:creationId xmlns:a16="http://schemas.microsoft.com/office/drawing/2014/main" id="{C3CE46F2-BC11-F537-2175-B1A11D2EC7F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306386" y="2509098"/>
                  <a:ext cx="1227121" cy="838963"/>
                </a:xfrm>
                <a:prstGeom prst="straightConnector1">
                  <a:avLst/>
                </a:prstGeom>
                <a:ln w="34925">
                  <a:solidFill>
                    <a:srgbClr val="3809FF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6" name="Straight Connector 35">
                  <a:extLst>
                    <a:ext uri="{FF2B5EF4-FFF2-40B4-BE49-F238E27FC236}">
                      <a16:creationId xmlns:a16="http://schemas.microsoft.com/office/drawing/2014/main" id="{4A30E28B-D1F1-621A-14E3-50D7970CA121}"/>
                    </a:ext>
                  </a:extLst>
                </p:cNvPr>
                <p:cNvCxnSpPr/>
                <p:nvPr/>
              </p:nvCxnSpPr>
              <p:spPr>
                <a:xfrm>
                  <a:off x="1760906" y="3348061"/>
                  <a:ext cx="104584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FE34AE-AD0A-6590-09FC-8DA285BBA927}"/>
                    </a:ext>
                  </a:extLst>
                </p:cNvPr>
                <p:cNvCxnSpPr/>
                <p:nvPr/>
              </p:nvCxnSpPr>
              <p:spPr>
                <a:xfrm>
                  <a:off x="3017377" y="2696766"/>
                  <a:ext cx="104584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Arrow Connector 37">
                  <a:extLst>
                    <a:ext uri="{FF2B5EF4-FFF2-40B4-BE49-F238E27FC236}">
                      <a16:creationId xmlns:a16="http://schemas.microsoft.com/office/drawing/2014/main" id="{6F4E75F3-EC07-E2C8-A6CE-7670F6D231B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7126" y="2711110"/>
                  <a:ext cx="917725" cy="627434"/>
                </a:xfrm>
                <a:prstGeom prst="straightConnector1">
                  <a:avLst/>
                </a:prstGeom>
                <a:ln w="34925">
                  <a:solidFill>
                    <a:srgbClr val="3809FF"/>
                  </a:solidFill>
                  <a:prstDash val="sysDash"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0" name="TextBox 39">
                  <a:extLst>
                    <a:ext uri="{FF2B5EF4-FFF2-40B4-BE49-F238E27FC236}">
                      <a16:creationId xmlns:a16="http://schemas.microsoft.com/office/drawing/2014/main" id="{E7D81566-3A8A-4AC8-AFAE-D168FCBF1742}"/>
                    </a:ext>
                  </a:extLst>
                </p:cNvPr>
                <p:cNvSpPr txBox="1"/>
                <p:nvPr/>
              </p:nvSpPr>
              <p:spPr>
                <a:xfrm flipH="1">
                  <a:off x="4082272" y="2565597"/>
                  <a:ext cx="5520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aseline="30000" dirty="0"/>
                    <a:t>3</a:t>
                  </a:r>
                  <a:r>
                    <a:rPr lang="en-US" sz="2000" dirty="0"/>
                    <a:t>Π</a:t>
                  </a:r>
                  <a:r>
                    <a:rPr lang="en-US" sz="2000" baseline="-25000" dirty="0"/>
                    <a:t>0</a:t>
                  </a:r>
                </a:p>
              </p:txBody>
            </p:sp>
            <p:cxnSp>
              <p:nvCxnSpPr>
                <p:cNvPr id="41" name="Straight Connector 40">
                  <a:extLst>
                    <a:ext uri="{FF2B5EF4-FFF2-40B4-BE49-F238E27FC236}">
                      <a16:creationId xmlns:a16="http://schemas.microsoft.com/office/drawing/2014/main" id="{9A3E2028-CF72-5609-3CAC-A0012BDE30AA}"/>
                    </a:ext>
                  </a:extLst>
                </p:cNvPr>
                <p:cNvCxnSpPr/>
                <p:nvPr/>
              </p:nvCxnSpPr>
              <p:spPr>
                <a:xfrm>
                  <a:off x="3017377" y="2286138"/>
                  <a:ext cx="1045845" cy="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4FEB8A81-345D-8B47-7685-9CE36E32402C}"/>
                    </a:ext>
                  </a:extLst>
                </p:cNvPr>
                <p:cNvSpPr txBox="1"/>
                <p:nvPr/>
              </p:nvSpPr>
              <p:spPr>
                <a:xfrm flipH="1">
                  <a:off x="4063222" y="2041339"/>
                  <a:ext cx="552087" cy="40011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2000" baseline="30000" dirty="0"/>
                    <a:t>3</a:t>
                  </a:r>
                  <a:r>
                    <a:rPr lang="en-US" sz="2000" dirty="0"/>
                    <a:t>Π</a:t>
                  </a:r>
                  <a:r>
                    <a:rPr lang="en-US" sz="2000" baseline="-25000" dirty="0"/>
                    <a:t>2</a:t>
                  </a:r>
                </a:p>
              </p:txBody>
            </p:sp>
          </p:grpSp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8AB3ECBE-CEEA-B029-7341-9F5B74C9EF65}"/>
                  </a:ext>
                </a:extLst>
              </p:cNvPr>
              <p:cNvSpPr txBox="1"/>
              <p:nvPr/>
            </p:nvSpPr>
            <p:spPr>
              <a:xfrm flipH="1">
                <a:off x="1695734" y="2033340"/>
                <a:ext cx="825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l-GR" sz="2000" dirty="0">
                    <a:solidFill>
                      <a:srgbClr val="FF0000"/>
                    </a:solidFill>
                  </a:rPr>
                  <a:t>τ</a:t>
                </a:r>
                <a:r>
                  <a:rPr lang="en-US" sz="2000" dirty="0">
                    <a:solidFill>
                      <a:srgbClr val="FF0000"/>
                    </a:solidFill>
                  </a:rPr>
                  <a:t> </a:t>
                </a:r>
                <a:r>
                  <a:rPr lang="en-US" sz="2000" dirty="0">
                    <a:solidFill>
                      <a:srgbClr val="FF0000"/>
                    </a:solidFill>
                    <a:latin typeface="Times New Roman" panose="02020603050405020304" pitchFamily="18" charset="0"/>
                    <a:cs typeface="Times New Roman" panose="02020603050405020304" pitchFamily="18" charset="0"/>
                  </a:rPr>
                  <a:t>~</a:t>
                </a:r>
                <a:r>
                  <a:rPr lang="en-US" sz="2000" dirty="0">
                    <a:solidFill>
                      <a:srgbClr val="FF0000"/>
                    </a:solidFill>
                  </a:rPr>
                  <a:t> ns</a:t>
                </a:r>
              </a:p>
            </p:txBody>
          </p:sp>
          <p:sp>
            <p:nvSpPr>
              <p:cNvPr id="71" name="TextBox 70">
                <a:extLst>
                  <a:ext uri="{FF2B5EF4-FFF2-40B4-BE49-F238E27FC236}">
                    <a16:creationId xmlns:a16="http://schemas.microsoft.com/office/drawing/2014/main" id="{F14D9412-5CEE-3735-4CFC-C3D33640DCAF}"/>
                  </a:ext>
                </a:extLst>
              </p:cNvPr>
              <p:cNvSpPr txBox="1"/>
              <p:nvPr/>
            </p:nvSpPr>
            <p:spPr>
              <a:xfrm flipH="1">
                <a:off x="4190496" y="2739789"/>
                <a:ext cx="825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  </a:t>
                </a:r>
                <a:r>
                  <a:rPr lang="en-US" sz="2000" dirty="0" err="1">
                    <a:solidFill>
                      <a:srgbClr val="FF0000"/>
                    </a:solidFill>
                  </a:rPr>
                  <a:t>ms</a:t>
                </a:r>
                <a:endParaRPr lang="en-US" sz="2000" dirty="0">
                  <a:solidFill>
                    <a:srgbClr val="FF0000"/>
                  </a:solidFill>
                </a:endParaRPr>
              </a:p>
            </p:txBody>
          </p:sp>
          <p:sp>
            <p:nvSpPr>
              <p:cNvPr id="72" name="TextBox 71">
                <a:extLst>
                  <a:ext uri="{FF2B5EF4-FFF2-40B4-BE49-F238E27FC236}">
                    <a16:creationId xmlns:a16="http://schemas.microsoft.com/office/drawing/2014/main" id="{68FC0C80-CD6B-B30B-88DD-67F1614561C2}"/>
                  </a:ext>
                </a:extLst>
              </p:cNvPr>
              <p:cNvSpPr txBox="1"/>
              <p:nvPr/>
            </p:nvSpPr>
            <p:spPr>
              <a:xfrm flipH="1">
                <a:off x="4264508" y="2996368"/>
                <a:ext cx="825693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000" dirty="0">
                    <a:solidFill>
                      <a:srgbClr val="FF0000"/>
                    </a:solidFill>
                  </a:rPr>
                  <a:t>  s</a:t>
                </a:r>
              </a:p>
            </p:txBody>
          </p:sp>
        </p:grpSp>
      </p:grpSp>
      <p:sp>
        <p:nvSpPr>
          <p:cNvPr id="50" name="TextBox 49">
            <a:extLst>
              <a:ext uri="{FF2B5EF4-FFF2-40B4-BE49-F238E27FC236}">
                <a16:creationId xmlns:a16="http://schemas.microsoft.com/office/drawing/2014/main" id="{3C390792-4268-B02A-5783-69AC0EE43645}"/>
              </a:ext>
            </a:extLst>
          </p:cNvPr>
          <p:cNvSpPr txBox="1"/>
          <p:nvPr/>
        </p:nvSpPr>
        <p:spPr>
          <a:xfrm>
            <a:off x="6914286" y="1092213"/>
            <a:ext cx="519898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u="sng" dirty="0"/>
              <a:t>Ground state</a:t>
            </a:r>
            <a:r>
              <a:rPr lang="en-GB" sz="2400" b="1" dirty="0"/>
              <a:t> dipole-dipole interactions</a:t>
            </a:r>
          </a:p>
          <a:p>
            <a:r>
              <a:rPr lang="en-GB" sz="2400" b="1" dirty="0"/>
              <a:t>    e.g. Er, Dy</a:t>
            </a:r>
            <a:endParaRPr lang="en-GB" sz="2400" dirty="0"/>
          </a:p>
        </p:txBody>
      </p:sp>
      <p:pic>
        <p:nvPicPr>
          <p:cNvPr id="76" name="Picture 75">
            <a:extLst>
              <a:ext uri="{FF2B5EF4-FFF2-40B4-BE49-F238E27FC236}">
                <a16:creationId xmlns:a16="http://schemas.microsoft.com/office/drawing/2014/main" id="{C0B5A9D9-01AC-4A6B-2C29-D5CB0F01BA8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7571" y="4325425"/>
            <a:ext cx="5614988" cy="829961"/>
          </a:xfrm>
          <a:prstGeom prst="rect">
            <a:avLst/>
          </a:prstGeom>
        </p:spPr>
      </p:pic>
      <p:sp>
        <p:nvSpPr>
          <p:cNvPr id="77" name="Rectangle: Rounded Corners 76">
            <a:extLst>
              <a:ext uri="{FF2B5EF4-FFF2-40B4-BE49-F238E27FC236}">
                <a16:creationId xmlns:a16="http://schemas.microsoft.com/office/drawing/2014/main" id="{45FE1B66-DFF1-BC7B-781C-84B7E0B6846E}"/>
              </a:ext>
            </a:extLst>
          </p:cNvPr>
          <p:cNvSpPr/>
          <p:nvPr/>
        </p:nvSpPr>
        <p:spPr>
          <a:xfrm>
            <a:off x="7717662" y="4292886"/>
            <a:ext cx="2431751" cy="9458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TextBox 79">
            <a:extLst>
              <a:ext uri="{FF2B5EF4-FFF2-40B4-BE49-F238E27FC236}">
                <a16:creationId xmlns:a16="http://schemas.microsoft.com/office/drawing/2014/main" id="{21288C2D-F1E3-4C0D-9040-713B48DE8873}"/>
              </a:ext>
            </a:extLst>
          </p:cNvPr>
          <p:cNvSpPr txBox="1"/>
          <p:nvPr/>
        </p:nvSpPr>
        <p:spPr>
          <a:xfrm>
            <a:off x="8075063" y="5433922"/>
            <a:ext cx="245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2400" baseline="-25000" dirty="0" err="1"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en-GB" sz="24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(1 </a:t>
            </a:r>
            <a:r>
              <a:rPr lang="el-GR" sz="2400" i="1" dirty="0">
                <a:latin typeface="Times New Roman" pitchFamily="18" charset="0"/>
                <a:cs typeface="Times New Roman" pitchFamily="18" charset="0"/>
              </a:rPr>
              <a:t>μ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m) ~ 1 Hz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1" name="Group 90">
            <a:extLst>
              <a:ext uri="{FF2B5EF4-FFF2-40B4-BE49-F238E27FC236}">
                <a16:creationId xmlns:a16="http://schemas.microsoft.com/office/drawing/2014/main" id="{410A79C2-26A0-91F0-0C0D-679B395C7306}"/>
              </a:ext>
            </a:extLst>
          </p:cNvPr>
          <p:cNvGrpSpPr/>
          <p:nvPr/>
        </p:nvGrpSpPr>
        <p:grpSpPr>
          <a:xfrm>
            <a:off x="7999250" y="5486158"/>
            <a:ext cx="3990788" cy="988642"/>
            <a:chOff x="7999250" y="5486158"/>
            <a:chExt cx="3990788" cy="988642"/>
          </a:xfrm>
        </p:grpSpPr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964E3B9B-57D2-7CE6-C772-B108441A2763}"/>
                </a:ext>
              </a:extLst>
            </p:cNvPr>
            <p:cNvSpPr txBox="1"/>
            <p:nvPr/>
          </p:nvSpPr>
          <p:spPr>
            <a:xfrm>
              <a:off x="10469793" y="5486158"/>
              <a:ext cx="1520245" cy="67710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800" b="1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x10</a:t>
              </a:r>
              <a:r>
                <a:rPr lang="en-US" sz="3800" b="1" baseline="30000" dirty="0">
                  <a:solidFill>
                    <a:srgbClr val="FF0000"/>
                  </a:solidFill>
                  <a:highlight>
                    <a:srgbClr val="FFFF00"/>
                  </a:highlight>
                </a:rPr>
                <a:t>3</a:t>
              </a:r>
            </a:p>
          </p:txBody>
        </p:sp>
        <p:sp>
          <p:nvSpPr>
            <p:cNvPr id="86" name="TextBox 85">
              <a:extLst>
                <a:ext uri="{FF2B5EF4-FFF2-40B4-BE49-F238E27FC236}">
                  <a16:creationId xmlns:a16="http://schemas.microsoft.com/office/drawing/2014/main" id="{357D6A51-8DE6-860F-E9FE-211C9C71AB57}"/>
                </a:ext>
              </a:extLst>
            </p:cNvPr>
            <p:cNvSpPr txBox="1"/>
            <p:nvPr/>
          </p:nvSpPr>
          <p:spPr>
            <a:xfrm>
              <a:off x="7999250" y="6013135"/>
              <a:ext cx="2611612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 dirty="0" err="1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GB" sz="2400" baseline="-25000" dirty="0" err="1">
                  <a:latin typeface="Times New Roman" pitchFamily="18" charset="0"/>
                  <a:cs typeface="Times New Roman" pitchFamily="18" charset="0"/>
                </a:rPr>
                <a:t>int</a:t>
              </a:r>
              <a:r>
                <a:rPr lang="en-GB" sz="2400" baseline="-25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 (1 </a:t>
              </a:r>
              <a:r>
                <a:rPr lang="el-GR" sz="2400" i="1" dirty="0">
                  <a:latin typeface="Times New Roman" pitchFamily="18" charset="0"/>
                  <a:cs typeface="Times New Roman" pitchFamily="18" charset="0"/>
                </a:rPr>
                <a:t>μ</a:t>
              </a: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m) ~ 1 kHz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55D9ABA-0F57-E959-427B-229EA084EF38}"/>
                    </a:ext>
                  </a:extLst>
                </p14:cNvPr>
                <p14:cNvContentPartPr/>
                <p14:nvPr/>
              </p14:nvContentPartPr>
              <p14:xfrm>
                <a:off x="9756336" y="5532384"/>
                <a:ext cx="730800" cy="252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55D9ABA-0F57-E959-427B-229EA084EF38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9747696" y="5523744"/>
                  <a:ext cx="748440" cy="2696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122" name="TextBox 121">
            <a:extLst>
              <a:ext uri="{FF2B5EF4-FFF2-40B4-BE49-F238E27FC236}">
                <a16:creationId xmlns:a16="http://schemas.microsoft.com/office/drawing/2014/main" id="{C13016E9-1940-6533-288E-0D47DF78BADB}"/>
              </a:ext>
            </a:extLst>
          </p:cNvPr>
          <p:cNvSpPr txBox="1"/>
          <p:nvPr/>
        </p:nvSpPr>
        <p:spPr>
          <a:xfrm>
            <a:off x="8748719" y="2852408"/>
            <a:ext cx="368064" cy="5019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+</a:t>
            </a:r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C38ACE66-302A-127E-300A-C153B4959516}"/>
              </a:ext>
            </a:extLst>
          </p:cNvPr>
          <p:cNvSpPr txBox="1"/>
          <p:nvPr/>
        </p:nvSpPr>
        <p:spPr>
          <a:xfrm>
            <a:off x="1603059" y="5927285"/>
            <a:ext cx="2380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See also: DeMille, </a:t>
            </a:r>
            <a:r>
              <a:rPr lang="en-GB" sz="1600" b="1" dirty="0" err="1"/>
              <a:t>TlF</a:t>
            </a:r>
            <a:endParaRPr lang="en-GB" sz="1600" b="1" dirty="0"/>
          </a:p>
          <a:p>
            <a:pPr algn="ctr"/>
            <a:r>
              <a:rPr lang="en-GB" sz="1600" b="1" dirty="0" err="1"/>
              <a:t>Hemmerling</a:t>
            </a:r>
            <a:r>
              <a:rPr lang="en-GB" sz="1600" b="1" dirty="0"/>
              <a:t>, </a:t>
            </a:r>
            <a:r>
              <a:rPr lang="en-GB" sz="1600" b="1" dirty="0" err="1"/>
              <a:t>AlCl</a:t>
            </a:r>
            <a:endParaRPr lang="en-GB" sz="1600" b="1" dirty="0"/>
          </a:p>
          <a:p>
            <a:pPr algn="ctr"/>
            <a:r>
              <a:rPr lang="en-GB" sz="1600" b="1" dirty="0" err="1"/>
              <a:t>Truppe</a:t>
            </a:r>
            <a:r>
              <a:rPr lang="en-GB" sz="1600" b="1" dirty="0"/>
              <a:t>/Meijer, </a:t>
            </a:r>
            <a:r>
              <a:rPr lang="en-GB" sz="1600" b="1" dirty="0" err="1"/>
              <a:t>AlF</a:t>
            </a:r>
            <a:endParaRPr lang="en-GB" sz="1600" b="1" dirty="0"/>
          </a:p>
        </p:txBody>
      </p:sp>
      <p:sp>
        <p:nvSpPr>
          <p:cNvPr id="126" name="TextBox 125">
            <a:extLst>
              <a:ext uri="{FF2B5EF4-FFF2-40B4-BE49-F238E27FC236}">
                <a16:creationId xmlns:a16="http://schemas.microsoft.com/office/drawing/2014/main" id="{A425BF93-02BC-D84F-6FFA-2F4EC0FE6962}"/>
              </a:ext>
            </a:extLst>
          </p:cNvPr>
          <p:cNvSpPr txBox="1"/>
          <p:nvPr/>
        </p:nvSpPr>
        <p:spPr>
          <a:xfrm>
            <a:off x="6855577" y="6529190"/>
            <a:ext cx="51758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600" b="1" dirty="0"/>
              <a:t>Complementary approach w/ atoms &amp; Rydberg dressing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AD1799-4D1B-0C69-89FB-1B7060225AF9}"/>
              </a:ext>
            </a:extLst>
          </p:cNvPr>
          <p:cNvSpPr txBox="1"/>
          <p:nvPr/>
        </p:nvSpPr>
        <p:spPr>
          <a:xfrm>
            <a:off x="8870687" y="745846"/>
            <a:ext cx="307192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ym typeface="Wingdings" panose="05000000000000000000" pitchFamily="2" charset="2"/>
              </a:rPr>
              <a:t> </a:t>
            </a:r>
            <a:r>
              <a:rPr lang="en-US" sz="1600" dirty="0"/>
              <a:t>real-time dynamics are key</a:t>
            </a:r>
          </a:p>
        </p:txBody>
      </p:sp>
    </p:spTree>
    <p:extLst>
      <p:ext uri="{BB962C8B-B14F-4D97-AF65-F5344CB8AC3E}">
        <p14:creationId xmlns:p14="http://schemas.microsoft.com/office/powerpoint/2010/main" val="3861567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3" grpId="0"/>
      <p:bldP spid="126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A2D0C0B-EF3D-4D83-95C8-5962565E21DD}"/>
              </a:ext>
            </a:extLst>
          </p:cNvPr>
          <p:cNvSpPr txBox="1"/>
          <p:nvPr/>
        </p:nvSpPr>
        <p:spPr>
          <a:xfrm>
            <a:off x="26642" y="30322"/>
            <a:ext cx="759060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Laser Cooling II – The Doppler effect</a:t>
            </a:r>
            <a:endParaRPr lang="en-US" sz="3200" dirty="0">
              <a:latin typeface="+mj-lt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4911BE39-D3C5-4D33-8543-5CD2F8B8C1C6}"/>
              </a:ext>
            </a:extLst>
          </p:cNvPr>
          <p:cNvCxnSpPr/>
          <p:nvPr/>
        </p:nvCxnSpPr>
        <p:spPr bwMode="auto">
          <a:xfrm>
            <a:off x="1425046" y="2189228"/>
            <a:ext cx="118649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" name="Rectangle 5">
            <a:extLst>
              <a:ext uri="{FF2B5EF4-FFF2-40B4-BE49-F238E27FC236}">
                <a16:creationId xmlns:a16="http://schemas.microsoft.com/office/drawing/2014/main" id="{F1EFCF6A-EA97-4104-B071-741C82C601A2}"/>
              </a:ext>
            </a:extLst>
          </p:cNvPr>
          <p:cNvSpPr/>
          <p:nvPr/>
        </p:nvSpPr>
        <p:spPr>
          <a:xfrm>
            <a:off x="2630208" y="1947564"/>
            <a:ext cx="970843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Ground</a:t>
            </a:r>
            <a:endParaRPr lang="en-US" sz="2000" b="1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A8DDF91-5D91-48F0-AAA2-7E476D4EA42D}"/>
              </a:ext>
            </a:extLst>
          </p:cNvPr>
          <p:cNvSpPr/>
          <p:nvPr/>
        </p:nvSpPr>
        <p:spPr>
          <a:xfrm>
            <a:off x="2619943" y="938611"/>
            <a:ext cx="92955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/>
              <a:t>Excited</a:t>
            </a:r>
            <a:endParaRPr lang="en-US" sz="2000" b="1" dirty="0"/>
          </a:p>
        </p:txBody>
      </p:sp>
      <p:grpSp>
        <p:nvGrpSpPr>
          <p:cNvPr id="8" name="Group 88">
            <a:extLst>
              <a:ext uri="{FF2B5EF4-FFF2-40B4-BE49-F238E27FC236}">
                <a16:creationId xmlns:a16="http://schemas.microsoft.com/office/drawing/2014/main" id="{7CA91E67-F0AC-4EE2-9353-921361488B4A}"/>
              </a:ext>
            </a:extLst>
          </p:cNvPr>
          <p:cNvGrpSpPr>
            <a:grpSpLocks/>
          </p:cNvGrpSpPr>
          <p:nvPr/>
        </p:nvGrpSpPr>
        <p:grpSpPr bwMode="auto">
          <a:xfrm>
            <a:off x="1018748" y="1446996"/>
            <a:ext cx="668867" cy="762000"/>
            <a:chOff x="150" y="1616"/>
            <a:chExt cx="212" cy="640"/>
          </a:xfrm>
        </p:grpSpPr>
        <p:sp>
          <p:nvSpPr>
            <p:cNvPr id="9" name="Line 25">
              <a:extLst>
                <a:ext uri="{FF2B5EF4-FFF2-40B4-BE49-F238E27FC236}">
                  <a16:creationId xmlns:a16="http://schemas.microsoft.com/office/drawing/2014/main" id="{7773EFD2-0897-4DC2-8AC5-82558F7171E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320" y="1616"/>
              <a:ext cx="0" cy="5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10" name="Text Box 28">
              <a:extLst>
                <a:ext uri="{FF2B5EF4-FFF2-40B4-BE49-F238E27FC236}">
                  <a16:creationId xmlns:a16="http://schemas.microsoft.com/office/drawing/2014/main" id="{B7E3868A-5822-4BCA-B6DE-CE7455D8D30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0" y="1920"/>
              <a:ext cx="21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FF0000"/>
                  </a:solidFill>
                  <a:latin typeface="Symbol" pitchFamily="18" charset="2"/>
                </a:rPr>
                <a:t>w</a:t>
              </a:r>
              <a:r>
                <a:rPr lang="en-US" sz="2000" baseline="-25000" dirty="0" err="1">
                  <a:solidFill>
                    <a:srgbClr val="FF0000"/>
                  </a:solidFill>
                </a:rPr>
                <a:t>R</a:t>
              </a:r>
              <a:endParaRPr lang="en-US" sz="2000" baseline="-25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1" name="Group 90">
            <a:extLst>
              <a:ext uri="{FF2B5EF4-FFF2-40B4-BE49-F238E27FC236}">
                <a16:creationId xmlns:a16="http://schemas.microsoft.com/office/drawing/2014/main" id="{69C68A5D-32B9-4743-BB7A-88BCF67E88F4}"/>
              </a:ext>
            </a:extLst>
          </p:cNvPr>
          <p:cNvGrpSpPr>
            <a:grpSpLocks/>
          </p:cNvGrpSpPr>
          <p:nvPr/>
        </p:nvGrpSpPr>
        <p:grpSpPr bwMode="auto">
          <a:xfrm>
            <a:off x="4998915" y="984703"/>
            <a:ext cx="6256867" cy="1218691"/>
            <a:chOff x="1654" y="1182"/>
            <a:chExt cx="2956" cy="948"/>
          </a:xfrm>
        </p:grpSpPr>
        <p:sp>
          <p:nvSpPr>
            <p:cNvPr id="12" name="Text Box 24">
              <a:extLst>
                <a:ext uri="{FF2B5EF4-FFF2-40B4-BE49-F238E27FC236}">
                  <a16:creationId xmlns:a16="http://schemas.microsoft.com/office/drawing/2014/main" id="{E9E1FBD7-3D62-405F-A0F8-4FA3A289637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654" y="1182"/>
              <a:ext cx="2956" cy="35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400" dirty="0"/>
                <a:t>Transition between states depends on frequency</a:t>
              </a:r>
            </a:p>
          </p:txBody>
        </p:sp>
        <p:sp>
          <p:nvSpPr>
            <p:cNvPr id="13" name="Text Box 31">
              <a:extLst>
                <a:ext uri="{FF2B5EF4-FFF2-40B4-BE49-F238E27FC236}">
                  <a16:creationId xmlns:a16="http://schemas.microsoft.com/office/drawing/2014/main" id="{7B25DCB1-1CD7-40C8-8E50-A6AE0E26B48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242" y="1484"/>
              <a:ext cx="2136" cy="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400" dirty="0"/>
                <a:t>Too high, too low =&gt; no absorption</a:t>
              </a:r>
            </a:p>
            <a:p>
              <a:r>
                <a:rPr lang="en-US" sz="2400" dirty="0"/>
                <a:t>           </a:t>
              </a:r>
              <a:r>
                <a:rPr lang="en-US" sz="2400" dirty="0">
                  <a:latin typeface="Symbol" pitchFamily="18" charset="2"/>
                </a:rPr>
                <a:t>w</a:t>
              </a:r>
              <a:r>
                <a:rPr lang="en-US" sz="2400" dirty="0"/>
                <a:t> </a:t>
              </a:r>
              <a:r>
                <a:rPr lang="en-US" sz="24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US" sz="2400" dirty="0"/>
                <a:t> </a:t>
              </a:r>
              <a:r>
                <a:rPr lang="en-US" sz="2400" dirty="0">
                  <a:latin typeface="Symbol" pitchFamily="18" charset="2"/>
                </a:rPr>
                <a:t>w</a:t>
              </a:r>
              <a:r>
                <a:rPr lang="en-US" sz="2400" baseline="-25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0</a:t>
              </a:r>
              <a:r>
                <a:rPr lang="en-US" sz="2400" dirty="0"/>
                <a:t> =&gt; light force</a:t>
              </a:r>
            </a:p>
          </p:txBody>
        </p: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497D89D-A999-411A-B8EC-38F45BE9E45C}"/>
              </a:ext>
            </a:extLst>
          </p:cNvPr>
          <p:cNvCxnSpPr/>
          <p:nvPr/>
        </p:nvCxnSpPr>
        <p:spPr bwMode="auto">
          <a:xfrm>
            <a:off x="1425046" y="1170053"/>
            <a:ext cx="1186494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bg2">
                <a:lumMod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Line 25">
            <a:extLst>
              <a:ext uri="{FF2B5EF4-FFF2-40B4-BE49-F238E27FC236}">
                <a16:creationId xmlns:a16="http://schemas.microsoft.com/office/drawing/2014/main" id="{411157F5-A689-40D1-A92F-9C12A527623D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005954" y="1173946"/>
            <a:ext cx="0" cy="1005084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none"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16" name="Text Box 28">
            <a:extLst>
              <a:ext uri="{FF2B5EF4-FFF2-40B4-BE49-F238E27FC236}">
                <a16:creationId xmlns:a16="http://schemas.microsoft.com/office/drawing/2014/main" id="{0E6C8F56-54E3-4490-9B6F-FC62D2967F1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07698" y="1567646"/>
            <a:ext cx="66886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/>
            <a:r>
              <a:rPr lang="en-US" sz="2000" dirty="0">
                <a:latin typeface="Symbol" pitchFamily="18" charset="2"/>
              </a:rPr>
              <a:t>w</a:t>
            </a:r>
            <a:r>
              <a:rPr lang="en-US" sz="2000" baseline="-25000" dirty="0">
                <a:latin typeface="Symbol" pitchFamily="18" charset="2"/>
              </a:rPr>
              <a:t>0</a:t>
            </a:r>
            <a:endParaRPr lang="en-US" sz="2000" baseline="-25000" dirty="0"/>
          </a:p>
        </p:txBody>
      </p:sp>
      <p:sp>
        <p:nvSpPr>
          <p:cNvPr id="17" name="Text Box 32">
            <a:extLst>
              <a:ext uri="{FF2B5EF4-FFF2-40B4-BE49-F238E27FC236}">
                <a16:creationId xmlns:a16="http://schemas.microsoft.com/office/drawing/2014/main" id="{CF57A07C-9B36-43A8-A75F-D010188B59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2934" y="2499679"/>
            <a:ext cx="6160469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Doppler effect modifies frequency seen by moving atom</a:t>
            </a:r>
          </a:p>
        </p:txBody>
      </p:sp>
      <p:sp>
        <p:nvSpPr>
          <p:cNvPr id="18" name="Text Box 65">
            <a:extLst>
              <a:ext uri="{FF2B5EF4-FFF2-40B4-BE49-F238E27FC236}">
                <a16:creationId xmlns:a16="http://schemas.microsoft.com/office/drawing/2014/main" id="{274AC3E2-BD08-4B76-A38E-F45898B750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4899" y="2965974"/>
            <a:ext cx="75994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i="1" dirty="0"/>
              <a:t>Deliberately tune laser to lower frequency</a:t>
            </a:r>
            <a:r>
              <a:rPr lang="en-US" sz="2000" dirty="0"/>
              <a:t> (red)   </a:t>
            </a:r>
            <a:r>
              <a:rPr lang="el-GR" sz="2000" dirty="0">
                <a:solidFill>
                  <a:srgbClr val="FF0000"/>
                </a:solidFill>
              </a:rPr>
              <a:t>ω</a:t>
            </a:r>
            <a:r>
              <a:rPr lang="en-US" sz="2000" b="1" dirty="0">
                <a:solidFill>
                  <a:srgbClr val="FF0000"/>
                </a:solidFill>
              </a:rPr>
              <a:t> </a:t>
            </a:r>
            <a:r>
              <a:rPr lang="en-US" sz="2000" dirty="0">
                <a:solidFill>
                  <a:srgbClr val="FF0000"/>
                </a:solidFill>
              </a:rPr>
              <a:t>&lt; </a:t>
            </a:r>
            <a:r>
              <a:rPr lang="el-GR" sz="2000" dirty="0">
                <a:solidFill>
                  <a:srgbClr val="FF0000"/>
                </a:solidFill>
              </a:rPr>
              <a:t>ω</a:t>
            </a:r>
            <a:r>
              <a:rPr lang="en-US" sz="2000" baseline="-25000" dirty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19" name="Group 86">
            <a:extLst>
              <a:ext uri="{FF2B5EF4-FFF2-40B4-BE49-F238E27FC236}">
                <a16:creationId xmlns:a16="http://schemas.microsoft.com/office/drawing/2014/main" id="{9AEEF480-0176-4521-9BBF-5257DC31B2E3}"/>
              </a:ext>
            </a:extLst>
          </p:cNvPr>
          <p:cNvGrpSpPr>
            <a:grpSpLocks/>
          </p:cNvGrpSpPr>
          <p:nvPr/>
        </p:nvGrpSpPr>
        <p:grpSpPr bwMode="auto">
          <a:xfrm>
            <a:off x="1998765" y="833824"/>
            <a:ext cx="651933" cy="1346597"/>
            <a:chOff x="558" y="1069"/>
            <a:chExt cx="212" cy="1131"/>
          </a:xfrm>
        </p:grpSpPr>
        <p:sp>
          <p:nvSpPr>
            <p:cNvPr id="20" name="Line 27">
              <a:extLst>
                <a:ext uri="{FF2B5EF4-FFF2-40B4-BE49-F238E27FC236}">
                  <a16:creationId xmlns:a16="http://schemas.microsoft.com/office/drawing/2014/main" id="{4C9BB183-14BD-4546-82E5-797BA98DDB1F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736" y="1069"/>
              <a:ext cx="0" cy="1131"/>
            </a:xfrm>
            <a:prstGeom prst="line">
              <a:avLst/>
            </a:prstGeom>
            <a:noFill/>
            <a:ln w="2857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en-US"/>
            </a:p>
          </p:txBody>
        </p:sp>
        <p:sp>
          <p:nvSpPr>
            <p:cNvPr id="21" name="Text Box 30">
              <a:extLst>
                <a:ext uri="{FF2B5EF4-FFF2-40B4-BE49-F238E27FC236}">
                  <a16:creationId xmlns:a16="http://schemas.microsoft.com/office/drawing/2014/main" id="{2F1BB9F8-BBC5-4F84-BD93-F7F8A3C5AB2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558" y="1536"/>
              <a:ext cx="212" cy="3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/>
              <a:r>
                <a:rPr lang="en-US" sz="2000" dirty="0" err="1">
                  <a:solidFill>
                    <a:srgbClr val="0000FF"/>
                  </a:solidFill>
                  <a:latin typeface="Symbol" pitchFamily="18" charset="2"/>
                </a:rPr>
                <a:t>w</a:t>
              </a:r>
              <a:r>
                <a:rPr lang="en-US" sz="2000" baseline="-25000" dirty="0" err="1">
                  <a:solidFill>
                    <a:srgbClr val="0000FF"/>
                  </a:solidFill>
                </a:rPr>
                <a:t>B</a:t>
              </a:r>
              <a:endParaRPr lang="en-US" sz="2000" baseline="-25000" dirty="0">
                <a:solidFill>
                  <a:srgbClr val="0000FF"/>
                </a:solidFill>
              </a:endParaRPr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647347AB-6C14-451B-AC1C-187E733A3FB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49" r="71671" b="20354"/>
          <a:stretch/>
        </p:blipFill>
        <p:spPr>
          <a:xfrm>
            <a:off x="2684467" y="4739350"/>
            <a:ext cx="228672" cy="244475"/>
          </a:xfrm>
          <a:prstGeom prst="rect">
            <a:avLst/>
          </a:prstGeom>
        </p:spPr>
      </p:pic>
      <p:grpSp>
        <p:nvGrpSpPr>
          <p:cNvPr id="23" name="Group 11">
            <a:extLst>
              <a:ext uri="{FF2B5EF4-FFF2-40B4-BE49-F238E27FC236}">
                <a16:creationId xmlns:a16="http://schemas.microsoft.com/office/drawing/2014/main" id="{ADC99165-C4F4-4612-BB70-4C059FF186DF}"/>
              </a:ext>
            </a:extLst>
          </p:cNvPr>
          <p:cNvGrpSpPr/>
          <p:nvPr/>
        </p:nvGrpSpPr>
        <p:grpSpPr>
          <a:xfrm>
            <a:off x="2479386" y="4186472"/>
            <a:ext cx="839333" cy="457618"/>
            <a:chOff x="7229475" y="1514475"/>
            <a:chExt cx="882650" cy="481235"/>
          </a:xfrm>
        </p:grpSpPr>
        <p:grpSp>
          <p:nvGrpSpPr>
            <p:cNvPr id="24" name="Group 29">
              <a:extLst>
                <a:ext uri="{FF2B5EF4-FFF2-40B4-BE49-F238E27FC236}">
                  <a16:creationId xmlns:a16="http://schemas.microsoft.com/office/drawing/2014/main" id="{9355BF5C-E6FD-410F-9D9A-9C6686FA118E}"/>
                </a:ext>
              </a:extLst>
            </p:cNvPr>
            <p:cNvGrpSpPr/>
            <p:nvPr/>
          </p:nvGrpSpPr>
          <p:grpSpPr>
            <a:xfrm>
              <a:off x="7229475" y="1514475"/>
              <a:ext cx="882650" cy="481235"/>
              <a:chOff x="7229475" y="1514475"/>
              <a:chExt cx="882650" cy="481235"/>
            </a:xfrm>
          </p:grpSpPr>
          <p:sp>
            <p:nvSpPr>
              <p:cNvPr id="26" name="Freeform 31">
                <a:extLst>
                  <a:ext uri="{FF2B5EF4-FFF2-40B4-BE49-F238E27FC236}">
                    <a16:creationId xmlns:a16="http://schemas.microsoft.com/office/drawing/2014/main" id="{D0B63180-7AE9-41E8-B837-2C3886DDA7D9}"/>
                  </a:ext>
                </a:extLst>
              </p:cNvPr>
              <p:cNvSpPr/>
              <p:nvPr/>
            </p:nvSpPr>
            <p:spPr bwMode="auto">
              <a:xfrm>
                <a:off x="7229475" y="1514475"/>
                <a:ext cx="852488" cy="481235"/>
              </a:xfrm>
              <a:custGeom>
                <a:avLst/>
                <a:gdLst>
                  <a:gd name="connsiteX0" fmla="*/ 0 w 852488"/>
                  <a:gd name="connsiteY0" fmla="*/ 242888 h 481235"/>
                  <a:gd name="connsiteX1" fmla="*/ 35719 w 852488"/>
                  <a:gd name="connsiteY1" fmla="*/ 161925 h 481235"/>
                  <a:gd name="connsiteX2" fmla="*/ 95250 w 852488"/>
                  <a:gd name="connsiteY2" fmla="*/ 378619 h 481235"/>
                  <a:gd name="connsiteX3" fmla="*/ 164306 w 852488"/>
                  <a:gd name="connsiteY3" fmla="*/ 66675 h 481235"/>
                  <a:gd name="connsiteX4" fmla="*/ 219075 w 852488"/>
                  <a:gd name="connsiteY4" fmla="*/ 481013 h 481235"/>
                  <a:gd name="connsiteX5" fmla="*/ 309563 w 852488"/>
                  <a:gd name="connsiteY5" fmla="*/ 0 h 481235"/>
                  <a:gd name="connsiteX6" fmla="*/ 383381 w 852488"/>
                  <a:gd name="connsiteY6" fmla="*/ 481013 h 481235"/>
                  <a:gd name="connsiteX7" fmla="*/ 454819 w 852488"/>
                  <a:gd name="connsiteY7" fmla="*/ 52388 h 481235"/>
                  <a:gd name="connsiteX8" fmla="*/ 516731 w 852488"/>
                  <a:gd name="connsiteY8" fmla="*/ 385763 h 481235"/>
                  <a:gd name="connsiteX9" fmla="*/ 581025 w 852488"/>
                  <a:gd name="connsiteY9" fmla="*/ 159544 h 481235"/>
                  <a:gd name="connsiteX10" fmla="*/ 657225 w 852488"/>
                  <a:gd name="connsiteY10" fmla="*/ 288131 h 481235"/>
                  <a:gd name="connsiteX11" fmla="*/ 719138 w 852488"/>
                  <a:gd name="connsiteY11" fmla="*/ 204788 h 481235"/>
                  <a:gd name="connsiteX12" fmla="*/ 852488 w 852488"/>
                  <a:gd name="connsiteY12" fmla="*/ 390525 h 48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2488" h="481235">
                    <a:moveTo>
                      <a:pt x="0" y="242888"/>
                    </a:moveTo>
                    <a:cubicBezTo>
                      <a:pt x="9922" y="191095"/>
                      <a:pt x="19844" y="139303"/>
                      <a:pt x="35719" y="161925"/>
                    </a:cubicBezTo>
                    <a:cubicBezTo>
                      <a:pt x="51594" y="184547"/>
                      <a:pt x="73819" y="394494"/>
                      <a:pt x="95250" y="378619"/>
                    </a:cubicBezTo>
                    <a:cubicBezTo>
                      <a:pt x="116681" y="362744"/>
                      <a:pt x="143669" y="49609"/>
                      <a:pt x="164306" y="66675"/>
                    </a:cubicBezTo>
                    <a:cubicBezTo>
                      <a:pt x="184944" y="83741"/>
                      <a:pt x="194866" y="492126"/>
                      <a:pt x="219075" y="481013"/>
                    </a:cubicBezTo>
                    <a:cubicBezTo>
                      <a:pt x="243285" y="469901"/>
                      <a:pt x="282179" y="0"/>
                      <a:pt x="309563" y="0"/>
                    </a:cubicBezTo>
                    <a:cubicBezTo>
                      <a:pt x="336947" y="0"/>
                      <a:pt x="359172" y="472282"/>
                      <a:pt x="383381" y="481013"/>
                    </a:cubicBezTo>
                    <a:cubicBezTo>
                      <a:pt x="407590" y="489744"/>
                      <a:pt x="432594" y="68263"/>
                      <a:pt x="454819" y="52388"/>
                    </a:cubicBezTo>
                    <a:cubicBezTo>
                      <a:pt x="477044" y="36513"/>
                      <a:pt x="495697" y="367904"/>
                      <a:pt x="516731" y="385763"/>
                    </a:cubicBezTo>
                    <a:cubicBezTo>
                      <a:pt x="537765" y="403622"/>
                      <a:pt x="557609" y="175816"/>
                      <a:pt x="581025" y="159544"/>
                    </a:cubicBezTo>
                    <a:cubicBezTo>
                      <a:pt x="604441" y="143272"/>
                      <a:pt x="634206" y="280590"/>
                      <a:pt x="657225" y="288131"/>
                    </a:cubicBezTo>
                    <a:cubicBezTo>
                      <a:pt x="680244" y="295672"/>
                      <a:pt x="686594" y="187722"/>
                      <a:pt x="719138" y="204788"/>
                    </a:cubicBezTo>
                    <a:cubicBezTo>
                      <a:pt x="751682" y="221854"/>
                      <a:pt x="802085" y="306189"/>
                      <a:pt x="852488" y="39052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27" name="Rectangle 26">
                <a:extLst>
                  <a:ext uri="{FF2B5EF4-FFF2-40B4-BE49-F238E27FC236}">
                    <a16:creationId xmlns:a16="http://schemas.microsoft.com/office/drawing/2014/main" id="{0B9518B8-A757-4F84-B876-C6CCCE28DEEE}"/>
                  </a:ext>
                </a:extLst>
              </p:cNvPr>
              <p:cNvSpPr/>
              <p:nvPr/>
            </p:nvSpPr>
            <p:spPr bwMode="auto">
              <a:xfrm>
                <a:off x="7962900" y="1682750"/>
                <a:ext cx="149225" cy="2381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sp>
          <p:nvSpPr>
            <p:cNvPr id="25" name="Isosceles Triangle 24">
              <a:extLst>
                <a:ext uri="{FF2B5EF4-FFF2-40B4-BE49-F238E27FC236}">
                  <a16:creationId xmlns:a16="http://schemas.microsoft.com/office/drawing/2014/main" id="{2B22A4D4-65F9-4BAD-879A-8979949FB2AE}"/>
                </a:ext>
              </a:extLst>
            </p:cNvPr>
            <p:cNvSpPr/>
            <p:nvPr/>
          </p:nvSpPr>
          <p:spPr bwMode="auto">
            <a:xfrm rot="5400000">
              <a:off x="7974139" y="1665082"/>
              <a:ext cx="85458" cy="117413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28" name="Group 83">
            <a:extLst>
              <a:ext uri="{FF2B5EF4-FFF2-40B4-BE49-F238E27FC236}">
                <a16:creationId xmlns:a16="http://schemas.microsoft.com/office/drawing/2014/main" id="{D6DB797E-2276-48D1-B039-EA2B1C8686E5}"/>
              </a:ext>
            </a:extLst>
          </p:cNvPr>
          <p:cNvGrpSpPr/>
          <p:nvPr/>
        </p:nvGrpSpPr>
        <p:grpSpPr>
          <a:xfrm>
            <a:off x="4748223" y="3929527"/>
            <a:ext cx="980298" cy="980298"/>
            <a:chOff x="849514" y="2399847"/>
            <a:chExt cx="2169331" cy="2169331"/>
          </a:xfrm>
        </p:grpSpPr>
        <p:sp>
          <p:nvSpPr>
            <p:cNvPr id="29" name="Oval 28">
              <a:extLst>
                <a:ext uri="{FF2B5EF4-FFF2-40B4-BE49-F238E27FC236}">
                  <a16:creationId xmlns:a16="http://schemas.microsoft.com/office/drawing/2014/main" id="{B8840551-D34C-45FA-8182-E9606C5DFF99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30" name="Oval 29">
              <a:extLst>
                <a:ext uri="{FF2B5EF4-FFF2-40B4-BE49-F238E27FC236}">
                  <a16:creationId xmlns:a16="http://schemas.microsoft.com/office/drawing/2014/main" id="{3BB3C729-3FCF-4E7B-985E-FA2F1F591578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0A401D22-8E52-469F-B988-F89B6FB2E7B1}"/>
                </a:ext>
              </a:extLst>
            </p:cNvPr>
            <p:cNvCxnSpPr/>
            <p:nvPr/>
          </p:nvCxnSpPr>
          <p:spPr bwMode="auto">
            <a:xfrm>
              <a:off x="1454117" y="2833838"/>
              <a:ext cx="9601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63166BD4-9088-47D1-AB56-4F9883BF6966}"/>
                </a:ext>
              </a:extLst>
            </p:cNvPr>
            <p:cNvCxnSpPr/>
            <p:nvPr/>
          </p:nvCxnSpPr>
          <p:spPr bwMode="auto">
            <a:xfrm>
              <a:off x="1454117" y="4190811"/>
              <a:ext cx="9601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3" name="Oval 32">
              <a:extLst>
                <a:ext uri="{FF2B5EF4-FFF2-40B4-BE49-F238E27FC236}">
                  <a16:creationId xmlns:a16="http://schemas.microsoft.com/office/drawing/2014/main" id="{516BAB35-24C1-4B47-BDBF-4F649BFC2026}"/>
                </a:ext>
              </a:extLst>
            </p:cNvPr>
            <p:cNvSpPr/>
            <p:nvPr/>
          </p:nvSpPr>
          <p:spPr bwMode="auto">
            <a:xfrm>
              <a:off x="1811539" y="4062166"/>
              <a:ext cx="242681" cy="242681"/>
            </a:xfrm>
            <a:prstGeom prst="ellipse">
              <a:avLst/>
            </a:prstGeom>
            <a:gradFill>
              <a:gsLst>
                <a:gs pos="30000">
                  <a:srgbClr val="FF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34" name="Line 40">
            <a:extLst>
              <a:ext uri="{FF2B5EF4-FFF2-40B4-BE49-F238E27FC236}">
                <a16:creationId xmlns:a16="http://schemas.microsoft.com/office/drawing/2014/main" id="{F11572DB-DED6-471A-8523-15EFB13FE80F}"/>
              </a:ext>
            </a:extLst>
          </p:cNvPr>
          <p:cNvSpPr>
            <a:spLocks noChangeShapeType="1"/>
          </p:cNvSpPr>
          <p:nvPr/>
        </p:nvSpPr>
        <p:spPr bwMode="auto">
          <a:xfrm>
            <a:off x="5959783" y="4377400"/>
            <a:ext cx="9482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35" name="Text Box 82">
            <a:extLst>
              <a:ext uri="{FF2B5EF4-FFF2-40B4-BE49-F238E27FC236}">
                <a16:creationId xmlns:a16="http://schemas.microsoft.com/office/drawing/2014/main" id="{905793A1-B94B-43D3-A968-8F33A4E0C3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59683" y="3419741"/>
            <a:ext cx="19939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Stationary Atom</a:t>
            </a:r>
          </a:p>
        </p:txBody>
      </p:sp>
      <p:sp>
        <p:nvSpPr>
          <p:cNvPr id="36" name="Text Box 83">
            <a:extLst>
              <a:ext uri="{FF2B5EF4-FFF2-40B4-BE49-F238E27FC236}">
                <a16:creationId xmlns:a16="http://schemas.microsoft.com/office/drawing/2014/main" id="{76B802BB-70D0-46BB-AE01-8D4BE1A8AC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51180" y="4188091"/>
            <a:ext cx="131330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No Force</a:t>
            </a:r>
          </a:p>
        </p:txBody>
      </p:sp>
      <p:grpSp>
        <p:nvGrpSpPr>
          <p:cNvPr id="37" name="Group 170">
            <a:extLst>
              <a:ext uri="{FF2B5EF4-FFF2-40B4-BE49-F238E27FC236}">
                <a16:creationId xmlns:a16="http://schemas.microsoft.com/office/drawing/2014/main" id="{4554ADE7-7035-46A5-98D1-76F548157CD9}"/>
              </a:ext>
            </a:extLst>
          </p:cNvPr>
          <p:cNvGrpSpPr/>
          <p:nvPr/>
        </p:nvGrpSpPr>
        <p:grpSpPr>
          <a:xfrm>
            <a:off x="7390655" y="3885374"/>
            <a:ext cx="980298" cy="980298"/>
            <a:chOff x="849514" y="2399847"/>
            <a:chExt cx="2169331" cy="2169331"/>
          </a:xfrm>
        </p:grpSpPr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241C79E3-8316-4933-B65D-9B9A77470519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A7ACB459-8137-4DAB-9160-0EF68A6F4ACE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5ABBC139-9ED4-4695-9BE6-9838E6780662}"/>
                </a:ext>
              </a:extLst>
            </p:cNvPr>
            <p:cNvCxnSpPr/>
            <p:nvPr/>
          </p:nvCxnSpPr>
          <p:spPr bwMode="auto">
            <a:xfrm>
              <a:off x="1454117" y="2833838"/>
              <a:ext cx="9601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19392922-C90A-478E-ACD7-A8A1EC9A9C1F}"/>
                </a:ext>
              </a:extLst>
            </p:cNvPr>
            <p:cNvCxnSpPr/>
            <p:nvPr/>
          </p:nvCxnSpPr>
          <p:spPr bwMode="auto">
            <a:xfrm>
              <a:off x="1454117" y="4190811"/>
              <a:ext cx="9601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2" name="Oval 41">
              <a:extLst>
                <a:ext uri="{FF2B5EF4-FFF2-40B4-BE49-F238E27FC236}">
                  <a16:creationId xmlns:a16="http://schemas.microsoft.com/office/drawing/2014/main" id="{F0B2FFBB-997C-47DD-B54F-10628DC4ED89}"/>
                </a:ext>
              </a:extLst>
            </p:cNvPr>
            <p:cNvSpPr/>
            <p:nvPr/>
          </p:nvSpPr>
          <p:spPr bwMode="auto">
            <a:xfrm>
              <a:off x="1811539" y="4062166"/>
              <a:ext cx="242681" cy="242681"/>
            </a:xfrm>
            <a:prstGeom prst="ellipse">
              <a:avLst/>
            </a:prstGeom>
            <a:gradFill>
              <a:gsLst>
                <a:gs pos="30000">
                  <a:srgbClr val="FF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43" name="Line 25">
            <a:extLst>
              <a:ext uri="{FF2B5EF4-FFF2-40B4-BE49-F238E27FC236}">
                <a16:creationId xmlns:a16="http://schemas.microsoft.com/office/drawing/2014/main" id="{DFFFC33A-65E9-4FC9-B373-DF2287E26F5B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3205" y="4313900"/>
            <a:ext cx="0" cy="410966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4" name="Line 56">
            <a:extLst>
              <a:ext uri="{FF2B5EF4-FFF2-40B4-BE49-F238E27FC236}">
                <a16:creationId xmlns:a16="http://schemas.microsoft.com/office/drawing/2014/main" id="{B80D544E-DC16-4887-865A-7D1E08F880E4}"/>
              </a:ext>
            </a:extLst>
          </p:cNvPr>
          <p:cNvSpPr>
            <a:spLocks noChangeShapeType="1"/>
          </p:cNvSpPr>
          <p:nvPr/>
        </p:nvSpPr>
        <p:spPr bwMode="auto">
          <a:xfrm>
            <a:off x="5886758" y="6181780"/>
            <a:ext cx="9482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5" name="Line 61">
            <a:extLst>
              <a:ext uri="{FF2B5EF4-FFF2-40B4-BE49-F238E27FC236}">
                <a16:creationId xmlns:a16="http://schemas.microsoft.com/office/drawing/2014/main" id="{91672545-C957-40D4-A6E5-CF25AB9A7C8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3607531" y="6180801"/>
            <a:ext cx="1134533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6" name="Text Box 62">
            <a:extLst>
              <a:ext uri="{FF2B5EF4-FFF2-40B4-BE49-F238E27FC236}">
                <a16:creationId xmlns:a16="http://schemas.microsoft.com/office/drawing/2014/main" id="{B18218BB-4A8E-4319-925A-9BFDA962A1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72257" y="6143892"/>
            <a:ext cx="31326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v</a:t>
            </a:r>
          </a:p>
        </p:txBody>
      </p:sp>
      <p:sp>
        <p:nvSpPr>
          <p:cNvPr id="47" name="Text Box 84">
            <a:extLst>
              <a:ext uri="{FF2B5EF4-FFF2-40B4-BE49-F238E27FC236}">
                <a16:creationId xmlns:a16="http://schemas.microsoft.com/office/drawing/2014/main" id="{929FE9EC-A93B-4421-8C82-21B6F7D80C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63041" y="5115192"/>
            <a:ext cx="3656002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Atom Moving Toward Laser</a:t>
            </a:r>
          </a:p>
        </p:txBody>
      </p:sp>
      <p:sp>
        <p:nvSpPr>
          <p:cNvPr id="48" name="Line 63">
            <a:extLst>
              <a:ext uri="{FF2B5EF4-FFF2-40B4-BE49-F238E27FC236}">
                <a16:creationId xmlns:a16="http://schemas.microsoft.com/office/drawing/2014/main" id="{CD50DF97-9F0B-4F87-8546-ECE99DE4E1E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19690" y="6180798"/>
            <a:ext cx="504825" cy="0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49" name="Text Box 64">
            <a:extLst>
              <a:ext uri="{FF2B5EF4-FFF2-40B4-BE49-F238E27FC236}">
                <a16:creationId xmlns:a16="http://schemas.microsoft.com/office/drawing/2014/main" id="{E5F40066-E6AC-4F64-A374-E3375AC5CC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29370" y="6159128"/>
            <a:ext cx="80355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v-</a:t>
            </a:r>
            <a:r>
              <a:rPr lang="el-GR" sz="2000" dirty="0">
                <a:solidFill>
                  <a:srgbClr val="0000FF"/>
                </a:solidFill>
              </a:rPr>
              <a:t>Δ</a:t>
            </a:r>
            <a:r>
              <a:rPr lang="en-US" sz="2000" dirty="0">
                <a:solidFill>
                  <a:srgbClr val="0000FF"/>
                </a:solidFill>
              </a:rPr>
              <a:t>v</a:t>
            </a:r>
          </a:p>
        </p:txBody>
      </p:sp>
      <p:sp>
        <p:nvSpPr>
          <p:cNvPr id="50" name="Text Box 85">
            <a:extLst>
              <a:ext uri="{FF2B5EF4-FFF2-40B4-BE49-F238E27FC236}">
                <a16:creationId xmlns:a16="http://schemas.microsoft.com/office/drawing/2014/main" id="{BC70ACFD-0FD4-4486-BBD3-C5BD9A9AF0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661669" y="5809920"/>
            <a:ext cx="2805637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solidFill>
                  <a:srgbClr val="00CC00"/>
                </a:solidFill>
              </a:rPr>
              <a:t>Force opposing velocity =</a:t>
            </a:r>
          </a:p>
          <a:p>
            <a:pPr algn="ctr"/>
            <a:r>
              <a:rPr lang="en-US" sz="2000" dirty="0">
                <a:solidFill>
                  <a:srgbClr val="00CC00"/>
                </a:solidFill>
              </a:rPr>
              <a:t>Cooling Force!</a:t>
            </a:r>
          </a:p>
        </p:txBody>
      </p:sp>
      <p:pic>
        <p:nvPicPr>
          <p:cNvPr id="51" name="Picture 50">
            <a:extLst>
              <a:ext uri="{FF2B5EF4-FFF2-40B4-BE49-F238E27FC236}">
                <a16:creationId xmlns:a16="http://schemas.microsoft.com/office/drawing/2014/main" id="{B85F4EBF-CF50-4311-B15E-AF5444264A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0749" r="71671" b="20354"/>
          <a:stretch/>
        </p:blipFill>
        <p:spPr>
          <a:xfrm>
            <a:off x="2701612" y="6495760"/>
            <a:ext cx="228672" cy="244475"/>
          </a:xfrm>
          <a:prstGeom prst="rect">
            <a:avLst/>
          </a:prstGeom>
        </p:spPr>
      </p:pic>
      <p:grpSp>
        <p:nvGrpSpPr>
          <p:cNvPr id="52" name="Group 177">
            <a:extLst>
              <a:ext uri="{FF2B5EF4-FFF2-40B4-BE49-F238E27FC236}">
                <a16:creationId xmlns:a16="http://schemas.microsoft.com/office/drawing/2014/main" id="{D5622CCA-317C-4755-862F-58CA23C89B70}"/>
              </a:ext>
            </a:extLst>
          </p:cNvPr>
          <p:cNvGrpSpPr/>
          <p:nvPr/>
        </p:nvGrpSpPr>
        <p:grpSpPr>
          <a:xfrm>
            <a:off x="2496531" y="5961932"/>
            <a:ext cx="839333" cy="457618"/>
            <a:chOff x="7229475" y="1514475"/>
            <a:chExt cx="882650" cy="481235"/>
          </a:xfrm>
        </p:grpSpPr>
        <p:grpSp>
          <p:nvGrpSpPr>
            <p:cNvPr id="53" name="Group 178">
              <a:extLst>
                <a:ext uri="{FF2B5EF4-FFF2-40B4-BE49-F238E27FC236}">
                  <a16:creationId xmlns:a16="http://schemas.microsoft.com/office/drawing/2014/main" id="{93CAF67B-E22A-4770-A367-DD04C8FA97C2}"/>
                </a:ext>
              </a:extLst>
            </p:cNvPr>
            <p:cNvGrpSpPr/>
            <p:nvPr/>
          </p:nvGrpSpPr>
          <p:grpSpPr>
            <a:xfrm>
              <a:off x="7229475" y="1514475"/>
              <a:ext cx="882650" cy="481235"/>
              <a:chOff x="7229475" y="1514475"/>
              <a:chExt cx="882650" cy="481235"/>
            </a:xfrm>
          </p:grpSpPr>
          <p:sp>
            <p:nvSpPr>
              <p:cNvPr id="55" name="Freeform 180">
                <a:extLst>
                  <a:ext uri="{FF2B5EF4-FFF2-40B4-BE49-F238E27FC236}">
                    <a16:creationId xmlns:a16="http://schemas.microsoft.com/office/drawing/2014/main" id="{E18E9A65-548E-4047-92A3-D01A8C27419D}"/>
                  </a:ext>
                </a:extLst>
              </p:cNvPr>
              <p:cNvSpPr/>
              <p:nvPr/>
            </p:nvSpPr>
            <p:spPr bwMode="auto">
              <a:xfrm>
                <a:off x="7229475" y="1514475"/>
                <a:ext cx="852488" cy="481235"/>
              </a:xfrm>
              <a:custGeom>
                <a:avLst/>
                <a:gdLst>
                  <a:gd name="connsiteX0" fmla="*/ 0 w 852488"/>
                  <a:gd name="connsiteY0" fmla="*/ 242888 h 481235"/>
                  <a:gd name="connsiteX1" fmla="*/ 35719 w 852488"/>
                  <a:gd name="connsiteY1" fmla="*/ 161925 h 481235"/>
                  <a:gd name="connsiteX2" fmla="*/ 95250 w 852488"/>
                  <a:gd name="connsiteY2" fmla="*/ 378619 h 481235"/>
                  <a:gd name="connsiteX3" fmla="*/ 164306 w 852488"/>
                  <a:gd name="connsiteY3" fmla="*/ 66675 h 481235"/>
                  <a:gd name="connsiteX4" fmla="*/ 219075 w 852488"/>
                  <a:gd name="connsiteY4" fmla="*/ 481013 h 481235"/>
                  <a:gd name="connsiteX5" fmla="*/ 309563 w 852488"/>
                  <a:gd name="connsiteY5" fmla="*/ 0 h 481235"/>
                  <a:gd name="connsiteX6" fmla="*/ 383381 w 852488"/>
                  <a:gd name="connsiteY6" fmla="*/ 481013 h 481235"/>
                  <a:gd name="connsiteX7" fmla="*/ 454819 w 852488"/>
                  <a:gd name="connsiteY7" fmla="*/ 52388 h 481235"/>
                  <a:gd name="connsiteX8" fmla="*/ 516731 w 852488"/>
                  <a:gd name="connsiteY8" fmla="*/ 385763 h 481235"/>
                  <a:gd name="connsiteX9" fmla="*/ 581025 w 852488"/>
                  <a:gd name="connsiteY9" fmla="*/ 159544 h 481235"/>
                  <a:gd name="connsiteX10" fmla="*/ 657225 w 852488"/>
                  <a:gd name="connsiteY10" fmla="*/ 288131 h 481235"/>
                  <a:gd name="connsiteX11" fmla="*/ 719138 w 852488"/>
                  <a:gd name="connsiteY11" fmla="*/ 204788 h 481235"/>
                  <a:gd name="connsiteX12" fmla="*/ 852488 w 852488"/>
                  <a:gd name="connsiteY12" fmla="*/ 390525 h 481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852488" h="481235">
                    <a:moveTo>
                      <a:pt x="0" y="242888"/>
                    </a:moveTo>
                    <a:cubicBezTo>
                      <a:pt x="9922" y="191095"/>
                      <a:pt x="19844" y="139303"/>
                      <a:pt x="35719" y="161925"/>
                    </a:cubicBezTo>
                    <a:cubicBezTo>
                      <a:pt x="51594" y="184547"/>
                      <a:pt x="73819" y="394494"/>
                      <a:pt x="95250" y="378619"/>
                    </a:cubicBezTo>
                    <a:cubicBezTo>
                      <a:pt x="116681" y="362744"/>
                      <a:pt x="143669" y="49609"/>
                      <a:pt x="164306" y="66675"/>
                    </a:cubicBezTo>
                    <a:cubicBezTo>
                      <a:pt x="184944" y="83741"/>
                      <a:pt x="194866" y="492126"/>
                      <a:pt x="219075" y="481013"/>
                    </a:cubicBezTo>
                    <a:cubicBezTo>
                      <a:pt x="243285" y="469901"/>
                      <a:pt x="282179" y="0"/>
                      <a:pt x="309563" y="0"/>
                    </a:cubicBezTo>
                    <a:cubicBezTo>
                      <a:pt x="336947" y="0"/>
                      <a:pt x="359172" y="472282"/>
                      <a:pt x="383381" y="481013"/>
                    </a:cubicBezTo>
                    <a:cubicBezTo>
                      <a:pt x="407590" y="489744"/>
                      <a:pt x="432594" y="68263"/>
                      <a:pt x="454819" y="52388"/>
                    </a:cubicBezTo>
                    <a:cubicBezTo>
                      <a:pt x="477044" y="36513"/>
                      <a:pt x="495697" y="367904"/>
                      <a:pt x="516731" y="385763"/>
                    </a:cubicBezTo>
                    <a:cubicBezTo>
                      <a:pt x="537765" y="403622"/>
                      <a:pt x="557609" y="175816"/>
                      <a:pt x="581025" y="159544"/>
                    </a:cubicBezTo>
                    <a:cubicBezTo>
                      <a:pt x="604441" y="143272"/>
                      <a:pt x="634206" y="280590"/>
                      <a:pt x="657225" y="288131"/>
                    </a:cubicBezTo>
                    <a:cubicBezTo>
                      <a:pt x="680244" y="295672"/>
                      <a:pt x="686594" y="187722"/>
                      <a:pt x="719138" y="204788"/>
                    </a:cubicBezTo>
                    <a:cubicBezTo>
                      <a:pt x="751682" y="221854"/>
                      <a:pt x="802085" y="306189"/>
                      <a:pt x="852488" y="390525"/>
                    </a:cubicBezTo>
                  </a:path>
                </a:pathLst>
              </a:custGeom>
              <a:noFill/>
              <a:ln w="1905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29ABDF7A-2539-43C7-8572-E82650D13E9A}"/>
                  </a:ext>
                </a:extLst>
              </p:cNvPr>
              <p:cNvSpPr/>
              <p:nvPr/>
            </p:nvSpPr>
            <p:spPr bwMode="auto">
              <a:xfrm>
                <a:off x="7962900" y="1682750"/>
                <a:ext cx="149225" cy="23812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F25C35CD-6E57-48DF-9229-E6F5C0FC9AC6}"/>
                </a:ext>
              </a:extLst>
            </p:cNvPr>
            <p:cNvSpPr/>
            <p:nvPr/>
          </p:nvSpPr>
          <p:spPr bwMode="auto">
            <a:xfrm rot="5400000">
              <a:off x="7974139" y="1665082"/>
              <a:ext cx="85458" cy="117413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57" name="Group 182">
            <a:extLst>
              <a:ext uri="{FF2B5EF4-FFF2-40B4-BE49-F238E27FC236}">
                <a16:creationId xmlns:a16="http://schemas.microsoft.com/office/drawing/2014/main" id="{490D94B4-F89C-44DC-AE6F-64D69F2378E5}"/>
              </a:ext>
            </a:extLst>
          </p:cNvPr>
          <p:cNvGrpSpPr/>
          <p:nvPr/>
        </p:nvGrpSpPr>
        <p:grpSpPr>
          <a:xfrm>
            <a:off x="7425580" y="5682424"/>
            <a:ext cx="980298" cy="980298"/>
            <a:chOff x="849514" y="2399847"/>
            <a:chExt cx="2169331" cy="2169331"/>
          </a:xfrm>
        </p:grpSpPr>
        <p:sp>
          <p:nvSpPr>
            <p:cNvPr id="58" name="Oval 57">
              <a:extLst>
                <a:ext uri="{FF2B5EF4-FFF2-40B4-BE49-F238E27FC236}">
                  <a16:creationId xmlns:a16="http://schemas.microsoft.com/office/drawing/2014/main" id="{D87024DD-2ACD-493C-A123-E4F8FE26FD0B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9" name="Oval 58">
              <a:extLst>
                <a:ext uri="{FF2B5EF4-FFF2-40B4-BE49-F238E27FC236}">
                  <a16:creationId xmlns:a16="http://schemas.microsoft.com/office/drawing/2014/main" id="{A7343808-748F-4A08-915A-24C48B7DFE17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60" name="Straight Connector 59">
              <a:extLst>
                <a:ext uri="{FF2B5EF4-FFF2-40B4-BE49-F238E27FC236}">
                  <a16:creationId xmlns:a16="http://schemas.microsoft.com/office/drawing/2014/main" id="{9CA29AD6-9F27-4692-B3A5-5A024568259D}"/>
                </a:ext>
              </a:extLst>
            </p:cNvPr>
            <p:cNvCxnSpPr/>
            <p:nvPr/>
          </p:nvCxnSpPr>
          <p:spPr bwMode="auto">
            <a:xfrm>
              <a:off x="1454117" y="2833838"/>
              <a:ext cx="9601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>
              <a:extLst>
                <a:ext uri="{FF2B5EF4-FFF2-40B4-BE49-F238E27FC236}">
                  <a16:creationId xmlns:a16="http://schemas.microsoft.com/office/drawing/2014/main" id="{9C73ACD7-CD38-4B1C-9726-16CE48F16625}"/>
                </a:ext>
              </a:extLst>
            </p:cNvPr>
            <p:cNvCxnSpPr/>
            <p:nvPr/>
          </p:nvCxnSpPr>
          <p:spPr bwMode="auto">
            <a:xfrm>
              <a:off x="1454117" y="4190811"/>
              <a:ext cx="9601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2" name="Oval 61">
              <a:extLst>
                <a:ext uri="{FF2B5EF4-FFF2-40B4-BE49-F238E27FC236}">
                  <a16:creationId xmlns:a16="http://schemas.microsoft.com/office/drawing/2014/main" id="{23656D73-D751-4EEA-97C2-7A2AA7192FB0}"/>
                </a:ext>
              </a:extLst>
            </p:cNvPr>
            <p:cNvSpPr/>
            <p:nvPr/>
          </p:nvSpPr>
          <p:spPr bwMode="auto">
            <a:xfrm>
              <a:off x="1811539" y="2713165"/>
              <a:ext cx="242681" cy="242681"/>
            </a:xfrm>
            <a:prstGeom prst="ellipse">
              <a:avLst/>
            </a:prstGeom>
            <a:gradFill>
              <a:gsLst>
                <a:gs pos="30000">
                  <a:srgbClr val="FF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63" name="Group 188">
            <a:extLst>
              <a:ext uri="{FF2B5EF4-FFF2-40B4-BE49-F238E27FC236}">
                <a16:creationId xmlns:a16="http://schemas.microsoft.com/office/drawing/2014/main" id="{DD060F92-6600-4D24-9CBF-FBEC4FC3A915}"/>
              </a:ext>
            </a:extLst>
          </p:cNvPr>
          <p:cNvGrpSpPr/>
          <p:nvPr/>
        </p:nvGrpSpPr>
        <p:grpSpPr>
          <a:xfrm>
            <a:off x="4738698" y="5691652"/>
            <a:ext cx="980298" cy="980298"/>
            <a:chOff x="849514" y="2399847"/>
            <a:chExt cx="2169331" cy="2169331"/>
          </a:xfrm>
        </p:grpSpPr>
        <p:sp>
          <p:nvSpPr>
            <p:cNvPr id="64" name="Oval 63">
              <a:extLst>
                <a:ext uri="{FF2B5EF4-FFF2-40B4-BE49-F238E27FC236}">
                  <a16:creationId xmlns:a16="http://schemas.microsoft.com/office/drawing/2014/main" id="{2A4ABE89-FA55-4678-B37C-E9406CAA0351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5" name="Oval 64">
              <a:extLst>
                <a:ext uri="{FF2B5EF4-FFF2-40B4-BE49-F238E27FC236}">
                  <a16:creationId xmlns:a16="http://schemas.microsoft.com/office/drawing/2014/main" id="{59D97621-1944-4B97-B252-C10B604ECA20}"/>
                </a:ext>
              </a:extLst>
            </p:cNvPr>
            <p:cNvSpPr/>
            <p:nvPr/>
          </p:nvSpPr>
          <p:spPr bwMode="auto">
            <a:xfrm>
              <a:off x="849514" y="2399847"/>
              <a:ext cx="2169331" cy="2169331"/>
            </a:xfrm>
            <a:prstGeom prst="ellipse">
              <a:avLst/>
            </a:prstGeom>
            <a:solidFill>
              <a:schemeClr val="bg1">
                <a:alpha val="7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cxnSp>
          <p:nvCxnSpPr>
            <p:cNvPr id="66" name="Straight Connector 65">
              <a:extLst>
                <a:ext uri="{FF2B5EF4-FFF2-40B4-BE49-F238E27FC236}">
                  <a16:creationId xmlns:a16="http://schemas.microsoft.com/office/drawing/2014/main" id="{D8514449-E463-4C97-97A4-871104DDAA04}"/>
                </a:ext>
              </a:extLst>
            </p:cNvPr>
            <p:cNvCxnSpPr/>
            <p:nvPr/>
          </p:nvCxnSpPr>
          <p:spPr bwMode="auto">
            <a:xfrm>
              <a:off x="1454117" y="2833838"/>
              <a:ext cx="9601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7" name="Straight Connector 66">
              <a:extLst>
                <a:ext uri="{FF2B5EF4-FFF2-40B4-BE49-F238E27FC236}">
                  <a16:creationId xmlns:a16="http://schemas.microsoft.com/office/drawing/2014/main" id="{9FE8B61F-E07B-4155-8DA7-6F9DC9BE6F71}"/>
                </a:ext>
              </a:extLst>
            </p:cNvPr>
            <p:cNvCxnSpPr/>
            <p:nvPr/>
          </p:nvCxnSpPr>
          <p:spPr bwMode="auto">
            <a:xfrm>
              <a:off x="1454117" y="4190811"/>
              <a:ext cx="960125" cy="0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68" name="Oval 67">
              <a:extLst>
                <a:ext uri="{FF2B5EF4-FFF2-40B4-BE49-F238E27FC236}">
                  <a16:creationId xmlns:a16="http://schemas.microsoft.com/office/drawing/2014/main" id="{1B3A18B8-B925-48CB-97B7-01D885B6DCD9}"/>
                </a:ext>
              </a:extLst>
            </p:cNvPr>
            <p:cNvSpPr/>
            <p:nvPr/>
          </p:nvSpPr>
          <p:spPr bwMode="auto">
            <a:xfrm>
              <a:off x="1811539" y="4062166"/>
              <a:ext cx="242681" cy="242681"/>
            </a:xfrm>
            <a:prstGeom prst="ellipse">
              <a:avLst/>
            </a:prstGeom>
            <a:gradFill>
              <a:gsLst>
                <a:gs pos="30000">
                  <a:srgbClr val="FF0000"/>
                </a:gs>
                <a:gs pos="100000">
                  <a:schemeClr val="tx1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69" name="Line 25">
            <a:extLst>
              <a:ext uri="{FF2B5EF4-FFF2-40B4-BE49-F238E27FC236}">
                <a16:creationId xmlns:a16="http://schemas.microsoft.com/office/drawing/2014/main" id="{76A9A59C-74B6-4271-9505-410CA2B2428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29525" y="6072850"/>
            <a:ext cx="0" cy="410966"/>
          </a:xfrm>
          <a:prstGeom prst="line">
            <a:avLst/>
          </a:prstGeom>
          <a:noFill/>
          <a:ln w="28575">
            <a:solidFill>
              <a:srgbClr val="FF0000"/>
            </a:solidFill>
            <a:prstDash val="solid"/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  <p:sp>
        <p:nvSpPr>
          <p:cNvPr id="70" name="Line 27">
            <a:extLst>
              <a:ext uri="{FF2B5EF4-FFF2-40B4-BE49-F238E27FC236}">
                <a16:creationId xmlns:a16="http://schemas.microsoft.com/office/drawing/2014/main" id="{30FFB99F-0760-4610-A3B9-77BE8038A6A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5232538" y="5895049"/>
            <a:ext cx="0" cy="188834"/>
          </a:xfrm>
          <a:prstGeom prst="line">
            <a:avLst/>
          </a:prstGeom>
          <a:noFill/>
          <a:ln w="28575">
            <a:solidFill>
              <a:srgbClr val="0000FF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7456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34" grpId="0" animBg="1"/>
      <p:bldP spid="35" grpId="0"/>
      <p:bldP spid="36" grpId="0"/>
      <p:bldP spid="43" grpId="0" animBg="1"/>
      <p:bldP spid="44" grpId="0" animBg="1"/>
      <p:bldP spid="45" grpId="0" animBg="1"/>
      <p:bldP spid="46" grpId="0"/>
      <p:bldP spid="47" grpId="0"/>
      <p:bldP spid="48" grpId="0" animBg="1"/>
      <p:bldP spid="49" grpId="0"/>
      <p:bldP spid="50" grpId="0"/>
      <p:bldP spid="69" grpId="0" animBg="1"/>
      <p:bldP spid="70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0C7060A-62B8-45AC-8AF6-892FD304511E}"/>
              </a:ext>
            </a:extLst>
          </p:cNvPr>
          <p:cNvSpPr txBox="1"/>
          <p:nvPr/>
        </p:nvSpPr>
        <p:spPr>
          <a:xfrm>
            <a:off x="26642" y="30322"/>
            <a:ext cx="73762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Laser Cooling III – Optical Molasses</a:t>
            </a:r>
            <a:endParaRPr lang="en-US" sz="3200" dirty="0">
              <a:latin typeface="+mj-lt"/>
            </a:endParaRPr>
          </a:p>
        </p:txBody>
      </p:sp>
      <p:sp>
        <p:nvSpPr>
          <p:cNvPr id="6" name="Text Box 3">
            <a:extLst>
              <a:ext uri="{FF2B5EF4-FFF2-40B4-BE49-F238E27FC236}">
                <a16:creationId xmlns:a16="http://schemas.microsoft.com/office/drawing/2014/main" id="{1A9647E1-9E2E-49CF-86EB-6939EEE61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853759"/>
            <a:ext cx="8883329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sz="2400" dirty="0"/>
              <a:t>Use two lasers, in opposite directions, both tuned to same lower freq.</a:t>
            </a:r>
          </a:p>
        </p:txBody>
      </p:sp>
      <p:grpSp>
        <p:nvGrpSpPr>
          <p:cNvPr id="7" name="Group 4">
            <a:extLst>
              <a:ext uri="{FF2B5EF4-FFF2-40B4-BE49-F238E27FC236}">
                <a16:creationId xmlns:a16="http://schemas.microsoft.com/office/drawing/2014/main" id="{E7F4EFE9-30F0-4947-AE0E-82AB32896516}"/>
              </a:ext>
            </a:extLst>
          </p:cNvPr>
          <p:cNvGrpSpPr>
            <a:grpSpLocks/>
          </p:cNvGrpSpPr>
          <p:nvPr/>
        </p:nvGrpSpPr>
        <p:grpSpPr bwMode="auto">
          <a:xfrm>
            <a:off x="2092288" y="1528473"/>
            <a:ext cx="7840133" cy="704850"/>
            <a:chOff x="192" y="1536"/>
            <a:chExt cx="3704" cy="592"/>
          </a:xfrm>
        </p:grpSpPr>
        <p:sp>
          <p:nvSpPr>
            <p:cNvPr id="8" name="AutoShape 5">
              <a:extLst>
                <a:ext uri="{FF2B5EF4-FFF2-40B4-BE49-F238E27FC236}">
                  <a16:creationId xmlns:a16="http://schemas.microsoft.com/office/drawing/2014/main" id="{EBCB975F-6A4A-48F4-ABF4-FE7D99B5B79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992" y="1536"/>
              <a:ext cx="904" cy="592"/>
            </a:xfrm>
            <a:prstGeom prst="leftArrow">
              <a:avLst>
                <a:gd name="adj1" fmla="val 50000"/>
                <a:gd name="adj2" fmla="val 38176"/>
              </a:avLst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/>
                <a:t>Laser 2</a:t>
              </a:r>
            </a:p>
          </p:txBody>
        </p:sp>
        <p:sp>
          <p:nvSpPr>
            <p:cNvPr id="9" name="AutoShape 6">
              <a:extLst>
                <a:ext uri="{FF2B5EF4-FFF2-40B4-BE49-F238E27FC236}">
                  <a16:creationId xmlns:a16="http://schemas.microsoft.com/office/drawing/2014/main" id="{6AA4EEDB-7813-427C-A4D7-CBDCEFC42EF5}"/>
                </a:ext>
              </a:extLst>
            </p:cNvPr>
            <p:cNvSpPr>
              <a:spLocks noChangeArrowheads="1"/>
            </p:cNvSpPr>
            <p:nvPr/>
          </p:nvSpPr>
          <p:spPr bwMode="auto">
            <a:xfrm flipH="1">
              <a:off x="192" y="1536"/>
              <a:ext cx="904" cy="592"/>
            </a:xfrm>
            <a:prstGeom prst="leftArrow">
              <a:avLst>
                <a:gd name="adj1" fmla="val 50000"/>
                <a:gd name="adj2" fmla="val 38176"/>
              </a:avLst>
            </a:prstGeom>
            <a:solidFill>
              <a:srgbClr val="FF0000">
                <a:alpha val="5000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r>
                <a:rPr lang="en-US" sz="2000"/>
                <a:t>Laser 1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FA307550-81C9-4519-8ED0-26CC130115FC}"/>
              </a:ext>
            </a:extLst>
          </p:cNvPr>
          <p:cNvGrpSpPr/>
          <p:nvPr/>
        </p:nvGrpSpPr>
        <p:grpSpPr>
          <a:xfrm>
            <a:off x="539881" y="2653579"/>
            <a:ext cx="4709111" cy="707886"/>
            <a:chOff x="1714125" y="2819203"/>
            <a:chExt cx="4709111" cy="707886"/>
          </a:xfrm>
        </p:grpSpPr>
        <p:sp>
          <p:nvSpPr>
            <p:cNvPr id="11" name="Text Box 14">
              <a:extLst>
                <a:ext uri="{FF2B5EF4-FFF2-40B4-BE49-F238E27FC236}">
                  <a16:creationId xmlns:a16="http://schemas.microsoft.com/office/drawing/2014/main" id="{346B40BC-5B30-4CB1-A6EA-5FEC4E9B0C3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714125" y="2925367"/>
              <a:ext cx="1966693" cy="4001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/>
              <a:r>
                <a:rPr lang="en-US" sz="2000" dirty="0"/>
                <a:t>Atoms move left:</a:t>
              </a:r>
            </a:p>
          </p:txBody>
        </p:sp>
        <p:sp>
          <p:nvSpPr>
            <p:cNvPr id="12" name="Text Box 15">
              <a:extLst>
                <a:ext uri="{FF2B5EF4-FFF2-40B4-BE49-F238E27FC236}">
                  <a16:creationId xmlns:a16="http://schemas.microsoft.com/office/drawing/2014/main" id="{9F768F32-543D-49C0-BB07-3AF8B826B64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579206" y="2819203"/>
              <a:ext cx="2844030" cy="7078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Absorb from Laser 1</a:t>
              </a:r>
            </a:p>
            <a:p>
              <a:pPr algn="ctr"/>
              <a:r>
                <a:rPr lang="en-US" sz="2000" dirty="0">
                  <a:solidFill>
                    <a:srgbClr val="FF0000"/>
                  </a:solidFill>
                </a:rPr>
                <a:t>Slow down</a:t>
              </a:r>
            </a:p>
          </p:txBody>
        </p:sp>
      </p:grpSp>
      <p:sp>
        <p:nvSpPr>
          <p:cNvPr id="13" name="Text Box 16">
            <a:extLst>
              <a:ext uri="{FF2B5EF4-FFF2-40B4-BE49-F238E27FC236}">
                <a16:creationId xmlns:a16="http://schemas.microsoft.com/office/drawing/2014/main" id="{A8B0F08F-F3AB-4BAA-B76F-974C9B66D2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12962" y="2703863"/>
            <a:ext cx="210442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/>
              <a:t>Atoms move right:</a:t>
            </a:r>
          </a:p>
        </p:txBody>
      </p:sp>
      <p:sp>
        <p:nvSpPr>
          <p:cNvPr id="14" name="Text Box 17">
            <a:extLst>
              <a:ext uri="{FF2B5EF4-FFF2-40B4-BE49-F238E27FC236}">
                <a16:creationId xmlns:a16="http://schemas.microsoft.com/office/drawing/2014/main" id="{D0349526-C5D4-4BD6-9D7D-9B27105CAD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19486" y="2614412"/>
            <a:ext cx="2284023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</a:rPr>
              <a:t>Absorb from Laser 2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Slow down</a:t>
            </a:r>
          </a:p>
        </p:txBody>
      </p:sp>
      <p:sp>
        <p:nvSpPr>
          <p:cNvPr id="15" name="Text Box 18">
            <a:extLst>
              <a:ext uri="{FF2B5EF4-FFF2-40B4-BE49-F238E27FC236}">
                <a16:creationId xmlns:a16="http://schemas.microsoft.com/office/drawing/2014/main" id="{4975E8F3-49AD-4313-8212-D3B1968FF2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28351" y="4815163"/>
            <a:ext cx="5844293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Cooling Force in 1-D (compresses velocity distribution)</a:t>
            </a:r>
          </a:p>
        </p:txBody>
      </p:sp>
      <p:sp>
        <p:nvSpPr>
          <p:cNvPr id="16" name="Text Box 19">
            <a:extLst>
              <a:ext uri="{FF2B5EF4-FFF2-40B4-BE49-F238E27FC236}">
                <a16:creationId xmlns:a16="http://schemas.microsoft.com/office/drawing/2014/main" id="{C90B613A-E9C7-4375-A7F8-FFBC4DF8B2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12466" y="3661351"/>
            <a:ext cx="3985707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b="1" dirty="0"/>
              <a:t>Opposes motion in either direction!</a:t>
            </a:r>
          </a:p>
        </p:txBody>
      </p:sp>
      <p:sp>
        <p:nvSpPr>
          <p:cNvPr id="17" name="Text Box 21">
            <a:extLst>
              <a:ext uri="{FF2B5EF4-FFF2-40B4-BE49-F238E27FC236}">
                <a16:creationId xmlns:a16="http://schemas.microsoft.com/office/drawing/2014/main" id="{0454D9EB-129F-4BBD-B37B-5DB33E3EB3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22949" y="3589886"/>
            <a:ext cx="1457451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800" b="1" dirty="0">
                <a:solidFill>
                  <a:srgbClr val="0000FF"/>
                </a:solidFill>
              </a:rPr>
              <a:t>F = </a:t>
            </a:r>
            <a:r>
              <a:rPr lang="en-US" sz="2800" b="1" dirty="0">
                <a:solidFill>
                  <a:srgbClr val="0000FF"/>
                </a:solidFill>
                <a:latin typeface="Symbol" pitchFamily="18" charset="2"/>
              </a:rPr>
              <a:t>- a</a:t>
            </a:r>
            <a:r>
              <a:rPr lang="en-US" sz="2800" b="1" dirty="0">
                <a:solidFill>
                  <a:srgbClr val="0000FF"/>
                </a:solidFill>
              </a:rPr>
              <a:t> v</a:t>
            </a:r>
          </a:p>
        </p:txBody>
      </p:sp>
      <p:sp>
        <p:nvSpPr>
          <p:cNvPr id="18" name="Text Box 22">
            <a:extLst>
              <a:ext uri="{FF2B5EF4-FFF2-40B4-BE49-F238E27FC236}">
                <a16:creationId xmlns:a16="http://schemas.microsoft.com/office/drawing/2014/main" id="{17938266-8CFC-4D11-850D-B8822390BA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78481" y="4423528"/>
            <a:ext cx="4084388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solidFill>
                  <a:srgbClr val="0000FF"/>
                </a:solidFill>
              </a:rPr>
              <a:t>Like viscous fluid:  “Optical Molasses”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CA80E51B-698D-4665-B27F-2239C0DD4307}"/>
              </a:ext>
            </a:extLst>
          </p:cNvPr>
          <p:cNvSpPr/>
          <p:nvPr/>
        </p:nvSpPr>
        <p:spPr bwMode="auto">
          <a:xfrm>
            <a:off x="5627483" y="1479339"/>
            <a:ext cx="393192" cy="393192"/>
          </a:xfrm>
          <a:prstGeom prst="ellipse">
            <a:avLst/>
          </a:prstGeom>
          <a:gradFill>
            <a:gsLst>
              <a:gs pos="30000">
                <a:srgbClr val="0000FF"/>
              </a:gs>
              <a:gs pos="100000">
                <a:schemeClr val="tx1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94483C7E-3973-4C74-B39E-41CACD8817F6}"/>
              </a:ext>
            </a:extLst>
          </p:cNvPr>
          <p:cNvSpPr/>
          <p:nvPr/>
        </p:nvSpPr>
        <p:spPr bwMode="auto">
          <a:xfrm>
            <a:off x="6591734" y="1717197"/>
            <a:ext cx="393192" cy="393192"/>
          </a:xfrm>
          <a:prstGeom prst="ellipse">
            <a:avLst/>
          </a:prstGeom>
          <a:gradFill>
            <a:gsLst>
              <a:gs pos="30000">
                <a:srgbClr val="0000FF"/>
              </a:gs>
              <a:gs pos="100000">
                <a:schemeClr val="tx1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7A60BCC6-701C-4B9E-9171-589C20ADC684}"/>
              </a:ext>
            </a:extLst>
          </p:cNvPr>
          <p:cNvSpPr/>
          <p:nvPr/>
        </p:nvSpPr>
        <p:spPr bwMode="auto">
          <a:xfrm>
            <a:off x="5898100" y="2091787"/>
            <a:ext cx="393192" cy="393192"/>
          </a:xfrm>
          <a:prstGeom prst="ellipse">
            <a:avLst/>
          </a:prstGeom>
          <a:gradFill>
            <a:gsLst>
              <a:gs pos="30000">
                <a:srgbClr val="0000FF"/>
              </a:gs>
              <a:gs pos="100000">
                <a:schemeClr val="tx1"/>
              </a:gs>
              <a:gs pos="100000">
                <a:schemeClr val="tx1"/>
              </a:gs>
            </a:gsLst>
            <a:path path="circle">
              <a:fillToRect l="50000" t="50000" r="50000" b="50000"/>
            </a:path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22" name="Line 11">
            <a:extLst>
              <a:ext uri="{FF2B5EF4-FFF2-40B4-BE49-F238E27FC236}">
                <a16:creationId xmlns:a16="http://schemas.microsoft.com/office/drawing/2014/main" id="{C3882C4E-D986-4E92-80E3-64129A57C5A0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025962" y="1674963"/>
            <a:ext cx="5926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3" name="Line 12">
            <a:extLst>
              <a:ext uri="{FF2B5EF4-FFF2-40B4-BE49-F238E27FC236}">
                <a16:creationId xmlns:a16="http://schemas.microsoft.com/office/drawing/2014/main" id="{5F3E1EF2-431A-4F07-99AF-36933B18E1DB}"/>
              </a:ext>
            </a:extLst>
          </p:cNvPr>
          <p:cNvSpPr>
            <a:spLocks noChangeShapeType="1"/>
          </p:cNvSpPr>
          <p:nvPr/>
        </p:nvSpPr>
        <p:spPr bwMode="auto">
          <a:xfrm>
            <a:off x="6302134" y="2287590"/>
            <a:ext cx="5588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4" name="Line 13">
            <a:extLst>
              <a:ext uri="{FF2B5EF4-FFF2-40B4-BE49-F238E27FC236}">
                <a16:creationId xmlns:a16="http://schemas.microsoft.com/office/drawing/2014/main" id="{21A4DF55-E635-4E31-990B-00BDCC6F1676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290581" y="1924127"/>
            <a:ext cx="28786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F238693-FC2D-4B9F-BFDC-CACDECC1EADE}"/>
              </a:ext>
            </a:extLst>
          </p:cNvPr>
          <p:cNvSpPr txBox="1"/>
          <p:nvPr/>
        </p:nvSpPr>
        <p:spPr>
          <a:xfrm>
            <a:off x="713857" y="5773371"/>
            <a:ext cx="24343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i="1" dirty="0"/>
              <a:t>T</a:t>
            </a:r>
            <a:r>
              <a:rPr lang="en-GB" sz="2000" dirty="0"/>
              <a:t> = 10-100 </a:t>
            </a:r>
            <a:r>
              <a:rPr lang="el-GR" sz="2000" dirty="0"/>
              <a:t>μ</a:t>
            </a:r>
            <a:r>
              <a:rPr lang="en-GB" sz="2000" dirty="0"/>
              <a:t>K routine</a:t>
            </a:r>
            <a:endParaRPr lang="en-GB" sz="2000" i="1" dirty="0"/>
          </a:p>
        </p:txBody>
      </p:sp>
      <p:grpSp>
        <p:nvGrpSpPr>
          <p:cNvPr id="26" name="Group 25">
            <a:extLst>
              <a:ext uri="{FF2B5EF4-FFF2-40B4-BE49-F238E27FC236}">
                <a16:creationId xmlns:a16="http://schemas.microsoft.com/office/drawing/2014/main" id="{99823505-5296-4D2A-99BD-04419BCFAC87}"/>
              </a:ext>
            </a:extLst>
          </p:cNvPr>
          <p:cNvGrpSpPr/>
          <p:nvPr/>
        </p:nvGrpSpPr>
        <p:grpSpPr>
          <a:xfrm>
            <a:off x="3332649" y="5859863"/>
            <a:ext cx="3379056" cy="707886"/>
            <a:chOff x="3525923" y="6205591"/>
            <a:chExt cx="3379056" cy="707886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21D0F896-501D-476E-8E07-F4E3BB8A93A2}"/>
                </a:ext>
              </a:extLst>
            </p:cNvPr>
            <p:cNvSpPr txBox="1"/>
            <p:nvPr/>
          </p:nvSpPr>
          <p:spPr>
            <a:xfrm>
              <a:off x="4305678" y="6205591"/>
              <a:ext cx="259930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2000" dirty="0"/>
                <a:t>Trapping &amp; evaporative</a:t>
              </a:r>
            </a:p>
            <a:p>
              <a:pPr algn="ctr"/>
              <a:r>
                <a:rPr lang="en-GB" sz="2000" dirty="0"/>
                <a:t> cooling:   10-100 </a:t>
              </a:r>
              <a:r>
                <a:rPr lang="en-GB" sz="2000" dirty="0" err="1"/>
                <a:t>nK</a:t>
              </a:r>
              <a:endParaRPr lang="en-GB" sz="2000" dirty="0"/>
            </a:p>
          </p:txBody>
        </p:sp>
        <p:sp>
          <p:nvSpPr>
            <p:cNvPr id="28" name="Line 12">
              <a:extLst>
                <a:ext uri="{FF2B5EF4-FFF2-40B4-BE49-F238E27FC236}">
                  <a16:creationId xmlns:a16="http://schemas.microsoft.com/office/drawing/2014/main" id="{11E5AC53-2B11-41C3-9C27-EA42BD8F2F0D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3525923" y="6575140"/>
              <a:ext cx="558800" cy="0"/>
            </a:xfrm>
            <a:prstGeom prst="line">
              <a:avLst/>
            </a:prstGeom>
            <a:noFill/>
            <a:ln w="3810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/>
            <a:lstStyle/>
            <a:p>
              <a:pPr algn="ctr"/>
              <a:endParaRPr lang="en-US" sz="2000"/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938A862B-A029-4253-87B8-A7F7881461C4}"/>
              </a:ext>
            </a:extLst>
          </p:cNvPr>
          <p:cNvSpPr txBox="1"/>
          <p:nvPr/>
        </p:nvSpPr>
        <p:spPr>
          <a:xfrm>
            <a:off x="1187551" y="6284419"/>
            <a:ext cx="14806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2000" b="1" dirty="0"/>
              <a:t>NOT A TRAP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CDDE50-78DC-4BDA-B88B-3ECFC1B0B6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4693" y="5664200"/>
            <a:ext cx="1086008" cy="80010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05EAB55-C404-4A0F-B13E-3E5B61DBFCAC}"/>
              </a:ext>
            </a:extLst>
          </p:cNvPr>
          <p:cNvGrpSpPr/>
          <p:nvPr/>
        </p:nvGrpSpPr>
        <p:grpSpPr>
          <a:xfrm>
            <a:off x="7181693" y="5525695"/>
            <a:ext cx="2197414" cy="1203183"/>
            <a:chOff x="6948489" y="5613669"/>
            <a:chExt cx="2197414" cy="1203183"/>
          </a:xfrm>
        </p:grpSpPr>
        <p:sp>
          <p:nvSpPr>
            <p:cNvPr id="32" name="Oval 6">
              <a:extLst>
                <a:ext uri="{FF2B5EF4-FFF2-40B4-BE49-F238E27FC236}">
                  <a16:creationId xmlns:a16="http://schemas.microsoft.com/office/drawing/2014/main" id="{BC17152A-7214-4C3C-8539-5E2ECEF7039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739063" y="6300787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7">
              <a:extLst>
                <a:ext uri="{FF2B5EF4-FFF2-40B4-BE49-F238E27FC236}">
                  <a16:creationId xmlns:a16="http://schemas.microsoft.com/office/drawing/2014/main" id="{2E92C800-BEF0-4874-AE6A-4185A218CC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415338" y="6345237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8">
              <a:extLst>
                <a:ext uri="{FF2B5EF4-FFF2-40B4-BE49-F238E27FC236}">
                  <a16:creationId xmlns:a16="http://schemas.microsoft.com/office/drawing/2014/main" id="{1885536B-D6DB-447A-962A-B08926B105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0038" y="6165850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Oval 9">
              <a:extLst>
                <a:ext uri="{FF2B5EF4-FFF2-40B4-BE49-F238E27FC236}">
                  <a16:creationId xmlns:a16="http://schemas.microsoft.com/office/drawing/2014/main" id="{2C1AE3F5-337B-4C8C-A6DD-3EF01EF8835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9425" y="6705600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6" name="Oval 10">
              <a:extLst>
                <a:ext uri="{FF2B5EF4-FFF2-40B4-BE49-F238E27FC236}">
                  <a16:creationId xmlns:a16="http://schemas.microsoft.com/office/drawing/2014/main" id="{91FC8BFA-CE71-419B-8F28-78554E13FA0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4488" y="6435725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11">
              <a:extLst>
                <a:ext uri="{FF2B5EF4-FFF2-40B4-BE49-F238E27FC236}">
                  <a16:creationId xmlns:a16="http://schemas.microsoft.com/office/drawing/2014/main" id="{3E8DF8F5-C9AA-43D0-A679-0818F016ECF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34363" y="6524625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12">
              <a:extLst>
                <a:ext uri="{FF2B5EF4-FFF2-40B4-BE49-F238E27FC236}">
                  <a16:creationId xmlns:a16="http://schemas.microsoft.com/office/drawing/2014/main" id="{177A4C53-06AE-4FCD-BC55-C081F541070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280400" y="6210300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Freeform 13">
              <a:extLst>
                <a:ext uri="{FF2B5EF4-FFF2-40B4-BE49-F238E27FC236}">
                  <a16:creationId xmlns:a16="http://schemas.microsoft.com/office/drawing/2014/main" id="{922EEBE4-B921-4818-B910-294AD3537B5B}"/>
                </a:ext>
              </a:extLst>
            </p:cNvPr>
            <p:cNvSpPr>
              <a:spLocks noChangeAspect="1"/>
            </p:cNvSpPr>
            <p:nvPr/>
          </p:nvSpPr>
          <p:spPr bwMode="auto">
            <a:xfrm>
              <a:off x="7507293" y="5819914"/>
              <a:ext cx="1231894" cy="996938"/>
            </a:xfrm>
            <a:custGeom>
              <a:avLst/>
              <a:gdLst>
                <a:gd name="T0" fmla="*/ 0 w 1129"/>
                <a:gd name="T1" fmla="*/ 7 h 943"/>
                <a:gd name="T2" fmla="*/ 27 w 1129"/>
                <a:gd name="T3" fmla="*/ 92 h 943"/>
                <a:gd name="T4" fmla="*/ 65 w 1129"/>
                <a:gd name="T5" fmla="*/ 204 h 943"/>
                <a:gd name="T6" fmla="*/ 105 w 1129"/>
                <a:gd name="T7" fmla="*/ 320 h 943"/>
                <a:gd name="T8" fmla="*/ 139 w 1129"/>
                <a:gd name="T9" fmla="*/ 410 h 943"/>
                <a:gd name="T10" fmla="*/ 177 w 1129"/>
                <a:gd name="T11" fmla="*/ 504 h 943"/>
                <a:gd name="T12" fmla="*/ 223 w 1129"/>
                <a:gd name="T13" fmla="*/ 600 h 943"/>
                <a:gd name="T14" fmla="*/ 285 w 1129"/>
                <a:gd name="T15" fmla="*/ 712 h 943"/>
                <a:gd name="T16" fmla="*/ 345 w 1129"/>
                <a:gd name="T17" fmla="*/ 798 h 943"/>
                <a:gd name="T18" fmla="*/ 399 w 1129"/>
                <a:gd name="T19" fmla="*/ 862 h 943"/>
                <a:gd name="T20" fmla="*/ 463 w 1129"/>
                <a:gd name="T21" fmla="*/ 914 h 943"/>
                <a:gd name="T22" fmla="*/ 559 w 1129"/>
                <a:gd name="T23" fmla="*/ 942 h 943"/>
                <a:gd name="T24" fmla="*/ 653 w 1129"/>
                <a:gd name="T25" fmla="*/ 918 h 943"/>
                <a:gd name="T26" fmla="*/ 737 w 1129"/>
                <a:gd name="T27" fmla="*/ 857 h 943"/>
                <a:gd name="T28" fmla="*/ 809 w 1129"/>
                <a:gd name="T29" fmla="*/ 766 h 943"/>
                <a:gd name="T30" fmla="*/ 875 w 1129"/>
                <a:gd name="T31" fmla="*/ 658 h 943"/>
                <a:gd name="T32" fmla="*/ 929 w 1129"/>
                <a:gd name="T33" fmla="*/ 546 h 943"/>
                <a:gd name="T34" fmla="*/ 992 w 1129"/>
                <a:gd name="T35" fmla="*/ 404 h 943"/>
                <a:gd name="T36" fmla="*/ 1047 w 1129"/>
                <a:gd name="T37" fmla="*/ 258 h 943"/>
                <a:gd name="T38" fmla="*/ 1085 w 1129"/>
                <a:gd name="T39" fmla="*/ 148 h 943"/>
                <a:gd name="T40" fmla="*/ 1109 w 1129"/>
                <a:gd name="T41" fmla="*/ 64 h 943"/>
                <a:gd name="T42" fmla="*/ 1129 w 1129"/>
                <a:gd name="T43" fmla="*/ 0 h 9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129" h="943">
                  <a:moveTo>
                    <a:pt x="0" y="7"/>
                  </a:moveTo>
                  <a:cubicBezTo>
                    <a:pt x="4" y="21"/>
                    <a:pt x="16" y="59"/>
                    <a:pt x="27" y="92"/>
                  </a:cubicBezTo>
                  <a:cubicBezTo>
                    <a:pt x="38" y="125"/>
                    <a:pt x="52" y="166"/>
                    <a:pt x="65" y="204"/>
                  </a:cubicBezTo>
                  <a:cubicBezTo>
                    <a:pt x="78" y="242"/>
                    <a:pt x="93" y="286"/>
                    <a:pt x="105" y="320"/>
                  </a:cubicBezTo>
                  <a:cubicBezTo>
                    <a:pt x="117" y="354"/>
                    <a:pt x="127" y="379"/>
                    <a:pt x="139" y="410"/>
                  </a:cubicBezTo>
                  <a:cubicBezTo>
                    <a:pt x="151" y="441"/>
                    <a:pt x="163" y="472"/>
                    <a:pt x="177" y="504"/>
                  </a:cubicBezTo>
                  <a:cubicBezTo>
                    <a:pt x="191" y="536"/>
                    <a:pt x="205" y="565"/>
                    <a:pt x="223" y="600"/>
                  </a:cubicBezTo>
                  <a:cubicBezTo>
                    <a:pt x="241" y="635"/>
                    <a:pt x="265" y="679"/>
                    <a:pt x="285" y="712"/>
                  </a:cubicBezTo>
                  <a:cubicBezTo>
                    <a:pt x="305" y="745"/>
                    <a:pt x="326" y="773"/>
                    <a:pt x="345" y="798"/>
                  </a:cubicBezTo>
                  <a:cubicBezTo>
                    <a:pt x="364" y="823"/>
                    <a:pt x="379" y="843"/>
                    <a:pt x="399" y="862"/>
                  </a:cubicBezTo>
                  <a:cubicBezTo>
                    <a:pt x="419" y="881"/>
                    <a:pt x="436" y="901"/>
                    <a:pt x="463" y="914"/>
                  </a:cubicBezTo>
                  <a:cubicBezTo>
                    <a:pt x="490" y="927"/>
                    <a:pt x="527" y="941"/>
                    <a:pt x="559" y="942"/>
                  </a:cubicBezTo>
                  <a:cubicBezTo>
                    <a:pt x="591" y="943"/>
                    <a:pt x="623" y="932"/>
                    <a:pt x="653" y="918"/>
                  </a:cubicBezTo>
                  <a:cubicBezTo>
                    <a:pt x="683" y="904"/>
                    <a:pt x="711" y="882"/>
                    <a:pt x="737" y="857"/>
                  </a:cubicBezTo>
                  <a:cubicBezTo>
                    <a:pt x="763" y="832"/>
                    <a:pt x="786" y="799"/>
                    <a:pt x="809" y="766"/>
                  </a:cubicBezTo>
                  <a:cubicBezTo>
                    <a:pt x="832" y="733"/>
                    <a:pt x="855" y="695"/>
                    <a:pt x="875" y="658"/>
                  </a:cubicBezTo>
                  <a:cubicBezTo>
                    <a:pt x="895" y="621"/>
                    <a:pt x="909" y="588"/>
                    <a:pt x="929" y="546"/>
                  </a:cubicBezTo>
                  <a:cubicBezTo>
                    <a:pt x="949" y="504"/>
                    <a:pt x="972" y="452"/>
                    <a:pt x="992" y="404"/>
                  </a:cubicBezTo>
                  <a:cubicBezTo>
                    <a:pt x="1012" y="356"/>
                    <a:pt x="1031" y="301"/>
                    <a:pt x="1047" y="258"/>
                  </a:cubicBezTo>
                  <a:cubicBezTo>
                    <a:pt x="1063" y="215"/>
                    <a:pt x="1075" y="180"/>
                    <a:pt x="1085" y="148"/>
                  </a:cubicBezTo>
                  <a:cubicBezTo>
                    <a:pt x="1095" y="116"/>
                    <a:pt x="1102" y="89"/>
                    <a:pt x="1109" y="64"/>
                  </a:cubicBezTo>
                  <a:cubicBezTo>
                    <a:pt x="1116" y="39"/>
                    <a:pt x="1125" y="13"/>
                    <a:pt x="1129" y="0"/>
                  </a:cubicBezTo>
                </a:path>
              </a:pathLst>
            </a:custGeom>
            <a:noFill/>
            <a:ln w="1587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Oval 14">
              <a:extLst>
                <a:ext uri="{FF2B5EF4-FFF2-40B4-BE49-F238E27FC236}">
                  <a16:creationId xmlns:a16="http://schemas.microsoft.com/office/drawing/2014/main" id="{291664BE-191E-4942-B824-CF8DF466FB2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24850" y="6030912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15">
              <a:extLst>
                <a:ext uri="{FF2B5EF4-FFF2-40B4-BE49-F238E27FC236}">
                  <a16:creationId xmlns:a16="http://schemas.microsoft.com/office/drawing/2014/main" id="{24B23160-5F98-4388-A160-F677E4ED496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4725" y="5849937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16">
              <a:extLst>
                <a:ext uri="{FF2B5EF4-FFF2-40B4-BE49-F238E27FC236}">
                  <a16:creationId xmlns:a16="http://schemas.microsoft.com/office/drawing/2014/main" id="{717901DF-B61A-44C2-AF1E-C3070DD253B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94613" y="5940425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30">
              <a:extLst>
                <a:ext uri="{FF2B5EF4-FFF2-40B4-BE49-F238E27FC236}">
                  <a16:creationId xmlns:a16="http://schemas.microsoft.com/office/drawing/2014/main" id="{8B6A2C02-795D-4B08-BEC2-6A470F32A4F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18364" y="6042817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31">
              <a:extLst>
                <a:ext uri="{FF2B5EF4-FFF2-40B4-BE49-F238E27FC236}">
                  <a16:creationId xmlns:a16="http://schemas.microsoft.com/office/drawing/2014/main" id="{056F6034-6064-4BE3-B61A-B56B0F10857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948489" y="6222204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Oval 32">
              <a:extLst>
                <a:ext uri="{FF2B5EF4-FFF2-40B4-BE49-F238E27FC236}">
                  <a16:creationId xmlns:a16="http://schemas.microsoft.com/office/drawing/2014/main" id="{B8549D05-9280-4D3D-8ED3-719D1D4883C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941595" y="5899148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Oval 33">
              <a:extLst>
                <a:ext uri="{FF2B5EF4-FFF2-40B4-BE49-F238E27FC236}">
                  <a16:creationId xmlns:a16="http://schemas.microsoft.com/office/drawing/2014/main" id="{4D1A6EC3-6158-432E-AEB6-AA1E8C6FAAB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030495" y="6080123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34">
              <a:extLst>
                <a:ext uri="{FF2B5EF4-FFF2-40B4-BE49-F238E27FC236}">
                  <a16:creationId xmlns:a16="http://schemas.microsoft.com/office/drawing/2014/main" id="{7162FBC8-8627-4154-8015-E9CDBAC950DE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0038" y="5894387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35">
              <a:extLst>
                <a:ext uri="{FF2B5EF4-FFF2-40B4-BE49-F238E27FC236}">
                  <a16:creationId xmlns:a16="http://schemas.microsoft.com/office/drawing/2014/main" id="{4A56F3EC-5D6A-4C4C-A6FD-5F35CADA9A8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94725" y="5940425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36">
              <a:extLst>
                <a:ext uri="{FF2B5EF4-FFF2-40B4-BE49-F238E27FC236}">
                  <a16:creationId xmlns:a16="http://schemas.microsoft.com/office/drawing/2014/main" id="{4907B22B-C2FA-400A-B76E-291627D35B1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04125" y="5894387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38">
              <a:extLst>
                <a:ext uri="{FF2B5EF4-FFF2-40B4-BE49-F238E27FC236}">
                  <a16:creationId xmlns:a16="http://schemas.microsoft.com/office/drawing/2014/main" id="{8C766D01-9E56-4FCC-B607-BD7D19A189A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372476" y="6437312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39">
              <a:extLst>
                <a:ext uri="{FF2B5EF4-FFF2-40B4-BE49-F238E27FC236}">
                  <a16:creationId xmlns:a16="http://schemas.microsoft.com/office/drawing/2014/main" id="{60477043-C5EB-465B-90B8-58CA7917880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64488" y="5984875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40">
              <a:extLst>
                <a:ext uri="{FF2B5EF4-FFF2-40B4-BE49-F238E27FC236}">
                  <a16:creationId xmlns:a16="http://schemas.microsoft.com/office/drawing/2014/main" id="{40F74CC1-9B24-47A0-A43E-DE4780350E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650163" y="6029325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41">
              <a:extLst>
                <a:ext uri="{FF2B5EF4-FFF2-40B4-BE49-F238E27FC236}">
                  <a16:creationId xmlns:a16="http://schemas.microsoft.com/office/drawing/2014/main" id="{21460A8D-D769-4929-8C39-77E0C71E927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920038" y="6570662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42">
              <a:extLst>
                <a:ext uri="{FF2B5EF4-FFF2-40B4-BE49-F238E27FC236}">
                  <a16:creationId xmlns:a16="http://schemas.microsoft.com/office/drawing/2014/main" id="{9877FCAA-ACC5-4F9C-94E8-00DC32779D1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9426" y="6299200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Oval 43">
              <a:extLst>
                <a:ext uri="{FF2B5EF4-FFF2-40B4-BE49-F238E27FC236}">
                  <a16:creationId xmlns:a16="http://schemas.microsoft.com/office/drawing/2014/main" id="{9CBFDFB9-D1E3-4D6D-AA59-5670F8853159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5826" y="5759450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Oval 44">
              <a:extLst>
                <a:ext uri="{FF2B5EF4-FFF2-40B4-BE49-F238E27FC236}">
                  <a16:creationId xmlns:a16="http://schemas.microsoft.com/office/drawing/2014/main" id="{BA3F67FC-A4CC-44C0-97E0-CA70B0F8F7A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099426" y="5849937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7" name="Oval 45">
              <a:extLst>
                <a:ext uri="{FF2B5EF4-FFF2-40B4-BE49-F238E27FC236}">
                  <a16:creationId xmlns:a16="http://schemas.microsoft.com/office/drawing/2014/main" id="{71B6DDD7-0725-404E-B4CD-ED6CF8883BD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505826" y="6210300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8" name="Oval 47">
              <a:extLst>
                <a:ext uri="{FF2B5EF4-FFF2-40B4-BE49-F238E27FC236}">
                  <a16:creationId xmlns:a16="http://schemas.microsoft.com/office/drawing/2014/main" id="{18707931-82FB-4399-A757-E43D338F41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470776" y="5715000"/>
              <a:ext cx="57150" cy="57150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</a:gsLst>
              <a:path path="circle">
                <a:fillToRect l="50000" t="50000" r="50000" b="50000"/>
              </a:path>
              <a:tileRect/>
            </a:gradFill>
            <a:ln w="12700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9" name="Arc 58">
              <a:extLst>
                <a:ext uri="{FF2B5EF4-FFF2-40B4-BE49-F238E27FC236}">
                  <a16:creationId xmlns:a16="http://schemas.microsoft.com/office/drawing/2014/main" id="{4E5EA9B6-3140-4303-9568-EFB53BE307F0}"/>
                </a:ext>
              </a:extLst>
            </p:cNvPr>
            <p:cNvSpPr/>
            <p:nvPr/>
          </p:nvSpPr>
          <p:spPr bwMode="auto">
            <a:xfrm rot="17411294">
              <a:off x="8417734" y="5562249"/>
              <a:ext cx="676750" cy="779589"/>
            </a:xfrm>
            <a:prstGeom prst="arc">
              <a:avLst>
                <a:gd name="adj1" fmla="val 16200000"/>
                <a:gd name="adj2" fmla="val 3700349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60" name="Arc 59">
              <a:extLst>
                <a:ext uri="{FF2B5EF4-FFF2-40B4-BE49-F238E27FC236}">
                  <a16:creationId xmlns:a16="http://schemas.microsoft.com/office/drawing/2014/main" id="{2E15CD24-B64E-4707-8D9A-DAF7352F7DF0}"/>
                </a:ext>
              </a:extLst>
            </p:cNvPr>
            <p:cNvSpPr/>
            <p:nvPr/>
          </p:nvSpPr>
          <p:spPr bwMode="auto">
            <a:xfrm rot="4188706" flipH="1">
              <a:off x="7098522" y="5571774"/>
              <a:ext cx="676750" cy="779589"/>
            </a:xfrm>
            <a:prstGeom prst="arc">
              <a:avLst>
                <a:gd name="adj1" fmla="val 16200000"/>
                <a:gd name="adj2" fmla="val 3700349"/>
              </a:avLst>
            </a:prstGeom>
            <a:noFill/>
            <a:ln w="254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lg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8596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3" grpId="0"/>
      <p:bldP spid="14" grpId="0"/>
      <p:bldP spid="15" grpId="0"/>
      <p:bldP spid="16" grpId="0"/>
      <p:bldP spid="17" grpId="0"/>
      <p:bldP spid="18" grpId="0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/>
      <p:bldP spid="2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883BB7E-49F7-4B7B-A791-591AA54C2DC1}"/>
              </a:ext>
            </a:extLst>
          </p:cNvPr>
          <p:cNvSpPr txBox="1">
            <a:spLocks/>
          </p:cNvSpPr>
          <p:nvPr/>
        </p:nvSpPr>
        <p:spPr>
          <a:xfrm>
            <a:off x="24424" y="38370"/>
            <a:ext cx="10178520" cy="67423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4000" kern="0" noProof="0" dirty="0">
                <a:latin typeface="+mj-lt"/>
                <a:ea typeface="+mj-ea"/>
                <a:cs typeface="Arial" pitchFamily="34" charset="0"/>
              </a:rPr>
              <a:t>Laser cooling 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molecules </a:t>
            </a:r>
            <a:r>
              <a:rPr lang="en-US" sz="4000" kern="0" dirty="0">
                <a:latin typeface="+mj-lt"/>
                <a:ea typeface="+mj-ea"/>
                <a:cs typeface="Arial" pitchFamily="34" charset="0"/>
              </a:rPr>
              <a:t>presents</a:t>
            </a:r>
            <a:r>
              <a:rPr kumimoji="0" lang="en-US" sz="4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Arial" pitchFamily="34" charset="0"/>
              </a:rPr>
              <a:t> a challenge</a:t>
            </a:r>
          </a:p>
        </p:txBody>
      </p:sp>
      <p:sp>
        <p:nvSpPr>
          <p:cNvPr id="413" name="Oval 412">
            <a:extLst>
              <a:ext uri="{FF2B5EF4-FFF2-40B4-BE49-F238E27FC236}">
                <a16:creationId xmlns:a16="http://schemas.microsoft.com/office/drawing/2014/main" id="{2F40651F-9703-4E7C-9563-E207DA7E10C1}"/>
              </a:ext>
            </a:extLst>
          </p:cNvPr>
          <p:cNvSpPr/>
          <p:nvPr/>
        </p:nvSpPr>
        <p:spPr bwMode="auto">
          <a:xfrm>
            <a:off x="9611113" y="3049437"/>
            <a:ext cx="1313074" cy="395320"/>
          </a:xfrm>
          <a:prstGeom prst="ellipse">
            <a:avLst/>
          </a:prstGeom>
          <a:gradFill flip="none" rotWithShape="1">
            <a:gsLst>
              <a:gs pos="100000">
                <a:schemeClr val="bg1">
                  <a:lumMod val="100000"/>
                </a:schemeClr>
              </a:gs>
              <a:gs pos="7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414" name="Rectangle 413">
            <a:extLst>
              <a:ext uri="{FF2B5EF4-FFF2-40B4-BE49-F238E27FC236}">
                <a16:creationId xmlns:a16="http://schemas.microsoft.com/office/drawing/2014/main" id="{BFA37BC1-D55A-455E-BA8D-C034484ECE34}"/>
              </a:ext>
            </a:extLst>
          </p:cNvPr>
          <p:cNvSpPr/>
          <p:nvPr/>
        </p:nvSpPr>
        <p:spPr>
          <a:xfrm>
            <a:off x="-1" y="773620"/>
            <a:ext cx="83311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ctr" fontAlgn="base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defRPr/>
            </a:pPr>
            <a:r>
              <a:rPr lang="en-US" sz="2400" kern="0" dirty="0">
                <a:sym typeface="Wingdings" pitchFamily="2" charset="2"/>
              </a:rPr>
              <a:t>Crucial requirement for laser cooling: a “closed” cycling transition</a:t>
            </a:r>
          </a:p>
        </p:txBody>
      </p:sp>
      <p:cxnSp>
        <p:nvCxnSpPr>
          <p:cNvPr id="415" name="Straight Connector 414">
            <a:extLst>
              <a:ext uri="{FF2B5EF4-FFF2-40B4-BE49-F238E27FC236}">
                <a16:creationId xmlns:a16="http://schemas.microsoft.com/office/drawing/2014/main" id="{A2F7B5D0-1814-4815-B35B-C821CF577DC5}"/>
              </a:ext>
            </a:extLst>
          </p:cNvPr>
          <p:cNvCxnSpPr/>
          <p:nvPr/>
        </p:nvCxnSpPr>
        <p:spPr bwMode="auto">
          <a:xfrm>
            <a:off x="8468062" y="2027264"/>
            <a:ext cx="99853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16" name="Straight Connector 415">
            <a:extLst>
              <a:ext uri="{FF2B5EF4-FFF2-40B4-BE49-F238E27FC236}">
                <a16:creationId xmlns:a16="http://schemas.microsoft.com/office/drawing/2014/main" id="{645F544A-69F6-42E3-8FF8-E89928C283FF}"/>
              </a:ext>
            </a:extLst>
          </p:cNvPr>
          <p:cNvCxnSpPr/>
          <p:nvPr/>
        </p:nvCxnSpPr>
        <p:spPr bwMode="auto">
          <a:xfrm>
            <a:off x="8468062" y="3563464"/>
            <a:ext cx="99853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CBDAC198-B188-45CF-B1A8-FBD75D0C2249}"/>
              </a:ext>
            </a:extLst>
          </p:cNvPr>
          <p:cNvGrpSpPr/>
          <p:nvPr/>
        </p:nvGrpSpPr>
        <p:grpSpPr>
          <a:xfrm>
            <a:off x="7316038" y="2723041"/>
            <a:ext cx="899396" cy="1240814"/>
            <a:chOff x="4435031" y="2149398"/>
            <a:chExt cx="899396" cy="1240814"/>
          </a:xfrm>
        </p:grpSpPr>
        <p:grpSp>
          <p:nvGrpSpPr>
            <p:cNvPr id="418" name="Group 22">
              <a:extLst>
                <a:ext uri="{FF2B5EF4-FFF2-40B4-BE49-F238E27FC236}">
                  <a16:creationId xmlns:a16="http://schemas.microsoft.com/office/drawing/2014/main" id="{7C5AEA3D-0678-404E-B9E9-0092EAC3E36D}"/>
                </a:ext>
              </a:extLst>
            </p:cNvPr>
            <p:cNvGrpSpPr/>
            <p:nvPr/>
          </p:nvGrpSpPr>
          <p:grpSpPr>
            <a:xfrm rot="18867848">
              <a:off x="4328457" y="2263698"/>
              <a:ext cx="914400" cy="685800"/>
              <a:chOff x="3957520" y="2700108"/>
              <a:chExt cx="3657600" cy="2743201"/>
            </a:xfrm>
          </p:grpSpPr>
          <p:sp>
            <p:nvSpPr>
              <p:cNvPr id="436" name="Arc 435">
                <a:extLst>
                  <a:ext uri="{FF2B5EF4-FFF2-40B4-BE49-F238E27FC236}">
                    <a16:creationId xmlns:a16="http://schemas.microsoft.com/office/drawing/2014/main" id="{AA267D5C-EA1C-45A4-9B4A-8D3121770D45}"/>
                  </a:ext>
                </a:extLst>
              </p:cNvPr>
              <p:cNvSpPr/>
              <p:nvPr/>
            </p:nvSpPr>
            <p:spPr bwMode="auto">
              <a:xfrm>
                <a:off x="39575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37" name="Arc 436">
                <a:extLst>
                  <a:ext uri="{FF2B5EF4-FFF2-40B4-BE49-F238E27FC236}">
                    <a16:creationId xmlns:a16="http://schemas.microsoft.com/office/drawing/2014/main" id="{1C7BFBB5-F5DC-4369-8C29-D498DA1B3ADE}"/>
                  </a:ext>
                </a:extLst>
              </p:cNvPr>
              <p:cNvSpPr/>
              <p:nvPr/>
            </p:nvSpPr>
            <p:spPr bwMode="auto">
              <a:xfrm rot="10800000">
                <a:off x="48719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38" name="Arc 437">
                <a:extLst>
                  <a:ext uri="{FF2B5EF4-FFF2-40B4-BE49-F238E27FC236}">
                    <a16:creationId xmlns:a16="http://schemas.microsoft.com/office/drawing/2014/main" id="{E3996155-5E4F-4D35-BEF3-6DBBA3F95FC4}"/>
                  </a:ext>
                </a:extLst>
              </p:cNvPr>
              <p:cNvSpPr/>
              <p:nvPr/>
            </p:nvSpPr>
            <p:spPr bwMode="auto">
              <a:xfrm>
                <a:off x="48719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39" name="Arc 438">
                <a:extLst>
                  <a:ext uri="{FF2B5EF4-FFF2-40B4-BE49-F238E27FC236}">
                    <a16:creationId xmlns:a16="http://schemas.microsoft.com/office/drawing/2014/main" id="{2ACEAB15-2B1E-4D0F-8136-0D6D068235D1}"/>
                  </a:ext>
                </a:extLst>
              </p:cNvPr>
              <p:cNvSpPr/>
              <p:nvPr/>
            </p:nvSpPr>
            <p:spPr bwMode="auto">
              <a:xfrm rot="10800000">
                <a:off x="57863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40" name="Arc 439">
                <a:extLst>
                  <a:ext uri="{FF2B5EF4-FFF2-40B4-BE49-F238E27FC236}">
                    <a16:creationId xmlns:a16="http://schemas.microsoft.com/office/drawing/2014/main" id="{777ED8BB-8158-4112-BA53-15B8DC57EB2B}"/>
                  </a:ext>
                </a:extLst>
              </p:cNvPr>
              <p:cNvSpPr/>
              <p:nvPr/>
            </p:nvSpPr>
            <p:spPr bwMode="auto">
              <a:xfrm>
                <a:off x="57863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41" name="Arc 440">
                <a:extLst>
                  <a:ext uri="{FF2B5EF4-FFF2-40B4-BE49-F238E27FC236}">
                    <a16:creationId xmlns:a16="http://schemas.microsoft.com/office/drawing/2014/main" id="{F1167CC2-D941-4901-BACA-AF89071B6C24}"/>
                  </a:ext>
                </a:extLst>
              </p:cNvPr>
              <p:cNvSpPr/>
              <p:nvPr/>
            </p:nvSpPr>
            <p:spPr bwMode="auto">
              <a:xfrm rot="10800000">
                <a:off x="67007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grpSp>
          <p:nvGrpSpPr>
            <p:cNvPr id="419" name="Group 24">
              <a:extLst>
                <a:ext uri="{FF2B5EF4-FFF2-40B4-BE49-F238E27FC236}">
                  <a16:creationId xmlns:a16="http://schemas.microsoft.com/office/drawing/2014/main" id="{3A222B8B-686B-47DC-8060-6F931A08CAC2}"/>
                </a:ext>
              </a:extLst>
            </p:cNvPr>
            <p:cNvGrpSpPr/>
            <p:nvPr/>
          </p:nvGrpSpPr>
          <p:grpSpPr>
            <a:xfrm rot="18867848">
              <a:off x="4320731" y="2436492"/>
              <a:ext cx="914400" cy="685800"/>
              <a:chOff x="3957520" y="2700108"/>
              <a:chExt cx="3657600" cy="2743201"/>
            </a:xfrm>
          </p:grpSpPr>
          <p:sp>
            <p:nvSpPr>
              <p:cNvPr id="430" name="Arc 429">
                <a:extLst>
                  <a:ext uri="{FF2B5EF4-FFF2-40B4-BE49-F238E27FC236}">
                    <a16:creationId xmlns:a16="http://schemas.microsoft.com/office/drawing/2014/main" id="{8A24989F-0439-43E0-8154-2310901212A5}"/>
                  </a:ext>
                </a:extLst>
              </p:cNvPr>
              <p:cNvSpPr/>
              <p:nvPr/>
            </p:nvSpPr>
            <p:spPr bwMode="auto">
              <a:xfrm>
                <a:off x="39575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31" name="Arc 430">
                <a:extLst>
                  <a:ext uri="{FF2B5EF4-FFF2-40B4-BE49-F238E27FC236}">
                    <a16:creationId xmlns:a16="http://schemas.microsoft.com/office/drawing/2014/main" id="{EE568F33-B057-4C57-A53A-87229A48A1B7}"/>
                  </a:ext>
                </a:extLst>
              </p:cNvPr>
              <p:cNvSpPr/>
              <p:nvPr/>
            </p:nvSpPr>
            <p:spPr bwMode="auto">
              <a:xfrm rot="10800000">
                <a:off x="48719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32" name="Arc 431">
                <a:extLst>
                  <a:ext uri="{FF2B5EF4-FFF2-40B4-BE49-F238E27FC236}">
                    <a16:creationId xmlns:a16="http://schemas.microsoft.com/office/drawing/2014/main" id="{2EF52838-BF2F-48C6-80DC-CCBFC0B35168}"/>
                  </a:ext>
                </a:extLst>
              </p:cNvPr>
              <p:cNvSpPr/>
              <p:nvPr/>
            </p:nvSpPr>
            <p:spPr bwMode="auto">
              <a:xfrm>
                <a:off x="48719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33" name="Arc 432">
                <a:extLst>
                  <a:ext uri="{FF2B5EF4-FFF2-40B4-BE49-F238E27FC236}">
                    <a16:creationId xmlns:a16="http://schemas.microsoft.com/office/drawing/2014/main" id="{869C6A45-4A87-4240-980E-AF442CCCAB40}"/>
                  </a:ext>
                </a:extLst>
              </p:cNvPr>
              <p:cNvSpPr/>
              <p:nvPr/>
            </p:nvSpPr>
            <p:spPr bwMode="auto">
              <a:xfrm rot="10800000">
                <a:off x="57863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34" name="Arc 433">
                <a:extLst>
                  <a:ext uri="{FF2B5EF4-FFF2-40B4-BE49-F238E27FC236}">
                    <a16:creationId xmlns:a16="http://schemas.microsoft.com/office/drawing/2014/main" id="{C486F583-A7CC-4B2E-9043-25E263CAB21C}"/>
                  </a:ext>
                </a:extLst>
              </p:cNvPr>
              <p:cNvSpPr/>
              <p:nvPr/>
            </p:nvSpPr>
            <p:spPr bwMode="auto">
              <a:xfrm>
                <a:off x="57863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35" name="Arc 434">
                <a:extLst>
                  <a:ext uri="{FF2B5EF4-FFF2-40B4-BE49-F238E27FC236}">
                    <a16:creationId xmlns:a16="http://schemas.microsoft.com/office/drawing/2014/main" id="{DE2B4CF9-6321-41BF-83A1-7FC1B0971668}"/>
                  </a:ext>
                </a:extLst>
              </p:cNvPr>
              <p:cNvSpPr/>
              <p:nvPr/>
            </p:nvSpPr>
            <p:spPr bwMode="auto">
              <a:xfrm rot="10800000">
                <a:off x="67007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grpSp>
          <p:nvGrpSpPr>
            <p:cNvPr id="420" name="Group 31">
              <a:extLst>
                <a:ext uri="{FF2B5EF4-FFF2-40B4-BE49-F238E27FC236}">
                  <a16:creationId xmlns:a16="http://schemas.microsoft.com/office/drawing/2014/main" id="{57621C4A-874C-41D5-8672-7A038F8CB12F}"/>
                </a:ext>
              </a:extLst>
            </p:cNvPr>
            <p:cNvGrpSpPr/>
            <p:nvPr/>
          </p:nvGrpSpPr>
          <p:grpSpPr>
            <a:xfrm rot="18867848">
              <a:off x="4320731" y="2590112"/>
              <a:ext cx="914400" cy="685800"/>
              <a:chOff x="3957520" y="2700108"/>
              <a:chExt cx="3657600" cy="2743201"/>
            </a:xfrm>
          </p:grpSpPr>
          <p:sp>
            <p:nvSpPr>
              <p:cNvPr id="424" name="Arc 423">
                <a:extLst>
                  <a:ext uri="{FF2B5EF4-FFF2-40B4-BE49-F238E27FC236}">
                    <a16:creationId xmlns:a16="http://schemas.microsoft.com/office/drawing/2014/main" id="{6A21E769-C156-484C-A6D4-CD1D89AF37F7}"/>
                  </a:ext>
                </a:extLst>
              </p:cNvPr>
              <p:cNvSpPr/>
              <p:nvPr/>
            </p:nvSpPr>
            <p:spPr bwMode="auto">
              <a:xfrm>
                <a:off x="39575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25" name="Arc 424">
                <a:extLst>
                  <a:ext uri="{FF2B5EF4-FFF2-40B4-BE49-F238E27FC236}">
                    <a16:creationId xmlns:a16="http://schemas.microsoft.com/office/drawing/2014/main" id="{419F8E3E-7D0D-4B6A-86F8-6B3EB2B184F9}"/>
                  </a:ext>
                </a:extLst>
              </p:cNvPr>
              <p:cNvSpPr/>
              <p:nvPr/>
            </p:nvSpPr>
            <p:spPr bwMode="auto">
              <a:xfrm rot="10800000">
                <a:off x="48719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26" name="Arc 425">
                <a:extLst>
                  <a:ext uri="{FF2B5EF4-FFF2-40B4-BE49-F238E27FC236}">
                    <a16:creationId xmlns:a16="http://schemas.microsoft.com/office/drawing/2014/main" id="{E1A137C0-9E84-48D6-8DB4-B44E900D09CB}"/>
                  </a:ext>
                </a:extLst>
              </p:cNvPr>
              <p:cNvSpPr/>
              <p:nvPr/>
            </p:nvSpPr>
            <p:spPr bwMode="auto">
              <a:xfrm>
                <a:off x="48719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27" name="Arc 426">
                <a:extLst>
                  <a:ext uri="{FF2B5EF4-FFF2-40B4-BE49-F238E27FC236}">
                    <a16:creationId xmlns:a16="http://schemas.microsoft.com/office/drawing/2014/main" id="{E6C9C22D-A714-4DAB-8114-CC6F53928423}"/>
                  </a:ext>
                </a:extLst>
              </p:cNvPr>
              <p:cNvSpPr/>
              <p:nvPr/>
            </p:nvSpPr>
            <p:spPr bwMode="auto">
              <a:xfrm rot="10800000">
                <a:off x="57863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28" name="Arc 427">
                <a:extLst>
                  <a:ext uri="{FF2B5EF4-FFF2-40B4-BE49-F238E27FC236}">
                    <a16:creationId xmlns:a16="http://schemas.microsoft.com/office/drawing/2014/main" id="{E8ED5634-9F95-47E3-98D0-4BEC15DE124F}"/>
                  </a:ext>
                </a:extLst>
              </p:cNvPr>
              <p:cNvSpPr/>
              <p:nvPr/>
            </p:nvSpPr>
            <p:spPr bwMode="auto">
              <a:xfrm>
                <a:off x="57863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29" name="Arc 428">
                <a:extLst>
                  <a:ext uri="{FF2B5EF4-FFF2-40B4-BE49-F238E27FC236}">
                    <a16:creationId xmlns:a16="http://schemas.microsoft.com/office/drawing/2014/main" id="{7FFB948C-D488-49D4-8D81-016A7FBEC7CE}"/>
                  </a:ext>
                </a:extLst>
              </p:cNvPr>
              <p:cNvSpPr/>
              <p:nvPr/>
            </p:nvSpPr>
            <p:spPr bwMode="auto">
              <a:xfrm rot="10800000">
                <a:off x="67007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sp>
          <p:nvSpPr>
            <p:cNvPr id="421" name="Isosceles Triangle 420">
              <a:extLst>
                <a:ext uri="{FF2B5EF4-FFF2-40B4-BE49-F238E27FC236}">
                  <a16:creationId xmlns:a16="http://schemas.microsoft.com/office/drawing/2014/main" id="{C966F624-113D-474E-9AF5-D03C98780EBB}"/>
                </a:ext>
              </a:extLst>
            </p:cNvPr>
            <p:cNvSpPr/>
            <p:nvPr/>
          </p:nvSpPr>
          <p:spPr bwMode="auto">
            <a:xfrm rot="16200000" flipH="1" flipV="1">
              <a:off x="5227363" y="2576156"/>
              <a:ext cx="132553" cy="81574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normalizeH="0" baseline="-25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422" name="Isosceles Triangle 421">
              <a:extLst>
                <a:ext uri="{FF2B5EF4-FFF2-40B4-BE49-F238E27FC236}">
                  <a16:creationId xmlns:a16="http://schemas.microsoft.com/office/drawing/2014/main" id="{DFCC9735-0113-4399-A8D1-36F836B8C1D5}"/>
                </a:ext>
              </a:extLst>
            </p:cNvPr>
            <p:cNvSpPr/>
            <p:nvPr/>
          </p:nvSpPr>
          <p:spPr bwMode="auto">
            <a:xfrm rot="16200000" flipH="1" flipV="1">
              <a:off x="5227362" y="2757062"/>
              <a:ext cx="132553" cy="81574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normalizeH="0" baseline="-25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423" name="Isosceles Triangle 422">
              <a:extLst>
                <a:ext uri="{FF2B5EF4-FFF2-40B4-BE49-F238E27FC236}">
                  <a16:creationId xmlns:a16="http://schemas.microsoft.com/office/drawing/2014/main" id="{691E62DD-6501-447F-B770-693AD1AE56B8}"/>
                </a:ext>
              </a:extLst>
            </p:cNvPr>
            <p:cNvSpPr/>
            <p:nvPr/>
          </p:nvSpPr>
          <p:spPr bwMode="auto">
            <a:xfrm rot="16200000" flipH="1" flipV="1">
              <a:off x="5227363" y="2904462"/>
              <a:ext cx="132553" cy="81574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normalizeH="0" baseline="-25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cxnSp>
        <p:nvCxnSpPr>
          <p:cNvPr id="442" name="Straight Connector 441">
            <a:extLst>
              <a:ext uri="{FF2B5EF4-FFF2-40B4-BE49-F238E27FC236}">
                <a16:creationId xmlns:a16="http://schemas.microsoft.com/office/drawing/2014/main" id="{AEED1E2D-86A5-4E89-8AEB-DF93433FC5D7}"/>
              </a:ext>
            </a:extLst>
          </p:cNvPr>
          <p:cNvCxnSpPr/>
          <p:nvPr/>
        </p:nvCxnSpPr>
        <p:spPr bwMode="auto">
          <a:xfrm>
            <a:off x="9774478" y="3245712"/>
            <a:ext cx="99853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grpSp>
        <p:nvGrpSpPr>
          <p:cNvPr id="443" name="Group 49">
            <a:extLst>
              <a:ext uri="{FF2B5EF4-FFF2-40B4-BE49-F238E27FC236}">
                <a16:creationId xmlns:a16="http://schemas.microsoft.com/office/drawing/2014/main" id="{4EB74AB8-7F21-4B4F-B31F-D4BD576C0613}"/>
              </a:ext>
            </a:extLst>
          </p:cNvPr>
          <p:cNvGrpSpPr/>
          <p:nvPr/>
        </p:nvGrpSpPr>
        <p:grpSpPr>
          <a:xfrm>
            <a:off x="8794504" y="3282177"/>
            <a:ext cx="310380" cy="287235"/>
            <a:chOff x="6780287" y="2700108"/>
            <a:chExt cx="310380" cy="287235"/>
          </a:xfrm>
        </p:grpSpPr>
        <p:sp>
          <p:nvSpPr>
            <p:cNvPr id="444" name="Oval 443">
              <a:extLst>
                <a:ext uri="{FF2B5EF4-FFF2-40B4-BE49-F238E27FC236}">
                  <a16:creationId xmlns:a16="http://schemas.microsoft.com/office/drawing/2014/main" id="{71DD7708-3351-4287-9F2B-4175235F492C}"/>
                </a:ext>
              </a:extLst>
            </p:cNvPr>
            <p:cNvSpPr/>
            <p:nvPr/>
          </p:nvSpPr>
          <p:spPr bwMode="auto">
            <a:xfrm>
              <a:off x="6821832" y="2700108"/>
              <a:ext cx="268835" cy="268835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445" name="Oval 444">
              <a:extLst>
                <a:ext uri="{FF2B5EF4-FFF2-40B4-BE49-F238E27FC236}">
                  <a16:creationId xmlns:a16="http://schemas.microsoft.com/office/drawing/2014/main" id="{93BC1068-F090-4B75-B9DE-C26D910EDB6F}"/>
                </a:ext>
              </a:extLst>
            </p:cNvPr>
            <p:cNvSpPr/>
            <p:nvPr/>
          </p:nvSpPr>
          <p:spPr bwMode="auto">
            <a:xfrm>
              <a:off x="6780287" y="2852925"/>
              <a:ext cx="134418" cy="134418"/>
            </a:xfrm>
            <a:prstGeom prst="ellipse">
              <a:avLst/>
            </a:prstGeom>
            <a:gradFill>
              <a:gsLst>
                <a:gs pos="30000">
                  <a:srgbClr val="00B050"/>
                </a:gs>
                <a:gs pos="100000">
                  <a:schemeClr val="tx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446" name="Group 50">
            <a:extLst>
              <a:ext uri="{FF2B5EF4-FFF2-40B4-BE49-F238E27FC236}">
                <a16:creationId xmlns:a16="http://schemas.microsoft.com/office/drawing/2014/main" id="{9C94E9D1-5DB8-48F7-9B4E-8D92F53EC256}"/>
              </a:ext>
            </a:extLst>
          </p:cNvPr>
          <p:cNvGrpSpPr/>
          <p:nvPr/>
        </p:nvGrpSpPr>
        <p:grpSpPr>
          <a:xfrm>
            <a:off x="9208017" y="1734413"/>
            <a:ext cx="310380" cy="287235"/>
            <a:chOff x="6780287" y="2700108"/>
            <a:chExt cx="310380" cy="287235"/>
          </a:xfrm>
        </p:grpSpPr>
        <p:sp>
          <p:nvSpPr>
            <p:cNvPr id="447" name="Oval 446">
              <a:extLst>
                <a:ext uri="{FF2B5EF4-FFF2-40B4-BE49-F238E27FC236}">
                  <a16:creationId xmlns:a16="http://schemas.microsoft.com/office/drawing/2014/main" id="{79834B26-12B3-4C43-862F-3683482D1AC8}"/>
                </a:ext>
              </a:extLst>
            </p:cNvPr>
            <p:cNvSpPr/>
            <p:nvPr/>
          </p:nvSpPr>
          <p:spPr bwMode="auto">
            <a:xfrm>
              <a:off x="6821832" y="2700108"/>
              <a:ext cx="268835" cy="268835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448" name="Oval 447">
              <a:extLst>
                <a:ext uri="{FF2B5EF4-FFF2-40B4-BE49-F238E27FC236}">
                  <a16:creationId xmlns:a16="http://schemas.microsoft.com/office/drawing/2014/main" id="{2082B5CD-B194-4703-AD50-2FB89F4F54BF}"/>
                </a:ext>
              </a:extLst>
            </p:cNvPr>
            <p:cNvSpPr/>
            <p:nvPr/>
          </p:nvSpPr>
          <p:spPr bwMode="auto">
            <a:xfrm>
              <a:off x="6780287" y="2852925"/>
              <a:ext cx="134418" cy="134418"/>
            </a:xfrm>
            <a:prstGeom prst="ellipse">
              <a:avLst/>
            </a:prstGeom>
            <a:gradFill>
              <a:gsLst>
                <a:gs pos="30000">
                  <a:srgbClr val="00B050"/>
                </a:gs>
                <a:gs pos="100000">
                  <a:schemeClr val="tx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449" name="Group 63">
            <a:extLst>
              <a:ext uri="{FF2B5EF4-FFF2-40B4-BE49-F238E27FC236}">
                <a16:creationId xmlns:a16="http://schemas.microsoft.com/office/drawing/2014/main" id="{C0A69DDF-E040-479A-A554-995FA9F9653F}"/>
              </a:ext>
            </a:extLst>
          </p:cNvPr>
          <p:cNvGrpSpPr/>
          <p:nvPr/>
        </p:nvGrpSpPr>
        <p:grpSpPr>
          <a:xfrm rot="20042009">
            <a:off x="9576398" y="1265261"/>
            <a:ext cx="904459" cy="914400"/>
            <a:chOff x="8041524" y="982379"/>
            <a:chExt cx="904459" cy="914400"/>
          </a:xfrm>
        </p:grpSpPr>
        <p:grpSp>
          <p:nvGrpSpPr>
            <p:cNvPr id="450" name="Group 55">
              <a:extLst>
                <a:ext uri="{FF2B5EF4-FFF2-40B4-BE49-F238E27FC236}">
                  <a16:creationId xmlns:a16="http://schemas.microsoft.com/office/drawing/2014/main" id="{A60C0657-9543-45AD-A595-A6DC71F0491B}"/>
                </a:ext>
              </a:extLst>
            </p:cNvPr>
            <p:cNvGrpSpPr/>
            <p:nvPr/>
          </p:nvGrpSpPr>
          <p:grpSpPr>
            <a:xfrm rot="18745672">
              <a:off x="7927224" y="1096679"/>
              <a:ext cx="914400" cy="685800"/>
              <a:chOff x="3957520" y="2700108"/>
              <a:chExt cx="3657600" cy="2743201"/>
            </a:xfrm>
          </p:grpSpPr>
          <p:sp>
            <p:nvSpPr>
              <p:cNvPr id="452" name="Arc 451">
                <a:extLst>
                  <a:ext uri="{FF2B5EF4-FFF2-40B4-BE49-F238E27FC236}">
                    <a16:creationId xmlns:a16="http://schemas.microsoft.com/office/drawing/2014/main" id="{FF0B13DA-8A7E-47ED-834B-BB148F0A0B58}"/>
                  </a:ext>
                </a:extLst>
              </p:cNvPr>
              <p:cNvSpPr/>
              <p:nvPr/>
            </p:nvSpPr>
            <p:spPr bwMode="auto">
              <a:xfrm>
                <a:off x="39575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53" name="Arc 452">
                <a:extLst>
                  <a:ext uri="{FF2B5EF4-FFF2-40B4-BE49-F238E27FC236}">
                    <a16:creationId xmlns:a16="http://schemas.microsoft.com/office/drawing/2014/main" id="{4CA2D5DD-B37F-496B-B9A9-6C6C3147F6BD}"/>
                  </a:ext>
                </a:extLst>
              </p:cNvPr>
              <p:cNvSpPr/>
              <p:nvPr/>
            </p:nvSpPr>
            <p:spPr bwMode="auto">
              <a:xfrm rot="10800000">
                <a:off x="48719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54" name="Arc 453">
                <a:extLst>
                  <a:ext uri="{FF2B5EF4-FFF2-40B4-BE49-F238E27FC236}">
                    <a16:creationId xmlns:a16="http://schemas.microsoft.com/office/drawing/2014/main" id="{D1023B73-63B7-42A2-9B28-3B74F8C7E0EB}"/>
                  </a:ext>
                </a:extLst>
              </p:cNvPr>
              <p:cNvSpPr/>
              <p:nvPr/>
            </p:nvSpPr>
            <p:spPr bwMode="auto">
              <a:xfrm>
                <a:off x="48719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55" name="Arc 454">
                <a:extLst>
                  <a:ext uri="{FF2B5EF4-FFF2-40B4-BE49-F238E27FC236}">
                    <a16:creationId xmlns:a16="http://schemas.microsoft.com/office/drawing/2014/main" id="{59876FA2-E5DD-47E1-99EA-D55557343C63}"/>
                  </a:ext>
                </a:extLst>
              </p:cNvPr>
              <p:cNvSpPr/>
              <p:nvPr/>
            </p:nvSpPr>
            <p:spPr bwMode="auto">
              <a:xfrm rot="10800000">
                <a:off x="57863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56" name="Arc 455">
                <a:extLst>
                  <a:ext uri="{FF2B5EF4-FFF2-40B4-BE49-F238E27FC236}">
                    <a16:creationId xmlns:a16="http://schemas.microsoft.com/office/drawing/2014/main" id="{0C253D1A-4708-446F-BF75-60E193A92E64}"/>
                  </a:ext>
                </a:extLst>
              </p:cNvPr>
              <p:cNvSpPr/>
              <p:nvPr/>
            </p:nvSpPr>
            <p:spPr bwMode="auto">
              <a:xfrm>
                <a:off x="57863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57" name="Arc 456">
                <a:extLst>
                  <a:ext uri="{FF2B5EF4-FFF2-40B4-BE49-F238E27FC236}">
                    <a16:creationId xmlns:a16="http://schemas.microsoft.com/office/drawing/2014/main" id="{2E873D5B-5906-4EAD-AD5E-9885E3899B0A}"/>
                  </a:ext>
                </a:extLst>
              </p:cNvPr>
              <p:cNvSpPr/>
              <p:nvPr/>
            </p:nvSpPr>
            <p:spPr bwMode="auto">
              <a:xfrm rot="10800000">
                <a:off x="67007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sp>
          <p:nvSpPr>
            <p:cNvPr id="451" name="Isosceles Triangle 450">
              <a:extLst>
                <a:ext uri="{FF2B5EF4-FFF2-40B4-BE49-F238E27FC236}">
                  <a16:creationId xmlns:a16="http://schemas.microsoft.com/office/drawing/2014/main" id="{25DE02C6-10CC-40D6-B34D-12CCB21816DF}"/>
                </a:ext>
              </a:extLst>
            </p:cNvPr>
            <p:cNvSpPr/>
            <p:nvPr/>
          </p:nvSpPr>
          <p:spPr bwMode="auto">
            <a:xfrm rot="16200000" flipH="1" flipV="1">
              <a:off x="8838919" y="1395121"/>
              <a:ext cx="132553" cy="81574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458" name="Group 5">
            <a:extLst>
              <a:ext uri="{FF2B5EF4-FFF2-40B4-BE49-F238E27FC236}">
                <a16:creationId xmlns:a16="http://schemas.microsoft.com/office/drawing/2014/main" id="{895A04AF-E57E-4F1A-91DA-317C8DCED722}"/>
              </a:ext>
            </a:extLst>
          </p:cNvPr>
          <p:cNvGrpSpPr/>
          <p:nvPr/>
        </p:nvGrpSpPr>
        <p:grpSpPr>
          <a:xfrm rot="10800000">
            <a:off x="10862572" y="2370986"/>
            <a:ext cx="899396" cy="1240814"/>
            <a:chOff x="4020427" y="4066453"/>
            <a:chExt cx="899396" cy="1240814"/>
          </a:xfrm>
        </p:grpSpPr>
        <p:grpSp>
          <p:nvGrpSpPr>
            <p:cNvPr id="459" name="Group 73">
              <a:extLst>
                <a:ext uri="{FF2B5EF4-FFF2-40B4-BE49-F238E27FC236}">
                  <a16:creationId xmlns:a16="http://schemas.microsoft.com/office/drawing/2014/main" id="{EB69EBEA-22EE-4BC7-A642-EC63E25AE587}"/>
                </a:ext>
              </a:extLst>
            </p:cNvPr>
            <p:cNvGrpSpPr/>
            <p:nvPr/>
          </p:nvGrpSpPr>
          <p:grpSpPr>
            <a:xfrm rot="18867848">
              <a:off x="3913853" y="4180753"/>
              <a:ext cx="914400" cy="685800"/>
              <a:chOff x="3957520" y="2700108"/>
              <a:chExt cx="3657600" cy="2743201"/>
            </a:xfrm>
          </p:grpSpPr>
          <p:sp>
            <p:nvSpPr>
              <p:cNvPr id="477" name="Arc 476">
                <a:extLst>
                  <a:ext uri="{FF2B5EF4-FFF2-40B4-BE49-F238E27FC236}">
                    <a16:creationId xmlns:a16="http://schemas.microsoft.com/office/drawing/2014/main" id="{521F5BEB-550E-47FB-91A1-86C823BC2D76}"/>
                  </a:ext>
                </a:extLst>
              </p:cNvPr>
              <p:cNvSpPr/>
              <p:nvPr/>
            </p:nvSpPr>
            <p:spPr bwMode="auto">
              <a:xfrm>
                <a:off x="39575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78" name="Arc 477">
                <a:extLst>
                  <a:ext uri="{FF2B5EF4-FFF2-40B4-BE49-F238E27FC236}">
                    <a16:creationId xmlns:a16="http://schemas.microsoft.com/office/drawing/2014/main" id="{EE9F4AAC-4A54-4D74-BCBA-8BA735EB71EA}"/>
                  </a:ext>
                </a:extLst>
              </p:cNvPr>
              <p:cNvSpPr/>
              <p:nvPr/>
            </p:nvSpPr>
            <p:spPr bwMode="auto">
              <a:xfrm rot="10800000">
                <a:off x="48719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79" name="Arc 478">
                <a:extLst>
                  <a:ext uri="{FF2B5EF4-FFF2-40B4-BE49-F238E27FC236}">
                    <a16:creationId xmlns:a16="http://schemas.microsoft.com/office/drawing/2014/main" id="{44B163A3-393B-4EF2-AC8A-03213ABFC29D}"/>
                  </a:ext>
                </a:extLst>
              </p:cNvPr>
              <p:cNvSpPr/>
              <p:nvPr/>
            </p:nvSpPr>
            <p:spPr bwMode="auto">
              <a:xfrm>
                <a:off x="48719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80" name="Arc 479">
                <a:extLst>
                  <a:ext uri="{FF2B5EF4-FFF2-40B4-BE49-F238E27FC236}">
                    <a16:creationId xmlns:a16="http://schemas.microsoft.com/office/drawing/2014/main" id="{67015BF5-7557-47D3-B8B9-3A6464AD35F8}"/>
                  </a:ext>
                </a:extLst>
              </p:cNvPr>
              <p:cNvSpPr/>
              <p:nvPr/>
            </p:nvSpPr>
            <p:spPr bwMode="auto">
              <a:xfrm rot="10800000">
                <a:off x="57863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81" name="Arc 480">
                <a:extLst>
                  <a:ext uri="{FF2B5EF4-FFF2-40B4-BE49-F238E27FC236}">
                    <a16:creationId xmlns:a16="http://schemas.microsoft.com/office/drawing/2014/main" id="{28122711-3C12-4944-A4B9-8748BFA35A6B}"/>
                  </a:ext>
                </a:extLst>
              </p:cNvPr>
              <p:cNvSpPr/>
              <p:nvPr/>
            </p:nvSpPr>
            <p:spPr bwMode="auto">
              <a:xfrm>
                <a:off x="57863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82" name="Arc 481">
                <a:extLst>
                  <a:ext uri="{FF2B5EF4-FFF2-40B4-BE49-F238E27FC236}">
                    <a16:creationId xmlns:a16="http://schemas.microsoft.com/office/drawing/2014/main" id="{04CEEA1A-2C03-49A9-B322-B076BE96FA70}"/>
                  </a:ext>
                </a:extLst>
              </p:cNvPr>
              <p:cNvSpPr/>
              <p:nvPr/>
            </p:nvSpPr>
            <p:spPr bwMode="auto">
              <a:xfrm rot="10800000">
                <a:off x="67007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grpSp>
          <p:nvGrpSpPr>
            <p:cNvPr id="460" name="Group 80">
              <a:extLst>
                <a:ext uri="{FF2B5EF4-FFF2-40B4-BE49-F238E27FC236}">
                  <a16:creationId xmlns:a16="http://schemas.microsoft.com/office/drawing/2014/main" id="{948004CC-364F-41BF-890A-13B9DAD410CE}"/>
                </a:ext>
              </a:extLst>
            </p:cNvPr>
            <p:cNvGrpSpPr/>
            <p:nvPr/>
          </p:nvGrpSpPr>
          <p:grpSpPr>
            <a:xfrm rot="18867848">
              <a:off x="3906127" y="4353547"/>
              <a:ext cx="914400" cy="685800"/>
              <a:chOff x="3957520" y="2700108"/>
              <a:chExt cx="3657600" cy="2743201"/>
            </a:xfrm>
          </p:grpSpPr>
          <p:sp>
            <p:nvSpPr>
              <p:cNvPr id="471" name="Arc 470">
                <a:extLst>
                  <a:ext uri="{FF2B5EF4-FFF2-40B4-BE49-F238E27FC236}">
                    <a16:creationId xmlns:a16="http://schemas.microsoft.com/office/drawing/2014/main" id="{0FF7787D-4BFE-4142-AFF9-8706F9C06191}"/>
                  </a:ext>
                </a:extLst>
              </p:cNvPr>
              <p:cNvSpPr/>
              <p:nvPr/>
            </p:nvSpPr>
            <p:spPr bwMode="auto">
              <a:xfrm>
                <a:off x="39575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72" name="Arc 471">
                <a:extLst>
                  <a:ext uri="{FF2B5EF4-FFF2-40B4-BE49-F238E27FC236}">
                    <a16:creationId xmlns:a16="http://schemas.microsoft.com/office/drawing/2014/main" id="{A131991D-FA8B-4340-87A3-7C8EE490D2EF}"/>
                  </a:ext>
                </a:extLst>
              </p:cNvPr>
              <p:cNvSpPr/>
              <p:nvPr/>
            </p:nvSpPr>
            <p:spPr bwMode="auto">
              <a:xfrm rot="10800000">
                <a:off x="48719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73" name="Arc 472">
                <a:extLst>
                  <a:ext uri="{FF2B5EF4-FFF2-40B4-BE49-F238E27FC236}">
                    <a16:creationId xmlns:a16="http://schemas.microsoft.com/office/drawing/2014/main" id="{387DF562-28D0-442C-A222-C9541D71872A}"/>
                  </a:ext>
                </a:extLst>
              </p:cNvPr>
              <p:cNvSpPr/>
              <p:nvPr/>
            </p:nvSpPr>
            <p:spPr bwMode="auto">
              <a:xfrm>
                <a:off x="48719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74" name="Arc 473">
                <a:extLst>
                  <a:ext uri="{FF2B5EF4-FFF2-40B4-BE49-F238E27FC236}">
                    <a16:creationId xmlns:a16="http://schemas.microsoft.com/office/drawing/2014/main" id="{77B28419-34AA-4FC1-9176-78A4EB4E0CBF}"/>
                  </a:ext>
                </a:extLst>
              </p:cNvPr>
              <p:cNvSpPr/>
              <p:nvPr/>
            </p:nvSpPr>
            <p:spPr bwMode="auto">
              <a:xfrm rot="10800000">
                <a:off x="57863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75" name="Arc 474">
                <a:extLst>
                  <a:ext uri="{FF2B5EF4-FFF2-40B4-BE49-F238E27FC236}">
                    <a16:creationId xmlns:a16="http://schemas.microsoft.com/office/drawing/2014/main" id="{A1A15EEE-55DC-421E-B734-6B5BA30923A3}"/>
                  </a:ext>
                </a:extLst>
              </p:cNvPr>
              <p:cNvSpPr/>
              <p:nvPr/>
            </p:nvSpPr>
            <p:spPr bwMode="auto">
              <a:xfrm>
                <a:off x="57863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76" name="Arc 475">
                <a:extLst>
                  <a:ext uri="{FF2B5EF4-FFF2-40B4-BE49-F238E27FC236}">
                    <a16:creationId xmlns:a16="http://schemas.microsoft.com/office/drawing/2014/main" id="{03BB00A3-B8CD-4938-9A0D-8F02899A00A5}"/>
                  </a:ext>
                </a:extLst>
              </p:cNvPr>
              <p:cNvSpPr/>
              <p:nvPr/>
            </p:nvSpPr>
            <p:spPr bwMode="auto">
              <a:xfrm rot="10800000">
                <a:off x="67007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grpSp>
          <p:nvGrpSpPr>
            <p:cNvPr id="461" name="Group 87">
              <a:extLst>
                <a:ext uri="{FF2B5EF4-FFF2-40B4-BE49-F238E27FC236}">
                  <a16:creationId xmlns:a16="http://schemas.microsoft.com/office/drawing/2014/main" id="{E39E92D7-B30A-4CE9-9544-F29882C556EA}"/>
                </a:ext>
              </a:extLst>
            </p:cNvPr>
            <p:cNvGrpSpPr/>
            <p:nvPr/>
          </p:nvGrpSpPr>
          <p:grpSpPr>
            <a:xfrm rot="18867848">
              <a:off x="3906127" y="4507167"/>
              <a:ext cx="914400" cy="685800"/>
              <a:chOff x="3957520" y="2700108"/>
              <a:chExt cx="3657600" cy="2743201"/>
            </a:xfrm>
          </p:grpSpPr>
          <p:sp>
            <p:nvSpPr>
              <p:cNvPr id="465" name="Arc 464">
                <a:extLst>
                  <a:ext uri="{FF2B5EF4-FFF2-40B4-BE49-F238E27FC236}">
                    <a16:creationId xmlns:a16="http://schemas.microsoft.com/office/drawing/2014/main" id="{038F71A8-FA50-457A-B44A-270347832DD4}"/>
                  </a:ext>
                </a:extLst>
              </p:cNvPr>
              <p:cNvSpPr/>
              <p:nvPr/>
            </p:nvSpPr>
            <p:spPr bwMode="auto">
              <a:xfrm>
                <a:off x="39575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66" name="Arc 465">
                <a:extLst>
                  <a:ext uri="{FF2B5EF4-FFF2-40B4-BE49-F238E27FC236}">
                    <a16:creationId xmlns:a16="http://schemas.microsoft.com/office/drawing/2014/main" id="{20CF0780-12AA-4660-8EA7-772C5FDA2D4A}"/>
                  </a:ext>
                </a:extLst>
              </p:cNvPr>
              <p:cNvSpPr/>
              <p:nvPr/>
            </p:nvSpPr>
            <p:spPr bwMode="auto">
              <a:xfrm rot="10800000">
                <a:off x="48719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67" name="Arc 466">
                <a:extLst>
                  <a:ext uri="{FF2B5EF4-FFF2-40B4-BE49-F238E27FC236}">
                    <a16:creationId xmlns:a16="http://schemas.microsoft.com/office/drawing/2014/main" id="{DF94922F-9306-4223-B2A5-6BD561C5C0C2}"/>
                  </a:ext>
                </a:extLst>
              </p:cNvPr>
              <p:cNvSpPr/>
              <p:nvPr/>
            </p:nvSpPr>
            <p:spPr bwMode="auto">
              <a:xfrm>
                <a:off x="48719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68" name="Arc 467">
                <a:extLst>
                  <a:ext uri="{FF2B5EF4-FFF2-40B4-BE49-F238E27FC236}">
                    <a16:creationId xmlns:a16="http://schemas.microsoft.com/office/drawing/2014/main" id="{992D75CF-F9E9-4D7A-B666-7C26A082C3F5}"/>
                  </a:ext>
                </a:extLst>
              </p:cNvPr>
              <p:cNvSpPr/>
              <p:nvPr/>
            </p:nvSpPr>
            <p:spPr bwMode="auto">
              <a:xfrm rot="10800000">
                <a:off x="57863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69" name="Arc 468">
                <a:extLst>
                  <a:ext uri="{FF2B5EF4-FFF2-40B4-BE49-F238E27FC236}">
                    <a16:creationId xmlns:a16="http://schemas.microsoft.com/office/drawing/2014/main" id="{919DD7C8-C309-4E8D-B6E4-CE6F4AD10C27}"/>
                  </a:ext>
                </a:extLst>
              </p:cNvPr>
              <p:cNvSpPr/>
              <p:nvPr/>
            </p:nvSpPr>
            <p:spPr bwMode="auto">
              <a:xfrm>
                <a:off x="57863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70" name="Arc 469">
                <a:extLst>
                  <a:ext uri="{FF2B5EF4-FFF2-40B4-BE49-F238E27FC236}">
                    <a16:creationId xmlns:a16="http://schemas.microsoft.com/office/drawing/2014/main" id="{354281E7-3E21-43CE-A001-A874BA420188}"/>
                  </a:ext>
                </a:extLst>
              </p:cNvPr>
              <p:cNvSpPr/>
              <p:nvPr/>
            </p:nvSpPr>
            <p:spPr bwMode="auto">
              <a:xfrm rot="10800000">
                <a:off x="67007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b="0" i="0" u="none" strike="noStrike" cap="none" normalizeH="0" baseline="-25000">
                  <a:ln>
                    <a:noFill/>
                  </a:ln>
                  <a:solidFill>
                    <a:schemeClr val="tx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sp>
          <p:nvSpPr>
            <p:cNvPr id="462" name="Isosceles Triangle 461">
              <a:extLst>
                <a:ext uri="{FF2B5EF4-FFF2-40B4-BE49-F238E27FC236}">
                  <a16:creationId xmlns:a16="http://schemas.microsoft.com/office/drawing/2014/main" id="{8E34C0A5-5E07-4360-8F14-DCC95DC63CC0}"/>
                </a:ext>
              </a:extLst>
            </p:cNvPr>
            <p:cNvSpPr/>
            <p:nvPr/>
          </p:nvSpPr>
          <p:spPr bwMode="auto">
            <a:xfrm rot="16200000" flipH="1" flipV="1">
              <a:off x="4812759" y="4493211"/>
              <a:ext cx="132553" cy="81574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463" name="Isosceles Triangle 462">
              <a:extLst>
                <a:ext uri="{FF2B5EF4-FFF2-40B4-BE49-F238E27FC236}">
                  <a16:creationId xmlns:a16="http://schemas.microsoft.com/office/drawing/2014/main" id="{23D465AC-59ED-422F-AE12-D13359F341E5}"/>
                </a:ext>
              </a:extLst>
            </p:cNvPr>
            <p:cNvSpPr/>
            <p:nvPr/>
          </p:nvSpPr>
          <p:spPr bwMode="auto">
            <a:xfrm rot="16200000" flipH="1" flipV="1">
              <a:off x="4812758" y="4674117"/>
              <a:ext cx="132553" cy="81574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464" name="Isosceles Triangle 463">
              <a:extLst>
                <a:ext uri="{FF2B5EF4-FFF2-40B4-BE49-F238E27FC236}">
                  <a16:creationId xmlns:a16="http://schemas.microsoft.com/office/drawing/2014/main" id="{59A83C7F-3ED0-460E-9CCA-74B2C797BF88}"/>
                </a:ext>
              </a:extLst>
            </p:cNvPr>
            <p:cNvSpPr/>
            <p:nvPr/>
          </p:nvSpPr>
          <p:spPr bwMode="auto">
            <a:xfrm rot="16200000" flipH="1" flipV="1">
              <a:off x="4812759" y="4821517"/>
              <a:ext cx="132553" cy="81574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483" name="TextBox 7">
            <a:extLst>
              <a:ext uri="{FF2B5EF4-FFF2-40B4-BE49-F238E27FC236}">
                <a16:creationId xmlns:a16="http://schemas.microsoft.com/office/drawing/2014/main" id="{4BE5230B-1D14-4154-B874-0C52CF8CD4AB}"/>
              </a:ext>
            </a:extLst>
          </p:cNvPr>
          <p:cNvSpPr txBox="1"/>
          <p:nvPr/>
        </p:nvSpPr>
        <p:spPr>
          <a:xfrm>
            <a:off x="7179598" y="2477978"/>
            <a:ext cx="1002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cooling</a:t>
            </a:r>
          </a:p>
          <a:p>
            <a:pPr algn="ctr"/>
            <a:r>
              <a:rPr lang="en-US" dirty="0"/>
              <a:t>light</a:t>
            </a:r>
          </a:p>
        </p:txBody>
      </p:sp>
      <p:sp>
        <p:nvSpPr>
          <p:cNvPr id="484" name="TextBox 483">
            <a:extLst>
              <a:ext uri="{FF2B5EF4-FFF2-40B4-BE49-F238E27FC236}">
                <a16:creationId xmlns:a16="http://schemas.microsoft.com/office/drawing/2014/main" id="{74D4426C-C8F3-412E-9611-C4C6625B8479}"/>
              </a:ext>
            </a:extLst>
          </p:cNvPr>
          <p:cNvSpPr txBox="1"/>
          <p:nvPr/>
        </p:nvSpPr>
        <p:spPr>
          <a:xfrm>
            <a:off x="10835588" y="2119404"/>
            <a:ext cx="10791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err="1"/>
              <a:t>repump</a:t>
            </a:r>
            <a:endParaRPr lang="en-US" dirty="0"/>
          </a:p>
          <a:p>
            <a:pPr algn="ctr"/>
            <a:r>
              <a:rPr lang="en-US" dirty="0"/>
              <a:t>light</a:t>
            </a:r>
          </a:p>
        </p:txBody>
      </p:sp>
      <p:grpSp>
        <p:nvGrpSpPr>
          <p:cNvPr id="485" name="Group 115">
            <a:extLst>
              <a:ext uri="{FF2B5EF4-FFF2-40B4-BE49-F238E27FC236}">
                <a16:creationId xmlns:a16="http://schemas.microsoft.com/office/drawing/2014/main" id="{3C574326-EA20-45AF-A50C-F5DF0DE881A0}"/>
              </a:ext>
            </a:extLst>
          </p:cNvPr>
          <p:cNvGrpSpPr/>
          <p:nvPr/>
        </p:nvGrpSpPr>
        <p:grpSpPr>
          <a:xfrm>
            <a:off x="10138869" y="2936429"/>
            <a:ext cx="310380" cy="287235"/>
            <a:chOff x="6780287" y="2700108"/>
            <a:chExt cx="310380" cy="287235"/>
          </a:xfrm>
        </p:grpSpPr>
        <p:sp>
          <p:nvSpPr>
            <p:cNvPr id="486" name="Oval 485">
              <a:extLst>
                <a:ext uri="{FF2B5EF4-FFF2-40B4-BE49-F238E27FC236}">
                  <a16:creationId xmlns:a16="http://schemas.microsoft.com/office/drawing/2014/main" id="{C62D3458-AD6D-4CD1-8EC7-1D2D1CD9C6BF}"/>
                </a:ext>
              </a:extLst>
            </p:cNvPr>
            <p:cNvSpPr/>
            <p:nvPr/>
          </p:nvSpPr>
          <p:spPr bwMode="auto">
            <a:xfrm>
              <a:off x="6821832" y="2700108"/>
              <a:ext cx="268835" cy="268835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487" name="Oval 486">
              <a:extLst>
                <a:ext uri="{FF2B5EF4-FFF2-40B4-BE49-F238E27FC236}">
                  <a16:creationId xmlns:a16="http://schemas.microsoft.com/office/drawing/2014/main" id="{2BDA4672-6606-4DCF-B7F1-E0EB2B43FDCB}"/>
                </a:ext>
              </a:extLst>
            </p:cNvPr>
            <p:cNvSpPr/>
            <p:nvPr/>
          </p:nvSpPr>
          <p:spPr bwMode="auto">
            <a:xfrm>
              <a:off x="6780287" y="2852925"/>
              <a:ext cx="134418" cy="134418"/>
            </a:xfrm>
            <a:prstGeom prst="ellipse">
              <a:avLst/>
            </a:prstGeom>
            <a:gradFill>
              <a:gsLst>
                <a:gs pos="30000">
                  <a:srgbClr val="00B050"/>
                </a:gs>
                <a:gs pos="100000">
                  <a:schemeClr val="tx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488" name="Group 118">
            <a:extLst>
              <a:ext uri="{FF2B5EF4-FFF2-40B4-BE49-F238E27FC236}">
                <a16:creationId xmlns:a16="http://schemas.microsoft.com/office/drawing/2014/main" id="{891B10EE-1284-460E-B58A-B4D74A09D6EA}"/>
              </a:ext>
            </a:extLst>
          </p:cNvPr>
          <p:cNvGrpSpPr/>
          <p:nvPr/>
        </p:nvGrpSpPr>
        <p:grpSpPr>
          <a:xfrm>
            <a:off x="8794504" y="1745977"/>
            <a:ext cx="310380" cy="287235"/>
            <a:chOff x="6780287" y="2700108"/>
            <a:chExt cx="310380" cy="287235"/>
          </a:xfrm>
        </p:grpSpPr>
        <p:sp>
          <p:nvSpPr>
            <p:cNvPr id="489" name="Oval 488">
              <a:extLst>
                <a:ext uri="{FF2B5EF4-FFF2-40B4-BE49-F238E27FC236}">
                  <a16:creationId xmlns:a16="http://schemas.microsoft.com/office/drawing/2014/main" id="{AA1801DF-82FF-4A12-91AE-7ECDBBD9031C}"/>
                </a:ext>
              </a:extLst>
            </p:cNvPr>
            <p:cNvSpPr/>
            <p:nvPr/>
          </p:nvSpPr>
          <p:spPr bwMode="auto">
            <a:xfrm>
              <a:off x="6821832" y="2700108"/>
              <a:ext cx="268835" cy="268835"/>
            </a:xfrm>
            <a:prstGeom prst="ellipse">
              <a:avLst/>
            </a:prstGeom>
            <a:gradFill flip="none" rotWithShape="1"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490" name="Oval 489">
              <a:extLst>
                <a:ext uri="{FF2B5EF4-FFF2-40B4-BE49-F238E27FC236}">
                  <a16:creationId xmlns:a16="http://schemas.microsoft.com/office/drawing/2014/main" id="{D57F2048-E484-41B9-951F-6989BECE9F89}"/>
                </a:ext>
              </a:extLst>
            </p:cNvPr>
            <p:cNvSpPr/>
            <p:nvPr/>
          </p:nvSpPr>
          <p:spPr bwMode="auto">
            <a:xfrm>
              <a:off x="6780287" y="2852925"/>
              <a:ext cx="134418" cy="134418"/>
            </a:xfrm>
            <a:prstGeom prst="ellipse">
              <a:avLst/>
            </a:prstGeom>
            <a:gradFill>
              <a:gsLst>
                <a:gs pos="30000">
                  <a:srgbClr val="00B050"/>
                </a:gs>
                <a:gs pos="100000">
                  <a:schemeClr val="tx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grpSp>
        <p:nvGrpSpPr>
          <p:cNvPr id="491" name="Group 1">
            <a:extLst>
              <a:ext uri="{FF2B5EF4-FFF2-40B4-BE49-F238E27FC236}">
                <a16:creationId xmlns:a16="http://schemas.microsoft.com/office/drawing/2014/main" id="{A8E197DC-B27D-4E14-A4A2-B7F6165AA82B}"/>
              </a:ext>
            </a:extLst>
          </p:cNvPr>
          <p:cNvGrpSpPr/>
          <p:nvPr/>
        </p:nvGrpSpPr>
        <p:grpSpPr>
          <a:xfrm rot="19777188">
            <a:off x="9566137" y="1259580"/>
            <a:ext cx="899396" cy="914400"/>
            <a:chOff x="6554927" y="5475273"/>
            <a:chExt cx="899396" cy="914400"/>
          </a:xfrm>
        </p:grpSpPr>
        <p:grpSp>
          <p:nvGrpSpPr>
            <p:cNvPr id="492" name="Group 127">
              <a:extLst>
                <a:ext uri="{FF2B5EF4-FFF2-40B4-BE49-F238E27FC236}">
                  <a16:creationId xmlns:a16="http://schemas.microsoft.com/office/drawing/2014/main" id="{9700C62B-A4B9-4D50-B5CD-99D2271905CE}"/>
                </a:ext>
              </a:extLst>
            </p:cNvPr>
            <p:cNvGrpSpPr/>
            <p:nvPr/>
          </p:nvGrpSpPr>
          <p:grpSpPr>
            <a:xfrm rot="18867848">
              <a:off x="6440627" y="5589573"/>
              <a:ext cx="914400" cy="685800"/>
              <a:chOff x="3957520" y="2700108"/>
              <a:chExt cx="3657600" cy="2743201"/>
            </a:xfrm>
          </p:grpSpPr>
          <p:sp>
            <p:nvSpPr>
              <p:cNvPr id="494" name="Arc 493">
                <a:extLst>
                  <a:ext uri="{FF2B5EF4-FFF2-40B4-BE49-F238E27FC236}">
                    <a16:creationId xmlns:a16="http://schemas.microsoft.com/office/drawing/2014/main" id="{57DB7B1E-07A9-4B6B-B35D-204B4BCC8249}"/>
                  </a:ext>
                </a:extLst>
              </p:cNvPr>
              <p:cNvSpPr/>
              <p:nvPr/>
            </p:nvSpPr>
            <p:spPr bwMode="auto">
              <a:xfrm>
                <a:off x="39575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95" name="Arc 494">
                <a:extLst>
                  <a:ext uri="{FF2B5EF4-FFF2-40B4-BE49-F238E27FC236}">
                    <a16:creationId xmlns:a16="http://schemas.microsoft.com/office/drawing/2014/main" id="{7D753B31-AEB9-4ACE-9825-471616574B88}"/>
                  </a:ext>
                </a:extLst>
              </p:cNvPr>
              <p:cNvSpPr/>
              <p:nvPr/>
            </p:nvSpPr>
            <p:spPr bwMode="auto">
              <a:xfrm rot="10800000">
                <a:off x="4871920" y="2700108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96" name="Arc 495">
                <a:extLst>
                  <a:ext uri="{FF2B5EF4-FFF2-40B4-BE49-F238E27FC236}">
                    <a16:creationId xmlns:a16="http://schemas.microsoft.com/office/drawing/2014/main" id="{0E5D631A-970C-4B8F-BC49-3AE410E4CD0D}"/>
                  </a:ext>
                </a:extLst>
              </p:cNvPr>
              <p:cNvSpPr/>
              <p:nvPr/>
            </p:nvSpPr>
            <p:spPr bwMode="auto">
              <a:xfrm>
                <a:off x="48719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97" name="Arc 496">
                <a:extLst>
                  <a:ext uri="{FF2B5EF4-FFF2-40B4-BE49-F238E27FC236}">
                    <a16:creationId xmlns:a16="http://schemas.microsoft.com/office/drawing/2014/main" id="{F47ECBCE-C3CA-4A19-AD0D-CCDB2F45E2EC}"/>
                  </a:ext>
                </a:extLst>
              </p:cNvPr>
              <p:cNvSpPr/>
              <p:nvPr/>
            </p:nvSpPr>
            <p:spPr bwMode="auto">
              <a:xfrm rot="10800000">
                <a:off x="5786320" y="36145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98" name="Arc 497">
                <a:extLst>
                  <a:ext uri="{FF2B5EF4-FFF2-40B4-BE49-F238E27FC236}">
                    <a16:creationId xmlns:a16="http://schemas.microsoft.com/office/drawing/2014/main" id="{50E7294D-A72C-44AC-92FE-C06F0B3E01F0}"/>
                  </a:ext>
                </a:extLst>
              </p:cNvPr>
              <p:cNvSpPr/>
              <p:nvPr/>
            </p:nvSpPr>
            <p:spPr bwMode="auto">
              <a:xfrm>
                <a:off x="57863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  <p:sp>
            <p:nvSpPr>
              <p:cNvPr id="499" name="Arc 498">
                <a:extLst>
                  <a:ext uri="{FF2B5EF4-FFF2-40B4-BE49-F238E27FC236}">
                    <a16:creationId xmlns:a16="http://schemas.microsoft.com/office/drawing/2014/main" id="{D3629EE6-4BCB-4425-9834-BBA828B39E36}"/>
                  </a:ext>
                </a:extLst>
              </p:cNvPr>
              <p:cNvSpPr/>
              <p:nvPr/>
            </p:nvSpPr>
            <p:spPr bwMode="auto">
              <a:xfrm rot="10800000">
                <a:off x="6700720" y="4528909"/>
                <a:ext cx="914400" cy="914400"/>
              </a:xfrm>
              <a:prstGeom prst="arc">
                <a:avLst/>
              </a:prstGeom>
              <a:noFill/>
              <a:ln w="38100" cap="flat" cmpd="sng" algn="ctr">
                <a:solidFill>
                  <a:srgbClr val="FF0000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t" anchorCtr="0" compatLnSpc="1">
                <a:prstTxWarp prst="textNoShape">
                  <a:avLst/>
                </a:prstTxWarp>
              </a:bodyPr>
              <a:lstStyle/>
              <a:p>
                <a:pPr marL="0" marR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sz="2400" i="0" u="none" strike="noStrike" normalizeH="0" baseline="-2500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Arial" pitchFamily="-105" charset="0"/>
                  <a:ea typeface="ＭＳ Ｐゴシック" pitchFamily="-105" charset="-128"/>
                  <a:cs typeface="ＭＳ Ｐゴシック" pitchFamily="-105" charset="-128"/>
                </a:endParaRPr>
              </a:p>
            </p:txBody>
          </p:sp>
        </p:grpSp>
        <p:sp>
          <p:nvSpPr>
            <p:cNvPr id="493" name="Isosceles Triangle 492">
              <a:extLst>
                <a:ext uri="{FF2B5EF4-FFF2-40B4-BE49-F238E27FC236}">
                  <a16:creationId xmlns:a16="http://schemas.microsoft.com/office/drawing/2014/main" id="{5EEDA0A5-768A-4D06-AC29-60753EFD4193}"/>
                </a:ext>
              </a:extLst>
            </p:cNvPr>
            <p:cNvSpPr/>
            <p:nvPr/>
          </p:nvSpPr>
          <p:spPr bwMode="auto">
            <a:xfrm rot="16200000" flipH="1" flipV="1">
              <a:off x="7347259" y="5903923"/>
              <a:ext cx="132553" cy="81574"/>
            </a:xfrm>
            <a:prstGeom prst="triangle">
              <a:avLst/>
            </a:prstGeom>
            <a:solidFill>
              <a:srgbClr val="FF00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i="0" u="none" strike="noStrike" normalizeH="0" baseline="-2500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500" name="TextBox 8">
            <a:extLst>
              <a:ext uri="{FF2B5EF4-FFF2-40B4-BE49-F238E27FC236}">
                <a16:creationId xmlns:a16="http://schemas.microsoft.com/office/drawing/2014/main" id="{8E07B801-04DE-43D5-96E4-0C272E9AFE9C}"/>
              </a:ext>
            </a:extLst>
          </p:cNvPr>
          <p:cNvSpPr txBox="1"/>
          <p:nvPr/>
        </p:nvSpPr>
        <p:spPr>
          <a:xfrm>
            <a:off x="352082" y="3345165"/>
            <a:ext cx="3190297" cy="1791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defRPr/>
            </a:pPr>
            <a:r>
              <a:rPr lang="en-US" sz="2400" kern="0" dirty="0">
                <a:sym typeface="Wingdings" pitchFamily="2" charset="2"/>
              </a:rPr>
              <a:t>Decay into a dark state?</a:t>
            </a:r>
          </a:p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defRPr/>
            </a:pPr>
            <a:r>
              <a:rPr lang="en-US" sz="2400" kern="0" dirty="0">
                <a:sym typeface="Wingdings" pitchFamily="2" charset="2"/>
              </a:rPr>
              <a:t>	 Cycling stops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defRPr/>
            </a:pPr>
            <a:endParaRPr lang="en-US" sz="2400" kern="0" dirty="0">
              <a:sym typeface="Wingdings" pitchFamily="2" charset="2"/>
            </a:endParaRP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defRPr/>
            </a:pPr>
            <a:r>
              <a:rPr lang="en-US" sz="2400" kern="0" dirty="0">
                <a:sym typeface="Wingdings" pitchFamily="2" charset="2"/>
              </a:rPr>
              <a:t>	</a:t>
            </a:r>
            <a:endParaRPr lang="en-US" sz="2400" dirty="0"/>
          </a:p>
        </p:txBody>
      </p:sp>
      <p:grpSp>
        <p:nvGrpSpPr>
          <p:cNvPr id="501" name="Group 500">
            <a:extLst>
              <a:ext uri="{FF2B5EF4-FFF2-40B4-BE49-F238E27FC236}">
                <a16:creationId xmlns:a16="http://schemas.microsoft.com/office/drawing/2014/main" id="{86974358-2944-4CC3-BA54-6A3EE388B620}"/>
              </a:ext>
            </a:extLst>
          </p:cNvPr>
          <p:cNvGrpSpPr/>
          <p:nvPr/>
        </p:nvGrpSpPr>
        <p:grpSpPr>
          <a:xfrm>
            <a:off x="2654787" y="1423482"/>
            <a:ext cx="2735076" cy="1820619"/>
            <a:chOff x="439805" y="2219532"/>
            <a:chExt cx="2735076" cy="1820619"/>
          </a:xfrm>
        </p:grpSpPr>
        <p:sp>
          <p:nvSpPr>
            <p:cNvPr id="502" name="Arc 501">
              <a:extLst>
                <a:ext uri="{FF2B5EF4-FFF2-40B4-BE49-F238E27FC236}">
                  <a16:creationId xmlns:a16="http://schemas.microsoft.com/office/drawing/2014/main" id="{A6509CEB-1D30-42F5-8DCD-277250798009}"/>
                </a:ext>
              </a:extLst>
            </p:cNvPr>
            <p:cNvSpPr/>
            <p:nvPr/>
          </p:nvSpPr>
          <p:spPr bwMode="auto">
            <a:xfrm>
              <a:off x="1016816" y="2286430"/>
              <a:ext cx="1604523" cy="1753721"/>
            </a:xfrm>
            <a:prstGeom prst="arc">
              <a:avLst>
                <a:gd name="adj1" fmla="val 12334265"/>
                <a:gd name="adj2" fmla="val 19997202"/>
              </a:avLst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 dirty="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03" name="TextBox 9">
              <a:extLst>
                <a:ext uri="{FF2B5EF4-FFF2-40B4-BE49-F238E27FC236}">
                  <a16:creationId xmlns:a16="http://schemas.microsoft.com/office/drawing/2014/main" id="{44EE5A8E-CA71-46F5-976E-8FA7BDFF2F03}"/>
                </a:ext>
              </a:extLst>
            </p:cNvPr>
            <p:cNvSpPr txBox="1"/>
            <p:nvPr/>
          </p:nvSpPr>
          <p:spPr>
            <a:xfrm>
              <a:off x="439805" y="2838812"/>
              <a:ext cx="1037463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Ground</a:t>
              </a:r>
            </a:p>
            <a:p>
              <a:pPr algn="ctr"/>
              <a:r>
                <a:rPr lang="en-US" dirty="0"/>
                <a:t>state</a:t>
              </a:r>
            </a:p>
          </p:txBody>
        </p:sp>
        <p:sp>
          <p:nvSpPr>
            <p:cNvPr id="504" name="TextBox 503">
              <a:extLst>
                <a:ext uri="{FF2B5EF4-FFF2-40B4-BE49-F238E27FC236}">
                  <a16:creationId xmlns:a16="http://schemas.microsoft.com/office/drawing/2014/main" id="{D48E4731-9154-4B89-976B-E380C7B68FAD}"/>
                </a:ext>
              </a:extLst>
            </p:cNvPr>
            <p:cNvSpPr txBox="1"/>
            <p:nvPr/>
          </p:nvSpPr>
          <p:spPr>
            <a:xfrm>
              <a:off x="2152485" y="2867496"/>
              <a:ext cx="1022396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Excited</a:t>
              </a:r>
            </a:p>
            <a:p>
              <a:pPr algn="ctr"/>
              <a:r>
                <a:rPr lang="en-US" dirty="0"/>
                <a:t>state</a:t>
              </a:r>
            </a:p>
          </p:txBody>
        </p:sp>
        <p:sp>
          <p:nvSpPr>
            <p:cNvPr id="505" name="Arc 504">
              <a:extLst>
                <a:ext uri="{FF2B5EF4-FFF2-40B4-BE49-F238E27FC236}">
                  <a16:creationId xmlns:a16="http://schemas.microsoft.com/office/drawing/2014/main" id="{26695861-6ED0-4930-9209-0CE0580AED5A}"/>
                </a:ext>
              </a:extLst>
            </p:cNvPr>
            <p:cNvSpPr/>
            <p:nvPr/>
          </p:nvSpPr>
          <p:spPr bwMode="auto">
            <a:xfrm>
              <a:off x="1014454" y="2219532"/>
              <a:ext cx="1604523" cy="1753721"/>
            </a:xfrm>
            <a:prstGeom prst="arc">
              <a:avLst>
                <a:gd name="adj1" fmla="val 1549705"/>
                <a:gd name="adj2" fmla="val 9243150"/>
              </a:avLst>
            </a:prstGeom>
            <a:noFill/>
            <a:ln w="508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06" name="Isosceles Triangle 505">
              <a:extLst>
                <a:ext uri="{FF2B5EF4-FFF2-40B4-BE49-F238E27FC236}">
                  <a16:creationId xmlns:a16="http://schemas.microsoft.com/office/drawing/2014/main" id="{1C3A0681-B48D-4898-8EF8-1F7D3875CB9D}"/>
                </a:ext>
              </a:extLst>
            </p:cNvPr>
            <p:cNvSpPr/>
            <p:nvPr/>
          </p:nvSpPr>
          <p:spPr bwMode="auto">
            <a:xfrm rot="19326959">
              <a:off x="951034" y="3357191"/>
              <a:ext cx="278679" cy="268835"/>
            </a:xfrm>
            <a:prstGeom prst="triangl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07" name="Isosceles Triangle 506">
              <a:extLst>
                <a:ext uri="{FF2B5EF4-FFF2-40B4-BE49-F238E27FC236}">
                  <a16:creationId xmlns:a16="http://schemas.microsoft.com/office/drawing/2014/main" id="{D66EF18B-0601-4217-94B5-5D055361F6D0}"/>
                </a:ext>
              </a:extLst>
            </p:cNvPr>
            <p:cNvSpPr/>
            <p:nvPr/>
          </p:nvSpPr>
          <p:spPr bwMode="auto">
            <a:xfrm rot="8805611">
              <a:off x="2421252" y="2678018"/>
              <a:ext cx="278679" cy="268835"/>
            </a:xfrm>
            <a:prstGeom prst="triangle">
              <a:avLst/>
            </a:prstGeom>
            <a:solidFill>
              <a:srgbClr val="0000F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508" name="TextBox 2">
            <a:extLst>
              <a:ext uri="{FF2B5EF4-FFF2-40B4-BE49-F238E27FC236}">
                <a16:creationId xmlns:a16="http://schemas.microsoft.com/office/drawing/2014/main" id="{B1C162D6-960D-4880-AA1F-164D59B5AF78}"/>
              </a:ext>
            </a:extLst>
          </p:cNvPr>
          <p:cNvSpPr txBox="1"/>
          <p:nvPr/>
        </p:nvSpPr>
        <p:spPr>
          <a:xfrm>
            <a:off x="3402152" y="1356426"/>
            <a:ext cx="1318951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Excitation</a:t>
            </a:r>
          </a:p>
        </p:txBody>
      </p:sp>
      <p:sp>
        <p:nvSpPr>
          <p:cNvPr id="509" name="TextBox 3">
            <a:extLst>
              <a:ext uri="{FF2B5EF4-FFF2-40B4-BE49-F238E27FC236}">
                <a16:creationId xmlns:a16="http://schemas.microsoft.com/office/drawing/2014/main" id="{6F0DA737-771F-430C-B5F8-9CA26FAF2B21}"/>
              </a:ext>
            </a:extLst>
          </p:cNvPr>
          <p:cNvSpPr txBox="1"/>
          <p:nvPr/>
        </p:nvSpPr>
        <p:spPr>
          <a:xfrm>
            <a:off x="3687070" y="2885759"/>
            <a:ext cx="749116" cy="369332"/>
          </a:xfrm>
          <a:prstGeom prst="rect">
            <a:avLst/>
          </a:prstGeom>
          <a:solidFill>
            <a:schemeClr val="bg1"/>
          </a:solidFill>
          <a:ln w="38100">
            <a:solidFill>
              <a:srgbClr val="0000FF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Decay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1690B07B-533C-4D8D-8A7F-B883F00F4C1D}"/>
              </a:ext>
            </a:extLst>
          </p:cNvPr>
          <p:cNvSpPr txBox="1"/>
          <p:nvPr/>
        </p:nvSpPr>
        <p:spPr>
          <a:xfrm>
            <a:off x="410965" y="4408417"/>
            <a:ext cx="9809566" cy="9048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defRPr/>
            </a:pPr>
            <a:r>
              <a:rPr lang="en-US" sz="2400" kern="0" dirty="0">
                <a:sym typeface="Wingdings" pitchFamily="2" charset="2"/>
              </a:rPr>
              <a:t>	Additional degrees of freedom: many potential dark states</a:t>
            </a:r>
          </a:p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defRPr/>
            </a:pPr>
            <a:r>
              <a:rPr lang="en-US" sz="2400" kern="0" dirty="0">
                <a:sym typeface="Wingdings" pitchFamily="2" charset="2"/>
              </a:rPr>
              <a:t>                                                               problematic for laser cooling molecules</a:t>
            </a:r>
          </a:p>
        </p:txBody>
      </p:sp>
      <p:sp>
        <p:nvSpPr>
          <p:cNvPr id="511" name="Rectangle 4">
            <a:extLst>
              <a:ext uri="{FF2B5EF4-FFF2-40B4-BE49-F238E27FC236}">
                <a16:creationId xmlns:a16="http://schemas.microsoft.com/office/drawing/2014/main" id="{1DF8F722-2CCC-4A9A-AC1D-2AAEF759E18F}"/>
              </a:ext>
            </a:extLst>
          </p:cNvPr>
          <p:cNvSpPr/>
          <p:nvPr/>
        </p:nvSpPr>
        <p:spPr>
          <a:xfrm>
            <a:off x="2924526" y="3810215"/>
            <a:ext cx="656721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fontAlgn="base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defRPr/>
            </a:pPr>
            <a:r>
              <a:rPr lang="en-US" sz="2400" kern="0" dirty="0">
                <a:sym typeface="Wingdings" pitchFamily="2" charset="2"/>
              </a:rPr>
              <a:t> Solution = “</a:t>
            </a:r>
            <a:r>
              <a:rPr lang="en-US" sz="2400" kern="0" dirty="0" err="1">
                <a:sym typeface="Wingdings" pitchFamily="2" charset="2"/>
              </a:rPr>
              <a:t>repump</a:t>
            </a:r>
            <a:r>
              <a:rPr lang="en-US" sz="2400" kern="0" dirty="0">
                <a:sym typeface="Wingdings" pitchFamily="2" charset="2"/>
              </a:rPr>
              <a:t>” laser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980F18BA-A111-47D1-8095-FB86B0E730E3}"/>
              </a:ext>
            </a:extLst>
          </p:cNvPr>
          <p:cNvSpPr txBox="1"/>
          <p:nvPr/>
        </p:nvSpPr>
        <p:spPr>
          <a:xfrm>
            <a:off x="242148" y="6502101"/>
            <a:ext cx="104208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Rotation</a:t>
            </a:r>
          </a:p>
        </p:txBody>
      </p:sp>
      <p:sp>
        <p:nvSpPr>
          <p:cNvPr id="513" name="Oval 512">
            <a:extLst>
              <a:ext uri="{FF2B5EF4-FFF2-40B4-BE49-F238E27FC236}">
                <a16:creationId xmlns:a16="http://schemas.microsoft.com/office/drawing/2014/main" id="{0243F6B2-175B-49BE-8DE3-D7F1DE479D51}"/>
              </a:ext>
            </a:extLst>
          </p:cNvPr>
          <p:cNvSpPr/>
          <p:nvPr/>
        </p:nvSpPr>
        <p:spPr bwMode="auto">
          <a:xfrm>
            <a:off x="419054" y="4916017"/>
            <a:ext cx="603504" cy="603504"/>
          </a:xfrm>
          <a:prstGeom prst="ellipse">
            <a:avLst/>
          </a:prstGeom>
          <a:gradFill>
            <a:gsLst>
              <a:gs pos="30000">
                <a:srgbClr val="0000FF"/>
              </a:gs>
              <a:gs pos="100000">
                <a:schemeClr val="tx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14" name="Oval 513">
            <a:extLst>
              <a:ext uri="{FF2B5EF4-FFF2-40B4-BE49-F238E27FC236}">
                <a16:creationId xmlns:a16="http://schemas.microsoft.com/office/drawing/2014/main" id="{B9775C1A-C4A4-4FD9-8745-879D2AB3BBD7}"/>
              </a:ext>
            </a:extLst>
          </p:cNvPr>
          <p:cNvSpPr/>
          <p:nvPr/>
        </p:nvSpPr>
        <p:spPr bwMode="auto">
          <a:xfrm>
            <a:off x="777479" y="5020099"/>
            <a:ext cx="411480" cy="411480"/>
          </a:xfrm>
          <a:prstGeom prst="ellipse">
            <a:avLst/>
          </a:prstGeom>
          <a:gradFill>
            <a:gsLst>
              <a:gs pos="30000">
                <a:srgbClr val="00B050"/>
              </a:gs>
              <a:gs pos="100000">
                <a:schemeClr val="tx1"/>
              </a:gs>
              <a:gs pos="100000">
                <a:schemeClr val="accent1">
                  <a:shade val="100000"/>
                  <a:satMod val="115000"/>
                </a:schemeClr>
              </a:gs>
            </a:gsLst>
            <a:path path="circle">
              <a:fillToRect l="50000" t="50000" r="50000" b="50000"/>
            </a:path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-25000">
              <a:ln>
                <a:noFill/>
              </a:ln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-105" charset="0"/>
              <a:ea typeface="ＭＳ Ｐゴシック" pitchFamily="-105" charset="-128"/>
              <a:cs typeface="ＭＳ Ｐゴシック" pitchFamily="-105" charset="-128"/>
            </a:endParaRPr>
          </a:p>
        </p:txBody>
      </p:sp>
      <p:sp>
        <p:nvSpPr>
          <p:cNvPr id="515" name="TextBox 514">
            <a:extLst>
              <a:ext uri="{FF2B5EF4-FFF2-40B4-BE49-F238E27FC236}">
                <a16:creationId xmlns:a16="http://schemas.microsoft.com/office/drawing/2014/main" id="{9408FDAB-2186-4F58-BBEB-8FA99A8BDFD9}"/>
              </a:ext>
            </a:extLst>
          </p:cNvPr>
          <p:cNvSpPr txBox="1"/>
          <p:nvPr/>
        </p:nvSpPr>
        <p:spPr>
          <a:xfrm>
            <a:off x="219563" y="5493315"/>
            <a:ext cx="11092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/>
              <a:t>Vibration</a:t>
            </a:r>
          </a:p>
        </p:txBody>
      </p:sp>
      <p:grpSp>
        <p:nvGrpSpPr>
          <p:cNvPr id="516" name="Group 126">
            <a:extLst>
              <a:ext uri="{FF2B5EF4-FFF2-40B4-BE49-F238E27FC236}">
                <a16:creationId xmlns:a16="http://schemas.microsoft.com/office/drawing/2014/main" id="{E81B1AA1-1AD2-4109-A21A-E14DED2144F0}"/>
              </a:ext>
            </a:extLst>
          </p:cNvPr>
          <p:cNvGrpSpPr/>
          <p:nvPr/>
        </p:nvGrpSpPr>
        <p:grpSpPr>
          <a:xfrm>
            <a:off x="390695" y="5898597"/>
            <a:ext cx="794955" cy="603504"/>
            <a:chOff x="7108664" y="5239928"/>
            <a:chExt cx="794955" cy="603504"/>
          </a:xfrm>
        </p:grpSpPr>
        <p:sp>
          <p:nvSpPr>
            <p:cNvPr id="517" name="Oval 516">
              <a:extLst>
                <a:ext uri="{FF2B5EF4-FFF2-40B4-BE49-F238E27FC236}">
                  <a16:creationId xmlns:a16="http://schemas.microsoft.com/office/drawing/2014/main" id="{9CC1A76A-89CC-43C0-B5B5-EC5B61592AD2}"/>
                </a:ext>
              </a:extLst>
            </p:cNvPr>
            <p:cNvSpPr/>
            <p:nvPr/>
          </p:nvSpPr>
          <p:spPr bwMode="auto">
            <a:xfrm>
              <a:off x="7108664" y="5239928"/>
              <a:ext cx="603504" cy="603504"/>
            </a:xfrm>
            <a:prstGeom prst="ellipse">
              <a:avLst/>
            </a:prstGeom>
            <a:gradFill>
              <a:gsLst>
                <a:gs pos="30000">
                  <a:srgbClr val="0000FF"/>
                </a:gs>
                <a:gs pos="100000">
                  <a:schemeClr val="tx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  <p:sp>
          <p:nvSpPr>
            <p:cNvPr id="518" name="Oval 517">
              <a:extLst>
                <a:ext uri="{FF2B5EF4-FFF2-40B4-BE49-F238E27FC236}">
                  <a16:creationId xmlns:a16="http://schemas.microsoft.com/office/drawing/2014/main" id="{D9554A02-4084-4BE0-B39B-F1CE4A865F00}"/>
                </a:ext>
              </a:extLst>
            </p:cNvPr>
            <p:cNvSpPr/>
            <p:nvPr/>
          </p:nvSpPr>
          <p:spPr bwMode="auto">
            <a:xfrm>
              <a:off x="7492139" y="5345214"/>
              <a:ext cx="411480" cy="411480"/>
            </a:xfrm>
            <a:prstGeom prst="ellipse">
              <a:avLst/>
            </a:prstGeom>
            <a:gradFill>
              <a:gsLst>
                <a:gs pos="30000">
                  <a:srgbClr val="00B050"/>
                </a:gs>
                <a:gs pos="100000">
                  <a:schemeClr val="tx1"/>
                </a:gs>
                <a:gs pos="100000">
                  <a:schemeClr val="accent1">
                    <a:shade val="100000"/>
                    <a:satMod val="115000"/>
                  </a:schemeClr>
                </a:gs>
              </a:gsLst>
              <a:path path="circle">
                <a:fillToRect l="50000" t="50000" r="50000" b="50000"/>
              </a:path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-25000">
                <a:ln>
                  <a:noFill/>
                </a:ln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-105" charset="0"/>
                <a:ea typeface="ＭＳ Ｐゴシック" pitchFamily="-105" charset="-128"/>
                <a:cs typeface="ＭＳ Ｐゴシック" pitchFamily="-105" charset="-128"/>
              </a:endParaRPr>
            </a:p>
          </p:txBody>
        </p:sp>
      </p:grpSp>
      <p:sp>
        <p:nvSpPr>
          <p:cNvPr id="519" name="Rectangle 518">
            <a:extLst>
              <a:ext uri="{FF2B5EF4-FFF2-40B4-BE49-F238E27FC236}">
                <a16:creationId xmlns:a16="http://schemas.microsoft.com/office/drawing/2014/main" id="{3E79163E-4BDD-4201-B0AF-AE5A98B7F968}"/>
              </a:ext>
            </a:extLst>
          </p:cNvPr>
          <p:cNvSpPr/>
          <p:nvPr/>
        </p:nvSpPr>
        <p:spPr>
          <a:xfrm>
            <a:off x="1340909" y="5493642"/>
            <a:ext cx="21981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000" dirty="0"/>
              <a:t>First laser cooled: </a:t>
            </a:r>
          </a:p>
        </p:txBody>
      </p:sp>
      <p:grpSp>
        <p:nvGrpSpPr>
          <p:cNvPr id="520" name="Group 138">
            <a:extLst>
              <a:ext uri="{FF2B5EF4-FFF2-40B4-BE49-F238E27FC236}">
                <a16:creationId xmlns:a16="http://schemas.microsoft.com/office/drawing/2014/main" id="{8334148F-3B97-4834-BE88-AB4D2B171854}"/>
              </a:ext>
            </a:extLst>
          </p:cNvPr>
          <p:cNvGrpSpPr/>
          <p:nvPr/>
        </p:nvGrpSpPr>
        <p:grpSpPr>
          <a:xfrm>
            <a:off x="3563693" y="5735823"/>
            <a:ext cx="704039" cy="1163539"/>
            <a:chOff x="253228" y="5375372"/>
            <a:chExt cx="704039" cy="1163539"/>
          </a:xfrm>
        </p:grpSpPr>
        <p:sp>
          <p:nvSpPr>
            <p:cNvPr id="521" name="TextBox 520">
              <a:extLst>
                <a:ext uri="{FF2B5EF4-FFF2-40B4-BE49-F238E27FC236}">
                  <a16:creationId xmlns:a16="http://schemas.microsoft.com/office/drawing/2014/main" id="{BE05D841-686A-4D1D-81AD-222026C667B3}"/>
                </a:ext>
              </a:extLst>
            </p:cNvPr>
            <p:cNvSpPr txBox="1"/>
            <p:nvPr/>
          </p:nvSpPr>
          <p:spPr>
            <a:xfrm>
              <a:off x="253228" y="6138801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Wingdings" panose="05000000000000000000" pitchFamily="2" charset="2"/>
                </a:rPr>
                <a:t>1978</a:t>
              </a:r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522" name="TextBox 521">
              <a:extLst>
                <a:ext uri="{FF2B5EF4-FFF2-40B4-BE49-F238E27FC236}">
                  <a16:creationId xmlns:a16="http://schemas.microsoft.com/office/drawing/2014/main" id="{65560018-E017-4507-8489-E3DA38A2C30E}"/>
                </a:ext>
              </a:extLst>
            </p:cNvPr>
            <p:cNvSpPr txBox="1"/>
            <p:nvPr/>
          </p:nvSpPr>
          <p:spPr>
            <a:xfrm>
              <a:off x="299581" y="5375372"/>
              <a:ext cx="61427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ions</a:t>
              </a:r>
            </a:p>
          </p:txBody>
        </p:sp>
        <p:cxnSp>
          <p:nvCxnSpPr>
            <p:cNvPr id="523" name="Straight Connector 522">
              <a:extLst>
                <a:ext uri="{FF2B5EF4-FFF2-40B4-BE49-F238E27FC236}">
                  <a16:creationId xmlns:a16="http://schemas.microsoft.com/office/drawing/2014/main" id="{8C04FA88-574F-45B2-BEDE-530A9DBC58D9}"/>
                </a:ext>
              </a:extLst>
            </p:cNvPr>
            <p:cNvCxnSpPr>
              <a:stCxn id="522" idx="2"/>
              <a:endCxn id="521" idx="0"/>
            </p:cNvCxnSpPr>
            <p:nvPr/>
          </p:nvCxnSpPr>
          <p:spPr bwMode="auto">
            <a:xfrm flipH="1">
              <a:off x="605248" y="5775482"/>
              <a:ext cx="1469" cy="363319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cxnSp>
        <p:nvCxnSpPr>
          <p:cNvPr id="524" name="Straight Connector 523">
            <a:extLst>
              <a:ext uri="{FF2B5EF4-FFF2-40B4-BE49-F238E27FC236}">
                <a16:creationId xmlns:a16="http://schemas.microsoft.com/office/drawing/2014/main" id="{4114987E-8143-4AF5-95C2-4A0C8F2CD5C8}"/>
              </a:ext>
            </a:extLst>
          </p:cNvPr>
          <p:cNvCxnSpPr>
            <a:cxnSpLocks/>
          </p:cNvCxnSpPr>
          <p:nvPr/>
        </p:nvCxnSpPr>
        <p:spPr bwMode="auto">
          <a:xfrm>
            <a:off x="3402152" y="5716617"/>
            <a:ext cx="5973173" cy="0"/>
          </a:xfrm>
          <a:prstGeom prst="line">
            <a:avLst/>
          </a:prstGeom>
          <a:solidFill>
            <a:schemeClr val="accent1"/>
          </a:solidFill>
          <a:ln w="63500" cap="flat" cmpd="sng" algn="ctr">
            <a:solidFill>
              <a:srgbClr val="00823B"/>
            </a:solidFill>
            <a:prstDash val="solid"/>
            <a:round/>
            <a:headEnd type="none" w="med" len="med"/>
            <a:tailEnd type="triangle" w="lg" len="lg"/>
          </a:ln>
          <a:effectLst/>
        </p:spPr>
      </p:cxnSp>
      <p:grpSp>
        <p:nvGrpSpPr>
          <p:cNvPr id="525" name="Group 143">
            <a:extLst>
              <a:ext uri="{FF2B5EF4-FFF2-40B4-BE49-F238E27FC236}">
                <a16:creationId xmlns:a16="http://schemas.microsoft.com/office/drawing/2014/main" id="{878C9E1F-51F4-4601-BF4B-0B8A548D5546}"/>
              </a:ext>
            </a:extLst>
          </p:cNvPr>
          <p:cNvGrpSpPr/>
          <p:nvPr/>
        </p:nvGrpSpPr>
        <p:grpSpPr>
          <a:xfrm>
            <a:off x="4722866" y="5727030"/>
            <a:ext cx="830612" cy="1157298"/>
            <a:chOff x="1552509" y="5366579"/>
            <a:chExt cx="830612" cy="1157298"/>
          </a:xfrm>
        </p:grpSpPr>
        <p:sp>
          <p:nvSpPr>
            <p:cNvPr id="526" name="TextBox 525">
              <a:extLst>
                <a:ext uri="{FF2B5EF4-FFF2-40B4-BE49-F238E27FC236}">
                  <a16:creationId xmlns:a16="http://schemas.microsoft.com/office/drawing/2014/main" id="{9C0CDA01-DEAC-429A-8202-BACBD7D0AFD4}"/>
                </a:ext>
              </a:extLst>
            </p:cNvPr>
            <p:cNvSpPr txBox="1"/>
            <p:nvPr/>
          </p:nvSpPr>
          <p:spPr>
            <a:xfrm>
              <a:off x="1552509" y="5366579"/>
              <a:ext cx="83061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atoms</a:t>
              </a:r>
            </a:p>
          </p:txBody>
        </p:sp>
        <p:sp>
          <p:nvSpPr>
            <p:cNvPr id="527" name="TextBox 526">
              <a:extLst>
                <a:ext uri="{FF2B5EF4-FFF2-40B4-BE49-F238E27FC236}">
                  <a16:creationId xmlns:a16="http://schemas.microsoft.com/office/drawing/2014/main" id="{35564D23-B009-418D-904B-BE808B46AA54}"/>
                </a:ext>
              </a:extLst>
            </p:cNvPr>
            <p:cNvSpPr txBox="1"/>
            <p:nvPr/>
          </p:nvSpPr>
          <p:spPr>
            <a:xfrm>
              <a:off x="1608214" y="6123767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Wingdings" panose="05000000000000000000" pitchFamily="2" charset="2"/>
                </a:rPr>
                <a:t>1982</a:t>
              </a:r>
              <a:endParaRPr lang="en-US" sz="2000" dirty="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cxnSp>
          <p:nvCxnSpPr>
            <p:cNvPr id="528" name="Straight Connector 527">
              <a:extLst>
                <a:ext uri="{FF2B5EF4-FFF2-40B4-BE49-F238E27FC236}">
                  <a16:creationId xmlns:a16="http://schemas.microsoft.com/office/drawing/2014/main" id="{B2A231E6-7F41-4D05-97FF-4E0C99BB307A}"/>
                </a:ext>
              </a:extLst>
            </p:cNvPr>
            <p:cNvCxnSpPr/>
            <p:nvPr/>
          </p:nvCxnSpPr>
          <p:spPr bwMode="auto">
            <a:xfrm>
              <a:off x="1960235" y="5732998"/>
              <a:ext cx="0" cy="38490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grpSp>
        <p:nvGrpSpPr>
          <p:cNvPr id="529" name="Group 147">
            <a:extLst>
              <a:ext uri="{FF2B5EF4-FFF2-40B4-BE49-F238E27FC236}">
                <a16:creationId xmlns:a16="http://schemas.microsoft.com/office/drawing/2014/main" id="{DA1E04AE-96DC-4568-9819-C0DDBA7FED6C}"/>
              </a:ext>
            </a:extLst>
          </p:cNvPr>
          <p:cNvGrpSpPr/>
          <p:nvPr/>
        </p:nvGrpSpPr>
        <p:grpSpPr>
          <a:xfrm>
            <a:off x="6415073" y="5727030"/>
            <a:ext cx="1192891" cy="1154347"/>
            <a:chOff x="2944670" y="5374928"/>
            <a:chExt cx="1192891" cy="1154347"/>
          </a:xfrm>
        </p:grpSpPr>
        <p:sp>
          <p:nvSpPr>
            <p:cNvPr id="530" name="TextBox 529">
              <a:extLst>
                <a:ext uri="{FF2B5EF4-FFF2-40B4-BE49-F238E27FC236}">
                  <a16:creationId xmlns:a16="http://schemas.microsoft.com/office/drawing/2014/main" id="{AEEEF760-D4A1-40C6-BBD4-243507F76F62}"/>
                </a:ext>
              </a:extLst>
            </p:cNvPr>
            <p:cNvSpPr txBox="1"/>
            <p:nvPr/>
          </p:nvSpPr>
          <p:spPr>
            <a:xfrm>
              <a:off x="3204923" y="6129165"/>
              <a:ext cx="70403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Wingdings" panose="05000000000000000000" pitchFamily="2" charset="2"/>
                </a:rPr>
                <a:t>2010</a:t>
              </a:r>
            </a:p>
          </p:txBody>
        </p:sp>
        <p:sp>
          <p:nvSpPr>
            <p:cNvPr id="531" name="TextBox 530">
              <a:extLst>
                <a:ext uri="{FF2B5EF4-FFF2-40B4-BE49-F238E27FC236}">
                  <a16:creationId xmlns:a16="http://schemas.microsoft.com/office/drawing/2014/main" id="{8CCE7724-C2F1-4A53-942C-CFA8ABEEE3DD}"/>
                </a:ext>
              </a:extLst>
            </p:cNvPr>
            <p:cNvSpPr txBox="1"/>
            <p:nvPr/>
          </p:nvSpPr>
          <p:spPr>
            <a:xfrm>
              <a:off x="2944670" y="5374928"/>
              <a:ext cx="11928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diatomics</a:t>
              </a:r>
              <a:endParaRPr lang="en-US" sz="2000" dirty="0"/>
            </a:p>
          </p:txBody>
        </p:sp>
        <p:cxnSp>
          <p:nvCxnSpPr>
            <p:cNvPr id="532" name="Straight Connector 531">
              <a:extLst>
                <a:ext uri="{FF2B5EF4-FFF2-40B4-BE49-F238E27FC236}">
                  <a16:creationId xmlns:a16="http://schemas.microsoft.com/office/drawing/2014/main" id="{7081FFE9-7BD7-4EA9-89C3-CFC38C83CCE2}"/>
                </a:ext>
              </a:extLst>
            </p:cNvPr>
            <p:cNvCxnSpPr/>
            <p:nvPr/>
          </p:nvCxnSpPr>
          <p:spPr bwMode="auto">
            <a:xfrm>
              <a:off x="3556941" y="5733300"/>
              <a:ext cx="0" cy="38490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533" name="Rectangle 12">
            <a:extLst>
              <a:ext uri="{FF2B5EF4-FFF2-40B4-BE49-F238E27FC236}">
                <a16:creationId xmlns:a16="http://schemas.microsoft.com/office/drawing/2014/main" id="{C206F88E-292D-411C-AFA8-C65B04DF6C22}"/>
              </a:ext>
            </a:extLst>
          </p:cNvPr>
          <p:cNvSpPr/>
          <p:nvPr/>
        </p:nvSpPr>
        <p:spPr>
          <a:xfrm>
            <a:off x="3258030" y="6110885"/>
            <a:ext cx="661596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200" kern="0" dirty="0"/>
              <a:t>Mg</a:t>
            </a:r>
            <a:r>
              <a:rPr lang="en-US" sz="2200" kern="0" baseline="30000" dirty="0"/>
              <a:t>+</a:t>
            </a:r>
            <a:endParaRPr lang="en-US" sz="2200" dirty="0"/>
          </a:p>
        </p:txBody>
      </p:sp>
      <p:sp>
        <p:nvSpPr>
          <p:cNvPr id="534" name="Rectangle 533">
            <a:extLst>
              <a:ext uri="{FF2B5EF4-FFF2-40B4-BE49-F238E27FC236}">
                <a16:creationId xmlns:a16="http://schemas.microsoft.com/office/drawing/2014/main" id="{5DC18B6F-EBB2-4350-A420-033F25D6B04E}"/>
              </a:ext>
            </a:extLst>
          </p:cNvPr>
          <p:cNvSpPr/>
          <p:nvPr/>
        </p:nvSpPr>
        <p:spPr>
          <a:xfrm>
            <a:off x="4617772" y="6111715"/>
            <a:ext cx="502061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kern="0" dirty="0"/>
              <a:t>Na</a:t>
            </a:r>
            <a:endParaRPr lang="en-US" sz="2200" dirty="0"/>
          </a:p>
        </p:txBody>
      </p:sp>
      <p:sp>
        <p:nvSpPr>
          <p:cNvPr id="535" name="Rectangle 534">
            <a:extLst>
              <a:ext uri="{FF2B5EF4-FFF2-40B4-BE49-F238E27FC236}">
                <a16:creationId xmlns:a16="http://schemas.microsoft.com/office/drawing/2014/main" id="{2EBB6EEA-AE6D-489C-86BC-F559643AEF9D}"/>
              </a:ext>
            </a:extLst>
          </p:cNvPr>
          <p:cNvSpPr/>
          <p:nvPr/>
        </p:nvSpPr>
        <p:spPr>
          <a:xfrm>
            <a:off x="6420861" y="6122262"/>
            <a:ext cx="54213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/>
              <a:t>SrF</a:t>
            </a:r>
            <a:endParaRPr lang="en-US" sz="2200" dirty="0"/>
          </a:p>
        </p:txBody>
      </p:sp>
      <p:sp>
        <p:nvSpPr>
          <p:cNvPr id="536" name="TextBox 13">
            <a:extLst>
              <a:ext uri="{FF2B5EF4-FFF2-40B4-BE49-F238E27FC236}">
                <a16:creationId xmlns:a16="http://schemas.microsoft.com/office/drawing/2014/main" id="{3D6386C8-6B5A-496F-A01D-EF974537826F}"/>
              </a:ext>
            </a:extLst>
          </p:cNvPr>
          <p:cNvSpPr txBox="1"/>
          <p:nvPr/>
        </p:nvSpPr>
        <p:spPr>
          <a:xfrm>
            <a:off x="9414246" y="5804966"/>
            <a:ext cx="27853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Wineland</a:t>
            </a:r>
            <a:r>
              <a:rPr lang="en-US" sz="1400" dirty="0"/>
              <a:t> et al. PRL </a:t>
            </a:r>
            <a:r>
              <a:rPr lang="en-US" sz="1400" b="1" dirty="0"/>
              <a:t>40</a:t>
            </a:r>
            <a:r>
              <a:rPr lang="en-US" sz="1400" dirty="0"/>
              <a:t>, 1639 (1978)</a:t>
            </a:r>
          </a:p>
        </p:txBody>
      </p:sp>
      <p:sp>
        <p:nvSpPr>
          <p:cNvPr id="537" name="TextBox 536">
            <a:extLst>
              <a:ext uri="{FF2B5EF4-FFF2-40B4-BE49-F238E27FC236}">
                <a16:creationId xmlns:a16="http://schemas.microsoft.com/office/drawing/2014/main" id="{0012D3EF-3C21-4309-A15B-6F8A42BED91A}"/>
              </a:ext>
            </a:extLst>
          </p:cNvPr>
          <p:cNvSpPr txBox="1"/>
          <p:nvPr/>
        </p:nvSpPr>
        <p:spPr>
          <a:xfrm>
            <a:off x="9681222" y="6058844"/>
            <a:ext cx="250876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Phillips et al. PRL </a:t>
            </a:r>
            <a:r>
              <a:rPr lang="en-US" sz="1400" b="1" dirty="0"/>
              <a:t>48</a:t>
            </a:r>
            <a:r>
              <a:rPr lang="en-US" sz="1400" dirty="0"/>
              <a:t>, 596 (1982)</a:t>
            </a:r>
          </a:p>
        </p:txBody>
      </p:sp>
      <p:sp>
        <p:nvSpPr>
          <p:cNvPr id="538" name="TextBox 537">
            <a:extLst>
              <a:ext uri="{FF2B5EF4-FFF2-40B4-BE49-F238E27FC236}">
                <a16:creationId xmlns:a16="http://schemas.microsoft.com/office/drawing/2014/main" id="{E794E59C-FC42-4D49-9DE7-D86C4C94D8E5}"/>
              </a:ext>
            </a:extLst>
          </p:cNvPr>
          <p:cNvSpPr txBox="1"/>
          <p:nvPr/>
        </p:nvSpPr>
        <p:spPr>
          <a:xfrm>
            <a:off x="9346994" y="6293002"/>
            <a:ext cx="291599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Shuman et al. Nature </a:t>
            </a:r>
            <a:r>
              <a:rPr lang="en-US" sz="1400" b="1" dirty="0"/>
              <a:t>467</a:t>
            </a:r>
            <a:r>
              <a:rPr lang="en-US" sz="1400" dirty="0"/>
              <a:t>, 820 (2010)</a:t>
            </a:r>
          </a:p>
        </p:txBody>
      </p:sp>
      <p:grpSp>
        <p:nvGrpSpPr>
          <p:cNvPr id="130" name="Group 147">
            <a:extLst>
              <a:ext uri="{FF2B5EF4-FFF2-40B4-BE49-F238E27FC236}">
                <a16:creationId xmlns:a16="http://schemas.microsoft.com/office/drawing/2014/main" id="{CD9A8810-3633-4514-8F34-DCB0D4CA09AB}"/>
              </a:ext>
            </a:extLst>
          </p:cNvPr>
          <p:cNvGrpSpPr/>
          <p:nvPr/>
        </p:nvGrpSpPr>
        <p:grpSpPr>
          <a:xfrm>
            <a:off x="8074996" y="5731154"/>
            <a:ext cx="1234569" cy="1154347"/>
            <a:chOff x="2944670" y="5374928"/>
            <a:chExt cx="1234569" cy="1154347"/>
          </a:xfrm>
        </p:grpSpPr>
        <p:sp>
          <p:nvSpPr>
            <p:cNvPr id="131" name="TextBox 130">
              <a:extLst>
                <a:ext uri="{FF2B5EF4-FFF2-40B4-BE49-F238E27FC236}">
                  <a16:creationId xmlns:a16="http://schemas.microsoft.com/office/drawing/2014/main" id="{B8C3D05D-9B44-49BF-835C-922A73974E1C}"/>
                </a:ext>
              </a:extLst>
            </p:cNvPr>
            <p:cNvSpPr txBox="1"/>
            <p:nvPr/>
          </p:nvSpPr>
          <p:spPr>
            <a:xfrm>
              <a:off x="3204922" y="6129165"/>
              <a:ext cx="70404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000" dirty="0">
                  <a:solidFill>
                    <a:schemeClr val="tx1">
                      <a:lumMod val="50000"/>
                      <a:lumOff val="50000"/>
                    </a:schemeClr>
                  </a:solidFill>
                  <a:sym typeface="Wingdings" panose="05000000000000000000" pitchFamily="2" charset="2"/>
                </a:rPr>
                <a:t>2017</a:t>
              </a:r>
            </a:p>
          </p:txBody>
        </p:sp>
        <p:sp>
          <p:nvSpPr>
            <p:cNvPr id="132" name="TextBox 131">
              <a:extLst>
                <a:ext uri="{FF2B5EF4-FFF2-40B4-BE49-F238E27FC236}">
                  <a16:creationId xmlns:a16="http://schemas.microsoft.com/office/drawing/2014/main" id="{3035386F-5E30-419A-86FA-763147BF55DE}"/>
                </a:ext>
              </a:extLst>
            </p:cNvPr>
            <p:cNvSpPr txBox="1"/>
            <p:nvPr/>
          </p:nvSpPr>
          <p:spPr>
            <a:xfrm>
              <a:off x="2944670" y="5374928"/>
              <a:ext cx="123456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err="1"/>
                <a:t>triatomics</a:t>
              </a:r>
              <a:endParaRPr lang="en-US" sz="2000" dirty="0"/>
            </a:p>
          </p:txBody>
        </p: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84A8EAEA-3C38-401E-8F81-CAFEE45BC6D9}"/>
                </a:ext>
              </a:extLst>
            </p:cNvPr>
            <p:cNvCxnSpPr/>
            <p:nvPr/>
          </p:nvCxnSpPr>
          <p:spPr bwMode="auto">
            <a:xfrm>
              <a:off x="3556941" y="5733300"/>
              <a:ext cx="0" cy="384905"/>
            </a:xfrm>
            <a:prstGeom prst="line">
              <a:avLst/>
            </a:prstGeom>
            <a:solidFill>
              <a:schemeClr val="accent1"/>
            </a:solidFill>
            <a:ln w="2540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</p:grpSp>
      <p:sp>
        <p:nvSpPr>
          <p:cNvPr id="134" name="Rectangle 133">
            <a:extLst>
              <a:ext uri="{FF2B5EF4-FFF2-40B4-BE49-F238E27FC236}">
                <a16:creationId xmlns:a16="http://schemas.microsoft.com/office/drawing/2014/main" id="{C45CECF5-8978-4472-8BA8-2FB9B176A17E}"/>
              </a:ext>
            </a:extLst>
          </p:cNvPr>
          <p:cNvSpPr/>
          <p:nvPr/>
        </p:nvSpPr>
        <p:spPr>
          <a:xfrm>
            <a:off x="7895432" y="6126386"/>
            <a:ext cx="776175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dirty="0" err="1"/>
              <a:t>SrOH</a:t>
            </a:r>
            <a:endParaRPr lang="en-US" sz="2200" dirty="0"/>
          </a:p>
        </p:txBody>
      </p:sp>
      <p:sp>
        <p:nvSpPr>
          <p:cNvPr id="136" name="TextBox 135">
            <a:extLst>
              <a:ext uri="{FF2B5EF4-FFF2-40B4-BE49-F238E27FC236}">
                <a16:creationId xmlns:a16="http://schemas.microsoft.com/office/drawing/2014/main" id="{92F97788-15C9-4FE3-B121-A211EFBB7B4B}"/>
              </a:ext>
            </a:extLst>
          </p:cNvPr>
          <p:cNvSpPr txBox="1"/>
          <p:nvPr/>
        </p:nvSpPr>
        <p:spPr>
          <a:xfrm>
            <a:off x="9277573" y="6551058"/>
            <a:ext cx="300197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err="1"/>
              <a:t>Kozyryev</a:t>
            </a:r>
            <a:r>
              <a:rPr lang="en-US" sz="1400" dirty="0"/>
              <a:t> et al. PRL </a:t>
            </a:r>
            <a:r>
              <a:rPr lang="en-US" sz="1400" b="1" dirty="0"/>
              <a:t>118</a:t>
            </a:r>
            <a:r>
              <a:rPr lang="en-US" sz="1400" dirty="0"/>
              <a:t>, 173201 (2017)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4AC5890-9019-F591-67E9-A99A258C60E0}"/>
              </a:ext>
            </a:extLst>
          </p:cNvPr>
          <p:cNvSpPr txBox="1"/>
          <p:nvPr/>
        </p:nvSpPr>
        <p:spPr>
          <a:xfrm>
            <a:off x="10331239" y="861510"/>
            <a:ext cx="9685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dirty="0"/>
              <a:t>10</a:t>
            </a:r>
            <a:r>
              <a:rPr lang="en-US" baseline="30000" dirty="0"/>
              <a:t>-7</a:t>
            </a:r>
            <a:r>
              <a:rPr lang="en-US" dirty="0"/>
              <a:t> eV</a:t>
            </a:r>
          </a:p>
          <a:p>
            <a:pPr algn="ctr"/>
            <a:r>
              <a:rPr lang="en-US" dirty="0"/>
              <a:t>excess</a:t>
            </a:r>
          </a:p>
        </p:txBody>
      </p:sp>
    </p:spTree>
    <p:extLst>
      <p:ext uri="{BB962C8B-B14F-4D97-AF65-F5344CB8AC3E}">
        <p14:creationId xmlns:p14="http://schemas.microsoft.com/office/powerpoint/2010/main" val="727807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indefinite" accel="50000" decel="50000" autoRev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3.33333E-6 -0.22825 " pathEditMode="relative" rAng="0" ptsTypes="AA">
                                      <p:cBhvr>
                                        <p:cTn id="6" dur="500" fill="hold"/>
                                        <p:tgtEl>
                                          <p:spTgt spid="4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41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emph" presetSubtype="0" repeatCount="indefinite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8" dur="1000" fill="hold"/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514 -0.00255 L 0.09236 0.1736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875" y="8796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955 -0.00162 L -0.14705 -0.17778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48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875" y="-8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42" presetClass="path" presetSubtype="0" repeatCount="indefinite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1.11111E-6 L -3.33333E-6 0.22408 " pathEditMode="relative" rAng="0" ptsTypes="AA">
                                      <p:cBhvr>
                                        <p:cTn id="59" dur="500" fill="hold"/>
                                        <p:tgtEl>
                                          <p:spTgt spid="48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204"/>
                                    </p:animMotion>
                                  </p:childTnLst>
                                </p:cTn>
                              </p:par>
                              <p:par>
                                <p:cTn id="6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5" presetClass="emph" presetSubtype="0" repeatCount="indefinite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3" dur="1000" fill="hold"/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9 -0.00232 L -0.01042 -0.00232 " pathEditMode="relative" rAng="0" ptsTypes="AA">
                                      <p:cBhvr>
                                        <p:cTn id="75" dur="1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7" y="0"/>
                                    </p:animMotion>
                                  </p:childTnLst>
                                </p:cTn>
                              </p:par>
                              <p:par>
                                <p:cTn id="76" presetID="42" presetClass="path" presetSubtype="0" repeatCount="indefinite" accel="50000" decel="50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833 -0.00116 L 5.55556E-7 -0.00116 " pathEditMode="relative" rAng="0" ptsTypes="AA">
                                      <p:cBhvr>
                                        <p:cTn id="77" dur="1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0"/>
                                    </p:animMotion>
                                  </p:childTnLst>
                                </p:cTn>
                              </p:par>
                              <p:par>
                                <p:cTn id="7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3" dur="2000" fill="hold"/>
                                        <p:tgtEl>
                                          <p:spTgt spid="5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3" grpId="0" animBg="1"/>
      <p:bldP spid="413" grpId="1" animBg="1"/>
      <p:bldP spid="484" grpId="0"/>
      <p:bldP spid="508" grpId="0" animBg="1"/>
      <p:bldP spid="509" grpId="0" animBg="1"/>
      <p:bldP spid="510" grpId="0"/>
      <p:bldP spid="511" grpId="0"/>
      <p:bldP spid="512" grpId="0"/>
      <p:bldP spid="513" grpId="0" animBg="1"/>
      <p:bldP spid="513" grpId="1" animBg="1"/>
      <p:bldP spid="514" grpId="0" animBg="1"/>
      <p:bldP spid="514" grpId="1" animBg="1"/>
      <p:bldP spid="515" grpId="0"/>
      <p:bldP spid="519" grpId="0"/>
      <p:bldP spid="533" grpId="0"/>
      <p:bldP spid="534" grpId="0"/>
      <p:bldP spid="535" grpId="0"/>
      <p:bldP spid="536" grpId="0"/>
      <p:bldP spid="537" grpId="0"/>
      <p:bldP spid="538" grpId="0"/>
      <p:bldP spid="134" grpId="0"/>
      <p:bldP spid="136" grpId="0"/>
      <p:bldP spid="3" grpId="0"/>
      <p:bldP spid="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847EAE8-F97D-4C00-9FEE-072F826F5ADC}"/>
              </a:ext>
            </a:extLst>
          </p:cNvPr>
          <p:cNvSpPr/>
          <p:nvPr/>
        </p:nvSpPr>
        <p:spPr>
          <a:xfrm>
            <a:off x="49985" y="6073791"/>
            <a:ext cx="40496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b="1" dirty="0"/>
              <a:t>Theory:</a:t>
            </a:r>
            <a:r>
              <a:rPr lang="en-US" sz="1600" i="1" dirty="0">
                <a:solidFill>
                  <a:schemeClr val="bg1">
                    <a:lumMod val="50000"/>
                  </a:schemeClr>
                </a:solidFill>
              </a:rPr>
              <a:t> J. Chem. Phys.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</a:rPr>
              <a:t>145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</a:rPr>
              <a:t> 024309 (2016)</a:t>
            </a:r>
          </a:p>
          <a:p>
            <a:r>
              <a:rPr lang="en-US" sz="1600" i="1" dirty="0">
                <a:solidFill>
                  <a:schemeClr val="bg1">
                    <a:lumMod val="50000"/>
                  </a:schemeClr>
                </a:solidFill>
                <a:effectLst/>
              </a:rPr>
              <a:t>               Chin. Phys. B </a:t>
            </a:r>
            <a:r>
              <a:rPr lang="en-US" sz="1600" b="1" dirty="0">
                <a:solidFill>
                  <a:schemeClr val="bg1">
                    <a:lumMod val="50000"/>
                  </a:schemeClr>
                </a:solidFill>
                <a:effectLst/>
              </a:rPr>
              <a:t>25</a:t>
            </a:r>
            <a:r>
              <a:rPr lang="en-US" sz="1600" dirty="0">
                <a:solidFill>
                  <a:schemeClr val="bg1">
                    <a:lumMod val="50000"/>
                  </a:schemeClr>
                </a:solidFill>
                <a:effectLst/>
              </a:rPr>
              <a:t> 043101 (2016)</a:t>
            </a:r>
          </a:p>
          <a:p>
            <a:r>
              <a:rPr lang="en-US" sz="1600" b="1" dirty="0">
                <a:solidFill>
                  <a:srgbClr val="00B050"/>
                </a:solidFill>
                <a:effectLst/>
              </a:rPr>
              <a:t>Experiment: </a:t>
            </a:r>
            <a:r>
              <a:rPr lang="en-US" sz="1600" dirty="0">
                <a:solidFill>
                  <a:srgbClr val="00B050"/>
                </a:solidFill>
                <a:effectLst/>
              </a:rPr>
              <a:t>Semco et al. - in preparation.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1F41C6B-1F5C-0F02-4B18-87DAD5984E18}"/>
              </a:ext>
            </a:extLst>
          </p:cNvPr>
          <p:cNvGrpSpPr/>
          <p:nvPr/>
        </p:nvGrpSpPr>
        <p:grpSpPr>
          <a:xfrm>
            <a:off x="52700" y="626737"/>
            <a:ext cx="7464245" cy="5325819"/>
            <a:chOff x="52700" y="619537"/>
            <a:chExt cx="7464245" cy="5325819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3428521-9F51-AB61-338C-4E0BBAD4F4A2}"/>
                </a:ext>
              </a:extLst>
            </p:cNvPr>
            <p:cNvGrpSpPr/>
            <p:nvPr/>
          </p:nvGrpSpPr>
          <p:grpSpPr>
            <a:xfrm>
              <a:off x="52700" y="619537"/>
              <a:ext cx="7464245" cy="5325819"/>
              <a:chOff x="52700" y="619537"/>
              <a:chExt cx="7464245" cy="5325819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55AFC290-37CE-4D89-AC3F-9BAE4FDC66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alphaModFix/>
              </a:blip>
              <a:stretch>
                <a:fillRect/>
              </a:stretch>
            </p:blipFill>
            <p:spPr>
              <a:xfrm>
                <a:off x="52700" y="619537"/>
                <a:ext cx="7464245" cy="5325819"/>
              </a:xfrm>
              <a:prstGeom prst="rect">
                <a:avLst/>
              </a:prstGeom>
            </p:spPr>
          </p:pic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3D67AEF5-4F52-43A6-8CF7-DE8924119B26}"/>
                  </a:ext>
                </a:extLst>
              </p:cNvPr>
              <p:cNvGrpSpPr/>
              <p:nvPr/>
            </p:nvGrpSpPr>
            <p:grpSpPr>
              <a:xfrm>
                <a:off x="1667374" y="2986903"/>
                <a:ext cx="519940" cy="2671792"/>
                <a:chOff x="2004646" y="2997902"/>
                <a:chExt cx="546295" cy="2807224"/>
              </a:xfrm>
            </p:grpSpPr>
            <p:sp>
              <p:nvSpPr>
                <p:cNvPr id="12" name="Rectangle 11">
                  <a:extLst>
                    <a:ext uri="{FF2B5EF4-FFF2-40B4-BE49-F238E27FC236}">
                      <a16:creationId xmlns:a16="http://schemas.microsoft.com/office/drawing/2014/main" id="{19335A7F-7637-45F8-9F9E-4FC5B5BC7441}"/>
                    </a:ext>
                  </a:extLst>
                </p:cNvPr>
                <p:cNvSpPr/>
                <p:nvPr/>
              </p:nvSpPr>
              <p:spPr>
                <a:xfrm>
                  <a:off x="2004646" y="2997902"/>
                  <a:ext cx="287216" cy="280722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3" name="Rectangle 12">
                  <a:extLst>
                    <a:ext uri="{FF2B5EF4-FFF2-40B4-BE49-F238E27FC236}">
                      <a16:creationId xmlns:a16="http://schemas.microsoft.com/office/drawing/2014/main" id="{DF6C0911-8024-48ED-8DED-92B590D39676}"/>
                    </a:ext>
                  </a:extLst>
                </p:cNvPr>
                <p:cNvSpPr/>
                <p:nvPr/>
              </p:nvSpPr>
              <p:spPr>
                <a:xfrm>
                  <a:off x="2263726" y="4042410"/>
                  <a:ext cx="287215" cy="17278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422B616-45B8-51FB-BC3A-F229EBA869C2}"/>
                </a:ext>
              </a:extLst>
            </p:cNvPr>
            <p:cNvSpPr/>
            <p:nvPr/>
          </p:nvSpPr>
          <p:spPr>
            <a:xfrm>
              <a:off x="1345606" y="3835694"/>
              <a:ext cx="242002" cy="13324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4B5E14E1-3A95-66A4-5F77-AFFBDB1A16B1}"/>
                </a:ext>
              </a:extLst>
            </p:cNvPr>
            <p:cNvSpPr/>
            <p:nvPr/>
          </p:nvSpPr>
          <p:spPr>
            <a:xfrm rot="20380820">
              <a:off x="2358839" y="3713986"/>
              <a:ext cx="242002" cy="1427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80E9067-1E73-DC7C-11C3-7B8D76E8AF06}"/>
                </a:ext>
              </a:extLst>
            </p:cNvPr>
            <p:cNvSpPr/>
            <p:nvPr/>
          </p:nvSpPr>
          <p:spPr>
            <a:xfrm rot="19262476">
              <a:off x="4002969" y="3513113"/>
              <a:ext cx="242002" cy="142768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0298A163-02BE-CF74-C75A-6BB2D9A2CCA6}"/>
                </a:ext>
              </a:extLst>
            </p:cNvPr>
            <p:cNvSpPr/>
            <p:nvPr/>
          </p:nvSpPr>
          <p:spPr>
            <a:xfrm rot="18426064">
              <a:off x="5808914" y="2858929"/>
              <a:ext cx="242002" cy="142768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E19B5FC4-D635-4D5C-822A-78CEA12D7B3C}"/>
                </a:ext>
              </a:extLst>
            </p:cNvPr>
            <p:cNvSpPr txBox="1"/>
            <p:nvPr/>
          </p:nvSpPr>
          <p:spPr>
            <a:xfrm rot="5400000">
              <a:off x="1133947" y="3445147"/>
              <a:ext cx="676176" cy="351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0.999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A64B3B4-0097-413C-A32C-05B870ADBBD9}"/>
                </a:ext>
              </a:extLst>
            </p:cNvPr>
            <p:cNvSpPr txBox="1"/>
            <p:nvPr/>
          </p:nvSpPr>
          <p:spPr>
            <a:xfrm rot="3919813">
              <a:off x="1618610" y="3225116"/>
              <a:ext cx="824166" cy="351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5 x 10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-4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8C3DF26-86C3-BCC2-52F9-B2F6E0120BEE}"/>
                </a:ext>
              </a:extLst>
            </p:cNvPr>
            <p:cNvSpPr txBox="1"/>
            <p:nvPr/>
          </p:nvSpPr>
          <p:spPr>
            <a:xfrm rot="2885214">
              <a:off x="3049508" y="3373345"/>
              <a:ext cx="824166" cy="351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6 x 10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-4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C5E9E9B9-0DBE-8437-1012-0134FBAB7A66}"/>
                </a:ext>
              </a:extLst>
            </p:cNvPr>
            <p:cNvSpPr txBox="1"/>
            <p:nvPr/>
          </p:nvSpPr>
          <p:spPr>
            <a:xfrm rot="2065608">
              <a:off x="5437617" y="3249372"/>
              <a:ext cx="517507" cy="35151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>
                      <a:lumMod val="50000"/>
                    </a:schemeClr>
                  </a:solidFill>
                </a:rPr>
                <a:t>10</a:t>
              </a:r>
              <a:r>
                <a:rPr lang="en-US" baseline="30000" dirty="0">
                  <a:solidFill>
                    <a:schemeClr val="bg1">
                      <a:lumMod val="50000"/>
                    </a:schemeClr>
                  </a:solidFill>
                </a:rPr>
                <a:t>-7</a:t>
              </a:r>
              <a:endParaRPr lang="en-US" dirty="0">
                <a:solidFill>
                  <a:schemeClr val="bg1">
                    <a:lumMod val="50000"/>
                  </a:schemeClr>
                </a:solidFill>
              </a:endParaRPr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BFACC191-AC49-7093-5B64-C2C76845FDC4}"/>
              </a:ext>
            </a:extLst>
          </p:cNvPr>
          <p:cNvSpPr/>
          <p:nvPr/>
        </p:nvSpPr>
        <p:spPr>
          <a:xfrm>
            <a:off x="476501" y="1560592"/>
            <a:ext cx="137849" cy="19853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1984ABAA-F413-4105-BEB5-B2184297C656}"/>
              </a:ext>
            </a:extLst>
          </p:cNvPr>
          <p:cNvSpPr txBox="1"/>
          <p:nvPr/>
        </p:nvSpPr>
        <p:spPr>
          <a:xfrm>
            <a:off x="418904" y="1452815"/>
            <a:ext cx="3145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6</a:t>
            </a:r>
          </a:p>
        </p:txBody>
      </p:sp>
      <p:sp>
        <p:nvSpPr>
          <p:cNvPr id="155" name="Rectangle 154">
            <a:extLst>
              <a:ext uri="{FF2B5EF4-FFF2-40B4-BE49-F238E27FC236}">
                <a16:creationId xmlns:a16="http://schemas.microsoft.com/office/drawing/2014/main" id="{DF76CAB5-E3F6-FDF3-7B5B-B8B78E01FE6B}"/>
              </a:ext>
            </a:extLst>
          </p:cNvPr>
          <p:cNvSpPr/>
          <p:nvPr/>
        </p:nvSpPr>
        <p:spPr>
          <a:xfrm>
            <a:off x="6343624" y="4551931"/>
            <a:ext cx="1090467" cy="3130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FF32B4C1-AECC-68BD-3310-64F8F091D0EB}"/>
              </a:ext>
            </a:extLst>
          </p:cNvPr>
          <p:cNvGrpSpPr/>
          <p:nvPr/>
        </p:nvGrpSpPr>
        <p:grpSpPr>
          <a:xfrm>
            <a:off x="8080928" y="6237283"/>
            <a:ext cx="4288493" cy="633739"/>
            <a:chOff x="8080928" y="6237283"/>
            <a:chExt cx="4288493" cy="633739"/>
          </a:xfrm>
        </p:grpSpPr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9EA8587C-264E-21C9-4CDC-4D0C7DDFE91C}"/>
                </a:ext>
              </a:extLst>
            </p:cNvPr>
            <p:cNvSpPr txBox="1"/>
            <p:nvPr/>
          </p:nvSpPr>
          <p:spPr>
            <a:xfrm>
              <a:off x="8080928" y="6532468"/>
              <a:ext cx="4288493" cy="338554"/>
            </a:xfrm>
            <a:prstGeom prst="rect">
              <a:avLst/>
            </a:prstGeom>
            <a:noFill/>
            <a:ln w="12700">
              <a:noFill/>
            </a:ln>
          </p:spPr>
          <p:txBody>
            <a:bodyPr wrap="square">
              <a:spAutoFit/>
            </a:bodyPr>
            <a:lstStyle/>
            <a:p>
              <a:pPr algn="ctr"/>
              <a:r>
                <a:rPr lang="en-US" sz="1600" dirty="0">
                  <a:solidFill>
                    <a:srgbClr val="00B050"/>
                  </a:solidFill>
                  <a:effectLst/>
                </a:rPr>
                <a:t>J. Daniel et al., </a:t>
              </a:r>
              <a:r>
                <a:rPr lang="en-US" sz="1600" i="1" dirty="0">
                  <a:solidFill>
                    <a:srgbClr val="00B050"/>
                  </a:solidFill>
                  <a:effectLst/>
                </a:rPr>
                <a:t>Phys. Rev. A</a:t>
              </a:r>
              <a:r>
                <a:rPr lang="en-US" sz="1600" dirty="0">
                  <a:solidFill>
                    <a:srgbClr val="00B050"/>
                  </a:solidFill>
                  <a:effectLst/>
                </a:rPr>
                <a:t> </a:t>
              </a:r>
              <a:r>
                <a:rPr lang="en-US" sz="1600" b="1" dirty="0">
                  <a:solidFill>
                    <a:srgbClr val="00B050"/>
                  </a:solidFill>
                  <a:effectLst/>
                </a:rPr>
                <a:t>108</a:t>
              </a:r>
              <a:r>
                <a:rPr lang="en-US" sz="1600" dirty="0">
                  <a:solidFill>
                    <a:srgbClr val="00B050"/>
                  </a:solidFill>
                  <a:effectLst/>
                </a:rPr>
                <a:t>, </a:t>
              </a:r>
              <a:r>
                <a:rPr lang="en-US" sz="1600" dirty="0">
                  <a:solidFill>
                    <a:srgbClr val="00B050"/>
                  </a:solidFill>
                </a:rPr>
                <a:t>062821</a:t>
              </a:r>
              <a:r>
                <a:rPr lang="en-US" sz="1600" dirty="0">
                  <a:solidFill>
                    <a:srgbClr val="00B050"/>
                  </a:solidFill>
                  <a:effectLst/>
                </a:rPr>
                <a:t> (2023)</a:t>
              </a:r>
            </a:p>
          </p:txBody>
        </p:sp>
        <p:sp>
          <p:nvSpPr>
            <p:cNvPr id="148" name="TextBox 147">
              <a:extLst>
                <a:ext uri="{FF2B5EF4-FFF2-40B4-BE49-F238E27FC236}">
                  <a16:creationId xmlns:a16="http://schemas.microsoft.com/office/drawing/2014/main" id="{BD4035B8-FB8D-7122-7074-E167EF29D4F1}"/>
                </a:ext>
              </a:extLst>
            </p:cNvPr>
            <p:cNvSpPr txBox="1"/>
            <p:nvPr/>
          </p:nvSpPr>
          <p:spPr>
            <a:xfrm>
              <a:off x="9810787" y="6237283"/>
              <a:ext cx="2548769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de-DE" sz="1600" i="1" dirty="0"/>
                <a:t>Z. Naturf</a:t>
              </a:r>
              <a:r>
                <a:rPr lang="de-DE" sz="1600" dirty="0"/>
                <a:t>. </a:t>
              </a:r>
              <a:r>
                <a:rPr lang="de-DE" sz="1600" b="1" dirty="0"/>
                <a:t>28A</a:t>
              </a:r>
              <a:r>
                <a:rPr lang="de-DE" sz="1600" dirty="0"/>
                <a:t>, 1066 (1973)</a:t>
              </a:r>
              <a:endParaRPr lang="en-US" sz="1600" dirty="0"/>
            </a:p>
          </p:txBody>
        </p:sp>
      </p:grpSp>
      <p:sp>
        <p:nvSpPr>
          <p:cNvPr id="150" name="TextBox 149">
            <a:extLst>
              <a:ext uri="{FF2B5EF4-FFF2-40B4-BE49-F238E27FC236}">
                <a16:creationId xmlns:a16="http://schemas.microsoft.com/office/drawing/2014/main" id="{2E22D078-20A9-36CD-A508-4D398E30C880}"/>
              </a:ext>
            </a:extLst>
          </p:cNvPr>
          <p:cNvSpPr txBox="1"/>
          <p:nvPr/>
        </p:nvSpPr>
        <p:spPr>
          <a:xfrm>
            <a:off x="5823415" y="1720691"/>
            <a:ext cx="177003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/>
              <a:t>Γ</a:t>
            </a:r>
            <a:r>
              <a:rPr lang="en-US" sz="2000" dirty="0"/>
              <a:t> = 1/</a:t>
            </a:r>
            <a:r>
              <a:rPr lang="el-GR" sz="2000" dirty="0"/>
              <a:t>τ</a:t>
            </a:r>
            <a:r>
              <a:rPr lang="en-US" sz="2000" dirty="0"/>
              <a:t> </a:t>
            </a:r>
          </a:p>
          <a:p>
            <a:r>
              <a:rPr lang="en-US" sz="2000" dirty="0"/>
              <a:t>   = 2</a:t>
            </a:r>
            <a:r>
              <a:rPr lang="el-GR" sz="2000" dirty="0"/>
              <a:t>π</a:t>
            </a:r>
            <a:r>
              <a:rPr lang="en-US" sz="2000" dirty="0"/>
              <a:t>(27 MHz)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3CF90ED-6C2C-EB35-F06E-DC841A1AE952}"/>
              </a:ext>
            </a:extLst>
          </p:cNvPr>
          <p:cNvGrpSpPr/>
          <p:nvPr/>
        </p:nvGrpSpPr>
        <p:grpSpPr>
          <a:xfrm>
            <a:off x="8663453" y="350448"/>
            <a:ext cx="3231096" cy="1902783"/>
            <a:chOff x="8663453" y="350448"/>
            <a:chExt cx="3231096" cy="1902783"/>
          </a:xfrm>
        </p:grpSpPr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D471E967-22F8-698D-0A36-AF4C238C20E5}"/>
                </a:ext>
              </a:extLst>
            </p:cNvPr>
            <p:cNvSpPr txBox="1"/>
            <p:nvPr/>
          </p:nvSpPr>
          <p:spPr>
            <a:xfrm>
              <a:off x="9611887" y="350448"/>
              <a:ext cx="737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F’=2-5</a:t>
              </a:r>
            </a:p>
          </p:txBody>
        </p:sp>
        <p:pic>
          <p:nvPicPr>
            <p:cNvPr id="124" name="Picture 123">
              <a:extLst>
                <a:ext uri="{FF2B5EF4-FFF2-40B4-BE49-F238E27FC236}">
                  <a16:creationId xmlns:a16="http://schemas.microsoft.com/office/drawing/2014/main" id="{22778EA6-7294-2AB4-0CDE-BDFF28C507E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7515" r="30239"/>
            <a:stretch/>
          </p:blipFill>
          <p:spPr>
            <a:xfrm>
              <a:off x="8663453" y="482493"/>
              <a:ext cx="234126" cy="1687502"/>
            </a:xfrm>
            <a:prstGeom prst="rect">
              <a:avLst/>
            </a:prstGeom>
          </p:spPr>
        </p:pic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9FC6C7D1-B1E1-7B83-472E-872906D18AFB}"/>
                </a:ext>
              </a:extLst>
            </p:cNvPr>
            <p:cNvCxnSpPr>
              <a:cxnSpLocks/>
            </p:cNvCxnSpPr>
            <p:nvPr/>
          </p:nvCxnSpPr>
          <p:spPr>
            <a:xfrm>
              <a:off x="8925836" y="1971731"/>
              <a:ext cx="650476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47F37FB4-E8FF-231A-045A-5F5BD8C35583}"/>
                </a:ext>
              </a:extLst>
            </p:cNvPr>
            <p:cNvSpPr txBox="1"/>
            <p:nvPr/>
          </p:nvSpPr>
          <p:spPr>
            <a:xfrm>
              <a:off x="8851633" y="1645950"/>
              <a:ext cx="7889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</a:t>
              </a:r>
              <a:r>
                <a:rPr lang="en-US" sz="1600" baseline="-25000" dirty="0"/>
                <a:t>1</a:t>
              </a:r>
              <a:r>
                <a:rPr lang="en-US" sz="1600" dirty="0"/>
                <a:t>’=3/2</a:t>
              </a:r>
            </a:p>
          </p:txBody>
        </p:sp>
        <p:cxnSp>
          <p:nvCxnSpPr>
            <p:cNvPr id="127" name="Straight Connector 126">
              <a:extLst>
                <a:ext uri="{FF2B5EF4-FFF2-40B4-BE49-F238E27FC236}">
                  <a16:creationId xmlns:a16="http://schemas.microsoft.com/office/drawing/2014/main" id="{3E655BAF-67DD-A9FC-80F8-934CD9F7DD6D}"/>
                </a:ext>
              </a:extLst>
            </p:cNvPr>
            <p:cNvCxnSpPr>
              <a:cxnSpLocks/>
            </p:cNvCxnSpPr>
            <p:nvPr/>
          </p:nvCxnSpPr>
          <p:spPr>
            <a:xfrm>
              <a:off x="8925836" y="1434713"/>
              <a:ext cx="6492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8" name="TextBox 127">
              <a:extLst>
                <a:ext uri="{FF2B5EF4-FFF2-40B4-BE49-F238E27FC236}">
                  <a16:creationId xmlns:a16="http://schemas.microsoft.com/office/drawing/2014/main" id="{E56B5B5D-2BD5-3F9E-A903-8F587B09BB6C}"/>
                </a:ext>
              </a:extLst>
            </p:cNvPr>
            <p:cNvSpPr txBox="1"/>
            <p:nvPr/>
          </p:nvSpPr>
          <p:spPr>
            <a:xfrm>
              <a:off x="8839773" y="1117712"/>
              <a:ext cx="7889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</a:t>
              </a:r>
              <a:r>
                <a:rPr lang="en-US" sz="1600" baseline="-25000" dirty="0"/>
                <a:t>1</a:t>
              </a:r>
              <a:r>
                <a:rPr lang="en-US" sz="1600" dirty="0"/>
                <a:t>’=5/2</a:t>
              </a:r>
            </a:p>
          </p:txBody>
        </p:sp>
        <p:cxnSp>
          <p:nvCxnSpPr>
            <p:cNvPr id="129" name="Straight Connector 128">
              <a:extLst>
                <a:ext uri="{FF2B5EF4-FFF2-40B4-BE49-F238E27FC236}">
                  <a16:creationId xmlns:a16="http://schemas.microsoft.com/office/drawing/2014/main" id="{0B508BCE-7015-FC23-7A7F-2D6223A86939}"/>
                </a:ext>
              </a:extLst>
            </p:cNvPr>
            <p:cNvCxnSpPr>
              <a:cxnSpLocks/>
            </p:cNvCxnSpPr>
            <p:nvPr/>
          </p:nvCxnSpPr>
          <p:spPr>
            <a:xfrm>
              <a:off x="8924779" y="940801"/>
              <a:ext cx="649224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4604A6A-858F-A9E5-79D2-39FD0241DB15}"/>
                </a:ext>
              </a:extLst>
            </p:cNvPr>
            <p:cNvSpPr txBox="1"/>
            <p:nvPr/>
          </p:nvSpPr>
          <p:spPr>
            <a:xfrm>
              <a:off x="9636967" y="993226"/>
              <a:ext cx="737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F’=1-4</a:t>
              </a:r>
            </a:p>
          </p:txBody>
        </p:sp>
        <p:cxnSp>
          <p:nvCxnSpPr>
            <p:cNvPr id="131" name="Straight Connector 130">
              <a:extLst>
                <a:ext uri="{FF2B5EF4-FFF2-40B4-BE49-F238E27FC236}">
                  <a16:creationId xmlns:a16="http://schemas.microsoft.com/office/drawing/2014/main" id="{76EE9496-3405-E427-7819-4ACE7C3820BA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670677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2" name="Straight Connector 131">
              <a:extLst>
                <a:ext uri="{FF2B5EF4-FFF2-40B4-BE49-F238E27FC236}">
                  <a16:creationId xmlns:a16="http://schemas.microsoft.com/office/drawing/2014/main" id="{0C1CAD36-AB37-98B2-FB08-1BA07905A0AB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756822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3" name="Straight Connector 132">
              <a:extLst>
                <a:ext uri="{FF2B5EF4-FFF2-40B4-BE49-F238E27FC236}">
                  <a16:creationId xmlns:a16="http://schemas.microsoft.com/office/drawing/2014/main" id="{7BF42706-DA7D-F707-ED7F-43A175D882F6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852072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4" name="Straight Connector 133">
              <a:extLst>
                <a:ext uri="{FF2B5EF4-FFF2-40B4-BE49-F238E27FC236}">
                  <a16:creationId xmlns:a16="http://schemas.microsoft.com/office/drawing/2014/main" id="{FA43C04B-61F8-78CC-161F-D2F610588EB6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945838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5" name="Straight Connector 134">
              <a:extLst>
                <a:ext uri="{FF2B5EF4-FFF2-40B4-BE49-F238E27FC236}">
                  <a16:creationId xmlns:a16="http://schemas.microsoft.com/office/drawing/2014/main" id="{4F94A9C9-F911-2898-4510-51E59267AF95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1298476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6" name="Straight Connector 135">
              <a:extLst>
                <a:ext uri="{FF2B5EF4-FFF2-40B4-BE49-F238E27FC236}">
                  <a16:creationId xmlns:a16="http://schemas.microsoft.com/office/drawing/2014/main" id="{4AC6C770-FC35-1D0C-BC56-92BFB8589836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1384621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7" name="Straight Connector 136">
              <a:extLst>
                <a:ext uri="{FF2B5EF4-FFF2-40B4-BE49-F238E27FC236}">
                  <a16:creationId xmlns:a16="http://schemas.microsoft.com/office/drawing/2014/main" id="{0285775A-A41C-58B1-0A44-F1A2B0D10BFF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1479871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8" name="Straight Connector 137">
              <a:extLst>
                <a:ext uri="{FF2B5EF4-FFF2-40B4-BE49-F238E27FC236}">
                  <a16:creationId xmlns:a16="http://schemas.microsoft.com/office/drawing/2014/main" id="{3DCE8C1D-1824-3B46-AEDA-680C2B292D9B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1573637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9" name="Straight Connector 138">
              <a:extLst>
                <a:ext uri="{FF2B5EF4-FFF2-40B4-BE49-F238E27FC236}">
                  <a16:creationId xmlns:a16="http://schemas.microsoft.com/office/drawing/2014/main" id="{16301237-BFFA-FB0E-644F-8450B093CA96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1970882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0" name="Straight Connector 139">
              <a:extLst>
                <a:ext uri="{FF2B5EF4-FFF2-40B4-BE49-F238E27FC236}">
                  <a16:creationId xmlns:a16="http://schemas.microsoft.com/office/drawing/2014/main" id="{4C36789A-7830-F480-06C0-7467E19F252D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2057027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1" name="Straight Connector 140">
              <a:extLst>
                <a:ext uri="{FF2B5EF4-FFF2-40B4-BE49-F238E27FC236}">
                  <a16:creationId xmlns:a16="http://schemas.microsoft.com/office/drawing/2014/main" id="{5887BB99-42CD-01E5-B482-46959E8C5081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2152277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2" name="Straight Connector 141">
              <a:extLst>
                <a:ext uri="{FF2B5EF4-FFF2-40B4-BE49-F238E27FC236}">
                  <a16:creationId xmlns:a16="http://schemas.microsoft.com/office/drawing/2014/main" id="{5F2ACCC3-5CBE-2F91-D385-2EFCEDCDBA2D}"/>
                </a:ext>
              </a:extLst>
            </p:cNvPr>
            <p:cNvCxnSpPr>
              <a:cxnSpLocks/>
            </p:cNvCxnSpPr>
            <p:nvPr/>
          </p:nvCxnSpPr>
          <p:spPr>
            <a:xfrm>
              <a:off x="9701260" y="2246043"/>
              <a:ext cx="548640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TextBox 142">
              <a:extLst>
                <a:ext uri="{FF2B5EF4-FFF2-40B4-BE49-F238E27FC236}">
                  <a16:creationId xmlns:a16="http://schemas.microsoft.com/office/drawing/2014/main" id="{07C398F8-1620-35B1-29ED-A9DEE9C93492}"/>
                </a:ext>
              </a:extLst>
            </p:cNvPr>
            <p:cNvSpPr txBox="1"/>
            <p:nvPr/>
          </p:nvSpPr>
          <p:spPr>
            <a:xfrm>
              <a:off x="9645457" y="1675588"/>
              <a:ext cx="7377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/>
                <a:t>F’=0-3</a:t>
              </a:r>
            </a:p>
          </p:txBody>
        </p:sp>
        <p:sp>
          <p:nvSpPr>
            <p:cNvPr id="144" name="TextBox 143">
              <a:extLst>
                <a:ext uri="{FF2B5EF4-FFF2-40B4-BE49-F238E27FC236}">
                  <a16:creationId xmlns:a16="http://schemas.microsoft.com/office/drawing/2014/main" id="{B540D1FB-14AB-26D7-54F1-EAE3F0BB4017}"/>
                </a:ext>
              </a:extLst>
            </p:cNvPr>
            <p:cNvSpPr txBox="1"/>
            <p:nvPr/>
          </p:nvSpPr>
          <p:spPr>
            <a:xfrm>
              <a:off x="8839773" y="602247"/>
              <a:ext cx="7889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</a:t>
              </a:r>
              <a:r>
                <a:rPr lang="en-US" sz="1600" baseline="-25000" dirty="0"/>
                <a:t>1</a:t>
              </a:r>
              <a:r>
                <a:rPr lang="en-US" sz="1600" dirty="0"/>
                <a:t>’=7/2</a:t>
              </a:r>
            </a:p>
          </p:txBody>
        </p:sp>
        <p:sp>
          <p:nvSpPr>
            <p:cNvPr id="145" name="Right Brace 144">
              <a:extLst>
                <a:ext uri="{FF2B5EF4-FFF2-40B4-BE49-F238E27FC236}">
                  <a16:creationId xmlns:a16="http://schemas.microsoft.com/office/drawing/2014/main" id="{80B01FCC-83F3-3E4F-78AE-398F6F7246D0}"/>
                </a:ext>
              </a:extLst>
            </p:cNvPr>
            <p:cNvSpPr/>
            <p:nvPr/>
          </p:nvSpPr>
          <p:spPr>
            <a:xfrm>
              <a:off x="10347715" y="537379"/>
              <a:ext cx="146693" cy="1687497"/>
            </a:xfrm>
            <a:prstGeom prst="rightBrace">
              <a:avLst>
                <a:gd name="adj1" fmla="val 126231"/>
                <a:gd name="adj2" fmla="val 50000"/>
              </a:avLst>
            </a:prstGeom>
            <a:ln w="12700">
              <a:solidFill>
                <a:schemeClr val="tx1"/>
              </a:solidFill>
            </a:ln>
            <a:effectLst/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b="1" dirty="0"/>
            </a:p>
          </p:txBody>
        </p:sp>
        <p:sp>
          <p:nvSpPr>
            <p:cNvPr id="146" name="TextBox 145">
              <a:extLst>
                <a:ext uri="{FF2B5EF4-FFF2-40B4-BE49-F238E27FC236}">
                  <a16:creationId xmlns:a16="http://schemas.microsoft.com/office/drawing/2014/main" id="{39D1315F-70FC-3F2C-3C66-2757194EAC0C}"/>
                </a:ext>
              </a:extLst>
            </p:cNvPr>
            <p:cNvSpPr txBox="1"/>
            <p:nvPr/>
          </p:nvSpPr>
          <p:spPr>
            <a:xfrm>
              <a:off x="10446845" y="1153118"/>
              <a:ext cx="1447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US" sz="2000" dirty="0"/>
                <a:t> 500 MHz</a:t>
              </a:r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1A9D595A-7AEA-BD12-BDAD-9E6987B8B88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66891" y="1545345"/>
              <a:ext cx="1172116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(partially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resolved)</a:t>
              </a:r>
              <a:endParaRPr kumimoji="0" lang="en-US" altLang="en-US" sz="2000" b="0" i="0" u="none" strike="noStrike" cap="none" normalizeH="0" baseline="30000" dirty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</p:grpSp>
      <p:sp>
        <p:nvSpPr>
          <p:cNvPr id="164" name="Right Brace 163">
            <a:extLst>
              <a:ext uri="{FF2B5EF4-FFF2-40B4-BE49-F238E27FC236}">
                <a16:creationId xmlns:a16="http://schemas.microsoft.com/office/drawing/2014/main" id="{90B35B3E-DE3E-4077-2EC7-DCF0EE901D39}"/>
              </a:ext>
            </a:extLst>
          </p:cNvPr>
          <p:cNvSpPr/>
          <p:nvPr/>
        </p:nvSpPr>
        <p:spPr>
          <a:xfrm>
            <a:off x="8808909" y="5058460"/>
            <a:ext cx="146693" cy="269804"/>
          </a:xfrm>
          <a:prstGeom prst="rightBrace">
            <a:avLst>
              <a:gd name="adj1" fmla="val 126231"/>
              <a:gd name="adj2" fmla="val 50000"/>
            </a:avLst>
          </a:prstGeom>
          <a:ln w="12700">
            <a:solidFill>
              <a:schemeClr val="tx1"/>
            </a:solidFill>
          </a:ln>
          <a:effectLst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b="1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80C6DDF9-EA02-91F4-0365-FAED995DB858}"/>
              </a:ext>
            </a:extLst>
          </p:cNvPr>
          <p:cNvGrpSpPr/>
          <p:nvPr/>
        </p:nvGrpSpPr>
        <p:grpSpPr>
          <a:xfrm>
            <a:off x="7172167" y="1082281"/>
            <a:ext cx="3214313" cy="4591552"/>
            <a:chOff x="7172167" y="1082281"/>
            <a:chExt cx="3214313" cy="4591552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781DA45E-E4B7-66C8-A3D0-055DFC77B3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l="11389" r="1"/>
            <a:stretch/>
          </p:blipFill>
          <p:spPr>
            <a:xfrm>
              <a:off x="7797236" y="1476314"/>
              <a:ext cx="387509" cy="3724865"/>
            </a:xfrm>
            <a:prstGeom prst="rect">
              <a:avLst/>
            </a:prstGeom>
          </p:spPr>
        </p:pic>
        <p:cxnSp>
          <p:nvCxnSpPr>
            <p:cNvPr id="75" name="Straight Connector 74">
              <a:extLst>
                <a:ext uri="{FF2B5EF4-FFF2-40B4-BE49-F238E27FC236}">
                  <a16:creationId xmlns:a16="http://schemas.microsoft.com/office/drawing/2014/main" id="{BE284ABC-9CC3-FB98-149A-F97417BD680E}"/>
                </a:ext>
              </a:extLst>
            </p:cNvPr>
            <p:cNvCxnSpPr>
              <a:cxnSpLocks/>
            </p:cNvCxnSpPr>
            <p:nvPr/>
          </p:nvCxnSpPr>
          <p:spPr>
            <a:xfrm>
              <a:off x="7714846" y="5201182"/>
              <a:ext cx="794714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827E9331-7A3E-DF26-D265-7AD2267988BD}"/>
                </a:ext>
              </a:extLst>
            </p:cNvPr>
            <p:cNvSpPr txBox="1"/>
            <p:nvPr/>
          </p:nvSpPr>
          <p:spPr>
            <a:xfrm>
              <a:off x="7190343" y="4983804"/>
              <a:ext cx="52450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J=1</a:t>
              </a:r>
            </a:p>
          </p:txBody>
        </p:sp>
        <p:sp>
          <p:nvSpPr>
            <p:cNvPr id="82" name="TextBox 81">
              <a:extLst>
                <a:ext uri="{FF2B5EF4-FFF2-40B4-BE49-F238E27FC236}">
                  <a16:creationId xmlns:a16="http://schemas.microsoft.com/office/drawing/2014/main" id="{D1824582-5D67-BC97-A32F-34F1A2AF11A5}"/>
                </a:ext>
              </a:extLst>
            </p:cNvPr>
            <p:cNvSpPr txBox="1"/>
            <p:nvPr/>
          </p:nvSpPr>
          <p:spPr>
            <a:xfrm>
              <a:off x="8571043" y="4983241"/>
              <a:ext cx="263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-</a:t>
              </a:r>
            </a:p>
          </p:txBody>
        </p:sp>
        <p:cxnSp>
          <p:nvCxnSpPr>
            <p:cNvPr id="83" name="Straight Connector 82">
              <a:extLst>
                <a:ext uri="{FF2B5EF4-FFF2-40B4-BE49-F238E27FC236}">
                  <a16:creationId xmlns:a16="http://schemas.microsoft.com/office/drawing/2014/main" id="{B7673039-A504-12F1-9D2C-4E8CCC7AF88A}"/>
                </a:ext>
              </a:extLst>
            </p:cNvPr>
            <p:cNvCxnSpPr>
              <a:cxnSpLocks/>
            </p:cNvCxnSpPr>
            <p:nvPr/>
          </p:nvCxnSpPr>
          <p:spPr>
            <a:xfrm>
              <a:off x="7696670" y="1423321"/>
              <a:ext cx="795528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4" name="TextBox 83">
              <a:extLst>
                <a:ext uri="{FF2B5EF4-FFF2-40B4-BE49-F238E27FC236}">
                  <a16:creationId xmlns:a16="http://schemas.microsoft.com/office/drawing/2014/main" id="{6341033C-3472-8D5C-E210-3C3D5E3802C3}"/>
                </a:ext>
              </a:extLst>
            </p:cNvPr>
            <p:cNvSpPr txBox="1"/>
            <p:nvPr/>
          </p:nvSpPr>
          <p:spPr>
            <a:xfrm>
              <a:off x="7172167" y="1230327"/>
              <a:ext cx="588623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J’=1</a:t>
              </a:r>
            </a:p>
          </p:txBody>
        </p:sp>
        <p:sp>
          <p:nvSpPr>
            <p:cNvPr id="85" name="TextBox 84">
              <a:extLst>
                <a:ext uri="{FF2B5EF4-FFF2-40B4-BE49-F238E27FC236}">
                  <a16:creationId xmlns:a16="http://schemas.microsoft.com/office/drawing/2014/main" id="{12B8388F-F610-57DF-1D3F-EA5D643CA581}"/>
                </a:ext>
              </a:extLst>
            </p:cNvPr>
            <p:cNvSpPr txBox="1"/>
            <p:nvPr/>
          </p:nvSpPr>
          <p:spPr>
            <a:xfrm>
              <a:off x="8448234" y="1082281"/>
              <a:ext cx="26321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-</a:t>
              </a:r>
            </a:p>
          </p:txBody>
        </p:sp>
        <p:cxnSp>
          <p:nvCxnSpPr>
            <p:cNvPr id="86" name="Straight Connector 85">
              <a:extLst>
                <a:ext uri="{FF2B5EF4-FFF2-40B4-BE49-F238E27FC236}">
                  <a16:creationId xmlns:a16="http://schemas.microsoft.com/office/drawing/2014/main" id="{4F74162C-75D7-9C53-BB2C-FE3315C4F59F}"/>
                </a:ext>
              </a:extLst>
            </p:cNvPr>
            <p:cNvCxnSpPr/>
            <p:nvPr/>
          </p:nvCxnSpPr>
          <p:spPr>
            <a:xfrm>
              <a:off x="7696669" y="1316549"/>
              <a:ext cx="795528" cy="0"/>
            </a:xfrm>
            <a:prstGeom prst="line">
              <a:avLst/>
            </a:prstGeom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7" name="TextBox 86">
              <a:extLst>
                <a:ext uri="{FF2B5EF4-FFF2-40B4-BE49-F238E27FC236}">
                  <a16:creationId xmlns:a16="http://schemas.microsoft.com/office/drawing/2014/main" id="{61AFC084-5D28-A970-2E22-F0799841FE73}"/>
                </a:ext>
              </a:extLst>
            </p:cNvPr>
            <p:cNvSpPr txBox="1"/>
            <p:nvPr/>
          </p:nvSpPr>
          <p:spPr>
            <a:xfrm>
              <a:off x="8428835" y="1225606"/>
              <a:ext cx="31290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+</a:t>
              </a:r>
            </a:p>
          </p:txBody>
        </p:sp>
        <p:sp>
          <p:nvSpPr>
            <p:cNvPr id="92" name="TextBox 91">
              <a:extLst>
                <a:ext uri="{FF2B5EF4-FFF2-40B4-BE49-F238E27FC236}">
                  <a16:creationId xmlns:a16="http://schemas.microsoft.com/office/drawing/2014/main" id="{A46024C3-83FC-B2A7-DA0D-74AA5D439090}"/>
                </a:ext>
              </a:extLst>
            </p:cNvPr>
            <p:cNvSpPr txBox="1"/>
            <p:nvPr/>
          </p:nvSpPr>
          <p:spPr>
            <a:xfrm rot="5400000">
              <a:off x="6888234" y="3098686"/>
              <a:ext cx="150714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>
                  <a:solidFill>
                    <a:srgbClr val="B726C5"/>
                  </a:solidFill>
                </a:rPr>
                <a:t>λ</a:t>
              </a:r>
              <a:r>
                <a:rPr lang="el-GR" sz="2000" baseline="-25000" dirty="0">
                  <a:solidFill>
                    <a:srgbClr val="B726C5"/>
                  </a:solidFill>
                </a:rPr>
                <a:t>00</a:t>
              </a:r>
              <a:r>
                <a:rPr lang="en-US" sz="2000" dirty="0">
                  <a:solidFill>
                    <a:srgbClr val="B726C5"/>
                  </a:solidFill>
                </a:rPr>
                <a:t> = 261 nm</a:t>
              </a:r>
            </a:p>
          </p:txBody>
        </p:sp>
        <p:sp>
          <p:nvSpPr>
            <p:cNvPr id="165" name="TextBox 164">
              <a:extLst>
                <a:ext uri="{FF2B5EF4-FFF2-40B4-BE49-F238E27FC236}">
                  <a16:creationId xmlns:a16="http://schemas.microsoft.com/office/drawing/2014/main" id="{0F6CE84B-C38A-AAFA-68B7-57C7ACA55DCE}"/>
                </a:ext>
              </a:extLst>
            </p:cNvPr>
            <p:cNvSpPr txBox="1"/>
            <p:nvPr/>
          </p:nvSpPr>
          <p:spPr>
            <a:xfrm>
              <a:off x="8938776" y="4966889"/>
              <a:ext cx="144770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US" sz="2000" dirty="0"/>
                <a:t>11 MHz</a:t>
              </a:r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9E02D6DD-057B-5BE6-C04E-D3CCF2AB34E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722070" y="5273723"/>
              <a:ext cx="1496435" cy="40011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vert="horz" wrap="none" lIns="91440" tIns="45720" rIns="91440" bIns="45720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lang="en-US" altLang="en-US" sz="2000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(un</a:t>
              </a:r>
              <a:r>
                <a:rPr kumimoji="0" lang="en-US" altLang="en-US" sz="2000" b="0" i="0" u="none" strike="noStrike" cap="none" normalizeH="0" baseline="0" dirty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  <a:cs typeface="Calibri" panose="020F0502020204030204" pitchFamily="34" charset="0"/>
                </a:rPr>
                <a:t>resolved)</a:t>
              </a:r>
              <a:endParaRPr kumimoji="0" lang="en-US" altLang="en-US" sz="2000" b="0" i="0" u="none" strike="noStrike" cap="none" normalizeH="0" baseline="30000" dirty="0">
                <a:ln>
                  <a:noFill/>
                </a:ln>
                <a:solidFill>
                  <a:srgbClr val="FF0000"/>
                </a:solidFill>
                <a:effectLst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E2EC793-20B6-09C9-E6A1-EED1B26FDC43}"/>
              </a:ext>
            </a:extLst>
          </p:cNvPr>
          <p:cNvGrpSpPr/>
          <p:nvPr/>
        </p:nvGrpSpPr>
        <p:grpSpPr>
          <a:xfrm>
            <a:off x="8194894" y="2468545"/>
            <a:ext cx="3810222" cy="3141566"/>
            <a:chOff x="6757082" y="1388255"/>
            <a:chExt cx="4981124" cy="40627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E7A6EE3B-9F4D-0403-501E-A06135865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757082" y="1388255"/>
              <a:ext cx="4981124" cy="40627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E0A4B9CE-F057-2006-864D-2143AA9EF2E9}"/>
                </a:ext>
              </a:extLst>
            </p:cNvPr>
            <p:cNvSpPr txBox="1"/>
            <p:nvPr/>
          </p:nvSpPr>
          <p:spPr>
            <a:xfrm>
              <a:off x="7564025" y="3419371"/>
              <a:ext cx="7889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</a:t>
              </a:r>
              <a:r>
                <a:rPr lang="en-US" sz="1600" baseline="-25000" dirty="0"/>
                <a:t>1</a:t>
              </a:r>
              <a:r>
                <a:rPr lang="en-US" sz="1600" dirty="0"/>
                <a:t>’=3/2</a:t>
              </a:r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AB03F492-1851-D51B-3FAE-082E47BCDB2C}"/>
                </a:ext>
              </a:extLst>
            </p:cNvPr>
            <p:cNvSpPr txBox="1"/>
            <p:nvPr/>
          </p:nvSpPr>
          <p:spPr>
            <a:xfrm>
              <a:off x="7809284" y="1642791"/>
              <a:ext cx="7889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</a:t>
              </a:r>
              <a:r>
                <a:rPr lang="en-US" sz="1600" baseline="-25000" dirty="0"/>
                <a:t>1</a:t>
              </a:r>
              <a:r>
                <a:rPr lang="en-US" sz="1600" dirty="0"/>
                <a:t>’=5/2</a:t>
              </a: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E3C73BD9-9456-D0B8-3256-2CE46658F46A}"/>
                </a:ext>
              </a:extLst>
            </p:cNvPr>
            <p:cNvSpPr txBox="1"/>
            <p:nvPr/>
          </p:nvSpPr>
          <p:spPr>
            <a:xfrm>
              <a:off x="10129954" y="1595955"/>
              <a:ext cx="788999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F</a:t>
              </a:r>
              <a:r>
                <a:rPr lang="en-US" sz="1600" baseline="-25000" dirty="0"/>
                <a:t>1</a:t>
              </a:r>
              <a:r>
                <a:rPr lang="en-US" sz="1600" dirty="0"/>
                <a:t>’=7/2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41319FB-F25A-4713-B063-7ED14396BCCE}"/>
                </a:ext>
              </a:extLst>
            </p:cNvPr>
            <p:cNvSpPr txBox="1"/>
            <p:nvPr/>
          </p:nvSpPr>
          <p:spPr>
            <a:xfrm>
              <a:off x="10206623" y="2701143"/>
              <a:ext cx="1077282" cy="369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Q-Branch</a:t>
              </a:r>
            </a:p>
          </p:txBody>
        </p:sp>
      </p:grpSp>
      <p:cxnSp>
        <p:nvCxnSpPr>
          <p:cNvPr id="196" name="Connector: Elbow 195">
            <a:extLst>
              <a:ext uri="{FF2B5EF4-FFF2-40B4-BE49-F238E27FC236}">
                <a16:creationId xmlns:a16="http://schemas.microsoft.com/office/drawing/2014/main" id="{C3D0781A-A55D-F314-CB64-0F1DE03124DC}"/>
              </a:ext>
            </a:extLst>
          </p:cNvPr>
          <p:cNvCxnSpPr>
            <a:cxnSpLocks/>
          </p:cNvCxnSpPr>
          <p:nvPr/>
        </p:nvCxnSpPr>
        <p:spPr>
          <a:xfrm flipV="1">
            <a:off x="792480" y="5207089"/>
            <a:ext cx="6302379" cy="478240"/>
          </a:xfrm>
          <a:prstGeom prst="bentConnector3">
            <a:avLst>
              <a:gd name="adj1" fmla="val 80105"/>
            </a:avLst>
          </a:prstGeom>
          <a:ln w="73025">
            <a:solidFill>
              <a:srgbClr val="9EB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9" name="Connector: Elbow 198">
            <a:extLst>
              <a:ext uri="{FF2B5EF4-FFF2-40B4-BE49-F238E27FC236}">
                <a16:creationId xmlns:a16="http://schemas.microsoft.com/office/drawing/2014/main" id="{9FD506F4-4EC4-64D3-C59F-1FDF97B8D96A}"/>
              </a:ext>
            </a:extLst>
          </p:cNvPr>
          <p:cNvCxnSpPr>
            <a:cxnSpLocks/>
          </p:cNvCxnSpPr>
          <p:nvPr/>
        </p:nvCxnSpPr>
        <p:spPr>
          <a:xfrm>
            <a:off x="821803" y="1316549"/>
            <a:ext cx="6281429" cy="126763"/>
          </a:xfrm>
          <a:prstGeom prst="bentConnector3">
            <a:avLst>
              <a:gd name="adj1" fmla="val 80024"/>
            </a:avLst>
          </a:prstGeom>
          <a:ln w="73025">
            <a:solidFill>
              <a:srgbClr val="9EB3FF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4" name="Group 223">
            <a:extLst>
              <a:ext uri="{FF2B5EF4-FFF2-40B4-BE49-F238E27FC236}">
                <a16:creationId xmlns:a16="http://schemas.microsoft.com/office/drawing/2014/main" id="{ED4A55DE-14C9-60CD-09B7-3CC01313DE76}"/>
              </a:ext>
            </a:extLst>
          </p:cNvPr>
          <p:cNvGrpSpPr/>
          <p:nvPr/>
        </p:nvGrpSpPr>
        <p:grpSpPr>
          <a:xfrm>
            <a:off x="821803" y="1316549"/>
            <a:ext cx="6273056" cy="4368780"/>
            <a:chOff x="821803" y="1316549"/>
            <a:chExt cx="6273056" cy="4368780"/>
          </a:xfrm>
        </p:grpSpPr>
        <p:pic>
          <p:nvPicPr>
            <p:cNvPr id="154" name="Picture 153">
              <a:extLst>
                <a:ext uri="{FF2B5EF4-FFF2-40B4-BE49-F238E27FC236}">
                  <a16:creationId xmlns:a16="http://schemas.microsoft.com/office/drawing/2014/main" id="{84477D7E-9469-68C6-3892-2E4B8AB11EA7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42987" y="4512116"/>
              <a:ext cx="951872" cy="334555"/>
            </a:xfrm>
            <a:prstGeom prst="rect">
              <a:avLst/>
            </a:prstGeom>
          </p:spPr>
        </p:pic>
        <p:cxnSp>
          <p:nvCxnSpPr>
            <p:cNvPr id="215" name="Straight Connector 214">
              <a:extLst>
                <a:ext uri="{FF2B5EF4-FFF2-40B4-BE49-F238E27FC236}">
                  <a16:creationId xmlns:a16="http://schemas.microsoft.com/office/drawing/2014/main" id="{A6079EFC-B62A-DFD0-7CFC-9E19FA855BEB}"/>
                </a:ext>
              </a:extLst>
            </p:cNvPr>
            <p:cNvCxnSpPr/>
            <p:nvPr/>
          </p:nvCxnSpPr>
          <p:spPr>
            <a:xfrm>
              <a:off x="821803" y="5685329"/>
              <a:ext cx="1173480" cy="0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8" name="Straight Connector 217">
              <a:extLst>
                <a:ext uri="{FF2B5EF4-FFF2-40B4-BE49-F238E27FC236}">
                  <a16:creationId xmlns:a16="http://schemas.microsoft.com/office/drawing/2014/main" id="{C25EFADC-D0BB-A8E8-A97F-A5D6F899857F}"/>
                </a:ext>
              </a:extLst>
            </p:cNvPr>
            <p:cNvCxnSpPr>
              <a:cxnSpLocks/>
            </p:cNvCxnSpPr>
            <p:nvPr/>
          </p:nvCxnSpPr>
          <p:spPr>
            <a:xfrm>
              <a:off x="821803" y="1316549"/>
              <a:ext cx="1407047" cy="15231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76407ED-7A59-7CF2-F677-980FD8201AAF}"/>
              </a:ext>
            </a:extLst>
          </p:cNvPr>
          <p:cNvSpPr txBox="1"/>
          <p:nvPr/>
        </p:nvSpPr>
        <p:spPr>
          <a:xfrm rot="5400000">
            <a:off x="916162" y="4805461"/>
            <a:ext cx="1229993" cy="41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0.9952(9)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9F43A711-620E-11AA-B71C-4A126FA84C11}"/>
              </a:ext>
            </a:extLst>
          </p:cNvPr>
          <p:cNvSpPr txBox="1"/>
          <p:nvPr/>
        </p:nvSpPr>
        <p:spPr>
          <a:xfrm rot="3996707">
            <a:off x="1918189" y="4446502"/>
            <a:ext cx="1277289" cy="41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4(1) x 10</a:t>
            </a:r>
            <a:r>
              <a:rPr lang="en-US" sz="2200" b="1" baseline="30000" dirty="0">
                <a:solidFill>
                  <a:srgbClr val="00B050"/>
                </a:solidFill>
              </a:rPr>
              <a:t>-3</a:t>
            </a:r>
            <a:endParaRPr lang="en-US" sz="2200" b="1" dirty="0">
              <a:solidFill>
                <a:srgbClr val="00B05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329219A-7BDB-0DA0-EAEB-AB9F4FDE1D9A}"/>
              </a:ext>
            </a:extLst>
          </p:cNvPr>
          <p:cNvSpPr txBox="1"/>
          <p:nvPr/>
        </p:nvSpPr>
        <p:spPr>
          <a:xfrm rot="2951494">
            <a:off x="3519427" y="4253679"/>
            <a:ext cx="1484779" cy="41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dirty="0">
                <a:solidFill>
                  <a:srgbClr val="00B050"/>
                </a:solidFill>
              </a:rPr>
              <a:t>1.7(7) x 10</a:t>
            </a:r>
            <a:r>
              <a:rPr lang="en-US" sz="2200" b="1" baseline="30000" dirty="0">
                <a:solidFill>
                  <a:srgbClr val="00B050"/>
                </a:solidFill>
              </a:rPr>
              <a:t>-3</a:t>
            </a:r>
            <a:endParaRPr lang="en-US" sz="2200" b="1" dirty="0">
              <a:solidFill>
                <a:srgbClr val="00B05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7829FA1-4B49-984B-BC3B-6B9354932198}"/>
              </a:ext>
            </a:extLst>
          </p:cNvPr>
          <p:cNvSpPr txBox="1"/>
          <p:nvPr/>
        </p:nvSpPr>
        <p:spPr>
          <a:xfrm rot="2065608">
            <a:off x="6198721" y="3781026"/>
            <a:ext cx="850102" cy="41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200" b="1" i="0" dirty="0">
                <a:solidFill>
                  <a:srgbClr val="00B050"/>
                </a:solidFill>
                <a:effectLst/>
              </a:rPr>
              <a:t>≲</a:t>
            </a:r>
            <a:r>
              <a:rPr lang="en-US" sz="2200" b="1" dirty="0">
                <a:solidFill>
                  <a:srgbClr val="00B050"/>
                </a:solidFill>
              </a:rPr>
              <a:t> 10</a:t>
            </a:r>
            <a:r>
              <a:rPr lang="en-US" sz="2200" b="1" baseline="30000" dirty="0">
                <a:solidFill>
                  <a:srgbClr val="00B050"/>
                </a:solidFill>
              </a:rPr>
              <a:t>-4</a:t>
            </a:r>
            <a:endParaRPr lang="en-US" sz="2200" b="1" dirty="0">
              <a:solidFill>
                <a:srgbClr val="00B050"/>
              </a:solidFill>
            </a:endParaRPr>
          </a:p>
        </p:txBody>
      </p:sp>
      <p:sp>
        <p:nvSpPr>
          <p:cNvPr id="226" name="Rectangle 1">
            <a:extLst>
              <a:ext uri="{FF2B5EF4-FFF2-40B4-BE49-F238E27FC236}">
                <a16:creationId xmlns:a16="http://schemas.microsoft.com/office/drawing/2014/main" id="{2D44A167-AC6D-3537-C8EA-54FC73822C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82406" y="2166233"/>
            <a:ext cx="2309735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Three UV lasers 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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kumimoji="0" lang="en-US" altLang="en-US" sz="22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10</a:t>
            </a:r>
            <a:r>
              <a:rPr lang="en-US" altLang="en-US" sz="2200" baseline="300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0" lang="en-US" altLang="en-US" sz="2200" b="0" i="0" u="none" strike="noStrike" cap="none" normalizeH="0" baseline="3000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altLang="en-US" sz="2200" b="0" i="0" u="none" strike="noStrike" cap="none" normalizeH="0" dirty="0">
                <a:ln>
                  <a:noFill/>
                </a:ln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photons</a:t>
            </a:r>
            <a:endParaRPr kumimoji="0" lang="en-US" altLang="en-US" sz="2200" b="0" i="0" u="none" strike="noStrike" cap="none" normalizeH="0" baseline="30000" dirty="0">
              <a:ln>
                <a:noFill/>
              </a:ln>
              <a:solidFill>
                <a:srgbClr val="FF0000"/>
              </a:solidFill>
              <a:effectLst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1D6B61E8-7020-3F3D-DB90-A044ED451B2F}"/>
              </a:ext>
            </a:extLst>
          </p:cNvPr>
          <p:cNvGrpSpPr/>
          <p:nvPr/>
        </p:nvGrpSpPr>
        <p:grpSpPr>
          <a:xfrm>
            <a:off x="4586871" y="5973807"/>
            <a:ext cx="4581641" cy="662862"/>
            <a:chOff x="4586871" y="5973807"/>
            <a:chExt cx="4581641" cy="662862"/>
          </a:xfrm>
        </p:grpSpPr>
        <p:grpSp>
          <p:nvGrpSpPr>
            <p:cNvPr id="212" name="Group 211">
              <a:extLst>
                <a:ext uri="{FF2B5EF4-FFF2-40B4-BE49-F238E27FC236}">
                  <a16:creationId xmlns:a16="http://schemas.microsoft.com/office/drawing/2014/main" id="{F5935B29-6671-6DF4-C9EB-E8ED2C16C106}"/>
                </a:ext>
              </a:extLst>
            </p:cNvPr>
            <p:cNvGrpSpPr/>
            <p:nvPr/>
          </p:nvGrpSpPr>
          <p:grpSpPr>
            <a:xfrm>
              <a:off x="4586871" y="5973807"/>
              <a:ext cx="1669614" cy="662862"/>
              <a:chOff x="5383573" y="6038857"/>
              <a:chExt cx="1868017" cy="662862"/>
            </a:xfrm>
          </p:grpSpPr>
          <p:sp>
            <p:nvSpPr>
              <p:cNvPr id="210" name="Rectangle: Rounded Corners 209">
                <a:extLst>
                  <a:ext uri="{FF2B5EF4-FFF2-40B4-BE49-F238E27FC236}">
                    <a16:creationId xmlns:a16="http://schemas.microsoft.com/office/drawing/2014/main" id="{616E43E0-A2D9-B899-832E-8274CEB938CC}"/>
                  </a:ext>
                </a:extLst>
              </p:cNvPr>
              <p:cNvSpPr/>
              <p:nvPr/>
            </p:nvSpPr>
            <p:spPr>
              <a:xfrm>
                <a:off x="5383573" y="6038857"/>
                <a:ext cx="1868017" cy="66286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F2C0F5B2-55D9-77F2-3537-C58B91569F30}"/>
                      </a:ext>
                    </a:extLst>
                  </p:cNvPr>
                  <p:cNvSpPr txBox="1"/>
                  <p:nvPr/>
                </p:nvSpPr>
                <p:spPr>
                  <a:xfrm>
                    <a:off x="5450909" y="6103516"/>
                    <a:ext cx="1733345" cy="533544"/>
                  </a:xfrm>
                  <a:prstGeom prst="rect">
                    <a:avLst/>
                  </a:prstGeom>
                  <a:noFill/>
                </p:spPr>
                <p:txBody>
                  <a:bodyPr wrap="square" lIns="0" tIns="0" rIns="0" bIns="0" rtlCol="0">
                    <a:spAutoFit/>
                  </a:bodyPr>
                  <a:lstStyle/>
                  <a:p>
                    <a:pPr algn="ctr"/>
                    <a14:m>
                      <m:oMath xmlns:m="http://schemas.openxmlformats.org/officeDocument/2006/math">
                        <m:r>
                          <a:rPr lang="en-US" sz="2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𝑰</m:t>
                        </m:r>
                        <m:r>
                          <a:rPr lang="en-US" sz="2400" b="1" i="1" baseline="-2500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𝒔𝒂𝒕</m:t>
                        </m:r>
                        <m:r>
                          <a:rPr lang="en-US" sz="2400" b="1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∝</m:t>
                        </m:r>
                      </m:oMath>
                    </a14:m>
                    <a:r>
                      <a:rPr lang="en-US" sz="2400" b="1" dirty="0">
                        <a:solidFill>
                          <a:schemeClr val="tx1"/>
                        </a:solidFill>
                        <a:ea typeface="Cambria Math" panose="02040503050406030204" pitchFamily="18" charset="0"/>
                      </a:rPr>
                      <a:t> </a:t>
                    </a:r>
                    <a14:m>
                      <m:oMath xmlns:m="http://schemas.openxmlformats.org/officeDocument/2006/math">
                        <m:f>
                          <m:fPr>
                            <m:ctrlP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𝟏</m:t>
                            </m:r>
                          </m:num>
                          <m:den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𝝉</m:t>
                            </m:r>
                            <m:r>
                              <a:rPr lang="en-US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 .  </m:t>
                            </m:r>
                            <m:r>
                              <a:rPr lang="el-GR" sz="2400" b="1" i="1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𝝀</m:t>
                            </m:r>
                            <m:r>
                              <a:rPr lang="en-US" sz="2400" b="1" i="1" baseline="3000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𝟑</m:t>
                            </m:r>
                          </m:den>
                        </m:f>
                      </m:oMath>
                    </a14:m>
                    <a:endParaRPr lang="en-US" sz="2400" b="1" dirty="0">
                      <a:solidFill>
                        <a:schemeClr val="tx1"/>
                      </a:solidFill>
                    </a:endParaRPr>
                  </a:p>
                </p:txBody>
              </p:sp>
            </mc:Choice>
            <mc:Fallback xmlns="">
              <p:sp>
                <p:nvSpPr>
                  <p:cNvPr id="209" name="TextBox 208">
                    <a:extLst>
                      <a:ext uri="{FF2B5EF4-FFF2-40B4-BE49-F238E27FC236}">
                        <a16:creationId xmlns:a16="http://schemas.microsoft.com/office/drawing/2014/main" id="{F2C0F5B2-55D9-77F2-3537-C58B91569F3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5450909" y="6103516"/>
                    <a:ext cx="1733345" cy="533544"/>
                  </a:xfrm>
                  <a:prstGeom prst="rect">
                    <a:avLst/>
                  </a:prstGeom>
                  <a:blipFill>
                    <a:blip r:embed="rId9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US">
                        <a:noFill/>
                      </a:rPr>
                      <a:t> </a:t>
                    </a:r>
                  </a:p>
                </p:txBody>
              </p:sp>
            </mc:Fallback>
          </mc:AlternateContent>
        </p:grpSp>
        <p:sp>
          <p:nvSpPr>
            <p:cNvPr id="311" name="TextBox 310">
              <a:extLst>
                <a:ext uri="{FF2B5EF4-FFF2-40B4-BE49-F238E27FC236}">
                  <a16:creationId xmlns:a16="http://schemas.microsoft.com/office/drawing/2014/main" id="{72C979C9-7D52-FA06-35D4-BF42AEAACD06}"/>
                </a:ext>
              </a:extLst>
            </p:cNvPr>
            <p:cNvSpPr txBox="1"/>
            <p:nvPr/>
          </p:nvSpPr>
          <p:spPr>
            <a:xfrm>
              <a:off x="6854865" y="6134521"/>
              <a:ext cx="231364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Need </a:t>
              </a:r>
              <a:r>
                <a:rPr lang="en-US" sz="20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</a:t>
              </a:r>
              <a:r>
                <a:rPr lang="en-US" sz="2000" dirty="0"/>
                <a:t>500 </a:t>
              </a:r>
              <a:r>
                <a:rPr lang="en-US" sz="2000" dirty="0" err="1"/>
                <a:t>mW</a:t>
              </a:r>
              <a:r>
                <a:rPr lang="en-US" sz="2000" dirty="0"/>
                <a:t>/cm</a:t>
              </a:r>
              <a:r>
                <a:rPr lang="en-US" sz="2000" baseline="30000" dirty="0"/>
                <a:t>2</a:t>
              </a:r>
              <a:endParaRPr lang="en-US" sz="2000" dirty="0"/>
            </a:p>
          </p:txBody>
        </p:sp>
        <p:sp>
          <p:nvSpPr>
            <p:cNvPr id="312" name="Arrow: Right 311">
              <a:extLst>
                <a:ext uri="{FF2B5EF4-FFF2-40B4-BE49-F238E27FC236}">
                  <a16:creationId xmlns:a16="http://schemas.microsoft.com/office/drawing/2014/main" id="{91864E38-D92A-5163-E1A3-B4AEBEB7EC41}"/>
                </a:ext>
              </a:extLst>
            </p:cNvPr>
            <p:cNvSpPr/>
            <p:nvPr/>
          </p:nvSpPr>
          <p:spPr>
            <a:xfrm>
              <a:off x="6413092" y="6203001"/>
              <a:ext cx="411661" cy="23905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945C48B8-6587-4989-A1B5-7AB6C9CDCEBD}"/>
              </a:ext>
            </a:extLst>
          </p:cNvPr>
          <p:cNvSpPr txBox="1"/>
          <p:nvPr/>
        </p:nvSpPr>
        <p:spPr>
          <a:xfrm>
            <a:off x="49044" y="-27922"/>
            <a:ext cx="936663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AlCl: Rovibrational and hyperfine structure</a:t>
            </a:r>
            <a:endParaRPr lang="en-US" sz="30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7329774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9" grpId="0"/>
      <p:bldP spid="150" grpId="0"/>
      <p:bldP spid="164" grpId="0" animBg="1"/>
      <p:bldP spid="11" grpId="0"/>
      <p:bldP spid="15" grpId="0"/>
      <p:bldP spid="16" grpId="0"/>
      <p:bldP spid="17" grpId="0"/>
      <p:bldP spid="226" grpId="0"/>
      <p:bldP spid="226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3A6B6F9-1D3A-E1A4-00AF-8463DE4C792E}"/>
              </a:ext>
            </a:extLst>
          </p:cNvPr>
          <p:cNvSpPr txBox="1"/>
          <p:nvPr/>
        </p:nvSpPr>
        <p:spPr>
          <a:xfrm>
            <a:off x="49045" y="-27922"/>
            <a:ext cx="8207696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Tunable CW laser at 260-265 nm </a:t>
            </a:r>
            <a:r>
              <a:rPr lang="en-US" sz="3000" dirty="0">
                <a:solidFill>
                  <a:schemeClr val="bg1">
                    <a:lumMod val="50000"/>
                  </a:schemeClr>
                </a:solidFill>
                <a:latin typeface="+mj-lt"/>
              </a:rPr>
              <a:t>(4.8 eV)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8FA0CB8-D6DA-92C5-9F57-9B7EB01CF006}"/>
              </a:ext>
            </a:extLst>
          </p:cNvPr>
          <p:cNvGrpSpPr/>
          <p:nvPr/>
        </p:nvGrpSpPr>
        <p:grpSpPr>
          <a:xfrm>
            <a:off x="364456" y="641379"/>
            <a:ext cx="11551918" cy="4367874"/>
            <a:chOff x="357256" y="512585"/>
            <a:chExt cx="11551918" cy="436787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9EA5CBB6-343C-F37E-16B4-513E08942E9F}"/>
                </a:ext>
              </a:extLst>
            </p:cNvPr>
            <p:cNvGrpSpPr/>
            <p:nvPr/>
          </p:nvGrpSpPr>
          <p:grpSpPr>
            <a:xfrm>
              <a:off x="357256" y="512585"/>
              <a:ext cx="11551918" cy="4367874"/>
              <a:chOff x="-4491290" y="-550984"/>
              <a:chExt cx="18967162" cy="7171638"/>
            </a:xfrm>
          </p:grpSpPr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15ABDD54-09AB-B868-C070-FCCB9A039BA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-4491290" y="-550984"/>
                <a:ext cx="12192000" cy="5087355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5C7FE93D-58A8-1BF0-E9E3-3F209FB95E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42616" y="673908"/>
                <a:ext cx="6833256" cy="5946746"/>
              </a:xfrm>
              <a:prstGeom prst="rect">
                <a:avLst/>
              </a:prstGeom>
            </p:spPr>
          </p:pic>
        </p:grp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B000D5E-1690-F7D7-926B-E56F9AE59E49}"/>
                </a:ext>
              </a:extLst>
            </p:cNvPr>
            <p:cNvSpPr/>
            <p:nvPr/>
          </p:nvSpPr>
          <p:spPr>
            <a:xfrm>
              <a:off x="619125" y="512585"/>
              <a:ext cx="361950" cy="43039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50E73078-7080-323A-B15D-0E052911928D}"/>
              </a:ext>
            </a:extLst>
          </p:cNvPr>
          <p:cNvSpPr txBox="1"/>
          <p:nvPr/>
        </p:nvSpPr>
        <p:spPr>
          <a:xfrm>
            <a:off x="-78278" y="6487826"/>
            <a:ext cx="534463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800" b="1" dirty="0">
                <a:effectLst/>
              </a:rPr>
              <a:t>Thanks to: </a:t>
            </a:r>
            <a:r>
              <a:rPr lang="en-US" dirty="0"/>
              <a:t>D. DeMille, </a:t>
            </a:r>
            <a:r>
              <a:rPr lang="en-US" sz="1800" dirty="0">
                <a:effectLst/>
              </a:rPr>
              <a:t>D. Hanneke, </a:t>
            </a:r>
            <a:r>
              <a:rPr lang="en-US" dirty="0"/>
              <a:t>L. Hunter &amp; </a:t>
            </a:r>
            <a:r>
              <a:rPr lang="en-US" sz="1800" dirty="0">
                <a:effectLst/>
              </a:rPr>
              <a:t>D. Yost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2DCC04A-83C2-3069-710B-24B05174A37E}"/>
              </a:ext>
            </a:extLst>
          </p:cNvPr>
          <p:cNvSpPr txBox="1"/>
          <p:nvPr/>
        </p:nvSpPr>
        <p:spPr>
          <a:xfrm>
            <a:off x="8655906" y="-26666"/>
            <a:ext cx="35109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sz="1800" dirty="0">
                <a:effectLst/>
              </a:rPr>
              <a:t>Hybrid approach – cavity housings developed with </a:t>
            </a:r>
            <a:r>
              <a:rPr lang="en-US" sz="1800" b="1" dirty="0">
                <a:effectLst/>
              </a:rPr>
              <a:t>Agile Optic GmbH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5D5B31E-945C-8FE3-FA89-BD1C0F41149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542042" y="672876"/>
            <a:ext cx="1624779" cy="56292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0EDBBDE-A90C-80A3-286D-973C2E3A3DEB}"/>
              </a:ext>
            </a:extLst>
          </p:cNvPr>
          <p:cNvSpPr txBox="1"/>
          <p:nvPr/>
        </p:nvSpPr>
        <p:spPr>
          <a:xfrm>
            <a:off x="7362646" y="6038714"/>
            <a:ext cx="479681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200" dirty="0"/>
              <a:t>4</a:t>
            </a:r>
            <a:r>
              <a:rPr lang="en-US" sz="2200" dirty="0">
                <a:effectLst/>
              </a:rPr>
              <a:t> years operation </a:t>
            </a:r>
            <a:r>
              <a:rPr lang="en-US" sz="2200" dirty="0">
                <a:sym typeface="Wingdings" panose="05000000000000000000" pitchFamily="2" charset="2"/>
              </a:rPr>
              <a:t>w/o</a:t>
            </a:r>
            <a:r>
              <a:rPr lang="en-US" sz="2200" dirty="0">
                <a:effectLst/>
                <a:sym typeface="Wingdings" panose="05000000000000000000" pitchFamily="2" charset="2"/>
              </a:rPr>
              <a:t> UV degradation</a:t>
            </a:r>
          </a:p>
          <a:p>
            <a:r>
              <a:rPr lang="en-US" sz="2200" dirty="0">
                <a:sym typeface="Wingdings" panose="05000000000000000000" pitchFamily="2" charset="2"/>
              </a:rPr>
              <a:t>Robust autolocking/relocking of cavities</a:t>
            </a:r>
            <a:endParaRPr lang="en-US" sz="2200" dirty="0">
              <a:effectLst/>
              <a:sym typeface="Wingdings" panose="05000000000000000000" pitchFamily="2" charset="2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5A5D151-C026-B305-8221-3AE9B588D8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36" y="3686858"/>
            <a:ext cx="7960384" cy="2424899"/>
          </a:xfrm>
          <a:prstGeom prst="rect">
            <a:avLst/>
          </a:prstGeom>
        </p:spPr>
      </p:pic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73644E75-CC60-03FE-6103-B1C93DFFAB7E}"/>
              </a:ext>
            </a:extLst>
          </p:cNvPr>
          <p:cNvSpPr/>
          <p:nvPr/>
        </p:nvSpPr>
        <p:spPr>
          <a:xfrm>
            <a:off x="8100091" y="5332678"/>
            <a:ext cx="3950371" cy="461350"/>
          </a:xfrm>
          <a:prstGeom prst="roundRect">
            <a:avLst/>
          </a:prstGeom>
          <a:noFill/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800">
                <a:solidFill>
                  <a:sysClr val="windowText" lastClr="000000"/>
                </a:solidFill>
                <a:effectLst/>
              </a:rPr>
              <a:t>J. Shaw et al. </a:t>
            </a:r>
            <a:r>
              <a:rPr lang="en-US" sz="1800" i="1">
                <a:solidFill>
                  <a:sysClr val="windowText" lastClr="000000"/>
                </a:solidFill>
                <a:effectLst/>
              </a:rPr>
              <a:t>Opt. Exp. </a:t>
            </a:r>
            <a:r>
              <a:rPr lang="en-US" sz="1800" b="1">
                <a:solidFill>
                  <a:sysClr val="windowText" lastClr="000000"/>
                </a:solidFill>
                <a:effectLst/>
              </a:rPr>
              <a:t>29</a:t>
            </a:r>
            <a:r>
              <a:rPr lang="en-US" sz="1800">
                <a:solidFill>
                  <a:sysClr val="windowText" lastClr="000000"/>
                </a:solidFill>
                <a:effectLst/>
              </a:rPr>
              <a:t>, </a:t>
            </a:r>
            <a:r>
              <a:rPr lang="en-US" b="0" i="0">
                <a:solidFill>
                  <a:sysClr val="windowText" lastClr="000000"/>
                </a:solidFill>
                <a:effectLst/>
              </a:rPr>
              <a:t>37140 (2021)</a:t>
            </a:r>
            <a:endParaRPr lang="en-US" sz="1800" b="1" dirty="0">
              <a:solidFill>
                <a:sysClr val="windowText" lastClr="000000"/>
              </a:solidFill>
              <a:effectLst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254D605F-E87A-3018-DCA7-9C4176F19F50}"/>
              </a:ext>
            </a:extLst>
          </p:cNvPr>
          <p:cNvGrpSpPr/>
          <p:nvPr/>
        </p:nvGrpSpPr>
        <p:grpSpPr>
          <a:xfrm>
            <a:off x="481364" y="765415"/>
            <a:ext cx="11198706" cy="5211676"/>
            <a:chOff x="489774" y="770835"/>
            <a:chExt cx="11198706" cy="5211676"/>
          </a:xfrm>
        </p:grpSpPr>
        <p:pic>
          <p:nvPicPr>
            <p:cNvPr id="130" name="Picture 129">
              <a:extLst>
                <a:ext uri="{FF2B5EF4-FFF2-40B4-BE49-F238E27FC236}">
                  <a16:creationId xmlns:a16="http://schemas.microsoft.com/office/drawing/2014/main" id="{B314CBDD-1BCA-A524-EE03-60DEFAFBDF8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89774" y="770835"/>
              <a:ext cx="6792218" cy="5200790"/>
            </a:xfrm>
            <a:prstGeom prst="rect">
              <a:avLst/>
            </a:prstGeom>
          </p:spPr>
        </p:pic>
        <p:pic>
          <p:nvPicPr>
            <p:cNvPr id="2" name="Picture 1" descr="A picture containing green, laser&#10;&#10;Description automatically generated">
              <a:extLst>
                <a:ext uri="{FF2B5EF4-FFF2-40B4-BE49-F238E27FC236}">
                  <a16:creationId xmlns:a16="http://schemas.microsoft.com/office/drawing/2014/main" id="{DED255D9-54A4-3A1A-04AC-5DFC73D03AE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94939" y="791123"/>
              <a:ext cx="3893541" cy="5191388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9FDBA266-147C-9C93-C5D0-B686B9BFD24C}"/>
              </a:ext>
            </a:extLst>
          </p:cNvPr>
          <p:cNvSpPr txBox="1"/>
          <p:nvPr/>
        </p:nvSpPr>
        <p:spPr>
          <a:xfrm>
            <a:off x="348368" y="3887267"/>
            <a:ext cx="7024808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/>
              <a:t>Approach looks feasible for 148 nm light – add one more cavity</a:t>
            </a:r>
          </a:p>
          <a:p>
            <a:endParaRPr lang="en-US" sz="2000" b="1" dirty="0"/>
          </a:p>
          <a:p>
            <a:r>
              <a:rPr lang="en-US" sz="2000" b="1" dirty="0"/>
              <a:t>Fiber amplifiers at 1184 nm possible</a:t>
            </a:r>
          </a:p>
          <a:p>
            <a:endParaRPr lang="en-US" sz="2000" b="1" dirty="0"/>
          </a:p>
          <a:p>
            <a:r>
              <a:rPr lang="en-US" sz="2000" b="1" dirty="0"/>
              <a:t>VUV production in e.g. BaMgF</a:t>
            </a:r>
            <a:r>
              <a:rPr lang="en-US" sz="2000" b="1" baseline="-25000" dirty="0"/>
              <a:t>4</a:t>
            </a:r>
            <a:r>
              <a:rPr lang="en-US" sz="2000" b="1" dirty="0"/>
              <a:t>, BaZnF</a:t>
            </a:r>
            <a:r>
              <a:rPr lang="en-US" sz="2000" b="1" baseline="-25000" dirty="0"/>
              <a:t>4 </a:t>
            </a:r>
            <a:r>
              <a:rPr lang="en-US" sz="2000" b="1" dirty="0"/>
              <a:t>established</a:t>
            </a:r>
          </a:p>
          <a:p>
            <a:endParaRPr lang="en-US" sz="2000" b="1" dirty="0"/>
          </a:p>
          <a:p>
            <a:r>
              <a:rPr lang="en-US" sz="2000" b="1" dirty="0"/>
              <a:t>Lasers measure 2’ x 2’ (need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000" b="1" dirty="0"/>
              <a:t>1  kW) – portable nuclear clock?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C579D273-8392-2A8F-21A1-BF88FA8C98FC}"/>
              </a:ext>
            </a:extLst>
          </p:cNvPr>
          <p:cNvSpPr txBox="1"/>
          <p:nvPr/>
        </p:nvSpPr>
        <p:spPr>
          <a:xfrm>
            <a:off x="5266356" y="4205261"/>
            <a:ext cx="179976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solidFill>
                  <a:srgbClr val="B726C5"/>
                </a:solidFill>
              </a:rPr>
              <a:t>296 nm </a:t>
            </a:r>
            <a:r>
              <a:rPr lang="en-US" sz="1600" b="1" dirty="0">
                <a:sym typeface="Wingdings" panose="05000000000000000000" pitchFamily="2" charset="2"/>
              </a:rPr>
              <a:t> </a:t>
            </a:r>
            <a:r>
              <a:rPr lang="en-US" sz="1600" b="1" dirty="0">
                <a:solidFill>
                  <a:srgbClr val="FF66FF"/>
                </a:solidFill>
                <a:sym typeface="Wingdings" panose="05000000000000000000" pitchFamily="2" charset="2"/>
              </a:rPr>
              <a:t>148 nm</a:t>
            </a:r>
            <a:endParaRPr lang="en-US" sz="1600" b="1" dirty="0">
              <a:solidFill>
                <a:srgbClr val="FF66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528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5" grpId="0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05AA9412-FBCE-BDD7-DD4C-1380D0BD5226}"/>
              </a:ext>
            </a:extLst>
          </p:cNvPr>
          <p:cNvSpPr txBox="1"/>
          <p:nvPr/>
        </p:nvSpPr>
        <p:spPr>
          <a:xfrm>
            <a:off x="72362" y="18020"/>
            <a:ext cx="1013572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>
                <a:latin typeface="+mj-lt"/>
              </a:rPr>
              <a:t>This looks challenging, why this polar molecule?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E2A5DC72-AA5B-1E49-40BD-8DDEB489EA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9183" y="3314609"/>
            <a:ext cx="5614988" cy="829961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15E28F9-571C-6291-1DC5-FA37D244E480}"/>
              </a:ext>
            </a:extLst>
          </p:cNvPr>
          <p:cNvSpPr/>
          <p:nvPr/>
        </p:nvSpPr>
        <p:spPr>
          <a:xfrm>
            <a:off x="2319274" y="3274870"/>
            <a:ext cx="2431751" cy="94583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C7BF71C-6EDC-9BDF-E583-69F76961751F}"/>
              </a:ext>
            </a:extLst>
          </p:cNvPr>
          <p:cNvSpPr/>
          <p:nvPr/>
        </p:nvSpPr>
        <p:spPr>
          <a:xfrm>
            <a:off x="150182" y="2621869"/>
            <a:ext cx="725265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fontAlgn="base">
              <a:spcBef>
                <a:spcPct val="20000"/>
              </a:spcBef>
              <a:spcAft>
                <a:spcPct val="0"/>
              </a:spcAft>
              <a:buClr>
                <a:srgbClr val="6E7BBD"/>
              </a:buClr>
              <a:defRPr/>
            </a:pPr>
            <a:r>
              <a:rPr lang="en-US" sz="2400" kern="0" dirty="0">
                <a:sym typeface="Wingdings" pitchFamily="2" charset="2"/>
              </a:rPr>
              <a:t>Crucially, can also optically trap &amp; image in the deep UV:</a:t>
            </a:r>
          </a:p>
        </p:txBody>
      </p:sp>
      <p:sp>
        <p:nvSpPr>
          <p:cNvPr id="82" name="TextBox 81">
            <a:extLst>
              <a:ext uri="{FF2B5EF4-FFF2-40B4-BE49-F238E27FC236}">
                <a16:creationId xmlns:a16="http://schemas.microsoft.com/office/drawing/2014/main" id="{FFCD3674-D6A8-4873-C77E-369FF9A5820C}"/>
              </a:ext>
            </a:extLst>
          </p:cNvPr>
          <p:cNvSpPr txBox="1"/>
          <p:nvPr/>
        </p:nvSpPr>
        <p:spPr>
          <a:xfrm>
            <a:off x="2456553" y="4384969"/>
            <a:ext cx="26228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i="1" dirty="0" err="1">
                <a:latin typeface="Times New Roman" pitchFamily="18" charset="0"/>
                <a:cs typeface="Times New Roman" pitchFamily="18" charset="0"/>
              </a:rPr>
              <a:t>E</a:t>
            </a:r>
            <a:r>
              <a:rPr lang="en-GB" sz="2400" baseline="-25000" dirty="0" err="1">
                <a:latin typeface="Times New Roman" pitchFamily="18" charset="0"/>
                <a:cs typeface="Times New Roman" pitchFamily="18" charset="0"/>
              </a:rPr>
              <a:t>int</a:t>
            </a:r>
            <a:r>
              <a:rPr lang="en-GB" sz="2400" baseline="-25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 (1 </a:t>
            </a:r>
            <a:r>
              <a:rPr lang="en-US" sz="2400" dirty="0" err="1">
                <a:latin typeface="Times New Roman" pitchFamily="18" charset="0"/>
                <a:cs typeface="Times New Roman" pitchFamily="18" charset="0"/>
              </a:rPr>
              <a:t>μm</a:t>
            </a:r>
            <a:r>
              <a:rPr lang="en-GB" sz="2400" dirty="0">
                <a:latin typeface="Times New Roman" pitchFamily="18" charset="0"/>
                <a:cs typeface="Times New Roman" pitchFamily="18" charset="0"/>
              </a:rPr>
              <a:t>) ~ 1 kHz</a:t>
            </a:r>
            <a:endParaRPr lang="en-US" sz="2400" dirty="0"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9BDC9F21-B5C8-E73B-50ED-ABEE31DF69F2}"/>
              </a:ext>
            </a:extLst>
          </p:cNvPr>
          <p:cNvGrpSpPr/>
          <p:nvPr/>
        </p:nvGrpSpPr>
        <p:grpSpPr>
          <a:xfrm>
            <a:off x="7800429" y="2990634"/>
            <a:ext cx="3761548" cy="3263493"/>
            <a:chOff x="7800429" y="2990634"/>
            <a:chExt cx="3761548" cy="326349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39294A08-2F5B-B831-0E2F-E5653F5DE97E}"/>
                </a:ext>
              </a:extLst>
            </p:cNvPr>
            <p:cNvGrpSpPr/>
            <p:nvPr/>
          </p:nvGrpSpPr>
          <p:grpSpPr>
            <a:xfrm>
              <a:off x="7800429" y="2990634"/>
              <a:ext cx="2959008" cy="2804906"/>
              <a:chOff x="4954977" y="2347401"/>
              <a:chExt cx="2282045" cy="2163199"/>
            </a:xfrm>
          </p:grpSpPr>
          <p:sp>
            <p:nvSpPr>
              <p:cNvPr id="17" name="Rectangle 16">
                <a:extLst>
                  <a:ext uri="{FF2B5EF4-FFF2-40B4-BE49-F238E27FC236}">
                    <a16:creationId xmlns:a16="http://schemas.microsoft.com/office/drawing/2014/main" id="{3EB0EF24-81F6-9FB7-984E-ED77F88E1B27}"/>
                  </a:ext>
                </a:extLst>
              </p:cNvPr>
              <p:cNvSpPr/>
              <p:nvPr/>
            </p:nvSpPr>
            <p:spPr>
              <a:xfrm rot="16200000">
                <a:off x="5014401" y="2594611"/>
                <a:ext cx="2163199" cy="1668780"/>
              </a:xfrm>
              <a:prstGeom prst="rect">
                <a:avLst/>
              </a:prstGeom>
              <a:solidFill>
                <a:srgbClr val="DE2ADA">
                  <a:alpha val="35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Rectangle 17">
                <a:extLst>
                  <a:ext uri="{FF2B5EF4-FFF2-40B4-BE49-F238E27FC236}">
                    <a16:creationId xmlns:a16="http://schemas.microsoft.com/office/drawing/2014/main" id="{F5FDBF49-7DBB-0A82-B2B0-262693EE55A9}"/>
                  </a:ext>
                </a:extLst>
              </p:cNvPr>
              <p:cNvSpPr/>
              <p:nvPr/>
            </p:nvSpPr>
            <p:spPr>
              <a:xfrm>
                <a:off x="4954977" y="2609850"/>
                <a:ext cx="2282045" cy="1638300"/>
              </a:xfrm>
              <a:prstGeom prst="rect">
                <a:avLst/>
              </a:prstGeom>
              <a:solidFill>
                <a:srgbClr val="DE2ADA">
                  <a:alpha val="35000"/>
                </a:srgbClr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C1C60107-39AF-00DC-D91B-450BDCBF1155}"/>
                  </a:ext>
                </a:extLst>
              </p:cNvPr>
              <p:cNvGrpSpPr/>
              <p:nvPr/>
            </p:nvGrpSpPr>
            <p:grpSpPr>
              <a:xfrm>
                <a:off x="5452540" y="2764019"/>
                <a:ext cx="1291330" cy="1310141"/>
                <a:chOff x="5089955" y="1834748"/>
                <a:chExt cx="1291330" cy="1310141"/>
              </a:xfrm>
            </p:grpSpPr>
            <p:sp>
              <p:nvSpPr>
                <p:cNvPr id="28" name="Rectangle: Rounded Corners 27">
                  <a:extLst>
                    <a:ext uri="{FF2B5EF4-FFF2-40B4-BE49-F238E27FC236}">
                      <a16:creationId xmlns:a16="http://schemas.microsoft.com/office/drawing/2014/main" id="{0A66EFA7-2C6B-923C-03A1-DCDF074938DC}"/>
                    </a:ext>
                  </a:extLst>
                </p:cNvPr>
                <p:cNvSpPr/>
                <p:nvPr/>
              </p:nvSpPr>
              <p:spPr>
                <a:xfrm>
                  <a:off x="5089955" y="1834748"/>
                  <a:ext cx="1291330" cy="1310141"/>
                </a:xfrm>
                <a:prstGeom prst="roundRect">
                  <a:avLst>
                    <a:gd name="adj" fmla="val 6736"/>
                  </a:avLst>
                </a:prstGeom>
                <a:solidFill>
                  <a:schemeClr val="bg1">
                    <a:lumMod val="85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5CBC0C8A-BA91-E943-8EDA-FB4AE10D5A58}"/>
                    </a:ext>
                  </a:extLst>
                </p:cNvPr>
                <p:cNvGrpSpPr/>
                <p:nvPr/>
              </p:nvGrpSpPr>
              <p:grpSpPr>
                <a:xfrm rot="16200000">
                  <a:off x="5087696" y="1873024"/>
                  <a:ext cx="1291439" cy="1248894"/>
                  <a:chOff x="3635576" y="1561557"/>
                  <a:chExt cx="980605" cy="948300"/>
                </a:xfrm>
                <a:scene3d>
                  <a:camera prst="orthographicFront">
                    <a:rot lat="0" lon="21599966" rev="0"/>
                  </a:camera>
                  <a:lightRig rig="threePt" dir="t"/>
                </a:scene3d>
              </p:grpSpPr>
              <p:grpSp>
                <p:nvGrpSpPr>
                  <p:cNvPr id="30" name="Group 29">
                    <a:extLst>
                      <a:ext uri="{FF2B5EF4-FFF2-40B4-BE49-F238E27FC236}">
                        <a16:creationId xmlns:a16="http://schemas.microsoft.com/office/drawing/2014/main" id="{941A9A57-04C4-7A76-0205-849377EDBF99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3637958" y="1566319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76" name="Oval 75">
                      <a:extLst>
                        <a:ext uri="{FF2B5EF4-FFF2-40B4-BE49-F238E27FC236}">
                          <a16:creationId xmlns:a16="http://schemas.microsoft.com/office/drawing/2014/main" id="{B673CA52-2CCA-3029-30D1-F62F7E34152F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77" name="Oval 76">
                      <a:extLst>
                        <a:ext uri="{FF2B5EF4-FFF2-40B4-BE49-F238E27FC236}">
                          <a16:creationId xmlns:a16="http://schemas.microsoft.com/office/drawing/2014/main" id="{F89CAAD1-75BE-81C7-65F8-A267D71EEA29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31" name="Group 30">
                    <a:extLst>
                      <a:ext uri="{FF2B5EF4-FFF2-40B4-BE49-F238E27FC236}">
                        <a16:creationId xmlns:a16="http://schemas.microsoft.com/office/drawing/2014/main" id="{F7322579-5605-3ADD-12DD-EC8341940C74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3907041" y="1563938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74" name="Oval 73">
                      <a:extLst>
                        <a:ext uri="{FF2B5EF4-FFF2-40B4-BE49-F238E27FC236}">
                          <a16:creationId xmlns:a16="http://schemas.microsoft.com/office/drawing/2014/main" id="{2C9E458F-3121-1467-BE42-0C0733BCD084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75" name="Oval 74">
                      <a:extLst>
                        <a:ext uri="{FF2B5EF4-FFF2-40B4-BE49-F238E27FC236}">
                          <a16:creationId xmlns:a16="http://schemas.microsoft.com/office/drawing/2014/main" id="{8A298A07-60FE-6571-7F82-46E7D55CB819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32" name="Group 31">
                    <a:extLst>
                      <a:ext uri="{FF2B5EF4-FFF2-40B4-BE49-F238E27FC236}">
                        <a16:creationId xmlns:a16="http://schemas.microsoft.com/office/drawing/2014/main" id="{34B3B605-822D-B5A9-400C-E1041159D064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4180883" y="1563938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72" name="Oval 71">
                      <a:extLst>
                        <a:ext uri="{FF2B5EF4-FFF2-40B4-BE49-F238E27FC236}">
                          <a16:creationId xmlns:a16="http://schemas.microsoft.com/office/drawing/2014/main" id="{0538EC43-1286-D7FC-94F5-96223DC80A23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73" name="Oval 72">
                      <a:extLst>
                        <a:ext uri="{FF2B5EF4-FFF2-40B4-BE49-F238E27FC236}">
                          <a16:creationId xmlns:a16="http://schemas.microsoft.com/office/drawing/2014/main" id="{E8A7C1A9-E315-3409-6BAD-FD3CB66474BE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33" name="Group 32">
                    <a:extLst>
                      <a:ext uri="{FF2B5EF4-FFF2-40B4-BE49-F238E27FC236}">
                        <a16:creationId xmlns:a16="http://schemas.microsoft.com/office/drawing/2014/main" id="{A2E6C2EA-D789-52B5-ED7E-09440486C025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4449966" y="1561557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70" name="Oval 69">
                      <a:extLst>
                        <a:ext uri="{FF2B5EF4-FFF2-40B4-BE49-F238E27FC236}">
                          <a16:creationId xmlns:a16="http://schemas.microsoft.com/office/drawing/2014/main" id="{BEC2EBD0-86F5-0B7A-1272-74A1496C56A3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71" name="Oval 70">
                      <a:extLst>
                        <a:ext uri="{FF2B5EF4-FFF2-40B4-BE49-F238E27FC236}">
                          <a16:creationId xmlns:a16="http://schemas.microsoft.com/office/drawing/2014/main" id="{DE38CD7B-7ED2-04E5-1EF9-E74999C3A92F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34" name="Group 33">
                    <a:extLst>
                      <a:ext uri="{FF2B5EF4-FFF2-40B4-BE49-F238E27FC236}">
                        <a16:creationId xmlns:a16="http://schemas.microsoft.com/office/drawing/2014/main" id="{D590E70C-A4C0-BD36-E249-C91F1AED6E07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3637957" y="1837781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68" name="Oval 67">
                      <a:extLst>
                        <a:ext uri="{FF2B5EF4-FFF2-40B4-BE49-F238E27FC236}">
                          <a16:creationId xmlns:a16="http://schemas.microsoft.com/office/drawing/2014/main" id="{1B8DE9E8-A458-E63E-EF85-F5A52CFF2D2C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69" name="Oval 68">
                      <a:extLst>
                        <a:ext uri="{FF2B5EF4-FFF2-40B4-BE49-F238E27FC236}">
                          <a16:creationId xmlns:a16="http://schemas.microsoft.com/office/drawing/2014/main" id="{BF740231-C222-E13E-8AD0-BA33F31D7926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35" name="Group 34">
                    <a:extLst>
                      <a:ext uri="{FF2B5EF4-FFF2-40B4-BE49-F238E27FC236}">
                        <a16:creationId xmlns:a16="http://schemas.microsoft.com/office/drawing/2014/main" id="{12CA9818-1F9F-48FA-559D-F5DB79D01BE2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3907040" y="1835400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66" name="Oval 65">
                      <a:extLst>
                        <a:ext uri="{FF2B5EF4-FFF2-40B4-BE49-F238E27FC236}">
                          <a16:creationId xmlns:a16="http://schemas.microsoft.com/office/drawing/2014/main" id="{42D73F05-4499-3BBF-58A0-E70C88D9EC80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67" name="Oval 66">
                      <a:extLst>
                        <a:ext uri="{FF2B5EF4-FFF2-40B4-BE49-F238E27FC236}">
                          <a16:creationId xmlns:a16="http://schemas.microsoft.com/office/drawing/2014/main" id="{6ADCAB33-B9F1-C59D-2F3E-2D65333982CD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EA66C358-65E8-C8D1-2B53-CBCD66B4F369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4180882" y="1835400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64" name="Oval 63">
                      <a:extLst>
                        <a:ext uri="{FF2B5EF4-FFF2-40B4-BE49-F238E27FC236}">
                          <a16:creationId xmlns:a16="http://schemas.microsoft.com/office/drawing/2014/main" id="{600C20D0-191C-23CA-9B1B-F25952A7CB3A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65" name="Oval 64">
                      <a:extLst>
                        <a:ext uri="{FF2B5EF4-FFF2-40B4-BE49-F238E27FC236}">
                          <a16:creationId xmlns:a16="http://schemas.microsoft.com/office/drawing/2014/main" id="{0173570E-E3A4-8974-A0DC-5C444A7D8038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37" name="Group 36">
                    <a:extLst>
                      <a:ext uri="{FF2B5EF4-FFF2-40B4-BE49-F238E27FC236}">
                        <a16:creationId xmlns:a16="http://schemas.microsoft.com/office/drawing/2014/main" id="{3B4D71A1-D742-E8AB-19E2-11EB4F0B1311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4449965" y="1833019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62" name="Oval 61">
                      <a:extLst>
                        <a:ext uri="{FF2B5EF4-FFF2-40B4-BE49-F238E27FC236}">
                          <a16:creationId xmlns:a16="http://schemas.microsoft.com/office/drawing/2014/main" id="{A603BF47-DF40-D57A-144C-412C7321B3D1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63" name="Oval 62">
                      <a:extLst>
                        <a:ext uri="{FF2B5EF4-FFF2-40B4-BE49-F238E27FC236}">
                          <a16:creationId xmlns:a16="http://schemas.microsoft.com/office/drawing/2014/main" id="{0D57DF8A-8F19-C82E-DB2C-A75A13AC163E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38" name="Group 37">
                    <a:extLst>
                      <a:ext uri="{FF2B5EF4-FFF2-40B4-BE49-F238E27FC236}">
                        <a16:creationId xmlns:a16="http://schemas.microsoft.com/office/drawing/2014/main" id="{2E80D556-BD75-AEFF-9FD5-12B6B15DBB06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3635577" y="2114005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60" name="Oval 59">
                      <a:extLst>
                        <a:ext uri="{FF2B5EF4-FFF2-40B4-BE49-F238E27FC236}">
                          <a16:creationId xmlns:a16="http://schemas.microsoft.com/office/drawing/2014/main" id="{A96808A5-5CF2-75FA-10C8-BA2F2447396A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61" name="Oval 60">
                      <a:extLst>
                        <a:ext uri="{FF2B5EF4-FFF2-40B4-BE49-F238E27FC236}">
                          <a16:creationId xmlns:a16="http://schemas.microsoft.com/office/drawing/2014/main" id="{BFBE1DC3-9CB2-9E61-1010-9E72F547C909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39" name="Group 38">
                    <a:extLst>
                      <a:ext uri="{FF2B5EF4-FFF2-40B4-BE49-F238E27FC236}">
                        <a16:creationId xmlns:a16="http://schemas.microsoft.com/office/drawing/2014/main" id="{CAB81B0F-75A9-18B7-533D-D36E2F11F788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3904660" y="2111624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58" name="Oval 57">
                      <a:extLst>
                        <a:ext uri="{FF2B5EF4-FFF2-40B4-BE49-F238E27FC236}">
                          <a16:creationId xmlns:a16="http://schemas.microsoft.com/office/drawing/2014/main" id="{859CAB3D-0ECF-70AF-3807-3B3A73573B45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59" name="Oval 58">
                      <a:extLst>
                        <a:ext uri="{FF2B5EF4-FFF2-40B4-BE49-F238E27FC236}">
                          <a16:creationId xmlns:a16="http://schemas.microsoft.com/office/drawing/2014/main" id="{A0A0FE3E-31D6-51B8-D9F6-0E4E2FD77E28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40" name="Group 39">
                    <a:extLst>
                      <a:ext uri="{FF2B5EF4-FFF2-40B4-BE49-F238E27FC236}">
                        <a16:creationId xmlns:a16="http://schemas.microsoft.com/office/drawing/2014/main" id="{DDEE0650-CA71-2C69-FE1F-955526EB350C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4178502" y="2111624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56" name="Oval 55">
                      <a:extLst>
                        <a:ext uri="{FF2B5EF4-FFF2-40B4-BE49-F238E27FC236}">
                          <a16:creationId xmlns:a16="http://schemas.microsoft.com/office/drawing/2014/main" id="{C80D44CA-B86B-F30C-89EE-2E2BE5A57D98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57" name="Oval 56">
                      <a:extLst>
                        <a:ext uri="{FF2B5EF4-FFF2-40B4-BE49-F238E27FC236}">
                          <a16:creationId xmlns:a16="http://schemas.microsoft.com/office/drawing/2014/main" id="{9C4043D2-8C97-38FF-A13A-2D68C39DCF50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41" name="Group 40">
                    <a:extLst>
                      <a:ext uri="{FF2B5EF4-FFF2-40B4-BE49-F238E27FC236}">
                        <a16:creationId xmlns:a16="http://schemas.microsoft.com/office/drawing/2014/main" id="{C1D068E5-023D-95E6-58AC-1F3DEAC52B3E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4447585" y="2109243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54" name="Oval 53">
                      <a:extLst>
                        <a:ext uri="{FF2B5EF4-FFF2-40B4-BE49-F238E27FC236}">
                          <a16:creationId xmlns:a16="http://schemas.microsoft.com/office/drawing/2014/main" id="{D9EF567C-453D-11B3-806D-6323D1D3F313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55" name="Oval 54">
                      <a:extLst>
                        <a:ext uri="{FF2B5EF4-FFF2-40B4-BE49-F238E27FC236}">
                          <a16:creationId xmlns:a16="http://schemas.microsoft.com/office/drawing/2014/main" id="{2125070B-5EEE-E5C5-CBC0-F83A2F4FCB15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42" name="Group 41">
                    <a:extLst>
                      <a:ext uri="{FF2B5EF4-FFF2-40B4-BE49-F238E27FC236}">
                        <a16:creationId xmlns:a16="http://schemas.microsoft.com/office/drawing/2014/main" id="{3BCF0BC1-ED97-1EF2-5E31-C69A59E8A9F3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3635576" y="2385467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52" name="Oval 51">
                      <a:extLst>
                        <a:ext uri="{FF2B5EF4-FFF2-40B4-BE49-F238E27FC236}">
                          <a16:creationId xmlns:a16="http://schemas.microsoft.com/office/drawing/2014/main" id="{F268E858-62FC-59D6-D698-9505A56730EF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53" name="Oval 52">
                      <a:extLst>
                        <a:ext uri="{FF2B5EF4-FFF2-40B4-BE49-F238E27FC236}">
                          <a16:creationId xmlns:a16="http://schemas.microsoft.com/office/drawing/2014/main" id="{C95CF899-5E65-AA46-7D02-A5C8958836E4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43" name="Group 42">
                    <a:extLst>
                      <a:ext uri="{FF2B5EF4-FFF2-40B4-BE49-F238E27FC236}">
                        <a16:creationId xmlns:a16="http://schemas.microsoft.com/office/drawing/2014/main" id="{01737D37-0768-DA29-0394-9FBA8324CC53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3904659" y="2383086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50" name="Oval 49">
                      <a:extLst>
                        <a:ext uri="{FF2B5EF4-FFF2-40B4-BE49-F238E27FC236}">
                          <a16:creationId xmlns:a16="http://schemas.microsoft.com/office/drawing/2014/main" id="{546EB1B5-52A3-640B-7213-5AD82840478C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51" name="Oval 50">
                      <a:extLst>
                        <a:ext uri="{FF2B5EF4-FFF2-40B4-BE49-F238E27FC236}">
                          <a16:creationId xmlns:a16="http://schemas.microsoft.com/office/drawing/2014/main" id="{20B6CC62-FD3D-F2B9-B39C-BAFD6F2ACD2A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44" name="Group 43">
                    <a:extLst>
                      <a:ext uri="{FF2B5EF4-FFF2-40B4-BE49-F238E27FC236}">
                        <a16:creationId xmlns:a16="http://schemas.microsoft.com/office/drawing/2014/main" id="{C9BED1D4-8A1B-F518-FA94-49E8BFE73CAE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4178501" y="2383086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48" name="Oval 47">
                      <a:extLst>
                        <a:ext uri="{FF2B5EF4-FFF2-40B4-BE49-F238E27FC236}">
                          <a16:creationId xmlns:a16="http://schemas.microsoft.com/office/drawing/2014/main" id="{F7AB36C4-E141-B8FB-AFD7-E8AB1949D99E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49" name="Oval 48">
                      <a:extLst>
                        <a:ext uri="{FF2B5EF4-FFF2-40B4-BE49-F238E27FC236}">
                          <a16:creationId xmlns:a16="http://schemas.microsoft.com/office/drawing/2014/main" id="{2FB1A38D-4115-EF7A-1FB1-5C49D76299DC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  <p:grpSp>
                <p:nvGrpSpPr>
                  <p:cNvPr id="45" name="Group 44">
                    <a:extLst>
                      <a:ext uri="{FF2B5EF4-FFF2-40B4-BE49-F238E27FC236}">
                        <a16:creationId xmlns:a16="http://schemas.microsoft.com/office/drawing/2014/main" id="{CFACEA78-84FF-ED12-E676-70A9F0CDC9E0}"/>
                      </a:ext>
                    </a:extLst>
                  </p:cNvPr>
                  <p:cNvGrpSpPr/>
                  <p:nvPr/>
                </p:nvGrpSpPr>
                <p:grpSpPr>
                  <a:xfrm rot="20936008">
                    <a:off x="4447584" y="2380705"/>
                    <a:ext cx="166215" cy="124390"/>
                    <a:chOff x="1536044" y="1130047"/>
                    <a:chExt cx="137752" cy="103089"/>
                  </a:xfrm>
                </p:grpSpPr>
                <p:sp>
                  <p:nvSpPr>
                    <p:cNvPr id="46" name="Oval 45">
                      <a:extLst>
                        <a:ext uri="{FF2B5EF4-FFF2-40B4-BE49-F238E27FC236}">
                          <a16:creationId xmlns:a16="http://schemas.microsoft.com/office/drawing/2014/main" id="{2284CD11-911B-7A96-0458-1B866E9E607C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535869" y="1130222"/>
                      <a:ext cx="103089" cy="102740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00FF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  <p:sp>
                  <p:nvSpPr>
                    <p:cNvPr id="47" name="Oval 46">
                      <a:extLst>
                        <a:ext uri="{FF2B5EF4-FFF2-40B4-BE49-F238E27FC236}">
                          <a16:creationId xmlns:a16="http://schemas.microsoft.com/office/drawing/2014/main" id="{31833EB1-C0EA-8E7D-9D56-DA6C508FB51B}"/>
                        </a:ext>
                      </a:extLst>
                    </p:cNvPr>
                    <p:cNvSpPr/>
                    <p:nvPr/>
                  </p:nvSpPr>
                  <p:spPr bwMode="auto">
                    <a:xfrm rot="4763864">
                      <a:off x="1610270" y="1159756"/>
                      <a:ext cx="63526" cy="63526"/>
                    </a:xfrm>
                    <a:prstGeom prst="ellipse">
                      <a:avLst/>
                    </a:prstGeom>
                    <a:gradFill>
                      <a:gsLst>
                        <a:gs pos="0">
                          <a:srgbClr val="00B050"/>
                        </a:gs>
                        <a:gs pos="100000">
                          <a:schemeClr val="tx1"/>
                        </a:gs>
                        <a:gs pos="100000">
                          <a:schemeClr val="accent1">
                            <a:lumMod val="30000"/>
                            <a:lumOff val="7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</a:gradFill>
                    <a:ln w="952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>
                    <a:effectLst/>
                  </p:spPr>
                  <p:txBody>
                    <a:bodyPr vert="horz" wrap="square" lIns="91440" tIns="45720" rIns="91440" bIns="45720" numCol="1" rtlCol="0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400" b="0" i="0" u="none" strike="noStrike" cap="none" normalizeH="0" baseline="-2500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-105" charset="0"/>
                        <a:ea typeface="ＭＳ Ｐゴシック" pitchFamily="-105" charset="-128"/>
                        <a:cs typeface="ＭＳ Ｐゴシック" pitchFamily="-105" charset="-128"/>
                      </a:endParaRPr>
                    </a:p>
                  </p:txBody>
                </p:sp>
              </p:grpSp>
            </p:grpSp>
          </p:grpSp>
          <p:grpSp>
            <p:nvGrpSpPr>
              <p:cNvPr id="20" name="Group 19">
                <a:extLst>
                  <a:ext uri="{FF2B5EF4-FFF2-40B4-BE49-F238E27FC236}">
                    <a16:creationId xmlns:a16="http://schemas.microsoft.com/office/drawing/2014/main" id="{7488921E-D62C-CACE-113F-A8D05440788F}"/>
                  </a:ext>
                </a:extLst>
              </p:cNvPr>
              <p:cNvGrpSpPr/>
              <p:nvPr/>
            </p:nvGrpSpPr>
            <p:grpSpPr>
              <a:xfrm>
                <a:off x="5665498" y="2764017"/>
                <a:ext cx="855867" cy="1310143"/>
                <a:chOff x="5665498" y="2729707"/>
                <a:chExt cx="855867" cy="1397947"/>
              </a:xfrm>
            </p:grpSpPr>
            <p:sp>
              <p:nvSpPr>
                <p:cNvPr id="25" name="Rectangle 24">
                  <a:extLst>
                    <a:ext uri="{FF2B5EF4-FFF2-40B4-BE49-F238E27FC236}">
                      <a16:creationId xmlns:a16="http://schemas.microsoft.com/office/drawing/2014/main" id="{DEBCE926-DBE4-5155-74E0-BE608CCF4143}"/>
                    </a:ext>
                  </a:extLst>
                </p:cNvPr>
                <p:cNvSpPr/>
                <p:nvPr/>
              </p:nvSpPr>
              <p:spPr>
                <a:xfrm rot="16200000">
                  <a:off x="5032390" y="3362817"/>
                  <a:ext cx="1397308" cy="131092"/>
                </a:xfrm>
                <a:prstGeom prst="rect">
                  <a:avLst/>
                </a:prstGeom>
                <a:solidFill>
                  <a:srgbClr val="DE2ADA">
                    <a:alpha val="35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6" name="Rectangle 25">
                  <a:extLst>
                    <a:ext uri="{FF2B5EF4-FFF2-40B4-BE49-F238E27FC236}">
                      <a16:creationId xmlns:a16="http://schemas.microsoft.com/office/drawing/2014/main" id="{D4152FF2-2EE7-4AA0-7135-1C90D1523CAD}"/>
                    </a:ext>
                  </a:extLst>
                </p:cNvPr>
                <p:cNvSpPr/>
                <p:nvPr/>
              </p:nvSpPr>
              <p:spPr>
                <a:xfrm rot="16200000">
                  <a:off x="5391328" y="3362816"/>
                  <a:ext cx="1397308" cy="131092"/>
                </a:xfrm>
                <a:prstGeom prst="rect">
                  <a:avLst/>
                </a:prstGeom>
                <a:solidFill>
                  <a:srgbClr val="DE2ADA">
                    <a:alpha val="35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7" name="Rectangle 26">
                  <a:extLst>
                    <a:ext uri="{FF2B5EF4-FFF2-40B4-BE49-F238E27FC236}">
                      <a16:creationId xmlns:a16="http://schemas.microsoft.com/office/drawing/2014/main" id="{FA1A63D1-03A2-333F-CB41-C9DF27901523}"/>
                    </a:ext>
                  </a:extLst>
                </p:cNvPr>
                <p:cNvSpPr/>
                <p:nvPr/>
              </p:nvSpPr>
              <p:spPr>
                <a:xfrm rot="16200000">
                  <a:off x="5756845" y="3363135"/>
                  <a:ext cx="1397947" cy="131092"/>
                </a:xfrm>
                <a:prstGeom prst="rect">
                  <a:avLst/>
                </a:prstGeom>
                <a:solidFill>
                  <a:srgbClr val="DE2ADA">
                    <a:alpha val="35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21" name="Group 20">
                <a:extLst>
                  <a:ext uri="{FF2B5EF4-FFF2-40B4-BE49-F238E27FC236}">
                    <a16:creationId xmlns:a16="http://schemas.microsoft.com/office/drawing/2014/main" id="{D9C24A36-8233-B6A6-993F-5009CDD9FFFC}"/>
                  </a:ext>
                </a:extLst>
              </p:cNvPr>
              <p:cNvGrpSpPr/>
              <p:nvPr/>
            </p:nvGrpSpPr>
            <p:grpSpPr>
              <a:xfrm rot="5400000">
                <a:off x="5670270" y="2782700"/>
                <a:ext cx="855867" cy="1291329"/>
                <a:chOff x="5817898" y="2882108"/>
                <a:chExt cx="855867" cy="1397946"/>
              </a:xfrm>
            </p:grpSpPr>
            <p:sp>
              <p:nvSpPr>
                <p:cNvPr id="22" name="Rectangle 21">
                  <a:extLst>
                    <a:ext uri="{FF2B5EF4-FFF2-40B4-BE49-F238E27FC236}">
                      <a16:creationId xmlns:a16="http://schemas.microsoft.com/office/drawing/2014/main" id="{3CD79F35-0E85-F9BF-39F7-26DA95520F5C}"/>
                    </a:ext>
                  </a:extLst>
                </p:cNvPr>
                <p:cNvSpPr/>
                <p:nvPr/>
              </p:nvSpPr>
              <p:spPr>
                <a:xfrm rot="16200000">
                  <a:off x="5184790" y="3515217"/>
                  <a:ext cx="1397308" cy="131092"/>
                </a:xfrm>
                <a:prstGeom prst="rect">
                  <a:avLst/>
                </a:prstGeom>
                <a:solidFill>
                  <a:srgbClr val="DE2ADA">
                    <a:alpha val="35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3" name="Rectangle 22">
                  <a:extLst>
                    <a:ext uri="{FF2B5EF4-FFF2-40B4-BE49-F238E27FC236}">
                      <a16:creationId xmlns:a16="http://schemas.microsoft.com/office/drawing/2014/main" id="{2F60EBED-72C8-DC65-65BD-37F0EE6E7706}"/>
                    </a:ext>
                  </a:extLst>
                </p:cNvPr>
                <p:cNvSpPr/>
                <p:nvPr/>
              </p:nvSpPr>
              <p:spPr>
                <a:xfrm rot="16200000">
                  <a:off x="5543728" y="3515216"/>
                  <a:ext cx="1397308" cy="131092"/>
                </a:xfrm>
                <a:prstGeom prst="rect">
                  <a:avLst/>
                </a:prstGeom>
                <a:solidFill>
                  <a:srgbClr val="DE2ADA">
                    <a:alpha val="35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24" name="Rectangle 23">
                  <a:extLst>
                    <a:ext uri="{FF2B5EF4-FFF2-40B4-BE49-F238E27FC236}">
                      <a16:creationId xmlns:a16="http://schemas.microsoft.com/office/drawing/2014/main" id="{8D46F5DC-D446-D042-1718-4C521408B19C}"/>
                    </a:ext>
                  </a:extLst>
                </p:cNvPr>
                <p:cNvSpPr/>
                <p:nvPr/>
              </p:nvSpPr>
              <p:spPr>
                <a:xfrm rot="16200000">
                  <a:off x="5909565" y="3515854"/>
                  <a:ext cx="1397308" cy="131092"/>
                </a:xfrm>
                <a:prstGeom prst="rect">
                  <a:avLst/>
                </a:prstGeom>
                <a:solidFill>
                  <a:srgbClr val="DE2ADA">
                    <a:alpha val="35000"/>
                  </a:srgbClr>
                </a:solidFill>
                <a:ln>
                  <a:noFill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78" name="TextBox 77">
              <a:extLst>
                <a:ext uri="{FF2B5EF4-FFF2-40B4-BE49-F238E27FC236}">
                  <a16:creationId xmlns:a16="http://schemas.microsoft.com/office/drawing/2014/main" id="{06B47261-0ECF-A962-BBA6-B1C3A06AAB5D}"/>
                </a:ext>
              </a:extLst>
            </p:cNvPr>
            <p:cNvSpPr txBox="1"/>
            <p:nvPr/>
          </p:nvSpPr>
          <p:spPr>
            <a:xfrm>
              <a:off x="7984466" y="5854017"/>
              <a:ext cx="25848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000" dirty="0"/>
                <a:t>Deep-UV optical lattice</a:t>
              </a:r>
              <a:endParaRPr lang="en-US" sz="2000" baseline="-25000" dirty="0">
                <a:cs typeface="Times New Roman" panose="02020603050405020304" pitchFamily="18" charset="0"/>
              </a:endParaRPr>
            </a:p>
          </p:txBody>
        </p:sp>
        <p:cxnSp>
          <p:nvCxnSpPr>
            <p:cNvPr id="84" name="Straight Connector 83">
              <a:extLst>
                <a:ext uri="{FF2B5EF4-FFF2-40B4-BE49-F238E27FC236}">
                  <a16:creationId xmlns:a16="http://schemas.microsoft.com/office/drawing/2014/main" id="{47EA10F3-3413-C293-1018-8628858C92CA}"/>
                </a:ext>
              </a:extLst>
            </p:cNvPr>
            <p:cNvCxnSpPr>
              <a:cxnSpLocks/>
            </p:cNvCxnSpPr>
            <p:nvPr/>
          </p:nvCxnSpPr>
          <p:spPr>
            <a:xfrm>
              <a:off x="10184130" y="3700821"/>
              <a:ext cx="1049131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>
              <a:extLst>
                <a:ext uri="{FF2B5EF4-FFF2-40B4-BE49-F238E27FC236}">
                  <a16:creationId xmlns:a16="http://schemas.microsoft.com/office/drawing/2014/main" id="{1936DC9A-E58D-92AB-E05C-E7186C1B9F7F}"/>
                </a:ext>
              </a:extLst>
            </p:cNvPr>
            <p:cNvCxnSpPr>
              <a:cxnSpLocks/>
            </p:cNvCxnSpPr>
            <p:nvPr/>
          </p:nvCxnSpPr>
          <p:spPr>
            <a:xfrm>
              <a:off x="10184130" y="4160324"/>
              <a:ext cx="1051560" cy="0"/>
            </a:xfrm>
            <a:prstGeom prst="line">
              <a:avLst/>
            </a:prstGeom>
            <a:ln w="222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Arrow Connector 90">
              <a:extLst>
                <a:ext uri="{FF2B5EF4-FFF2-40B4-BE49-F238E27FC236}">
                  <a16:creationId xmlns:a16="http://schemas.microsoft.com/office/drawing/2014/main" id="{19A50D9B-3ABB-6737-90C8-4CE7E945E0DA}"/>
                </a:ext>
              </a:extLst>
            </p:cNvPr>
            <p:cNvCxnSpPr/>
            <p:nvPr/>
          </p:nvCxnSpPr>
          <p:spPr>
            <a:xfrm>
              <a:off x="10951062" y="3241964"/>
              <a:ext cx="0" cy="45885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Arrow Connector 91">
              <a:extLst>
                <a:ext uri="{FF2B5EF4-FFF2-40B4-BE49-F238E27FC236}">
                  <a16:creationId xmlns:a16="http://schemas.microsoft.com/office/drawing/2014/main" id="{E11F26E9-426C-5290-3582-84E20B9E6E5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0951062" y="4164537"/>
              <a:ext cx="0" cy="45720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8F865A5D-7691-F376-F217-43B51D274773}"/>
                </a:ext>
              </a:extLst>
            </p:cNvPr>
            <p:cNvSpPr txBox="1"/>
            <p:nvPr/>
          </p:nvSpPr>
          <p:spPr>
            <a:xfrm>
              <a:off x="10989384" y="3680619"/>
              <a:ext cx="57259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400" dirty="0">
                  <a:latin typeface="Times New Roman" pitchFamily="18" charset="0"/>
                  <a:cs typeface="Times New Roman" pitchFamily="18" charset="0"/>
                </a:rPr>
                <a:t>λ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/2</a:t>
              </a: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B242F3D7-A4AE-4335-A3AC-8E960AAB3869}"/>
              </a:ext>
            </a:extLst>
          </p:cNvPr>
          <p:cNvGrpSpPr/>
          <p:nvPr/>
        </p:nvGrpSpPr>
        <p:grpSpPr>
          <a:xfrm>
            <a:off x="194399" y="711828"/>
            <a:ext cx="11965823" cy="1864807"/>
            <a:chOff x="194399" y="711828"/>
            <a:chExt cx="11965823" cy="1864807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2871606-AB86-24A4-F4A7-430DF24349DD}"/>
                </a:ext>
              </a:extLst>
            </p:cNvPr>
            <p:cNvSpPr/>
            <p:nvPr/>
          </p:nvSpPr>
          <p:spPr>
            <a:xfrm>
              <a:off x="194399" y="711828"/>
              <a:ext cx="11858160" cy="9048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6E7BBD"/>
                </a:buClr>
                <a:defRPr/>
              </a:pPr>
              <a:r>
                <a:rPr lang="en-US" sz="2400" kern="0" dirty="0">
                  <a:sym typeface="Wingdings" pitchFamily="2" charset="2"/>
                </a:rPr>
                <a:t>Small molecule with </a:t>
              </a:r>
              <a:r>
                <a:rPr lang="en-GB" sz="2400" b="1" dirty="0">
                  <a:solidFill>
                    <a:srgbClr val="7030A0"/>
                  </a:solidFill>
                  <a:sym typeface="Wingdings" pitchFamily="2" charset="2"/>
                </a:rPr>
                <a:t>short-wavelength</a:t>
              </a:r>
              <a:r>
                <a:rPr lang="en-US" sz="2400" kern="0" dirty="0">
                  <a:sym typeface="Wingdings" pitchFamily="2" charset="2"/>
                </a:rPr>
                <a:t> transition  large photon recoil velocity</a:t>
              </a:r>
            </a:p>
            <a:p>
              <a:pPr marL="342900" lvl="0" indent="-342900" algn="ctr" fontAlgn="base">
                <a:spcBef>
                  <a:spcPct val="20000"/>
                </a:spcBef>
                <a:spcAft>
                  <a:spcPct val="0"/>
                </a:spcAft>
                <a:buClr>
                  <a:srgbClr val="6E7BBD"/>
                </a:buClr>
                <a:defRPr/>
              </a:pPr>
              <a:r>
                <a:rPr lang="en-US" sz="2400" kern="0" dirty="0">
                  <a:sym typeface="Wingdings" pitchFamily="2" charset="2"/>
                </a:rPr>
                <a:t>Short-lived excited state  high photon scattering rate</a:t>
              </a:r>
            </a:p>
          </p:txBody>
        </p: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124D63B0-6D11-9EBD-E50F-A36F53825AD4}"/>
                </a:ext>
              </a:extLst>
            </p:cNvPr>
            <p:cNvGrpSpPr/>
            <p:nvPr/>
          </p:nvGrpSpPr>
          <p:grpSpPr>
            <a:xfrm>
              <a:off x="3767970" y="1673477"/>
              <a:ext cx="4656060" cy="903158"/>
              <a:chOff x="217571" y="2158562"/>
              <a:chExt cx="5144381" cy="997879"/>
            </a:xfrm>
          </p:grpSpPr>
          <p:pic>
            <p:nvPicPr>
              <p:cNvPr id="11" name="Picture 10">
                <a:extLst>
                  <a:ext uri="{FF2B5EF4-FFF2-40B4-BE49-F238E27FC236}">
                    <a16:creationId xmlns:a16="http://schemas.microsoft.com/office/drawing/2014/main" id="{FFFECB91-9026-026C-EA26-EAAA1851624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17571" y="2158562"/>
                <a:ext cx="1666185" cy="997879"/>
              </a:xfrm>
              <a:prstGeom prst="rect">
                <a:avLst/>
              </a:prstGeom>
            </p:spPr>
          </p:pic>
          <p:grpSp>
            <p:nvGrpSpPr>
              <p:cNvPr id="12" name="Group 11">
                <a:extLst>
                  <a:ext uri="{FF2B5EF4-FFF2-40B4-BE49-F238E27FC236}">
                    <a16:creationId xmlns:a16="http://schemas.microsoft.com/office/drawing/2014/main" id="{91C7A4EB-553C-FEA6-370A-DCC065F77D63}"/>
                  </a:ext>
                </a:extLst>
              </p:cNvPr>
              <p:cNvGrpSpPr/>
              <p:nvPr/>
            </p:nvGrpSpPr>
            <p:grpSpPr>
              <a:xfrm>
                <a:off x="3446925" y="2414159"/>
                <a:ext cx="1915027" cy="486687"/>
                <a:chOff x="887618" y="3960701"/>
                <a:chExt cx="1915027" cy="486687"/>
              </a:xfrm>
            </p:grpSpPr>
            <p:pic>
              <p:nvPicPr>
                <p:cNvPr id="8" name="Picture 7">
                  <a:extLst>
                    <a:ext uri="{FF2B5EF4-FFF2-40B4-BE49-F238E27FC236}">
                      <a16:creationId xmlns:a16="http://schemas.microsoft.com/office/drawing/2014/main" id="{D94D6480-6139-9213-0926-93E1090572B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t="1" r="84958" b="10959"/>
                <a:stretch/>
              </p:blipFill>
              <p:spPr>
                <a:xfrm>
                  <a:off x="887618" y="3960701"/>
                  <a:ext cx="311374" cy="433347"/>
                </a:xfrm>
                <a:prstGeom prst="rect">
                  <a:avLst/>
                </a:prstGeom>
              </p:spPr>
            </p:pic>
            <p:pic>
              <p:nvPicPr>
                <p:cNvPr id="7" name="Picture 6">
                  <a:extLst>
                    <a:ext uri="{FF2B5EF4-FFF2-40B4-BE49-F238E27FC236}">
                      <a16:creationId xmlns:a16="http://schemas.microsoft.com/office/drawing/2014/main" id="{229F9379-F5FD-14BB-A74D-5C1C8F950A2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rcRect l="27021"/>
                <a:stretch/>
              </p:blipFill>
              <p:spPr>
                <a:xfrm>
                  <a:off x="1291991" y="3960701"/>
                  <a:ext cx="1510654" cy="486687"/>
                </a:xfrm>
                <a:prstGeom prst="rect">
                  <a:avLst/>
                </a:prstGeom>
              </p:spPr>
            </p:pic>
          </p:grpSp>
        </p:grp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EAAA4FBC-9D7D-20C6-432E-A71C66C223ED}"/>
                </a:ext>
              </a:extLst>
            </p:cNvPr>
            <p:cNvSpPr/>
            <p:nvPr/>
          </p:nvSpPr>
          <p:spPr>
            <a:xfrm>
              <a:off x="9343110" y="1885959"/>
              <a:ext cx="281711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6E7BBD"/>
                </a:buClr>
                <a:defRPr/>
              </a:pPr>
              <a:r>
                <a:rPr lang="en-US" sz="2400" b="1" kern="0" dirty="0">
                  <a:sym typeface="Wingdings" pitchFamily="2" charset="2"/>
                </a:rPr>
                <a:t>large optical forces</a:t>
              </a:r>
            </a:p>
          </p:txBody>
        </p:sp>
        <p:sp>
          <p:nvSpPr>
            <p:cNvPr id="105" name="Arrow: Right 104">
              <a:extLst>
                <a:ext uri="{FF2B5EF4-FFF2-40B4-BE49-F238E27FC236}">
                  <a16:creationId xmlns:a16="http://schemas.microsoft.com/office/drawing/2014/main" id="{BEE0ED21-D2AA-340B-8F49-B0B10BE67745}"/>
                </a:ext>
              </a:extLst>
            </p:cNvPr>
            <p:cNvSpPr/>
            <p:nvPr/>
          </p:nvSpPr>
          <p:spPr>
            <a:xfrm>
              <a:off x="8746554" y="2017579"/>
              <a:ext cx="411661" cy="239051"/>
            </a:xfrm>
            <a:prstGeom prst="rightArrow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996BA6EA-B30C-61B1-A42A-973CFB955530}"/>
              </a:ext>
            </a:extLst>
          </p:cNvPr>
          <p:cNvGrpSpPr/>
          <p:nvPr/>
        </p:nvGrpSpPr>
        <p:grpSpPr>
          <a:xfrm>
            <a:off x="29076" y="5030731"/>
            <a:ext cx="12353848" cy="1853723"/>
            <a:chOff x="29076" y="5030731"/>
            <a:chExt cx="12353848" cy="1853723"/>
          </a:xfrm>
        </p:grpSpPr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4A5EF835-192A-1157-AF9B-D37165387ED0}"/>
                </a:ext>
              </a:extLst>
            </p:cNvPr>
            <p:cNvSpPr txBox="1"/>
            <p:nvPr/>
          </p:nvSpPr>
          <p:spPr>
            <a:xfrm>
              <a:off x="2154387" y="5030731"/>
              <a:ext cx="3227165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i="1" dirty="0" err="1">
                  <a:latin typeface="Times New Roman" pitchFamily="18" charset="0"/>
                  <a:cs typeface="Times New Roman" pitchFamily="18" charset="0"/>
                </a:rPr>
                <a:t>E</a:t>
              </a:r>
              <a:r>
                <a:rPr lang="en-GB" sz="2400" baseline="-25000" dirty="0" err="1">
                  <a:latin typeface="Times New Roman" pitchFamily="18" charset="0"/>
                  <a:cs typeface="Times New Roman" pitchFamily="18" charset="0"/>
                </a:rPr>
                <a:t>int</a:t>
              </a:r>
              <a:r>
                <a:rPr lang="en-GB" sz="2400" baseline="-250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 (150 </a:t>
              </a:r>
              <a:r>
                <a:rPr lang="en-US" sz="2400" dirty="0">
                  <a:latin typeface="Times New Roman" pitchFamily="18" charset="0"/>
                  <a:cs typeface="Times New Roman" pitchFamily="18" charset="0"/>
                </a:rPr>
                <a:t>nm</a:t>
              </a: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) ~ 100 kHz</a:t>
              </a:r>
              <a:endParaRPr lang="en-US" sz="2400" dirty="0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1CA28426-7ECE-6419-1F4A-4E79FC3440DF}"/>
                </a:ext>
              </a:extLst>
            </p:cNvPr>
            <p:cNvSpPr/>
            <p:nvPr/>
          </p:nvSpPr>
          <p:spPr>
            <a:xfrm>
              <a:off x="106150" y="5746319"/>
              <a:ext cx="2213124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fontAlgn="base">
                <a:spcBef>
                  <a:spcPct val="20000"/>
                </a:spcBef>
                <a:spcAft>
                  <a:spcPct val="0"/>
                </a:spcAft>
                <a:buClr>
                  <a:srgbClr val="6E7BBD"/>
                </a:buClr>
                <a:defRPr/>
              </a:pPr>
              <a:r>
                <a:rPr lang="en-US" sz="2400" b="1" kern="0" dirty="0">
                  <a:sym typeface="Wingdings" pitchFamily="2" charset="2"/>
                </a:rPr>
                <a:t>Figure of merit</a:t>
              </a:r>
              <a:r>
                <a:rPr lang="en-US" sz="2400" kern="0" dirty="0">
                  <a:sym typeface="Wingdings" pitchFamily="2" charset="2"/>
                </a:rPr>
                <a:t>:</a:t>
              </a:r>
            </a:p>
          </p:txBody>
        </p:sp>
        <p:pic>
          <p:nvPicPr>
            <p:cNvPr id="98" name="Picture 97">
              <a:extLst>
                <a:ext uri="{FF2B5EF4-FFF2-40B4-BE49-F238E27FC236}">
                  <a16:creationId xmlns:a16="http://schemas.microsoft.com/office/drawing/2014/main" id="{17C4F374-3ABA-8247-2596-FB855DC2B3D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456553" y="5733346"/>
              <a:ext cx="926202" cy="619262"/>
            </a:xfrm>
            <a:prstGeom prst="rect">
              <a:avLst/>
            </a:prstGeom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252DEDB9-29C7-1560-3386-EB137C55EE6A}"/>
                </a:ext>
              </a:extLst>
            </p:cNvPr>
            <p:cNvSpPr txBox="1"/>
            <p:nvPr/>
          </p:nvSpPr>
          <p:spPr>
            <a:xfrm>
              <a:off x="3452853" y="5768898"/>
              <a:ext cx="347608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~ </a:t>
              </a:r>
              <a:r>
                <a:rPr lang="en-GB" sz="2400" dirty="0">
                  <a:cs typeface="Times New Roman" pitchFamily="18" charset="0"/>
                </a:rPr>
                <a:t>10</a:t>
              </a:r>
              <a:r>
                <a:rPr lang="en-GB" sz="2400" baseline="30000" dirty="0">
                  <a:cs typeface="Times New Roman" pitchFamily="18" charset="0"/>
                </a:rPr>
                <a:t>5</a:t>
              </a:r>
              <a:r>
                <a:rPr lang="en-GB" sz="2400" dirty="0"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GB" sz="2400" dirty="0">
                  <a:cs typeface="Times New Roman" pitchFamily="18" charset="0"/>
                </a:rPr>
                <a:t>operations per qubit</a:t>
              </a:r>
              <a:endParaRPr lang="en-US" sz="2400" dirty="0">
                <a:cs typeface="Times New Roman" pitchFamily="18" charset="0"/>
              </a:endParaRPr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285772E5-F785-0E4D-AC5E-B1B4C244BBE4}"/>
                </a:ext>
              </a:extLst>
            </p:cNvPr>
            <p:cNvSpPr txBox="1"/>
            <p:nvPr/>
          </p:nvSpPr>
          <p:spPr>
            <a:xfrm>
              <a:off x="6365966" y="6532222"/>
              <a:ext cx="6016958" cy="33855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l-GR" sz="1600" i="1" dirty="0"/>
                <a:t>τ</a:t>
              </a:r>
              <a:r>
                <a:rPr lang="en-US" sz="1600" i="1" baseline="-25000" dirty="0"/>
                <a:t>c</a:t>
              </a:r>
              <a:r>
                <a:rPr lang="en-US" sz="1600" i="1" dirty="0"/>
                <a:t> </a:t>
              </a:r>
              <a:r>
                <a:rPr lang="en-US" sz="1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~ </a:t>
              </a:r>
              <a:r>
                <a:rPr lang="en-US" sz="1600" dirty="0">
                  <a:cs typeface="Times New Roman" panose="02020603050405020304" pitchFamily="18" charset="0"/>
                </a:rPr>
                <a:t>1 s already realized for </a:t>
              </a:r>
              <a:r>
                <a:rPr lang="en-US" sz="1600" dirty="0" err="1">
                  <a:cs typeface="Times New Roman" panose="02020603050405020304" pitchFamily="18" charset="0"/>
                </a:rPr>
                <a:t>RbCs</a:t>
              </a:r>
              <a:r>
                <a:rPr lang="en-US" sz="1600" dirty="0">
                  <a:cs typeface="Times New Roman" panose="02020603050405020304" pitchFamily="18" charset="0"/>
                </a:rPr>
                <a:t> molecules:</a:t>
              </a:r>
              <a:r>
                <a:rPr lang="de-DE" sz="1600" i="1" dirty="0"/>
                <a:t> Nat. Phys. </a:t>
              </a:r>
              <a:r>
                <a:rPr lang="de-DE" sz="1600" b="1" dirty="0"/>
                <a:t>20</a:t>
              </a:r>
              <a:r>
                <a:rPr lang="de-DE" sz="1600" dirty="0"/>
                <a:t>, 415 (2024)</a:t>
              </a:r>
              <a:endParaRPr lang="en-US" sz="1600" dirty="0"/>
            </a:p>
          </p:txBody>
        </p:sp>
        <p:sp>
          <p:nvSpPr>
            <p:cNvPr id="106" name="TextBox 105">
              <a:extLst>
                <a:ext uri="{FF2B5EF4-FFF2-40B4-BE49-F238E27FC236}">
                  <a16:creationId xmlns:a16="http://schemas.microsoft.com/office/drawing/2014/main" id="{8B796D9E-0040-B181-7B45-CED120665342}"/>
                </a:ext>
              </a:extLst>
            </p:cNvPr>
            <p:cNvSpPr txBox="1"/>
            <p:nvPr/>
          </p:nvSpPr>
          <p:spPr>
            <a:xfrm>
              <a:off x="29076" y="6545900"/>
              <a:ext cx="5014130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dirty="0">
                  <a:cs typeface="Times New Roman" pitchFamily="18" charset="0"/>
                </a:rPr>
                <a:t>Gate fidelity also key! Dictates error correction overhead.</a:t>
              </a:r>
              <a:endParaRPr lang="en-US" sz="1600" dirty="0">
                <a:cs typeface="Times New Roman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424169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/>
      <p:bldP spid="8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" name="Group 36">
            <a:extLst>
              <a:ext uri="{FF2B5EF4-FFF2-40B4-BE49-F238E27FC236}">
                <a16:creationId xmlns:a16="http://schemas.microsoft.com/office/drawing/2014/main" id="{BDAAB052-CA5F-335A-D77E-F6502F8216DA}"/>
              </a:ext>
            </a:extLst>
          </p:cNvPr>
          <p:cNvGrpSpPr/>
          <p:nvPr/>
        </p:nvGrpSpPr>
        <p:grpSpPr>
          <a:xfrm>
            <a:off x="6545574" y="-57870"/>
            <a:ext cx="3328616" cy="1790167"/>
            <a:chOff x="5996668" y="4343"/>
            <a:chExt cx="3328616" cy="1790167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10BB9E62-4970-D992-24A8-FFFBBD54798F}"/>
                </a:ext>
              </a:extLst>
            </p:cNvPr>
            <p:cNvGrpSpPr/>
            <p:nvPr/>
          </p:nvGrpSpPr>
          <p:grpSpPr>
            <a:xfrm>
              <a:off x="5996668" y="4343"/>
              <a:ext cx="3166543" cy="1790167"/>
              <a:chOff x="5996668" y="4343"/>
              <a:chExt cx="3166543" cy="1790167"/>
            </a:xfrm>
          </p:grpSpPr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1BDCD494-B255-CCBB-F91E-D786D43DCAA8}"/>
                  </a:ext>
                </a:extLst>
              </p:cNvPr>
              <p:cNvGrpSpPr/>
              <p:nvPr/>
            </p:nvGrpSpPr>
            <p:grpSpPr>
              <a:xfrm>
                <a:off x="6829344" y="516567"/>
                <a:ext cx="2333867" cy="671671"/>
                <a:chOff x="6829344" y="516567"/>
                <a:chExt cx="2333867" cy="671671"/>
              </a:xfrm>
            </p:grpSpPr>
            <p:sp>
              <p:nvSpPr>
                <p:cNvPr id="67" name="Freeform: Shape 66">
                  <a:extLst>
                    <a:ext uri="{FF2B5EF4-FFF2-40B4-BE49-F238E27FC236}">
                      <a16:creationId xmlns:a16="http://schemas.microsoft.com/office/drawing/2014/main" id="{1B8176CD-517F-758B-6B09-C2EEA5EE8BF8}"/>
                    </a:ext>
                  </a:extLst>
                </p:cNvPr>
                <p:cNvSpPr/>
                <p:nvPr/>
              </p:nvSpPr>
              <p:spPr>
                <a:xfrm>
                  <a:off x="6829344" y="534208"/>
                  <a:ext cx="2312015" cy="615906"/>
                </a:xfrm>
                <a:custGeom>
                  <a:avLst/>
                  <a:gdLst>
                    <a:gd name="connsiteX0" fmla="*/ 488 w 2301728"/>
                    <a:gd name="connsiteY0" fmla="*/ 209550 h 617220"/>
                    <a:gd name="connsiteX1" fmla="*/ 2301728 w 2301728"/>
                    <a:gd name="connsiteY1" fmla="*/ 0 h 617220"/>
                    <a:gd name="connsiteX2" fmla="*/ 2301728 w 2301728"/>
                    <a:gd name="connsiteY2" fmla="*/ 617220 h 617220"/>
                    <a:gd name="connsiteX3" fmla="*/ 488 w 2301728"/>
                    <a:gd name="connsiteY3" fmla="*/ 287020 h 617220"/>
                    <a:gd name="connsiteX4" fmla="*/ 488 w 2301728"/>
                    <a:gd name="connsiteY4" fmla="*/ 209550 h 617220"/>
                    <a:gd name="connsiteX0" fmla="*/ 73 w 2307663"/>
                    <a:gd name="connsiteY0" fmla="*/ 220980 h 617220"/>
                    <a:gd name="connsiteX1" fmla="*/ 2307663 w 2307663"/>
                    <a:gd name="connsiteY1" fmla="*/ 0 h 617220"/>
                    <a:gd name="connsiteX2" fmla="*/ 2307663 w 2307663"/>
                    <a:gd name="connsiteY2" fmla="*/ 617220 h 617220"/>
                    <a:gd name="connsiteX3" fmla="*/ 6423 w 2307663"/>
                    <a:gd name="connsiteY3" fmla="*/ 287020 h 617220"/>
                    <a:gd name="connsiteX4" fmla="*/ 73 w 2307663"/>
                    <a:gd name="connsiteY4" fmla="*/ 220980 h 617220"/>
                    <a:gd name="connsiteX0" fmla="*/ 233 w 2307823"/>
                    <a:gd name="connsiteY0" fmla="*/ 220980 h 617220"/>
                    <a:gd name="connsiteX1" fmla="*/ 2307823 w 2307823"/>
                    <a:gd name="connsiteY1" fmla="*/ 0 h 617220"/>
                    <a:gd name="connsiteX2" fmla="*/ 2307823 w 2307823"/>
                    <a:gd name="connsiteY2" fmla="*/ 617220 h 617220"/>
                    <a:gd name="connsiteX3" fmla="*/ 1503 w 2307823"/>
                    <a:gd name="connsiteY3" fmla="*/ 267970 h 617220"/>
                    <a:gd name="connsiteX4" fmla="*/ 233 w 2307823"/>
                    <a:gd name="connsiteY4" fmla="*/ 220980 h 617220"/>
                    <a:gd name="connsiteX0" fmla="*/ 233 w 2309093"/>
                    <a:gd name="connsiteY0" fmla="*/ 276860 h 673100"/>
                    <a:gd name="connsiteX1" fmla="*/ 2309093 w 2309093"/>
                    <a:gd name="connsiteY1" fmla="*/ 0 h 673100"/>
                    <a:gd name="connsiteX2" fmla="*/ 2307823 w 2309093"/>
                    <a:gd name="connsiteY2" fmla="*/ 673100 h 673100"/>
                    <a:gd name="connsiteX3" fmla="*/ 1503 w 2309093"/>
                    <a:gd name="connsiteY3" fmla="*/ 323850 h 673100"/>
                    <a:gd name="connsiteX4" fmla="*/ 233 w 2309093"/>
                    <a:gd name="connsiteY4" fmla="*/ 276860 h 673100"/>
                    <a:gd name="connsiteX0" fmla="*/ 233 w 2309093"/>
                    <a:gd name="connsiteY0" fmla="*/ 276860 h 599440"/>
                    <a:gd name="connsiteX1" fmla="*/ 2309093 w 2309093"/>
                    <a:gd name="connsiteY1" fmla="*/ 0 h 599440"/>
                    <a:gd name="connsiteX2" fmla="*/ 2257023 w 2309093"/>
                    <a:gd name="connsiteY2" fmla="*/ 599440 h 599440"/>
                    <a:gd name="connsiteX3" fmla="*/ 1503 w 2309093"/>
                    <a:gd name="connsiteY3" fmla="*/ 323850 h 599440"/>
                    <a:gd name="connsiteX4" fmla="*/ 233 w 2309093"/>
                    <a:gd name="connsiteY4" fmla="*/ 276860 h 599440"/>
                    <a:gd name="connsiteX0" fmla="*/ 233 w 2309093"/>
                    <a:gd name="connsiteY0" fmla="*/ 276860 h 638810"/>
                    <a:gd name="connsiteX1" fmla="*/ 2309093 w 2309093"/>
                    <a:gd name="connsiteY1" fmla="*/ 0 h 638810"/>
                    <a:gd name="connsiteX2" fmla="*/ 2306553 w 2309093"/>
                    <a:gd name="connsiteY2" fmla="*/ 638810 h 638810"/>
                    <a:gd name="connsiteX3" fmla="*/ 1503 w 2309093"/>
                    <a:gd name="connsiteY3" fmla="*/ 323850 h 638810"/>
                    <a:gd name="connsiteX4" fmla="*/ 233 w 2309093"/>
                    <a:gd name="connsiteY4" fmla="*/ 276860 h 638810"/>
                    <a:gd name="connsiteX0" fmla="*/ 233 w 2312930"/>
                    <a:gd name="connsiteY0" fmla="*/ 276860 h 638810"/>
                    <a:gd name="connsiteX1" fmla="*/ 2309093 w 2312930"/>
                    <a:gd name="connsiteY1" fmla="*/ 0 h 638810"/>
                    <a:gd name="connsiteX2" fmla="*/ 2312903 w 2312930"/>
                    <a:gd name="connsiteY2" fmla="*/ 638810 h 638810"/>
                    <a:gd name="connsiteX3" fmla="*/ 1503 w 2312930"/>
                    <a:gd name="connsiteY3" fmla="*/ 323850 h 638810"/>
                    <a:gd name="connsiteX4" fmla="*/ 233 w 2312930"/>
                    <a:gd name="connsiteY4" fmla="*/ 276860 h 638810"/>
                    <a:gd name="connsiteX0" fmla="*/ 233 w 2312947"/>
                    <a:gd name="connsiteY0" fmla="*/ 289243 h 651193"/>
                    <a:gd name="connsiteX1" fmla="*/ 2310998 w 2312947"/>
                    <a:gd name="connsiteY1" fmla="*/ 0 h 651193"/>
                    <a:gd name="connsiteX2" fmla="*/ 2312903 w 2312947"/>
                    <a:gd name="connsiteY2" fmla="*/ 651193 h 651193"/>
                    <a:gd name="connsiteX3" fmla="*/ 1503 w 2312947"/>
                    <a:gd name="connsiteY3" fmla="*/ 336233 h 651193"/>
                    <a:gd name="connsiteX4" fmla="*/ 233 w 2312947"/>
                    <a:gd name="connsiteY4" fmla="*/ 289243 h 651193"/>
                    <a:gd name="connsiteX0" fmla="*/ 233 w 2312015"/>
                    <a:gd name="connsiteY0" fmla="*/ 289243 h 621665"/>
                    <a:gd name="connsiteX1" fmla="*/ 2310998 w 2312015"/>
                    <a:gd name="connsiteY1" fmla="*/ 0 h 621665"/>
                    <a:gd name="connsiteX2" fmla="*/ 2311951 w 2312015"/>
                    <a:gd name="connsiteY2" fmla="*/ 621665 h 621665"/>
                    <a:gd name="connsiteX3" fmla="*/ 1503 w 2312015"/>
                    <a:gd name="connsiteY3" fmla="*/ 336233 h 621665"/>
                    <a:gd name="connsiteX4" fmla="*/ 233 w 2312015"/>
                    <a:gd name="connsiteY4" fmla="*/ 289243 h 6216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312015" h="621665">
                      <a:moveTo>
                        <a:pt x="233" y="289243"/>
                      </a:moveTo>
                      <a:lnTo>
                        <a:pt x="2310998" y="0"/>
                      </a:lnTo>
                      <a:cubicBezTo>
                        <a:pt x="2310575" y="224367"/>
                        <a:pt x="2312374" y="397298"/>
                        <a:pt x="2311951" y="621665"/>
                      </a:cubicBezTo>
                      <a:lnTo>
                        <a:pt x="1503" y="336233"/>
                      </a:lnTo>
                      <a:cubicBezTo>
                        <a:pt x="1080" y="309563"/>
                        <a:pt x="-614" y="313373"/>
                        <a:pt x="233" y="289243"/>
                      </a:cubicBezTo>
                      <a:close/>
                    </a:path>
                  </a:pathLst>
                </a:custGeom>
                <a:solidFill>
                  <a:srgbClr val="FFA3A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8" name="Rectangle 67">
                  <a:extLst>
                    <a:ext uri="{FF2B5EF4-FFF2-40B4-BE49-F238E27FC236}">
                      <a16:creationId xmlns:a16="http://schemas.microsoft.com/office/drawing/2014/main" id="{FF78BCC4-7D51-9663-4899-937DDF5EF9FC}"/>
                    </a:ext>
                  </a:extLst>
                </p:cNvPr>
                <p:cNvSpPr/>
                <p:nvPr/>
              </p:nvSpPr>
              <p:spPr>
                <a:xfrm>
                  <a:off x="8529988" y="516567"/>
                  <a:ext cx="633223" cy="671671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ABBEC93D-754F-5F0F-2DA4-1FF96B7C8B27}"/>
                  </a:ext>
                </a:extLst>
              </p:cNvPr>
              <p:cNvGrpSpPr/>
              <p:nvPr/>
            </p:nvGrpSpPr>
            <p:grpSpPr>
              <a:xfrm>
                <a:off x="5996668" y="4343"/>
                <a:ext cx="1483913" cy="1790167"/>
                <a:chOff x="837107" y="824982"/>
                <a:chExt cx="3862909" cy="4660148"/>
              </a:xfrm>
            </p:grpSpPr>
            <p:pic>
              <p:nvPicPr>
                <p:cNvPr id="45" name="Picture 44">
                  <a:extLst>
                    <a:ext uri="{FF2B5EF4-FFF2-40B4-BE49-F238E27FC236}">
                      <a16:creationId xmlns:a16="http://schemas.microsoft.com/office/drawing/2014/main" id="{99B3C37D-D10D-7464-88BD-ABC48885F52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3"/>
                <a:srcRect l="2" t="9184" r="59339" b="7722"/>
                <a:stretch/>
              </p:blipFill>
              <p:spPr>
                <a:xfrm>
                  <a:off x="837107" y="824982"/>
                  <a:ext cx="3862909" cy="4648447"/>
                </a:xfrm>
                <a:prstGeom prst="rect">
                  <a:avLst/>
                </a:prstGeom>
              </p:spPr>
            </p:pic>
            <p:sp>
              <p:nvSpPr>
                <p:cNvPr id="46" name="Rectangle 45">
                  <a:extLst>
                    <a:ext uri="{FF2B5EF4-FFF2-40B4-BE49-F238E27FC236}">
                      <a16:creationId xmlns:a16="http://schemas.microsoft.com/office/drawing/2014/main" id="{94BB9313-8176-0B9F-26F0-7211E1735D6A}"/>
                    </a:ext>
                  </a:extLst>
                </p:cNvPr>
                <p:cNvSpPr/>
                <p:nvPr/>
              </p:nvSpPr>
              <p:spPr>
                <a:xfrm>
                  <a:off x="2434936" y="824982"/>
                  <a:ext cx="1177636" cy="427945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7" name="Rectangle 46">
                  <a:extLst>
                    <a:ext uri="{FF2B5EF4-FFF2-40B4-BE49-F238E27FC236}">
                      <a16:creationId xmlns:a16="http://schemas.microsoft.com/office/drawing/2014/main" id="{FBDBB4DE-F656-CB88-D3B9-3EDE133D9404}"/>
                    </a:ext>
                  </a:extLst>
                </p:cNvPr>
                <p:cNvSpPr/>
                <p:nvPr/>
              </p:nvSpPr>
              <p:spPr>
                <a:xfrm>
                  <a:off x="2426363" y="1351396"/>
                  <a:ext cx="1177636" cy="30595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8" name="Rectangle 47">
                  <a:extLst>
                    <a:ext uri="{FF2B5EF4-FFF2-40B4-BE49-F238E27FC236}">
                      <a16:creationId xmlns:a16="http://schemas.microsoft.com/office/drawing/2014/main" id="{DFC1BFD5-BD6D-C063-4EE4-AC845AABF502}"/>
                    </a:ext>
                  </a:extLst>
                </p:cNvPr>
                <p:cNvSpPr/>
                <p:nvPr/>
              </p:nvSpPr>
              <p:spPr>
                <a:xfrm>
                  <a:off x="2516755" y="1742166"/>
                  <a:ext cx="809597" cy="70893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49" name="Rectangle 48">
                  <a:extLst>
                    <a:ext uri="{FF2B5EF4-FFF2-40B4-BE49-F238E27FC236}">
                      <a16:creationId xmlns:a16="http://schemas.microsoft.com/office/drawing/2014/main" id="{C5DA59F2-E973-1A7A-2A1F-E8F90C97DB38}"/>
                    </a:ext>
                  </a:extLst>
                </p:cNvPr>
                <p:cNvSpPr/>
                <p:nvPr/>
              </p:nvSpPr>
              <p:spPr>
                <a:xfrm>
                  <a:off x="2516755" y="4015466"/>
                  <a:ext cx="809597" cy="26570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0" name="Rectangle 49">
                  <a:extLst>
                    <a:ext uri="{FF2B5EF4-FFF2-40B4-BE49-F238E27FC236}">
                      <a16:creationId xmlns:a16="http://schemas.microsoft.com/office/drawing/2014/main" id="{DFB2266E-3A3F-0A83-F3D7-1437759D6978}"/>
                    </a:ext>
                  </a:extLst>
                </p:cNvPr>
                <p:cNvSpPr/>
                <p:nvPr/>
              </p:nvSpPr>
              <p:spPr>
                <a:xfrm>
                  <a:off x="2525645" y="4371387"/>
                  <a:ext cx="809597" cy="295864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1" name="Rectangle 50">
                  <a:extLst>
                    <a:ext uri="{FF2B5EF4-FFF2-40B4-BE49-F238E27FC236}">
                      <a16:creationId xmlns:a16="http://schemas.microsoft.com/office/drawing/2014/main" id="{19D49699-2E7C-AC8B-E83E-0B09F4FD7C4C}"/>
                    </a:ext>
                  </a:extLst>
                </p:cNvPr>
                <p:cNvSpPr/>
                <p:nvPr/>
              </p:nvSpPr>
              <p:spPr>
                <a:xfrm>
                  <a:off x="2516754" y="4767628"/>
                  <a:ext cx="809597" cy="71750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ectangle 51">
                  <a:extLst>
                    <a:ext uri="{FF2B5EF4-FFF2-40B4-BE49-F238E27FC236}">
                      <a16:creationId xmlns:a16="http://schemas.microsoft.com/office/drawing/2014/main" id="{2BA2DF3C-521D-7AB9-3286-92C871C33FFC}"/>
                    </a:ext>
                  </a:extLst>
                </p:cNvPr>
                <p:cNvSpPr/>
                <p:nvPr/>
              </p:nvSpPr>
              <p:spPr>
                <a:xfrm>
                  <a:off x="3210077" y="2255478"/>
                  <a:ext cx="116270" cy="514662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Rectangle 52">
                  <a:extLst>
                    <a:ext uri="{FF2B5EF4-FFF2-40B4-BE49-F238E27FC236}">
                      <a16:creationId xmlns:a16="http://schemas.microsoft.com/office/drawing/2014/main" id="{5FCF11B7-C541-1A88-F15D-5924FD2C0D25}"/>
                    </a:ext>
                  </a:extLst>
                </p:cNvPr>
                <p:cNvSpPr/>
                <p:nvPr/>
              </p:nvSpPr>
              <p:spPr>
                <a:xfrm>
                  <a:off x="3252173" y="3256598"/>
                  <a:ext cx="54864" cy="777863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4" name="Rectangle 53">
                  <a:extLst>
                    <a:ext uri="{FF2B5EF4-FFF2-40B4-BE49-F238E27FC236}">
                      <a16:creationId xmlns:a16="http://schemas.microsoft.com/office/drawing/2014/main" id="{C01A4CB5-FE2A-D72B-CA3B-82C9CCA8FD6A}"/>
                    </a:ext>
                  </a:extLst>
                </p:cNvPr>
                <p:cNvSpPr/>
                <p:nvPr/>
              </p:nvSpPr>
              <p:spPr>
                <a:xfrm>
                  <a:off x="3254079" y="2821670"/>
                  <a:ext cx="54861" cy="371110"/>
                </a:xfrm>
                <a:prstGeom prst="rect">
                  <a:avLst/>
                </a:prstGeom>
                <a:solidFill>
                  <a:srgbClr val="FD8B8B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5" name="Rectangle 54">
                  <a:extLst>
                    <a:ext uri="{FF2B5EF4-FFF2-40B4-BE49-F238E27FC236}">
                      <a16:creationId xmlns:a16="http://schemas.microsoft.com/office/drawing/2014/main" id="{3A6AB6AF-5865-BD49-FA34-E3FBDA53EA8C}"/>
                    </a:ext>
                  </a:extLst>
                </p:cNvPr>
                <p:cNvSpPr/>
                <p:nvPr/>
              </p:nvSpPr>
              <p:spPr>
                <a:xfrm>
                  <a:off x="2524378" y="1263912"/>
                  <a:ext cx="80323" cy="77002"/>
                </a:xfrm>
                <a:prstGeom prst="rect">
                  <a:avLst/>
                </a:prstGeom>
                <a:solidFill>
                  <a:srgbClr val="BEE3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6" name="Rectangle 55">
                  <a:extLst>
                    <a:ext uri="{FF2B5EF4-FFF2-40B4-BE49-F238E27FC236}">
                      <a16:creationId xmlns:a16="http://schemas.microsoft.com/office/drawing/2014/main" id="{201B5A76-C730-387C-B4B3-52D5AC9A579B}"/>
                    </a:ext>
                  </a:extLst>
                </p:cNvPr>
                <p:cNvSpPr/>
                <p:nvPr/>
              </p:nvSpPr>
              <p:spPr>
                <a:xfrm>
                  <a:off x="3239443" y="1266580"/>
                  <a:ext cx="80323" cy="77002"/>
                </a:xfrm>
                <a:prstGeom prst="rect">
                  <a:avLst/>
                </a:prstGeom>
                <a:solidFill>
                  <a:srgbClr val="BEE3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7" name="Rectangle 56">
                  <a:extLst>
                    <a:ext uri="{FF2B5EF4-FFF2-40B4-BE49-F238E27FC236}">
                      <a16:creationId xmlns:a16="http://schemas.microsoft.com/office/drawing/2014/main" id="{D50CE8B6-3157-356E-EE2D-03FA5B9AB10D}"/>
                    </a:ext>
                  </a:extLst>
                </p:cNvPr>
                <p:cNvSpPr/>
                <p:nvPr/>
              </p:nvSpPr>
              <p:spPr>
                <a:xfrm>
                  <a:off x="2520566" y="1661978"/>
                  <a:ext cx="80323" cy="77002"/>
                </a:xfrm>
                <a:prstGeom prst="rect">
                  <a:avLst/>
                </a:prstGeom>
                <a:solidFill>
                  <a:srgbClr val="BEE3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8" name="Rectangle 57">
                  <a:extLst>
                    <a:ext uri="{FF2B5EF4-FFF2-40B4-BE49-F238E27FC236}">
                      <a16:creationId xmlns:a16="http://schemas.microsoft.com/office/drawing/2014/main" id="{3BB0BF1C-BB76-53A4-55C0-FD742E960416}"/>
                    </a:ext>
                  </a:extLst>
                </p:cNvPr>
                <p:cNvSpPr/>
                <p:nvPr/>
              </p:nvSpPr>
              <p:spPr>
                <a:xfrm>
                  <a:off x="3235631" y="1664646"/>
                  <a:ext cx="80323" cy="77002"/>
                </a:xfrm>
                <a:prstGeom prst="rect">
                  <a:avLst/>
                </a:prstGeom>
                <a:solidFill>
                  <a:srgbClr val="BEE3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9" name="Rectangle 58">
                  <a:extLst>
                    <a:ext uri="{FF2B5EF4-FFF2-40B4-BE49-F238E27FC236}">
                      <a16:creationId xmlns:a16="http://schemas.microsoft.com/office/drawing/2014/main" id="{967E8952-9D70-D4CA-A544-F3978EF34724}"/>
                    </a:ext>
                  </a:extLst>
                </p:cNvPr>
                <p:cNvSpPr/>
                <p:nvPr/>
              </p:nvSpPr>
              <p:spPr>
                <a:xfrm>
                  <a:off x="2522580" y="4298665"/>
                  <a:ext cx="80323" cy="61022"/>
                </a:xfrm>
                <a:prstGeom prst="rect">
                  <a:avLst/>
                </a:prstGeom>
                <a:solidFill>
                  <a:srgbClr val="BEE3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0" name="Rectangle 59">
                  <a:extLst>
                    <a:ext uri="{FF2B5EF4-FFF2-40B4-BE49-F238E27FC236}">
                      <a16:creationId xmlns:a16="http://schemas.microsoft.com/office/drawing/2014/main" id="{3A92FBF0-CB13-9FA6-C930-53B7D5873D19}"/>
                    </a:ext>
                  </a:extLst>
                </p:cNvPr>
                <p:cNvSpPr/>
                <p:nvPr/>
              </p:nvSpPr>
              <p:spPr>
                <a:xfrm>
                  <a:off x="3237645" y="4292870"/>
                  <a:ext cx="80323" cy="66816"/>
                </a:xfrm>
                <a:prstGeom prst="rect">
                  <a:avLst/>
                </a:prstGeom>
                <a:solidFill>
                  <a:srgbClr val="BEE3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1" name="Rectangle 60">
                  <a:extLst>
                    <a:ext uri="{FF2B5EF4-FFF2-40B4-BE49-F238E27FC236}">
                      <a16:creationId xmlns:a16="http://schemas.microsoft.com/office/drawing/2014/main" id="{C63979C4-B2D1-98A8-461D-FD595313FE40}"/>
                    </a:ext>
                  </a:extLst>
                </p:cNvPr>
                <p:cNvSpPr/>
                <p:nvPr/>
              </p:nvSpPr>
              <p:spPr>
                <a:xfrm>
                  <a:off x="2518768" y="4679981"/>
                  <a:ext cx="80323" cy="77002"/>
                </a:xfrm>
                <a:prstGeom prst="rect">
                  <a:avLst/>
                </a:prstGeom>
                <a:solidFill>
                  <a:srgbClr val="BEE3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Rectangle 61">
                  <a:extLst>
                    <a:ext uri="{FF2B5EF4-FFF2-40B4-BE49-F238E27FC236}">
                      <a16:creationId xmlns:a16="http://schemas.microsoft.com/office/drawing/2014/main" id="{569CA78A-9E05-9459-7BD9-3AC6BD0F9993}"/>
                    </a:ext>
                  </a:extLst>
                </p:cNvPr>
                <p:cNvSpPr/>
                <p:nvPr/>
              </p:nvSpPr>
              <p:spPr>
                <a:xfrm>
                  <a:off x="3240504" y="4681696"/>
                  <a:ext cx="80323" cy="77002"/>
                </a:xfrm>
                <a:prstGeom prst="rect">
                  <a:avLst/>
                </a:prstGeom>
                <a:solidFill>
                  <a:srgbClr val="BEE3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3" name="Freeform: Shape 62">
                  <a:extLst>
                    <a:ext uri="{FF2B5EF4-FFF2-40B4-BE49-F238E27FC236}">
                      <a16:creationId xmlns:a16="http://schemas.microsoft.com/office/drawing/2014/main" id="{17ABA540-F1AD-44C4-B05D-7BEE89CB94E6}"/>
                    </a:ext>
                  </a:extLst>
                </p:cNvPr>
                <p:cNvSpPr/>
                <p:nvPr/>
              </p:nvSpPr>
              <p:spPr>
                <a:xfrm>
                  <a:off x="3027998" y="2752725"/>
                  <a:ext cx="344805" cy="519112"/>
                </a:xfrm>
                <a:custGeom>
                  <a:avLst/>
                  <a:gdLst>
                    <a:gd name="connsiteX0" fmla="*/ 7620 w 344805"/>
                    <a:gd name="connsiteY0" fmla="*/ 229552 h 519112"/>
                    <a:gd name="connsiteX1" fmla="*/ 341947 w 344805"/>
                    <a:gd name="connsiteY1" fmla="*/ 0 h 519112"/>
                    <a:gd name="connsiteX2" fmla="*/ 344805 w 344805"/>
                    <a:gd name="connsiteY2" fmla="*/ 519112 h 519112"/>
                    <a:gd name="connsiteX3" fmla="*/ 0 w 344805"/>
                    <a:gd name="connsiteY3" fmla="*/ 286702 h 519112"/>
                    <a:gd name="connsiteX4" fmla="*/ 7620 w 344805"/>
                    <a:gd name="connsiteY4" fmla="*/ 229552 h 51911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344805" h="519112">
                      <a:moveTo>
                        <a:pt x="7620" y="229552"/>
                      </a:moveTo>
                      <a:lnTo>
                        <a:pt x="341947" y="0"/>
                      </a:lnTo>
                      <a:cubicBezTo>
                        <a:pt x="342900" y="173037"/>
                        <a:pt x="343852" y="346075"/>
                        <a:pt x="344805" y="519112"/>
                      </a:cubicBezTo>
                      <a:lnTo>
                        <a:pt x="0" y="286702"/>
                      </a:lnTo>
                      <a:lnTo>
                        <a:pt x="7620" y="229552"/>
                      </a:lnTo>
                      <a:close/>
                    </a:path>
                  </a:pathLst>
                </a:custGeom>
                <a:solidFill>
                  <a:srgbClr val="FC8D8C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4" name="Freeform: Shape 63">
                  <a:extLst>
                    <a:ext uri="{FF2B5EF4-FFF2-40B4-BE49-F238E27FC236}">
                      <a16:creationId xmlns:a16="http://schemas.microsoft.com/office/drawing/2014/main" id="{71838C7E-CB4A-E9B8-5EF7-50D837FBE55F}"/>
                    </a:ext>
                  </a:extLst>
                </p:cNvPr>
                <p:cNvSpPr/>
                <p:nvPr/>
              </p:nvSpPr>
              <p:spPr>
                <a:xfrm>
                  <a:off x="3046095" y="2629853"/>
                  <a:ext cx="319088" cy="338137"/>
                </a:xfrm>
                <a:custGeom>
                  <a:avLst/>
                  <a:gdLst>
                    <a:gd name="connsiteX0" fmla="*/ 0 w 319088"/>
                    <a:gd name="connsiteY0" fmla="*/ 338137 h 338137"/>
                    <a:gd name="connsiteX1" fmla="*/ 319088 w 319088"/>
                    <a:gd name="connsiteY1" fmla="*/ 0 h 338137"/>
                    <a:gd name="connsiteX2" fmla="*/ 317183 w 319088"/>
                    <a:gd name="connsiteY2" fmla="*/ 123825 h 338137"/>
                    <a:gd name="connsiteX3" fmla="*/ 0 w 319088"/>
                    <a:gd name="connsiteY3" fmla="*/ 338137 h 3381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19088" h="338137">
                      <a:moveTo>
                        <a:pt x="0" y="338137"/>
                      </a:moveTo>
                      <a:lnTo>
                        <a:pt x="319088" y="0"/>
                      </a:lnTo>
                      <a:lnTo>
                        <a:pt x="317183" y="123825"/>
                      </a:lnTo>
                      <a:lnTo>
                        <a:pt x="0" y="338137"/>
                      </a:lnTo>
                      <a:close/>
                    </a:path>
                  </a:pathLst>
                </a:custGeom>
                <a:solidFill>
                  <a:srgbClr val="9EB3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5" name="Freeform: Shape 64">
                  <a:extLst>
                    <a:ext uri="{FF2B5EF4-FFF2-40B4-BE49-F238E27FC236}">
                      <a16:creationId xmlns:a16="http://schemas.microsoft.com/office/drawing/2014/main" id="{7D571D83-A4A8-5B22-BBBA-F0A32A37901A}"/>
                    </a:ext>
                  </a:extLst>
                </p:cNvPr>
                <p:cNvSpPr/>
                <p:nvPr/>
              </p:nvSpPr>
              <p:spPr>
                <a:xfrm>
                  <a:off x="3035618" y="3041333"/>
                  <a:ext cx="339090" cy="364807"/>
                </a:xfrm>
                <a:custGeom>
                  <a:avLst/>
                  <a:gdLst>
                    <a:gd name="connsiteX0" fmla="*/ 0 w 339090"/>
                    <a:gd name="connsiteY0" fmla="*/ 0 h 364807"/>
                    <a:gd name="connsiteX1" fmla="*/ 339090 w 339090"/>
                    <a:gd name="connsiteY1" fmla="*/ 240982 h 364807"/>
                    <a:gd name="connsiteX2" fmla="*/ 339090 w 339090"/>
                    <a:gd name="connsiteY2" fmla="*/ 364807 h 364807"/>
                    <a:gd name="connsiteX3" fmla="*/ 0 w 339090"/>
                    <a:gd name="connsiteY3" fmla="*/ 0 h 3648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339090" h="364807">
                      <a:moveTo>
                        <a:pt x="0" y="0"/>
                      </a:moveTo>
                      <a:lnTo>
                        <a:pt x="339090" y="240982"/>
                      </a:lnTo>
                      <a:lnTo>
                        <a:pt x="339090" y="364807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9EB3FF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6" name="Rectangle 65">
                  <a:extLst>
                    <a:ext uri="{FF2B5EF4-FFF2-40B4-BE49-F238E27FC236}">
                      <a16:creationId xmlns:a16="http://schemas.microsoft.com/office/drawing/2014/main" id="{1FE50769-F21B-85C6-F6A8-66CEB5A5C562}"/>
                    </a:ext>
                  </a:extLst>
                </p:cNvPr>
                <p:cNvSpPr/>
                <p:nvPr/>
              </p:nvSpPr>
              <p:spPr>
                <a:xfrm>
                  <a:off x="2524378" y="2507893"/>
                  <a:ext cx="64550" cy="1398995"/>
                </a:xfrm>
                <a:prstGeom prst="rect">
                  <a:avLst/>
                </a:prstGeom>
                <a:solidFill>
                  <a:srgbClr val="E09E72"/>
                </a:solidFill>
                <a:ln>
                  <a:noFill/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10C92EBA-98C6-7E55-EC12-898A2236D889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24006" y="4343"/>
                <a:ext cx="0" cy="1327674"/>
              </a:xfrm>
              <a:prstGeom prst="straightConnector1">
                <a:avLst/>
              </a:prstGeom>
              <a:ln w="25400">
                <a:solidFill>
                  <a:srgbClr val="B726C5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4CA211E1-3696-B7C3-843C-E7B1956AB8FB}"/>
                  </a:ext>
                </a:extLst>
              </p:cNvPr>
              <p:cNvSpPr txBox="1"/>
              <p:nvPr/>
            </p:nvSpPr>
            <p:spPr>
              <a:xfrm>
                <a:off x="7853066" y="1249975"/>
                <a:ext cx="738792" cy="36933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>
                    <a:cs typeface="Times New Roman" panose="02020603050405020304" pitchFamily="18" charset="0"/>
                  </a:rPr>
                  <a:t>Probe</a:t>
                </a:r>
                <a:endParaRPr lang="en-US" dirty="0"/>
              </a:p>
            </p:txBody>
          </p:sp>
          <p:sp>
            <p:nvSpPr>
              <p:cNvPr id="44" name="Oval 43">
                <a:extLst>
                  <a:ext uri="{FF2B5EF4-FFF2-40B4-BE49-F238E27FC236}">
                    <a16:creationId xmlns:a16="http://schemas.microsoft.com/office/drawing/2014/main" id="{F04F01A2-9782-95DA-D5E5-576E59C6140C}"/>
                  </a:ext>
                </a:extLst>
              </p:cNvPr>
              <p:cNvSpPr/>
              <p:nvPr/>
            </p:nvSpPr>
            <p:spPr>
              <a:xfrm>
                <a:off x="7970034" y="587339"/>
                <a:ext cx="504451" cy="504451"/>
              </a:xfrm>
              <a:prstGeom prst="ellipse">
                <a:avLst/>
              </a:prstGeom>
              <a:noFill/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D04070F9-8E5D-BD2A-228D-9B7EB718BC6A}"/>
                </a:ext>
              </a:extLst>
            </p:cNvPr>
            <p:cNvSpPr txBox="1"/>
            <p:nvPr/>
          </p:nvSpPr>
          <p:spPr>
            <a:xfrm>
              <a:off x="8441709" y="676817"/>
              <a:ext cx="8835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>
                  <a:cs typeface="Times New Roman" panose="02020603050405020304" pitchFamily="18" charset="0"/>
                </a:rPr>
                <a:t>EMCCD</a:t>
              </a:r>
              <a:endParaRPr lang="en-US" dirty="0"/>
            </a:p>
          </p:txBody>
        </p:sp>
      </p:grpSp>
      <p:pic>
        <p:nvPicPr>
          <p:cNvPr id="105" name="Picture 104">
            <a:extLst>
              <a:ext uri="{FF2B5EF4-FFF2-40B4-BE49-F238E27FC236}">
                <a16:creationId xmlns:a16="http://schemas.microsoft.com/office/drawing/2014/main" id="{3F361987-90BB-3275-BC90-77DBD8EF21F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42811" y="1946299"/>
            <a:ext cx="5639922" cy="4791934"/>
          </a:xfrm>
          <a:prstGeom prst="rect">
            <a:avLst/>
          </a:prstGeom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5B4F1288-6914-4A4D-1BF4-3A43854FD6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97556" y="1991606"/>
            <a:ext cx="5660419" cy="4760352"/>
          </a:xfrm>
          <a:prstGeom prst="rect">
            <a:avLst/>
          </a:prstGeom>
        </p:spPr>
      </p:pic>
      <p:pic>
        <p:nvPicPr>
          <p:cNvPr id="122" name="Picture 121">
            <a:extLst>
              <a:ext uri="{FF2B5EF4-FFF2-40B4-BE49-F238E27FC236}">
                <a16:creationId xmlns:a16="http://schemas.microsoft.com/office/drawing/2014/main" id="{40D473FD-F3A8-CDD3-B8E0-467F149D947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949730" y="1936013"/>
            <a:ext cx="5708245" cy="4825673"/>
          </a:xfrm>
          <a:prstGeom prst="rect">
            <a:avLst/>
          </a:prstGeom>
        </p:spPr>
      </p:pic>
      <p:pic>
        <p:nvPicPr>
          <p:cNvPr id="162" name="Picture 161">
            <a:extLst>
              <a:ext uri="{FF2B5EF4-FFF2-40B4-BE49-F238E27FC236}">
                <a16:creationId xmlns:a16="http://schemas.microsoft.com/office/drawing/2014/main" id="{C924416A-1BC1-C95D-8773-D0E59CDF95E2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962337" y="1527985"/>
            <a:ext cx="5660419" cy="5262532"/>
          </a:xfrm>
          <a:prstGeom prst="rect">
            <a:avLst/>
          </a:prstGeom>
        </p:spPr>
      </p:pic>
      <p:pic>
        <p:nvPicPr>
          <p:cNvPr id="113" name="Picture 112">
            <a:extLst>
              <a:ext uri="{FF2B5EF4-FFF2-40B4-BE49-F238E27FC236}">
                <a16:creationId xmlns:a16="http://schemas.microsoft.com/office/drawing/2014/main" id="{D5939219-E995-EBB2-0A30-E7045BB454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5400000" flipH="1">
            <a:off x="2660372" y="1118415"/>
            <a:ext cx="2293496" cy="1659125"/>
          </a:xfrm>
          <a:prstGeom prst="rect">
            <a:avLst/>
          </a:prstGeom>
        </p:spPr>
      </p:pic>
      <p:grpSp>
        <p:nvGrpSpPr>
          <p:cNvPr id="160" name="Group 159">
            <a:extLst>
              <a:ext uri="{FF2B5EF4-FFF2-40B4-BE49-F238E27FC236}">
                <a16:creationId xmlns:a16="http://schemas.microsoft.com/office/drawing/2014/main" id="{795DD9F2-A246-6C7B-08EA-F37CD7E64718}"/>
              </a:ext>
            </a:extLst>
          </p:cNvPr>
          <p:cNvGrpSpPr/>
          <p:nvPr/>
        </p:nvGrpSpPr>
        <p:grpSpPr>
          <a:xfrm>
            <a:off x="2949930" y="1361732"/>
            <a:ext cx="2557093" cy="4713674"/>
            <a:chOff x="2949930" y="1018832"/>
            <a:chExt cx="2557093" cy="4713674"/>
          </a:xfrm>
        </p:grpSpPr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948C99CC-9CF4-AA59-731A-3BCAB814B088}"/>
                </a:ext>
              </a:extLst>
            </p:cNvPr>
            <p:cNvSpPr txBox="1"/>
            <p:nvPr/>
          </p:nvSpPr>
          <p:spPr>
            <a:xfrm>
              <a:off x="2949930" y="5393952"/>
              <a:ext cx="12027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72 sublevels</a:t>
              </a:r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5B8296CF-493F-59C8-B5DE-53E7B181AAC7}"/>
                </a:ext>
              </a:extLst>
            </p:cNvPr>
            <p:cNvSpPr txBox="1"/>
            <p:nvPr/>
          </p:nvSpPr>
          <p:spPr>
            <a:xfrm>
              <a:off x="3297698" y="2178632"/>
              <a:ext cx="1249253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16 sublevels </a:t>
              </a:r>
              <a:endParaRPr lang="en-US" sz="1600" b="1" dirty="0"/>
            </a:p>
          </p:txBody>
        </p:sp>
        <p:sp>
          <p:nvSpPr>
            <p:cNvPr id="115" name="TextBox 114">
              <a:extLst>
                <a:ext uri="{FF2B5EF4-FFF2-40B4-BE49-F238E27FC236}">
                  <a16:creationId xmlns:a16="http://schemas.microsoft.com/office/drawing/2014/main" id="{162153F5-F743-4147-1413-C37EC2D2522C}"/>
                </a:ext>
              </a:extLst>
            </p:cNvPr>
            <p:cNvSpPr txBox="1"/>
            <p:nvPr/>
          </p:nvSpPr>
          <p:spPr>
            <a:xfrm>
              <a:off x="4304258" y="1766670"/>
              <a:ext cx="12027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24 sublevels</a:t>
              </a: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C5C280F8-021A-889F-DA82-EE9F5B64F9E1}"/>
                </a:ext>
              </a:extLst>
            </p:cNvPr>
            <p:cNvSpPr txBox="1"/>
            <p:nvPr/>
          </p:nvSpPr>
          <p:spPr>
            <a:xfrm>
              <a:off x="3947965" y="1018832"/>
              <a:ext cx="1202765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600" dirty="0"/>
                <a:t>32 sublevels</a:t>
              </a:r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941885BA-2CD7-CE77-989E-0BBFB7BC8C9D}"/>
                </a:ext>
              </a:extLst>
            </p:cNvPr>
            <p:cNvSpPr txBox="1"/>
            <p:nvPr/>
          </p:nvSpPr>
          <p:spPr>
            <a:xfrm>
              <a:off x="3083083" y="2472138"/>
              <a:ext cx="1753813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600" dirty="0"/>
                <a:t>n</a:t>
              </a:r>
              <a:r>
                <a:rPr lang="en-US" sz="1600" baseline="-25000" dirty="0"/>
                <a:t>e</a:t>
              </a:r>
              <a:r>
                <a:rPr lang="en-US" sz="1600" dirty="0"/>
                <a:t>&lt; n</a:t>
              </a:r>
              <a:r>
                <a:rPr lang="en-US" sz="1600" baseline="-25000" dirty="0"/>
                <a:t>g</a:t>
              </a:r>
              <a:r>
                <a:rPr lang="en-US" sz="1600" dirty="0"/>
                <a:t>/3</a:t>
              </a:r>
            </a:p>
            <a:p>
              <a:pPr algn="ctr"/>
              <a:endParaRPr lang="en-US" sz="1200" b="1" dirty="0"/>
            </a:p>
            <a:p>
              <a:pPr algn="ctr"/>
              <a:r>
                <a:rPr lang="en-US" sz="1600" b="1" dirty="0"/>
                <a:t>Robust dark states</a:t>
              </a:r>
            </a:p>
          </p:txBody>
        </p:sp>
      </p:grpSp>
      <p:pic>
        <p:nvPicPr>
          <p:cNvPr id="92" name="Picture 91">
            <a:extLst>
              <a:ext uri="{FF2B5EF4-FFF2-40B4-BE49-F238E27FC236}">
                <a16:creationId xmlns:a16="http://schemas.microsoft.com/office/drawing/2014/main" id="{F38D54AF-910B-DA4D-4514-8DE98B35C73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7515" r="30239"/>
          <a:stretch/>
        </p:blipFill>
        <p:spPr>
          <a:xfrm>
            <a:off x="1842965" y="1194847"/>
            <a:ext cx="511778" cy="16875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ACACD3CE-3F68-F521-06D4-FB3ACEB74AF8}"/>
              </a:ext>
            </a:extLst>
          </p:cNvPr>
          <p:cNvSpPr txBox="1"/>
          <p:nvPr/>
        </p:nvSpPr>
        <p:spPr>
          <a:xfrm>
            <a:off x="49044" y="-27922"/>
            <a:ext cx="59485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Destabilizing dark states</a:t>
            </a:r>
            <a:endParaRPr lang="en-US" sz="3000" dirty="0">
              <a:latin typeface="+mj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B2E0F81-F7F2-44E5-C52E-7F8BDF7A931B}"/>
              </a:ext>
            </a:extLst>
          </p:cNvPr>
          <p:cNvSpPr txBox="1"/>
          <p:nvPr/>
        </p:nvSpPr>
        <p:spPr>
          <a:xfrm>
            <a:off x="13512909" y="1699098"/>
            <a:ext cx="416973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7/2	32/104 Gamma = 0.31	1</a:t>
            </a:r>
          </a:p>
          <a:p>
            <a:endParaRPr lang="en-US" dirty="0"/>
          </a:p>
          <a:p>
            <a:r>
              <a:rPr lang="en-US" dirty="0"/>
              <a:t>5/2	24/96 Gamma = 0.25	0.8</a:t>
            </a:r>
          </a:p>
          <a:p>
            <a:endParaRPr lang="en-US" dirty="0"/>
          </a:p>
          <a:p>
            <a:r>
              <a:rPr lang="en-US" dirty="0"/>
              <a:t>3/2	16/88 Gamma =0.18	0.6</a:t>
            </a:r>
          </a:p>
        </p:txBody>
      </p:sp>
      <p:sp>
        <p:nvSpPr>
          <p:cNvPr id="69" name="TextBox 68">
            <a:extLst>
              <a:ext uri="{FF2B5EF4-FFF2-40B4-BE49-F238E27FC236}">
                <a16:creationId xmlns:a16="http://schemas.microsoft.com/office/drawing/2014/main" id="{A8A42830-8653-1B0A-E096-7967F0126DC2}"/>
              </a:ext>
            </a:extLst>
          </p:cNvPr>
          <p:cNvSpPr txBox="1"/>
          <p:nvPr/>
        </p:nvSpPr>
        <p:spPr>
          <a:xfrm>
            <a:off x="8965465" y="53593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+pol. mod.</a:t>
            </a:r>
            <a:endParaRPr lang="en-US" dirty="0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A8B75D6-B767-D7AD-1132-531020E374C1}"/>
              </a:ext>
            </a:extLst>
          </p:cNvPr>
          <p:cNvSpPr/>
          <p:nvPr/>
        </p:nvSpPr>
        <p:spPr>
          <a:xfrm>
            <a:off x="8549426" y="116092"/>
            <a:ext cx="443477" cy="2552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EOM</a:t>
            </a:r>
          </a:p>
        </p:txBody>
      </p:sp>
      <p:pic>
        <p:nvPicPr>
          <p:cNvPr id="71" name="Picture 70">
            <a:extLst>
              <a:ext uri="{FF2B5EF4-FFF2-40B4-BE49-F238E27FC236}">
                <a16:creationId xmlns:a16="http://schemas.microsoft.com/office/drawing/2014/main" id="{EC3A6758-208B-921F-D6C9-A0D4AC4C246F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11389" r="1"/>
          <a:stretch/>
        </p:blipFill>
        <p:spPr>
          <a:xfrm>
            <a:off x="2314270" y="2740886"/>
            <a:ext cx="387509" cy="3187198"/>
          </a:xfrm>
          <a:prstGeom prst="rect">
            <a:avLst/>
          </a:prstGeom>
        </p:spPr>
      </p:pic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2F3C2E77-36D8-394F-2A96-8005B1C225FC}"/>
              </a:ext>
            </a:extLst>
          </p:cNvPr>
          <p:cNvCxnSpPr/>
          <p:nvPr/>
        </p:nvCxnSpPr>
        <p:spPr>
          <a:xfrm>
            <a:off x="1435663" y="5923452"/>
            <a:ext cx="1224949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>
            <a:extLst>
              <a:ext uri="{FF2B5EF4-FFF2-40B4-BE49-F238E27FC236}">
                <a16:creationId xmlns:a16="http://schemas.microsoft.com/office/drawing/2014/main" id="{EDF1E55B-748D-84F9-6811-DBCADBB821F5}"/>
              </a:ext>
            </a:extLst>
          </p:cNvPr>
          <p:cNvSpPr txBox="1"/>
          <p:nvPr/>
        </p:nvSpPr>
        <p:spPr>
          <a:xfrm>
            <a:off x="911160" y="5706074"/>
            <a:ext cx="52450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J=1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7DD0AD21-F450-81A6-5AA8-4D82E8870890}"/>
              </a:ext>
            </a:extLst>
          </p:cNvPr>
          <p:cNvSpPr txBox="1"/>
          <p:nvPr/>
        </p:nvSpPr>
        <p:spPr>
          <a:xfrm>
            <a:off x="2715496" y="5697122"/>
            <a:ext cx="2632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-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0C051D9E-D6CA-B355-3B1A-607164AF030C}"/>
              </a:ext>
            </a:extLst>
          </p:cNvPr>
          <p:cNvCxnSpPr>
            <a:cxnSpLocks/>
          </p:cNvCxnSpPr>
          <p:nvPr/>
        </p:nvCxnSpPr>
        <p:spPr>
          <a:xfrm>
            <a:off x="1417487" y="2145591"/>
            <a:ext cx="418717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TextBox 80">
            <a:extLst>
              <a:ext uri="{FF2B5EF4-FFF2-40B4-BE49-F238E27FC236}">
                <a16:creationId xmlns:a16="http://schemas.microsoft.com/office/drawing/2014/main" id="{CF6DF8ED-5A3A-8033-4EBF-1E55FC67616C}"/>
              </a:ext>
            </a:extLst>
          </p:cNvPr>
          <p:cNvSpPr txBox="1"/>
          <p:nvPr/>
        </p:nvSpPr>
        <p:spPr>
          <a:xfrm>
            <a:off x="892984" y="1952597"/>
            <a:ext cx="58862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J’=1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EA6F7CDB-F857-1FA0-13ED-F364103BEFCA}"/>
              </a:ext>
            </a:extLst>
          </p:cNvPr>
          <p:cNvSpPr txBox="1"/>
          <p:nvPr/>
        </p:nvSpPr>
        <p:spPr>
          <a:xfrm>
            <a:off x="1851024" y="1933734"/>
            <a:ext cx="3129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+</a:t>
            </a:r>
          </a:p>
        </p:txBody>
      </p:sp>
      <p:grpSp>
        <p:nvGrpSpPr>
          <p:cNvPr id="87" name="Group 86">
            <a:extLst>
              <a:ext uri="{FF2B5EF4-FFF2-40B4-BE49-F238E27FC236}">
                <a16:creationId xmlns:a16="http://schemas.microsoft.com/office/drawing/2014/main" id="{70877C24-D4A0-5D92-091C-96421E60FE8C}"/>
              </a:ext>
            </a:extLst>
          </p:cNvPr>
          <p:cNvGrpSpPr/>
          <p:nvPr/>
        </p:nvGrpSpPr>
        <p:grpSpPr>
          <a:xfrm>
            <a:off x="258902" y="2340776"/>
            <a:ext cx="950901" cy="754580"/>
            <a:chOff x="8153499" y="864285"/>
            <a:chExt cx="950901" cy="754580"/>
          </a:xfrm>
        </p:grpSpPr>
        <p:sp>
          <p:nvSpPr>
            <p:cNvPr id="88" name="TextBox 87">
              <a:extLst>
                <a:ext uri="{FF2B5EF4-FFF2-40B4-BE49-F238E27FC236}">
                  <a16:creationId xmlns:a16="http://schemas.microsoft.com/office/drawing/2014/main" id="{ABFE60BC-25DA-B2DE-69B2-8F009241BC5E}"/>
                </a:ext>
              </a:extLst>
            </p:cNvPr>
            <p:cNvSpPr txBox="1"/>
            <p:nvPr/>
          </p:nvSpPr>
          <p:spPr>
            <a:xfrm>
              <a:off x="8310402" y="864285"/>
              <a:ext cx="6671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/>
                <a:t>A</a:t>
              </a:r>
              <a:r>
                <a:rPr lang="en-US" sz="2000" baseline="30000" dirty="0"/>
                <a:t>1</a:t>
              </a:r>
              <a:r>
                <a:rPr lang="el-GR" sz="2000" dirty="0"/>
                <a:t>Π</a:t>
              </a:r>
              <a:r>
                <a:rPr lang="en-US" sz="2000" baseline="-25000" dirty="0"/>
                <a:t>1</a:t>
              </a:r>
            </a:p>
          </p:txBody>
        </p:sp>
        <p:sp>
          <p:nvSpPr>
            <p:cNvPr id="89" name="TextBox 88">
              <a:extLst>
                <a:ext uri="{FF2B5EF4-FFF2-40B4-BE49-F238E27FC236}">
                  <a16:creationId xmlns:a16="http://schemas.microsoft.com/office/drawing/2014/main" id="{A74F4D51-4F7D-DF4B-9B2D-BDD6A8E4FE8D}"/>
                </a:ext>
              </a:extLst>
            </p:cNvPr>
            <p:cNvSpPr txBox="1"/>
            <p:nvPr/>
          </p:nvSpPr>
          <p:spPr>
            <a:xfrm>
              <a:off x="8153499" y="1218755"/>
              <a:ext cx="95090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/>
                <a:t>τ</a:t>
              </a:r>
              <a:r>
                <a:rPr lang="en-US" sz="2000" dirty="0"/>
                <a:t> = 6 ns</a:t>
              </a:r>
            </a:p>
          </p:txBody>
        </p:sp>
      </p:grpSp>
      <p:sp>
        <p:nvSpPr>
          <p:cNvPr id="90" name="TextBox 89">
            <a:extLst>
              <a:ext uri="{FF2B5EF4-FFF2-40B4-BE49-F238E27FC236}">
                <a16:creationId xmlns:a16="http://schemas.microsoft.com/office/drawing/2014/main" id="{A0C6413F-2F55-F6EB-AB0C-6A84B064CDFB}"/>
              </a:ext>
            </a:extLst>
          </p:cNvPr>
          <p:cNvSpPr txBox="1"/>
          <p:nvPr/>
        </p:nvSpPr>
        <p:spPr>
          <a:xfrm>
            <a:off x="384197" y="5687813"/>
            <a:ext cx="52129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/>
              <a:t>X</a:t>
            </a:r>
            <a:r>
              <a:rPr lang="en-US" sz="2000" baseline="30000" dirty="0"/>
              <a:t>1</a:t>
            </a:r>
            <a:r>
              <a:rPr lang="el-GR" sz="2000" dirty="0"/>
              <a:t>Σ</a:t>
            </a:r>
            <a:endParaRPr lang="en-US" sz="2000" dirty="0"/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D1C50C15-C963-A560-4603-880A62C0C34F}"/>
              </a:ext>
            </a:extLst>
          </p:cNvPr>
          <p:cNvSpPr txBox="1"/>
          <p:nvPr/>
        </p:nvSpPr>
        <p:spPr>
          <a:xfrm rot="5400000">
            <a:off x="1410358" y="4107564"/>
            <a:ext cx="15071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2000" dirty="0">
                <a:solidFill>
                  <a:srgbClr val="B726C5"/>
                </a:solidFill>
              </a:rPr>
              <a:t>λ</a:t>
            </a:r>
            <a:r>
              <a:rPr lang="el-GR" sz="2000" baseline="-25000" dirty="0">
                <a:solidFill>
                  <a:srgbClr val="B726C5"/>
                </a:solidFill>
              </a:rPr>
              <a:t>00</a:t>
            </a:r>
            <a:r>
              <a:rPr lang="en-US" sz="2000" dirty="0">
                <a:solidFill>
                  <a:srgbClr val="B726C5"/>
                </a:solidFill>
              </a:rPr>
              <a:t> = 261 nm</a:t>
            </a:r>
          </a:p>
        </p:txBody>
      </p:sp>
      <p:cxnSp>
        <p:nvCxnSpPr>
          <p:cNvPr id="93" name="Straight Connector 92">
            <a:extLst>
              <a:ext uri="{FF2B5EF4-FFF2-40B4-BE49-F238E27FC236}">
                <a16:creationId xmlns:a16="http://schemas.microsoft.com/office/drawing/2014/main" id="{61D92B67-7E69-EFA9-5A60-E469FD31938A}"/>
              </a:ext>
            </a:extLst>
          </p:cNvPr>
          <p:cNvCxnSpPr>
            <a:cxnSpLocks/>
          </p:cNvCxnSpPr>
          <p:nvPr/>
        </p:nvCxnSpPr>
        <p:spPr>
          <a:xfrm>
            <a:off x="2310643" y="2684085"/>
            <a:ext cx="789809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TextBox 93">
            <a:extLst>
              <a:ext uri="{FF2B5EF4-FFF2-40B4-BE49-F238E27FC236}">
                <a16:creationId xmlns:a16="http://schemas.microsoft.com/office/drawing/2014/main" id="{4220BCF3-41A9-BC65-98A4-5AD596223C69}"/>
              </a:ext>
            </a:extLst>
          </p:cNvPr>
          <p:cNvSpPr txBox="1"/>
          <p:nvPr/>
        </p:nvSpPr>
        <p:spPr>
          <a:xfrm>
            <a:off x="2322502" y="2358304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baseline="-25000" dirty="0"/>
              <a:t>1</a:t>
            </a:r>
            <a:r>
              <a:rPr lang="en-US" sz="1600" dirty="0"/>
              <a:t>’=3/2</a:t>
            </a:r>
          </a:p>
        </p:txBody>
      </p:sp>
      <p:cxnSp>
        <p:nvCxnSpPr>
          <p:cNvPr id="95" name="Straight Connector 94">
            <a:extLst>
              <a:ext uri="{FF2B5EF4-FFF2-40B4-BE49-F238E27FC236}">
                <a16:creationId xmlns:a16="http://schemas.microsoft.com/office/drawing/2014/main" id="{2F7865BF-977B-40F2-E51D-8DDC07414996}"/>
              </a:ext>
            </a:extLst>
          </p:cNvPr>
          <p:cNvCxnSpPr>
            <a:cxnSpLocks/>
          </p:cNvCxnSpPr>
          <p:nvPr/>
        </p:nvCxnSpPr>
        <p:spPr>
          <a:xfrm>
            <a:off x="2310643" y="2278131"/>
            <a:ext cx="789809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TextBox 95">
            <a:extLst>
              <a:ext uri="{FF2B5EF4-FFF2-40B4-BE49-F238E27FC236}">
                <a16:creationId xmlns:a16="http://schemas.microsoft.com/office/drawing/2014/main" id="{52CE80E0-3679-678F-5850-1FACACD82B8D}"/>
              </a:ext>
            </a:extLst>
          </p:cNvPr>
          <p:cNvSpPr txBox="1"/>
          <p:nvPr/>
        </p:nvSpPr>
        <p:spPr>
          <a:xfrm>
            <a:off x="2310642" y="1961130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baseline="-25000" dirty="0"/>
              <a:t>1</a:t>
            </a:r>
            <a:r>
              <a:rPr lang="en-US" sz="1600" dirty="0"/>
              <a:t>’=5/2</a:t>
            </a:r>
          </a:p>
        </p:txBody>
      </p: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54BA3B2B-9219-53BA-4EBD-C92F15A84BC5}"/>
              </a:ext>
            </a:extLst>
          </p:cNvPr>
          <p:cNvCxnSpPr>
            <a:cxnSpLocks/>
          </p:cNvCxnSpPr>
          <p:nvPr/>
        </p:nvCxnSpPr>
        <p:spPr>
          <a:xfrm>
            <a:off x="2316257" y="1842131"/>
            <a:ext cx="789809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8" name="TextBox 97">
            <a:extLst>
              <a:ext uri="{FF2B5EF4-FFF2-40B4-BE49-F238E27FC236}">
                <a16:creationId xmlns:a16="http://schemas.microsoft.com/office/drawing/2014/main" id="{49736A83-84C6-2B7A-896C-2DFE496592F0}"/>
              </a:ext>
            </a:extLst>
          </p:cNvPr>
          <p:cNvSpPr txBox="1"/>
          <p:nvPr/>
        </p:nvSpPr>
        <p:spPr>
          <a:xfrm>
            <a:off x="2316676" y="1462779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baseline="-25000" dirty="0"/>
              <a:t>1</a:t>
            </a:r>
            <a:r>
              <a:rPr lang="en-US" sz="1600" dirty="0"/>
              <a:t>’=7/2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:a16="http://schemas.microsoft.com/office/drawing/2014/main" id="{65EDB97D-C01F-73C4-C89F-AAD851A847E3}"/>
              </a:ext>
            </a:extLst>
          </p:cNvPr>
          <p:cNvSpPr txBox="1"/>
          <p:nvPr/>
        </p:nvSpPr>
        <p:spPr>
          <a:xfrm>
            <a:off x="9946109" y="2144287"/>
            <a:ext cx="16142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>
                <a:cs typeface="Times New Roman" panose="02020603050405020304" pitchFamily="18" charset="0"/>
              </a:rPr>
              <a:t>I </a:t>
            </a:r>
            <a:r>
              <a:rPr lang="en-US" sz="2400" b="0" i="0" dirty="0">
                <a:solidFill>
                  <a:srgbClr val="0C0D0E"/>
                </a:solidFill>
                <a:effectLst/>
                <a:highlight>
                  <a:srgbClr val="FFFFFF"/>
                </a:highlight>
                <a:latin typeface="MathJax_Main"/>
              </a:rPr>
              <a:t>≃</a:t>
            </a:r>
            <a:r>
              <a:rPr lang="en-US" sz="2200" dirty="0">
                <a:cs typeface="Times New Roman" panose="02020603050405020304" pitchFamily="18" charset="0"/>
              </a:rPr>
              <a:t> 4 W/cm</a:t>
            </a:r>
            <a:r>
              <a:rPr lang="en-US" sz="2200" baseline="30000" dirty="0">
                <a:cs typeface="Times New Roman" panose="02020603050405020304" pitchFamily="18" charset="0"/>
              </a:rPr>
              <a:t>2</a:t>
            </a:r>
            <a:endParaRPr lang="en-US" sz="2200" baseline="30000" dirty="0"/>
          </a:p>
        </p:txBody>
      </p:sp>
      <p:sp>
        <p:nvSpPr>
          <p:cNvPr id="123" name="TextBox 122">
            <a:extLst>
              <a:ext uri="{FF2B5EF4-FFF2-40B4-BE49-F238E27FC236}">
                <a16:creationId xmlns:a16="http://schemas.microsoft.com/office/drawing/2014/main" id="{29363FA6-6F2A-752C-6BB8-941D1C5DA9B5}"/>
              </a:ext>
            </a:extLst>
          </p:cNvPr>
          <p:cNvSpPr txBox="1"/>
          <p:nvPr/>
        </p:nvSpPr>
        <p:spPr>
          <a:xfrm>
            <a:off x="7494032" y="3760645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baseline="-25000" dirty="0"/>
              <a:t>1</a:t>
            </a:r>
            <a:r>
              <a:rPr lang="en-US" sz="1600" dirty="0"/>
              <a:t>’=3/2</a:t>
            </a:r>
          </a:p>
        </p:txBody>
      </p:sp>
      <p:sp>
        <p:nvSpPr>
          <p:cNvPr id="124" name="TextBox 123">
            <a:extLst>
              <a:ext uri="{FF2B5EF4-FFF2-40B4-BE49-F238E27FC236}">
                <a16:creationId xmlns:a16="http://schemas.microsoft.com/office/drawing/2014/main" id="{6A017C31-759F-3657-801B-12F1E1D883D7}"/>
              </a:ext>
            </a:extLst>
          </p:cNvPr>
          <p:cNvSpPr txBox="1"/>
          <p:nvPr/>
        </p:nvSpPr>
        <p:spPr>
          <a:xfrm>
            <a:off x="8283031" y="2673929"/>
            <a:ext cx="78899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baseline="-25000" dirty="0"/>
              <a:t>1</a:t>
            </a:r>
            <a:r>
              <a:rPr lang="en-US" sz="1600" dirty="0"/>
              <a:t>’=5/2</a:t>
            </a:r>
          </a:p>
        </p:txBody>
      </p:sp>
      <p:sp>
        <p:nvSpPr>
          <p:cNvPr id="125" name="TextBox 124">
            <a:extLst>
              <a:ext uri="{FF2B5EF4-FFF2-40B4-BE49-F238E27FC236}">
                <a16:creationId xmlns:a16="http://schemas.microsoft.com/office/drawing/2014/main" id="{D497993B-C410-0D26-4BE9-7D356013A1FA}"/>
              </a:ext>
            </a:extLst>
          </p:cNvPr>
          <p:cNvSpPr txBox="1"/>
          <p:nvPr/>
        </p:nvSpPr>
        <p:spPr>
          <a:xfrm>
            <a:off x="9967370" y="3090358"/>
            <a:ext cx="7889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F</a:t>
            </a:r>
            <a:r>
              <a:rPr lang="en-US" sz="1600" baseline="-25000" dirty="0"/>
              <a:t>1</a:t>
            </a:r>
            <a:r>
              <a:rPr lang="en-US" sz="1600" dirty="0"/>
              <a:t>’=7/2</a:t>
            </a:r>
          </a:p>
        </p:txBody>
      </p:sp>
      <p:grpSp>
        <p:nvGrpSpPr>
          <p:cNvPr id="163" name="Group 162">
            <a:extLst>
              <a:ext uri="{FF2B5EF4-FFF2-40B4-BE49-F238E27FC236}">
                <a16:creationId xmlns:a16="http://schemas.microsoft.com/office/drawing/2014/main" id="{6F5834FF-8F14-0C1F-9A5F-4C2FFA7F43A3}"/>
              </a:ext>
            </a:extLst>
          </p:cNvPr>
          <p:cNvGrpSpPr/>
          <p:nvPr/>
        </p:nvGrpSpPr>
        <p:grpSpPr>
          <a:xfrm>
            <a:off x="10268689" y="109211"/>
            <a:ext cx="1698813" cy="1684938"/>
            <a:chOff x="2460812" y="3899647"/>
            <a:chExt cx="2982714" cy="2958353"/>
          </a:xfrm>
        </p:grpSpPr>
        <p:grpSp>
          <p:nvGrpSpPr>
            <p:cNvPr id="164" name="Group 163">
              <a:extLst>
                <a:ext uri="{FF2B5EF4-FFF2-40B4-BE49-F238E27FC236}">
                  <a16:creationId xmlns:a16="http://schemas.microsoft.com/office/drawing/2014/main" id="{AB8056C3-3241-1335-8538-94B3CAA7B0FA}"/>
                </a:ext>
              </a:extLst>
            </p:cNvPr>
            <p:cNvGrpSpPr/>
            <p:nvPr/>
          </p:nvGrpSpPr>
          <p:grpSpPr>
            <a:xfrm>
              <a:off x="2460812" y="3899647"/>
              <a:ext cx="2982714" cy="2958353"/>
              <a:chOff x="2460812" y="3899647"/>
              <a:chExt cx="2982714" cy="2958353"/>
            </a:xfrm>
          </p:grpSpPr>
          <p:pic>
            <p:nvPicPr>
              <p:cNvPr id="166" name="Picture 165">
                <a:extLst>
                  <a:ext uri="{FF2B5EF4-FFF2-40B4-BE49-F238E27FC236}">
                    <a16:creationId xmlns:a16="http://schemas.microsoft.com/office/drawing/2014/main" id="{C89B3DE9-6D80-1FB2-9008-88EE621B7FB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15349" y="4053840"/>
                <a:ext cx="2928177" cy="2804160"/>
              </a:xfrm>
              <a:prstGeom prst="rect">
                <a:avLst/>
              </a:prstGeom>
            </p:spPr>
          </p:pic>
          <p:sp>
            <p:nvSpPr>
              <p:cNvPr id="167" name="Rectangle 166">
                <a:extLst>
                  <a:ext uri="{FF2B5EF4-FFF2-40B4-BE49-F238E27FC236}">
                    <a16:creationId xmlns:a16="http://schemas.microsoft.com/office/drawing/2014/main" id="{3FD391DA-B9A6-4D7C-CE43-BD597C967305}"/>
                  </a:ext>
                </a:extLst>
              </p:cNvPr>
              <p:cNvSpPr/>
              <p:nvPr/>
            </p:nvSpPr>
            <p:spPr>
              <a:xfrm>
                <a:off x="2460812" y="3899647"/>
                <a:ext cx="154641" cy="34290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cxnSp>
          <p:nvCxnSpPr>
            <p:cNvPr id="165" name="Straight Connector 164">
              <a:extLst>
                <a:ext uri="{FF2B5EF4-FFF2-40B4-BE49-F238E27FC236}">
                  <a16:creationId xmlns:a16="http://schemas.microsoft.com/office/drawing/2014/main" id="{2AF017F9-A09C-28BF-8125-92178C88EC4A}"/>
                </a:ext>
              </a:extLst>
            </p:cNvPr>
            <p:cNvCxnSpPr/>
            <p:nvPr/>
          </p:nvCxnSpPr>
          <p:spPr>
            <a:xfrm>
              <a:off x="2716530" y="4059555"/>
              <a:ext cx="2638425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68" name="TextBox 167">
            <a:extLst>
              <a:ext uri="{FF2B5EF4-FFF2-40B4-BE49-F238E27FC236}">
                <a16:creationId xmlns:a16="http://schemas.microsoft.com/office/drawing/2014/main" id="{6AF00C9A-9641-905F-D436-3510F69D192D}"/>
              </a:ext>
            </a:extLst>
          </p:cNvPr>
          <p:cNvSpPr txBox="1"/>
          <p:nvPr/>
        </p:nvSpPr>
        <p:spPr>
          <a:xfrm>
            <a:off x="476302" y="6286625"/>
            <a:ext cx="503214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200" dirty="0"/>
              <a:t>Single laser frequency addresses </a:t>
            </a:r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~</a:t>
            </a:r>
            <a:r>
              <a:rPr lang="en-US" sz="2200" dirty="0"/>
              <a:t>130 m/s</a:t>
            </a:r>
            <a:endParaRPr lang="en-US" sz="2200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11C3860-80CD-C28F-1BBF-1A493F2625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4388130" y="2868249"/>
            <a:ext cx="84325" cy="21303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AED9A0A8-E764-076C-211D-733EB657719D}"/>
              </a:ext>
            </a:extLst>
          </p:cNvPr>
          <p:cNvSpPr txBox="1"/>
          <p:nvPr/>
        </p:nvSpPr>
        <p:spPr>
          <a:xfrm>
            <a:off x="7891901" y="5607619"/>
            <a:ext cx="30135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“Baked-in white light slowing”</a:t>
            </a:r>
            <a:endParaRPr lang="en-US" baseline="3000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AB6AB510-5967-D296-81F7-5DF50DE34898}"/>
              </a:ext>
            </a:extLst>
          </p:cNvPr>
          <p:cNvGrpSpPr/>
          <p:nvPr/>
        </p:nvGrpSpPr>
        <p:grpSpPr>
          <a:xfrm>
            <a:off x="3317496" y="3428872"/>
            <a:ext cx="2862246" cy="1541827"/>
            <a:chOff x="3350126" y="3923584"/>
            <a:chExt cx="2862246" cy="1541827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FCB894F6-2F82-4B09-B697-839FA29C144C}"/>
                </a:ext>
              </a:extLst>
            </p:cNvPr>
            <p:cNvSpPr/>
            <p:nvPr/>
          </p:nvSpPr>
          <p:spPr>
            <a:xfrm>
              <a:off x="3432811" y="3923584"/>
              <a:ext cx="2689859" cy="1541827"/>
            </a:xfrm>
            <a:prstGeom prst="roundRect">
              <a:avLst/>
            </a:prstGeom>
            <a:noFill/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F3091F60-5F06-AE84-37D2-573826F46BD6}"/>
                </a:ext>
              </a:extLst>
            </p:cNvPr>
            <p:cNvGrpSpPr/>
            <p:nvPr/>
          </p:nvGrpSpPr>
          <p:grpSpPr>
            <a:xfrm>
              <a:off x="3350126" y="3971099"/>
              <a:ext cx="2862246" cy="1426806"/>
              <a:chOff x="2549189" y="3369168"/>
              <a:chExt cx="2862246" cy="1426806"/>
            </a:xfrm>
          </p:grpSpPr>
          <p:grpSp>
            <p:nvGrpSpPr>
              <p:cNvPr id="9" name="Group 8">
                <a:extLst>
                  <a:ext uri="{FF2B5EF4-FFF2-40B4-BE49-F238E27FC236}">
                    <a16:creationId xmlns:a16="http://schemas.microsoft.com/office/drawing/2014/main" id="{6F1D9E27-313B-3FBA-44C9-655A646C8A4B}"/>
                  </a:ext>
                </a:extLst>
              </p:cNvPr>
              <p:cNvGrpSpPr/>
              <p:nvPr/>
            </p:nvGrpSpPr>
            <p:grpSpPr>
              <a:xfrm>
                <a:off x="2759518" y="3369168"/>
                <a:ext cx="2447916" cy="707886"/>
                <a:chOff x="6786796" y="328095"/>
                <a:chExt cx="2447916" cy="707886"/>
              </a:xfrm>
            </p:grpSpPr>
            <p:pic>
              <p:nvPicPr>
                <p:cNvPr id="11" name="Picture 8" descr="General Warning Symbol Labels">
                  <a:extLst>
                    <a:ext uri="{FF2B5EF4-FFF2-40B4-BE49-F238E27FC236}">
                      <a16:creationId xmlns:a16="http://schemas.microsoft.com/office/drawing/2014/main" id="{95F864DA-5D1F-8352-08DF-4A21E7FA04E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 rotWithShape="1">
                <a:blip r:embed="rId1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10440" t="15715" r="11583" b="15274"/>
                <a:stretch/>
              </p:blipFill>
              <p:spPr bwMode="auto">
                <a:xfrm>
                  <a:off x="6786796" y="384659"/>
                  <a:ext cx="291220" cy="257731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12" name="TextBox 11">
                  <a:extLst>
                    <a:ext uri="{FF2B5EF4-FFF2-40B4-BE49-F238E27FC236}">
                      <a16:creationId xmlns:a16="http://schemas.microsoft.com/office/drawing/2014/main" id="{3E4567BF-4FCB-B6C0-1B04-D6971D009724}"/>
                    </a:ext>
                  </a:extLst>
                </p:cNvPr>
                <p:cNvSpPr txBox="1"/>
                <p:nvPr/>
              </p:nvSpPr>
              <p:spPr>
                <a:xfrm>
                  <a:off x="6876692" y="328095"/>
                  <a:ext cx="2358020" cy="707886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000" b="1" dirty="0"/>
                    <a:t>Beware coherent dark states</a:t>
                  </a:r>
                  <a:endParaRPr lang="en-US" sz="2000" dirty="0"/>
                </a:p>
              </p:txBody>
            </p:sp>
          </p:grp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4DBA16EC-16BB-D5E7-CDB8-CB0DDCEBCD65}"/>
                  </a:ext>
                </a:extLst>
              </p:cNvPr>
              <p:cNvSpPr txBox="1"/>
              <p:nvPr/>
            </p:nvSpPr>
            <p:spPr>
              <a:xfrm>
                <a:off x="2549189" y="4088088"/>
                <a:ext cx="2862246" cy="70788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000" b="1" dirty="0"/>
                  <a:t>Max </a:t>
                </a:r>
                <a:r>
                  <a:rPr lang="en-US" sz="2000" b="1" dirty="0" err="1"/>
                  <a:t>R</a:t>
                </a:r>
                <a:r>
                  <a:rPr lang="en-US" sz="2000" b="1" baseline="-25000" dirty="0" err="1"/>
                  <a:t>sc</a:t>
                </a:r>
                <a:r>
                  <a:rPr lang="en-US" sz="2000" b="1" dirty="0"/>
                  <a:t> limited by dark-bright remixing rate</a:t>
                </a:r>
                <a:endParaRPr lang="en-US" sz="2000" baseline="-25000" dirty="0"/>
              </a:p>
            </p:txBody>
          </p:sp>
        </p:grpSp>
      </p:grpSp>
      <p:grpSp>
        <p:nvGrpSpPr>
          <p:cNvPr id="104" name="Group 103">
            <a:extLst>
              <a:ext uri="{FF2B5EF4-FFF2-40B4-BE49-F238E27FC236}">
                <a16:creationId xmlns:a16="http://schemas.microsoft.com/office/drawing/2014/main" id="{DD304B2F-FF66-9D17-BBA4-E4A8B25AD9EE}"/>
              </a:ext>
            </a:extLst>
          </p:cNvPr>
          <p:cNvGrpSpPr/>
          <p:nvPr/>
        </p:nvGrpSpPr>
        <p:grpSpPr>
          <a:xfrm>
            <a:off x="2450157" y="5706074"/>
            <a:ext cx="2700247" cy="1100358"/>
            <a:chOff x="2450157" y="5706074"/>
            <a:chExt cx="2700247" cy="1100358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98EAA1F7-628C-45CE-AF9F-D7EFAED6C68E}"/>
                </a:ext>
              </a:extLst>
            </p:cNvPr>
            <p:cNvGrpSpPr/>
            <p:nvPr/>
          </p:nvGrpSpPr>
          <p:grpSpPr>
            <a:xfrm>
              <a:off x="3411156" y="5710013"/>
              <a:ext cx="1617634" cy="999536"/>
              <a:chOff x="4258308" y="5038726"/>
              <a:chExt cx="1617634" cy="999536"/>
            </a:xfrm>
          </p:grpSpPr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447AA8E4-A6ED-5106-485E-6BA1DFE28C5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49379" t="73530" r="1"/>
              <a:stretch/>
            </p:blipFill>
            <p:spPr>
              <a:xfrm>
                <a:off x="5042697" y="5047125"/>
                <a:ext cx="221368" cy="843635"/>
              </a:xfrm>
              <a:prstGeom prst="rect">
                <a:avLst/>
              </a:prstGeom>
            </p:spPr>
          </p:pic>
          <p:cxnSp>
            <p:nvCxnSpPr>
              <p:cNvPr id="15" name="Straight Connector 14">
                <a:extLst>
                  <a:ext uri="{FF2B5EF4-FFF2-40B4-BE49-F238E27FC236}">
                    <a16:creationId xmlns:a16="http://schemas.microsoft.com/office/drawing/2014/main" id="{FD51C224-3265-5BC8-CCBD-BEC83C1F932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720" y="5390052"/>
                <a:ext cx="8341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8" name="Straight Connector 17">
                <a:extLst>
                  <a:ext uri="{FF2B5EF4-FFF2-40B4-BE49-F238E27FC236}">
                    <a16:creationId xmlns:a16="http://schemas.microsoft.com/office/drawing/2014/main" id="{5C24CE13-13CB-84A6-6410-A21EDCF777F9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4810944" y="5061191"/>
                <a:ext cx="0" cy="300241"/>
              </a:xfrm>
              <a:prstGeom prst="line">
                <a:avLst/>
              </a:prstGeom>
              <a:ln w="57150">
                <a:solidFill>
                  <a:srgbClr val="B726C5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61F4A7B0-3D19-0578-4D31-68DF09CA9F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458720" y="5886876"/>
                <a:ext cx="834113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6E06BB0-ABE3-485A-60CF-22D17332591B}"/>
                  </a:ext>
                </a:extLst>
              </p:cNvPr>
              <p:cNvSpPr txBox="1"/>
              <p:nvPr/>
            </p:nvSpPr>
            <p:spPr>
              <a:xfrm>
                <a:off x="5305440" y="5154401"/>
                <a:ext cx="56034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rgbClr val="202124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|</a:t>
                </a:r>
                <a:r>
                  <a:rPr lang="en-US" sz="2000" b="1" dirty="0">
                    <a:solidFill>
                      <a:srgbClr val="202124"/>
                    </a:solidFill>
                    <a:ea typeface="Calibri" panose="020F0502020204030204" pitchFamily="34" charset="0"/>
                    <a:cs typeface="Cambria Math" panose="02040503050406030204" pitchFamily="18" charset="0"/>
                  </a:rPr>
                  <a:t>b</a:t>
                </a:r>
                <a:r>
                  <a:rPr lang="en-US" sz="1800" b="1" dirty="0">
                    <a:solidFill>
                      <a:srgbClr val="202124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⟩ </a:t>
                </a:r>
                <a:endParaRPr lang="en-US" dirty="0"/>
              </a:p>
            </p:txBody>
          </p: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D0A7FBE9-35EC-017D-3CAE-84CF0521AD08}"/>
                  </a:ext>
                </a:extLst>
              </p:cNvPr>
              <p:cNvSpPr txBox="1"/>
              <p:nvPr/>
            </p:nvSpPr>
            <p:spPr>
              <a:xfrm>
                <a:off x="5315600" y="5638152"/>
                <a:ext cx="56034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sz="1800" b="1" dirty="0">
                    <a:solidFill>
                      <a:srgbClr val="202124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|</a:t>
                </a:r>
                <a:r>
                  <a:rPr lang="en-US" sz="2000" b="1" dirty="0">
                    <a:solidFill>
                      <a:srgbClr val="202124"/>
                    </a:solidFill>
                    <a:effectLst/>
                    <a:ea typeface="Calibri" panose="020F0502020204030204" pitchFamily="34" charset="0"/>
                    <a:cs typeface="Cambria Math" panose="02040503050406030204" pitchFamily="18" charset="0"/>
                  </a:rPr>
                  <a:t>d</a:t>
                </a:r>
                <a:r>
                  <a:rPr lang="en-US" sz="1800" b="1" dirty="0">
                    <a:solidFill>
                      <a:srgbClr val="202124"/>
                    </a:solidFill>
                    <a:effectLst/>
                    <a:latin typeface="Cambria Math" panose="02040503050406030204" pitchFamily="18" charset="0"/>
                    <a:ea typeface="Calibri" panose="020F0502020204030204" pitchFamily="34" charset="0"/>
                    <a:cs typeface="Cambria Math" panose="02040503050406030204" pitchFamily="18" charset="0"/>
                  </a:rPr>
                  <a:t>⟩ </a:t>
                </a:r>
                <a:endParaRPr lang="en-US" dirty="0"/>
              </a:p>
            </p:txBody>
          </p:sp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74E979A3-BAA0-BBD7-55FD-FA0B063E50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/>
              <a:srcRect l="49379" t="89644" r="1"/>
              <a:stretch/>
            </p:blipFill>
            <p:spPr>
              <a:xfrm>
                <a:off x="4856206" y="5038726"/>
                <a:ext cx="221368" cy="330065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8593A8E7-BAAC-3B9E-3A29-E3776346A363}"/>
                  </a:ext>
                </a:extLst>
              </p:cNvPr>
              <p:cNvSpPr txBox="1"/>
              <p:nvPr/>
            </p:nvSpPr>
            <p:spPr>
              <a:xfrm>
                <a:off x="4258308" y="5470106"/>
                <a:ext cx="402674" cy="33855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l-GR" sz="1600" b="1" dirty="0">
                    <a:solidFill>
                      <a:srgbClr val="FF0000"/>
                    </a:solidFill>
                  </a:rPr>
                  <a:t>Δ</a:t>
                </a:r>
                <a:r>
                  <a:rPr lang="en-US" sz="1600" b="1" dirty="0">
                    <a:solidFill>
                      <a:srgbClr val="FF0000"/>
                    </a:solidFill>
                  </a:rPr>
                  <a:t>E</a:t>
                </a:r>
              </a:p>
            </p:txBody>
          </p:sp>
          <p:cxnSp>
            <p:nvCxnSpPr>
              <p:cNvPr id="30" name="Straight Arrow Connector 29">
                <a:extLst>
                  <a:ext uri="{FF2B5EF4-FFF2-40B4-BE49-F238E27FC236}">
                    <a16:creationId xmlns:a16="http://schemas.microsoft.com/office/drawing/2014/main" id="{0F709C4C-60C5-8C74-8F35-0EFDF0676F9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681940" y="5408863"/>
                <a:ext cx="0" cy="452730"/>
              </a:xfrm>
              <a:prstGeom prst="straightConnector1">
                <a:avLst/>
              </a:prstGeom>
              <a:ln w="34925">
                <a:solidFill>
                  <a:srgbClr val="FF000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FA3E339-83B3-8F48-ED59-895676DF7AB5}"/>
                </a:ext>
              </a:extLst>
            </p:cNvPr>
            <p:cNvSpPr/>
            <p:nvPr/>
          </p:nvSpPr>
          <p:spPr>
            <a:xfrm>
              <a:off x="3253278" y="5706074"/>
              <a:ext cx="1897126" cy="1100358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>
              <a:extLst>
                <a:ext uri="{FF2B5EF4-FFF2-40B4-BE49-F238E27FC236}">
                  <a16:creationId xmlns:a16="http://schemas.microsoft.com/office/drawing/2014/main" id="{2A6A98BA-80CD-DE96-9E5E-1277A77076B1}"/>
                </a:ext>
              </a:extLst>
            </p:cNvPr>
            <p:cNvSpPr/>
            <p:nvPr/>
          </p:nvSpPr>
          <p:spPr>
            <a:xfrm>
              <a:off x="2450157" y="5860527"/>
              <a:ext cx="239057" cy="138656"/>
            </a:xfrm>
            <a:prstGeom prst="ellipse">
              <a:avLst/>
            </a:prstGeom>
            <a:noFill/>
            <a:ln w="28575"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99" name="Straight Connector 98">
              <a:extLst>
                <a:ext uri="{FF2B5EF4-FFF2-40B4-BE49-F238E27FC236}">
                  <a16:creationId xmlns:a16="http://schemas.microsoft.com/office/drawing/2014/main" id="{8271EB0A-A090-70AE-C0C8-036649B14515}"/>
                </a:ext>
              </a:extLst>
            </p:cNvPr>
            <p:cNvCxnSpPr>
              <a:cxnSpLocks/>
              <a:stCxn id="85" idx="0"/>
            </p:cNvCxnSpPr>
            <p:nvPr/>
          </p:nvCxnSpPr>
          <p:spPr>
            <a:xfrm flipV="1">
              <a:off x="2569686" y="5718412"/>
              <a:ext cx="1430813" cy="142115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1" name="Straight Connector 100">
              <a:extLst>
                <a:ext uri="{FF2B5EF4-FFF2-40B4-BE49-F238E27FC236}">
                  <a16:creationId xmlns:a16="http://schemas.microsoft.com/office/drawing/2014/main" id="{F211A0AA-A455-01EB-C44E-5CE81BBF047C}"/>
                </a:ext>
              </a:extLst>
            </p:cNvPr>
            <p:cNvCxnSpPr>
              <a:cxnSpLocks/>
            </p:cNvCxnSpPr>
            <p:nvPr/>
          </p:nvCxnSpPr>
          <p:spPr>
            <a:xfrm>
              <a:off x="2557086" y="6003740"/>
              <a:ext cx="874868" cy="575777"/>
            </a:xfrm>
            <a:prstGeom prst="line">
              <a:avLst/>
            </a:prstGeom>
            <a:ln w="952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7" name="TextBox 106">
            <a:extLst>
              <a:ext uri="{FF2B5EF4-FFF2-40B4-BE49-F238E27FC236}">
                <a16:creationId xmlns:a16="http://schemas.microsoft.com/office/drawing/2014/main" id="{BBE25831-456F-37E1-0795-971A99AA3311}"/>
              </a:ext>
            </a:extLst>
          </p:cNvPr>
          <p:cNvSpPr txBox="1"/>
          <p:nvPr/>
        </p:nvSpPr>
        <p:spPr>
          <a:xfrm>
            <a:off x="10395931" y="154641"/>
            <a:ext cx="116929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600" dirty="0">
                <a:cs typeface="Times New Roman" panose="02020603050405020304" pitchFamily="18" charset="0"/>
              </a:rPr>
              <a:t>SrF, DeMille</a:t>
            </a:r>
            <a:endParaRPr lang="en-US" sz="1600" baseline="30000" dirty="0"/>
          </a:p>
        </p:txBody>
      </p:sp>
    </p:spTree>
    <p:extLst>
      <p:ext uri="{BB962C8B-B14F-4D97-AF65-F5344CB8AC3E}">
        <p14:creationId xmlns:p14="http://schemas.microsoft.com/office/powerpoint/2010/main" val="4804129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" grpId="0"/>
      <p:bldP spid="36" grpId="0" animBg="1"/>
      <p:bldP spid="117" grpId="0"/>
      <p:bldP spid="123" grpId="0"/>
      <p:bldP spid="124" grpId="0"/>
      <p:bldP spid="125" grpId="0"/>
      <p:bldP spid="168" grpId="0"/>
      <p:bldP spid="6" grpId="0"/>
      <p:bldP spid="10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1882D6A4-D597-5AE6-84D0-495978BF80A2}"/>
              </a:ext>
            </a:extLst>
          </p:cNvPr>
          <p:cNvSpPr txBox="1"/>
          <p:nvPr/>
        </p:nvSpPr>
        <p:spPr>
          <a:xfrm>
            <a:off x="72362" y="35016"/>
            <a:ext cx="53699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+mj-lt"/>
              </a:rPr>
              <a:t>Laser slowing in AlCl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8C774AE8-19B2-3FB8-B1FC-95B2B4F9805B}"/>
              </a:ext>
            </a:extLst>
          </p:cNvPr>
          <p:cNvGrpSpPr/>
          <p:nvPr/>
        </p:nvGrpSpPr>
        <p:grpSpPr>
          <a:xfrm>
            <a:off x="7378250" y="454354"/>
            <a:ext cx="2333867" cy="671671"/>
            <a:chOff x="6829344" y="516567"/>
            <a:chExt cx="2333867" cy="671671"/>
          </a:xfrm>
        </p:grpSpPr>
        <p:sp>
          <p:nvSpPr>
            <p:cNvPr id="40" name="Freeform: Shape 39">
              <a:extLst>
                <a:ext uri="{FF2B5EF4-FFF2-40B4-BE49-F238E27FC236}">
                  <a16:creationId xmlns:a16="http://schemas.microsoft.com/office/drawing/2014/main" id="{47D4D309-1B55-A7F6-8CD0-AB8089D74739}"/>
                </a:ext>
              </a:extLst>
            </p:cNvPr>
            <p:cNvSpPr/>
            <p:nvPr/>
          </p:nvSpPr>
          <p:spPr>
            <a:xfrm>
              <a:off x="6829344" y="534208"/>
              <a:ext cx="2312015" cy="615906"/>
            </a:xfrm>
            <a:custGeom>
              <a:avLst/>
              <a:gdLst>
                <a:gd name="connsiteX0" fmla="*/ 488 w 2301728"/>
                <a:gd name="connsiteY0" fmla="*/ 209550 h 617220"/>
                <a:gd name="connsiteX1" fmla="*/ 2301728 w 2301728"/>
                <a:gd name="connsiteY1" fmla="*/ 0 h 617220"/>
                <a:gd name="connsiteX2" fmla="*/ 2301728 w 2301728"/>
                <a:gd name="connsiteY2" fmla="*/ 617220 h 617220"/>
                <a:gd name="connsiteX3" fmla="*/ 488 w 2301728"/>
                <a:gd name="connsiteY3" fmla="*/ 287020 h 617220"/>
                <a:gd name="connsiteX4" fmla="*/ 488 w 2301728"/>
                <a:gd name="connsiteY4" fmla="*/ 209550 h 617220"/>
                <a:gd name="connsiteX0" fmla="*/ 73 w 2307663"/>
                <a:gd name="connsiteY0" fmla="*/ 220980 h 617220"/>
                <a:gd name="connsiteX1" fmla="*/ 2307663 w 2307663"/>
                <a:gd name="connsiteY1" fmla="*/ 0 h 617220"/>
                <a:gd name="connsiteX2" fmla="*/ 2307663 w 2307663"/>
                <a:gd name="connsiteY2" fmla="*/ 617220 h 617220"/>
                <a:gd name="connsiteX3" fmla="*/ 6423 w 2307663"/>
                <a:gd name="connsiteY3" fmla="*/ 287020 h 617220"/>
                <a:gd name="connsiteX4" fmla="*/ 73 w 2307663"/>
                <a:gd name="connsiteY4" fmla="*/ 220980 h 617220"/>
                <a:gd name="connsiteX0" fmla="*/ 233 w 2307823"/>
                <a:gd name="connsiteY0" fmla="*/ 220980 h 617220"/>
                <a:gd name="connsiteX1" fmla="*/ 2307823 w 2307823"/>
                <a:gd name="connsiteY1" fmla="*/ 0 h 617220"/>
                <a:gd name="connsiteX2" fmla="*/ 2307823 w 2307823"/>
                <a:gd name="connsiteY2" fmla="*/ 617220 h 617220"/>
                <a:gd name="connsiteX3" fmla="*/ 1503 w 2307823"/>
                <a:gd name="connsiteY3" fmla="*/ 267970 h 617220"/>
                <a:gd name="connsiteX4" fmla="*/ 233 w 2307823"/>
                <a:gd name="connsiteY4" fmla="*/ 220980 h 617220"/>
                <a:gd name="connsiteX0" fmla="*/ 233 w 2309093"/>
                <a:gd name="connsiteY0" fmla="*/ 276860 h 673100"/>
                <a:gd name="connsiteX1" fmla="*/ 2309093 w 2309093"/>
                <a:gd name="connsiteY1" fmla="*/ 0 h 673100"/>
                <a:gd name="connsiteX2" fmla="*/ 2307823 w 2309093"/>
                <a:gd name="connsiteY2" fmla="*/ 673100 h 673100"/>
                <a:gd name="connsiteX3" fmla="*/ 1503 w 2309093"/>
                <a:gd name="connsiteY3" fmla="*/ 323850 h 673100"/>
                <a:gd name="connsiteX4" fmla="*/ 233 w 2309093"/>
                <a:gd name="connsiteY4" fmla="*/ 276860 h 673100"/>
                <a:gd name="connsiteX0" fmla="*/ 233 w 2309093"/>
                <a:gd name="connsiteY0" fmla="*/ 276860 h 599440"/>
                <a:gd name="connsiteX1" fmla="*/ 2309093 w 2309093"/>
                <a:gd name="connsiteY1" fmla="*/ 0 h 599440"/>
                <a:gd name="connsiteX2" fmla="*/ 2257023 w 2309093"/>
                <a:gd name="connsiteY2" fmla="*/ 599440 h 599440"/>
                <a:gd name="connsiteX3" fmla="*/ 1503 w 2309093"/>
                <a:gd name="connsiteY3" fmla="*/ 323850 h 599440"/>
                <a:gd name="connsiteX4" fmla="*/ 233 w 2309093"/>
                <a:gd name="connsiteY4" fmla="*/ 276860 h 599440"/>
                <a:gd name="connsiteX0" fmla="*/ 233 w 2309093"/>
                <a:gd name="connsiteY0" fmla="*/ 276860 h 638810"/>
                <a:gd name="connsiteX1" fmla="*/ 2309093 w 2309093"/>
                <a:gd name="connsiteY1" fmla="*/ 0 h 638810"/>
                <a:gd name="connsiteX2" fmla="*/ 2306553 w 2309093"/>
                <a:gd name="connsiteY2" fmla="*/ 638810 h 638810"/>
                <a:gd name="connsiteX3" fmla="*/ 1503 w 2309093"/>
                <a:gd name="connsiteY3" fmla="*/ 323850 h 638810"/>
                <a:gd name="connsiteX4" fmla="*/ 233 w 2309093"/>
                <a:gd name="connsiteY4" fmla="*/ 276860 h 638810"/>
                <a:gd name="connsiteX0" fmla="*/ 233 w 2312930"/>
                <a:gd name="connsiteY0" fmla="*/ 276860 h 638810"/>
                <a:gd name="connsiteX1" fmla="*/ 2309093 w 2312930"/>
                <a:gd name="connsiteY1" fmla="*/ 0 h 638810"/>
                <a:gd name="connsiteX2" fmla="*/ 2312903 w 2312930"/>
                <a:gd name="connsiteY2" fmla="*/ 638810 h 638810"/>
                <a:gd name="connsiteX3" fmla="*/ 1503 w 2312930"/>
                <a:gd name="connsiteY3" fmla="*/ 323850 h 638810"/>
                <a:gd name="connsiteX4" fmla="*/ 233 w 2312930"/>
                <a:gd name="connsiteY4" fmla="*/ 276860 h 638810"/>
                <a:gd name="connsiteX0" fmla="*/ 233 w 2312947"/>
                <a:gd name="connsiteY0" fmla="*/ 289243 h 651193"/>
                <a:gd name="connsiteX1" fmla="*/ 2310998 w 2312947"/>
                <a:gd name="connsiteY1" fmla="*/ 0 h 651193"/>
                <a:gd name="connsiteX2" fmla="*/ 2312903 w 2312947"/>
                <a:gd name="connsiteY2" fmla="*/ 651193 h 651193"/>
                <a:gd name="connsiteX3" fmla="*/ 1503 w 2312947"/>
                <a:gd name="connsiteY3" fmla="*/ 336233 h 651193"/>
                <a:gd name="connsiteX4" fmla="*/ 233 w 2312947"/>
                <a:gd name="connsiteY4" fmla="*/ 289243 h 651193"/>
                <a:gd name="connsiteX0" fmla="*/ 233 w 2312015"/>
                <a:gd name="connsiteY0" fmla="*/ 289243 h 621665"/>
                <a:gd name="connsiteX1" fmla="*/ 2310998 w 2312015"/>
                <a:gd name="connsiteY1" fmla="*/ 0 h 621665"/>
                <a:gd name="connsiteX2" fmla="*/ 2311951 w 2312015"/>
                <a:gd name="connsiteY2" fmla="*/ 621665 h 621665"/>
                <a:gd name="connsiteX3" fmla="*/ 1503 w 2312015"/>
                <a:gd name="connsiteY3" fmla="*/ 336233 h 621665"/>
                <a:gd name="connsiteX4" fmla="*/ 233 w 2312015"/>
                <a:gd name="connsiteY4" fmla="*/ 289243 h 6216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312015" h="621665">
                  <a:moveTo>
                    <a:pt x="233" y="289243"/>
                  </a:moveTo>
                  <a:lnTo>
                    <a:pt x="2310998" y="0"/>
                  </a:lnTo>
                  <a:cubicBezTo>
                    <a:pt x="2310575" y="224367"/>
                    <a:pt x="2312374" y="397298"/>
                    <a:pt x="2311951" y="621665"/>
                  </a:cubicBezTo>
                  <a:lnTo>
                    <a:pt x="1503" y="336233"/>
                  </a:lnTo>
                  <a:cubicBezTo>
                    <a:pt x="1080" y="309563"/>
                    <a:pt x="-614" y="313373"/>
                    <a:pt x="233" y="289243"/>
                  </a:cubicBezTo>
                  <a:close/>
                </a:path>
              </a:pathLst>
            </a:custGeom>
            <a:solidFill>
              <a:srgbClr val="FFA3A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21D843E0-9212-E718-5C35-C8A2BEB248EA}"/>
                </a:ext>
              </a:extLst>
            </p:cNvPr>
            <p:cNvSpPr/>
            <p:nvPr/>
          </p:nvSpPr>
          <p:spPr>
            <a:xfrm>
              <a:off x="8529988" y="516567"/>
              <a:ext cx="633223" cy="6716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C0E69AF2-540C-6B6C-9CDF-909FC55367C7}"/>
              </a:ext>
            </a:extLst>
          </p:cNvPr>
          <p:cNvGrpSpPr/>
          <p:nvPr/>
        </p:nvGrpSpPr>
        <p:grpSpPr>
          <a:xfrm>
            <a:off x="6545574" y="-57870"/>
            <a:ext cx="1483913" cy="1790167"/>
            <a:chOff x="837107" y="824982"/>
            <a:chExt cx="3862909" cy="4660148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CA1408A1-7CA1-3483-DBD3-6BB5FAF339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2" t="9184" r="59339" b="7722"/>
            <a:stretch/>
          </p:blipFill>
          <p:spPr>
            <a:xfrm>
              <a:off x="837107" y="824982"/>
              <a:ext cx="3862909" cy="4648447"/>
            </a:xfrm>
            <a:prstGeom prst="rect">
              <a:avLst/>
            </a:prstGeom>
          </p:spPr>
        </p:pic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B8D8657-880E-26DA-CCDA-5DFA520B65FF}"/>
                </a:ext>
              </a:extLst>
            </p:cNvPr>
            <p:cNvSpPr/>
            <p:nvPr/>
          </p:nvSpPr>
          <p:spPr>
            <a:xfrm>
              <a:off x="2434936" y="824982"/>
              <a:ext cx="1177636" cy="427945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1A874DE5-A2C8-8E36-7BD5-9E83ECEE90E3}"/>
                </a:ext>
              </a:extLst>
            </p:cNvPr>
            <p:cNvSpPr/>
            <p:nvPr/>
          </p:nvSpPr>
          <p:spPr>
            <a:xfrm>
              <a:off x="2426363" y="1351396"/>
              <a:ext cx="1177636" cy="3059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1C6A57C-8EDE-2695-D142-2C391C6F0068}"/>
                </a:ext>
              </a:extLst>
            </p:cNvPr>
            <p:cNvSpPr/>
            <p:nvPr/>
          </p:nvSpPr>
          <p:spPr>
            <a:xfrm>
              <a:off x="2516755" y="1742166"/>
              <a:ext cx="809597" cy="70893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37A6CB0D-60D8-CD9C-7E75-6D54F646CF83}"/>
                </a:ext>
              </a:extLst>
            </p:cNvPr>
            <p:cNvSpPr/>
            <p:nvPr/>
          </p:nvSpPr>
          <p:spPr>
            <a:xfrm>
              <a:off x="2516755" y="4015466"/>
              <a:ext cx="809597" cy="26570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9D67FEF-A948-82D2-5E90-2F1FC881C444}"/>
                </a:ext>
              </a:extLst>
            </p:cNvPr>
            <p:cNvSpPr/>
            <p:nvPr/>
          </p:nvSpPr>
          <p:spPr>
            <a:xfrm>
              <a:off x="2525645" y="4371387"/>
              <a:ext cx="809597" cy="29586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1094B836-6249-C36E-C620-376E143A18A6}"/>
                </a:ext>
              </a:extLst>
            </p:cNvPr>
            <p:cNvSpPr/>
            <p:nvPr/>
          </p:nvSpPr>
          <p:spPr>
            <a:xfrm>
              <a:off x="2516754" y="4767628"/>
              <a:ext cx="809597" cy="71750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88E8A0A-741D-ACD2-349B-2969D2EB7D3E}"/>
                </a:ext>
              </a:extLst>
            </p:cNvPr>
            <p:cNvSpPr/>
            <p:nvPr/>
          </p:nvSpPr>
          <p:spPr>
            <a:xfrm>
              <a:off x="3210077" y="2255478"/>
              <a:ext cx="116270" cy="51466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82C280B-99E2-A70C-4809-1C0DA0AC7240}"/>
                </a:ext>
              </a:extLst>
            </p:cNvPr>
            <p:cNvSpPr/>
            <p:nvPr/>
          </p:nvSpPr>
          <p:spPr>
            <a:xfrm>
              <a:off x="3252173" y="3256598"/>
              <a:ext cx="54864" cy="7778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9CAE2DD-BF66-1F86-8F60-7FDBD28C4307}"/>
                </a:ext>
              </a:extLst>
            </p:cNvPr>
            <p:cNvSpPr/>
            <p:nvPr/>
          </p:nvSpPr>
          <p:spPr>
            <a:xfrm>
              <a:off x="3254079" y="2821670"/>
              <a:ext cx="54861" cy="371110"/>
            </a:xfrm>
            <a:prstGeom prst="rect">
              <a:avLst/>
            </a:prstGeom>
            <a:solidFill>
              <a:srgbClr val="FD8B8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98C629B-388F-B993-56ED-72560DD9A898}"/>
                </a:ext>
              </a:extLst>
            </p:cNvPr>
            <p:cNvSpPr/>
            <p:nvPr/>
          </p:nvSpPr>
          <p:spPr>
            <a:xfrm>
              <a:off x="2524378" y="1263912"/>
              <a:ext cx="80323" cy="77002"/>
            </a:xfrm>
            <a:prstGeom prst="rect">
              <a:avLst/>
            </a:prstGeom>
            <a:solidFill>
              <a:srgbClr val="BEE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DD237529-98FC-9F78-093F-DF9F064427ED}"/>
                </a:ext>
              </a:extLst>
            </p:cNvPr>
            <p:cNvSpPr/>
            <p:nvPr/>
          </p:nvSpPr>
          <p:spPr>
            <a:xfrm>
              <a:off x="3239443" y="1266580"/>
              <a:ext cx="80323" cy="77002"/>
            </a:xfrm>
            <a:prstGeom prst="rect">
              <a:avLst/>
            </a:prstGeom>
            <a:solidFill>
              <a:srgbClr val="BEE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07BE093-D096-321F-C288-0863B9C9D773}"/>
                </a:ext>
              </a:extLst>
            </p:cNvPr>
            <p:cNvSpPr/>
            <p:nvPr/>
          </p:nvSpPr>
          <p:spPr>
            <a:xfrm>
              <a:off x="2520566" y="1661978"/>
              <a:ext cx="80323" cy="77002"/>
            </a:xfrm>
            <a:prstGeom prst="rect">
              <a:avLst/>
            </a:prstGeom>
            <a:solidFill>
              <a:srgbClr val="BEE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681AF610-7F67-3911-D326-76B0432BC6EB}"/>
                </a:ext>
              </a:extLst>
            </p:cNvPr>
            <p:cNvSpPr/>
            <p:nvPr/>
          </p:nvSpPr>
          <p:spPr>
            <a:xfrm>
              <a:off x="3235631" y="1664646"/>
              <a:ext cx="80323" cy="77002"/>
            </a:xfrm>
            <a:prstGeom prst="rect">
              <a:avLst/>
            </a:prstGeom>
            <a:solidFill>
              <a:srgbClr val="BEE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6663E0A-D610-D754-8B1A-290E727ABA36}"/>
                </a:ext>
              </a:extLst>
            </p:cNvPr>
            <p:cNvSpPr/>
            <p:nvPr/>
          </p:nvSpPr>
          <p:spPr>
            <a:xfrm>
              <a:off x="2522580" y="4298665"/>
              <a:ext cx="80323" cy="61022"/>
            </a:xfrm>
            <a:prstGeom prst="rect">
              <a:avLst/>
            </a:prstGeom>
            <a:solidFill>
              <a:srgbClr val="BEE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4B1BAD0-93CA-FB4C-BFA3-1DA34C691B43}"/>
                </a:ext>
              </a:extLst>
            </p:cNvPr>
            <p:cNvSpPr/>
            <p:nvPr/>
          </p:nvSpPr>
          <p:spPr>
            <a:xfrm>
              <a:off x="3237645" y="4292870"/>
              <a:ext cx="80323" cy="66816"/>
            </a:xfrm>
            <a:prstGeom prst="rect">
              <a:avLst/>
            </a:prstGeom>
            <a:solidFill>
              <a:srgbClr val="BEE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30D0C63-99FE-04BA-A037-5C723955F008}"/>
                </a:ext>
              </a:extLst>
            </p:cNvPr>
            <p:cNvSpPr/>
            <p:nvPr/>
          </p:nvSpPr>
          <p:spPr>
            <a:xfrm>
              <a:off x="2518768" y="4679981"/>
              <a:ext cx="80323" cy="77002"/>
            </a:xfrm>
            <a:prstGeom prst="rect">
              <a:avLst/>
            </a:prstGeom>
            <a:solidFill>
              <a:srgbClr val="BEE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3159D3A-52E6-F8AD-9E88-955F8201E40C}"/>
                </a:ext>
              </a:extLst>
            </p:cNvPr>
            <p:cNvSpPr/>
            <p:nvPr/>
          </p:nvSpPr>
          <p:spPr>
            <a:xfrm>
              <a:off x="3240504" y="4681696"/>
              <a:ext cx="80323" cy="77002"/>
            </a:xfrm>
            <a:prstGeom prst="rect">
              <a:avLst/>
            </a:prstGeom>
            <a:solidFill>
              <a:srgbClr val="BEE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Freeform: Shape 35">
              <a:extLst>
                <a:ext uri="{FF2B5EF4-FFF2-40B4-BE49-F238E27FC236}">
                  <a16:creationId xmlns:a16="http://schemas.microsoft.com/office/drawing/2014/main" id="{25A11C71-EA49-D0E4-2568-53B2C0BF1560}"/>
                </a:ext>
              </a:extLst>
            </p:cNvPr>
            <p:cNvSpPr/>
            <p:nvPr/>
          </p:nvSpPr>
          <p:spPr>
            <a:xfrm>
              <a:off x="3027998" y="2752725"/>
              <a:ext cx="344805" cy="519112"/>
            </a:xfrm>
            <a:custGeom>
              <a:avLst/>
              <a:gdLst>
                <a:gd name="connsiteX0" fmla="*/ 7620 w 344805"/>
                <a:gd name="connsiteY0" fmla="*/ 229552 h 519112"/>
                <a:gd name="connsiteX1" fmla="*/ 341947 w 344805"/>
                <a:gd name="connsiteY1" fmla="*/ 0 h 519112"/>
                <a:gd name="connsiteX2" fmla="*/ 344805 w 344805"/>
                <a:gd name="connsiteY2" fmla="*/ 519112 h 519112"/>
                <a:gd name="connsiteX3" fmla="*/ 0 w 344805"/>
                <a:gd name="connsiteY3" fmla="*/ 286702 h 519112"/>
                <a:gd name="connsiteX4" fmla="*/ 7620 w 344805"/>
                <a:gd name="connsiteY4" fmla="*/ 229552 h 519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344805" h="519112">
                  <a:moveTo>
                    <a:pt x="7620" y="229552"/>
                  </a:moveTo>
                  <a:lnTo>
                    <a:pt x="341947" y="0"/>
                  </a:lnTo>
                  <a:cubicBezTo>
                    <a:pt x="342900" y="173037"/>
                    <a:pt x="343852" y="346075"/>
                    <a:pt x="344805" y="519112"/>
                  </a:cubicBezTo>
                  <a:lnTo>
                    <a:pt x="0" y="286702"/>
                  </a:lnTo>
                  <a:lnTo>
                    <a:pt x="7620" y="229552"/>
                  </a:lnTo>
                  <a:close/>
                </a:path>
              </a:pathLst>
            </a:custGeom>
            <a:solidFill>
              <a:srgbClr val="FC8D8C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Freeform: Shape 36">
              <a:extLst>
                <a:ext uri="{FF2B5EF4-FFF2-40B4-BE49-F238E27FC236}">
                  <a16:creationId xmlns:a16="http://schemas.microsoft.com/office/drawing/2014/main" id="{A93F0099-F594-D274-FBC1-4C2210E0EA26}"/>
                </a:ext>
              </a:extLst>
            </p:cNvPr>
            <p:cNvSpPr/>
            <p:nvPr/>
          </p:nvSpPr>
          <p:spPr>
            <a:xfrm>
              <a:off x="3046095" y="2629853"/>
              <a:ext cx="319088" cy="338137"/>
            </a:xfrm>
            <a:custGeom>
              <a:avLst/>
              <a:gdLst>
                <a:gd name="connsiteX0" fmla="*/ 0 w 319088"/>
                <a:gd name="connsiteY0" fmla="*/ 338137 h 338137"/>
                <a:gd name="connsiteX1" fmla="*/ 319088 w 319088"/>
                <a:gd name="connsiteY1" fmla="*/ 0 h 338137"/>
                <a:gd name="connsiteX2" fmla="*/ 317183 w 319088"/>
                <a:gd name="connsiteY2" fmla="*/ 123825 h 338137"/>
                <a:gd name="connsiteX3" fmla="*/ 0 w 319088"/>
                <a:gd name="connsiteY3" fmla="*/ 338137 h 3381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19088" h="338137">
                  <a:moveTo>
                    <a:pt x="0" y="338137"/>
                  </a:moveTo>
                  <a:lnTo>
                    <a:pt x="319088" y="0"/>
                  </a:lnTo>
                  <a:lnTo>
                    <a:pt x="317183" y="123825"/>
                  </a:lnTo>
                  <a:lnTo>
                    <a:pt x="0" y="338137"/>
                  </a:lnTo>
                  <a:close/>
                </a:path>
              </a:pathLst>
            </a:custGeom>
            <a:solidFill>
              <a:srgbClr val="9EB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Freeform: Shape 37">
              <a:extLst>
                <a:ext uri="{FF2B5EF4-FFF2-40B4-BE49-F238E27FC236}">
                  <a16:creationId xmlns:a16="http://schemas.microsoft.com/office/drawing/2014/main" id="{F4B627A6-454B-98E4-8122-26D3973E1319}"/>
                </a:ext>
              </a:extLst>
            </p:cNvPr>
            <p:cNvSpPr/>
            <p:nvPr/>
          </p:nvSpPr>
          <p:spPr>
            <a:xfrm>
              <a:off x="3035618" y="3041333"/>
              <a:ext cx="339090" cy="364807"/>
            </a:xfrm>
            <a:custGeom>
              <a:avLst/>
              <a:gdLst>
                <a:gd name="connsiteX0" fmla="*/ 0 w 339090"/>
                <a:gd name="connsiteY0" fmla="*/ 0 h 364807"/>
                <a:gd name="connsiteX1" fmla="*/ 339090 w 339090"/>
                <a:gd name="connsiteY1" fmla="*/ 240982 h 364807"/>
                <a:gd name="connsiteX2" fmla="*/ 339090 w 339090"/>
                <a:gd name="connsiteY2" fmla="*/ 364807 h 364807"/>
                <a:gd name="connsiteX3" fmla="*/ 0 w 339090"/>
                <a:gd name="connsiteY3" fmla="*/ 0 h 36480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39090" h="364807">
                  <a:moveTo>
                    <a:pt x="0" y="0"/>
                  </a:moveTo>
                  <a:lnTo>
                    <a:pt x="339090" y="240982"/>
                  </a:lnTo>
                  <a:lnTo>
                    <a:pt x="339090" y="364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EB3FF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C4830736-DB7A-176C-EBA6-7C7BEC2EE560}"/>
                </a:ext>
              </a:extLst>
            </p:cNvPr>
            <p:cNvSpPr/>
            <p:nvPr/>
          </p:nvSpPr>
          <p:spPr>
            <a:xfrm>
              <a:off x="2524378" y="2507893"/>
              <a:ext cx="64550" cy="1398995"/>
            </a:xfrm>
            <a:prstGeom prst="rect">
              <a:avLst/>
            </a:prstGeom>
            <a:solidFill>
              <a:srgbClr val="E09E72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CD942484-F414-D135-53A1-C4CCB3546039}"/>
              </a:ext>
            </a:extLst>
          </p:cNvPr>
          <p:cNvCxnSpPr>
            <a:cxnSpLocks/>
          </p:cNvCxnSpPr>
          <p:nvPr/>
        </p:nvCxnSpPr>
        <p:spPr>
          <a:xfrm>
            <a:off x="8772912" y="-57870"/>
            <a:ext cx="0" cy="1327674"/>
          </a:xfrm>
          <a:prstGeom prst="straightConnector1">
            <a:avLst/>
          </a:prstGeom>
          <a:ln w="25400">
            <a:solidFill>
              <a:srgbClr val="B726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66770E93-268E-C9FA-E3C9-D38203DF101F}"/>
              </a:ext>
            </a:extLst>
          </p:cNvPr>
          <p:cNvSpPr txBox="1"/>
          <p:nvPr/>
        </p:nvSpPr>
        <p:spPr>
          <a:xfrm>
            <a:off x="8401972" y="1187762"/>
            <a:ext cx="7387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Probe</a:t>
            </a:r>
            <a:endParaRPr lang="en-US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4818B1AA-B18A-8AE2-FBC4-02032A351597}"/>
              </a:ext>
            </a:extLst>
          </p:cNvPr>
          <p:cNvSpPr/>
          <p:nvPr/>
        </p:nvSpPr>
        <p:spPr>
          <a:xfrm>
            <a:off x="8518940" y="525126"/>
            <a:ext cx="504451" cy="504451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9C7CA8-B189-68A5-F68B-1E57C13C130B}"/>
              </a:ext>
            </a:extLst>
          </p:cNvPr>
          <p:cNvSpPr txBox="1"/>
          <p:nvPr/>
        </p:nvSpPr>
        <p:spPr>
          <a:xfrm>
            <a:off x="8990615" y="614604"/>
            <a:ext cx="8835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EMCCD</a:t>
            </a:r>
            <a:endParaRPr lang="en-US" dirty="0"/>
          </a:p>
        </p:txBody>
      </p: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959AFFA5-01E4-D22C-84CD-E527BB62CA4F}"/>
              </a:ext>
            </a:extLst>
          </p:cNvPr>
          <p:cNvCxnSpPr>
            <a:cxnSpLocks/>
          </p:cNvCxnSpPr>
          <p:nvPr/>
        </p:nvCxnSpPr>
        <p:spPr>
          <a:xfrm flipH="1">
            <a:off x="8599811" y="558"/>
            <a:ext cx="434506" cy="1269804"/>
          </a:xfrm>
          <a:prstGeom prst="straightConnector1">
            <a:avLst/>
          </a:prstGeom>
          <a:ln w="25400">
            <a:solidFill>
              <a:srgbClr val="B726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6" name="Picture 45">
            <a:extLst>
              <a:ext uri="{FF2B5EF4-FFF2-40B4-BE49-F238E27FC236}">
                <a16:creationId xmlns:a16="http://schemas.microsoft.com/office/drawing/2014/main" id="{F597798C-C46C-C902-3E39-53804DA053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9739" y="2101279"/>
            <a:ext cx="5613784" cy="4643158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B4A14E21-1ED1-1EE7-FEED-7C975BE6919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0157" y="1593995"/>
            <a:ext cx="5674378" cy="5154194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A627345-9335-0DD8-59C8-41B5BB54C723}"/>
              </a:ext>
            </a:extLst>
          </p:cNvPr>
          <p:cNvSpPr/>
          <p:nvPr/>
        </p:nvSpPr>
        <p:spPr>
          <a:xfrm>
            <a:off x="2454961" y="2842717"/>
            <a:ext cx="806824" cy="3217718"/>
          </a:xfrm>
          <a:prstGeom prst="rect">
            <a:avLst/>
          </a:prstGeom>
          <a:solidFill>
            <a:schemeClr val="bg1">
              <a:lumMod val="85000"/>
              <a:alpha val="42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EEC83778-7E0A-D213-4623-E3D9E1C70CB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322631" y="1573139"/>
            <a:ext cx="5631755" cy="5171298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E831A21E-E184-AC47-9454-6E1633FDB83B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20445" y="1593444"/>
            <a:ext cx="5762143" cy="5143201"/>
          </a:xfrm>
          <a:prstGeom prst="rect">
            <a:avLst/>
          </a:prstGeom>
        </p:spPr>
      </p:pic>
      <p:pic>
        <p:nvPicPr>
          <p:cNvPr id="56" name="Picture 55">
            <a:extLst>
              <a:ext uri="{FF2B5EF4-FFF2-40B4-BE49-F238E27FC236}">
                <a16:creationId xmlns:a16="http://schemas.microsoft.com/office/drawing/2014/main" id="{FFA4437A-CB44-7D45-4F8F-BB5C046AFAE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303802" y="1563815"/>
            <a:ext cx="5721341" cy="5232820"/>
          </a:xfrm>
          <a:prstGeom prst="rect">
            <a:avLst/>
          </a:prstGeom>
        </p:spPr>
      </p:pic>
      <p:cxnSp>
        <p:nvCxnSpPr>
          <p:cNvPr id="57" name="Straight Arrow Connector 56">
            <a:extLst>
              <a:ext uri="{FF2B5EF4-FFF2-40B4-BE49-F238E27FC236}">
                <a16:creationId xmlns:a16="http://schemas.microsoft.com/office/drawing/2014/main" id="{1AC00115-ACD0-9FA2-7EC6-E8586B8F6253}"/>
              </a:ext>
            </a:extLst>
          </p:cNvPr>
          <p:cNvCxnSpPr>
            <a:cxnSpLocks/>
          </p:cNvCxnSpPr>
          <p:nvPr/>
        </p:nvCxnSpPr>
        <p:spPr>
          <a:xfrm flipH="1">
            <a:off x="9952357" y="798968"/>
            <a:ext cx="2239643" cy="0"/>
          </a:xfrm>
          <a:prstGeom prst="straightConnector1">
            <a:avLst/>
          </a:prstGeom>
          <a:ln w="25400">
            <a:solidFill>
              <a:srgbClr val="B726C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F9A3A618-3F5A-1240-2617-141FF0E1414D}"/>
              </a:ext>
            </a:extLst>
          </p:cNvPr>
          <p:cNvSpPr/>
          <p:nvPr/>
        </p:nvSpPr>
        <p:spPr>
          <a:xfrm>
            <a:off x="2618478" y="5711925"/>
            <a:ext cx="3245212" cy="326298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900" dirty="0" err="1">
                <a:solidFill>
                  <a:schemeClr val="tx1"/>
                </a:solidFill>
              </a:rPr>
              <a:t>Δf</a:t>
            </a:r>
            <a:r>
              <a:rPr lang="en-US" sz="1900" dirty="0">
                <a:solidFill>
                  <a:schemeClr val="tx1"/>
                </a:solidFill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≈ </a:t>
            </a:r>
            <a:r>
              <a:rPr lang="en-US" sz="1900" dirty="0">
                <a:solidFill>
                  <a:schemeClr val="tx1"/>
                </a:solidFill>
              </a:rPr>
              <a:t>180 MHz </a:t>
            </a:r>
            <a:r>
              <a:rPr lang="en-US" sz="1900" dirty="0">
                <a:solidFill>
                  <a:schemeClr val="tx1"/>
                </a:solidFill>
                <a:sym typeface="Wingdings" panose="05000000000000000000" pitchFamily="2" charset="2"/>
              </a:rPr>
              <a:t> </a:t>
            </a:r>
            <a:r>
              <a:rPr lang="en-US" sz="1900" dirty="0" err="1">
                <a:solidFill>
                  <a:schemeClr val="tx1"/>
                </a:solidFill>
                <a:sym typeface="Wingdings" panose="05000000000000000000" pitchFamily="2" charset="2"/>
              </a:rPr>
              <a:t>v</a:t>
            </a:r>
            <a:r>
              <a:rPr lang="en-US" sz="1900" baseline="-25000" dirty="0" err="1">
                <a:solidFill>
                  <a:schemeClr val="tx1"/>
                </a:solidFill>
                <a:sym typeface="Wingdings" panose="05000000000000000000" pitchFamily="2" charset="2"/>
              </a:rPr>
              <a:t>fwd</a:t>
            </a:r>
            <a:r>
              <a:rPr lang="en-US" sz="1900" baseline="30000" dirty="0">
                <a:solidFill>
                  <a:schemeClr val="tx1"/>
                </a:solidFill>
                <a:sym typeface="Wingdings" panose="05000000000000000000" pitchFamily="2" charset="2"/>
              </a:rPr>
              <a:t> </a:t>
            </a:r>
            <a:r>
              <a:rPr lang="en-US" sz="19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anose="05000000000000000000" pitchFamily="2" charset="2"/>
              </a:rPr>
              <a:t>≈ 1</a:t>
            </a:r>
            <a:r>
              <a:rPr lang="en-US" sz="1900" dirty="0">
                <a:solidFill>
                  <a:schemeClr val="tx1"/>
                </a:solidFill>
                <a:sym typeface="Wingdings" panose="05000000000000000000" pitchFamily="2" charset="2"/>
              </a:rPr>
              <a:t>40 m/s</a:t>
            </a:r>
            <a:endParaRPr lang="en-US" sz="1900" b="1" dirty="0">
              <a:solidFill>
                <a:schemeClr val="tx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1C9E73D-CCFF-A1C3-1D5E-3859716DFD33}"/>
              </a:ext>
            </a:extLst>
          </p:cNvPr>
          <p:cNvSpPr txBox="1"/>
          <p:nvPr/>
        </p:nvSpPr>
        <p:spPr>
          <a:xfrm>
            <a:off x="10117941" y="882711"/>
            <a:ext cx="11929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cs typeface="Times New Roman" panose="02020603050405020304" pitchFamily="18" charset="0"/>
              </a:rPr>
              <a:t>+pol. mod.</a:t>
            </a:r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12AB178-524C-8A18-F9B3-F2511099DBF8}"/>
              </a:ext>
            </a:extLst>
          </p:cNvPr>
          <p:cNvSpPr/>
          <p:nvPr/>
        </p:nvSpPr>
        <p:spPr>
          <a:xfrm>
            <a:off x="10415335" y="666406"/>
            <a:ext cx="443477" cy="255270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000" dirty="0"/>
              <a:t>EOM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CD1BA3A-E55F-3885-8802-52F3FCF695CE}"/>
              </a:ext>
            </a:extLst>
          </p:cNvPr>
          <p:cNvSpPr txBox="1"/>
          <p:nvPr/>
        </p:nvSpPr>
        <p:spPr>
          <a:xfrm>
            <a:off x="10977489" y="426774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solidFill>
                  <a:srgbClr val="B726C5"/>
                </a:solidFill>
              </a:rPr>
              <a:t>L</a:t>
            </a:r>
            <a:r>
              <a:rPr lang="en-US" baseline="-25000" dirty="0">
                <a:solidFill>
                  <a:srgbClr val="B726C5"/>
                </a:solidFill>
              </a:rPr>
              <a:t>00</a:t>
            </a:r>
            <a:r>
              <a:rPr lang="en-US" dirty="0">
                <a:solidFill>
                  <a:srgbClr val="B726C5"/>
                </a:solidFill>
              </a:rPr>
              <a:t>, L</a:t>
            </a:r>
            <a:r>
              <a:rPr lang="en-US" baseline="-25000" dirty="0">
                <a:solidFill>
                  <a:srgbClr val="B726C5"/>
                </a:solidFill>
              </a:rPr>
              <a:t>10</a:t>
            </a:r>
            <a:r>
              <a:rPr lang="en-US" dirty="0">
                <a:solidFill>
                  <a:srgbClr val="B726C5"/>
                </a:solidFill>
              </a:rPr>
              <a:t>,L</a:t>
            </a:r>
            <a:r>
              <a:rPr lang="en-US" baseline="-25000" dirty="0">
                <a:solidFill>
                  <a:srgbClr val="B726C5"/>
                </a:solidFill>
              </a:rPr>
              <a:t>21</a:t>
            </a:r>
          </a:p>
        </p:txBody>
      </p:sp>
    </p:spTree>
    <p:extLst>
      <p:ext uri="{BB962C8B-B14F-4D97-AF65-F5344CB8AC3E}">
        <p14:creationId xmlns:p14="http://schemas.microsoft.com/office/powerpoint/2010/main" val="26652237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2" grpId="0" animBg="1"/>
      <p:bldP spid="5" grpId="0"/>
      <p:bldP spid="6" grpId="0" animBg="1"/>
      <p:bldP spid="9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11558</TotalTime>
  <Words>2161</Words>
  <Application>Microsoft Office PowerPoint</Application>
  <PresentationFormat>Widescreen</PresentationFormat>
  <Paragraphs>497</Paragraphs>
  <Slides>31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42" baseType="lpstr">
      <vt:lpstr>Aptos</vt:lpstr>
      <vt:lpstr>Arial</vt:lpstr>
      <vt:lpstr>Calibri</vt:lpstr>
      <vt:lpstr>Calibri Light</vt:lpstr>
      <vt:lpstr>Cambria Math</vt:lpstr>
      <vt:lpstr>Google Sans</vt:lpstr>
      <vt:lpstr>MathJax_Main</vt:lpstr>
      <vt:lpstr>Symbol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McCarron, Daniel</dc:creator>
  <cp:lastModifiedBy>Benjamin A Juarez</cp:lastModifiedBy>
  <cp:revision>160</cp:revision>
  <dcterms:created xsi:type="dcterms:W3CDTF">2023-06-02T14:49:46Z</dcterms:created>
  <dcterms:modified xsi:type="dcterms:W3CDTF">2025-01-14T15:31:16Z</dcterms:modified>
</cp:coreProperties>
</file>