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19456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0"/>
    <p:restoredTop sz="94643"/>
  </p:normalViewPr>
  <p:slideViewPr>
    <p:cSldViewPr snapToGrid="0">
      <p:cViewPr varScale="1">
        <p:scale>
          <a:sx n="23" d="100"/>
          <a:sy n="23" d="100"/>
        </p:scale>
        <p:origin x="2968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5387342"/>
            <a:ext cx="18653760" cy="11460480"/>
          </a:xfrm>
        </p:spPr>
        <p:txBody>
          <a:bodyPr anchor="b"/>
          <a:lstStyle>
            <a:lvl1pPr algn="ctr">
              <a:defRPr sz="1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17289782"/>
            <a:ext cx="16459200" cy="7947658"/>
          </a:xfrm>
        </p:spPr>
        <p:txBody>
          <a:bodyPr/>
          <a:lstStyle>
            <a:lvl1pPr marL="0" indent="0" algn="ctr">
              <a:buNone/>
              <a:defRPr sz="5760"/>
            </a:lvl1pPr>
            <a:lvl2pPr marL="1097280" indent="0" algn="ctr">
              <a:buNone/>
              <a:defRPr sz="4800"/>
            </a:lvl2pPr>
            <a:lvl3pPr marL="2194560" indent="0" algn="ctr">
              <a:buNone/>
              <a:defRPr sz="4320"/>
            </a:lvl3pPr>
            <a:lvl4pPr marL="3291840" indent="0" algn="ctr">
              <a:buNone/>
              <a:defRPr sz="3840"/>
            </a:lvl4pPr>
            <a:lvl5pPr marL="4389120" indent="0" algn="ctr">
              <a:buNone/>
              <a:defRPr sz="3840"/>
            </a:lvl5pPr>
            <a:lvl6pPr marL="5486400" indent="0" algn="ctr">
              <a:buNone/>
              <a:defRPr sz="3840"/>
            </a:lvl6pPr>
            <a:lvl7pPr marL="6583680" indent="0" algn="ctr">
              <a:buNone/>
              <a:defRPr sz="3840"/>
            </a:lvl7pPr>
            <a:lvl8pPr marL="7680960" indent="0" algn="ctr">
              <a:buNone/>
              <a:defRPr sz="3840"/>
            </a:lvl8pPr>
            <a:lvl9pPr marL="8778240" indent="0" algn="ctr">
              <a:buNone/>
              <a:defRPr sz="38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5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58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704821" y="1752600"/>
            <a:ext cx="473202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08761" y="1752600"/>
            <a:ext cx="1392174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19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81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331" y="8206749"/>
            <a:ext cx="18928080" cy="13693138"/>
          </a:xfrm>
        </p:spPr>
        <p:txBody>
          <a:bodyPr anchor="b"/>
          <a:lstStyle>
            <a:lvl1pPr>
              <a:defRPr sz="1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7331" y="22029429"/>
            <a:ext cx="18928080" cy="7200898"/>
          </a:xfrm>
        </p:spPr>
        <p:txBody>
          <a:bodyPr/>
          <a:lstStyle>
            <a:lvl1pPr marL="0" indent="0">
              <a:buNone/>
              <a:defRPr sz="5760">
                <a:solidFill>
                  <a:schemeClr val="tx1">
                    <a:tint val="82000"/>
                  </a:schemeClr>
                </a:solidFill>
              </a:defRPr>
            </a:lvl1pPr>
            <a:lvl2pPr marL="109728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2pPr>
            <a:lvl3pPr marL="2194560" indent="0">
              <a:buNone/>
              <a:defRPr sz="4320">
                <a:solidFill>
                  <a:schemeClr val="tx1">
                    <a:tint val="82000"/>
                  </a:schemeClr>
                </a:solidFill>
              </a:defRPr>
            </a:lvl3pPr>
            <a:lvl4pPr marL="329184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4pPr>
            <a:lvl5pPr marL="438912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5pPr>
            <a:lvl6pPr marL="548640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6pPr>
            <a:lvl7pPr marL="658368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7pPr>
            <a:lvl8pPr marL="768096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8pPr>
            <a:lvl9pPr marL="877824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66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8760" y="8763000"/>
            <a:ext cx="93268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09960" y="8763000"/>
            <a:ext cx="93268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91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8" y="1752607"/>
            <a:ext cx="1892808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621" y="8069582"/>
            <a:ext cx="9284016" cy="3954778"/>
          </a:xfrm>
        </p:spPr>
        <p:txBody>
          <a:bodyPr anchor="b"/>
          <a:lstStyle>
            <a:lvl1pPr marL="0" indent="0">
              <a:buNone/>
              <a:defRPr sz="5760" b="1"/>
            </a:lvl1pPr>
            <a:lvl2pPr marL="1097280" indent="0">
              <a:buNone/>
              <a:defRPr sz="4800" b="1"/>
            </a:lvl2pPr>
            <a:lvl3pPr marL="2194560" indent="0">
              <a:buNone/>
              <a:defRPr sz="4320" b="1"/>
            </a:lvl3pPr>
            <a:lvl4pPr marL="3291840" indent="0">
              <a:buNone/>
              <a:defRPr sz="3840" b="1"/>
            </a:lvl4pPr>
            <a:lvl5pPr marL="4389120" indent="0">
              <a:buNone/>
              <a:defRPr sz="3840" b="1"/>
            </a:lvl5pPr>
            <a:lvl6pPr marL="5486400" indent="0">
              <a:buNone/>
              <a:defRPr sz="3840" b="1"/>
            </a:lvl6pPr>
            <a:lvl7pPr marL="6583680" indent="0">
              <a:buNone/>
              <a:defRPr sz="3840" b="1"/>
            </a:lvl7pPr>
            <a:lvl8pPr marL="7680960" indent="0">
              <a:buNone/>
              <a:defRPr sz="3840" b="1"/>
            </a:lvl8pPr>
            <a:lvl9pPr marL="8778240" indent="0">
              <a:buNone/>
              <a:defRPr sz="38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1621" y="12024360"/>
            <a:ext cx="9284016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09961" y="8069582"/>
            <a:ext cx="9329738" cy="3954778"/>
          </a:xfrm>
        </p:spPr>
        <p:txBody>
          <a:bodyPr anchor="b"/>
          <a:lstStyle>
            <a:lvl1pPr marL="0" indent="0">
              <a:buNone/>
              <a:defRPr sz="5760" b="1"/>
            </a:lvl1pPr>
            <a:lvl2pPr marL="1097280" indent="0">
              <a:buNone/>
              <a:defRPr sz="4800" b="1"/>
            </a:lvl2pPr>
            <a:lvl3pPr marL="2194560" indent="0">
              <a:buNone/>
              <a:defRPr sz="4320" b="1"/>
            </a:lvl3pPr>
            <a:lvl4pPr marL="3291840" indent="0">
              <a:buNone/>
              <a:defRPr sz="3840" b="1"/>
            </a:lvl4pPr>
            <a:lvl5pPr marL="4389120" indent="0">
              <a:buNone/>
              <a:defRPr sz="3840" b="1"/>
            </a:lvl5pPr>
            <a:lvl6pPr marL="5486400" indent="0">
              <a:buNone/>
              <a:defRPr sz="3840" b="1"/>
            </a:lvl6pPr>
            <a:lvl7pPr marL="6583680" indent="0">
              <a:buNone/>
              <a:defRPr sz="3840" b="1"/>
            </a:lvl7pPr>
            <a:lvl8pPr marL="7680960" indent="0">
              <a:buNone/>
              <a:defRPr sz="3840" b="1"/>
            </a:lvl8pPr>
            <a:lvl9pPr marL="8778240" indent="0">
              <a:buNone/>
              <a:defRPr sz="38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09961" y="12024360"/>
            <a:ext cx="9329738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3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47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14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76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9738" y="4739647"/>
            <a:ext cx="11109960" cy="23393400"/>
          </a:xfrm>
        </p:spPr>
        <p:txBody>
          <a:bodyPr/>
          <a:lstStyle>
            <a:lvl1pPr>
              <a:defRPr sz="7680"/>
            </a:lvl1pPr>
            <a:lvl2pPr>
              <a:defRPr sz="6720"/>
            </a:lvl2pPr>
            <a:lvl3pPr>
              <a:defRPr sz="576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3840"/>
            </a:lvl1pPr>
            <a:lvl2pPr marL="1097280" indent="0">
              <a:buNone/>
              <a:defRPr sz="3360"/>
            </a:lvl2pPr>
            <a:lvl3pPr marL="2194560" indent="0">
              <a:buNone/>
              <a:defRPr sz="2880"/>
            </a:lvl3pPr>
            <a:lvl4pPr marL="3291840" indent="0">
              <a:buNone/>
              <a:defRPr sz="2400"/>
            </a:lvl4pPr>
            <a:lvl5pPr marL="4389120" indent="0">
              <a:buNone/>
              <a:defRPr sz="2400"/>
            </a:lvl5pPr>
            <a:lvl6pPr marL="5486400" indent="0">
              <a:buNone/>
              <a:defRPr sz="2400"/>
            </a:lvl6pPr>
            <a:lvl7pPr marL="6583680" indent="0">
              <a:buNone/>
              <a:defRPr sz="2400"/>
            </a:lvl7pPr>
            <a:lvl8pPr marL="7680960" indent="0">
              <a:buNone/>
              <a:defRPr sz="2400"/>
            </a:lvl8pPr>
            <a:lvl9pPr marL="8778240" indent="0">
              <a:buNone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2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76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329738" y="4739647"/>
            <a:ext cx="11109960" cy="23393400"/>
          </a:xfrm>
        </p:spPr>
        <p:txBody>
          <a:bodyPr anchor="t"/>
          <a:lstStyle>
            <a:lvl1pPr marL="0" indent="0">
              <a:buNone/>
              <a:defRPr sz="7680"/>
            </a:lvl1pPr>
            <a:lvl2pPr marL="1097280" indent="0">
              <a:buNone/>
              <a:defRPr sz="6720"/>
            </a:lvl2pPr>
            <a:lvl3pPr marL="2194560" indent="0">
              <a:buNone/>
              <a:defRPr sz="5760"/>
            </a:lvl3pPr>
            <a:lvl4pPr marL="3291840" indent="0">
              <a:buNone/>
              <a:defRPr sz="4800"/>
            </a:lvl4pPr>
            <a:lvl5pPr marL="4389120" indent="0">
              <a:buNone/>
              <a:defRPr sz="4800"/>
            </a:lvl5pPr>
            <a:lvl6pPr marL="5486400" indent="0">
              <a:buNone/>
              <a:defRPr sz="4800"/>
            </a:lvl6pPr>
            <a:lvl7pPr marL="6583680" indent="0">
              <a:buNone/>
              <a:defRPr sz="4800"/>
            </a:lvl7pPr>
            <a:lvl8pPr marL="7680960" indent="0">
              <a:buNone/>
              <a:defRPr sz="4800"/>
            </a:lvl8pPr>
            <a:lvl9pPr marL="8778240" indent="0">
              <a:buNone/>
              <a:defRPr sz="4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3840"/>
            </a:lvl1pPr>
            <a:lvl2pPr marL="1097280" indent="0">
              <a:buNone/>
              <a:defRPr sz="3360"/>
            </a:lvl2pPr>
            <a:lvl3pPr marL="2194560" indent="0">
              <a:buNone/>
              <a:defRPr sz="2880"/>
            </a:lvl3pPr>
            <a:lvl4pPr marL="3291840" indent="0">
              <a:buNone/>
              <a:defRPr sz="2400"/>
            </a:lvl4pPr>
            <a:lvl5pPr marL="4389120" indent="0">
              <a:buNone/>
              <a:defRPr sz="2400"/>
            </a:lvl5pPr>
            <a:lvl6pPr marL="5486400" indent="0">
              <a:buNone/>
              <a:defRPr sz="2400"/>
            </a:lvl6pPr>
            <a:lvl7pPr marL="6583680" indent="0">
              <a:buNone/>
              <a:defRPr sz="2400"/>
            </a:lvl7pPr>
            <a:lvl8pPr marL="7680960" indent="0">
              <a:buNone/>
              <a:defRPr sz="2400"/>
            </a:lvl8pPr>
            <a:lvl9pPr marL="8778240" indent="0">
              <a:buNone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23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760" y="1752607"/>
            <a:ext cx="189280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0" y="8763000"/>
            <a:ext cx="189280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760" y="30510487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549474-95A2-E54F-9C3C-632A2CDABDA5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69480" y="30510487"/>
            <a:ext cx="74066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99080" y="30510487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8A5FA6-CDD1-A446-82F4-5D279E704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1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94560" rtl="0" eaLnBrk="1" latinLnBrk="0" hangingPunct="1">
        <a:lnSpc>
          <a:spcPct val="90000"/>
        </a:lnSpc>
        <a:spcBef>
          <a:spcPct val="0"/>
        </a:spcBef>
        <a:buNone/>
        <a:defRPr sz="105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219456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8404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603504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82296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93268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2pPr>
      <a:lvl3pPr marL="21945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3pPr>
      <a:lvl4pPr marL="32918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38912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548640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65836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76809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87782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2000"/>
            <a:lum/>
          </a:blip>
          <a:srcRect/>
          <a:stretch>
            <a:fillRect l="-93000" r="-9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2EA11-DA6F-AF4D-0147-99F95FF886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03229"/>
            <a:ext cx="21945600" cy="2914650"/>
          </a:xfrm>
        </p:spPr>
        <p:txBody>
          <a:bodyPr>
            <a:noAutofit/>
          </a:bodyPr>
          <a:lstStyle/>
          <a:p>
            <a:r>
              <a:rPr lang="en-US" sz="12400" dirty="0">
                <a:solidFill>
                  <a:schemeClr val="bg1"/>
                </a:solidFill>
              </a:rPr>
              <a:t>9</a:t>
            </a:r>
            <a:r>
              <a:rPr lang="en-US" sz="12400" baseline="30000" dirty="0">
                <a:solidFill>
                  <a:schemeClr val="bg1"/>
                </a:solidFill>
              </a:rPr>
              <a:t>th</a:t>
            </a:r>
            <a:r>
              <a:rPr lang="en-US" sz="12400" dirty="0">
                <a:solidFill>
                  <a:schemeClr val="bg1"/>
                </a:solidFill>
              </a:rPr>
              <a:t> Plenary Workshop of the </a:t>
            </a:r>
            <a:br>
              <a:rPr lang="en-US" sz="12400" dirty="0">
                <a:solidFill>
                  <a:schemeClr val="bg1"/>
                </a:solidFill>
              </a:rPr>
            </a:br>
            <a:r>
              <a:rPr lang="en-US" sz="12400" dirty="0">
                <a:solidFill>
                  <a:schemeClr val="bg1"/>
                </a:solidFill>
              </a:rPr>
              <a:t>Muon </a:t>
            </a:r>
            <a:r>
              <a:rPr lang="en-US" sz="12400" i="1" dirty="0">
                <a:solidFill>
                  <a:schemeClr val="bg1"/>
                </a:solidFill>
              </a:rPr>
              <a:t>g-2</a:t>
            </a:r>
            <a:r>
              <a:rPr lang="en-US" sz="12400" dirty="0">
                <a:solidFill>
                  <a:schemeClr val="bg1"/>
                </a:solidFill>
              </a:rPr>
              <a:t> Theory Initiative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4C47C-3344-EFFC-0AA4-F27AA3116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18661383"/>
            <a:ext cx="16459200" cy="2369818"/>
          </a:xfrm>
        </p:spPr>
        <p:txBody>
          <a:bodyPr>
            <a:normAutofit fontScale="92500" lnSpcReduction="20000"/>
          </a:bodyPr>
          <a:lstStyle/>
          <a:p>
            <a:r>
              <a:rPr lang="en-US" sz="9100" dirty="0">
                <a:solidFill>
                  <a:schemeClr val="bg1"/>
                </a:solidFill>
              </a:rPr>
              <a:t>University of Connecticut</a:t>
            </a:r>
          </a:p>
          <a:p>
            <a:r>
              <a:rPr lang="en-US" sz="9100" dirty="0">
                <a:solidFill>
                  <a:schemeClr val="bg1"/>
                </a:solidFill>
              </a:rPr>
              <a:t>August 3-7, 2026</a:t>
            </a:r>
          </a:p>
          <a:p>
            <a:endParaRPr lang="en-US" sz="6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556305-0360-CBBB-87BC-DEAB89C61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9968824"/>
            <a:ext cx="3547918" cy="13938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631452-868E-269F-CCDF-EA302BEA00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200" y="29921840"/>
            <a:ext cx="3791200" cy="23698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9DE3192-4FC2-F256-1CB7-7C3054298A27}"/>
              </a:ext>
            </a:extLst>
          </p:cNvPr>
          <p:cNvSpPr txBox="1"/>
          <p:nvPr/>
        </p:nvSpPr>
        <p:spPr>
          <a:xfrm>
            <a:off x="4883423" y="26216810"/>
            <a:ext cx="13246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https://</a:t>
            </a:r>
            <a:r>
              <a:rPr lang="en-US" sz="5400" dirty="0" err="1">
                <a:solidFill>
                  <a:schemeClr val="bg1"/>
                </a:solidFill>
              </a:rPr>
              <a:t>indico.phys.uconn.edu</a:t>
            </a:r>
            <a:r>
              <a:rPr lang="en-US" sz="5400" dirty="0">
                <a:solidFill>
                  <a:schemeClr val="bg1"/>
                </a:solidFill>
              </a:rPr>
              <a:t>/event/3/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413D24-AEB6-210D-205B-CE98501B5DE0}"/>
              </a:ext>
            </a:extLst>
          </p:cNvPr>
          <p:cNvSpPr txBox="1"/>
          <p:nvPr/>
        </p:nvSpPr>
        <p:spPr>
          <a:xfrm>
            <a:off x="50800" y="32385000"/>
            <a:ext cx="531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Background credit: Mark Rayner, CERN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7957B5-B637-DC25-A48C-A64E51A68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78749" y="29704124"/>
            <a:ext cx="2369818" cy="23698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E5BBEF-3C14-15F7-2839-F749F92112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9807" y="27643915"/>
            <a:ext cx="13970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78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2783</TotalTime>
  <Words>38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9th Plenary Workshop of the  Muon g-2 Theory Initiative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Blum</dc:creator>
  <cp:lastModifiedBy>Tom Blum</cp:lastModifiedBy>
  <cp:revision>7</cp:revision>
  <dcterms:created xsi:type="dcterms:W3CDTF">2026-07-20T13:48:24Z</dcterms:created>
  <dcterms:modified xsi:type="dcterms:W3CDTF">2026-07-22T16:01:04Z</dcterms:modified>
</cp:coreProperties>
</file>